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2" r:id="rId3"/>
    <p:sldId id="279" r:id="rId4"/>
    <p:sldId id="281" r:id="rId5"/>
    <p:sldId id="280" r:id="rId6"/>
    <p:sldId id="283" r:id="rId7"/>
    <p:sldId id="290" r:id="rId8"/>
    <p:sldId id="300" r:id="rId9"/>
    <p:sldId id="301" r:id="rId10"/>
    <p:sldId id="276" r:id="rId11"/>
  </p:sldIdLst>
  <p:sldSz cx="9144000" cy="6858000" type="screen4x3"/>
  <p:notesSz cx="6858000" cy="9144000"/>
  <p:embeddedFontLst>
    <p:embeddedFont>
      <p:font typeface="Angsana New" pitchFamily="18" charset="-34"/>
      <p:regular r:id="rId14"/>
      <p:bold r:id="rId15"/>
      <p:italic r:id="rId16"/>
      <p:boldItalic r:id="rId17"/>
    </p:embeddedFont>
    <p:embeddedFont>
      <p:font typeface="Comic Sans MS" pitchFamily="66" charset="0"/>
      <p:regular r:id="rId18"/>
      <p:bold r:id="rId19"/>
    </p:embeddedFont>
    <p:embeddedFont>
      <p:font typeface="Monotype Corsiva" pitchFamily="66" charset="0"/>
      <p:italic r:id="rId20"/>
    </p:embeddedFont>
    <p:embeddedFont>
      <p:font typeface="Cordia New" pitchFamily="34" charset="-34"/>
      <p:regular r:id="rId21"/>
      <p:bold r:id="rId22"/>
      <p:italic r:id="rId23"/>
      <p:boldItalic r:id="rId24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4D4D4D"/>
    <a:srgbClr val="66FF66"/>
    <a:srgbClr val="FF00FF"/>
    <a:srgbClr val="008000"/>
    <a:srgbClr val="0000CC"/>
    <a:srgbClr val="660066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>
      <p:cViewPr>
        <p:scale>
          <a:sx n="75" d="100"/>
          <a:sy n="75" d="100"/>
        </p:scale>
        <p:origin x="-3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Thermodynamics I   Gas Power Cycle</a:t>
            </a:r>
            <a:endParaRPr lang="th-TH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Part I Air Standard  Cycle</a:t>
            </a:r>
            <a:endParaRPr lang="th-TH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7C1B39-4553-4AC6-B685-584D72FEC700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Thermodynamics I   Gas Power Cycle</a:t>
            </a:r>
            <a:endParaRPr lang="th-TH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Part I Air Standard  Cycle</a:t>
            </a:r>
            <a:endParaRPr lang="th-TH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483353-3978-4255-96A8-0A83BC97567A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Thermodynamics I   Gas Power Cycle</a:t>
            </a: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Part I Air Standard  Cycle</a:t>
            </a:r>
            <a:endParaRPr lang="th-T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83668-A901-4C6F-A5E6-E14C7EBC5BDA}" type="slidenum">
              <a:rPr lang="en-US"/>
              <a:pPr/>
              <a:t>1</a:t>
            </a:fld>
            <a:endParaRPr lang="th-TH"/>
          </a:p>
        </p:txBody>
      </p:sp>
      <p:sp>
        <p:nvSpPr>
          <p:cNvPr id="210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th-TH" altLang="en-US"/>
              <a:t>Click to edit Master title style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th-TH" altLang="en-US"/>
              <a:t>Click to edit Master subtitle style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B74258-81EC-40CF-B53B-8F2BD2572382}" type="slidenum">
              <a:rPr lang="en-US" altLang="en-US"/>
              <a:pPr/>
              <a:t>‹#›</a:t>
            </a:fld>
            <a:endParaRPr lang="th-TH" altLang="en-US"/>
          </a:p>
        </p:txBody>
      </p:sp>
      <p:grpSp>
        <p:nvGrpSpPr>
          <p:cNvPr id="14746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4746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6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6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6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6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7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7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7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7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7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7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7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7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7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7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8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8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8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8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8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8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8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8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8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8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9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9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9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9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9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9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4749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CF9D9-843F-485F-98F0-3DD31D23C4FA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0D480-00E8-4C6B-86A9-A33876D61449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7D6F2-B489-44F1-A604-6E0C59853F5C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CCB71-E483-431D-8B20-917F14D7B20B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22307-C17B-4566-BE24-7580B04231ED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A9A45-F8E0-4FC0-9A70-045A6FEF026B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97037-C014-4C61-B76E-38CB920D5CBF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AFEC4-0588-41C5-B83C-75F36EFA7930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11C44-726B-43AA-A92B-5C32E89D0E33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A6687-7173-42BF-8887-000B7A15CA88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Click to edit Master title style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Click to edit Master text styles</a:t>
            </a:r>
          </a:p>
          <a:p>
            <a:pPr lvl="1"/>
            <a:r>
              <a:rPr lang="th-TH" altLang="en-US" smtClean="0"/>
              <a:t>Second level</a:t>
            </a:r>
          </a:p>
          <a:p>
            <a:pPr lvl="2"/>
            <a:r>
              <a:rPr lang="th-TH" altLang="en-US" smtClean="0"/>
              <a:t>Third level</a:t>
            </a:r>
          </a:p>
          <a:p>
            <a:pPr lvl="3"/>
            <a:r>
              <a:rPr lang="th-TH" altLang="en-US" smtClean="0"/>
              <a:t>Fourth level</a:t>
            </a:r>
          </a:p>
          <a:p>
            <a:pPr lvl="4"/>
            <a:r>
              <a:rPr lang="th-TH" altLang="en-US" smtClean="0"/>
              <a:t>Fifth level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th-TH" altLang="en-U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E322CFE-D9E2-44F2-93E4-E72F01E94C2F}" type="slidenum">
              <a:rPr lang="en-US" altLang="en-US"/>
              <a:pPr/>
              <a:t>‹#›</a:t>
            </a:fld>
            <a:endParaRPr lang="th-TH" altLang="en-US"/>
          </a:p>
        </p:txBody>
      </p:sp>
      <p:grpSp>
        <p:nvGrpSpPr>
          <p:cNvPr id="14644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4644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4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4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4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4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4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4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4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4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5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5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5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5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5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5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5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5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5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5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6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6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6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6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6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6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6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6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6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6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7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47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C006011/english/sites/index.php3?v=2" TargetMode="External"/><Relationship Id="rId2" Type="http://schemas.openxmlformats.org/officeDocument/2006/relationships/hyperlink" Target="http://en.wikipedia.org/wiki/Four-stroke_cycl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393700"/>
            <a:ext cx="6121400" cy="2319338"/>
          </a:xfrm>
        </p:spPr>
        <p:txBody>
          <a:bodyPr/>
          <a:lstStyle/>
          <a:p>
            <a:r>
              <a:rPr lang="en-US" sz="4000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Chapter 8</a:t>
            </a:r>
            <a:br>
              <a:rPr lang="en-US" sz="4000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000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Gas Power cycle</a:t>
            </a:r>
            <a:br>
              <a:rPr lang="en-US" sz="4000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th-TH" sz="4000" i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9963" y="4889500"/>
            <a:ext cx="3805237" cy="963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00CC"/>
                </a:solidFill>
                <a:latin typeface="Monotype Corsiva" pitchFamily="66" charset="0"/>
              </a:rPr>
              <a:t>Assoc.Prof.Sommai Priprem,Ph.D.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CC"/>
                </a:solidFill>
                <a:latin typeface="Monotype Corsiva" pitchFamily="66" charset="0"/>
              </a:rPr>
              <a:t>Department of Mechanical Engineering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CC"/>
                </a:solidFill>
                <a:latin typeface="Monotype Corsiva" pitchFamily="66" charset="0"/>
              </a:rPr>
              <a:t>Khon Kaen University</a:t>
            </a:r>
            <a:endParaRPr lang="th-TH" sz="200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850900" y="2260600"/>
            <a:ext cx="400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1</a:t>
            </a:r>
            <a:r>
              <a:rPr lang="en-US" b="1" i="1">
                <a:solidFill>
                  <a:srgbClr val="0000CC"/>
                </a:solidFill>
              </a:rPr>
              <a:t>  </a:t>
            </a:r>
          </a:p>
          <a:p>
            <a:pPr>
              <a:buFontTx/>
              <a:buChar char="•"/>
            </a:pPr>
            <a:r>
              <a:rPr lang="en-US" i="1">
                <a:solidFill>
                  <a:srgbClr val="0000CC"/>
                </a:solidFill>
              </a:rPr>
              <a:t> Air Standard Cycle, </a:t>
            </a:r>
          </a:p>
          <a:p>
            <a:pPr>
              <a:buFontTx/>
              <a:buChar char="•"/>
            </a:pPr>
            <a:r>
              <a:rPr lang="en-US" i="1">
                <a:solidFill>
                  <a:srgbClr val="0000CC"/>
                </a:solidFill>
              </a:rPr>
              <a:t> Air Standard Carnot cycle</a:t>
            </a:r>
            <a:endParaRPr lang="th-TH" i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166920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 of Part 1</a:t>
            </a:r>
            <a:endParaRPr lang="th-TH" i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317500" y="3556000"/>
            <a:ext cx="7112000" cy="210343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FF66"/>
                </a:solidFill>
              </a:rPr>
              <a:t>Web Links:</a:t>
            </a:r>
          </a:p>
          <a:p>
            <a:pPr>
              <a:spcBef>
                <a:spcPct val="50000"/>
              </a:spcBef>
            </a:pPr>
            <a:r>
              <a:rPr lang="th-TH" sz="2800" i="1">
                <a:solidFill>
                  <a:srgbClr val="66FF66"/>
                </a:solidFill>
              </a:rPr>
              <a:t>1.</a:t>
            </a:r>
            <a:r>
              <a:rPr lang="th-TH" i="1">
                <a:solidFill>
                  <a:srgbClr val="66FF66"/>
                </a:solidFill>
              </a:rPr>
              <a:t> </a:t>
            </a:r>
            <a:r>
              <a:rPr lang="en-US" i="1">
                <a:solidFill>
                  <a:srgbClr val="66FF66"/>
                </a:solidFill>
                <a:hlinkClick r:id="rId2"/>
              </a:rPr>
              <a:t>http://en.wikipedia.org/wiki/Four-stroke_cycle</a:t>
            </a:r>
            <a:endParaRPr lang="en-US" i="1">
              <a:solidFill>
                <a:srgbClr val="66FF66"/>
              </a:solidFill>
            </a:endParaRPr>
          </a:p>
          <a:p>
            <a:pPr>
              <a:spcBef>
                <a:spcPct val="50000"/>
              </a:spcBef>
            </a:pPr>
            <a:r>
              <a:rPr lang="th-TH" sz="2400" i="1">
                <a:solidFill>
                  <a:srgbClr val="66FF66"/>
                </a:solidFill>
              </a:rPr>
              <a:t>2.</a:t>
            </a:r>
            <a:r>
              <a:rPr lang="th-TH">
                <a:solidFill>
                  <a:srgbClr val="66FF66"/>
                </a:solidFill>
              </a:rPr>
              <a:t> </a:t>
            </a:r>
            <a:r>
              <a:rPr lang="en-US" i="1">
                <a:solidFill>
                  <a:srgbClr val="66FF66"/>
                </a:solidFill>
                <a:hlinkClick r:id="rId3"/>
              </a:rPr>
              <a:t>http://library.thinkquest.org/C006011/english/sites/index.php3?v=2</a:t>
            </a:r>
            <a:endParaRPr lang="en-US" i="1">
              <a:solidFill>
                <a:srgbClr val="66FF66"/>
              </a:solidFill>
            </a:endParaRPr>
          </a:p>
          <a:p>
            <a:pPr>
              <a:spcBef>
                <a:spcPct val="50000"/>
              </a:spcBef>
            </a:pPr>
            <a:r>
              <a:rPr lang="th-TH" sz="2400" i="1">
                <a:solidFill>
                  <a:srgbClr val="66FF66"/>
                </a:solidFill>
              </a:rPr>
              <a:t>3. </a:t>
            </a:r>
            <a:r>
              <a:rPr lang="en-US" i="1">
                <a:solidFill>
                  <a:srgbClr val="66FF66"/>
                </a:solidFill>
              </a:rPr>
              <a:t>http://auto.howstuffworks.com/diesel1.htm</a:t>
            </a:r>
            <a:endParaRPr lang="th-TH">
              <a:solidFill>
                <a:srgbClr val="66FF66"/>
              </a:solidFill>
            </a:endParaRPr>
          </a:p>
        </p:txBody>
      </p:sp>
      <p:sp>
        <p:nvSpPr>
          <p:cNvPr id="166924" name="Rectangle 12"/>
          <p:cNvSpPr>
            <a:spLocks noChangeArrowheads="1"/>
          </p:cNvSpPr>
          <p:nvPr/>
        </p:nvSpPr>
        <p:spPr bwMode="auto">
          <a:xfrm>
            <a:off x="558800" y="2841625"/>
            <a:ext cx="6370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i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อยากรู้จักเครื่องยนต์ให้มากขึ้นมั๊ย..........</a:t>
            </a:r>
            <a:r>
              <a:rPr lang="th-TH" sz="36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ไปดูที่นี่เลย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669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th-TH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509713"/>
            <a:ext cx="8229600" cy="4411662"/>
          </a:xfrm>
        </p:spPr>
        <p:txBody>
          <a:bodyPr/>
          <a:lstStyle/>
          <a:p>
            <a:pPr marL="571500" indent="-571500"/>
            <a:r>
              <a:rPr lang="th-TH" sz="2600"/>
              <a:t>เพื่อให้เข้าใจหลักการทำงาน และ สามารถวิเคราะห์วัฏจักรอย่างง่าย</a:t>
            </a:r>
            <a:r>
              <a:rPr lang="en-US" sz="2600"/>
              <a:t> </a:t>
            </a:r>
            <a:r>
              <a:rPr lang="th-TH" sz="2600"/>
              <a:t>ของเครื่องยนต์ต้นกำลังที่ใช้ก๊าซเป็น </a:t>
            </a:r>
            <a:r>
              <a:rPr lang="en-US" sz="2600"/>
              <a:t>Working fluid </a:t>
            </a:r>
            <a:r>
              <a:rPr lang="th-TH" sz="2600"/>
              <a:t>ที่ใช้แพร่หลายอยู่ในโลก ได้แก่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th-TH" sz="2600"/>
              <a:t>เครื่องยนต์เบนซิน </a:t>
            </a:r>
            <a:r>
              <a:rPr lang="en-US" sz="2600"/>
              <a:t>(Gasoline Engine)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th-TH" sz="2600"/>
              <a:t>เครื่องยนต์ดีเซล </a:t>
            </a:r>
            <a:r>
              <a:rPr lang="en-US" sz="2600"/>
              <a:t>(Diesel Engine)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th-TH" sz="2600"/>
              <a:t>เครื่องยนต์กังหันก๊าซ</a:t>
            </a:r>
            <a:r>
              <a:rPr lang="en-US" sz="2600"/>
              <a:t>(Gas Turbine Engine)</a:t>
            </a:r>
          </a:p>
          <a:p>
            <a:pPr marL="839788" lvl="1" indent="-495300"/>
            <a:r>
              <a:rPr lang="th-TH" sz="2000"/>
              <a:t>เครื่องยนต์เบนซิน และเครื่องยนต์ดีเซล</a:t>
            </a:r>
            <a:r>
              <a:rPr lang="th-TH" sz="1800" i="1"/>
              <a:t> เป็นเครื่องยนต์ลูกสูบ จัดเป็นประเภท เครื่องยนต์สันดาปภายใน </a:t>
            </a:r>
            <a:r>
              <a:rPr lang="en-US" sz="1800" i="1"/>
              <a:t>(Internal Combustion Engine </a:t>
            </a:r>
            <a:r>
              <a:rPr lang="th-TH" sz="1800" i="1"/>
              <a:t>...เชื้อเพลิงเผาไหม้ภายในตัวเครื่องจักรที่แปลงความร้อนเป็นงาน</a:t>
            </a:r>
            <a:r>
              <a:rPr lang="en-US" sz="1800" i="1"/>
              <a:t>)</a:t>
            </a:r>
          </a:p>
          <a:p>
            <a:pPr marL="839788" lvl="1" indent="-495300"/>
            <a:r>
              <a:rPr lang="th-TH" sz="2200"/>
              <a:t>เครื่องยนต์กังหันแกส </a:t>
            </a:r>
            <a:r>
              <a:rPr lang="th-TH" sz="1800" i="1"/>
              <a:t>เป็นเครื่องยนต์กังหัน จัดเป็นประเภท เครื่องยนต์สันดาปภายนอก </a:t>
            </a:r>
            <a:r>
              <a:rPr lang="en-US" sz="1800" i="1"/>
              <a:t>(External Combustion Engine </a:t>
            </a:r>
            <a:r>
              <a:rPr lang="th-TH" sz="1800" i="1"/>
              <a:t>เชื้อเพลิงเผาไหม้ที่อื่น แล้ว </a:t>
            </a:r>
            <a:r>
              <a:rPr lang="en-US" sz="1800" i="1"/>
              <a:t>working fluid </a:t>
            </a:r>
            <a:r>
              <a:rPr lang="th-TH" sz="1800" i="1"/>
              <a:t>จึงถูกส่งเข้าไปยังส่วนเครื่องจักรที่แปลงความร้อนเป็นงาน</a:t>
            </a:r>
            <a:r>
              <a:rPr lang="en-US" sz="1800" i="1"/>
              <a:t>)</a:t>
            </a:r>
          </a:p>
          <a:p>
            <a:pPr marL="839788" lvl="1" indent="-495300"/>
            <a:r>
              <a:rPr lang="th-TH" sz="2000" i="1"/>
              <a:t>ยังมีเครื่องยนต์ชนิดอื่นที่มีใช้แต่ไม่แพร่หลายนัก เช่น</a:t>
            </a:r>
            <a:r>
              <a:rPr lang="th-TH" sz="1800" i="1"/>
              <a:t>  </a:t>
            </a:r>
            <a:r>
              <a:rPr lang="en-US" sz="1800" i="1"/>
              <a:t>Stirling, Wankle </a:t>
            </a:r>
            <a:r>
              <a:rPr lang="th-TH" sz="1800" i="1"/>
              <a:t>เป็นต้น</a:t>
            </a:r>
          </a:p>
          <a:p>
            <a:pPr marL="571500" indent="-571500">
              <a:buFont typeface="Wingdings" pitchFamily="2" charset="2"/>
              <a:buNone/>
            </a:pPr>
            <a:endParaRPr lang="th-TH" sz="2000" i="1"/>
          </a:p>
        </p:txBody>
      </p:sp>
      <p:pic>
        <p:nvPicPr>
          <p:cNvPr id="173060" name="Picture 4" descr="card1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4525" y="152400"/>
            <a:ext cx="1400175" cy="1292225"/>
          </a:xfrm>
          <a:prstGeom prst="rect">
            <a:avLst/>
          </a:prstGeom>
          <a:noFill/>
        </p:spPr>
      </p:pic>
      <p:pic>
        <p:nvPicPr>
          <p:cNvPr id="173062" name="Picture 6" descr="AN38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7900" y="3022600"/>
            <a:ext cx="1266825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0.00649 C -0.01701 -0.0081 -0.01181 -0.05301 -0.01233 -0.08055 C -0.01285 -0.1081 -0.00729 -0.13865 -0.02066 -0.15833 C -0.03403 -0.17801 -0.06997 -0.18819 -0.09288 -0.19907 C -0.1158 -0.20995 -0.14444 -0.21273 -0.15816 -0.22314 C -0.17188 -0.23356 -0.16944 -0.24791 -0.175 -0.26203 C -0.18125 -0.27615 -0.18785 -0.29606 -0.19601 -0.30833 C -0.20451 -0.3206 -0.20521 -0.32963 -0.225 -0.33611 C -0.24479 -0.34259 -0.28733 -0.34328 -0.3151 -0.34722 C -0.34288 -0.35115 -0.36597 -0.35717 -0.39149 -0.36018 C -0.41701 -0.36319 -0.44236 -0.36365 -0.46788 -0.36574 C -0.4934 -0.36782 -0.51528 -0.37129 -0.54427 -0.37314 C -0.57326 -0.375 -0.6184 -0.37569 -0.64149 -0.37685 C -0.66458 -0.37801 -0.67396 -0.37939 -0.68316 -0.38055 " pathEditMode="relative" rAng="0" ptsTypes="aaaaaaaaaaaaaa">
                                      <p:cBhvr>
                                        <p:cTn id="6" dur="3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  <a:endParaRPr lang="th-TH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Air Standard Cycle</a:t>
            </a:r>
          </a:p>
          <a:p>
            <a:r>
              <a:rPr lang="en-US"/>
              <a:t>Air Standard Carnot cycle</a:t>
            </a:r>
          </a:p>
          <a:p>
            <a:r>
              <a:rPr lang="en-US"/>
              <a:t>Reciprocating Engines</a:t>
            </a:r>
          </a:p>
          <a:p>
            <a:r>
              <a:rPr lang="en-US"/>
              <a:t>Air Standard Otto Cycle </a:t>
            </a:r>
            <a:r>
              <a:rPr lang="en-US" sz="2200"/>
              <a:t>(Spark Ignition)</a:t>
            </a:r>
          </a:p>
          <a:p>
            <a:r>
              <a:rPr lang="en-US"/>
              <a:t>Air Standard Diesel Cycle </a:t>
            </a:r>
            <a:r>
              <a:rPr lang="en-US" sz="2200"/>
              <a:t>(Compression Ignition)</a:t>
            </a:r>
            <a:endParaRPr lang="en-US"/>
          </a:p>
          <a:p>
            <a:r>
              <a:rPr lang="en-US"/>
              <a:t>Air Standard Duel Cycle </a:t>
            </a:r>
            <a:r>
              <a:rPr lang="en-US" sz="2200"/>
              <a:t>(High Speed Diesel)</a:t>
            </a:r>
            <a:endParaRPr lang="en-US"/>
          </a:p>
          <a:p>
            <a:r>
              <a:rPr lang="en-US"/>
              <a:t>Air Standard Brayton </a:t>
            </a:r>
            <a:r>
              <a:rPr lang="en-US" sz="2200"/>
              <a:t>(Gas Turbine)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pic>
        <p:nvPicPr>
          <p:cNvPr id="172039" name="Picture 7" descr="4StrokeSparkIgnitionEn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0" y="0"/>
            <a:ext cx="4838700" cy="4562475"/>
          </a:xfrm>
          <a:prstGeom prst="rect">
            <a:avLst/>
          </a:prstGeom>
          <a:noFill/>
        </p:spPr>
      </p:pic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0863"/>
            <a:ext cx="5880100" cy="3509962"/>
          </a:xfrm>
        </p:spPr>
        <p:txBody>
          <a:bodyPr/>
          <a:lstStyle/>
          <a:p>
            <a:pPr marL="571500" indent="-571500"/>
            <a:r>
              <a:rPr lang="en-US" sz="2600"/>
              <a:t>Actual Gas Cycle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US" sz="2200"/>
              <a:t>Open Cycle (intake, discharge)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US" sz="2200"/>
              <a:t>Working fluid is not a pure substance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US" sz="2200"/>
              <a:t>Heat input by COMBUSTION of a fuel</a:t>
            </a:r>
          </a:p>
          <a:p>
            <a:pPr marL="839788" lvl="1" indent="-495300">
              <a:buFont typeface="Wingdings" pitchFamily="2" charset="2"/>
              <a:buAutoNum type="arabicPeriod"/>
            </a:pPr>
            <a:r>
              <a:rPr lang="en-US" sz="2200"/>
              <a:t>Involve friction</a:t>
            </a:r>
          </a:p>
          <a:p>
            <a:pPr marL="839788" lvl="1" indent="-495300">
              <a:buFont typeface="Wingdings" pitchFamily="2" charset="2"/>
              <a:buNone/>
            </a:pPr>
            <a:r>
              <a:rPr lang="en-US" sz="2200"/>
              <a:t>	</a:t>
            </a:r>
            <a:r>
              <a:rPr lang="en-US" sz="2200" i="1">
                <a:solidFill>
                  <a:srgbClr val="0000CC"/>
                </a:solidFill>
                <a:latin typeface="Times New Roman" pitchFamily="18" charset="0"/>
              </a:rPr>
              <a:t>These make it very complex to study, therefore, </a:t>
            </a:r>
            <a:r>
              <a:rPr lang="en-US" sz="2200" i="1">
                <a:solidFill>
                  <a:srgbClr val="FF00FF"/>
                </a:solidFill>
                <a:latin typeface="Times New Roman" pitchFamily="18" charset="0"/>
              </a:rPr>
              <a:t>Air Standard Cycle</a:t>
            </a:r>
            <a:r>
              <a:rPr lang="en-US" sz="2200" i="1">
                <a:solidFill>
                  <a:srgbClr val="0000CC"/>
                </a:solidFill>
                <a:latin typeface="Times New Roman" pitchFamily="18" charset="0"/>
              </a:rPr>
              <a:t>, an ideal cycle, is used instead.</a:t>
            </a:r>
          </a:p>
          <a:p>
            <a:pPr marL="839788" lvl="1" indent="-495300">
              <a:buFont typeface="Wingdings" pitchFamily="2" charset="2"/>
              <a:buAutoNum type="arabicPeriod"/>
            </a:pPr>
            <a:endParaRPr lang="th-TH" sz="2200" i="1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72037" name="Picture 5" descr="tpro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4446588"/>
            <a:ext cx="5676900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Standard Assumptions</a:t>
            </a:r>
            <a:endParaRPr lang="th-TH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en-US"/>
              <a:t>Working fluid is </a:t>
            </a:r>
            <a:r>
              <a:rPr lang="en-US">
                <a:solidFill>
                  <a:srgbClr val="0000CC"/>
                </a:solidFill>
              </a:rPr>
              <a:t>AIR</a:t>
            </a:r>
            <a:r>
              <a:rPr lang="en-US"/>
              <a:t> and is </a:t>
            </a:r>
            <a:r>
              <a:rPr lang="en-US">
                <a:solidFill>
                  <a:srgbClr val="0000CC"/>
                </a:solidFill>
              </a:rPr>
              <a:t>IDEAL GAS</a:t>
            </a:r>
            <a:r>
              <a:rPr lang="en-US"/>
              <a:t>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/>
              <a:t>All PROCESSES are internally </a:t>
            </a:r>
            <a:r>
              <a:rPr lang="en-US">
                <a:solidFill>
                  <a:srgbClr val="0000CC"/>
                </a:solidFill>
              </a:rPr>
              <a:t>reversible</a:t>
            </a:r>
            <a:r>
              <a:rPr lang="en-US"/>
              <a:t>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/>
              <a:t>The combustion process is replaced by </a:t>
            </a:r>
            <a:r>
              <a:rPr lang="en-US">
                <a:solidFill>
                  <a:srgbClr val="0000CC"/>
                </a:solidFill>
              </a:rPr>
              <a:t>HEAT TRANSFER</a:t>
            </a:r>
            <a:r>
              <a:rPr lang="en-US"/>
              <a:t> from external source.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/>
              <a:t>The ‘discharge and intake stroke’ is replaced by a </a:t>
            </a:r>
            <a:r>
              <a:rPr lang="en-US">
                <a:solidFill>
                  <a:srgbClr val="0000CC"/>
                </a:solidFill>
              </a:rPr>
              <a:t>HEAT REJECTION</a:t>
            </a:r>
            <a:r>
              <a:rPr lang="en-US"/>
              <a:t> which restores the working fluid to its initial state.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3759200" cy="1295400"/>
          </a:xfrm>
        </p:spPr>
        <p:txBody>
          <a:bodyPr/>
          <a:lstStyle/>
          <a:p>
            <a:pPr algn="ctr"/>
            <a:r>
              <a:rPr lang="en-US"/>
              <a:t>Carnot Cycle</a:t>
            </a:r>
            <a:endParaRPr lang="th-TH"/>
          </a:p>
        </p:txBody>
      </p:sp>
      <p:pic>
        <p:nvPicPr>
          <p:cNvPr id="174084" name="Picture 4" descr="200px-Sadi_Carnot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1277938" cy="1649413"/>
          </a:xfrm>
          <a:prstGeom prst="rect">
            <a:avLst/>
          </a:prstGeom>
          <a:noFill/>
        </p:spPr>
      </p:pic>
      <p:pic>
        <p:nvPicPr>
          <p:cNvPr id="174085" name="Picture 5" descr="200px-Sadi_Carnot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200150" cy="1479550"/>
          </a:xfrm>
          <a:prstGeom prst="rect">
            <a:avLst/>
          </a:prstGeom>
          <a:noFill/>
        </p:spPr>
      </p:pic>
      <p:sp>
        <p:nvSpPr>
          <p:cNvPr id="1740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2600" y="1787525"/>
            <a:ext cx="7899400" cy="1944688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000"/>
              <a:t>	The 4 processes of the carnot cycle: (Heat Engine)</a:t>
            </a:r>
          </a:p>
          <a:p>
            <a:pPr marL="609600" indent="-609600"/>
            <a:r>
              <a:rPr lang="en-US" sz="2000"/>
              <a:t>Reversible Isothermal heat transfer from high temp. reservoir.</a:t>
            </a:r>
          </a:p>
          <a:p>
            <a:pPr marL="609600" indent="-609600"/>
            <a:r>
              <a:rPr lang="en-US" sz="2000"/>
              <a:t>Reversible adiabatic expansion.</a:t>
            </a:r>
          </a:p>
          <a:p>
            <a:pPr marL="609600" indent="-609600"/>
            <a:r>
              <a:rPr lang="en-US" sz="2000"/>
              <a:t>Reversible Isothermal heat transfer to low temp. reservoir.</a:t>
            </a:r>
          </a:p>
          <a:p>
            <a:pPr marL="609600" indent="-609600"/>
            <a:r>
              <a:rPr lang="en-US" sz="2000"/>
              <a:t>Reversible adiabatic compression</a:t>
            </a:r>
          </a:p>
        </p:txBody>
      </p:sp>
      <p:grpSp>
        <p:nvGrpSpPr>
          <p:cNvPr id="174088" name="Group 8"/>
          <p:cNvGrpSpPr>
            <a:grpSpLocks/>
          </p:cNvGrpSpPr>
          <p:nvPr/>
        </p:nvGrpSpPr>
        <p:grpSpPr bwMode="auto">
          <a:xfrm>
            <a:off x="2640013" y="3762375"/>
            <a:ext cx="3192462" cy="2676525"/>
            <a:chOff x="646" y="1439"/>
            <a:chExt cx="2011" cy="1686"/>
          </a:xfrm>
        </p:grpSpPr>
        <p:grpSp>
          <p:nvGrpSpPr>
            <p:cNvPr id="174089" name="Group 9"/>
            <p:cNvGrpSpPr>
              <a:grpSpLocks/>
            </p:cNvGrpSpPr>
            <p:nvPr/>
          </p:nvGrpSpPr>
          <p:grpSpPr bwMode="auto">
            <a:xfrm>
              <a:off x="748" y="1439"/>
              <a:ext cx="1909" cy="1686"/>
              <a:chOff x="537" y="1000"/>
              <a:chExt cx="2191" cy="2005"/>
            </a:xfrm>
          </p:grpSpPr>
          <p:grpSp>
            <p:nvGrpSpPr>
              <p:cNvPr id="174090" name="Group 10"/>
              <p:cNvGrpSpPr>
                <a:grpSpLocks/>
              </p:cNvGrpSpPr>
              <p:nvPr/>
            </p:nvGrpSpPr>
            <p:grpSpPr bwMode="auto">
              <a:xfrm>
                <a:off x="728" y="1000"/>
                <a:ext cx="2000" cy="1696"/>
                <a:chOff x="728" y="928"/>
                <a:chExt cx="2000" cy="1696"/>
              </a:xfrm>
            </p:grpSpPr>
            <p:sp>
              <p:nvSpPr>
                <p:cNvPr id="174091" name="Line 11"/>
                <p:cNvSpPr>
                  <a:spLocks noChangeShapeType="1"/>
                </p:cNvSpPr>
                <p:nvPr/>
              </p:nvSpPr>
              <p:spPr bwMode="auto">
                <a:xfrm>
                  <a:off x="728" y="2615"/>
                  <a:ext cx="2000" cy="0"/>
                </a:xfrm>
                <a:prstGeom prst="line">
                  <a:avLst/>
                </a:prstGeom>
                <a:noFill/>
                <a:ln w="38100">
                  <a:solidFill>
                    <a:srgbClr val="6666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7409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745" y="928"/>
                  <a:ext cx="0" cy="1696"/>
                </a:xfrm>
                <a:prstGeom prst="line">
                  <a:avLst/>
                </a:prstGeom>
                <a:noFill/>
                <a:ln w="38100">
                  <a:solidFill>
                    <a:srgbClr val="6666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174093" name="Text Box 13"/>
              <p:cNvSpPr txBox="1">
                <a:spLocks noChangeArrowheads="1"/>
              </p:cNvSpPr>
              <p:nvPr/>
            </p:nvSpPr>
            <p:spPr bwMode="auto">
              <a:xfrm>
                <a:off x="2537" y="2730"/>
                <a:ext cx="191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s</a:t>
                </a:r>
                <a:endParaRPr lang="th-TH"/>
              </a:p>
            </p:txBody>
          </p:sp>
          <p:sp>
            <p:nvSpPr>
              <p:cNvPr id="174094" name="Text Box 14"/>
              <p:cNvSpPr txBox="1">
                <a:spLocks noChangeArrowheads="1"/>
              </p:cNvSpPr>
              <p:nvPr/>
            </p:nvSpPr>
            <p:spPr bwMode="auto">
              <a:xfrm>
                <a:off x="537" y="1000"/>
                <a:ext cx="191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T</a:t>
                </a:r>
                <a:endParaRPr lang="th-TH"/>
              </a:p>
            </p:txBody>
          </p:sp>
        </p:grpSp>
        <p:sp>
          <p:nvSpPr>
            <p:cNvPr id="174095" name="Rectangle 15"/>
            <p:cNvSpPr>
              <a:spLocks noChangeArrowheads="1"/>
            </p:cNvSpPr>
            <p:nvPr/>
          </p:nvSpPr>
          <p:spPr bwMode="auto">
            <a:xfrm>
              <a:off x="1236" y="1812"/>
              <a:ext cx="1008" cy="714"/>
            </a:xfrm>
            <a:prstGeom prst="rect">
              <a:avLst/>
            </a:prstGeom>
            <a:solidFill>
              <a:srgbClr val="FF9900">
                <a:alpha val="50999"/>
              </a:srgb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4096" name="Line 16"/>
            <p:cNvSpPr>
              <a:spLocks noChangeShapeType="1"/>
            </p:cNvSpPr>
            <p:nvPr/>
          </p:nvSpPr>
          <p:spPr bwMode="auto">
            <a:xfrm flipV="1">
              <a:off x="1238" y="2524"/>
              <a:ext cx="0" cy="4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097" name="Line 17"/>
            <p:cNvSpPr>
              <a:spLocks noChangeShapeType="1"/>
            </p:cNvSpPr>
            <p:nvPr/>
          </p:nvSpPr>
          <p:spPr bwMode="auto">
            <a:xfrm flipV="1">
              <a:off x="2244" y="2528"/>
              <a:ext cx="0" cy="4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098" name="Line 18"/>
            <p:cNvSpPr>
              <a:spLocks noChangeShapeType="1"/>
            </p:cNvSpPr>
            <p:nvPr/>
          </p:nvSpPr>
          <p:spPr bwMode="auto">
            <a:xfrm flipH="1" flipV="1">
              <a:off x="841" y="1812"/>
              <a:ext cx="390" cy="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099" name="Line 19"/>
            <p:cNvSpPr>
              <a:spLocks noChangeShapeType="1"/>
            </p:cNvSpPr>
            <p:nvPr/>
          </p:nvSpPr>
          <p:spPr bwMode="auto">
            <a:xfrm flipH="1" flipV="1">
              <a:off x="830" y="2524"/>
              <a:ext cx="390" cy="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00" name="Line 20"/>
            <p:cNvSpPr>
              <a:spLocks noChangeShapeType="1"/>
            </p:cNvSpPr>
            <p:nvPr/>
          </p:nvSpPr>
          <p:spPr bwMode="auto">
            <a:xfrm>
              <a:off x="1917" y="1812"/>
              <a:ext cx="14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01" name="Line 21"/>
            <p:cNvSpPr>
              <a:spLocks noChangeShapeType="1"/>
            </p:cNvSpPr>
            <p:nvPr/>
          </p:nvSpPr>
          <p:spPr bwMode="auto">
            <a:xfrm>
              <a:off x="2245" y="2101"/>
              <a:ext cx="0" cy="1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02" name="Line 22"/>
            <p:cNvSpPr>
              <a:spLocks noChangeShapeType="1"/>
            </p:cNvSpPr>
            <p:nvPr/>
          </p:nvSpPr>
          <p:spPr bwMode="auto">
            <a:xfrm flipV="1">
              <a:off x="1237" y="2125"/>
              <a:ext cx="0" cy="1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03" name="Line 23"/>
            <p:cNvSpPr>
              <a:spLocks noChangeShapeType="1"/>
            </p:cNvSpPr>
            <p:nvPr/>
          </p:nvSpPr>
          <p:spPr bwMode="auto">
            <a:xfrm flipH="1">
              <a:off x="1436" y="2525"/>
              <a:ext cx="11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04" name="Text Box 24"/>
            <p:cNvSpPr txBox="1">
              <a:spLocks noChangeArrowheads="1"/>
            </p:cNvSpPr>
            <p:nvPr/>
          </p:nvSpPr>
          <p:spPr bwMode="auto">
            <a:xfrm>
              <a:off x="657" y="1737"/>
              <a:ext cx="2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T</a:t>
              </a:r>
              <a:r>
                <a:rPr lang="en-US" sz="1000" i="1" baseline="-25000">
                  <a:latin typeface="Times New Roman" pitchFamily="18" charset="0"/>
                </a:rPr>
                <a:t>H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74105" name="Text Box 25"/>
            <p:cNvSpPr txBox="1">
              <a:spLocks noChangeArrowheads="1"/>
            </p:cNvSpPr>
            <p:nvPr/>
          </p:nvSpPr>
          <p:spPr bwMode="auto">
            <a:xfrm>
              <a:off x="646" y="2443"/>
              <a:ext cx="2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T</a:t>
              </a:r>
              <a:r>
                <a:rPr lang="en-US" sz="1000" i="1" baseline="-25000">
                  <a:latin typeface="Times New Roman" pitchFamily="18" charset="0"/>
                </a:rPr>
                <a:t>L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74106" name="Text Box 26"/>
            <p:cNvSpPr txBox="1">
              <a:spLocks noChangeArrowheads="1"/>
            </p:cNvSpPr>
            <p:nvPr/>
          </p:nvSpPr>
          <p:spPr bwMode="auto">
            <a:xfrm>
              <a:off x="1093" y="2917"/>
              <a:ext cx="3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s</a:t>
              </a:r>
              <a:r>
                <a:rPr lang="en-US" sz="1000" i="1" baseline="-25000">
                  <a:latin typeface="Times New Roman" pitchFamily="18" charset="0"/>
                </a:rPr>
                <a:t>1</a:t>
              </a:r>
              <a:r>
                <a:rPr lang="en-US" sz="1000" i="1">
                  <a:latin typeface="Times New Roman" pitchFamily="18" charset="0"/>
                </a:rPr>
                <a:t>=s</a:t>
              </a:r>
              <a:r>
                <a:rPr lang="en-US" sz="1000" i="1" baseline="-25000">
                  <a:latin typeface="Times New Roman" pitchFamily="18" charset="0"/>
                </a:rPr>
                <a:t>4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74107" name="Text Box 27"/>
            <p:cNvSpPr txBox="1">
              <a:spLocks noChangeArrowheads="1"/>
            </p:cNvSpPr>
            <p:nvPr/>
          </p:nvSpPr>
          <p:spPr bwMode="auto">
            <a:xfrm>
              <a:off x="2081" y="2942"/>
              <a:ext cx="3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s</a:t>
              </a:r>
              <a:r>
                <a:rPr lang="en-US" sz="1000" i="1" baseline="-25000">
                  <a:latin typeface="Times New Roman" pitchFamily="18" charset="0"/>
                </a:rPr>
                <a:t>2</a:t>
              </a:r>
              <a:r>
                <a:rPr lang="en-US" sz="1000" i="1">
                  <a:latin typeface="Times New Roman" pitchFamily="18" charset="0"/>
                </a:rPr>
                <a:t>=s</a:t>
              </a:r>
              <a:r>
                <a:rPr lang="en-US" sz="1000" i="1" baseline="-25000">
                  <a:latin typeface="Times New Roman" pitchFamily="18" charset="0"/>
                </a:rPr>
                <a:t>3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74108" name="Text Box 28"/>
            <p:cNvSpPr txBox="1">
              <a:spLocks noChangeArrowheads="1"/>
            </p:cNvSpPr>
            <p:nvPr/>
          </p:nvSpPr>
          <p:spPr bwMode="auto">
            <a:xfrm>
              <a:off x="2156" y="1667"/>
              <a:ext cx="1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2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74109" name="Text Box 29"/>
            <p:cNvSpPr txBox="1">
              <a:spLocks noChangeArrowheads="1"/>
            </p:cNvSpPr>
            <p:nvPr/>
          </p:nvSpPr>
          <p:spPr bwMode="auto">
            <a:xfrm>
              <a:off x="1170" y="1659"/>
              <a:ext cx="1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1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74110" name="Text Box 30"/>
            <p:cNvSpPr txBox="1">
              <a:spLocks noChangeArrowheads="1"/>
            </p:cNvSpPr>
            <p:nvPr/>
          </p:nvSpPr>
          <p:spPr bwMode="auto">
            <a:xfrm>
              <a:off x="1098" y="2532"/>
              <a:ext cx="1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4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74111" name="Text Box 31"/>
            <p:cNvSpPr txBox="1">
              <a:spLocks noChangeArrowheads="1"/>
            </p:cNvSpPr>
            <p:nvPr/>
          </p:nvSpPr>
          <p:spPr bwMode="auto">
            <a:xfrm>
              <a:off x="2275" y="2506"/>
              <a:ext cx="1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3</a:t>
              </a:r>
              <a:endParaRPr lang="th-TH" sz="1000" i="1">
                <a:latin typeface="Times New Roman" pitchFamily="18" charset="0"/>
              </a:endParaRPr>
            </a:p>
          </p:txBody>
        </p:sp>
        <p:grpSp>
          <p:nvGrpSpPr>
            <p:cNvPr id="174112" name="Group 32"/>
            <p:cNvGrpSpPr>
              <a:grpSpLocks/>
            </p:cNvGrpSpPr>
            <p:nvPr/>
          </p:nvGrpSpPr>
          <p:grpSpPr bwMode="auto">
            <a:xfrm>
              <a:off x="1588" y="1465"/>
              <a:ext cx="396" cy="448"/>
              <a:chOff x="649" y="3271"/>
              <a:chExt cx="396" cy="448"/>
            </a:xfrm>
          </p:grpSpPr>
          <p:sp>
            <p:nvSpPr>
              <p:cNvPr id="174113" name="Freeform 33"/>
              <p:cNvSpPr>
                <a:spLocks/>
              </p:cNvSpPr>
              <p:nvPr/>
            </p:nvSpPr>
            <p:spPr bwMode="auto">
              <a:xfrm rot="9370038">
                <a:off x="649" y="3271"/>
                <a:ext cx="239" cy="448"/>
              </a:xfrm>
              <a:custGeom>
                <a:avLst/>
                <a:gdLst/>
                <a:ahLst/>
                <a:cxnLst>
                  <a:cxn ang="0">
                    <a:pos x="0" y="792"/>
                  </a:cxn>
                  <a:cxn ang="0">
                    <a:pos x="24" y="640"/>
                  </a:cxn>
                  <a:cxn ang="0">
                    <a:pos x="88" y="432"/>
                  </a:cxn>
                  <a:cxn ang="0">
                    <a:pos x="184" y="248"/>
                  </a:cxn>
                  <a:cxn ang="0">
                    <a:pos x="288" y="104"/>
                  </a:cxn>
                  <a:cxn ang="0">
                    <a:pos x="206" y="64"/>
                  </a:cxn>
                  <a:cxn ang="0">
                    <a:pos x="456" y="0"/>
                  </a:cxn>
                  <a:cxn ang="0">
                    <a:pos x="503" y="202"/>
                  </a:cxn>
                  <a:cxn ang="0">
                    <a:pos x="437" y="166"/>
                  </a:cxn>
                  <a:cxn ang="0">
                    <a:pos x="404" y="229"/>
                  </a:cxn>
                  <a:cxn ang="0">
                    <a:pos x="392" y="336"/>
                  </a:cxn>
                  <a:cxn ang="0">
                    <a:pos x="392" y="472"/>
                  </a:cxn>
                  <a:cxn ang="0">
                    <a:pos x="408" y="608"/>
                  </a:cxn>
                  <a:cxn ang="0">
                    <a:pos x="432" y="672"/>
                  </a:cxn>
                  <a:cxn ang="0">
                    <a:pos x="472" y="768"/>
                  </a:cxn>
                  <a:cxn ang="0">
                    <a:pos x="504" y="808"/>
                  </a:cxn>
                  <a:cxn ang="0">
                    <a:pos x="209" y="649"/>
                  </a:cxn>
                  <a:cxn ang="0">
                    <a:pos x="0" y="792"/>
                  </a:cxn>
                </a:cxnLst>
                <a:rect l="0" t="0" r="r" b="b"/>
                <a:pathLst>
                  <a:path w="504" h="808">
                    <a:moveTo>
                      <a:pt x="0" y="792"/>
                    </a:moveTo>
                    <a:lnTo>
                      <a:pt x="24" y="640"/>
                    </a:lnTo>
                    <a:lnTo>
                      <a:pt x="88" y="432"/>
                    </a:lnTo>
                    <a:lnTo>
                      <a:pt x="184" y="248"/>
                    </a:lnTo>
                    <a:lnTo>
                      <a:pt x="288" y="104"/>
                    </a:lnTo>
                    <a:lnTo>
                      <a:pt x="206" y="64"/>
                    </a:lnTo>
                    <a:lnTo>
                      <a:pt x="456" y="0"/>
                    </a:lnTo>
                    <a:lnTo>
                      <a:pt x="503" y="202"/>
                    </a:lnTo>
                    <a:lnTo>
                      <a:pt x="437" y="166"/>
                    </a:lnTo>
                    <a:lnTo>
                      <a:pt x="404" y="229"/>
                    </a:lnTo>
                    <a:lnTo>
                      <a:pt x="392" y="336"/>
                    </a:lnTo>
                    <a:lnTo>
                      <a:pt x="392" y="472"/>
                    </a:lnTo>
                    <a:lnTo>
                      <a:pt x="408" y="608"/>
                    </a:lnTo>
                    <a:lnTo>
                      <a:pt x="432" y="672"/>
                    </a:lnTo>
                    <a:lnTo>
                      <a:pt x="472" y="768"/>
                    </a:lnTo>
                    <a:lnTo>
                      <a:pt x="504" y="808"/>
                    </a:lnTo>
                    <a:lnTo>
                      <a:pt x="209" y="649"/>
                    </a:lnTo>
                    <a:lnTo>
                      <a:pt x="0" y="792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4114" name="Rectangle 34"/>
              <p:cNvSpPr>
                <a:spLocks noChangeArrowheads="1"/>
              </p:cNvSpPr>
              <p:nvPr/>
            </p:nvSpPr>
            <p:spPr bwMode="auto">
              <a:xfrm>
                <a:off x="790" y="3332"/>
                <a:ext cx="25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i="1"/>
                  <a:t>Q</a:t>
                </a:r>
                <a:r>
                  <a:rPr lang="en-US" sz="1400" i="1" baseline="-25000"/>
                  <a:t>H</a:t>
                </a:r>
                <a:endParaRPr lang="th-TH" sz="1400" i="1"/>
              </a:p>
            </p:txBody>
          </p:sp>
        </p:grpSp>
        <p:grpSp>
          <p:nvGrpSpPr>
            <p:cNvPr id="174115" name="Group 35"/>
            <p:cNvGrpSpPr>
              <a:grpSpLocks/>
            </p:cNvGrpSpPr>
            <p:nvPr/>
          </p:nvGrpSpPr>
          <p:grpSpPr bwMode="auto">
            <a:xfrm>
              <a:off x="1640" y="2333"/>
              <a:ext cx="426" cy="532"/>
              <a:chOff x="1670" y="3149"/>
              <a:chExt cx="426" cy="532"/>
            </a:xfrm>
          </p:grpSpPr>
          <p:sp>
            <p:nvSpPr>
              <p:cNvPr id="174116" name="Freeform 36"/>
              <p:cNvSpPr>
                <a:spLocks/>
              </p:cNvSpPr>
              <p:nvPr/>
            </p:nvSpPr>
            <p:spPr bwMode="auto">
              <a:xfrm rot="9370038">
                <a:off x="1670" y="3149"/>
                <a:ext cx="239" cy="448"/>
              </a:xfrm>
              <a:custGeom>
                <a:avLst/>
                <a:gdLst/>
                <a:ahLst/>
                <a:cxnLst>
                  <a:cxn ang="0">
                    <a:pos x="0" y="792"/>
                  </a:cxn>
                  <a:cxn ang="0">
                    <a:pos x="24" y="640"/>
                  </a:cxn>
                  <a:cxn ang="0">
                    <a:pos x="88" y="432"/>
                  </a:cxn>
                  <a:cxn ang="0">
                    <a:pos x="184" y="248"/>
                  </a:cxn>
                  <a:cxn ang="0">
                    <a:pos x="288" y="104"/>
                  </a:cxn>
                  <a:cxn ang="0">
                    <a:pos x="206" y="64"/>
                  </a:cxn>
                  <a:cxn ang="0">
                    <a:pos x="456" y="0"/>
                  </a:cxn>
                  <a:cxn ang="0">
                    <a:pos x="503" y="202"/>
                  </a:cxn>
                  <a:cxn ang="0">
                    <a:pos x="437" y="166"/>
                  </a:cxn>
                  <a:cxn ang="0">
                    <a:pos x="404" y="229"/>
                  </a:cxn>
                  <a:cxn ang="0">
                    <a:pos x="392" y="336"/>
                  </a:cxn>
                  <a:cxn ang="0">
                    <a:pos x="392" y="472"/>
                  </a:cxn>
                  <a:cxn ang="0">
                    <a:pos x="408" y="608"/>
                  </a:cxn>
                  <a:cxn ang="0">
                    <a:pos x="432" y="672"/>
                  </a:cxn>
                  <a:cxn ang="0">
                    <a:pos x="472" y="768"/>
                  </a:cxn>
                  <a:cxn ang="0">
                    <a:pos x="504" y="808"/>
                  </a:cxn>
                  <a:cxn ang="0">
                    <a:pos x="209" y="649"/>
                  </a:cxn>
                  <a:cxn ang="0">
                    <a:pos x="0" y="792"/>
                  </a:cxn>
                </a:cxnLst>
                <a:rect l="0" t="0" r="r" b="b"/>
                <a:pathLst>
                  <a:path w="504" h="808">
                    <a:moveTo>
                      <a:pt x="0" y="792"/>
                    </a:moveTo>
                    <a:lnTo>
                      <a:pt x="24" y="640"/>
                    </a:lnTo>
                    <a:lnTo>
                      <a:pt x="88" y="432"/>
                    </a:lnTo>
                    <a:lnTo>
                      <a:pt x="184" y="248"/>
                    </a:lnTo>
                    <a:lnTo>
                      <a:pt x="288" y="104"/>
                    </a:lnTo>
                    <a:lnTo>
                      <a:pt x="206" y="64"/>
                    </a:lnTo>
                    <a:lnTo>
                      <a:pt x="456" y="0"/>
                    </a:lnTo>
                    <a:lnTo>
                      <a:pt x="503" y="202"/>
                    </a:lnTo>
                    <a:lnTo>
                      <a:pt x="437" y="166"/>
                    </a:lnTo>
                    <a:lnTo>
                      <a:pt x="404" y="229"/>
                    </a:lnTo>
                    <a:lnTo>
                      <a:pt x="392" y="336"/>
                    </a:lnTo>
                    <a:lnTo>
                      <a:pt x="392" y="472"/>
                    </a:lnTo>
                    <a:lnTo>
                      <a:pt x="408" y="608"/>
                    </a:lnTo>
                    <a:lnTo>
                      <a:pt x="432" y="672"/>
                    </a:lnTo>
                    <a:lnTo>
                      <a:pt x="472" y="768"/>
                    </a:lnTo>
                    <a:lnTo>
                      <a:pt x="504" y="808"/>
                    </a:lnTo>
                    <a:lnTo>
                      <a:pt x="209" y="649"/>
                    </a:lnTo>
                    <a:lnTo>
                      <a:pt x="0" y="792"/>
                    </a:lnTo>
                    <a:close/>
                  </a:path>
                </a:pathLst>
              </a:custGeom>
              <a:solidFill>
                <a:srgbClr val="00FF00">
                  <a:alpha val="60001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4117" name="Rectangle 37"/>
              <p:cNvSpPr>
                <a:spLocks noChangeArrowheads="1"/>
              </p:cNvSpPr>
              <p:nvPr/>
            </p:nvSpPr>
            <p:spPr bwMode="auto">
              <a:xfrm>
                <a:off x="1853" y="3489"/>
                <a:ext cx="24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i="1"/>
                  <a:t>Q</a:t>
                </a:r>
                <a:r>
                  <a:rPr lang="en-US" sz="1400" i="1" baseline="-25000"/>
                  <a:t>L</a:t>
                </a:r>
                <a:endParaRPr lang="th-TH" sz="1400" i="1"/>
              </a:p>
            </p:txBody>
          </p:sp>
        </p:grpSp>
      </p:grpSp>
      <p:grpSp>
        <p:nvGrpSpPr>
          <p:cNvPr id="174118" name="Group 38"/>
          <p:cNvGrpSpPr>
            <a:grpSpLocks/>
          </p:cNvGrpSpPr>
          <p:nvPr/>
        </p:nvGrpSpPr>
        <p:grpSpPr bwMode="auto">
          <a:xfrm>
            <a:off x="5757863" y="3703638"/>
            <a:ext cx="3030537" cy="2716212"/>
            <a:chOff x="2803" y="373"/>
            <a:chExt cx="1909" cy="1711"/>
          </a:xfrm>
        </p:grpSpPr>
        <p:grpSp>
          <p:nvGrpSpPr>
            <p:cNvPr id="174119" name="Group 39"/>
            <p:cNvGrpSpPr>
              <a:grpSpLocks/>
            </p:cNvGrpSpPr>
            <p:nvPr/>
          </p:nvGrpSpPr>
          <p:grpSpPr bwMode="auto">
            <a:xfrm>
              <a:off x="2803" y="398"/>
              <a:ext cx="1909" cy="1686"/>
              <a:chOff x="537" y="1000"/>
              <a:chExt cx="2191" cy="2005"/>
            </a:xfrm>
          </p:grpSpPr>
          <p:grpSp>
            <p:nvGrpSpPr>
              <p:cNvPr id="174120" name="Group 40"/>
              <p:cNvGrpSpPr>
                <a:grpSpLocks/>
              </p:cNvGrpSpPr>
              <p:nvPr/>
            </p:nvGrpSpPr>
            <p:grpSpPr bwMode="auto">
              <a:xfrm>
                <a:off x="728" y="1000"/>
                <a:ext cx="2000" cy="1696"/>
                <a:chOff x="728" y="928"/>
                <a:chExt cx="2000" cy="1696"/>
              </a:xfrm>
            </p:grpSpPr>
            <p:sp>
              <p:nvSpPr>
                <p:cNvPr id="174121" name="Line 41"/>
                <p:cNvSpPr>
                  <a:spLocks noChangeShapeType="1"/>
                </p:cNvSpPr>
                <p:nvPr/>
              </p:nvSpPr>
              <p:spPr bwMode="auto">
                <a:xfrm>
                  <a:off x="728" y="2615"/>
                  <a:ext cx="2000" cy="0"/>
                </a:xfrm>
                <a:prstGeom prst="line">
                  <a:avLst/>
                </a:prstGeom>
                <a:noFill/>
                <a:ln w="38100">
                  <a:solidFill>
                    <a:srgbClr val="6666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7412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745" y="928"/>
                  <a:ext cx="0" cy="1696"/>
                </a:xfrm>
                <a:prstGeom prst="line">
                  <a:avLst/>
                </a:prstGeom>
                <a:noFill/>
                <a:ln w="38100">
                  <a:solidFill>
                    <a:srgbClr val="6666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174123" name="Text Box 43"/>
              <p:cNvSpPr txBox="1">
                <a:spLocks noChangeArrowheads="1"/>
              </p:cNvSpPr>
              <p:nvPr/>
            </p:nvSpPr>
            <p:spPr bwMode="auto">
              <a:xfrm>
                <a:off x="2537" y="2730"/>
                <a:ext cx="191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v</a:t>
                </a:r>
                <a:endParaRPr lang="th-TH"/>
              </a:p>
            </p:txBody>
          </p:sp>
          <p:sp>
            <p:nvSpPr>
              <p:cNvPr id="174124" name="Text Box 44"/>
              <p:cNvSpPr txBox="1">
                <a:spLocks noChangeArrowheads="1"/>
              </p:cNvSpPr>
              <p:nvPr/>
            </p:nvSpPr>
            <p:spPr bwMode="auto">
              <a:xfrm>
                <a:off x="537" y="1000"/>
                <a:ext cx="191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P</a:t>
                </a:r>
                <a:endParaRPr lang="th-TH"/>
              </a:p>
            </p:txBody>
          </p:sp>
        </p:grpSp>
        <p:sp>
          <p:nvSpPr>
            <p:cNvPr id="174125" name="Freeform 45"/>
            <p:cNvSpPr>
              <a:spLocks/>
            </p:cNvSpPr>
            <p:nvPr/>
          </p:nvSpPr>
          <p:spPr bwMode="auto">
            <a:xfrm>
              <a:off x="3411" y="1372"/>
              <a:ext cx="1077" cy="342"/>
            </a:xfrm>
            <a:custGeom>
              <a:avLst/>
              <a:gdLst/>
              <a:ahLst/>
              <a:cxnLst>
                <a:cxn ang="0">
                  <a:pos x="993" y="429"/>
                </a:cxn>
                <a:cxn ang="0">
                  <a:pos x="795" y="390"/>
                </a:cxn>
                <a:cxn ang="0">
                  <a:pos x="603" y="336"/>
                </a:cxn>
                <a:cxn ang="0">
                  <a:pos x="405" y="261"/>
                </a:cxn>
                <a:cxn ang="0">
                  <a:pos x="264" y="198"/>
                </a:cxn>
                <a:cxn ang="0">
                  <a:pos x="114" y="102"/>
                </a:cxn>
                <a:cxn ang="0">
                  <a:pos x="0" y="0"/>
                </a:cxn>
              </a:cxnLst>
              <a:rect l="0" t="0" r="r" b="b"/>
              <a:pathLst>
                <a:path w="993" h="429">
                  <a:moveTo>
                    <a:pt x="993" y="429"/>
                  </a:moveTo>
                  <a:lnTo>
                    <a:pt x="795" y="390"/>
                  </a:lnTo>
                  <a:lnTo>
                    <a:pt x="603" y="336"/>
                  </a:lnTo>
                  <a:lnTo>
                    <a:pt x="405" y="261"/>
                  </a:lnTo>
                  <a:lnTo>
                    <a:pt x="264" y="198"/>
                  </a:lnTo>
                  <a:lnTo>
                    <a:pt x="114" y="102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26" name="Freeform 46"/>
            <p:cNvSpPr>
              <a:spLocks/>
            </p:cNvSpPr>
            <p:nvPr/>
          </p:nvSpPr>
          <p:spPr bwMode="auto">
            <a:xfrm>
              <a:off x="3121" y="551"/>
              <a:ext cx="966" cy="492"/>
            </a:xfrm>
            <a:custGeom>
              <a:avLst/>
              <a:gdLst/>
              <a:ahLst/>
              <a:cxnLst>
                <a:cxn ang="0">
                  <a:pos x="993" y="429"/>
                </a:cxn>
                <a:cxn ang="0">
                  <a:pos x="795" y="390"/>
                </a:cxn>
                <a:cxn ang="0">
                  <a:pos x="603" y="336"/>
                </a:cxn>
                <a:cxn ang="0">
                  <a:pos x="405" y="261"/>
                </a:cxn>
                <a:cxn ang="0">
                  <a:pos x="264" y="198"/>
                </a:cxn>
                <a:cxn ang="0">
                  <a:pos x="114" y="102"/>
                </a:cxn>
                <a:cxn ang="0">
                  <a:pos x="0" y="0"/>
                </a:cxn>
              </a:cxnLst>
              <a:rect l="0" t="0" r="r" b="b"/>
              <a:pathLst>
                <a:path w="993" h="429">
                  <a:moveTo>
                    <a:pt x="993" y="429"/>
                  </a:moveTo>
                  <a:lnTo>
                    <a:pt x="795" y="390"/>
                  </a:lnTo>
                  <a:lnTo>
                    <a:pt x="603" y="336"/>
                  </a:lnTo>
                  <a:lnTo>
                    <a:pt x="405" y="261"/>
                  </a:lnTo>
                  <a:lnTo>
                    <a:pt x="264" y="198"/>
                  </a:lnTo>
                  <a:lnTo>
                    <a:pt x="114" y="102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27" name="Freeform 47"/>
            <p:cNvSpPr>
              <a:spLocks/>
            </p:cNvSpPr>
            <p:nvPr/>
          </p:nvSpPr>
          <p:spPr bwMode="auto">
            <a:xfrm>
              <a:off x="3123" y="547"/>
              <a:ext cx="288" cy="825"/>
            </a:xfrm>
            <a:custGeom>
              <a:avLst/>
              <a:gdLst/>
              <a:ahLst/>
              <a:cxnLst>
                <a:cxn ang="0">
                  <a:pos x="288" y="825"/>
                </a:cxn>
                <a:cxn ang="0">
                  <a:pos x="246" y="768"/>
                </a:cxn>
                <a:cxn ang="0">
                  <a:pos x="192" y="675"/>
                </a:cxn>
                <a:cxn ang="0">
                  <a:pos x="149" y="568"/>
                </a:cxn>
                <a:cxn ang="0">
                  <a:pos x="114" y="462"/>
                </a:cxn>
                <a:cxn ang="0">
                  <a:pos x="72" y="312"/>
                </a:cxn>
                <a:cxn ang="0">
                  <a:pos x="0" y="0"/>
                </a:cxn>
              </a:cxnLst>
              <a:rect l="0" t="0" r="r" b="b"/>
              <a:pathLst>
                <a:path w="288" h="825">
                  <a:moveTo>
                    <a:pt x="288" y="825"/>
                  </a:moveTo>
                  <a:lnTo>
                    <a:pt x="246" y="768"/>
                  </a:lnTo>
                  <a:lnTo>
                    <a:pt x="192" y="675"/>
                  </a:lnTo>
                  <a:lnTo>
                    <a:pt x="149" y="568"/>
                  </a:lnTo>
                  <a:lnTo>
                    <a:pt x="114" y="462"/>
                  </a:lnTo>
                  <a:lnTo>
                    <a:pt x="72" y="312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28" name="Freeform 48"/>
            <p:cNvSpPr>
              <a:spLocks/>
            </p:cNvSpPr>
            <p:nvPr/>
          </p:nvSpPr>
          <p:spPr bwMode="auto">
            <a:xfrm>
              <a:off x="4084" y="1025"/>
              <a:ext cx="390" cy="687"/>
            </a:xfrm>
            <a:custGeom>
              <a:avLst/>
              <a:gdLst/>
              <a:ahLst/>
              <a:cxnLst>
                <a:cxn ang="0">
                  <a:pos x="288" y="825"/>
                </a:cxn>
                <a:cxn ang="0">
                  <a:pos x="246" y="768"/>
                </a:cxn>
                <a:cxn ang="0">
                  <a:pos x="192" y="675"/>
                </a:cxn>
                <a:cxn ang="0">
                  <a:pos x="149" y="568"/>
                </a:cxn>
                <a:cxn ang="0">
                  <a:pos x="114" y="462"/>
                </a:cxn>
                <a:cxn ang="0">
                  <a:pos x="72" y="312"/>
                </a:cxn>
                <a:cxn ang="0">
                  <a:pos x="0" y="0"/>
                </a:cxn>
              </a:cxnLst>
              <a:rect l="0" t="0" r="r" b="b"/>
              <a:pathLst>
                <a:path w="288" h="825">
                  <a:moveTo>
                    <a:pt x="288" y="825"/>
                  </a:moveTo>
                  <a:lnTo>
                    <a:pt x="246" y="768"/>
                  </a:lnTo>
                  <a:lnTo>
                    <a:pt x="192" y="675"/>
                  </a:lnTo>
                  <a:lnTo>
                    <a:pt x="149" y="568"/>
                  </a:lnTo>
                  <a:lnTo>
                    <a:pt x="114" y="462"/>
                  </a:lnTo>
                  <a:lnTo>
                    <a:pt x="72" y="312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29" name="Text Box 49"/>
            <p:cNvSpPr txBox="1">
              <a:spLocks noChangeArrowheads="1"/>
            </p:cNvSpPr>
            <p:nvPr/>
          </p:nvSpPr>
          <p:spPr bwMode="auto">
            <a:xfrm rot="3810535">
              <a:off x="4031" y="1299"/>
              <a:ext cx="6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/>
                <a:t>Pv</a:t>
              </a:r>
              <a:r>
                <a:rPr lang="en-US" sz="1000" i="1" baseline="30000"/>
                <a:t>k </a:t>
              </a:r>
              <a:r>
                <a:rPr lang="en-US" sz="1000" i="1"/>
                <a:t>= constant</a:t>
              </a:r>
              <a:endParaRPr lang="th-TH" sz="1000" i="1"/>
            </a:p>
          </p:txBody>
        </p:sp>
        <p:sp>
          <p:nvSpPr>
            <p:cNvPr id="174130" name="Text Box 50"/>
            <p:cNvSpPr txBox="1">
              <a:spLocks noChangeArrowheads="1"/>
            </p:cNvSpPr>
            <p:nvPr/>
          </p:nvSpPr>
          <p:spPr bwMode="auto">
            <a:xfrm rot="1142359">
              <a:off x="3528" y="776"/>
              <a:ext cx="6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/>
                <a:t>T</a:t>
              </a:r>
              <a:r>
                <a:rPr lang="en-US" sz="1000" i="1" baseline="-25000"/>
                <a:t>H</a:t>
              </a:r>
              <a:r>
                <a:rPr lang="en-US" sz="1000" i="1"/>
                <a:t> = constant</a:t>
              </a:r>
              <a:endParaRPr lang="th-TH" sz="1000" i="1"/>
            </a:p>
          </p:txBody>
        </p:sp>
        <p:sp>
          <p:nvSpPr>
            <p:cNvPr id="174131" name="Text Box 51"/>
            <p:cNvSpPr txBox="1">
              <a:spLocks noChangeArrowheads="1"/>
            </p:cNvSpPr>
            <p:nvPr/>
          </p:nvSpPr>
          <p:spPr bwMode="auto">
            <a:xfrm rot="4295756">
              <a:off x="2793" y="966"/>
              <a:ext cx="6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/>
                <a:t>Pv</a:t>
              </a:r>
              <a:r>
                <a:rPr lang="en-US" sz="1000" i="1" baseline="30000"/>
                <a:t>k </a:t>
              </a:r>
              <a:r>
                <a:rPr lang="en-US" sz="1000" i="1"/>
                <a:t>= constant</a:t>
              </a:r>
              <a:endParaRPr lang="th-TH" sz="1000" i="1"/>
            </a:p>
          </p:txBody>
        </p:sp>
        <p:sp>
          <p:nvSpPr>
            <p:cNvPr id="174132" name="Line 52"/>
            <p:cNvSpPr>
              <a:spLocks noChangeShapeType="1"/>
            </p:cNvSpPr>
            <p:nvPr/>
          </p:nvSpPr>
          <p:spPr bwMode="auto">
            <a:xfrm flipH="1" flipV="1">
              <a:off x="3232" y="972"/>
              <a:ext cx="43" cy="1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33" name="Text Box 53"/>
            <p:cNvSpPr txBox="1">
              <a:spLocks noChangeArrowheads="1"/>
            </p:cNvSpPr>
            <p:nvPr/>
          </p:nvSpPr>
          <p:spPr bwMode="auto">
            <a:xfrm>
              <a:off x="4070" y="927"/>
              <a:ext cx="1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2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74134" name="Text Box 54"/>
            <p:cNvSpPr txBox="1">
              <a:spLocks noChangeArrowheads="1"/>
            </p:cNvSpPr>
            <p:nvPr/>
          </p:nvSpPr>
          <p:spPr bwMode="auto">
            <a:xfrm>
              <a:off x="3060" y="399"/>
              <a:ext cx="1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1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74135" name="Text Box 55"/>
            <p:cNvSpPr txBox="1">
              <a:spLocks noChangeArrowheads="1"/>
            </p:cNvSpPr>
            <p:nvPr/>
          </p:nvSpPr>
          <p:spPr bwMode="auto">
            <a:xfrm>
              <a:off x="3264" y="1332"/>
              <a:ext cx="1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4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74136" name="Text Box 56"/>
            <p:cNvSpPr txBox="1">
              <a:spLocks noChangeArrowheads="1"/>
            </p:cNvSpPr>
            <p:nvPr/>
          </p:nvSpPr>
          <p:spPr bwMode="auto">
            <a:xfrm>
              <a:off x="4461" y="1614"/>
              <a:ext cx="1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3</a:t>
              </a:r>
              <a:endParaRPr lang="th-TH" sz="1000" i="1">
                <a:latin typeface="Times New Roman" pitchFamily="18" charset="0"/>
              </a:endParaRPr>
            </a:p>
          </p:txBody>
        </p:sp>
        <p:grpSp>
          <p:nvGrpSpPr>
            <p:cNvPr id="174137" name="Group 57"/>
            <p:cNvGrpSpPr>
              <a:grpSpLocks/>
            </p:cNvGrpSpPr>
            <p:nvPr/>
          </p:nvGrpSpPr>
          <p:grpSpPr bwMode="auto">
            <a:xfrm>
              <a:off x="3370" y="373"/>
              <a:ext cx="396" cy="448"/>
              <a:chOff x="649" y="3271"/>
              <a:chExt cx="396" cy="448"/>
            </a:xfrm>
          </p:grpSpPr>
          <p:sp>
            <p:nvSpPr>
              <p:cNvPr id="174138" name="Freeform 58"/>
              <p:cNvSpPr>
                <a:spLocks/>
              </p:cNvSpPr>
              <p:nvPr/>
            </p:nvSpPr>
            <p:spPr bwMode="auto">
              <a:xfrm rot="9370038">
                <a:off x="649" y="3271"/>
                <a:ext cx="239" cy="448"/>
              </a:xfrm>
              <a:custGeom>
                <a:avLst/>
                <a:gdLst/>
                <a:ahLst/>
                <a:cxnLst>
                  <a:cxn ang="0">
                    <a:pos x="0" y="792"/>
                  </a:cxn>
                  <a:cxn ang="0">
                    <a:pos x="24" y="640"/>
                  </a:cxn>
                  <a:cxn ang="0">
                    <a:pos x="88" y="432"/>
                  </a:cxn>
                  <a:cxn ang="0">
                    <a:pos x="184" y="248"/>
                  </a:cxn>
                  <a:cxn ang="0">
                    <a:pos x="288" y="104"/>
                  </a:cxn>
                  <a:cxn ang="0">
                    <a:pos x="206" y="64"/>
                  </a:cxn>
                  <a:cxn ang="0">
                    <a:pos x="456" y="0"/>
                  </a:cxn>
                  <a:cxn ang="0">
                    <a:pos x="503" y="202"/>
                  </a:cxn>
                  <a:cxn ang="0">
                    <a:pos x="437" y="166"/>
                  </a:cxn>
                  <a:cxn ang="0">
                    <a:pos x="404" y="229"/>
                  </a:cxn>
                  <a:cxn ang="0">
                    <a:pos x="392" y="336"/>
                  </a:cxn>
                  <a:cxn ang="0">
                    <a:pos x="392" y="472"/>
                  </a:cxn>
                  <a:cxn ang="0">
                    <a:pos x="408" y="608"/>
                  </a:cxn>
                  <a:cxn ang="0">
                    <a:pos x="432" y="672"/>
                  </a:cxn>
                  <a:cxn ang="0">
                    <a:pos x="472" y="768"/>
                  </a:cxn>
                  <a:cxn ang="0">
                    <a:pos x="504" y="808"/>
                  </a:cxn>
                  <a:cxn ang="0">
                    <a:pos x="209" y="649"/>
                  </a:cxn>
                  <a:cxn ang="0">
                    <a:pos x="0" y="792"/>
                  </a:cxn>
                </a:cxnLst>
                <a:rect l="0" t="0" r="r" b="b"/>
                <a:pathLst>
                  <a:path w="504" h="808">
                    <a:moveTo>
                      <a:pt x="0" y="792"/>
                    </a:moveTo>
                    <a:lnTo>
                      <a:pt x="24" y="640"/>
                    </a:lnTo>
                    <a:lnTo>
                      <a:pt x="88" y="432"/>
                    </a:lnTo>
                    <a:lnTo>
                      <a:pt x="184" y="248"/>
                    </a:lnTo>
                    <a:lnTo>
                      <a:pt x="288" y="104"/>
                    </a:lnTo>
                    <a:lnTo>
                      <a:pt x="206" y="64"/>
                    </a:lnTo>
                    <a:lnTo>
                      <a:pt x="456" y="0"/>
                    </a:lnTo>
                    <a:lnTo>
                      <a:pt x="503" y="202"/>
                    </a:lnTo>
                    <a:lnTo>
                      <a:pt x="437" y="166"/>
                    </a:lnTo>
                    <a:lnTo>
                      <a:pt x="404" y="229"/>
                    </a:lnTo>
                    <a:lnTo>
                      <a:pt x="392" y="336"/>
                    </a:lnTo>
                    <a:lnTo>
                      <a:pt x="392" y="472"/>
                    </a:lnTo>
                    <a:lnTo>
                      <a:pt x="408" y="608"/>
                    </a:lnTo>
                    <a:lnTo>
                      <a:pt x="432" y="672"/>
                    </a:lnTo>
                    <a:lnTo>
                      <a:pt x="472" y="768"/>
                    </a:lnTo>
                    <a:lnTo>
                      <a:pt x="504" y="808"/>
                    </a:lnTo>
                    <a:lnTo>
                      <a:pt x="209" y="649"/>
                    </a:lnTo>
                    <a:lnTo>
                      <a:pt x="0" y="792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4139" name="Rectangle 59"/>
              <p:cNvSpPr>
                <a:spLocks noChangeArrowheads="1"/>
              </p:cNvSpPr>
              <p:nvPr/>
            </p:nvSpPr>
            <p:spPr bwMode="auto">
              <a:xfrm>
                <a:off x="790" y="3332"/>
                <a:ext cx="25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i="1"/>
                  <a:t>Q</a:t>
                </a:r>
                <a:r>
                  <a:rPr lang="en-US" sz="1400" i="1" baseline="-25000"/>
                  <a:t>H</a:t>
                </a:r>
                <a:endParaRPr lang="th-TH" sz="1400" i="1"/>
              </a:p>
            </p:txBody>
          </p:sp>
        </p:grpSp>
        <p:sp>
          <p:nvSpPr>
            <p:cNvPr id="174140" name="Freeform 60"/>
            <p:cNvSpPr>
              <a:spLocks/>
            </p:cNvSpPr>
            <p:nvPr/>
          </p:nvSpPr>
          <p:spPr bwMode="auto">
            <a:xfrm rot="11924206">
              <a:off x="3458" y="1325"/>
              <a:ext cx="239" cy="448"/>
            </a:xfrm>
            <a:custGeom>
              <a:avLst/>
              <a:gdLst/>
              <a:ahLst/>
              <a:cxnLst>
                <a:cxn ang="0">
                  <a:pos x="0" y="792"/>
                </a:cxn>
                <a:cxn ang="0">
                  <a:pos x="24" y="640"/>
                </a:cxn>
                <a:cxn ang="0">
                  <a:pos x="88" y="432"/>
                </a:cxn>
                <a:cxn ang="0">
                  <a:pos x="184" y="248"/>
                </a:cxn>
                <a:cxn ang="0">
                  <a:pos x="288" y="104"/>
                </a:cxn>
                <a:cxn ang="0">
                  <a:pos x="206" y="64"/>
                </a:cxn>
                <a:cxn ang="0">
                  <a:pos x="456" y="0"/>
                </a:cxn>
                <a:cxn ang="0">
                  <a:pos x="503" y="202"/>
                </a:cxn>
                <a:cxn ang="0">
                  <a:pos x="437" y="166"/>
                </a:cxn>
                <a:cxn ang="0">
                  <a:pos x="404" y="229"/>
                </a:cxn>
                <a:cxn ang="0">
                  <a:pos x="392" y="336"/>
                </a:cxn>
                <a:cxn ang="0">
                  <a:pos x="392" y="472"/>
                </a:cxn>
                <a:cxn ang="0">
                  <a:pos x="408" y="608"/>
                </a:cxn>
                <a:cxn ang="0">
                  <a:pos x="432" y="672"/>
                </a:cxn>
                <a:cxn ang="0">
                  <a:pos x="472" y="768"/>
                </a:cxn>
                <a:cxn ang="0">
                  <a:pos x="504" y="808"/>
                </a:cxn>
                <a:cxn ang="0">
                  <a:pos x="209" y="649"/>
                </a:cxn>
                <a:cxn ang="0">
                  <a:pos x="0" y="792"/>
                </a:cxn>
              </a:cxnLst>
              <a:rect l="0" t="0" r="r" b="b"/>
              <a:pathLst>
                <a:path w="504" h="808">
                  <a:moveTo>
                    <a:pt x="0" y="792"/>
                  </a:moveTo>
                  <a:lnTo>
                    <a:pt x="24" y="640"/>
                  </a:lnTo>
                  <a:lnTo>
                    <a:pt x="88" y="432"/>
                  </a:lnTo>
                  <a:lnTo>
                    <a:pt x="184" y="248"/>
                  </a:lnTo>
                  <a:lnTo>
                    <a:pt x="288" y="104"/>
                  </a:lnTo>
                  <a:lnTo>
                    <a:pt x="206" y="64"/>
                  </a:lnTo>
                  <a:lnTo>
                    <a:pt x="456" y="0"/>
                  </a:lnTo>
                  <a:lnTo>
                    <a:pt x="503" y="202"/>
                  </a:lnTo>
                  <a:lnTo>
                    <a:pt x="437" y="166"/>
                  </a:lnTo>
                  <a:lnTo>
                    <a:pt x="404" y="229"/>
                  </a:lnTo>
                  <a:lnTo>
                    <a:pt x="392" y="336"/>
                  </a:lnTo>
                  <a:lnTo>
                    <a:pt x="392" y="472"/>
                  </a:lnTo>
                  <a:lnTo>
                    <a:pt x="408" y="608"/>
                  </a:lnTo>
                  <a:lnTo>
                    <a:pt x="432" y="672"/>
                  </a:lnTo>
                  <a:lnTo>
                    <a:pt x="472" y="768"/>
                  </a:lnTo>
                  <a:lnTo>
                    <a:pt x="504" y="808"/>
                  </a:lnTo>
                  <a:lnTo>
                    <a:pt x="209" y="649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rgbClr val="00FF00">
                <a:alpha val="60001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41" name="Rectangle 61"/>
            <p:cNvSpPr>
              <a:spLocks noChangeArrowheads="1"/>
            </p:cNvSpPr>
            <p:nvPr/>
          </p:nvSpPr>
          <p:spPr bwMode="auto">
            <a:xfrm>
              <a:off x="3217" y="1529"/>
              <a:ext cx="24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/>
                <a:t>Q</a:t>
              </a:r>
              <a:r>
                <a:rPr lang="en-US" sz="1400" i="1" baseline="-25000"/>
                <a:t>L</a:t>
              </a:r>
              <a:endParaRPr lang="th-TH" sz="1400" i="1"/>
            </a:p>
          </p:txBody>
        </p:sp>
        <p:sp>
          <p:nvSpPr>
            <p:cNvPr id="174142" name="Line 62"/>
            <p:cNvSpPr>
              <a:spLocks noChangeShapeType="1"/>
            </p:cNvSpPr>
            <p:nvPr/>
          </p:nvSpPr>
          <p:spPr bwMode="auto">
            <a:xfrm flipH="1" flipV="1">
              <a:off x="3933" y="1601"/>
              <a:ext cx="119" cy="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43" name="Line 63"/>
            <p:cNvSpPr>
              <a:spLocks noChangeShapeType="1"/>
            </p:cNvSpPr>
            <p:nvPr/>
          </p:nvSpPr>
          <p:spPr bwMode="auto">
            <a:xfrm>
              <a:off x="4169" y="1250"/>
              <a:ext cx="49" cy="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44" name="Line 64"/>
            <p:cNvSpPr>
              <a:spLocks noChangeShapeType="1"/>
            </p:cNvSpPr>
            <p:nvPr/>
          </p:nvSpPr>
          <p:spPr bwMode="auto">
            <a:xfrm>
              <a:off x="3626" y="903"/>
              <a:ext cx="141" cy="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45" name="Oval 65"/>
            <p:cNvSpPr>
              <a:spLocks noChangeArrowheads="1"/>
            </p:cNvSpPr>
            <p:nvPr/>
          </p:nvSpPr>
          <p:spPr bwMode="auto">
            <a:xfrm>
              <a:off x="3092" y="52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4146" name="Oval 66"/>
            <p:cNvSpPr>
              <a:spLocks noChangeArrowheads="1"/>
            </p:cNvSpPr>
            <p:nvPr/>
          </p:nvSpPr>
          <p:spPr bwMode="auto">
            <a:xfrm>
              <a:off x="3381" y="134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4147" name="Oval 67"/>
            <p:cNvSpPr>
              <a:spLocks noChangeArrowheads="1"/>
            </p:cNvSpPr>
            <p:nvPr/>
          </p:nvSpPr>
          <p:spPr bwMode="auto">
            <a:xfrm>
              <a:off x="4054" y="101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4148" name="Oval 68"/>
            <p:cNvSpPr>
              <a:spLocks noChangeArrowheads="1"/>
            </p:cNvSpPr>
            <p:nvPr/>
          </p:nvSpPr>
          <p:spPr bwMode="auto">
            <a:xfrm>
              <a:off x="4443" y="168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74149" name="Group 69"/>
          <p:cNvGrpSpPr>
            <a:grpSpLocks/>
          </p:cNvGrpSpPr>
          <p:nvPr/>
        </p:nvGrpSpPr>
        <p:grpSpPr bwMode="auto">
          <a:xfrm>
            <a:off x="249238" y="3895725"/>
            <a:ext cx="2647950" cy="2287588"/>
            <a:chOff x="219" y="1610"/>
            <a:chExt cx="1668" cy="1441"/>
          </a:xfrm>
        </p:grpSpPr>
        <p:grpSp>
          <p:nvGrpSpPr>
            <p:cNvPr id="174150" name="Group 70"/>
            <p:cNvGrpSpPr>
              <a:grpSpLocks/>
            </p:cNvGrpSpPr>
            <p:nvPr/>
          </p:nvGrpSpPr>
          <p:grpSpPr bwMode="auto">
            <a:xfrm>
              <a:off x="304" y="2035"/>
              <a:ext cx="874" cy="474"/>
              <a:chOff x="3324" y="1009"/>
              <a:chExt cx="874" cy="474"/>
            </a:xfrm>
          </p:grpSpPr>
          <p:grpSp>
            <p:nvGrpSpPr>
              <p:cNvPr id="174151" name="Group 71"/>
              <p:cNvGrpSpPr>
                <a:grpSpLocks/>
              </p:cNvGrpSpPr>
              <p:nvPr/>
            </p:nvGrpSpPr>
            <p:grpSpPr bwMode="auto">
              <a:xfrm>
                <a:off x="3709" y="1009"/>
                <a:ext cx="489" cy="474"/>
                <a:chOff x="2561" y="1093"/>
                <a:chExt cx="489" cy="474"/>
              </a:xfrm>
            </p:grpSpPr>
            <p:sp>
              <p:nvSpPr>
                <p:cNvPr id="174152" name="Rectangle 72"/>
                <p:cNvSpPr>
                  <a:spLocks noChangeArrowheads="1"/>
                </p:cNvSpPr>
                <p:nvPr/>
              </p:nvSpPr>
              <p:spPr bwMode="auto">
                <a:xfrm>
                  <a:off x="2561" y="1093"/>
                  <a:ext cx="489" cy="474"/>
                </a:xfrm>
                <a:prstGeom prst="rect">
                  <a:avLst/>
                </a:prstGeom>
                <a:solidFill>
                  <a:srgbClr val="FFFF99">
                    <a:alpha val="62000"/>
                  </a:srgbClr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rgbClr val="FFFF99">
                      <a:gamma/>
                      <a:shade val="60000"/>
                      <a:invGamma/>
                    </a:srgbClr>
                  </a:prstShdw>
                </a:effec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grpSp>
              <p:nvGrpSpPr>
                <p:cNvPr id="174153" name="Group 73"/>
                <p:cNvGrpSpPr>
                  <a:grpSpLocks/>
                </p:cNvGrpSpPr>
                <p:nvPr/>
              </p:nvGrpSpPr>
              <p:grpSpPr bwMode="auto">
                <a:xfrm>
                  <a:off x="2589" y="1167"/>
                  <a:ext cx="394" cy="330"/>
                  <a:chOff x="2461" y="1823"/>
                  <a:chExt cx="394" cy="330"/>
                </a:xfrm>
              </p:grpSpPr>
              <p:sp>
                <p:nvSpPr>
                  <p:cNvPr id="174154" name="Oval 74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2507" y="1823"/>
                    <a:ext cx="348" cy="330"/>
                  </a:xfrm>
                  <a:prstGeom prst="ellipse">
                    <a:avLst/>
                  </a:prstGeom>
                  <a:noFill/>
                  <a:ln w="28575" algn="ctr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74155" name="Line 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10" y="1967"/>
                    <a:ext cx="0" cy="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8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174156" name="Line 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61" y="1973"/>
                    <a:ext cx="9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74157" name="Text Box 77"/>
              <p:cNvSpPr txBox="1">
                <a:spLocks noChangeArrowheads="1"/>
              </p:cNvSpPr>
              <p:nvPr/>
            </p:nvSpPr>
            <p:spPr bwMode="auto">
              <a:xfrm>
                <a:off x="3324" y="1121"/>
                <a:ext cx="440" cy="2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i="1">
                    <a:latin typeface="Comic Sans MS" pitchFamily="66" charset="0"/>
                  </a:rPr>
                  <a:t>Heat Engine</a:t>
                </a:r>
                <a:endParaRPr lang="th-TH" sz="1200" i="1" baseline="-25000">
                  <a:latin typeface="Comic Sans MS" pitchFamily="66" charset="0"/>
                </a:endParaRPr>
              </a:p>
            </p:txBody>
          </p:sp>
        </p:grpSp>
        <p:sp>
          <p:nvSpPr>
            <p:cNvPr id="174158" name="Freeform 78"/>
            <p:cNvSpPr>
              <a:spLocks/>
            </p:cNvSpPr>
            <p:nvPr/>
          </p:nvSpPr>
          <p:spPr bwMode="auto">
            <a:xfrm>
              <a:off x="219" y="1610"/>
              <a:ext cx="1437" cy="298"/>
            </a:xfrm>
            <a:custGeom>
              <a:avLst/>
              <a:gdLst/>
              <a:ahLst/>
              <a:cxnLst>
                <a:cxn ang="0">
                  <a:pos x="28" y="509"/>
                </a:cxn>
                <a:cxn ang="0">
                  <a:pos x="6" y="356"/>
                </a:cxn>
                <a:cxn ang="0">
                  <a:pos x="60" y="257"/>
                </a:cxn>
                <a:cxn ang="0">
                  <a:pos x="130" y="224"/>
                </a:cxn>
                <a:cxn ang="0">
                  <a:pos x="219" y="200"/>
                </a:cxn>
                <a:cxn ang="0">
                  <a:pos x="273" y="83"/>
                </a:cxn>
                <a:cxn ang="0">
                  <a:pos x="414" y="8"/>
                </a:cxn>
                <a:cxn ang="0">
                  <a:pos x="577" y="41"/>
                </a:cxn>
                <a:cxn ang="0">
                  <a:pos x="765" y="143"/>
                </a:cxn>
                <a:cxn ang="0">
                  <a:pos x="870" y="152"/>
                </a:cxn>
                <a:cxn ang="0">
                  <a:pos x="939" y="131"/>
                </a:cxn>
                <a:cxn ang="0">
                  <a:pos x="1038" y="59"/>
                </a:cxn>
                <a:cxn ang="0">
                  <a:pos x="1131" y="8"/>
                </a:cxn>
                <a:cxn ang="0">
                  <a:pos x="1272" y="14"/>
                </a:cxn>
                <a:cxn ang="0">
                  <a:pos x="1365" y="71"/>
                </a:cxn>
                <a:cxn ang="0">
                  <a:pos x="1437" y="146"/>
                </a:cxn>
                <a:cxn ang="0">
                  <a:pos x="1515" y="149"/>
                </a:cxn>
                <a:cxn ang="0">
                  <a:pos x="1593" y="215"/>
                </a:cxn>
                <a:cxn ang="0">
                  <a:pos x="1627" y="306"/>
                </a:cxn>
                <a:cxn ang="0">
                  <a:pos x="1605" y="443"/>
                </a:cxn>
                <a:cxn ang="0">
                  <a:pos x="1536" y="554"/>
                </a:cxn>
                <a:cxn ang="0">
                  <a:pos x="1404" y="638"/>
                </a:cxn>
                <a:cxn ang="0">
                  <a:pos x="1242" y="653"/>
                </a:cxn>
                <a:cxn ang="0">
                  <a:pos x="1146" y="617"/>
                </a:cxn>
                <a:cxn ang="0">
                  <a:pos x="1092" y="550"/>
                </a:cxn>
                <a:cxn ang="0">
                  <a:pos x="1004" y="644"/>
                </a:cxn>
                <a:cxn ang="0">
                  <a:pos x="828" y="692"/>
                </a:cxn>
                <a:cxn ang="0">
                  <a:pos x="631" y="658"/>
                </a:cxn>
                <a:cxn ang="0">
                  <a:pos x="582" y="632"/>
                </a:cxn>
                <a:cxn ang="0">
                  <a:pos x="543" y="577"/>
                </a:cxn>
                <a:cxn ang="0">
                  <a:pos x="498" y="629"/>
                </a:cxn>
                <a:cxn ang="0">
                  <a:pos x="442" y="671"/>
                </a:cxn>
                <a:cxn ang="0">
                  <a:pos x="315" y="689"/>
                </a:cxn>
                <a:cxn ang="0">
                  <a:pos x="177" y="644"/>
                </a:cxn>
                <a:cxn ang="0">
                  <a:pos x="28" y="509"/>
                </a:cxn>
              </a:cxnLst>
              <a:rect l="0" t="0" r="r" b="b"/>
              <a:pathLst>
                <a:path w="1629" h="694">
                  <a:moveTo>
                    <a:pt x="28" y="509"/>
                  </a:moveTo>
                  <a:cubicBezTo>
                    <a:pt x="0" y="461"/>
                    <a:pt x="1" y="398"/>
                    <a:pt x="6" y="356"/>
                  </a:cubicBezTo>
                  <a:cubicBezTo>
                    <a:pt x="11" y="314"/>
                    <a:pt x="39" y="279"/>
                    <a:pt x="60" y="257"/>
                  </a:cubicBezTo>
                  <a:lnTo>
                    <a:pt x="130" y="224"/>
                  </a:lnTo>
                  <a:cubicBezTo>
                    <a:pt x="156" y="215"/>
                    <a:pt x="195" y="223"/>
                    <a:pt x="219" y="200"/>
                  </a:cubicBezTo>
                  <a:cubicBezTo>
                    <a:pt x="243" y="177"/>
                    <a:pt x="240" y="115"/>
                    <a:pt x="273" y="83"/>
                  </a:cubicBezTo>
                  <a:cubicBezTo>
                    <a:pt x="306" y="51"/>
                    <a:pt x="363" y="15"/>
                    <a:pt x="414" y="8"/>
                  </a:cubicBezTo>
                  <a:cubicBezTo>
                    <a:pt x="465" y="1"/>
                    <a:pt x="518" y="19"/>
                    <a:pt x="577" y="41"/>
                  </a:cubicBezTo>
                  <a:cubicBezTo>
                    <a:pt x="636" y="63"/>
                    <a:pt x="716" y="125"/>
                    <a:pt x="765" y="143"/>
                  </a:cubicBezTo>
                  <a:cubicBezTo>
                    <a:pt x="814" y="161"/>
                    <a:pt x="841" y="154"/>
                    <a:pt x="870" y="152"/>
                  </a:cubicBezTo>
                  <a:cubicBezTo>
                    <a:pt x="899" y="150"/>
                    <a:pt x="911" y="146"/>
                    <a:pt x="939" y="131"/>
                  </a:cubicBezTo>
                  <a:cubicBezTo>
                    <a:pt x="967" y="116"/>
                    <a:pt x="1006" y="79"/>
                    <a:pt x="1038" y="59"/>
                  </a:cubicBezTo>
                  <a:cubicBezTo>
                    <a:pt x="1070" y="39"/>
                    <a:pt x="1092" y="16"/>
                    <a:pt x="1131" y="8"/>
                  </a:cubicBezTo>
                  <a:cubicBezTo>
                    <a:pt x="1170" y="0"/>
                    <a:pt x="1233" y="4"/>
                    <a:pt x="1272" y="14"/>
                  </a:cubicBezTo>
                  <a:cubicBezTo>
                    <a:pt x="1311" y="24"/>
                    <a:pt x="1338" y="49"/>
                    <a:pt x="1365" y="71"/>
                  </a:cubicBezTo>
                  <a:cubicBezTo>
                    <a:pt x="1392" y="93"/>
                    <a:pt x="1412" y="133"/>
                    <a:pt x="1437" y="146"/>
                  </a:cubicBezTo>
                  <a:cubicBezTo>
                    <a:pt x="1462" y="159"/>
                    <a:pt x="1489" y="138"/>
                    <a:pt x="1515" y="149"/>
                  </a:cubicBezTo>
                  <a:cubicBezTo>
                    <a:pt x="1541" y="160"/>
                    <a:pt x="1574" y="189"/>
                    <a:pt x="1593" y="215"/>
                  </a:cubicBezTo>
                  <a:cubicBezTo>
                    <a:pt x="1612" y="241"/>
                    <a:pt x="1625" y="268"/>
                    <a:pt x="1627" y="306"/>
                  </a:cubicBezTo>
                  <a:cubicBezTo>
                    <a:pt x="1629" y="344"/>
                    <a:pt x="1620" y="402"/>
                    <a:pt x="1605" y="443"/>
                  </a:cubicBezTo>
                  <a:cubicBezTo>
                    <a:pt x="1590" y="484"/>
                    <a:pt x="1569" y="522"/>
                    <a:pt x="1536" y="554"/>
                  </a:cubicBezTo>
                  <a:cubicBezTo>
                    <a:pt x="1503" y="586"/>
                    <a:pt x="1453" y="621"/>
                    <a:pt x="1404" y="638"/>
                  </a:cubicBezTo>
                  <a:cubicBezTo>
                    <a:pt x="1355" y="655"/>
                    <a:pt x="1285" y="657"/>
                    <a:pt x="1242" y="653"/>
                  </a:cubicBezTo>
                  <a:cubicBezTo>
                    <a:pt x="1199" y="649"/>
                    <a:pt x="1171" y="634"/>
                    <a:pt x="1146" y="617"/>
                  </a:cubicBezTo>
                  <a:lnTo>
                    <a:pt x="1092" y="550"/>
                  </a:lnTo>
                  <a:lnTo>
                    <a:pt x="1004" y="644"/>
                  </a:lnTo>
                  <a:cubicBezTo>
                    <a:pt x="960" y="668"/>
                    <a:pt x="890" y="690"/>
                    <a:pt x="828" y="692"/>
                  </a:cubicBezTo>
                  <a:cubicBezTo>
                    <a:pt x="766" y="694"/>
                    <a:pt x="672" y="668"/>
                    <a:pt x="631" y="658"/>
                  </a:cubicBezTo>
                  <a:lnTo>
                    <a:pt x="582" y="632"/>
                  </a:lnTo>
                  <a:lnTo>
                    <a:pt x="543" y="577"/>
                  </a:lnTo>
                  <a:lnTo>
                    <a:pt x="498" y="629"/>
                  </a:lnTo>
                  <a:lnTo>
                    <a:pt x="442" y="671"/>
                  </a:lnTo>
                  <a:cubicBezTo>
                    <a:pt x="412" y="681"/>
                    <a:pt x="359" y="693"/>
                    <a:pt x="315" y="689"/>
                  </a:cubicBezTo>
                  <a:cubicBezTo>
                    <a:pt x="271" y="685"/>
                    <a:pt x="225" y="674"/>
                    <a:pt x="177" y="644"/>
                  </a:cubicBezTo>
                  <a:cubicBezTo>
                    <a:pt x="129" y="614"/>
                    <a:pt x="51" y="556"/>
                    <a:pt x="28" y="509"/>
                  </a:cubicBezTo>
                  <a:close/>
                </a:path>
              </a:pathLst>
            </a:custGeom>
            <a:solidFill>
              <a:srgbClr val="FF0000">
                <a:alpha val="60001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59" name="Text Box 79"/>
            <p:cNvSpPr txBox="1">
              <a:spLocks noChangeArrowheads="1"/>
            </p:cNvSpPr>
            <p:nvPr/>
          </p:nvSpPr>
          <p:spPr bwMode="auto">
            <a:xfrm>
              <a:off x="382" y="1670"/>
              <a:ext cx="117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i="1">
                  <a:latin typeface="Comic Sans MS" pitchFamily="66" charset="0"/>
                </a:rPr>
                <a:t>Source, T</a:t>
              </a:r>
              <a:r>
                <a:rPr lang="en-US" sz="1400" i="1" baseline="-25000">
                  <a:latin typeface="Comic Sans MS" pitchFamily="66" charset="0"/>
                </a:rPr>
                <a:t>H</a:t>
              </a:r>
              <a:r>
                <a:rPr lang="en-US" sz="1400" i="1">
                  <a:latin typeface="Comic Sans MS" pitchFamily="66" charset="0"/>
                </a:rPr>
                <a:t> </a:t>
              </a:r>
              <a:endParaRPr lang="th-TH" sz="1400" i="1" baseline="-25000">
                <a:latin typeface="Comic Sans MS" pitchFamily="66" charset="0"/>
              </a:endParaRPr>
            </a:p>
          </p:txBody>
        </p:sp>
        <p:sp>
          <p:nvSpPr>
            <p:cNvPr id="174160" name="Freeform 80"/>
            <p:cNvSpPr>
              <a:spLocks/>
            </p:cNvSpPr>
            <p:nvPr/>
          </p:nvSpPr>
          <p:spPr bwMode="auto">
            <a:xfrm flipH="1" flipV="1">
              <a:off x="249" y="2753"/>
              <a:ext cx="1383" cy="298"/>
            </a:xfrm>
            <a:custGeom>
              <a:avLst/>
              <a:gdLst/>
              <a:ahLst/>
              <a:cxnLst>
                <a:cxn ang="0">
                  <a:pos x="28" y="509"/>
                </a:cxn>
                <a:cxn ang="0">
                  <a:pos x="6" y="356"/>
                </a:cxn>
                <a:cxn ang="0">
                  <a:pos x="60" y="257"/>
                </a:cxn>
                <a:cxn ang="0">
                  <a:pos x="130" y="224"/>
                </a:cxn>
                <a:cxn ang="0">
                  <a:pos x="219" y="200"/>
                </a:cxn>
                <a:cxn ang="0">
                  <a:pos x="273" y="83"/>
                </a:cxn>
                <a:cxn ang="0">
                  <a:pos x="414" y="8"/>
                </a:cxn>
                <a:cxn ang="0">
                  <a:pos x="577" y="41"/>
                </a:cxn>
                <a:cxn ang="0">
                  <a:pos x="765" y="143"/>
                </a:cxn>
                <a:cxn ang="0">
                  <a:pos x="870" y="152"/>
                </a:cxn>
                <a:cxn ang="0">
                  <a:pos x="939" y="131"/>
                </a:cxn>
                <a:cxn ang="0">
                  <a:pos x="1038" y="59"/>
                </a:cxn>
                <a:cxn ang="0">
                  <a:pos x="1131" y="8"/>
                </a:cxn>
                <a:cxn ang="0">
                  <a:pos x="1272" y="14"/>
                </a:cxn>
                <a:cxn ang="0">
                  <a:pos x="1365" y="71"/>
                </a:cxn>
                <a:cxn ang="0">
                  <a:pos x="1437" y="146"/>
                </a:cxn>
                <a:cxn ang="0">
                  <a:pos x="1515" y="149"/>
                </a:cxn>
                <a:cxn ang="0">
                  <a:pos x="1593" y="215"/>
                </a:cxn>
                <a:cxn ang="0">
                  <a:pos x="1627" y="306"/>
                </a:cxn>
                <a:cxn ang="0">
                  <a:pos x="1605" y="443"/>
                </a:cxn>
                <a:cxn ang="0">
                  <a:pos x="1536" y="554"/>
                </a:cxn>
                <a:cxn ang="0">
                  <a:pos x="1404" y="638"/>
                </a:cxn>
                <a:cxn ang="0">
                  <a:pos x="1242" y="653"/>
                </a:cxn>
                <a:cxn ang="0">
                  <a:pos x="1146" y="617"/>
                </a:cxn>
                <a:cxn ang="0">
                  <a:pos x="1092" y="550"/>
                </a:cxn>
                <a:cxn ang="0">
                  <a:pos x="1004" y="644"/>
                </a:cxn>
                <a:cxn ang="0">
                  <a:pos x="828" y="692"/>
                </a:cxn>
                <a:cxn ang="0">
                  <a:pos x="631" y="658"/>
                </a:cxn>
                <a:cxn ang="0">
                  <a:pos x="582" y="632"/>
                </a:cxn>
                <a:cxn ang="0">
                  <a:pos x="543" y="577"/>
                </a:cxn>
                <a:cxn ang="0">
                  <a:pos x="498" y="629"/>
                </a:cxn>
                <a:cxn ang="0">
                  <a:pos x="442" y="671"/>
                </a:cxn>
                <a:cxn ang="0">
                  <a:pos x="315" y="689"/>
                </a:cxn>
                <a:cxn ang="0">
                  <a:pos x="177" y="644"/>
                </a:cxn>
                <a:cxn ang="0">
                  <a:pos x="28" y="509"/>
                </a:cxn>
              </a:cxnLst>
              <a:rect l="0" t="0" r="r" b="b"/>
              <a:pathLst>
                <a:path w="1629" h="694">
                  <a:moveTo>
                    <a:pt x="28" y="509"/>
                  </a:moveTo>
                  <a:cubicBezTo>
                    <a:pt x="0" y="461"/>
                    <a:pt x="1" y="398"/>
                    <a:pt x="6" y="356"/>
                  </a:cubicBezTo>
                  <a:cubicBezTo>
                    <a:pt x="11" y="314"/>
                    <a:pt x="39" y="279"/>
                    <a:pt x="60" y="257"/>
                  </a:cubicBezTo>
                  <a:lnTo>
                    <a:pt x="130" y="224"/>
                  </a:lnTo>
                  <a:cubicBezTo>
                    <a:pt x="156" y="215"/>
                    <a:pt x="195" y="223"/>
                    <a:pt x="219" y="200"/>
                  </a:cubicBezTo>
                  <a:cubicBezTo>
                    <a:pt x="243" y="177"/>
                    <a:pt x="240" y="115"/>
                    <a:pt x="273" y="83"/>
                  </a:cubicBezTo>
                  <a:cubicBezTo>
                    <a:pt x="306" y="51"/>
                    <a:pt x="363" y="15"/>
                    <a:pt x="414" y="8"/>
                  </a:cubicBezTo>
                  <a:cubicBezTo>
                    <a:pt x="465" y="1"/>
                    <a:pt x="518" y="19"/>
                    <a:pt x="577" y="41"/>
                  </a:cubicBezTo>
                  <a:cubicBezTo>
                    <a:pt x="636" y="63"/>
                    <a:pt x="716" y="125"/>
                    <a:pt x="765" y="143"/>
                  </a:cubicBezTo>
                  <a:cubicBezTo>
                    <a:pt x="814" y="161"/>
                    <a:pt x="841" y="154"/>
                    <a:pt x="870" y="152"/>
                  </a:cubicBezTo>
                  <a:cubicBezTo>
                    <a:pt x="899" y="150"/>
                    <a:pt x="911" y="146"/>
                    <a:pt x="939" y="131"/>
                  </a:cubicBezTo>
                  <a:cubicBezTo>
                    <a:pt x="967" y="116"/>
                    <a:pt x="1006" y="79"/>
                    <a:pt x="1038" y="59"/>
                  </a:cubicBezTo>
                  <a:cubicBezTo>
                    <a:pt x="1070" y="39"/>
                    <a:pt x="1092" y="16"/>
                    <a:pt x="1131" y="8"/>
                  </a:cubicBezTo>
                  <a:cubicBezTo>
                    <a:pt x="1170" y="0"/>
                    <a:pt x="1233" y="4"/>
                    <a:pt x="1272" y="14"/>
                  </a:cubicBezTo>
                  <a:cubicBezTo>
                    <a:pt x="1311" y="24"/>
                    <a:pt x="1338" y="49"/>
                    <a:pt x="1365" y="71"/>
                  </a:cubicBezTo>
                  <a:cubicBezTo>
                    <a:pt x="1392" y="93"/>
                    <a:pt x="1412" y="133"/>
                    <a:pt x="1437" y="146"/>
                  </a:cubicBezTo>
                  <a:cubicBezTo>
                    <a:pt x="1462" y="159"/>
                    <a:pt x="1489" y="138"/>
                    <a:pt x="1515" y="149"/>
                  </a:cubicBezTo>
                  <a:cubicBezTo>
                    <a:pt x="1541" y="160"/>
                    <a:pt x="1574" y="189"/>
                    <a:pt x="1593" y="215"/>
                  </a:cubicBezTo>
                  <a:cubicBezTo>
                    <a:pt x="1612" y="241"/>
                    <a:pt x="1625" y="268"/>
                    <a:pt x="1627" y="306"/>
                  </a:cubicBezTo>
                  <a:cubicBezTo>
                    <a:pt x="1629" y="344"/>
                    <a:pt x="1620" y="402"/>
                    <a:pt x="1605" y="443"/>
                  </a:cubicBezTo>
                  <a:cubicBezTo>
                    <a:pt x="1590" y="484"/>
                    <a:pt x="1569" y="522"/>
                    <a:pt x="1536" y="554"/>
                  </a:cubicBezTo>
                  <a:cubicBezTo>
                    <a:pt x="1503" y="586"/>
                    <a:pt x="1453" y="621"/>
                    <a:pt x="1404" y="638"/>
                  </a:cubicBezTo>
                  <a:cubicBezTo>
                    <a:pt x="1355" y="655"/>
                    <a:pt x="1285" y="657"/>
                    <a:pt x="1242" y="653"/>
                  </a:cubicBezTo>
                  <a:cubicBezTo>
                    <a:pt x="1199" y="649"/>
                    <a:pt x="1171" y="634"/>
                    <a:pt x="1146" y="617"/>
                  </a:cubicBezTo>
                  <a:lnTo>
                    <a:pt x="1092" y="550"/>
                  </a:lnTo>
                  <a:lnTo>
                    <a:pt x="1004" y="644"/>
                  </a:lnTo>
                  <a:cubicBezTo>
                    <a:pt x="960" y="668"/>
                    <a:pt x="890" y="690"/>
                    <a:pt x="828" y="692"/>
                  </a:cubicBezTo>
                  <a:cubicBezTo>
                    <a:pt x="766" y="694"/>
                    <a:pt x="672" y="668"/>
                    <a:pt x="631" y="658"/>
                  </a:cubicBezTo>
                  <a:lnTo>
                    <a:pt x="582" y="632"/>
                  </a:lnTo>
                  <a:lnTo>
                    <a:pt x="543" y="577"/>
                  </a:lnTo>
                  <a:lnTo>
                    <a:pt x="498" y="629"/>
                  </a:lnTo>
                  <a:lnTo>
                    <a:pt x="442" y="671"/>
                  </a:lnTo>
                  <a:cubicBezTo>
                    <a:pt x="412" y="681"/>
                    <a:pt x="359" y="693"/>
                    <a:pt x="315" y="689"/>
                  </a:cubicBezTo>
                  <a:cubicBezTo>
                    <a:pt x="271" y="685"/>
                    <a:pt x="225" y="674"/>
                    <a:pt x="177" y="644"/>
                  </a:cubicBezTo>
                  <a:cubicBezTo>
                    <a:pt x="129" y="614"/>
                    <a:pt x="51" y="556"/>
                    <a:pt x="28" y="509"/>
                  </a:cubicBezTo>
                  <a:close/>
                </a:path>
              </a:pathLst>
            </a:custGeom>
            <a:solidFill>
              <a:srgbClr val="3366FF">
                <a:alpha val="60001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61" name="Text Box 81"/>
            <p:cNvSpPr txBox="1">
              <a:spLocks noChangeArrowheads="1"/>
            </p:cNvSpPr>
            <p:nvPr/>
          </p:nvSpPr>
          <p:spPr bwMode="auto">
            <a:xfrm>
              <a:off x="328" y="2799"/>
              <a:ext cx="109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i="1">
                  <a:latin typeface="Comic Sans MS" pitchFamily="66" charset="0"/>
                </a:rPr>
                <a:t>Sink, T</a:t>
              </a:r>
              <a:r>
                <a:rPr lang="en-US" sz="1400" i="1" baseline="-25000">
                  <a:latin typeface="Comic Sans MS" pitchFamily="66" charset="0"/>
                </a:rPr>
                <a:t>L</a:t>
              </a:r>
              <a:r>
                <a:rPr lang="en-US" sz="1400" i="1">
                  <a:latin typeface="Comic Sans MS" pitchFamily="66" charset="0"/>
                </a:rPr>
                <a:t> </a:t>
              </a:r>
              <a:endParaRPr lang="th-TH" sz="1400" i="1" baseline="-25000">
                <a:latin typeface="Comic Sans MS" pitchFamily="66" charset="0"/>
              </a:endParaRPr>
            </a:p>
          </p:txBody>
        </p:sp>
        <p:sp>
          <p:nvSpPr>
            <p:cNvPr id="174162" name="Freeform 82"/>
            <p:cNvSpPr>
              <a:spLocks/>
            </p:cNvSpPr>
            <p:nvPr/>
          </p:nvSpPr>
          <p:spPr bwMode="auto">
            <a:xfrm>
              <a:off x="751" y="1800"/>
              <a:ext cx="560" cy="1050"/>
            </a:xfrm>
            <a:custGeom>
              <a:avLst/>
              <a:gdLst/>
              <a:ahLst/>
              <a:cxnLst>
                <a:cxn ang="0">
                  <a:pos x="190" y="75"/>
                </a:cxn>
                <a:cxn ang="0">
                  <a:pos x="51" y="6"/>
                </a:cxn>
                <a:cxn ang="0">
                  <a:pos x="48" y="1152"/>
                </a:cxn>
                <a:cxn ang="0">
                  <a:pos x="0" y="1155"/>
                </a:cxn>
                <a:cxn ang="0">
                  <a:pos x="132" y="1218"/>
                </a:cxn>
                <a:cxn ang="0">
                  <a:pos x="273" y="1158"/>
                </a:cxn>
                <a:cxn ang="0">
                  <a:pos x="219" y="1158"/>
                </a:cxn>
                <a:cxn ang="0">
                  <a:pos x="216" y="471"/>
                </a:cxn>
                <a:cxn ang="0">
                  <a:pos x="222" y="531"/>
                </a:cxn>
                <a:cxn ang="0">
                  <a:pos x="232" y="593"/>
                </a:cxn>
                <a:cxn ang="0">
                  <a:pos x="250" y="627"/>
                </a:cxn>
                <a:cxn ang="0">
                  <a:pos x="278" y="649"/>
                </a:cxn>
                <a:cxn ang="0">
                  <a:pos x="321" y="657"/>
                </a:cxn>
                <a:cxn ang="0">
                  <a:pos x="384" y="657"/>
                </a:cxn>
                <a:cxn ang="0">
                  <a:pos x="522" y="654"/>
                </a:cxn>
                <a:cxn ang="0">
                  <a:pos x="522" y="690"/>
                </a:cxn>
                <a:cxn ang="0">
                  <a:pos x="560" y="609"/>
                </a:cxn>
                <a:cxn ang="0">
                  <a:pos x="518" y="535"/>
                </a:cxn>
                <a:cxn ang="0">
                  <a:pos x="516" y="569"/>
                </a:cxn>
                <a:cxn ang="0">
                  <a:pos x="380" y="571"/>
                </a:cxn>
                <a:cxn ang="0">
                  <a:pos x="354" y="569"/>
                </a:cxn>
                <a:cxn ang="0">
                  <a:pos x="332" y="563"/>
                </a:cxn>
                <a:cxn ang="0">
                  <a:pos x="322" y="537"/>
                </a:cxn>
                <a:cxn ang="0">
                  <a:pos x="320" y="477"/>
                </a:cxn>
                <a:cxn ang="0">
                  <a:pos x="321" y="0"/>
                </a:cxn>
                <a:cxn ang="0">
                  <a:pos x="186" y="78"/>
                </a:cxn>
                <a:cxn ang="0">
                  <a:pos x="190" y="75"/>
                </a:cxn>
              </a:cxnLst>
              <a:rect l="0" t="0" r="r" b="b"/>
              <a:pathLst>
                <a:path w="560" h="1218">
                  <a:moveTo>
                    <a:pt x="190" y="75"/>
                  </a:moveTo>
                  <a:lnTo>
                    <a:pt x="51" y="6"/>
                  </a:lnTo>
                  <a:lnTo>
                    <a:pt x="48" y="1152"/>
                  </a:lnTo>
                  <a:lnTo>
                    <a:pt x="0" y="1155"/>
                  </a:lnTo>
                  <a:lnTo>
                    <a:pt x="132" y="1218"/>
                  </a:lnTo>
                  <a:lnTo>
                    <a:pt x="273" y="1158"/>
                  </a:lnTo>
                  <a:lnTo>
                    <a:pt x="219" y="1158"/>
                  </a:lnTo>
                  <a:lnTo>
                    <a:pt x="216" y="471"/>
                  </a:lnTo>
                  <a:lnTo>
                    <a:pt x="222" y="531"/>
                  </a:lnTo>
                  <a:lnTo>
                    <a:pt x="232" y="593"/>
                  </a:lnTo>
                  <a:lnTo>
                    <a:pt x="250" y="627"/>
                  </a:lnTo>
                  <a:lnTo>
                    <a:pt x="278" y="649"/>
                  </a:lnTo>
                  <a:lnTo>
                    <a:pt x="321" y="657"/>
                  </a:lnTo>
                  <a:lnTo>
                    <a:pt x="384" y="657"/>
                  </a:lnTo>
                  <a:lnTo>
                    <a:pt x="522" y="654"/>
                  </a:lnTo>
                  <a:lnTo>
                    <a:pt x="522" y="690"/>
                  </a:lnTo>
                  <a:lnTo>
                    <a:pt x="560" y="609"/>
                  </a:lnTo>
                  <a:lnTo>
                    <a:pt x="518" y="535"/>
                  </a:lnTo>
                  <a:lnTo>
                    <a:pt x="516" y="569"/>
                  </a:lnTo>
                  <a:lnTo>
                    <a:pt x="380" y="571"/>
                  </a:lnTo>
                  <a:lnTo>
                    <a:pt x="354" y="569"/>
                  </a:lnTo>
                  <a:lnTo>
                    <a:pt x="332" y="563"/>
                  </a:lnTo>
                  <a:lnTo>
                    <a:pt x="322" y="537"/>
                  </a:lnTo>
                  <a:lnTo>
                    <a:pt x="320" y="477"/>
                  </a:lnTo>
                  <a:lnTo>
                    <a:pt x="321" y="0"/>
                  </a:lnTo>
                  <a:lnTo>
                    <a:pt x="186" y="78"/>
                  </a:lnTo>
                  <a:lnTo>
                    <a:pt x="190" y="75"/>
                  </a:lnTo>
                  <a:close/>
                </a:path>
              </a:pathLst>
            </a:custGeom>
            <a:solidFill>
              <a:srgbClr val="008000">
                <a:alpha val="57001"/>
              </a:srgbClr>
            </a:solidFill>
            <a:ln w="952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4163" name="Text Box 83"/>
            <p:cNvSpPr txBox="1">
              <a:spLocks noChangeArrowheads="1"/>
            </p:cNvSpPr>
            <p:nvPr/>
          </p:nvSpPr>
          <p:spPr bwMode="auto">
            <a:xfrm>
              <a:off x="1264" y="2235"/>
              <a:ext cx="42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i="1">
                  <a:latin typeface="Comic Sans MS" pitchFamily="66" charset="0"/>
                </a:rPr>
                <a:t>W</a:t>
              </a:r>
              <a:r>
                <a:rPr lang="en-US" sz="1400" i="1" baseline="-25000">
                  <a:latin typeface="Comic Sans MS" pitchFamily="66" charset="0"/>
                </a:rPr>
                <a:t>net</a:t>
              </a:r>
              <a:endParaRPr lang="th-TH" sz="1400" i="1" baseline="-25000">
                <a:latin typeface="Comic Sans MS" pitchFamily="66" charset="0"/>
              </a:endParaRPr>
            </a:p>
          </p:txBody>
        </p:sp>
        <p:sp>
          <p:nvSpPr>
            <p:cNvPr id="174164" name="Text Box 84"/>
            <p:cNvSpPr txBox="1">
              <a:spLocks noChangeArrowheads="1"/>
            </p:cNvSpPr>
            <p:nvPr/>
          </p:nvSpPr>
          <p:spPr bwMode="auto">
            <a:xfrm>
              <a:off x="1041" y="1880"/>
              <a:ext cx="84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Comic Sans MS" pitchFamily="66" charset="0"/>
                </a:rPr>
                <a:t>Q</a:t>
              </a:r>
              <a:r>
                <a:rPr lang="en-US" sz="1000" i="1" baseline="-25000">
                  <a:latin typeface="Comic Sans MS" pitchFamily="66" charset="0"/>
                </a:rPr>
                <a:t>H</a:t>
              </a:r>
              <a:r>
                <a:rPr lang="en-US" sz="1000" i="1">
                  <a:latin typeface="Comic Sans MS" pitchFamily="66" charset="0"/>
                </a:rPr>
                <a:t> </a:t>
              </a:r>
              <a:endParaRPr lang="th-TH" sz="1000" i="1" baseline="-25000">
                <a:latin typeface="Comic Sans MS" pitchFamily="66" charset="0"/>
              </a:endParaRPr>
            </a:p>
          </p:txBody>
        </p:sp>
        <p:sp>
          <p:nvSpPr>
            <p:cNvPr id="174165" name="Text Box 85"/>
            <p:cNvSpPr txBox="1">
              <a:spLocks noChangeArrowheads="1"/>
            </p:cNvSpPr>
            <p:nvPr/>
          </p:nvSpPr>
          <p:spPr bwMode="auto">
            <a:xfrm>
              <a:off x="946" y="2549"/>
              <a:ext cx="27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i="1">
                  <a:latin typeface="Comic Sans MS" pitchFamily="66" charset="0"/>
                </a:rPr>
                <a:t>Q</a:t>
              </a:r>
              <a:r>
                <a:rPr lang="en-US" sz="1400" i="1" baseline="-25000">
                  <a:latin typeface="Comic Sans MS" pitchFamily="66" charset="0"/>
                </a:rPr>
                <a:t>L</a:t>
              </a:r>
              <a:endParaRPr lang="th-TH" sz="1400" i="1" baseline="-25000">
                <a:latin typeface="Comic Sans MS" pitchFamily="66" charset="0"/>
              </a:endParaRPr>
            </a:p>
          </p:txBody>
        </p:sp>
      </p:grpSp>
      <p:sp>
        <p:nvSpPr>
          <p:cNvPr id="174166" name="Text Box 86"/>
          <p:cNvSpPr txBox="1">
            <a:spLocks noChangeArrowheads="1"/>
          </p:cNvSpPr>
          <p:nvPr/>
        </p:nvSpPr>
        <p:spPr bwMode="auto">
          <a:xfrm>
            <a:off x="6527800" y="6248400"/>
            <a:ext cx="1581150" cy="37623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>
                <a:solidFill>
                  <a:srgbClr val="0000CC"/>
                </a:solidFill>
              </a:rPr>
              <a:t>ฝึกเขียนเอง 5 ครั้งนะ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 build="p"/>
      <p:bldP spid="1741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/>
              <a:t>Example 8.1  Show that the thermal efficiency of a Carnot cycle operating between the temperature limits of T</a:t>
            </a:r>
            <a:r>
              <a:rPr lang="en-US" sz="2100" baseline="-25000"/>
              <a:t>L</a:t>
            </a:r>
            <a:r>
              <a:rPr lang="en-US" sz="2100"/>
              <a:t> AND T</a:t>
            </a:r>
            <a:r>
              <a:rPr lang="en-US" sz="2100" baseline="-25000"/>
              <a:t>H</a:t>
            </a:r>
            <a:r>
              <a:rPr lang="en-US" sz="2100"/>
              <a:t> is solely a function of these two temperatures.</a:t>
            </a:r>
            <a:endParaRPr lang="th-TH" sz="210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Solution </a:t>
            </a:r>
          </a:p>
          <a:p>
            <a:pPr>
              <a:buFont typeface="Wingdings" pitchFamily="2" charset="2"/>
              <a:buNone/>
            </a:pPr>
            <a:r>
              <a:rPr lang="en-US"/>
              <a:t> </a:t>
            </a:r>
            <a:endParaRPr lang="th-TH"/>
          </a:p>
        </p:txBody>
      </p:sp>
      <p:grpSp>
        <p:nvGrpSpPr>
          <p:cNvPr id="184324" name="Group 4"/>
          <p:cNvGrpSpPr>
            <a:grpSpLocks/>
          </p:cNvGrpSpPr>
          <p:nvPr/>
        </p:nvGrpSpPr>
        <p:grpSpPr bwMode="auto">
          <a:xfrm>
            <a:off x="5373688" y="1809750"/>
            <a:ext cx="3192462" cy="2676525"/>
            <a:chOff x="646" y="1439"/>
            <a:chExt cx="2011" cy="1686"/>
          </a:xfrm>
        </p:grpSpPr>
        <p:grpSp>
          <p:nvGrpSpPr>
            <p:cNvPr id="184325" name="Group 5"/>
            <p:cNvGrpSpPr>
              <a:grpSpLocks/>
            </p:cNvGrpSpPr>
            <p:nvPr/>
          </p:nvGrpSpPr>
          <p:grpSpPr bwMode="auto">
            <a:xfrm>
              <a:off x="748" y="1439"/>
              <a:ext cx="1909" cy="1686"/>
              <a:chOff x="537" y="1000"/>
              <a:chExt cx="2191" cy="2005"/>
            </a:xfrm>
          </p:grpSpPr>
          <p:grpSp>
            <p:nvGrpSpPr>
              <p:cNvPr id="184326" name="Group 6"/>
              <p:cNvGrpSpPr>
                <a:grpSpLocks/>
              </p:cNvGrpSpPr>
              <p:nvPr/>
            </p:nvGrpSpPr>
            <p:grpSpPr bwMode="auto">
              <a:xfrm>
                <a:off x="728" y="1000"/>
                <a:ext cx="2000" cy="1696"/>
                <a:chOff x="728" y="928"/>
                <a:chExt cx="2000" cy="1696"/>
              </a:xfrm>
            </p:grpSpPr>
            <p:sp>
              <p:nvSpPr>
                <p:cNvPr id="184327" name="Line 7"/>
                <p:cNvSpPr>
                  <a:spLocks noChangeShapeType="1"/>
                </p:cNvSpPr>
                <p:nvPr/>
              </p:nvSpPr>
              <p:spPr bwMode="auto">
                <a:xfrm>
                  <a:off x="728" y="2615"/>
                  <a:ext cx="2000" cy="0"/>
                </a:xfrm>
                <a:prstGeom prst="line">
                  <a:avLst/>
                </a:prstGeom>
                <a:noFill/>
                <a:ln w="38100">
                  <a:solidFill>
                    <a:srgbClr val="6666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8432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745" y="928"/>
                  <a:ext cx="0" cy="1696"/>
                </a:xfrm>
                <a:prstGeom prst="line">
                  <a:avLst/>
                </a:prstGeom>
                <a:noFill/>
                <a:ln w="38100">
                  <a:solidFill>
                    <a:srgbClr val="6666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184329" name="Text Box 9"/>
              <p:cNvSpPr txBox="1">
                <a:spLocks noChangeArrowheads="1"/>
              </p:cNvSpPr>
              <p:nvPr/>
            </p:nvSpPr>
            <p:spPr bwMode="auto">
              <a:xfrm>
                <a:off x="2537" y="2730"/>
                <a:ext cx="191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s</a:t>
                </a:r>
                <a:endParaRPr lang="th-TH"/>
              </a:p>
            </p:txBody>
          </p:sp>
          <p:sp>
            <p:nvSpPr>
              <p:cNvPr id="184330" name="Text Box 10"/>
              <p:cNvSpPr txBox="1">
                <a:spLocks noChangeArrowheads="1"/>
              </p:cNvSpPr>
              <p:nvPr/>
            </p:nvSpPr>
            <p:spPr bwMode="auto">
              <a:xfrm>
                <a:off x="537" y="1000"/>
                <a:ext cx="191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T</a:t>
                </a:r>
                <a:endParaRPr lang="th-TH"/>
              </a:p>
            </p:txBody>
          </p:sp>
        </p:grpSp>
        <p:sp>
          <p:nvSpPr>
            <p:cNvPr id="184331" name="Rectangle 11"/>
            <p:cNvSpPr>
              <a:spLocks noChangeArrowheads="1"/>
            </p:cNvSpPr>
            <p:nvPr/>
          </p:nvSpPr>
          <p:spPr bwMode="auto">
            <a:xfrm>
              <a:off x="1236" y="1812"/>
              <a:ext cx="1008" cy="714"/>
            </a:xfrm>
            <a:prstGeom prst="rect">
              <a:avLst/>
            </a:prstGeom>
            <a:solidFill>
              <a:srgbClr val="FF9900">
                <a:alpha val="50999"/>
              </a:srgb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332" name="Line 12"/>
            <p:cNvSpPr>
              <a:spLocks noChangeShapeType="1"/>
            </p:cNvSpPr>
            <p:nvPr/>
          </p:nvSpPr>
          <p:spPr bwMode="auto">
            <a:xfrm flipV="1">
              <a:off x="1238" y="2524"/>
              <a:ext cx="0" cy="4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4333" name="Line 13"/>
            <p:cNvSpPr>
              <a:spLocks noChangeShapeType="1"/>
            </p:cNvSpPr>
            <p:nvPr/>
          </p:nvSpPr>
          <p:spPr bwMode="auto">
            <a:xfrm flipV="1">
              <a:off x="2244" y="2528"/>
              <a:ext cx="0" cy="4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4334" name="Line 14"/>
            <p:cNvSpPr>
              <a:spLocks noChangeShapeType="1"/>
            </p:cNvSpPr>
            <p:nvPr/>
          </p:nvSpPr>
          <p:spPr bwMode="auto">
            <a:xfrm flipH="1" flipV="1">
              <a:off x="841" y="1812"/>
              <a:ext cx="390" cy="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4335" name="Line 15"/>
            <p:cNvSpPr>
              <a:spLocks noChangeShapeType="1"/>
            </p:cNvSpPr>
            <p:nvPr/>
          </p:nvSpPr>
          <p:spPr bwMode="auto">
            <a:xfrm flipH="1" flipV="1">
              <a:off x="830" y="2524"/>
              <a:ext cx="390" cy="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4336" name="Line 16"/>
            <p:cNvSpPr>
              <a:spLocks noChangeShapeType="1"/>
            </p:cNvSpPr>
            <p:nvPr/>
          </p:nvSpPr>
          <p:spPr bwMode="auto">
            <a:xfrm>
              <a:off x="1917" y="1812"/>
              <a:ext cx="14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4337" name="Line 17"/>
            <p:cNvSpPr>
              <a:spLocks noChangeShapeType="1"/>
            </p:cNvSpPr>
            <p:nvPr/>
          </p:nvSpPr>
          <p:spPr bwMode="auto">
            <a:xfrm>
              <a:off x="2245" y="2101"/>
              <a:ext cx="0" cy="1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4338" name="Line 18"/>
            <p:cNvSpPr>
              <a:spLocks noChangeShapeType="1"/>
            </p:cNvSpPr>
            <p:nvPr/>
          </p:nvSpPr>
          <p:spPr bwMode="auto">
            <a:xfrm flipV="1">
              <a:off x="1237" y="2125"/>
              <a:ext cx="0" cy="1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4339" name="Line 19"/>
            <p:cNvSpPr>
              <a:spLocks noChangeShapeType="1"/>
            </p:cNvSpPr>
            <p:nvPr/>
          </p:nvSpPr>
          <p:spPr bwMode="auto">
            <a:xfrm flipH="1">
              <a:off x="1436" y="2525"/>
              <a:ext cx="11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4340" name="Text Box 20"/>
            <p:cNvSpPr txBox="1">
              <a:spLocks noChangeArrowheads="1"/>
            </p:cNvSpPr>
            <p:nvPr/>
          </p:nvSpPr>
          <p:spPr bwMode="auto">
            <a:xfrm>
              <a:off x="657" y="1737"/>
              <a:ext cx="2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T</a:t>
              </a:r>
              <a:r>
                <a:rPr lang="en-US" sz="1000" i="1" baseline="-25000">
                  <a:latin typeface="Times New Roman" pitchFamily="18" charset="0"/>
                </a:rPr>
                <a:t>H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84341" name="Text Box 21"/>
            <p:cNvSpPr txBox="1">
              <a:spLocks noChangeArrowheads="1"/>
            </p:cNvSpPr>
            <p:nvPr/>
          </p:nvSpPr>
          <p:spPr bwMode="auto">
            <a:xfrm>
              <a:off x="646" y="2443"/>
              <a:ext cx="2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T</a:t>
              </a:r>
              <a:r>
                <a:rPr lang="en-US" sz="1000" i="1" baseline="-25000">
                  <a:latin typeface="Times New Roman" pitchFamily="18" charset="0"/>
                </a:rPr>
                <a:t>L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84342" name="Text Box 22"/>
            <p:cNvSpPr txBox="1">
              <a:spLocks noChangeArrowheads="1"/>
            </p:cNvSpPr>
            <p:nvPr/>
          </p:nvSpPr>
          <p:spPr bwMode="auto">
            <a:xfrm>
              <a:off x="1093" y="2917"/>
              <a:ext cx="3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s</a:t>
              </a:r>
              <a:r>
                <a:rPr lang="en-US" sz="1000" i="1" baseline="-25000">
                  <a:latin typeface="Times New Roman" pitchFamily="18" charset="0"/>
                </a:rPr>
                <a:t>1</a:t>
              </a:r>
              <a:r>
                <a:rPr lang="en-US" sz="1000" i="1">
                  <a:latin typeface="Times New Roman" pitchFamily="18" charset="0"/>
                </a:rPr>
                <a:t>=s</a:t>
              </a:r>
              <a:r>
                <a:rPr lang="en-US" sz="1000" i="1" baseline="-25000">
                  <a:latin typeface="Times New Roman" pitchFamily="18" charset="0"/>
                </a:rPr>
                <a:t>4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84343" name="Text Box 23"/>
            <p:cNvSpPr txBox="1">
              <a:spLocks noChangeArrowheads="1"/>
            </p:cNvSpPr>
            <p:nvPr/>
          </p:nvSpPr>
          <p:spPr bwMode="auto">
            <a:xfrm>
              <a:off x="2081" y="2942"/>
              <a:ext cx="3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s</a:t>
              </a:r>
              <a:r>
                <a:rPr lang="en-US" sz="1000" i="1" baseline="-25000">
                  <a:latin typeface="Times New Roman" pitchFamily="18" charset="0"/>
                </a:rPr>
                <a:t>2</a:t>
              </a:r>
              <a:r>
                <a:rPr lang="en-US" sz="1000" i="1">
                  <a:latin typeface="Times New Roman" pitchFamily="18" charset="0"/>
                </a:rPr>
                <a:t>=s</a:t>
              </a:r>
              <a:r>
                <a:rPr lang="en-US" sz="1000" i="1" baseline="-25000">
                  <a:latin typeface="Times New Roman" pitchFamily="18" charset="0"/>
                </a:rPr>
                <a:t>3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84344" name="Text Box 24"/>
            <p:cNvSpPr txBox="1">
              <a:spLocks noChangeArrowheads="1"/>
            </p:cNvSpPr>
            <p:nvPr/>
          </p:nvSpPr>
          <p:spPr bwMode="auto">
            <a:xfrm>
              <a:off x="2156" y="1667"/>
              <a:ext cx="1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2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84345" name="Text Box 25"/>
            <p:cNvSpPr txBox="1">
              <a:spLocks noChangeArrowheads="1"/>
            </p:cNvSpPr>
            <p:nvPr/>
          </p:nvSpPr>
          <p:spPr bwMode="auto">
            <a:xfrm>
              <a:off x="1170" y="1659"/>
              <a:ext cx="1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1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84346" name="Text Box 26"/>
            <p:cNvSpPr txBox="1">
              <a:spLocks noChangeArrowheads="1"/>
            </p:cNvSpPr>
            <p:nvPr/>
          </p:nvSpPr>
          <p:spPr bwMode="auto">
            <a:xfrm>
              <a:off x="1098" y="2532"/>
              <a:ext cx="1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4</a:t>
              </a:r>
              <a:endParaRPr lang="th-TH" sz="1000" i="1">
                <a:latin typeface="Times New Roman" pitchFamily="18" charset="0"/>
              </a:endParaRPr>
            </a:p>
          </p:txBody>
        </p:sp>
        <p:sp>
          <p:nvSpPr>
            <p:cNvPr id="184347" name="Text Box 27"/>
            <p:cNvSpPr txBox="1">
              <a:spLocks noChangeArrowheads="1"/>
            </p:cNvSpPr>
            <p:nvPr/>
          </p:nvSpPr>
          <p:spPr bwMode="auto">
            <a:xfrm>
              <a:off x="2275" y="2506"/>
              <a:ext cx="1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latin typeface="Times New Roman" pitchFamily="18" charset="0"/>
                </a:rPr>
                <a:t>3</a:t>
              </a:r>
              <a:endParaRPr lang="th-TH" sz="1000" i="1">
                <a:latin typeface="Times New Roman" pitchFamily="18" charset="0"/>
              </a:endParaRPr>
            </a:p>
          </p:txBody>
        </p:sp>
        <p:grpSp>
          <p:nvGrpSpPr>
            <p:cNvPr id="184348" name="Group 28"/>
            <p:cNvGrpSpPr>
              <a:grpSpLocks/>
            </p:cNvGrpSpPr>
            <p:nvPr/>
          </p:nvGrpSpPr>
          <p:grpSpPr bwMode="auto">
            <a:xfrm>
              <a:off x="1588" y="1465"/>
              <a:ext cx="396" cy="448"/>
              <a:chOff x="649" y="3271"/>
              <a:chExt cx="396" cy="448"/>
            </a:xfrm>
          </p:grpSpPr>
          <p:sp>
            <p:nvSpPr>
              <p:cNvPr id="184349" name="Freeform 29"/>
              <p:cNvSpPr>
                <a:spLocks/>
              </p:cNvSpPr>
              <p:nvPr/>
            </p:nvSpPr>
            <p:spPr bwMode="auto">
              <a:xfrm rot="9370038">
                <a:off x="649" y="3271"/>
                <a:ext cx="239" cy="448"/>
              </a:xfrm>
              <a:custGeom>
                <a:avLst/>
                <a:gdLst/>
                <a:ahLst/>
                <a:cxnLst>
                  <a:cxn ang="0">
                    <a:pos x="0" y="792"/>
                  </a:cxn>
                  <a:cxn ang="0">
                    <a:pos x="24" y="640"/>
                  </a:cxn>
                  <a:cxn ang="0">
                    <a:pos x="88" y="432"/>
                  </a:cxn>
                  <a:cxn ang="0">
                    <a:pos x="184" y="248"/>
                  </a:cxn>
                  <a:cxn ang="0">
                    <a:pos x="288" y="104"/>
                  </a:cxn>
                  <a:cxn ang="0">
                    <a:pos x="206" y="64"/>
                  </a:cxn>
                  <a:cxn ang="0">
                    <a:pos x="456" y="0"/>
                  </a:cxn>
                  <a:cxn ang="0">
                    <a:pos x="503" y="202"/>
                  </a:cxn>
                  <a:cxn ang="0">
                    <a:pos x="437" y="166"/>
                  </a:cxn>
                  <a:cxn ang="0">
                    <a:pos x="404" y="229"/>
                  </a:cxn>
                  <a:cxn ang="0">
                    <a:pos x="392" y="336"/>
                  </a:cxn>
                  <a:cxn ang="0">
                    <a:pos x="392" y="472"/>
                  </a:cxn>
                  <a:cxn ang="0">
                    <a:pos x="408" y="608"/>
                  </a:cxn>
                  <a:cxn ang="0">
                    <a:pos x="432" y="672"/>
                  </a:cxn>
                  <a:cxn ang="0">
                    <a:pos x="472" y="768"/>
                  </a:cxn>
                  <a:cxn ang="0">
                    <a:pos x="504" y="808"/>
                  </a:cxn>
                  <a:cxn ang="0">
                    <a:pos x="209" y="649"/>
                  </a:cxn>
                  <a:cxn ang="0">
                    <a:pos x="0" y="792"/>
                  </a:cxn>
                </a:cxnLst>
                <a:rect l="0" t="0" r="r" b="b"/>
                <a:pathLst>
                  <a:path w="504" h="808">
                    <a:moveTo>
                      <a:pt x="0" y="792"/>
                    </a:moveTo>
                    <a:lnTo>
                      <a:pt x="24" y="640"/>
                    </a:lnTo>
                    <a:lnTo>
                      <a:pt x="88" y="432"/>
                    </a:lnTo>
                    <a:lnTo>
                      <a:pt x="184" y="248"/>
                    </a:lnTo>
                    <a:lnTo>
                      <a:pt x="288" y="104"/>
                    </a:lnTo>
                    <a:lnTo>
                      <a:pt x="206" y="64"/>
                    </a:lnTo>
                    <a:lnTo>
                      <a:pt x="456" y="0"/>
                    </a:lnTo>
                    <a:lnTo>
                      <a:pt x="503" y="202"/>
                    </a:lnTo>
                    <a:lnTo>
                      <a:pt x="437" y="166"/>
                    </a:lnTo>
                    <a:lnTo>
                      <a:pt x="404" y="229"/>
                    </a:lnTo>
                    <a:lnTo>
                      <a:pt x="392" y="336"/>
                    </a:lnTo>
                    <a:lnTo>
                      <a:pt x="392" y="472"/>
                    </a:lnTo>
                    <a:lnTo>
                      <a:pt x="408" y="608"/>
                    </a:lnTo>
                    <a:lnTo>
                      <a:pt x="432" y="672"/>
                    </a:lnTo>
                    <a:lnTo>
                      <a:pt x="472" y="768"/>
                    </a:lnTo>
                    <a:lnTo>
                      <a:pt x="504" y="808"/>
                    </a:lnTo>
                    <a:lnTo>
                      <a:pt x="209" y="649"/>
                    </a:lnTo>
                    <a:lnTo>
                      <a:pt x="0" y="792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350" name="Rectangle 30"/>
              <p:cNvSpPr>
                <a:spLocks noChangeArrowheads="1"/>
              </p:cNvSpPr>
              <p:nvPr/>
            </p:nvSpPr>
            <p:spPr bwMode="auto">
              <a:xfrm>
                <a:off x="790" y="3332"/>
                <a:ext cx="255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i="1"/>
                  <a:t>Q</a:t>
                </a:r>
                <a:r>
                  <a:rPr lang="en-US" sz="1400" i="1" baseline="-25000"/>
                  <a:t>H</a:t>
                </a:r>
                <a:endParaRPr lang="th-TH" sz="1400" i="1"/>
              </a:p>
            </p:txBody>
          </p:sp>
        </p:grpSp>
        <p:grpSp>
          <p:nvGrpSpPr>
            <p:cNvPr id="184351" name="Group 31"/>
            <p:cNvGrpSpPr>
              <a:grpSpLocks/>
            </p:cNvGrpSpPr>
            <p:nvPr/>
          </p:nvGrpSpPr>
          <p:grpSpPr bwMode="auto">
            <a:xfrm>
              <a:off x="1640" y="2333"/>
              <a:ext cx="426" cy="532"/>
              <a:chOff x="1670" y="3149"/>
              <a:chExt cx="426" cy="532"/>
            </a:xfrm>
          </p:grpSpPr>
          <p:sp>
            <p:nvSpPr>
              <p:cNvPr id="184352" name="Freeform 32"/>
              <p:cNvSpPr>
                <a:spLocks/>
              </p:cNvSpPr>
              <p:nvPr/>
            </p:nvSpPr>
            <p:spPr bwMode="auto">
              <a:xfrm rot="9370038">
                <a:off x="1670" y="3149"/>
                <a:ext cx="239" cy="448"/>
              </a:xfrm>
              <a:custGeom>
                <a:avLst/>
                <a:gdLst/>
                <a:ahLst/>
                <a:cxnLst>
                  <a:cxn ang="0">
                    <a:pos x="0" y="792"/>
                  </a:cxn>
                  <a:cxn ang="0">
                    <a:pos x="24" y="640"/>
                  </a:cxn>
                  <a:cxn ang="0">
                    <a:pos x="88" y="432"/>
                  </a:cxn>
                  <a:cxn ang="0">
                    <a:pos x="184" y="248"/>
                  </a:cxn>
                  <a:cxn ang="0">
                    <a:pos x="288" y="104"/>
                  </a:cxn>
                  <a:cxn ang="0">
                    <a:pos x="206" y="64"/>
                  </a:cxn>
                  <a:cxn ang="0">
                    <a:pos x="456" y="0"/>
                  </a:cxn>
                  <a:cxn ang="0">
                    <a:pos x="503" y="202"/>
                  </a:cxn>
                  <a:cxn ang="0">
                    <a:pos x="437" y="166"/>
                  </a:cxn>
                  <a:cxn ang="0">
                    <a:pos x="404" y="229"/>
                  </a:cxn>
                  <a:cxn ang="0">
                    <a:pos x="392" y="336"/>
                  </a:cxn>
                  <a:cxn ang="0">
                    <a:pos x="392" y="472"/>
                  </a:cxn>
                  <a:cxn ang="0">
                    <a:pos x="408" y="608"/>
                  </a:cxn>
                  <a:cxn ang="0">
                    <a:pos x="432" y="672"/>
                  </a:cxn>
                  <a:cxn ang="0">
                    <a:pos x="472" y="768"/>
                  </a:cxn>
                  <a:cxn ang="0">
                    <a:pos x="504" y="808"/>
                  </a:cxn>
                  <a:cxn ang="0">
                    <a:pos x="209" y="649"/>
                  </a:cxn>
                  <a:cxn ang="0">
                    <a:pos x="0" y="792"/>
                  </a:cxn>
                </a:cxnLst>
                <a:rect l="0" t="0" r="r" b="b"/>
                <a:pathLst>
                  <a:path w="504" h="808">
                    <a:moveTo>
                      <a:pt x="0" y="792"/>
                    </a:moveTo>
                    <a:lnTo>
                      <a:pt x="24" y="640"/>
                    </a:lnTo>
                    <a:lnTo>
                      <a:pt x="88" y="432"/>
                    </a:lnTo>
                    <a:lnTo>
                      <a:pt x="184" y="248"/>
                    </a:lnTo>
                    <a:lnTo>
                      <a:pt x="288" y="104"/>
                    </a:lnTo>
                    <a:lnTo>
                      <a:pt x="206" y="64"/>
                    </a:lnTo>
                    <a:lnTo>
                      <a:pt x="456" y="0"/>
                    </a:lnTo>
                    <a:lnTo>
                      <a:pt x="503" y="202"/>
                    </a:lnTo>
                    <a:lnTo>
                      <a:pt x="437" y="166"/>
                    </a:lnTo>
                    <a:lnTo>
                      <a:pt x="404" y="229"/>
                    </a:lnTo>
                    <a:lnTo>
                      <a:pt x="392" y="336"/>
                    </a:lnTo>
                    <a:lnTo>
                      <a:pt x="392" y="472"/>
                    </a:lnTo>
                    <a:lnTo>
                      <a:pt x="408" y="608"/>
                    </a:lnTo>
                    <a:lnTo>
                      <a:pt x="432" y="672"/>
                    </a:lnTo>
                    <a:lnTo>
                      <a:pt x="472" y="768"/>
                    </a:lnTo>
                    <a:lnTo>
                      <a:pt x="504" y="808"/>
                    </a:lnTo>
                    <a:lnTo>
                      <a:pt x="209" y="649"/>
                    </a:lnTo>
                    <a:lnTo>
                      <a:pt x="0" y="792"/>
                    </a:lnTo>
                    <a:close/>
                  </a:path>
                </a:pathLst>
              </a:custGeom>
              <a:solidFill>
                <a:srgbClr val="00FF00">
                  <a:alpha val="60001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353" name="Rectangle 33"/>
              <p:cNvSpPr>
                <a:spLocks noChangeArrowheads="1"/>
              </p:cNvSpPr>
              <p:nvPr/>
            </p:nvSpPr>
            <p:spPr bwMode="auto">
              <a:xfrm>
                <a:off x="1853" y="3489"/>
                <a:ext cx="24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i="1"/>
                  <a:t>Q</a:t>
                </a:r>
                <a:r>
                  <a:rPr lang="en-US" sz="1400" i="1" baseline="-25000"/>
                  <a:t>L</a:t>
                </a:r>
                <a:endParaRPr lang="th-TH" sz="1400" i="1"/>
              </a:p>
            </p:txBody>
          </p:sp>
        </p:grpSp>
      </p:grpSp>
      <p:graphicFrame>
        <p:nvGraphicFramePr>
          <p:cNvPr id="184354" name="Object 34"/>
          <p:cNvGraphicFramePr>
            <a:graphicFrameLocks noChangeAspect="1"/>
          </p:cNvGraphicFramePr>
          <p:nvPr/>
        </p:nvGraphicFramePr>
        <p:xfrm>
          <a:off x="820738" y="2278063"/>
          <a:ext cx="4967287" cy="3746500"/>
        </p:xfrm>
        <a:graphic>
          <a:graphicData uri="http://schemas.openxmlformats.org/presentationml/2006/ole">
            <p:oleObj spid="_x0000_s184354" name="Equation" r:id="rId3" imgW="3098520" imgH="2336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222250" y="590550"/>
            <a:ext cx="8769350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Problems</a:t>
            </a:r>
            <a:endParaRPr lang="en-US" sz="3200">
              <a:solidFill>
                <a:srgbClr val="0000CC"/>
              </a:solidFill>
            </a:endParaRPr>
          </a:p>
          <a:p>
            <a:r>
              <a:rPr lang="en-US" sz="2000" b="1"/>
              <a:t>8-7C </a:t>
            </a:r>
            <a:r>
              <a:rPr lang="en-US" sz="2000"/>
              <a:t>Do internal combustion engines operate on a closed or                       an open cycle? Why?</a:t>
            </a:r>
          </a:p>
          <a:p>
            <a:r>
              <a:rPr lang="en-US" sz="2000" b="1"/>
              <a:t>8-8C </a:t>
            </a:r>
            <a:r>
              <a:rPr lang="en-US" sz="2000"/>
              <a:t>How are the combustion and exhaust processes modeled under the air-standard assumptions?</a:t>
            </a:r>
          </a:p>
          <a:p>
            <a:r>
              <a:rPr lang="en-US" sz="2000" b="1"/>
              <a:t>8-9C </a:t>
            </a:r>
            <a:r>
              <a:rPr lang="en-US" sz="2000"/>
              <a:t>What are the air-standard assumptions?</a:t>
            </a:r>
          </a:p>
          <a:p>
            <a:r>
              <a:rPr lang="en-US" sz="2000"/>
              <a:t>8-17 An air-standard cycle is executed in a closed system and is composed of the following four processes:</a:t>
            </a:r>
          </a:p>
          <a:p>
            <a:pPr lvl="1"/>
            <a:r>
              <a:rPr lang="en-US" sz="2000"/>
              <a:t>1-2 Isentropic compression from 100 kPa and 27°C to 800 kPa </a:t>
            </a:r>
          </a:p>
          <a:p>
            <a:pPr lvl="1"/>
            <a:r>
              <a:rPr lang="en-US" sz="2000"/>
              <a:t>2-3 v = constant heat addition to 1800 K</a:t>
            </a:r>
          </a:p>
          <a:p>
            <a:pPr lvl="1"/>
            <a:r>
              <a:rPr lang="en-US" sz="2000"/>
              <a:t>3-4 Isentropic expansion to 100 kPa</a:t>
            </a:r>
          </a:p>
          <a:p>
            <a:pPr lvl="1"/>
            <a:r>
              <a:rPr lang="en-US" sz="2000"/>
              <a:t>4-1 P = constant heat rejection to initial state</a:t>
            </a:r>
          </a:p>
          <a:p>
            <a:r>
              <a:rPr lang="en-US" sz="2000"/>
              <a:t>(a) Show the cycle on P-v and T-s diagrams.</a:t>
            </a:r>
          </a:p>
          <a:p>
            <a:r>
              <a:rPr lang="en-US" sz="2000"/>
              <a:t>(b) Calculate the net work output per unit mass.</a:t>
            </a:r>
          </a:p>
          <a:p>
            <a:r>
              <a:rPr lang="en-US" sz="2000"/>
              <a:t>(c) Determine the thermal efficiency.</a:t>
            </a:r>
          </a:p>
          <a:p>
            <a:r>
              <a:rPr lang="en-US" sz="2000"/>
              <a:t>Account for the variation of specific heats with temperature.</a:t>
            </a:r>
          </a:p>
          <a:p>
            <a:r>
              <a:rPr lang="en-US" sz="20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รศ.ดร.สมหมาย ปรีเปรม</a:t>
            </a:r>
            <a:endParaRPr lang="th-TH" altLang="en-US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623888" y="704850"/>
            <a:ext cx="81883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8-19 An air-standard cycle is executed in a closed system </a:t>
            </a:r>
          </a:p>
          <a:p>
            <a:r>
              <a:rPr lang="en-US" sz="2000"/>
              <a:t>and is composed of the following four processes:</a:t>
            </a:r>
          </a:p>
          <a:p>
            <a:pPr lvl="1"/>
            <a:r>
              <a:rPr lang="en-US" sz="2000"/>
              <a:t>1-2 v = constant heat addition from 100 kPa and 27°C in the      		amount of 701.5 kJ /kg</a:t>
            </a:r>
          </a:p>
          <a:p>
            <a:pPr lvl="1"/>
            <a:r>
              <a:rPr lang="en-US" sz="2000"/>
              <a:t>2-2 P = constant heat addition to 2000 K</a:t>
            </a:r>
          </a:p>
          <a:p>
            <a:pPr lvl="1"/>
            <a:r>
              <a:rPr lang="en-US" sz="2000"/>
              <a:t>3-4 Isentropic expansion to 100 kPa</a:t>
            </a:r>
          </a:p>
          <a:p>
            <a:pPr lvl="1"/>
            <a:r>
              <a:rPr lang="en-US" sz="2000"/>
              <a:t>4-1 P = constant heat rejection to initial state</a:t>
            </a:r>
          </a:p>
          <a:p>
            <a:r>
              <a:rPr lang="en-US" sz="2000"/>
              <a:t>(a) Show the cycle on P-v and T-s diagrams.</a:t>
            </a:r>
          </a:p>
          <a:p>
            <a:r>
              <a:rPr lang="en-US" sz="2000"/>
              <a:t>(b) Calculate the total heat input per unit mass.</a:t>
            </a:r>
          </a:p>
          <a:p>
            <a:r>
              <a:rPr lang="en-US" sz="2000"/>
              <a:t>(c) Determine the thermal efficiency.</a:t>
            </a:r>
          </a:p>
          <a:p>
            <a:r>
              <a:rPr lang="en-US" sz="2000"/>
              <a:t>Account for the variation of specific heats with temperature. </a:t>
            </a:r>
          </a:p>
          <a:p>
            <a:endParaRPr lang="en-US" sz="2000"/>
          </a:p>
          <a:p>
            <a:r>
              <a:rPr lang="en-US" sz="2000"/>
              <a:t>8-20 Repeat Prob. 8-19 using constant specific heats at room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1562</TotalTime>
  <Words>632</Words>
  <Application>Microsoft Office PowerPoint</Application>
  <PresentationFormat>On-screen Show (4:3)</PresentationFormat>
  <Paragraphs>130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Angsana New</vt:lpstr>
      <vt:lpstr>Times New Roman</vt:lpstr>
      <vt:lpstr>Wingdings</vt:lpstr>
      <vt:lpstr>Comic Sans MS</vt:lpstr>
      <vt:lpstr>Monotype Corsiva</vt:lpstr>
      <vt:lpstr>Cordia New</vt:lpstr>
      <vt:lpstr>Network</vt:lpstr>
      <vt:lpstr>Microsoft Equation 3.0</vt:lpstr>
      <vt:lpstr>Chapter 8 Gas Power cycle </vt:lpstr>
      <vt:lpstr>Introduction</vt:lpstr>
      <vt:lpstr>Topics</vt:lpstr>
      <vt:lpstr>Slide 4</vt:lpstr>
      <vt:lpstr>Air Standard Assumptions</vt:lpstr>
      <vt:lpstr>Carnot Cycle</vt:lpstr>
      <vt:lpstr>Example 8.1  Show that the thermal efficiency of a Carnot cycle operating between the temperature limits of TL AND TH is solely a function of these two temperatures.</vt:lpstr>
      <vt:lpstr>Slide 8</vt:lpstr>
      <vt:lpstr>Slide 9</vt:lpstr>
      <vt:lpstr>End of Part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The First Law of Thermodynamics:  Control Volume</dc:title>
  <dc:creator>Sommai</dc:creator>
  <cp:lastModifiedBy>User</cp:lastModifiedBy>
  <cp:revision>386</cp:revision>
  <dcterms:created xsi:type="dcterms:W3CDTF">2006-07-01T13:41:36Z</dcterms:created>
  <dcterms:modified xsi:type="dcterms:W3CDTF">2013-08-21T01:57:17Z</dcterms:modified>
</cp:coreProperties>
</file>