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0"/>
  </p:notesMasterIdLst>
  <p:handoutMasterIdLst>
    <p:handoutMasterId r:id="rId21"/>
  </p:handoutMasterIdLst>
  <p:sldIdLst>
    <p:sldId id="310" r:id="rId2"/>
    <p:sldId id="307" r:id="rId3"/>
    <p:sldId id="308" r:id="rId4"/>
    <p:sldId id="304" r:id="rId5"/>
    <p:sldId id="305" r:id="rId6"/>
    <p:sldId id="288" r:id="rId7"/>
    <p:sldId id="312" r:id="rId8"/>
    <p:sldId id="289" r:id="rId9"/>
    <p:sldId id="291" r:id="rId10"/>
    <p:sldId id="292" r:id="rId11"/>
    <p:sldId id="296" r:id="rId12"/>
    <p:sldId id="313" r:id="rId13"/>
    <p:sldId id="311" r:id="rId14"/>
    <p:sldId id="299" r:id="rId15"/>
    <p:sldId id="309" r:id="rId16"/>
    <p:sldId id="302" r:id="rId17"/>
    <p:sldId id="303" r:id="rId18"/>
    <p:sldId id="276" r:id="rId19"/>
  </p:sldIdLst>
  <p:sldSz cx="9144000" cy="6858000" type="screen4x3"/>
  <p:notesSz cx="6858000" cy="9144000"/>
  <p:defaultTextStyle>
    <a:defPPr>
      <a:defRPr lang="th-TH"/>
    </a:defPPr>
    <a:lvl1pPr algn="l" rtl="0" fontAlgn="base">
      <a:spcBef>
        <a:spcPct val="0"/>
      </a:spcBef>
      <a:spcAft>
        <a:spcPct val="0"/>
      </a:spcAft>
      <a:defRPr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kern="1200">
        <a:solidFill>
          <a:schemeClr val="tx1"/>
        </a:solidFill>
        <a:latin typeface="Arial" pitchFamily="34" charset="0"/>
        <a:ea typeface="+mn-ea"/>
        <a:cs typeface="Angsana New" pitchFamily="18" charset="-34"/>
      </a:defRPr>
    </a:lvl5pPr>
    <a:lvl6pPr marL="2286000" algn="l" defTabSz="914400" rtl="0" eaLnBrk="1" latinLnBrk="0" hangingPunct="1">
      <a:defRPr kern="1200">
        <a:solidFill>
          <a:schemeClr val="tx1"/>
        </a:solidFill>
        <a:latin typeface="Arial" pitchFamily="34" charset="0"/>
        <a:ea typeface="+mn-ea"/>
        <a:cs typeface="Angsana New" pitchFamily="18" charset="-34"/>
      </a:defRPr>
    </a:lvl6pPr>
    <a:lvl7pPr marL="2743200" algn="l" defTabSz="914400" rtl="0" eaLnBrk="1" latinLnBrk="0" hangingPunct="1">
      <a:defRPr kern="1200">
        <a:solidFill>
          <a:schemeClr val="tx1"/>
        </a:solidFill>
        <a:latin typeface="Arial" pitchFamily="34" charset="0"/>
        <a:ea typeface="+mn-ea"/>
        <a:cs typeface="Angsana New" pitchFamily="18" charset="-34"/>
      </a:defRPr>
    </a:lvl7pPr>
    <a:lvl8pPr marL="3200400" algn="l" defTabSz="914400" rtl="0" eaLnBrk="1" latinLnBrk="0" hangingPunct="1">
      <a:defRPr kern="1200">
        <a:solidFill>
          <a:schemeClr val="tx1"/>
        </a:solidFill>
        <a:latin typeface="Arial" pitchFamily="34" charset="0"/>
        <a:ea typeface="+mn-ea"/>
        <a:cs typeface="Angsana New" pitchFamily="18" charset="-34"/>
      </a:defRPr>
    </a:lvl8pPr>
    <a:lvl9pPr marL="3657600" algn="l" defTabSz="914400" rtl="0" eaLnBrk="1" latinLnBrk="0" hangingPunct="1">
      <a:defRPr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4D4D4D"/>
    <a:srgbClr val="66FF66"/>
    <a:srgbClr val="FF00FF"/>
    <a:srgbClr val="008000"/>
    <a:srgbClr val="0000CC"/>
    <a:srgbClr val="FF33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p:cViewPr>
        <p:scale>
          <a:sx n="75" d="100"/>
          <a:sy n="75" d="100"/>
        </p:scale>
        <p:origin x="-348" y="-72"/>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Thermodynamics I  Gas Power Cycle</a:t>
            </a:r>
            <a:endParaRPr lang="th-TH"/>
          </a:p>
        </p:txBody>
      </p:sp>
      <p:sp>
        <p:nvSpPr>
          <p:cNvPr id="2191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2191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Part II Otto Cycle</a:t>
            </a:r>
            <a:endParaRPr lang="th-TH"/>
          </a:p>
        </p:txBody>
      </p:sp>
      <p:sp>
        <p:nvSpPr>
          <p:cNvPr id="2191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404447E-39B5-4998-8482-FA89E9A0A910}" type="slidenum">
              <a:rPr lang="en-US"/>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Thermodynamics I  Gas Power Cycle</a:t>
            </a:r>
            <a:endParaRPr lang="th-TH"/>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Part II Otto Cycle</a:t>
            </a:r>
            <a:endParaRPr lang="th-TH"/>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E69B790-3356-4A74-B2D1-E1BA20034FF7}" type="slidenum">
              <a:rPr lang="en-US"/>
              <a:pPr/>
              <a:t>‹#›</a:t>
            </a:fld>
            <a:endParaRPr lang="th-TH"/>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kern="1200">
        <a:solidFill>
          <a:schemeClr val="tx1"/>
        </a:solidFill>
        <a:latin typeface="Arial" pitchFamily="34" charset="0"/>
        <a:ea typeface="+mn-ea"/>
        <a:cs typeface="+mn-cs"/>
      </a:defRPr>
    </a:lvl1pPr>
    <a:lvl2pPr marL="457200" algn="l" rtl="0" fontAlgn="base">
      <a:spcBef>
        <a:spcPct val="30000"/>
      </a:spcBef>
      <a:spcAft>
        <a:spcPct val="0"/>
      </a:spcAft>
      <a:defRPr kern="1200">
        <a:solidFill>
          <a:schemeClr val="tx1"/>
        </a:solidFill>
        <a:latin typeface="Arial" pitchFamily="34" charset="0"/>
        <a:ea typeface="+mn-ea"/>
        <a:cs typeface="+mn-cs"/>
      </a:defRPr>
    </a:lvl2pPr>
    <a:lvl3pPr marL="914400" algn="l" rtl="0" fontAlgn="base">
      <a:spcBef>
        <a:spcPct val="30000"/>
      </a:spcBef>
      <a:spcAft>
        <a:spcPct val="0"/>
      </a:spcAft>
      <a:defRPr kern="1200">
        <a:solidFill>
          <a:schemeClr val="tx1"/>
        </a:solidFill>
        <a:latin typeface="Arial" pitchFamily="34" charset="0"/>
        <a:ea typeface="+mn-ea"/>
        <a:cs typeface="+mn-cs"/>
      </a:defRPr>
    </a:lvl3pPr>
    <a:lvl4pPr marL="1371600" algn="l" rtl="0" fontAlgn="base">
      <a:spcBef>
        <a:spcPct val="30000"/>
      </a:spcBef>
      <a:spcAft>
        <a:spcPct val="0"/>
      </a:spcAft>
      <a:defRPr kern="1200">
        <a:solidFill>
          <a:schemeClr val="tx1"/>
        </a:solidFill>
        <a:latin typeface="Arial" pitchFamily="34" charset="0"/>
        <a:ea typeface="+mn-ea"/>
        <a:cs typeface="+mn-cs"/>
      </a:defRPr>
    </a:lvl4pPr>
    <a:lvl5pPr marL="1828800" algn="l" rtl="0" fontAlgn="base">
      <a:spcBef>
        <a:spcPct val="3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Gas Power Cycle</a:t>
            </a:r>
            <a:endParaRPr lang="th-TH"/>
          </a:p>
        </p:txBody>
      </p:sp>
      <p:sp>
        <p:nvSpPr>
          <p:cNvPr id="6" name="Rectangle 6"/>
          <p:cNvSpPr>
            <a:spLocks noGrp="1" noChangeArrowheads="1"/>
          </p:cNvSpPr>
          <p:nvPr>
            <p:ph type="ftr" sz="quarter" idx="4"/>
          </p:nvPr>
        </p:nvSpPr>
        <p:spPr>
          <a:ln/>
        </p:spPr>
        <p:txBody>
          <a:bodyPr/>
          <a:lstStyle/>
          <a:p>
            <a:r>
              <a:rPr lang="en-US"/>
              <a:t>Part II Otto Cycle</a:t>
            </a:r>
            <a:endParaRPr lang="th-TH"/>
          </a:p>
        </p:txBody>
      </p:sp>
      <p:sp>
        <p:nvSpPr>
          <p:cNvPr id="7" name="Rectangle 7"/>
          <p:cNvSpPr>
            <a:spLocks noGrp="1" noChangeArrowheads="1"/>
          </p:cNvSpPr>
          <p:nvPr>
            <p:ph type="sldNum" sz="quarter" idx="5"/>
          </p:nvPr>
        </p:nvSpPr>
        <p:spPr>
          <a:ln/>
        </p:spPr>
        <p:txBody>
          <a:bodyPr/>
          <a:lstStyle/>
          <a:p>
            <a:fld id="{61B63BED-6CA8-4B24-BEC9-F5284F19CE03}" type="slidenum">
              <a:rPr lang="en-US"/>
              <a:pPr/>
              <a:t>1</a:t>
            </a:fld>
            <a:endParaRPr lang="th-TH"/>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7458"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th-TH"/>
          </a:p>
        </p:txBody>
      </p:sp>
      <p:sp>
        <p:nvSpPr>
          <p:cNvPr id="147459" name="Rectangle 3"/>
          <p:cNvSpPr>
            <a:spLocks noGrp="1" noChangeArrowheads="1"/>
          </p:cNvSpPr>
          <p:nvPr>
            <p:ph type="ctrTitle"/>
          </p:nvPr>
        </p:nvSpPr>
        <p:spPr>
          <a:xfrm>
            <a:off x="315913" y="466725"/>
            <a:ext cx="6781800" cy="2133600"/>
          </a:xfrm>
        </p:spPr>
        <p:txBody>
          <a:bodyPr/>
          <a:lstStyle>
            <a:lvl1pPr algn="r">
              <a:defRPr sz="4800"/>
            </a:lvl1pPr>
          </a:lstStyle>
          <a:p>
            <a:r>
              <a:rPr lang="th-TH" altLang="en-US"/>
              <a:t>Click to edit Master title style</a:t>
            </a:r>
          </a:p>
        </p:txBody>
      </p:sp>
      <p:sp>
        <p:nvSpPr>
          <p:cNvPr id="1474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th-TH" altLang="en-US"/>
              <a:t>Click to edit Master subtitle style</a:t>
            </a:r>
          </a:p>
        </p:txBody>
      </p:sp>
      <p:sp>
        <p:nvSpPr>
          <p:cNvPr id="147461" name="Rectangle 5"/>
          <p:cNvSpPr>
            <a:spLocks noGrp="1" noChangeArrowheads="1"/>
          </p:cNvSpPr>
          <p:nvPr>
            <p:ph type="dt" sz="half" idx="2"/>
          </p:nvPr>
        </p:nvSpPr>
        <p:spPr/>
        <p:txBody>
          <a:bodyPr/>
          <a:lstStyle>
            <a:lvl1pPr>
              <a:defRPr/>
            </a:lvl1pPr>
          </a:lstStyle>
          <a:p>
            <a:endParaRPr lang="th-TH" altLang="en-US"/>
          </a:p>
        </p:txBody>
      </p:sp>
      <p:sp>
        <p:nvSpPr>
          <p:cNvPr id="147462" name="Rectangle 6"/>
          <p:cNvSpPr>
            <a:spLocks noGrp="1" noChangeArrowheads="1"/>
          </p:cNvSpPr>
          <p:nvPr>
            <p:ph type="ftr" sz="quarter" idx="3"/>
          </p:nvPr>
        </p:nvSpPr>
        <p:spPr/>
        <p:txBody>
          <a:bodyPr/>
          <a:lstStyle>
            <a:lvl1pPr>
              <a:defRPr/>
            </a:lvl1pPr>
          </a:lstStyle>
          <a:p>
            <a:r>
              <a:rPr lang="en-US" altLang="en-US"/>
              <a:t>รศ.ดร.สมหมาย ปรีเปรม</a:t>
            </a:r>
            <a:endParaRPr lang="th-TH" altLang="en-US"/>
          </a:p>
        </p:txBody>
      </p:sp>
      <p:sp>
        <p:nvSpPr>
          <p:cNvPr id="147463" name="Rectangle 7"/>
          <p:cNvSpPr>
            <a:spLocks noGrp="1" noChangeArrowheads="1"/>
          </p:cNvSpPr>
          <p:nvPr>
            <p:ph type="sldNum" sz="quarter" idx="4"/>
          </p:nvPr>
        </p:nvSpPr>
        <p:spPr/>
        <p:txBody>
          <a:bodyPr/>
          <a:lstStyle>
            <a:lvl1pPr>
              <a:defRPr/>
            </a:lvl1pPr>
          </a:lstStyle>
          <a:p>
            <a:fld id="{FC277A6B-CE96-46A1-82AD-44D30830C4DD}" type="slidenum">
              <a:rPr lang="en-US" altLang="en-US"/>
              <a:pPr/>
              <a:t>‹#›</a:t>
            </a:fld>
            <a:endParaRPr lang="th-TH" altLang="en-US"/>
          </a:p>
        </p:txBody>
      </p:sp>
      <p:grpSp>
        <p:nvGrpSpPr>
          <p:cNvPr id="147464" name="Group 8"/>
          <p:cNvGrpSpPr>
            <a:grpSpLocks/>
          </p:cNvGrpSpPr>
          <p:nvPr/>
        </p:nvGrpSpPr>
        <p:grpSpPr bwMode="auto">
          <a:xfrm>
            <a:off x="7493000" y="2992438"/>
            <a:ext cx="1338263" cy="2189162"/>
            <a:chOff x="4704" y="1885"/>
            <a:chExt cx="843" cy="1379"/>
          </a:xfrm>
        </p:grpSpPr>
        <p:sp>
          <p:nvSpPr>
            <p:cNvPr id="147465"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th-TH"/>
            </a:p>
          </p:txBody>
        </p:sp>
        <p:sp>
          <p:nvSpPr>
            <p:cNvPr id="147466"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th-TH"/>
            </a:p>
          </p:txBody>
        </p:sp>
        <p:sp>
          <p:nvSpPr>
            <p:cNvPr id="147467"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th-TH"/>
            </a:p>
          </p:txBody>
        </p:sp>
        <p:sp>
          <p:nvSpPr>
            <p:cNvPr id="147468"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th-TH"/>
            </a:p>
          </p:txBody>
        </p:sp>
        <p:sp>
          <p:nvSpPr>
            <p:cNvPr id="147469"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th-TH"/>
            </a:p>
          </p:txBody>
        </p:sp>
        <p:sp>
          <p:nvSpPr>
            <p:cNvPr id="147470"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th-TH"/>
            </a:p>
          </p:txBody>
        </p:sp>
        <p:sp>
          <p:nvSpPr>
            <p:cNvPr id="147471"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th-TH"/>
            </a:p>
          </p:txBody>
        </p:sp>
        <p:sp>
          <p:nvSpPr>
            <p:cNvPr id="147472"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th-TH"/>
            </a:p>
          </p:txBody>
        </p:sp>
        <p:sp>
          <p:nvSpPr>
            <p:cNvPr id="147473"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th-TH"/>
            </a:p>
          </p:txBody>
        </p:sp>
        <p:sp>
          <p:nvSpPr>
            <p:cNvPr id="147474"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th-TH"/>
            </a:p>
          </p:txBody>
        </p:sp>
        <p:sp>
          <p:nvSpPr>
            <p:cNvPr id="147475"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th-TH"/>
            </a:p>
          </p:txBody>
        </p:sp>
        <p:sp>
          <p:nvSpPr>
            <p:cNvPr id="147476"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th-TH"/>
            </a:p>
          </p:txBody>
        </p:sp>
        <p:sp>
          <p:nvSpPr>
            <p:cNvPr id="147477"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th-TH"/>
            </a:p>
          </p:txBody>
        </p:sp>
        <p:sp>
          <p:nvSpPr>
            <p:cNvPr id="147478"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th-TH"/>
            </a:p>
          </p:txBody>
        </p:sp>
        <p:sp>
          <p:nvSpPr>
            <p:cNvPr id="147479"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th-TH"/>
            </a:p>
          </p:txBody>
        </p:sp>
        <p:sp>
          <p:nvSpPr>
            <p:cNvPr id="147480"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th-TH"/>
            </a:p>
          </p:txBody>
        </p:sp>
        <p:sp>
          <p:nvSpPr>
            <p:cNvPr id="147481"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th-TH"/>
            </a:p>
          </p:txBody>
        </p:sp>
        <p:sp>
          <p:nvSpPr>
            <p:cNvPr id="147482"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th-TH"/>
            </a:p>
          </p:txBody>
        </p:sp>
        <p:sp>
          <p:nvSpPr>
            <p:cNvPr id="147483"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th-TH"/>
            </a:p>
          </p:txBody>
        </p:sp>
        <p:sp>
          <p:nvSpPr>
            <p:cNvPr id="147484"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th-TH"/>
            </a:p>
          </p:txBody>
        </p:sp>
        <p:sp>
          <p:nvSpPr>
            <p:cNvPr id="147485"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th-TH"/>
            </a:p>
          </p:txBody>
        </p:sp>
        <p:sp>
          <p:nvSpPr>
            <p:cNvPr id="147486"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th-TH"/>
            </a:p>
          </p:txBody>
        </p:sp>
        <p:sp>
          <p:nvSpPr>
            <p:cNvPr id="147487"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th-TH"/>
            </a:p>
          </p:txBody>
        </p:sp>
        <p:sp>
          <p:nvSpPr>
            <p:cNvPr id="147488"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th-TH"/>
            </a:p>
          </p:txBody>
        </p:sp>
        <p:sp>
          <p:nvSpPr>
            <p:cNvPr id="147489"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th-TH"/>
            </a:p>
          </p:txBody>
        </p:sp>
        <p:sp>
          <p:nvSpPr>
            <p:cNvPr id="147490"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th-TH"/>
            </a:p>
          </p:txBody>
        </p:sp>
        <p:sp>
          <p:nvSpPr>
            <p:cNvPr id="147491"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th-TH"/>
            </a:p>
          </p:txBody>
        </p:sp>
        <p:sp>
          <p:nvSpPr>
            <p:cNvPr id="147492"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th-TH"/>
            </a:p>
          </p:txBody>
        </p:sp>
        <p:sp>
          <p:nvSpPr>
            <p:cNvPr id="147493"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th-TH"/>
            </a:p>
          </p:txBody>
        </p:sp>
        <p:sp>
          <p:nvSpPr>
            <p:cNvPr id="147494"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th-TH"/>
            </a:p>
          </p:txBody>
        </p:sp>
        <p:sp>
          <p:nvSpPr>
            <p:cNvPr id="147495"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th-TH"/>
            </a:p>
          </p:txBody>
        </p:sp>
      </p:grpSp>
      <p:sp>
        <p:nvSpPr>
          <p:cNvPr id="147496"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th-TH"/>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6" name="Slide Number Placeholder 5"/>
          <p:cNvSpPr>
            <a:spLocks noGrp="1"/>
          </p:cNvSpPr>
          <p:nvPr>
            <p:ph type="sldNum" sz="quarter" idx="12"/>
          </p:nvPr>
        </p:nvSpPr>
        <p:spPr/>
        <p:txBody>
          <a:bodyPr/>
          <a:lstStyle>
            <a:lvl1pPr>
              <a:defRPr/>
            </a:lvl1pPr>
          </a:lstStyle>
          <a:p>
            <a:fld id="{67792275-7886-4E45-8D79-3A2E432A90F4}" type="slidenum">
              <a:rPr lang="en-US" altLang="en-US"/>
              <a:pPr/>
              <a:t>‹#›</a:t>
            </a:fld>
            <a:endParaRPr lang="th-TH"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6" name="Slide Number Placeholder 5"/>
          <p:cNvSpPr>
            <a:spLocks noGrp="1"/>
          </p:cNvSpPr>
          <p:nvPr>
            <p:ph type="sldNum" sz="quarter" idx="12"/>
          </p:nvPr>
        </p:nvSpPr>
        <p:spPr/>
        <p:txBody>
          <a:bodyPr/>
          <a:lstStyle>
            <a:lvl1pPr>
              <a:defRPr/>
            </a:lvl1pPr>
          </a:lstStyle>
          <a:p>
            <a:fld id="{C1F268CE-49FB-4288-B613-B03525D299FF}" type="slidenum">
              <a:rPr lang="en-US" altLang="en-US"/>
              <a:pPr/>
              <a:t>‹#›</a:t>
            </a:fld>
            <a:endParaRPr lang="th-TH"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6" name="Slide Number Placeholder 5"/>
          <p:cNvSpPr>
            <a:spLocks noGrp="1"/>
          </p:cNvSpPr>
          <p:nvPr>
            <p:ph type="sldNum" sz="quarter" idx="12"/>
          </p:nvPr>
        </p:nvSpPr>
        <p:spPr/>
        <p:txBody>
          <a:bodyPr/>
          <a:lstStyle>
            <a:lvl1pPr>
              <a:defRPr/>
            </a:lvl1pPr>
          </a:lstStyle>
          <a:p>
            <a:fld id="{1346D1B7-4C28-4404-A7FD-19AFBA9AC7EB}" type="slidenum">
              <a:rPr lang="en-US" altLang="en-US"/>
              <a:pPr/>
              <a:t>‹#›</a:t>
            </a:fld>
            <a:endParaRPr lang="th-TH"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6" name="Slide Number Placeholder 5"/>
          <p:cNvSpPr>
            <a:spLocks noGrp="1"/>
          </p:cNvSpPr>
          <p:nvPr>
            <p:ph type="sldNum" sz="quarter" idx="12"/>
          </p:nvPr>
        </p:nvSpPr>
        <p:spPr/>
        <p:txBody>
          <a:bodyPr/>
          <a:lstStyle>
            <a:lvl1pPr>
              <a:defRPr/>
            </a:lvl1pPr>
          </a:lstStyle>
          <a:p>
            <a:fld id="{E61E2742-495D-4786-9D1F-CEE100722DB3}" type="slidenum">
              <a:rPr lang="en-US" altLang="en-US"/>
              <a:pPr/>
              <a:t>‹#›</a:t>
            </a:fld>
            <a:endParaRPr lang="th-TH"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endParaRPr lang="th-TH" altLang="en-US"/>
          </a:p>
        </p:txBody>
      </p:sp>
      <p:sp>
        <p:nvSpPr>
          <p:cNvPr id="6" name="Footer Placeholder 5"/>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7" name="Slide Number Placeholder 6"/>
          <p:cNvSpPr>
            <a:spLocks noGrp="1"/>
          </p:cNvSpPr>
          <p:nvPr>
            <p:ph type="sldNum" sz="quarter" idx="12"/>
          </p:nvPr>
        </p:nvSpPr>
        <p:spPr/>
        <p:txBody>
          <a:bodyPr/>
          <a:lstStyle>
            <a:lvl1pPr>
              <a:defRPr/>
            </a:lvl1pPr>
          </a:lstStyle>
          <a:p>
            <a:fld id="{45C6E635-780C-4DBD-9F78-7E6A0F2ED568}" type="slidenum">
              <a:rPr lang="en-US" altLang="en-US"/>
              <a:pPr/>
              <a:t>‹#›</a:t>
            </a:fld>
            <a:endParaRPr lang="th-TH"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endParaRPr lang="th-TH" altLang="en-US"/>
          </a:p>
        </p:txBody>
      </p:sp>
      <p:sp>
        <p:nvSpPr>
          <p:cNvPr id="8" name="Footer Placeholder 7"/>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9" name="Slide Number Placeholder 8"/>
          <p:cNvSpPr>
            <a:spLocks noGrp="1"/>
          </p:cNvSpPr>
          <p:nvPr>
            <p:ph type="sldNum" sz="quarter" idx="12"/>
          </p:nvPr>
        </p:nvSpPr>
        <p:spPr/>
        <p:txBody>
          <a:bodyPr/>
          <a:lstStyle>
            <a:lvl1pPr>
              <a:defRPr/>
            </a:lvl1pPr>
          </a:lstStyle>
          <a:p>
            <a:fld id="{71CE471B-3883-4C41-97EB-B21342836A3E}" type="slidenum">
              <a:rPr lang="en-US" altLang="en-US"/>
              <a:pPr/>
              <a:t>‹#›</a:t>
            </a:fld>
            <a:endParaRPr lang="th-TH"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endParaRPr lang="th-TH" altLang="en-US"/>
          </a:p>
        </p:txBody>
      </p:sp>
      <p:sp>
        <p:nvSpPr>
          <p:cNvPr id="4" name="Footer Placeholder 3"/>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5" name="Slide Number Placeholder 4"/>
          <p:cNvSpPr>
            <a:spLocks noGrp="1"/>
          </p:cNvSpPr>
          <p:nvPr>
            <p:ph type="sldNum" sz="quarter" idx="12"/>
          </p:nvPr>
        </p:nvSpPr>
        <p:spPr/>
        <p:txBody>
          <a:bodyPr/>
          <a:lstStyle>
            <a:lvl1pPr>
              <a:defRPr/>
            </a:lvl1pPr>
          </a:lstStyle>
          <a:p>
            <a:fld id="{ABA8BD79-6C92-46C1-BE12-D965C9DD89B8}" type="slidenum">
              <a:rPr lang="en-US" altLang="en-US"/>
              <a:pPr/>
              <a:t>‹#›</a:t>
            </a:fld>
            <a:endParaRPr lang="th-TH"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ltLang="en-US"/>
          </a:p>
        </p:txBody>
      </p:sp>
      <p:sp>
        <p:nvSpPr>
          <p:cNvPr id="3" name="Footer Placeholder 2"/>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4" name="Slide Number Placeholder 3"/>
          <p:cNvSpPr>
            <a:spLocks noGrp="1"/>
          </p:cNvSpPr>
          <p:nvPr>
            <p:ph type="sldNum" sz="quarter" idx="12"/>
          </p:nvPr>
        </p:nvSpPr>
        <p:spPr/>
        <p:txBody>
          <a:bodyPr/>
          <a:lstStyle>
            <a:lvl1pPr>
              <a:defRPr/>
            </a:lvl1pPr>
          </a:lstStyle>
          <a:p>
            <a:fld id="{7EAAFD40-1D05-4EF3-A675-23E974C9FBE5}" type="slidenum">
              <a:rPr lang="en-US" altLang="en-US"/>
              <a:pPr/>
              <a:t>‹#›</a:t>
            </a:fld>
            <a:endParaRPr lang="th-TH"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ltLang="en-US"/>
          </a:p>
        </p:txBody>
      </p:sp>
      <p:sp>
        <p:nvSpPr>
          <p:cNvPr id="6" name="Footer Placeholder 5"/>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7" name="Slide Number Placeholder 6"/>
          <p:cNvSpPr>
            <a:spLocks noGrp="1"/>
          </p:cNvSpPr>
          <p:nvPr>
            <p:ph type="sldNum" sz="quarter" idx="12"/>
          </p:nvPr>
        </p:nvSpPr>
        <p:spPr/>
        <p:txBody>
          <a:bodyPr/>
          <a:lstStyle>
            <a:lvl1pPr>
              <a:defRPr/>
            </a:lvl1pPr>
          </a:lstStyle>
          <a:p>
            <a:fld id="{66C14F58-972D-4D6A-A5C9-CB990CF2FCD2}" type="slidenum">
              <a:rPr lang="en-US" altLang="en-US"/>
              <a:pPr/>
              <a:t>‹#›</a:t>
            </a:fld>
            <a:endParaRPr lang="th-TH"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ltLang="en-US"/>
          </a:p>
        </p:txBody>
      </p:sp>
      <p:sp>
        <p:nvSpPr>
          <p:cNvPr id="6" name="Footer Placeholder 5"/>
          <p:cNvSpPr>
            <a:spLocks noGrp="1"/>
          </p:cNvSpPr>
          <p:nvPr>
            <p:ph type="ftr" sz="quarter" idx="11"/>
          </p:nvPr>
        </p:nvSpPr>
        <p:spPr/>
        <p:txBody>
          <a:bodyPr/>
          <a:lstStyle>
            <a:lvl1pPr>
              <a:defRPr/>
            </a:lvl1pPr>
          </a:lstStyle>
          <a:p>
            <a:r>
              <a:rPr lang="en-US" altLang="en-US"/>
              <a:t>รศ.ดร.สมหมาย ปรีเปรม</a:t>
            </a:r>
            <a:endParaRPr lang="th-TH" altLang="en-US"/>
          </a:p>
        </p:txBody>
      </p:sp>
      <p:sp>
        <p:nvSpPr>
          <p:cNvPr id="7" name="Slide Number Placeholder 6"/>
          <p:cNvSpPr>
            <a:spLocks noGrp="1"/>
          </p:cNvSpPr>
          <p:nvPr>
            <p:ph type="sldNum" sz="quarter" idx="12"/>
          </p:nvPr>
        </p:nvSpPr>
        <p:spPr/>
        <p:txBody>
          <a:bodyPr/>
          <a:lstStyle>
            <a:lvl1pPr>
              <a:defRPr/>
            </a:lvl1pPr>
          </a:lstStyle>
          <a:p>
            <a:fld id="{265768C2-87A5-461D-94D0-FAEA825CD10C}" type="slidenum">
              <a:rPr lang="en-US" altLang="en-US"/>
              <a:pPr/>
              <a:t>‹#›</a:t>
            </a:fld>
            <a:endParaRPr lang="th-TH"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th-TH"/>
          </a:p>
        </p:txBody>
      </p:sp>
      <p:sp>
        <p:nvSpPr>
          <p:cNvPr id="14643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h-TH" altLang="en-US" smtClean="0"/>
              <a:t>Click to edit Master title style</a:t>
            </a:r>
          </a:p>
        </p:txBody>
      </p:sp>
      <p:sp>
        <p:nvSpPr>
          <p:cNvPr id="14643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ltLang="en-US" smtClean="0"/>
              <a:t>Click to edit Master text styles</a:t>
            </a:r>
          </a:p>
          <a:p>
            <a:pPr lvl="1"/>
            <a:r>
              <a:rPr lang="th-TH" altLang="en-US" smtClean="0"/>
              <a:t>Second level</a:t>
            </a:r>
          </a:p>
          <a:p>
            <a:pPr lvl="2"/>
            <a:r>
              <a:rPr lang="th-TH" altLang="en-US" smtClean="0"/>
              <a:t>Third level</a:t>
            </a:r>
          </a:p>
          <a:p>
            <a:pPr lvl="3"/>
            <a:r>
              <a:rPr lang="th-TH" altLang="en-US" smtClean="0"/>
              <a:t>Fourth level</a:t>
            </a:r>
          </a:p>
          <a:p>
            <a:pPr lvl="4"/>
            <a:r>
              <a:rPr lang="th-TH" altLang="en-US" smtClean="0"/>
              <a:t>Fifth level</a:t>
            </a:r>
          </a:p>
        </p:txBody>
      </p:sp>
      <p:sp>
        <p:nvSpPr>
          <p:cNvPr id="14643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th-TH" altLang="en-US"/>
          </a:p>
        </p:txBody>
      </p:sp>
      <p:sp>
        <p:nvSpPr>
          <p:cNvPr id="14643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a:t>รศ.ดร.สมหมาย ปรีเปรม</a:t>
            </a:r>
            <a:endParaRPr lang="th-TH" altLang="en-US"/>
          </a:p>
        </p:txBody>
      </p:sp>
      <p:sp>
        <p:nvSpPr>
          <p:cNvPr id="14643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D931971-4F74-4B5F-9A6C-86088A44B3AB}" type="slidenum">
              <a:rPr lang="en-US" altLang="en-US"/>
              <a:pPr/>
              <a:t>‹#›</a:t>
            </a:fld>
            <a:endParaRPr lang="th-TH" altLang="en-US"/>
          </a:p>
        </p:txBody>
      </p:sp>
      <p:grpSp>
        <p:nvGrpSpPr>
          <p:cNvPr id="146440" name="Group 8"/>
          <p:cNvGrpSpPr>
            <a:grpSpLocks/>
          </p:cNvGrpSpPr>
          <p:nvPr/>
        </p:nvGrpSpPr>
        <p:grpSpPr bwMode="auto">
          <a:xfrm>
            <a:off x="8153400" y="152400"/>
            <a:ext cx="792163" cy="1295400"/>
            <a:chOff x="5136" y="960"/>
            <a:chExt cx="528" cy="864"/>
          </a:xfrm>
        </p:grpSpPr>
        <p:sp>
          <p:nvSpPr>
            <p:cNvPr id="14644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th-TH"/>
            </a:p>
          </p:txBody>
        </p:sp>
        <p:sp>
          <p:nvSpPr>
            <p:cNvPr id="146442"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th-TH"/>
            </a:p>
          </p:txBody>
        </p:sp>
        <p:sp>
          <p:nvSpPr>
            <p:cNvPr id="146443"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th-TH"/>
            </a:p>
          </p:txBody>
        </p:sp>
        <p:sp>
          <p:nvSpPr>
            <p:cNvPr id="146444"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th-TH"/>
            </a:p>
          </p:txBody>
        </p:sp>
        <p:sp>
          <p:nvSpPr>
            <p:cNvPr id="146445"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th-TH"/>
            </a:p>
          </p:txBody>
        </p:sp>
        <p:sp>
          <p:nvSpPr>
            <p:cNvPr id="146446"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th-TH"/>
            </a:p>
          </p:txBody>
        </p:sp>
        <p:sp>
          <p:nvSpPr>
            <p:cNvPr id="146447"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th-TH"/>
            </a:p>
          </p:txBody>
        </p:sp>
        <p:sp>
          <p:nvSpPr>
            <p:cNvPr id="146448"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th-TH"/>
            </a:p>
          </p:txBody>
        </p:sp>
        <p:sp>
          <p:nvSpPr>
            <p:cNvPr id="146449"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th-TH"/>
            </a:p>
          </p:txBody>
        </p:sp>
        <p:sp>
          <p:nvSpPr>
            <p:cNvPr id="146450"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th-TH"/>
            </a:p>
          </p:txBody>
        </p:sp>
        <p:sp>
          <p:nvSpPr>
            <p:cNvPr id="146451"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th-TH"/>
            </a:p>
          </p:txBody>
        </p:sp>
        <p:sp>
          <p:nvSpPr>
            <p:cNvPr id="146452"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th-TH"/>
            </a:p>
          </p:txBody>
        </p:sp>
        <p:sp>
          <p:nvSpPr>
            <p:cNvPr id="14645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th-TH"/>
            </a:p>
          </p:txBody>
        </p:sp>
        <p:sp>
          <p:nvSpPr>
            <p:cNvPr id="146454"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th-TH"/>
            </a:p>
          </p:txBody>
        </p:sp>
        <p:sp>
          <p:nvSpPr>
            <p:cNvPr id="146455"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th-TH"/>
            </a:p>
          </p:txBody>
        </p:sp>
        <p:sp>
          <p:nvSpPr>
            <p:cNvPr id="146456"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th-TH"/>
            </a:p>
          </p:txBody>
        </p:sp>
        <p:sp>
          <p:nvSpPr>
            <p:cNvPr id="14645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th-TH"/>
            </a:p>
          </p:txBody>
        </p:sp>
        <p:sp>
          <p:nvSpPr>
            <p:cNvPr id="146458"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th-TH"/>
            </a:p>
          </p:txBody>
        </p:sp>
        <p:sp>
          <p:nvSpPr>
            <p:cNvPr id="146459"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th-TH"/>
            </a:p>
          </p:txBody>
        </p:sp>
        <p:sp>
          <p:nvSpPr>
            <p:cNvPr id="146460"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th-TH"/>
            </a:p>
          </p:txBody>
        </p:sp>
        <p:sp>
          <p:nvSpPr>
            <p:cNvPr id="14646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th-TH"/>
            </a:p>
          </p:txBody>
        </p:sp>
        <p:sp>
          <p:nvSpPr>
            <p:cNvPr id="146462"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th-TH"/>
            </a:p>
          </p:txBody>
        </p:sp>
        <p:sp>
          <p:nvSpPr>
            <p:cNvPr id="146463"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th-TH"/>
            </a:p>
          </p:txBody>
        </p:sp>
        <p:sp>
          <p:nvSpPr>
            <p:cNvPr id="146464"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th-TH"/>
            </a:p>
          </p:txBody>
        </p:sp>
        <p:sp>
          <p:nvSpPr>
            <p:cNvPr id="146465"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th-TH"/>
            </a:p>
          </p:txBody>
        </p:sp>
        <p:sp>
          <p:nvSpPr>
            <p:cNvPr id="146466"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th-TH"/>
            </a:p>
          </p:txBody>
        </p:sp>
        <p:sp>
          <p:nvSpPr>
            <p:cNvPr id="146467"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th-TH"/>
            </a:p>
          </p:txBody>
        </p:sp>
        <p:sp>
          <p:nvSpPr>
            <p:cNvPr id="146468"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th-TH"/>
            </a:p>
          </p:txBody>
        </p:sp>
        <p:sp>
          <p:nvSpPr>
            <p:cNvPr id="146469"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th-TH"/>
            </a:p>
          </p:txBody>
        </p:sp>
        <p:sp>
          <p:nvSpPr>
            <p:cNvPr id="146470"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th-TH"/>
            </a:p>
          </p:txBody>
        </p:sp>
        <p:sp>
          <p:nvSpPr>
            <p:cNvPr id="146471"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th-TH"/>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sldNum="0"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itchFamily="34" charset="0"/>
          <a:cs typeface="Angsana New" pitchFamily="18" charset="-34"/>
        </a:defRPr>
      </a:lvl2pPr>
      <a:lvl3pPr algn="l" rtl="0" fontAlgn="base">
        <a:spcBef>
          <a:spcPct val="0"/>
        </a:spcBef>
        <a:spcAft>
          <a:spcPct val="0"/>
        </a:spcAft>
        <a:defRPr sz="3900" b="1">
          <a:solidFill>
            <a:schemeClr val="tx2"/>
          </a:solidFill>
          <a:latin typeface="Arial" pitchFamily="34" charset="0"/>
          <a:cs typeface="Angsana New" pitchFamily="18" charset="-34"/>
        </a:defRPr>
      </a:lvl3pPr>
      <a:lvl4pPr algn="l" rtl="0" fontAlgn="base">
        <a:spcBef>
          <a:spcPct val="0"/>
        </a:spcBef>
        <a:spcAft>
          <a:spcPct val="0"/>
        </a:spcAft>
        <a:defRPr sz="3900" b="1">
          <a:solidFill>
            <a:schemeClr val="tx2"/>
          </a:solidFill>
          <a:latin typeface="Arial" pitchFamily="34" charset="0"/>
          <a:cs typeface="Angsana New" pitchFamily="18" charset="-34"/>
        </a:defRPr>
      </a:lvl4pPr>
      <a:lvl5pPr algn="l" rtl="0" fontAlgn="base">
        <a:spcBef>
          <a:spcPct val="0"/>
        </a:spcBef>
        <a:spcAft>
          <a:spcPct val="0"/>
        </a:spcAft>
        <a:defRPr sz="3900" b="1">
          <a:solidFill>
            <a:schemeClr val="tx2"/>
          </a:solidFill>
          <a:latin typeface="Arial" pitchFamily="34" charset="0"/>
          <a:cs typeface="Angsana New" pitchFamily="18" charset="-34"/>
        </a:defRPr>
      </a:lvl5pPr>
      <a:lvl6pPr marL="457200" algn="l" rtl="0" fontAlgn="base">
        <a:spcBef>
          <a:spcPct val="0"/>
        </a:spcBef>
        <a:spcAft>
          <a:spcPct val="0"/>
        </a:spcAft>
        <a:defRPr sz="3900" b="1">
          <a:solidFill>
            <a:schemeClr val="tx2"/>
          </a:solidFill>
          <a:latin typeface="Arial" pitchFamily="34" charset="0"/>
          <a:cs typeface="Angsana New" pitchFamily="18" charset="-34"/>
        </a:defRPr>
      </a:lvl6pPr>
      <a:lvl7pPr marL="914400" algn="l" rtl="0" fontAlgn="base">
        <a:spcBef>
          <a:spcPct val="0"/>
        </a:spcBef>
        <a:spcAft>
          <a:spcPct val="0"/>
        </a:spcAft>
        <a:defRPr sz="3900" b="1">
          <a:solidFill>
            <a:schemeClr val="tx2"/>
          </a:solidFill>
          <a:latin typeface="Arial" pitchFamily="34" charset="0"/>
          <a:cs typeface="Angsana New" pitchFamily="18" charset="-34"/>
        </a:defRPr>
      </a:lvl7pPr>
      <a:lvl8pPr marL="1371600" algn="l" rtl="0" fontAlgn="base">
        <a:spcBef>
          <a:spcPct val="0"/>
        </a:spcBef>
        <a:spcAft>
          <a:spcPct val="0"/>
        </a:spcAft>
        <a:defRPr sz="3900" b="1">
          <a:solidFill>
            <a:schemeClr val="tx2"/>
          </a:solidFill>
          <a:latin typeface="Arial" pitchFamily="34" charset="0"/>
          <a:cs typeface="Angsana New" pitchFamily="18" charset="-34"/>
        </a:defRPr>
      </a:lvl8pPr>
      <a:lvl9pPr marL="1828800" algn="l" rtl="0" fontAlgn="base">
        <a:spcBef>
          <a:spcPct val="0"/>
        </a:spcBef>
        <a:spcAft>
          <a:spcPct val="0"/>
        </a:spcAft>
        <a:defRPr sz="3900" b="1">
          <a:solidFill>
            <a:schemeClr val="tx2"/>
          </a:solidFill>
          <a:latin typeface="Arial" pitchFamily="34" charset="0"/>
          <a:cs typeface="Angsana New" pitchFamily="18" charset="-34"/>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thinkquest.org/C006011/english/sites/index.php3?v=2" TargetMode="External"/><Relationship Id="rId2" Type="http://schemas.openxmlformats.org/officeDocument/2006/relationships/hyperlink" Target="http://en.wikipedia.org/wiki/Four-stroke_cycl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ltLang="en-US"/>
              <a:t>รศ.ดร.สมหมาย ปรีเปรม</a:t>
            </a:r>
            <a:endParaRPr lang="th-TH" altLang="en-US"/>
          </a:p>
        </p:txBody>
      </p:sp>
      <p:pic>
        <p:nvPicPr>
          <p:cNvPr id="216068" name="Picture 4" descr="stockengine_section"/>
          <p:cNvPicPr>
            <a:picLocks noChangeAspect="1" noChangeArrowheads="1"/>
          </p:cNvPicPr>
          <p:nvPr/>
        </p:nvPicPr>
        <p:blipFill>
          <a:blip r:embed="rId3" cstate="print"/>
          <a:srcRect/>
          <a:stretch>
            <a:fillRect/>
          </a:stretch>
        </p:blipFill>
        <p:spPr bwMode="auto">
          <a:xfrm>
            <a:off x="2471738" y="0"/>
            <a:ext cx="6672262" cy="6858000"/>
          </a:xfrm>
          <a:prstGeom prst="rect">
            <a:avLst/>
          </a:prstGeom>
          <a:noFill/>
        </p:spPr>
      </p:pic>
      <p:sp>
        <p:nvSpPr>
          <p:cNvPr id="216069" name="Rectangle 5"/>
          <p:cNvSpPr>
            <a:spLocks noChangeArrowheads="1"/>
          </p:cNvSpPr>
          <p:nvPr/>
        </p:nvSpPr>
        <p:spPr bwMode="auto">
          <a:xfrm>
            <a:off x="0" y="0"/>
            <a:ext cx="4838700" cy="2319338"/>
          </a:xfrm>
          <a:prstGeom prst="rect">
            <a:avLst/>
          </a:prstGeom>
          <a:noFill/>
          <a:ln w="9525">
            <a:noFill/>
            <a:miter lim="800000"/>
            <a:headEnd/>
            <a:tailEnd/>
          </a:ln>
          <a:effectLst/>
        </p:spPr>
        <p:txBody>
          <a:bodyPr anchor="b"/>
          <a:lstStyle/>
          <a:p>
            <a:r>
              <a:rPr lang="en-US" sz="4000" b="1" i="1">
                <a:solidFill>
                  <a:schemeClr val="tx2"/>
                </a:solidFill>
                <a:effectLst>
                  <a:outerShdw blurRad="38100" dist="38100" dir="2700000" algn="tl">
                    <a:srgbClr val="C0C0C0"/>
                  </a:outerShdw>
                </a:effectLst>
                <a:latin typeface="Comic Sans MS" pitchFamily="66" charset="0"/>
              </a:rPr>
              <a:t>Chapter 8</a:t>
            </a:r>
            <a:br>
              <a:rPr lang="en-US" sz="4000" b="1" i="1">
                <a:solidFill>
                  <a:schemeClr val="tx2"/>
                </a:solidFill>
                <a:effectLst>
                  <a:outerShdw blurRad="38100" dist="38100" dir="2700000" algn="tl">
                    <a:srgbClr val="C0C0C0"/>
                  </a:outerShdw>
                </a:effectLst>
                <a:latin typeface="Comic Sans MS" pitchFamily="66" charset="0"/>
              </a:rPr>
            </a:br>
            <a:r>
              <a:rPr lang="en-US" sz="4000" b="1" i="1">
                <a:solidFill>
                  <a:schemeClr val="tx2"/>
                </a:solidFill>
                <a:effectLst>
                  <a:outerShdw blurRad="38100" dist="38100" dir="2700000" algn="tl">
                    <a:srgbClr val="C0C0C0"/>
                  </a:outerShdw>
                </a:effectLst>
                <a:latin typeface="Comic Sans MS" pitchFamily="66" charset="0"/>
              </a:rPr>
              <a:t>Gas Power cycle</a:t>
            </a:r>
            <a:br>
              <a:rPr lang="en-US" sz="4000" b="1" i="1">
                <a:solidFill>
                  <a:schemeClr val="tx2"/>
                </a:solidFill>
                <a:effectLst>
                  <a:outerShdw blurRad="38100" dist="38100" dir="2700000" algn="tl">
                    <a:srgbClr val="C0C0C0"/>
                  </a:outerShdw>
                </a:effectLst>
                <a:latin typeface="Comic Sans MS" pitchFamily="66" charset="0"/>
              </a:rPr>
            </a:br>
            <a:endParaRPr lang="th-TH" sz="4000" b="1" i="1">
              <a:solidFill>
                <a:schemeClr val="tx2"/>
              </a:solidFill>
              <a:effectLst>
                <a:outerShdw blurRad="38100" dist="38100" dir="2700000" algn="tl">
                  <a:srgbClr val="C0C0C0"/>
                </a:outerShdw>
              </a:effectLst>
              <a:latin typeface="Comic Sans MS" pitchFamily="66" charset="0"/>
            </a:endParaRPr>
          </a:p>
        </p:txBody>
      </p:sp>
      <p:sp>
        <p:nvSpPr>
          <p:cNvPr id="216070" name="Rectangle 6"/>
          <p:cNvSpPr>
            <a:spLocks noChangeArrowheads="1"/>
          </p:cNvSpPr>
          <p:nvPr/>
        </p:nvSpPr>
        <p:spPr bwMode="auto">
          <a:xfrm>
            <a:off x="1058863" y="5461000"/>
            <a:ext cx="3805237" cy="963613"/>
          </a:xfrm>
          <a:prstGeom prst="rect">
            <a:avLst/>
          </a:prstGeom>
          <a:noFill/>
          <a:ln w="9525">
            <a:noFill/>
            <a:miter lim="800000"/>
            <a:headEnd/>
            <a:tailEnd/>
          </a:ln>
          <a:effectLst/>
        </p:spPr>
        <p:txBody>
          <a:bodyPr/>
          <a:lstStyle/>
          <a:p>
            <a:pPr marL="342900" indent="-342900">
              <a:lnSpc>
                <a:spcPct val="80000"/>
              </a:lnSpc>
              <a:spcBef>
                <a:spcPct val="20000"/>
              </a:spcBef>
              <a:buClr>
                <a:schemeClr val="tx2"/>
              </a:buClr>
              <a:buSzPct val="70000"/>
              <a:buFont typeface="Wingdings" pitchFamily="2" charset="2"/>
              <a:buNone/>
            </a:pPr>
            <a:r>
              <a:rPr lang="en-US" sz="2000">
                <a:solidFill>
                  <a:srgbClr val="0000CC"/>
                </a:solidFill>
                <a:latin typeface="Monotype Corsiva" pitchFamily="66" charset="0"/>
              </a:rPr>
              <a:t>Assoc.Prof.Sommai Priprem,Ph.D.</a:t>
            </a:r>
          </a:p>
          <a:p>
            <a:pPr marL="342900" indent="-342900">
              <a:lnSpc>
                <a:spcPct val="80000"/>
              </a:lnSpc>
              <a:spcBef>
                <a:spcPct val="20000"/>
              </a:spcBef>
              <a:buClr>
                <a:schemeClr val="tx2"/>
              </a:buClr>
              <a:buSzPct val="70000"/>
              <a:buFont typeface="Wingdings" pitchFamily="2" charset="2"/>
              <a:buNone/>
            </a:pPr>
            <a:r>
              <a:rPr lang="en-US" sz="2000">
                <a:solidFill>
                  <a:srgbClr val="0000CC"/>
                </a:solidFill>
                <a:latin typeface="Monotype Corsiva" pitchFamily="66" charset="0"/>
              </a:rPr>
              <a:t>Department of Mechanical Engineering</a:t>
            </a:r>
          </a:p>
          <a:p>
            <a:pPr marL="342900" indent="-342900">
              <a:lnSpc>
                <a:spcPct val="80000"/>
              </a:lnSpc>
              <a:spcBef>
                <a:spcPct val="20000"/>
              </a:spcBef>
              <a:buClr>
                <a:schemeClr val="tx2"/>
              </a:buClr>
              <a:buSzPct val="70000"/>
              <a:buFont typeface="Wingdings" pitchFamily="2" charset="2"/>
              <a:buNone/>
            </a:pPr>
            <a:r>
              <a:rPr lang="en-US" sz="2000">
                <a:solidFill>
                  <a:srgbClr val="0000CC"/>
                </a:solidFill>
                <a:latin typeface="Monotype Corsiva" pitchFamily="66" charset="0"/>
              </a:rPr>
              <a:t>Khon Kaen University</a:t>
            </a:r>
            <a:endParaRPr lang="th-TH" sz="2000">
              <a:solidFill>
                <a:srgbClr val="0000CC"/>
              </a:solidFill>
              <a:latin typeface="Monotype Corsiva" pitchFamily="66" charset="0"/>
            </a:endParaRPr>
          </a:p>
        </p:txBody>
      </p:sp>
      <p:sp>
        <p:nvSpPr>
          <p:cNvPr id="216071" name="Rectangle 7"/>
          <p:cNvSpPr>
            <a:spLocks noChangeArrowheads="1"/>
          </p:cNvSpPr>
          <p:nvPr/>
        </p:nvSpPr>
        <p:spPr bwMode="auto">
          <a:xfrm>
            <a:off x="476250" y="2387600"/>
            <a:ext cx="3028950" cy="1190625"/>
          </a:xfrm>
          <a:prstGeom prst="rect">
            <a:avLst/>
          </a:prstGeom>
          <a:noFill/>
          <a:ln w="9525">
            <a:noFill/>
            <a:miter lim="800000"/>
            <a:headEnd/>
            <a:tailEnd/>
          </a:ln>
          <a:effectLst/>
        </p:spPr>
        <p:txBody>
          <a:bodyPr>
            <a:spAutoFit/>
          </a:bodyPr>
          <a:lstStyle/>
          <a:p>
            <a:r>
              <a:rPr lang="en-US" sz="3600" b="1" i="1">
                <a:solidFill>
                  <a:srgbClr val="0000CC"/>
                </a:solidFill>
                <a:effectLst>
                  <a:outerShdw blurRad="38100" dist="38100" dir="2700000" algn="tl">
                    <a:srgbClr val="C0C0C0"/>
                  </a:outerShdw>
                </a:effectLst>
              </a:rPr>
              <a:t>Part 2</a:t>
            </a:r>
            <a:r>
              <a:rPr lang="en-US" b="1" i="1">
                <a:solidFill>
                  <a:srgbClr val="0000CC"/>
                </a:solidFill>
              </a:rPr>
              <a:t>  </a:t>
            </a:r>
            <a:endParaRPr lang="en-US" i="1">
              <a:solidFill>
                <a:srgbClr val="0000CC"/>
              </a:solidFill>
            </a:endParaRPr>
          </a:p>
          <a:p>
            <a:pPr>
              <a:buFontTx/>
              <a:buChar char="•"/>
            </a:pPr>
            <a:r>
              <a:rPr lang="en-US" i="1">
                <a:solidFill>
                  <a:srgbClr val="0000CC"/>
                </a:solidFill>
              </a:rPr>
              <a:t> Reciprocating Engines, </a:t>
            </a:r>
          </a:p>
          <a:p>
            <a:pPr>
              <a:buFontTx/>
              <a:buChar char="•"/>
            </a:pPr>
            <a:r>
              <a:rPr lang="en-US" i="1">
                <a:solidFill>
                  <a:srgbClr val="0000CC"/>
                </a:solidFill>
              </a:rPr>
              <a:t> Air Standard Otto Cycle </a:t>
            </a:r>
            <a:endParaRPr lang="th-TH" i="1">
              <a:solidFill>
                <a:srgbClr val="0000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2"/>
          <p:cNvSpPr>
            <a:spLocks noGrp="1"/>
          </p:cNvSpPr>
          <p:nvPr>
            <p:ph type="ftr" sz="quarter" idx="11"/>
          </p:nvPr>
        </p:nvSpPr>
        <p:spPr/>
        <p:txBody>
          <a:bodyPr/>
          <a:lstStyle/>
          <a:p>
            <a:r>
              <a:rPr lang="en-US" altLang="en-US"/>
              <a:t>รศ.ดร.สมหมาย ปรีเปรม</a:t>
            </a:r>
            <a:endParaRPr lang="th-TH" altLang="en-US"/>
          </a:p>
        </p:txBody>
      </p:sp>
      <p:graphicFrame>
        <p:nvGraphicFramePr>
          <p:cNvPr id="186370" name="Object 2"/>
          <p:cNvGraphicFramePr>
            <a:graphicFrameLocks noChangeAspect="1"/>
          </p:cNvGraphicFramePr>
          <p:nvPr/>
        </p:nvGraphicFramePr>
        <p:xfrm>
          <a:off x="3844925" y="1555750"/>
          <a:ext cx="1155700" cy="1589088"/>
        </p:xfrm>
        <a:graphic>
          <a:graphicData uri="http://schemas.openxmlformats.org/presentationml/2006/ole">
            <p:oleObj spid="_x0000_s186370" name="Equation" r:id="rId3" imgW="609480" imgH="838080" progId="Equation.3">
              <p:embed/>
            </p:oleObj>
          </a:graphicData>
        </a:graphic>
      </p:graphicFrame>
      <p:sp>
        <p:nvSpPr>
          <p:cNvPr id="186371" name="Text Box 3"/>
          <p:cNvSpPr txBox="1">
            <a:spLocks noChangeArrowheads="1"/>
          </p:cNvSpPr>
          <p:nvPr/>
        </p:nvSpPr>
        <p:spPr bwMode="auto">
          <a:xfrm>
            <a:off x="838200" y="263525"/>
            <a:ext cx="5187950" cy="2622550"/>
          </a:xfrm>
          <a:prstGeom prst="rect">
            <a:avLst/>
          </a:prstGeom>
          <a:noFill/>
          <a:ln w="9525">
            <a:noFill/>
            <a:miter lim="800000"/>
            <a:headEnd/>
            <a:tailEnd/>
          </a:ln>
          <a:effectLst/>
        </p:spPr>
        <p:txBody>
          <a:bodyPr>
            <a:spAutoFit/>
          </a:bodyPr>
          <a:lstStyle/>
          <a:p>
            <a:pPr>
              <a:spcBef>
                <a:spcPct val="50000"/>
              </a:spcBef>
            </a:pPr>
            <a:r>
              <a:rPr lang="en-US" sz="2000" b="1">
                <a:solidFill>
                  <a:srgbClr val="800080"/>
                </a:solidFill>
                <a:latin typeface="Verdana" pitchFamily="34" charset="0"/>
              </a:rPr>
              <a:t>Table A-17</a:t>
            </a:r>
            <a:r>
              <a:rPr lang="en-US">
                <a:latin typeface="Verdana" pitchFamily="34" charset="0"/>
              </a:rPr>
              <a:t> Ideal gas properties of AIR</a:t>
            </a:r>
          </a:p>
          <a:p>
            <a:pPr>
              <a:spcBef>
                <a:spcPct val="50000"/>
              </a:spcBef>
            </a:pPr>
            <a:r>
              <a:rPr lang="th-TH" sz="2400">
                <a:latin typeface="Verdana" pitchFamily="34" charset="0"/>
              </a:rPr>
              <a:t>เพื่อความง่ายในการคำนวณหาค่าคุณสมบัติที่เปลี่ยนแปลงใน </a:t>
            </a:r>
            <a:r>
              <a:rPr lang="en-US" sz="2000" i="1">
                <a:solidFill>
                  <a:srgbClr val="800080"/>
                </a:solidFill>
                <a:latin typeface="Verdana" pitchFamily="34" charset="0"/>
              </a:rPr>
              <a:t>isentropic process of ideal gas</a:t>
            </a:r>
            <a:endParaRPr lang="th-TH" sz="2000" i="1">
              <a:solidFill>
                <a:srgbClr val="800080"/>
              </a:solidFill>
              <a:latin typeface="Verdana" pitchFamily="34" charset="0"/>
            </a:endParaRPr>
          </a:p>
          <a:p>
            <a:pPr>
              <a:spcBef>
                <a:spcPct val="50000"/>
              </a:spcBef>
            </a:pPr>
            <a:r>
              <a:rPr lang="th-TH" sz="2400">
                <a:latin typeface="Verdana" pitchFamily="34" charset="0"/>
              </a:rPr>
              <a:t>จึงได้มีการกำหนดค่า </a:t>
            </a:r>
            <a:r>
              <a:rPr lang="en-US" sz="2400">
                <a:latin typeface="Verdana" pitchFamily="34" charset="0"/>
              </a:rPr>
              <a:t>:</a:t>
            </a:r>
          </a:p>
          <a:p>
            <a:pPr>
              <a:spcBef>
                <a:spcPct val="50000"/>
              </a:spcBef>
            </a:pPr>
            <a:r>
              <a:rPr lang="en-US">
                <a:latin typeface="Verdana" pitchFamily="34" charset="0"/>
              </a:rPr>
              <a:t>Relative Pressure, P</a:t>
            </a:r>
            <a:r>
              <a:rPr lang="en-US" baseline="-25000">
                <a:latin typeface="Verdana" pitchFamily="34" charset="0"/>
              </a:rPr>
              <a:t>r</a:t>
            </a:r>
          </a:p>
          <a:p>
            <a:pPr>
              <a:spcBef>
                <a:spcPct val="50000"/>
              </a:spcBef>
            </a:pPr>
            <a:r>
              <a:rPr lang="en-US">
                <a:latin typeface="Verdana" pitchFamily="34" charset="0"/>
              </a:rPr>
              <a:t>Relative Volume, v</a:t>
            </a:r>
            <a:r>
              <a:rPr lang="en-US" baseline="-25000">
                <a:latin typeface="Verdana" pitchFamily="34" charset="0"/>
              </a:rPr>
              <a:t>r</a:t>
            </a:r>
          </a:p>
        </p:txBody>
      </p:sp>
      <p:graphicFrame>
        <p:nvGraphicFramePr>
          <p:cNvPr id="186451" name="Group 83"/>
          <p:cNvGraphicFramePr>
            <a:graphicFrameLocks noGrp="1"/>
          </p:cNvGraphicFramePr>
          <p:nvPr/>
        </p:nvGraphicFramePr>
        <p:xfrm>
          <a:off x="1117600" y="3675063"/>
          <a:ext cx="7264400" cy="2499360"/>
        </p:xfrm>
        <a:graphic>
          <a:graphicData uri="http://schemas.openxmlformats.org/drawingml/2006/table">
            <a:tbl>
              <a:tblPr/>
              <a:tblGrid>
                <a:gridCol w="1168400"/>
                <a:gridCol w="1219200"/>
                <a:gridCol w="1219200"/>
                <a:gridCol w="1219200"/>
                <a:gridCol w="1219200"/>
                <a:gridCol w="1219200"/>
              </a:tblGrid>
              <a:tr h="180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1" u="none" strike="noStrike" cap="none" normalizeH="0" baseline="0" smtClean="0">
                          <a:ln>
                            <a:noFill/>
                          </a:ln>
                          <a:solidFill>
                            <a:srgbClr val="0000CC"/>
                          </a:solidFill>
                          <a:effectLst/>
                          <a:latin typeface="Arial" pitchFamily="34" charset="0"/>
                          <a:cs typeface="Angsana New" pitchFamily="18" charset="-34"/>
                        </a:rPr>
                        <a:t>T</a:t>
                      </a:r>
                      <a:endParaRPr kumimoji="0" lang="th-TH" sz="26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1" u="none" strike="noStrike" cap="none" normalizeH="0" baseline="0" smtClean="0">
                          <a:ln>
                            <a:noFill/>
                          </a:ln>
                          <a:solidFill>
                            <a:srgbClr val="0000CC"/>
                          </a:solidFill>
                          <a:effectLst/>
                          <a:latin typeface="Arial" pitchFamily="34" charset="0"/>
                          <a:cs typeface="Angsana New" pitchFamily="18" charset="-34"/>
                        </a:rPr>
                        <a:t>h</a:t>
                      </a:r>
                      <a:endParaRPr kumimoji="0" lang="th-TH" sz="26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1" u="none" strike="noStrike" cap="none" normalizeH="0" baseline="0" smtClean="0">
                          <a:ln>
                            <a:noFill/>
                          </a:ln>
                          <a:solidFill>
                            <a:srgbClr val="0000CC"/>
                          </a:solidFill>
                          <a:effectLst/>
                          <a:latin typeface="Arial" pitchFamily="34" charset="0"/>
                          <a:cs typeface="Angsana New" pitchFamily="18" charset="-34"/>
                        </a:rPr>
                        <a:t>P</a:t>
                      </a:r>
                      <a:r>
                        <a:rPr kumimoji="0" lang="en-US" sz="2600" b="1" i="1" u="none" strike="noStrike" cap="none" normalizeH="0" baseline="-25000" smtClean="0">
                          <a:ln>
                            <a:noFill/>
                          </a:ln>
                          <a:solidFill>
                            <a:srgbClr val="0000CC"/>
                          </a:solidFill>
                          <a:effectLst/>
                          <a:latin typeface="Arial" pitchFamily="34" charset="0"/>
                          <a:cs typeface="Angsana New" pitchFamily="18" charset="-34"/>
                        </a:rPr>
                        <a:t>r</a:t>
                      </a:r>
                      <a:endParaRPr kumimoji="0" lang="th-TH" sz="26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1" u="none" strike="noStrike" cap="none" normalizeH="0" baseline="0" smtClean="0">
                          <a:ln>
                            <a:noFill/>
                          </a:ln>
                          <a:solidFill>
                            <a:srgbClr val="0000CC"/>
                          </a:solidFill>
                          <a:effectLst/>
                          <a:latin typeface="Arial" pitchFamily="34" charset="0"/>
                          <a:cs typeface="Angsana New" pitchFamily="18" charset="-34"/>
                        </a:rPr>
                        <a:t>u</a:t>
                      </a:r>
                      <a:endParaRPr kumimoji="0" lang="th-TH" sz="26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1" i="1" u="none" strike="noStrike" cap="none" normalizeH="0" baseline="0" smtClean="0">
                          <a:ln>
                            <a:noFill/>
                          </a:ln>
                          <a:solidFill>
                            <a:srgbClr val="0000CC"/>
                          </a:solidFill>
                          <a:effectLst/>
                          <a:latin typeface="Arial" pitchFamily="34" charset="0"/>
                          <a:cs typeface="Angsana New" pitchFamily="18" charset="-34"/>
                        </a:rPr>
                        <a:t>v</a:t>
                      </a:r>
                      <a:r>
                        <a:rPr kumimoji="0" lang="en-US" sz="3000" b="1" i="1" u="none" strike="noStrike" cap="none" normalizeH="0" baseline="-25000" smtClean="0">
                          <a:ln>
                            <a:noFill/>
                          </a:ln>
                          <a:solidFill>
                            <a:srgbClr val="0000CC"/>
                          </a:solidFill>
                          <a:effectLst/>
                          <a:latin typeface="Arial" pitchFamily="34" charset="0"/>
                          <a:cs typeface="Angsana New" pitchFamily="18" charset="-34"/>
                        </a:rPr>
                        <a:t>r</a:t>
                      </a:r>
                      <a:endParaRPr kumimoji="0" lang="th-TH" sz="30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1" u="none" strike="noStrike" cap="none" normalizeH="0" baseline="0" smtClean="0">
                          <a:ln>
                            <a:noFill/>
                          </a:ln>
                          <a:solidFill>
                            <a:srgbClr val="0000CC"/>
                          </a:solidFill>
                          <a:effectLst/>
                          <a:latin typeface="Arial" pitchFamily="34" charset="0"/>
                          <a:cs typeface="Angsana New" pitchFamily="18" charset="-34"/>
                        </a:rPr>
                        <a:t>s</a:t>
                      </a:r>
                      <a:r>
                        <a:rPr kumimoji="0" lang="en-US" sz="2600" b="1" i="1" u="none" strike="noStrike" cap="none" normalizeH="0" baseline="30000" smtClean="0">
                          <a:ln>
                            <a:noFill/>
                          </a:ln>
                          <a:solidFill>
                            <a:srgbClr val="0000CC"/>
                          </a:solidFill>
                          <a:effectLst/>
                          <a:latin typeface="Arial" pitchFamily="34" charset="0"/>
                          <a:cs typeface="Angsana New" pitchFamily="18" charset="-34"/>
                        </a:rPr>
                        <a:t>o</a:t>
                      </a:r>
                      <a:endParaRPr kumimoji="0" lang="th-TH" sz="26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r>
              <a:tr h="234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1" u="none" strike="noStrike" cap="none" normalizeH="0" baseline="0" smtClean="0">
                          <a:ln>
                            <a:noFill/>
                          </a:ln>
                          <a:solidFill>
                            <a:srgbClr val="0000CC"/>
                          </a:solidFill>
                          <a:effectLst/>
                          <a:latin typeface="Arial" pitchFamily="34" charset="0"/>
                          <a:cs typeface="Angsana New" pitchFamily="18" charset="-34"/>
                        </a:rPr>
                        <a:t>Tyyy</a:t>
                      </a:r>
                      <a:endParaRPr kumimoji="0" lang="th-TH" sz="2600" b="0"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2200" b="0"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2200" b="1"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2200" b="0"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2600" b="0"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1" u="none" strike="noStrike" cap="none" normalizeH="0" baseline="0" smtClean="0">
                          <a:ln>
                            <a:noFill/>
                          </a:ln>
                          <a:solidFill>
                            <a:srgbClr val="0000CC"/>
                          </a:solidFill>
                          <a:effectLst/>
                          <a:latin typeface="Arial" pitchFamily="34" charset="0"/>
                          <a:cs typeface="Angsana New" pitchFamily="18" charset="-34"/>
                        </a:rPr>
                        <a:t>T1</a:t>
                      </a:r>
                      <a:endParaRPr kumimoji="0" lang="th-TH" sz="2600" b="0"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1" u="none" strike="noStrike" cap="none" normalizeH="0" baseline="0" smtClean="0">
                          <a:ln>
                            <a:noFill/>
                          </a:ln>
                          <a:solidFill>
                            <a:schemeClr val="tx1"/>
                          </a:solidFill>
                          <a:effectLst/>
                          <a:latin typeface="Arial" pitchFamily="34" charset="0"/>
                          <a:cs typeface="Angsana New" pitchFamily="18" charset="-34"/>
                        </a:rPr>
                        <a:t>h</a:t>
                      </a:r>
                      <a:r>
                        <a:rPr kumimoji="0" lang="en-US" sz="2200" b="0" i="1" u="none" strike="noStrike" cap="none" normalizeH="0" baseline="-25000" smtClean="0">
                          <a:ln>
                            <a:noFill/>
                          </a:ln>
                          <a:solidFill>
                            <a:schemeClr val="tx1"/>
                          </a:solidFill>
                          <a:effectLst/>
                          <a:latin typeface="Arial" pitchFamily="34" charset="0"/>
                          <a:cs typeface="Angsana New" pitchFamily="18" charset="-34"/>
                        </a:rPr>
                        <a:t>1</a:t>
                      </a:r>
                      <a:endParaRPr kumimoji="0" lang="th-TH" sz="2200" b="0"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1" i="1" u="none" strike="noStrike" cap="none" normalizeH="0" baseline="0" smtClean="0">
                          <a:ln>
                            <a:noFill/>
                          </a:ln>
                          <a:solidFill>
                            <a:srgbClr val="0000CC"/>
                          </a:solidFill>
                          <a:effectLst/>
                          <a:latin typeface="Arial" pitchFamily="34" charset="0"/>
                          <a:cs typeface="Angsana New" pitchFamily="18" charset="-34"/>
                        </a:rPr>
                        <a:t>P</a:t>
                      </a:r>
                      <a:r>
                        <a:rPr kumimoji="0" lang="en-US" sz="2200" b="1" i="1" u="none" strike="noStrike" cap="none" normalizeH="0" baseline="-25000" smtClean="0">
                          <a:ln>
                            <a:noFill/>
                          </a:ln>
                          <a:solidFill>
                            <a:srgbClr val="0000CC"/>
                          </a:solidFill>
                          <a:effectLst/>
                          <a:latin typeface="Arial" pitchFamily="34" charset="0"/>
                          <a:cs typeface="Angsana New" pitchFamily="18" charset="-34"/>
                        </a:rPr>
                        <a:t>r1</a:t>
                      </a:r>
                      <a:endParaRPr kumimoji="0" lang="th-TH" sz="22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1" u="none" strike="noStrike" cap="none" normalizeH="0" baseline="0" smtClean="0">
                          <a:ln>
                            <a:noFill/>
                          </a:ln>
                          <a:solidFill>
                            <a:schemeClr val="tx1"/>
                          </a:solidFill>
                          <a:effectLst/>
                          <a:latin typeface="Arial" pitchFamily="34" charset="0"/>
                          <a:cs typeface="Angsana New" pitchFamily="18" charset="-34"/>
                        </a:rPr>
                        <a:t>u</a:t>
                      </a:r>
                      <a:r>
                        <a:rPr kumimoji="0" lang="en-US" sz="2200" b="0" i="1" u="none" strike="noStrike" cap="none" normalizeH="0" baseline="-25000" smtClean="0">
                          <a:ln>
                            <a:noFill/>
                          </a:ln>
                          <a:solidFill>
                            <a:schemeClr val="tx1"/>
                          </a:solidFill>
                          <a:effectLst/>
                          <a:latin typeface="Arial" pitchFamily="34" charset="0"/>
                          <a:cs typeface="Angsana New" pitchFamily="18" charset="-34"/>
                        </a:rPr>
                        <a:t>1</a:t>
                      </a:r>
                      <a:endParaRPr kumimoji="0" lang="th-TH" sz="2200" b="0"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1" u="none" strike="noStrike" cap="none" normalizeH="0" baseline="0" smtClean="0">
                          <a:ln>
                            <a:noFill/>
                          </a:ln>
                          <a:solidFill>
                            <a:srgbClr val="800080"/>
                          </a:solidFill>
                          <a:effectLst/>
                          <a:latin typeface="Arial" pitchFamily="34" charset="0"/>
                          <a:cs typeface="Angsana New" pitchFamily="18" charset="-34"/>
                        </a:rPr>
                        <a:t>v</a:t>
                      </a:r>
                      <a:r>
                        <a:rPr kumimoji="0" lang="en-US" sz="2600" b="1" i="1" u="none" strike="noStrike" cap="none" normalizeH="0" baseline="-25000" smtClean="0">
                          <a:ln>
                            <a:noFill/>
                          </a:ln>
                          <a:solidFill>
                            <a:srgbClr val="800080"/>
                          </a:solidFill>
                          <a:effectLst/>
                          <a:latin typeface="Arial" pitchFamily="34" charset="0"/>
                          <a:cs typeface="Angsana New" pitchFamily="18" charset="-34"/>
                        </a:rPr>
                        <a:t>r1</a:t>
                      </a:r>
                      <a:endParaRPr kumimoji="0" lang="th-TH" sz="2600" b="1" i="1" u="none" strike="noStrike" cap="none" normalizeH="0" baseline="0" smtClean="0">
                        <a:ln>
                          <a:noFill/>
                        </a:ln>
                        <a:solidFill>
                          <a:srgbClr val="800080"/>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1" u="none" strike="noStrike" cap="none" normalizeH="0" baseline="0" smtClean="0">
                          <a:ln>
                            <a:noFill/>
                          </a:ln>
                          <a:solidFill>
                            <a:srgbClr val="0000CC"/>
                          </a:solidFill>
                          <a:effectLst/>
                          <a:latin typeface="Arial" pitchFamily="34" charset="0"/>
                          <a:cs typeface="Angsana New" pitchFamily="18" charset="-34"/>
                        </a:rPr>
                        <a:t>Txxx</a:t>
                      </a:r>
                      <a:endParaRPr kumimoji="0" lang="th-TH" sz="2600" b="0"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1" u="none" strike="noStrike" cap="none" normalizeH="0" baseline="0" smtClean="0">
                          <a:ln>
                            <a:noFill/>
                          </a:ln>
                          <a:solidFill>
                            <a:srgbClr val="0000CC"/>
                          </a:solidFill>
                          <a:effectLst/>
                          <a:latin typeface="Arial" pitchFamily="34" charset="0"/>
                          <a:cs typeface="Angsana New" pitchFamily="18" charset="-34"/>
                        </a:rPr>
                        <a:t>T2</a:t>
                      </a:r>
                      <a:endParaRPr kumimoji="0" lang="th-TH" sz="2600" b="0"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1" u="none" strike="noStrike" cap="none" normalizeH="0" baseline="0" smtClean="0">
                          <a:ln>
                            <a:noFill/>
                          </a:ln>
                          <a:solidFill>
                            <a:schemeClr val="tx1"/>
                          </a:solidFill>
                          <a:effectLst/>
                          <a:latin typeface="Arial" pitchFamily="34" charset="0"/>
                          <a:cs typeface="Angsana New" pitchFamily="18" charset="-34"/>
                        </a:rPr>
                        <a:t>h</a:t>
                      </a:r>
                      <a:r>
                        <a:rPr kumimoji="0" lang="en-US" sz="2200" b="0" i="1" u="none" strike="noStrike" cap="none" normalizeH="0" baseline="-25000" smtClean="0">
                          <a:ln>
                            <a:noFill/>
                          </a:ln>
                          <a:solidFill>
                            <a:schemeClr val="tx1"/>
                          </a:solidFill>
                          <a:effectLst/>
                          <a:latin typeface="Arial" pitchFamily="34" charset="0"/>
                          <a:cs typeface="Angsana New" pitchFamily="18" charset="-34"/>
                        </a:rPr>
                        <a:t>2</a:t>
                      </a:r>
                      <a:endParaRPr kumimoji="0" lang="th-TH" sz="2200" b="0"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1" i="1" u="none" strike="noStrike" cap="none" normalizeH="0" baseline="0" smtClean="0">
                          <a:ln>
                            <a:noFill/>
                          </a:ln>
                          <a:solidFill>
                            <a:srgbClr val="0000CC"/>
                          </a:solidFill>
                          <a:effectLst/>
                          <a:latin typeface="Arial" pitchFamily="34" charset="0"/>
                          <a:cs typeface="Angsana New" pitchFamily="18" charset="-34"/>
                        </a:rPr>
                        <a:t>P</a:t>
                      </a:r>
                      <a:r>
                        <a:rPr kumimoji="0" lang="en-US" sz="2200" b="1" i="1" u="none" strike="noStrike" cap="none" normalizeH="0" baseline="-25000" smtClean="0">
                          <a:ln>
                            <a:noFill/>
                          </a:ln>
                          <a:solidFill>
                            <a:srgbClr val="0000CC"/>
                          </a:solidFill>
                          <a:effectLst/>
                          <a:latin typeface="Arial" pitchFamily="34" charset="0"/>
                          <a:cs typeface="Angsana New" pitchFamily="18" charset="-34"/>
                        </a:rPr>
                        <a:t>r2</a:t>
                      </a:r>
                      <a:endParaRPr kumimoji="0" lang="th-TH" sz="2200" b="1" i="1" u="none" strike="noStrike" cap="none" normalizeH="0" baseline="0" smtClean="0">
                        <a:ln>
                          <a:noFill/>
                        </a:ln>
                        <a:solidFill>
                          <a:srgbClr val="0000CC"/>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1" u="none" strike="noStrike" cap="none" normalizeH="0" baseline="0" smtClean="0">
                          <a:ln>
                            <a:noFill/>
                          </a:ln>
                          <a:solidFill>
                            <a:schemeClr val="tx1"/>
                          </a:solidFill>
                          <a:effectLst/>
                          <a:latin typeface="Arial" pitchFamily="34" charset="0"/>
                          <a:cs typeface="Angsana New" pitchFamily="18" charset="-34"/>
                        </a:rPr>
                        <a:t>u</a:t>
                      </a:r>
                      <a:r>
                        <a:rPr kumimoji="0" lang="en-US" sz="2200" b="0" i="1" u="none" strike="noStrike" cap="none" normalizeH="0" baseline="-25000" smtClean="0">
                          <a:ln>
                            <a:noFill/>
                          </a:ln>
                          <a:solidFill>
                            <a:schemeClr val="tx1"/>
                          </a:solidFill>
                          <a:effectLst/>
                          <a:latin typeface="Arial" pitchFamily="34" charset="0"/>
                          <a:cs typeface="Angsana New" pitchFamily="18" charset="-34"/>
                        </a:rPr>
                        <a:t>2</a:t>
                      </a:r>
                      <a:endParaRPr kumimoji="0" lang="th-TH" sz="2200" b="0" i="1"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1" u="none" strike="noStrike" cap="none" normalizeH="0" baseline="0" smtClean="0">
                          <a:ln>
                            <a:noFill/>
                          </a:ln>
                          <a:solidFill>
                            <a:srgbClr val="800080"/>
                          </a:solidFill>
                          <a:effectLst/>
                          <a:latin typeface="Arial" pitchFamily="34" charset="0"/>
                          <a:cs typeface="Angsana New" pitchFamily="18" charset="-34"/>
                        </a:rPr>
                        <a:t>v</a:t>
                      </a:r>
                      <a:r>
                        <a:rPr kumimoji="0" lang="en-US" sz="2600" b="1" i="1" u="none" strike="noStrike" cap="none" normalizeH="0" baseline="-25000" smtClean="0">
                          <a:ln>
                            <a:noFill/>
                          </a:ln>
                          <a:solidFill>
                            <a:srgbClr val="800080"/>
                          </a:solidFill>
                          <a:effectLst/>
                          <a:latin typeface="Arial" pitchFamily="34" charset="0"/>
                          <a:cs typeface="Angsana New" pitchFamily="18" charset="-34"/>
                        </a:rPr>
                        <a:t>r2</a:t>
                      </a:r>
                      <a:endParaRPr kumimoji="0" lang="th-TH" sz="2600" b="1" i="1" u="none" strike="noStrike" cap="none" normalizeH="0" baseline="0" smtClean="0">
                        <a:ln>
                          <a:noFill/>
                        </a:ln>
                        <a:solidFill>
                          <a:srgbClr val="800080"/>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450" name="Rectangle 82"/>
          <p:cNvSpPr>
            <a:spLocks noChangeArrowheads="1"/>
          </p:cNvSpPr>
          <p:nvPr/>
        </p:nvSpPr>
        <p:spPr bwMode="auto">
          <a:xfrm>
            <a:off x="1133475" y="2903538"/>
            <a:ext cx="1339850" cy="366712"/>
          </a:xfrm>
          <a:prstGeom prst="rect">
            <a:avLst/>
          </a:prstGeom>
          <a:noFill/>
          <a:ln w="9525">
            <a:noFill/>
            <a:miter lim="800000"/>
            <a:headEnd/>
            <a:tailEnd/>
          </a:ln>
          <a:effectLst/>
        </p:spPr>
        <p:txBody>
          <a:bodyPr wrap="none">
            <a:spAutoFit/>
          </a:bodyPr>
          <a:lstStyle/>
          <a:p>
            <a:r>
              <a:rPr lang="en-US" b="1">
                <a:solidFill>
                  <a:srgbClr val="800080"/>
                </a:solidFill>
              </a:rPr>
              <a:t>Table A-17</a:t>
            </a:r>
            <a:endParaRPr lang="th-TH" b="1">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6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oter Placeholder 4"/>
          <p:cNvSpPr>
            <a:spLocks noGrp="1"/>
          </p:cNvSpPr>
          <p:nvPr>
            <p:ph type="ftr" sz="quarter" idx="11"/>
          </p:nvPr>
        </p:nvSpPr>
        <p:spPr/>
        <p:txBody>
          <a:bodyPr/>
          <a:lstStyle/>
          <a:p>
            <a:r>
              <a:rPr lang="en-US" altLang="en-US"/>
              <a:t>รศ.ดร.สมหมาย ปรีเปรม</a:t>
            </a:r>
            <a:endParaRPr lang="th-TH" altLang="en-US"/>
          </a:p>
        </p:txBody>
      </p:sp>
      <p:sp>
        <p:nvSpPr>
          <p:cNvPr id="191490" name="Rectangle 2"/>
          <p:cNvSpPr>
            <a:spLocks noGrp="1" noChangeArrowheads="1"/>
          </p:cNvSpPr>
          <p:nvPr>
            <p:ph type="title"/>
          </p:nvPr>
        </p:nvSpPr>
        <p:spPr>
          <a:xfrm>
            <a:off x="457200" y="325438"/>
            <a:ext cx="7543800" cy="2057400"/>
          </a:xfrm>
        </p:spPr>
        <p:txBody>
          <a:bodyPr/>
          <a:lstStyle/>
          <a:p>
            <a:r>
              <a:rPr lang="en-US" sz="1900">
                <a:latin typeface="Times New Roman" pitchFamily="18" charset="0"/>
              </a:rPr>
              <a:t>Example 8.2</a:t>
            </a:r>
            <a:r>
              <a:rPr lang="en-US" sz="1900" b="0">
                <a:latin typeface="Times New Roman" pitchFamily="18" charset="0"/>
              </a:rPr>
              <a:t> An ideal Otto cycle has a compression ratio of 8. At the begining of the compression process, the air is at 100 kPa and 17</a:t>
            </a:r>
            <a:r>
              <a:rPr lang="en-US" sz="1900" b="0" baseline="30000">
                <a:latin typeface="Times New Roman" pitchFamily="18" charset="0"/>
              </a:rPr>
              <a:t>o</a:t>
            </a:r>
            <a:r>
              <a:rPr lang="en-US" sz="1900" b="0">
                <a:latin typeface="Times New Roman" pitchFamily="18" charset="0"/>
              </a:rPr>
              <a:t>C, and 800 kJ/kg of heat is transfered to air during the heat addition proceed. Accounting for the variation of specific heats of air with temperature, determine, (a) the maximum temperature and pressure which occur during the cycle, (b) the net work out put, (c) the thermal efficiency, and (d) the mean effective pressure of the cycle</a:t>
            </a:r>
            <a:endParaRPr lang="th-TH" sz="1900" b="0">
              <a:latin typeface="Times New Roman" pitchFamily="18" charset="0"/>
            </a:endParaRPr>
          </a:p>
        </p:txBody>
      </p:sp>
      <p:grpSp>
        <p:nvGrpSpPr>
          <p:cNvPr id="191492" name="Group 4"/>
          <p:cNvGrpSpPr>
            <a:grpSpLocks/>
          </p:cNvGrpSpPr>
          <p:nvPr/>
        </p:nvGrpSpPr>
        <p:grpSpPr bwMode="auto">
          <a:xfrm>
            <a:off x="5500688" y="2668588"/>
            <a:ext cx="3030537" cy="2747962"/>
            <a:chOff x="535" y="847"/>
            <a:chExt cx="1909" cy="1731"/>
          </a:xfrm>
        </p:grpSpPr>
        <p:grpSp>
          <p:nvGrpSpPr>
            <p:cNvPr id="191493" name="Group 5"/>
            <p:cNvGrpSpPr>
              <a:grpSpLocks/>
            </p:cNvGrpSpPr>
            <p:nvPr/>
          </p:nvGrpSpPr>
          <p:grpSpPr bwMode="auto">
            <a:xfrm>
              <a:off x="535" y="892"/>
              <a:ext cx="1909" cy="1686"/>
              <a:chOff x="537" y="1000"/>
              <a:chExt cx="2191" cy="2005"/>
            </a:xfrm>
          </p:grpSpPr>
          <p:grpSp>
            <p:nvGrpSpPr>
              <p:cNvPr id="191494" name="Group 6"/>
              <p:cNvGrpSpPr>
                <a:grpSpLocks/>
              </p:cNvGrpSpPr>
              <p:nvPr/>
            </p:nvGrpSpPr>
            <p:grpSpPr bwMode="auto">
              <a:xfrm>
                <a:off x="728" y="1000"/>
                <a:ext cx="2000" cy="1696"/>
                <a:chOff x="728" y="928"/>
                <a:chExt cx="2000" cy="1696"/>
              </a:xfrm>
            </p:grpSpPr>
            <p:sp>
              <p:nvSpPr>
                <p:cNvPr id="191495" name="Line 7"/>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191496" name="Line 8"/>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191497" name="Text Box 9"/>
              <p:cNvSpPr txBox="1">
                <a:spLocks noChangeArrowheads="1"/>
              </p:cNvSpPr>
              <p:nvPr/>
            </p:nvSpPr>
            <p:spPr bwMode="auto">
              <a:xfrm>
                <a:off x="2537" y="2730"/>
                <a:ext cx="191" cy="275"/>
              </a:xfrm>
              <a:prstGeom prst="rect">
                <a:avLst/>
              </a:prstGeom>
              <a:noFill/>
              <a:ln w="9525">
                <a:noFill/>
                <a:miter lim="800000"/>
                <a:headEnd/>
                <a:tailEnd/>
              </a:ln>
              <a:effectLst/>
            </p:spPr>
            <p:txBody>
              <a:bodyPr>
                <a:spAutoFit/>
              </a:bodyPr>
              <a:lstStyle/>
              <a:p>
                <a:pPr>
                  <a:spcBef>
                    <a:spcPct val="50000"/>
                  </a:spcBef>
                </a:pPr>
                <a:r>
                  <a:rPr lang="en-US"/>
                  <a:t>s</a:t>
                </a:r>
                <a:endParaRPr lang="th-TH"/>
              </a:p>
            </p:txBody>
          </p:sp>
          <p:sp>
            <p:nvSpPr>
              <p:cNvPr id="191498" name="Text Box 10"/>
              <p:cNvSpPr txBox="1">
                <a:spLocks noChangeArrowheads="1"/>
              </p:cNvSpPr>
              <p:nvPr/>
            </p:nvSpPr>
            <p:spPr bwMode="auto">
              <a:xfrm>
                <a:off x="537" y="1000"/>
                <a:ext cx="191" cy="275"/>
              </a:xfrm>
              <a:prstGeom prst="rect">
                <a:avLst/>
              </a:prstGeom>
              <a:noFill/>
              <a:ln w="9525">
                <a:noFill/>
                <a:miter lim="800000"/>
                <a:headEnd/>
                <a:tailEnd/>
              </a:ln>
              <a:effectLst/>
            </p:spPr>
            <p:txBody>
              <a:bodyPr>
                <a:spAutoFit/>
              </a:bodyPr>
              <a:lstStyle/>
              <a:p>
                <a:pPr>
                  <a:spcBef>
                    <a:spcPct val="50000"/>
                  </a:spcBef>
                </a:pPr>
                <a:r>
                  <a:rPr lang="en-US"/>
                  <a:t>T</a:t>
                </a:r>
                <a:endParaRPr lang="th-TH"/>
              </a:p>
            </p:txBody>
          </p:sp>
        </p:grpSp>
        <p:sp>
          <p:nvSpPr>
            <p:cNvPr id="191499" name="Line 11"/>
            <p:cNvSpPr>
              <a:spLocks noChangeShapeType="1"/>
            </p:cNvSpPr>
            <p:nvPr/>
          </p:nvSpPr>
          <p:spPr bwMode="auto">
            <a:xfrm flipV="1">
              <a:off x="1061" y="1791"/>
              <a:ext cx="0" cy="604"/>
            </a:xfrm>
            <a:prstGeom prst="line">
              <a:avLst/>
            </a:prstGeom>
            <a:noFill/>
            <a:ln w="12700">
              <a:solidFill>
                <a:srgbClr val="FF0000"/>
              </a:solidFill>
              <a:prstDash val="dashDot"/>
              <a:round/>
              <a:headEnd/>
              <a:tailEnd/>
            </a:ln>
            <a:effectLst/>
          </p:spPr>
          <p:txBody>
            <a:bodyPr/>
            <a:lstStyle/>
            <a:p>
              <a:endParaRPr lang="th-TH"/>
            </a:p>
          </p:txBody>
        </p:sp>
        <p:sp>
          <p:nvSpPr>
            <p:cNvPr id="191500" name="Line 12"/>
            <p:cNvSpPr>
              <a:spLocks noChangeShapeType="1"/>
            </p:cNvSpPr>
            <p:nvPr/>
          </p:nvSpPr>
          <p:spPr bwMode="auto">
            <a:xfrm flipH="1" flipV="1">
              <a:off x="1938" y="982"/>
              <a:ext cx="6" cy="1438"/>
            </a:xfrm>
            <a:prstGeom prst="line">
              <a:avLst/>
            </a:prstGeom>
            <a:noFill/>
            <a:ln w="12700">
              <a:solidFill>
                <a:srgbClr val="FF0000"/>
              </a:solidFill>
              <a:prstDash val="dashDot"/>
              <a:round/>
              <a:headEnd/>
              <a:tailEnd/>
            </a:ln>
            <a:effectLst/>
          </p:spPr>
          <p:txBody>
            <a:bodyPr/>
            <a:lstStyle/>
            <a:p>
              <a:endParaRPr lang="th-TH"/>
            </a:p>
          </p:txBody>
        </p:sp>
        <p:sp>
          <p:nvSpPr>
            <p:cNvPr id="191501" name="Line 13"/>
            <p:cNvSpPr>
              <a:spLocks noChangeShapeType="1"/>
            </p:cNvSpPr>
            <p:nvPr/>
          </p:nvSpPr>
          <p:spPr bwMode="auto">
            <a:xfrm flipV="1">
              <a:off x="1380" y="1484"/>
              <a:ext cx="114" cy="96"/>
            </a:xfrm>
            <a:prstGeom prst="line">
              <a:avLst/>
            </a:prstGeom>
            <a:noFill/>
            <a:ln w="38100">
              <a:solidFill>
                <a:srgbClr val="0000FF"/>
              </a:solidFill>
              <a:round/>
              <a:headEnd/>
              <a:tailEnd type="triangle" w="med" len="med"/>
            </a:ln>
            <a:effectLst/>
          </p:spPr>
          <p:txBody>
            <a:bodyPr/>
            <a:lstStyle/>
            <a:p>
              <a:endParaRPr lang="th-TH"/>
            </a:p>
          </p:txBody>
        </p:sp>
        <p:sp>
          <p:nvSpPr>
            <p:cNvPr id="191502" name="Line 14"/>
            <p:cNvSpPr>
              <a:spLocks noChangeShapeType="1"/>
            </p:cNvSpPr>
            <p:nvPr/>
          </p:nvSpPr>
          <p:spPr bwMode="auto">
            <a:xfrm>
              <a:off x="1945" y="1377"/>
              <a:ext cx="0" cy="111"/>
            </a:xfrm>
            <a:prstGeom prst="line">
              <a:avLst/>
            </a:prstGeom>
            <a:noFill/>
            <a:ln w="38100">
              <a:solidFill>
                <a:srgbClr val="0000FF"/>
              </a:solidFill>
              <a:round/>
              <a:headEnd/>
              <a:tailEnd type="triangle" w="med" len="med"/>
            </a:ln>
            <a:effectLst/>
          </p:spPr>
          <p:txBody>
            <a:bodyPr/>
            <a:lstStyle/>
            <a:p>
              <a:endParaRPr lang="th-TH"/>
            </a:p>
          </p:txBody>
        </p:sp>
        <p:sp>
          <p:nvSpPr>
            <p:cNvPr id="191503" name="Line 15"/>
            <p:cNvSpPr>
              <a:spLocks noChangeShapeType="1"/>
            </p:cNvSpPr>
            <p:nvPr/>
          </p:nvSpPr>
          <p:spPr bwMode="auto">
            <a:xfrm flipV="1">
              <a:off x="1063" y="1896"/>
              <a:ext cx="0" cy="132"/>
            </a:xfrm>
            <a:prstGeom prst="line">
              <a:avLst/>
            </a:prstGeom>
            <a:noFill/>
            <a:ln w="38100">
              <a:solidFill>
                <a:srgbClr val="0000FF"/>
              </a:solidFill>
              <a:round/>
              <a:headEnd/>
              <a:tailEnd type="triangle" w="med" len="med"/>
            </a:ln>
            <a:effectLst/>
          </p:spPr>
          <p:txBody>
            <a:bodyPr/>
            <a:lstStyle/>
            <a:p>
              <a:endParaRPr lang="th-TH"/>
            </a:p>
          </p:txBody>
        </p:sp>
        <p:sp>
          <p:nvSpPr>
            <p:cNvPr id="191504" name="Line 16"/>
            <p:cNvSpPr>
              <a:spLocks noChangeShapeType="1"/>
            </p:cNvSpPr>
            <p:nvPr/>
          </p:nvSpPr>
          <p:spPr bwMode="auto">
            <a:xfrm flipH="1">
              <a:off x="1253" y="1993"/>
              <a:ext cx="123" cy="39"/>
            </a:xfrm>
            <a:prstGeom prst="line">
              <a:avLst/>
            </a:prstGeom>
            <a:noFill/>
            <a:ln w="38100">
              <a:solidFill>
                <a:srgbClr val="0000FF"/>
              </a:solidFill>
              <a:round/>
              <a:headEnd/>
              <a:tailEnd type="triangle" w="med" len="med"/>
            </a:ln>
            <a:effectLst/>
          </p:spPr>
          <p:txBody>
            <a:bodyPr/>
            <a:lstStyle/>
            <a:p>
              <a:endParaRPr lang="th-TH"/>
            </a:p>
          </p:txBody>
        </p:sp>
        <p:sp>
          <p:nvSpPr>
            <p:cNvPr id="191505" name="Text Box 17"/>
            <p:cNvSpPr txBox="1">
              <a:spLocks noChangeArrowheads="1"/>
            </p:cNvSpPr>
            <p:nvPr/>
          </p:nvSpPr>
          <p:spPr bwMode="auto">
            <a:xfrm>
              <a:off x="910" y="2379"/>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s</a:t>
              </a:r>
              <a:r>
                <a:rPr lang="en-US" sz="1000" i="1" baseline="-25000">
                  <a:latin typeface="Times New Roman" pitchFamily="18" charset="0"/>
                </a:rPr>
                <a:t>1</a:t>
              </a:r>
              <a:r>
                <a:rPr lang="en-US" sz="1000" i="1">
                  <a:latin typeface="Times New Roman" pitchFamily="18" charset="0"/>
                </a:rPr>
                <a:t>=s</a:t>
              </a:r>
              <a:r>
                <a:rPr lang="en-US" sz="1000" i="1" baseline="-25000">
                  <a:latin typeface="Times New Roman" pitchFamily="18" charset="0"/>
                </a:rPr>
                <a:t>2</a:t>
              </a:r>
              <a:endParaRPr lang="th-TH" sz="1000" i="1">
                <a:latin typeface="Times New Roman" pitchFamily="18" charset="0"/>
              </a:endParaRPr>
            </a:p>
          </p:txBody>
        </p:sp>
        <p:sp>
          <p:nvSpPr>
            <p:cNvPr id="191506" name="Text Box 18"/>
            <p:cNvSpPr txBox="1">
              <a:spLocks noChangeArrowheads="1"/>
            </p:cNvSpPr>
            <p:nvPr/>
          </p:nvSpPr>
          <p:spPr bwMode="auto">
            <a:xfrm>
              <a:off x="1799" y="2395"/>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s</a:t>
              </a:r>
              <a:r>
                <a:rPr lang="en-US" sz="1000" i="1" baseline="-25000">
                  <a:latin typeface="Times New Roman" pitchFamily="18" charset="0"/>
                </a:rPr>
                <a:t>3</a:t>
              </a:r>
              <a:r>
                <a:rPr lang="en-US" sz="1000" i="1">
                  <a:latin typeface="Times New Roman" pitchFamily="18" charset="0"/>
                </a:rPr>
                <a:t>=s</a:t>
              </a:r>
              <a:r>
                <a:rPr lang="en-US" sz="1000" i="1" baseline="-25000">
                  <a:latin typeface="Times New Roman" pitchFamily="18" charset="0"/>
                </a:rPr>
                <a:t>4</a:t>
              </a:r>
              <a:endParaRPr lang="th-TH" sz="1000" i="1">
                <a:latin typeface="Times New Roman" pitchFamily="18" charset="0"/>
              </a:endParaRPr>
            </a:p>
          </p:txBody>
        </p:sp>
        <p:sp>
          <p:nvSpPr>
            <p:cNvPr id="191507" name="Text Box 19"/>
            <p:cNvSpPr txBox="1">
              <a:spLocks noChangeArrowheads="1"/>
            </p:cNvSpPr>
            <p:nvPr/>
          </p:nvSpPr>
          <p:spPr bwMode="auto">
            <a:xfrm>
              <a:off x="983" y="1618"/>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2</a:t>
              </a:r>
              <a:endParaRPr lang="th-TH" sz="1000" i="1">
                <a:latin typeface="Times New Roman" pitchFamily="18" charset="0"/>
              </a:endParaRPr>
            </a:p>
          </p:txBody>
        </p:sp>
        <p:sp>
          <p:nvSpPr>
            <p:cNvPr id="191508" name="Text Box 20"/>
            <p:cNvSpPr txBox="1">
              <a:spLocks noChangeArrowheads="1"/>
            </p:cNvSpPr>
            <p:nvPr/>
          </p:nvSpPr>
          <p:spPr bwMode="auto">
            <a:xfrm>
              <a:off x="915" y="2078"/>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1</a:t>
              </a:r>
              <a:endParaRPr lang="th-TH" sz="1000" i="1">
                <a:latin typeface="Times New Roman" pitchFamily="18" charset="0"/>
              </a:endParaRPr>
            </a:p>
          </p:txBody>
        </p:sp>
        <p:sp>
          <p:nvSpPr>
            <p:cNvPr id="191509" name="Text Box 21"/>
            <p:cNvSpPr txBox="1">
              <a:spLocks noChangeArrowheads="1"/>
            </p:cNvSpPr>
            <p:nvPr/>
          </p:nvSpPr>
          <p:spPr bwMode="auto">
            <a:xfrm>
              <a:off x="1935" y="165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4</a:t>
              </a:r>
              <a:endParaRPr lang="th-TH" sz="1000" i="1">
                <a:latin typeface="Times New Roman" pitchFamily="18" charset="0"/>
              </a:endParaRPr>
            </a:p>
          </p:txBody>
        </p:sp>
        <p:sp>
          <p:nvSpPr>
            <p:cNvPr id="191510" name="Text Box 22"/>
            <p:cNvSpPr txBox="1">
              <a:spLocks noChangeArrowheads="1"/>
            </p:cNvSpPr>
            <p:nvPr/>
          </p:nvSpPr>
          <p:spPr bwMode="auto">
            <a:xfrm>
              <a:off x="1948" y="91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3</a:t>
              </a:r>
              <a:endParaRPr lang="th-TH" sz="1000" i="1">
                <a:latin typeface="Times New Roman" pitchFamily="18" charset="0"/>
              </a:endParaRPr>
            </a:p>
          </p:txBody>
        </p:sp>
        <p:grpSp>
          <p:nvGrpSpPr>
            <p:cNvPr id="191511" name="Group 23"/>
            <p:cNvGrpSpPr>
              <a:grpSpLocks/>
            </p:cNvGrpSpPr>
            <p:nvPr/>
          </p:nvGrpSpPr>
          <p:grpSpPr bwMode="auto">
            <a:xfrm>
              <a:off x="1401" y="978"/>
              <a:ext cx="268" cy="420"/>
              <a:chOff x="1401" y="978"/>
              <a:chExt cx="268" cy="420"/>
            </a:xfrm>
          </p:grpSpPr>
          <p:sp>
            <p:nvSpPr>
              <p:cNvPr id="191512" name="Freeform 24"/>
              <p:cNvSpPr>
                <a:spLocks/>
              </p:cNvSpPr>
              <p:nvPr/>
            </p:nvSpPr>
            <p:spPr bwMode="auto">
              <a:xfrm rot="8871344" flipH="1">
                <a:off x="1401" y="1027"/>
                <a:ext cx="172" cy="37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sp>
            <p:nvSpPr>
              <p:cNvPr id="191513" name="Rectangle 25"/>
              <p:cNvSpPr>
                <a:spLocks noChangeArrowheads="1"/>
              </p:cNvSpPr>
              <p:nvPr/>
            </p:nvSpPr>
            <p:spPr bwMode="auto">
              <a:xfrm>
                <a:off x="1450" y="978"/>
                <a:ext cx="219" cy="173"/>
              </a:xfrm>
              <a:prstGeom prst="rect">
                <a:avLst/>
              </a:prstGeom>
              <a:noFill/>
              <a:ln w="9525" algn="ctr">
                <a:noFill/>
                <a:miter lim="800000"/>
                <a:headEnd/>
                <a:tailEnd/>
              </a:ln>
              <a:effectLst/>
            </p:spPr>
            <p:txBody>
              <a:bodyPr wrap="none">
                <a:spAutoFit/>
              </a:bodyPr>
              <a:lstStyle/>
              <a:p>
                <a:pPr algn="ctr"/>
                <a:r>
                  <a:rPr lang="en-US" sz="1200" i="1"/>
                  <a:t>q</a:t>
                </a:r>
                <a:r>
                  <a:rPr lang="en-US" sz="1200" i="1" baseline="-25000"/>
                  <a:t>in</a:t>
                </a:r>
                <a:endParaRPr lang="th-TH" sz="1200" i="1"/>
              </a:p>
            </p:txBody>
          </p:sp>
        </p:grpSp>
        <p:sp>
          <p:nvSpPr>
            <p:cNvPr id="191514" name="Freeform 26"/>
            <p:cNvSpPr>
              <a:spLocks/>
            </p:cNvSpPr>
            <p:nvPr/>
          </p:nvSpPr>
          <p:spPr bwMode="auto">
            <a:xfrm rot="11066530">
              <a:off x="1630" y="1738"/>
              <a:ext cx="170" cy="30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00FF00">
                <a:alpha val="60001"/>
              </a:srgbClr>
            </a:solidFill>
            <a:ln w="9525" cap="flat" cmpd="sng">
              <a:noFill/>
              <a:prstDash val="solid"/>
              <a:round/>
              <a:headEnd type="none" w="med" len="med"/>
              <a:tailEnd type="none" w="med" len="med"/>
            </a:ln>
            <a:effectLst/>
          </p:spPr>
          <p:txBody>
            <a:bodyPr/>
            <a:lstStyle/>
            <a:p>
              <a:endParaRPr lang="th-TH"/>
            </a:p>
          </p:txBody>
        </p:sp>
        <p:sp>
          <p:nvSpPr>
            <p:cNvPr id="191515" name="Rectangle 27"/>
            <p:cNvSpPr>
              <a:spLocks noChangeArrowheads="1"/>
            </p:cNvSpPr>
            <p:nvPr/>
          </p:nvSpPr>
          <p:spPr bwMode="auto">
            <a:xfrm>
              <a:off x="1617" y="1996"/>
              <a:ext cx="259" cy="173"/>
            </a:xfrm>
            <a:prstGeom prst="rect">
              <a:avLst/>
            </a:prstGeom>
            <a:noFill/>
            <a:ln w="9525" algn="ctr">
              <a:noFill/>
              <a:miter lim="800000"/>
              <a:headEnd/>
              <a:tailEnd/>
            </a:ln>
            <a:effectLst/>
          </p:spPr>
          <p:txBody>
            <a:bodyPr wrap="none">
              <a:spAutoFit/>
            </a:bodyPr>
            <a:lstStyle/>
            <a:p>
              <a:pPr algn="ctr"/>
              <a:r>
                <a:rPr lang="en-US" sz="1200" i="1"/>
                <a:t>q</a:t>
              </a:r>
              <a:r>
                <a:rPr lang="en-US" sz="1200" i="1" baseline="-25000"/>
                <a:t>out</a:t>
              </a:r>
              <a:endParaRPr lang="th-TH" sz="1200" i="1"/>
            </a:p>
          </p:txBody>
        </p:sp>
        <p:sp>
          <p:nvSpPr>
            <p:cNvPr id="191516" name="Freeform 28"/>
            <p:cNvSpPr>
              <a:spLocks/>
            </p:cNvSpPr>
            <p:nvPr/>
          </p:nvSpPr>
          <p:spPr bwMode="auto">
            <a:xfrm>
              <a:off x="891" y="1590"/>
              <a:ext cx="1272" cy="537"/>
            </a:xfrm>
            <a:custGeom>
              <a:avLst/>
              <a:gdLst/>
              <a:ahLst/>
              <a:cxnLst>
                <a:cxn ang="0">
                  <a:pos x="0" y="591"/>
                </a:cxn>
                <a:cxn ang="0">
                  <a:pos x="336" y="501"/>
                </a:cxn>
                <a:cxn ang="0">
                  <a:pos x="756" y="339"/>
                </a:cxn>
                <a:cxn ang="0">
                  <a:pos x="1263" y="81"/>
                </a:cxn>
                <a:cxn ang="0">
                  <a:pos x="1401" y="0"/>
                </a:cxn>
              </a:cxnLst>
              <a:rect l="0" t="0" r="r" b="b"/>
              <a:pathLst>
                <a:path w="1401" h="591">
                  <a:moveTo>
                    <a:pt x="0" y="591"/>
                  </a:moveTo>
                  <a:cubicBezTo>
                    <a:pt x="105" y="567"/>
                    <a:pt x="210" y="543"/>
                    <a:pt x="336" y="501"/>
                  </a:cubicBezTo>
                  <a:cubicBezTo>
                    <a:pt x="462" y="459"/>
                    <a:pt x="602" y="409"/>
                    <a:pt x="756" y="339"/>
                  </a:cubicBezTo>
                  <a:cubicBezTo>
                    <a:pt x="910" y="269"/>
                    <a:pt x="1156" y="137"/>
                    <a:pt x="1263" y="81"/>
                  </a:cubicBezTo>
                  <a:cubicBezTo>
                    <a:pt x="1370" y="25"/>
                    <a:pt x="1385" y="12"/>
                    <a:pt x="1401" y="0"/>
                  </a:cubicBezTo>
                </a:path>
              </a:pathLst>
            </a:custGeom>
            <a:noFill/>
            <a:ln w="9525">
              <a:solidFill>
                <a:srgbClr val="808080"/>
              </a:solidFill>
              <a:round/>
              <a:headEnd/>
              <a:tailEnd/>
            </a:ln>
            <a:effectLst/>
          </p:spPr>
          <p:txBody>
            <a:bodyPr/>
            <a:lstStyle/>
            <a:p>
              <a:endParaRPr lang="th-TH"/>
            </a:p>
          </p:txBody>
        </p:sp>
        <p:sp>
          <p:nvSpPr>
            <p:cNvPr id="191517" name="Freeform 29"/>
            <p:cNvSpPr>
              <a:spLocks/>
            </p:cNvSpPr>
            <p:nvPr/>
          </p:nvSpPr>
          <p:spPr bwMode="auto">
            <a:xfrm>
              <a:off x="900" y="847"/>
              <a:ext cx="1162" cy="1022"/>
            </a:xfrm>
            <a:custGeom>
              <a:avLst/>
              <a:gdLst/>
              <a:ahLst/>
              <a:cxnLst>
                <a:cxn ang="0">
                  <a:pos x="0" y="1022"/>
                </a:cxn>
                <a:cxn ang="0">
                  <a:pos x="339" y="839"/>
                </a:cxn>
                <a:cxn ang="0">
                  <a:pos x="669" y="560"/>
                </a:cxn>
                <a:cxn ang="0">
                  <a:pos x="921" y="296"/>
                </a:cxn>
                <a:cxn ang="0">
                  <a:pos x="1162" y="0"/>
                </a:cxn>
              </a:cxnLst>
              <a:rect l="0" t="0" r="r" b="b"/>
              <a:pathLst>
                <a:path w="1162" h="1022">
                  <a:moveTo>
                    <a:pt x="0" y="1022"/>
                  </a:moveTo>
                  <a:cubicBezTo>
                    <a:pt x="56" y="992"/>
                    <a:pt x="228" y="916"/>
                    <a:pt x="339" y="839"/>
                  </a:cubicBezTo>
                  <a:cubicBezTo>
                    <a:pt x="450" y="762"/>
                    <a:pt x="572" y="650"/>
                    <a:pt x="669" y="560"/>
                  </a:cubicBezTo>
                  <a:cubicBezTo>
                    <a:pt x="766" y="470"/>
                    <a:pt x="839" y="389"/>
                    <a:pt x="921" y="296"/>
                  </a:cubicBezTo>
                  <a:cubicBezTo>
                    <a:pt x="1003" y="203"/>
                    <a:pt x="1112" y="62"/>
                    <a:pt x="1162" y="0"/>
                  </a:cubicBezTo>
                </a:path>
              </a:pathLst>
            </a:custGeom>
            <a:noFill/>
            <a:ln w="9525">
              <a:solidFill>
                <a:srgbClr val="808080"/>
              </a:solidFill>
              <a:round/>
              <a:headEnd/>
              <a:tailEnd/>
            </a:ln>
            <a:effectLst/>
          </p:spPr>
          <p:txBody>
            <a:bodyPr/>
            <a:lstStyle/>
            <a:p>
              <a:endParaRPr lang="th-TH"/>
            </a:p>
          </p:txBody>
        </p:sp>
        <p:sp>
          <p:nvSpPr>
            <p:cNvPr id="191518" name="Freeform 30"/>
            <p:cNvSpPr>
              <a:spLocks/>
            </p:cNvSpPr>
            <p:nvPr/>
          </p:nvSpPr>
          <p:spPr bwMode="auto">
            <a:xfrm>
              <a:off x="1057" y="986"/>
              <a:ext cx="886" cy="803"/>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91519" name="Freeform 31"/>
            <p:cNvSpPr>
              <a:spLocks/>
            </p:cNvSpPr>
            <p:nvPr/>
          </p:nvSpPr>
          <p:spPr bwMode="auto">
            <a:xfrm>
              <a:off x="1055" y="1716"/>
              <a:ext cx="889" cy="368"/>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91520" name="Line 32"/>
            <p:cNvSpPr>
              <a:spLocks noChangeShapeType="1"/>
            </p:cNvSpPr>
            <p:nvPr/>
          </p:nvSpPr>
          <p:spPr bwMode="auto">
            <a:xfrm>
              <a:off x="1941" y="978"/>
              <a:ext cx="3" cy="741"/>
            </a:xfrm>
            <a:prstGeom prst="line">
              <a:avLst/>
            </a:prstGeom>
            <a:noFill/>
            <a:ln w="38100">
              <a:solidFill>
                <a:srgbClr val="0000FF"/>
              </a:solidFill>
              <a:round/>
              <a:headEnd/>
              <a:tailEnd/>
            </a:ln>
            <a:effectLst/>
          </p:spPr>
          <p:txBody>
            <a:bodyPr/>
            <a:lstStyle/>
            <a:p>
              <a:endParaRPr lang="th-TH"/>
            </a:p>
          </p:txBody>
        </p:sp>
        <p:sp>
          <p:nvSpPr>
            <p:cNvPr id="191521" name="Line 33"/>
            <p:cNvSpPr>
              <a:spLocks noChangeShapeType="1"/>
            </p:cNvSpPr>
            <p:nvPr/>
          </p:nvSpPr>
          <p:spPr bwMode="auto">
            <a:xfrm>
              <a:off x="1063" y="1783"/>
              <a:ext cx="0" cy="300"/>
            </a:xfrm>
            <a:prstGeom prst="line">
              <a:avLst/>
            </a:prstGeom>
            <a:noFill/>
            <a:ln w="38100">
              <a:solidFill>
                <a:srgbClr val="0000FF"/>
              </a:solidFill>
              <a:round/>
              <a:headEnd/>
              <a:tailEnd/>
            </a:ln>
            <a:effectLst/>
          </p:spPr>
          <p:txBody>
            <a:bodyPr/>
            <a:lstStyle/>
            <a:p>
              <a:endParaRPr lang="th-TH"/>
            </a:p>
          </p:txBody>
        </p:sp>
        <p:sp>
          <p:nvSpPr>
            <p:cNvPr id="191522" name="Oval 34"/>
            <p:cNvSpPr>
              <a:spLocks noChangeArrowheads="1"/>
            </p:cNvSpPr>
            <p:nvPr/>
          </p:nvSpPr>
          <p:spPr bwMode="auto">
            <a:xfrm>
              <a:off x="1035" y="1758"/>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91523" name="Oval 35"/>
            <p:cNvSpPr>
              <a:spLocks noChangeArrowheads="1"/>
            </p:cNvSpPr>
            <p:nvPr/>
          </p:nvSpPr>
          <p:spPr bwMode="auto">
            <a:xfrm>
              <a:off x="1036" y="2056"/>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91524" name="Oval 36"/>
            <p:cNvSpPr>
              <a:spLocks noChangeArrowheads="1"/>
            </p:cNvSpPr>
            <p:nvPr/>
          </p:nvSpPr>
          <p:spPr bwMode="auto">
            <a:xfrm>
              <a:off x="1916" y="968"/>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91525" name="Oval 37"/>
            <p:cNvSpPr>
              <a:spLocks noChangeArrowheads="1"/>
            </p:cNvSpPr>
            <p:nvPr/>
          </p:nvSpPr>
          <p:spPr bwMode="auto">
            <a:xfrm>
              <a:off x="1914" y="1695"/>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91526" name="Text Box 38"/>
            <p:cNvSpPr txBox="1">
              <a:spLocks noChangeArrowheads="1"/>
            </p:cNvSpPr>
            <p:nvPr/>
          </p:nvSpPr>
          <p:spPr bwMode="auto">
            <a:xfrm rot="-1075872">
              <a:off x="1156" y="2004"/>
              <a:ext cx="441" cy="135"/>
            </a:xfrm>
            <a:prstGeom prst="rect">
              <a:avLst/>
            </a:prstGeom>
            <a:noFill/>
            <a:ln w="9525">
              <a:noFill/>
              <a:miter lim="800000"/>
              <a:headEnd/>
              <a:tailEnd/>
            </a:ln>
            <a:effectLst/>
          </p:spPr>
          <p:txBody>
            <a:bodyPr>
              <a:spAutoFit/>
            </a:bodyPr>
            <a:lstStyle/>
            <a:p>
              <a:pPr>
                <a:lnSpc>
                  <a:spcPct val="80000"/>
                </a:lnSpc>
              </a:pPr>
              <a:r>
                <a:rPr lang="en-US" sz="1000" i="1">
                  <a:latin typeface="Times New Roman" pitchFamily="18" charset="0"/>
                </a:rPr>
                <a:t>v = const.</a:t>
              </a:r>
              <a:endParaRPr lang="th-TH" sz="1000" i="1">
                <a:latin typeface="Times New Roman" pitchFamily="18" charset="0"/>
              </a:endParaRPr>
            </a:p>
          </p:txBody>
        </p:sp>
        <p:sp>
          <p:nvSpPr>
            <p:cNvPr id="191527" name="Text Box 39"/>
            <p:cNvSpPr txBox="1">
              <a:spLocks noChangeArrowheads="1"/>
            </p:cNvSpPr>
            <p:nvPr/>
          </p:nvSpPr>
          <p:spPr bwMode="auto">
            <a:xfrm rot="-2193516">
              <a:off x="1103" y="1435"/>
              <a:ext cx="465" cy="135"/>
            </a:xfrm>
            <a:prstGeom prst="rect">
              <a:avLst/>
            </a:prstGeom>
            <a:noFill/>
            <a:ln w="9525">
              <a:noFill/>
              <a:miter lim="800000"/>
              <a:headEnd/>
              <a:tailEnd/>
            </a:ln>
            <a:effectLst/>
          </p:spPr>
          <p:txBody>
            <a:bodyPr>
              <a:spAutoFit/>
            </a:bodyPr>
            <a:lstStyle/>
            <a:p>
              <a:pPr>
                <a:lnSpc>
                  <a:spcPct val="80000"/>
                </a:lnSpc>
              </a:pPr>
              <a:r>
                <a:rPr lang="en-US" sz="1000" i="1">
                  <a:latin typeface="Times New Roman" pitchFamily="18" charset="0"/>
                </a:rPr>
                <a:t>v = const.</a:t>
              </a:r>
              <a:endParaRPr lang="th-TH" sz="1000" i="1">
                <a:latin typeface="Times New Roman" pitchFamily="18" charset="0"/>
              </a:endParaRPr>
            </a:p>
          </p:txBody>
        </p:sp>
      </p:grpSp>
      <p:grpSp>
        <p:nvGrpSpPr>
          <p:cNvPr id="191528" name="Group 40"/>
          <p:cNvGrpSpPr>
            <a:grpSpLocks/>
          </p:cNvGrpSpPr>
          <p:nvPr/>
        </p:nvGrpSpPr>
        <p:grpSpPr bwMode="auto">
          <a:xfrm>
            <a:off x="2909888" y="2622550"/>
            <a:ext cx="2700337" cy="2640013"/>
            <a:chOff x="3197" y="1494"/>
            <a:chExt cx="1701" cy="1663"/>
          </a:xfrm>
        </p:grpSpPr>
        <p:grpSp>
          <p:nvGrpSpPr>
            <p:cNvPr id="191529" name="Group 41"/>
            <p:cNvGrpSpPr>
              <a:grpSpLocks/>
            </p:cNvGrpSpPr>
            <p:nvPr/>
          </p:nvGrpSpPr>
          <p:grpSpPr bwMode="auto">
            <a:xfrm>
              <a:off x="3371" y="1558"/>
              <a:ext cx="1487" cy="1426"/>
              <a:chOff x="728" y="928"/>
              <a:chExt cx="2000" cy="1696"/>
            </a:xfrm>
          </p:grpSpPr>
          <p:sp>
            <p:nvSpPr>
              <p:cNvPr id="191530" name="Line 42"/>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191531" name="Line 43"/>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191532" name="Text Box 44"/>
            <p:cNvSpPr txBox="1">
              <a:spLocks noChangeArrowheads="1"/>
            </p:cNvSpPr>
            <p:nvPr/>
          </p:nvSpPr>
          <p:spPr bwMode="auto">
            <a:xfrm>
              <a:off x="4732" y="2965"/>
              <a:ext cx="166" cy="192"/>
            </a:xfrm>
            <a:prstGeom prst="rect">
              <a:avLst/>
            </a:prstGeom>
            <a:noFill/>
            <a:ln w="9525">
              <a:noFill/>
              <a:miter lim="800000"/>
              <a:headEnd/>
              <a:tailEnd/>
            </a:ln>
            <a:effectLst/>
          </p:spPr>
          <p:txBody>
            <a:bodyPr>
              <a:spAutoFit/>
            </a:bodyPr>
            <a:lstStyle/>
            <a:p>
              <a:pPr>
                <a:spcBef>
                  <a:spcPct val="50000"/>
                </a:spcBef>
              </a:pPr>
              <a:r>
                <a:rPr lang="en-US" sz="1400"/>
                <a:t>v</a:t>
              </a:r>
              <a:endParaRPr lang="th-TH" sz="1400"/>
            </a:p>
          </p:txBody>
        </p:sp>
        <p:sp>
          <p:nvSpPr>
            <p:cNvPr id="191533" name="Text Box 45"/>
            <p:cNvSpPr txBox="1">
              <a:spLocks noChangeArrowheads="1"/>
            </p:cNvSpPr>
            <p:nvPr/>
          </p:nvSpPr>
          <p:spPr bwMode="auto">
            <a:xfrm>
              <a:off x="3197" y="1494"/>
              <a:ext cx="166" cy="192"/>
            </a:xfrm>
            <a:prstGeom prst="rect">
              <a:avLst/>
            </a:prstGeom>
            <a:noFill/>
            <a:ln w="9525">
              <a:noFill/>
              <a:miter lim="800000"/>
              <a:headEnd/>
              <a:tailEnd/>
            </a:ln>
            <a:effectLst/>
          </p:spPr>
          <p:txBody>
            <a:bodyPr>
              <a:spAutoFit/>
            </a:bodyPr>
            <a:lstStyle/>
            <a:p>
              <a:pPr>
                <a:spcBef>
                  <a:spcPct val="50000"/>
                </a:spcBef>
              </a:pPr>
              <a:r>
                <a:rPr lang="en-US" sz="1400"/>
                <a:t>P</a:t>
              </a:r>
              <a:endParaRPr lang="th-TH" sz="1400"/>
            </a:p>
          </p:txBody>
        </p:sp>
        <p:sp>
          <p:nvSpPr>
            <p:cNvPr id="191534" name="Line 46"/>
            <p:cNvSpPr>
              <a:spLocks noChangeShapeType="1"/>
            </p:cNvSpPr>
            <p:nvPr/>
          </p:nvSpPr>
          <p:spPr bwMode="auto">
            <a:xfrm flipV="1">
              <a:off x="4510" y="2686"/>
              <a:ext cx="4" cy="352"/>
            </a:xfrm>
            <a:prstGeom prst="line">
              <a:avLst/>
            </a:prstGeom>
            <a:noFill/>
            <a:ln w="12700">
              <a:solidFill>
                <a:srgbClr val="FF0000"/>
              </a:solidFill>
              <a:prstDash val="dashDot"/>
              <a:round/>
              <a:headEnd/>
              <a:tailEnd/>
            </a:ln>
            <a:effectLst/>
          </p:spPr>
          <p:txBody>
            <a:bodyPr/>
            <a:lstStyle/>
            <a:p>
              <a:endParaRPr lang="th-TH"/>
            </a:p>
          </p:txBody>
        </p:sp>
        <p:sp>
          <p:nvSpPr>
            <p:cNvPr id="191535" name="Line 47"/>
            <p:cNvSpPr>
              <a:spLocks noChangeShapeType="1"/>
            </p:cNvSpPr>
            <p:nvPr/>
          </p:nvSpPr>
          <p:spPr bwMode="auto">
            <a:xfrm flipV="1">
              <a:off x="3625" y="2381"/>
              <a:ext cx="2" cy="654"/>
            </a:xfrm>
            <a:prstGeom prst="line">
              <a:avLst/>
            </a:prstGeom>
            <a:noFill/>
            <a:ln w="12700">
              <a:solidFill>
                <a:srgbClr val="FF0000"/>
              </a:solidFill>
              <a:prstDash val="dashDot"/>
              <a:round/>
              <a:headEnd/>
              <a:tailEnd/>
            </a:ln>
            <a:effectLst/>
          </p:spPr>
          <p:txBody>
            <a:bodyPr/>
            <a:lstStyle/>
            <a:p>
              <a:endParaRPr lang="th-TH"/>
            </a:p>
          </p:txBody>
        </p:sp>
        <p:sp>
          <p:nvSpPr>
            <p:cNvPr id="191536" name="Text Box 48"/>
            <p:cNvSpPr txBox="1">
              <a:spLocks noChangeArrowheads="1"/>
            </p:cNvSpPr>
            <p:nvPr/>
          </p:nvSpPr>
          <p:spPr bwMode="auto">
            <a:xfrm>
              <a:off x="3487" y="2998"/>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v</a:t>
              </a:r>
              <a:r>
                <a:rPr lang="en-US" sz="1000" i="1" baseline="-25000">
                  <a:latin typeface="Times New Roman" pitchFamily="18" charset="0"/>
                </a:rPr>
                <a:t>2</a:t>
              </a:r>
              <a:r>
                <a:rPr lang="en-US" sz="1000" i="1">
                  <a:latin typeface="Times New Roman" pitchFamily="18" charset="0"/>
                </a:rPr>
                <a:t>=v</a:t>
              </a:r>
              <a:r>
                <a:rPr lang="en-US" sz="1000" i="1" baseline="-25000">
                  <a:latin typeface="Times New Roman" pitchFamily="18" charset="0"/>
                </a:rPr>
                <a:t>3</a:t>
              </a:r>
              <a:endParaRPr lang="th-TH" sz="1000" i="1">
                <a:latin typeface="Times New Roman" pitchFamily="18" charset="0"/>
              </a:endParaRPr>
            </a:p>
          </p:txBody>
        </p:sp>
        <p:sp>
          <p:nvSpPr>
            <p:cNvPr id="191537" name="Text Box 49"/>
            <p:cNvSpPr txBox="1">
              <a:spLocks noChangeArrowheads="1"/>
            </p:cNvSpPr>
            <p:nvPr/>
          </p:nvSpPr>
          <p:spPr bwMode="auto">
            <a:xfrm>
              <a:off x="4364" y="2990"/>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v</a:t>
              </a:r>
              <a:r>
                <a:rPr lang="en-US" sz="1000" i="1" baseline="-25000">
                  <a:latin typeface="Times New Roman" pitchFamily="18" charset="0"/>
                </a:rPr>
                <a:t>1</a:t>
              </a:r>
              <a:r>
                <a:rPr lang="en-US" sz="1000" i="1">
                  <a:latin typeface="Times New Roman" pitchFamily="18" charset="0"/>
                </a:rPr>
                <a:t>=v</a:t>
              </a:r>
              <a:r>
                <a:rPr lang="en-US" sz="1000" i="1" baseline="-25000">
                  <a:latin typeface="Times New Roman" pitchFamily="18" charset="0"/>
                </a:rPr>
                <a:t>4</a:t>
              </a:r>
              <a:endParaRPr lang="th-TH" sz="1000" i="1">
                <a:latin typeface="Times New Roman" pitchFamily="18" charset="0"/>
              </a:endParaRPr>
            </a:p>
          </p:txBody>
        </p:sp>
        <p:sp>
          <p:nvSpPr>
            <p:cNvPr id="191538" name="Text Box 50"/>
            <p:cNvSpPr txBox="1">
              <a:spLocks noChangeArrowheads="1"/>
            </p:cNvSpPr>
            <p:nvPr/>
          </p:nvSpPr>
          <p:spPr bwMode="auto">
            <a:xfrm>
              <a:off x="3460" y="230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2</a:t>
              </a:r>
              <a:endParaRPr lang="th-TH" sz="1000" i="1">
                <a:latin typeface="Times New Roman" pitchFamily="18" charset="0"/>
              </a:endParaRPr>
            </a:p>
          </p:txBody>
        </p:sp>
        <p:sp>
          <p:nvSpPr>
            <p:cNvPr id="191539" name="Text Box 51"/>
            <p:cNvSpPr txBox="1">
              <a:spLocks noChangeArrowheads="1"/>
            </p:cNvSpPr>
            <p:nvPr/>
          </p:nvSpPr>
          <p:spPr bwMode="auto">
            <a:xfrm>
              <a:off x="4488" y="274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1</a:t>
              </a:r>
              <a:endParaRPr lang="th-TH" sz="1000" i="1">
                <a:latin typeface="Times New Roman" pitchFamily="18" charset="0"/>
              </a:endParaRPr>
            </a:p>
          </p:txBody>
        </p:sp>
        <p:sp>
          <p:nvSpPr>
            <p:cNvPr id="191540" name="Text Box 52"/>
            <p:cNvSpPr txBox="1">
              <a:spLocks noChangeArrowheads="1"/>
            </p:cNvSpPr>
            <p:nvPr/>
          </p:nvSpPr>
          <p:spPr bwMode="auto">
            <a:xfrm>
              <a:off x="4496" y="2338"/>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4</a:t>
              </a:r>
              <a:endParaRPr lang="th-TH" sz="1000" i="1">
                <a:latin typeface="Times New Roman" pitchFamily="18" charset="0"/>
              </a:endParaRPr>
            </a:p>
          </p:txBody>
        </p:sp>
        <p:sp>
          <p:nvSpPr>
            <p:cNvPr id="191541" name="Text Box 53"/>
            <p:cNvSpPr txBox="1">
              <a:spLocks noChangeArrowheads="1"/>
            </p:cNvSpPr>
            <p:nvPr/>
          </p:nvSpPr>
          <p:spPr bwMode="auto">
            <a:xfrm>
              <a:off x="3473" y="1574"/>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3</a:t>
              </a:r>
              <a:endParaRPr lang="th-TH" sz="1000" i="1">
                <a:latin typeface="Times New Roman" pitchFamily="18" charset="0"/>
              </a:endParaRPr>
            </a:p>
          </p:txBody>
        </p:sp>
        <p:sp>
          <p:nvSpPr>
            <p:cNvPr id="191542" name="Freeform 54"/>
            <p:cNvSpPr>
              <a:spLocks/>
            </p:cNvSpPr>
            <p:nvPr/>
          </p:nvSpPr>
          <p:spPr bwMode="auto">
            <a:xfrm rot="2382338" flipH="1">
              <a:off x="4246" y="1994"/>
              <a:ext cx="172" cy="37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sp>
          <p:nvSpPr>
            <p:cNvPr id="191543" name="Rectangle 55"/>
            <p:cNvSpPr>
              <a:spLocks noChangeArrowheads="1"/>
            </p:cNvSpPr>
            <p:nvPr/>
          </p:nvSpPr>
          <p:spPr bwMode="auto">
            <a:xfrm>
              <a:off x="4371" y="2001"/>
              <a:ext cx="275" cy="173"/>
            </a:xfrm>
            <a:prstGeom prst="rect">
              <a:avLst/>
            </a:prstGeom>
            <a:noFill/>
            <a:ln w="9525" algn="ctr">
              <a:noFill/>
              <a:miter lim="800000"/>
              <a:headEnd/>
              <a:tailEnd/>
            </a:ln>
            <a:effectLst/>
          </p:spPr>
          <p:txBody>
            <a:bodyPr wrap="none">
              <a:spAutoFit/>
            </a:bodyPr>
            <a:lstStyle/>
            <a:p>
              <a:pPr algn="ctr"/>
              <a:r>
                <a:rPr lang="en-US" sz="1200" i="1"/>
                <a:t>w</a:t>
              </a:r>
              <a:r>
                <a:rPr lang="en-US" sz="1200" i="1" baseline="-25000"/>
                <a:t>out</a:t>
              </a:r>
              <a:endParaRPr lang="th-TH" sz="1200" i="1"/>
            </a:p>
          </p:txBody>
        </p:sp>
        <p:sp>
          <p:nvSpPr>
            <p:cNvPr id="191544" name="Freeform 56"/>
            <p:cNvSpPr>
              <a:spLocks/>
            </p:cNvSpPr>
            <p:nvPr/>
          </p:nvSpPr>
          <p:spPr bwMode="auto">
            <a:xfrm rot="-22890582">
              <a:off x="3968" y="2601"/>
              <a:ext cx="120" cy="253"/>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00FF00">
                <a:alpha val="60001"/>
              </a:srgbClr>
            </a:solidFill>
            <a:ln w="9525" cap="flat" cmpd="sng">
              <a:noFill/>
              <a:prstDash val="solid"/>
              <a:round/>
              <a:headEnd type="none" w="med" len="med"/>
              <a:tailEnd type="none" w="med" len="med"/>
            </a:ln>
            <a:effectLst/>
          </p:spPr>
          <p:txBody>
            <a:bodyPr/>
            <a:lstStyle/>
            <a:p>
              <a:endParaRPr lang="th-TH"/>
            </a:p>
          </p:txBody>
        </p:sp>
        <p:sp>
          <p:nvSpPr>
            <p:cNvPr id="191545" name="Rectangle 57"/>
            <p:cNvSpPr>
              <a:spLocks noChangeArrowheads="1"/>
            </p:cNvSpPr>
            <p:nvPr/>
          </p:nvSpPr>
          <p:spPr bwMode="auto">
            <a:xfrm>
              <a:off x="4062" y="2675"/>
              <a:ext cx="235" cy="173"/>
            </a:xfrm>
            <a:prstGeom prst="rect">
              <a:avLst/>
            </a:prstGeom>
            <a:noFill/>
            <a:ln w="9525" algn="ctr">
              <a:noFill/>
              <a:miter lim="800000"/>
              <a:headEnd/>
              <a:tailEnd/>
            </a:ln>
            <a:effectLst/>
          </p:spPr>
          <p:txBody>
            <a:bodyPr wrap="none">
              <a:spAutoFit/>
            </a:bodyPr>
            <a:lstStyle/>
            <a:p>
              <a:pPr algn="ctr"/>
              <a:r>
                <a:rPr lang="en-US" sz="1200" i="1"/>
                <a:t>w</a:t>
              </a:r>
              <a:r>
                <a:rPr lang="en-US" sz="1200" i="1" baseline="-25000"/>
                <a:t>in</a:t>
              </a:r>
              <a:endParaRPr lang="th-TH" sz="1200" i="1"/>
            </a:p>
          </p:txBody>
        </p:sp>
        <p:grpSp>
          <p:nvGrpSpPr>
            <p:cNvPr id="191546" name="Group 58"/>
            <p:cNvGrpSpPr>
              <a:grpSpLocks/>
            </p:cNvGrpSpPr>
            <p:nvPr/>
          </p:nvGrpSpPr>
          <p:grpSpPr bwMode="auto">
            <a:xfrm>
              <a:off x="3412" y="1512"/>
              <a:ext cx="1272" cy="1280"/>
              <a:chOff x="3488" y="1592"/>
              <a:chExt cx="1272" cy="1280"/>
            </a:xfrm>
          </p:grpSpPr>
          <p:sp>
            <p:nvSpPr>
              <p:cNvPr id="191547" name="Freeform 59"/>
              <p:cNvSpPr>
                <a:spLocks/>
              </p:cNvSpPr>
              <p:nvPr/>
            </p:nvSpPr>
            <p:spPr bwMode="auto">
              <a:xfrm flipH="1">
                <a:off x="3589" y="1592"/>
                <a:ext cx="1162" cy="1022"/>
              </a:xfrm>
              <a:custGeom>
                <a:avLst/>
                <a:gdLst/>
                <a:ahLst/>
                <a:cxnLst>
                  <a:cxn ang="0">
                    <a:pos x="0" y="1022"/>
                  </a:cxn>
                  <a:cxn ang="0">
                    <a:pos x="339" y="839"/>
                  </a:cxn>
                  <a:cxn ang="0">
                    <a:pos x="669" y="560"/>
                  </a:cxn>
                  <a:cxn ang="0">
                    <a:pos x="921" y="296"/>
                  </a:cxn>
                  <a:cxn ang="0">
                    <a:pos x="1162" y="0"/>
                  </a:cxn>
                </a:cxnLst>
                <a:rect l="0" t="0" r="r" b="b"/>
                <a:pathLst>
                  <a:path w="1162" h="1022">
                    <a:moveTo>
                      <a:pt x="0" y="1022"/>
                    </a:moveTo>
                    <a:cubicBezTo>
                      <a:pt x="56" y="992"/>
                      <a:pt x="228" y="916"/>
                      <a:pt x="339" y="839"/>
                    </a:cubicBezTo>
                    <a:cubicBezTo>
                      <a:pt x="450" y="762"/>
                      <a:pt x="572" y="650"/>
                      <a:pt x="669" y="560"/>
                    </a:cubicBezTo>
                    <a:cubicBezTo>
                      <a:pt x="766" y="470"/>
                      <a:pt x="839" y="389"/>
                      <a:pt x="921" y="296"/>
                    </a:cubicBezTo>
                    <a:cubicBezTo>
                      <a:pt x="1003" y="203"/>
                      <a:pt x="1112" y="62"/>
                      <a:pt x="1162" y="0"/>
                    </a:cubicBezTo>
                  </a:path>
                </a:pathLst>
              </a:custGeom>
              <a:noFill/>
              <a:ln w="9525">
                <a:solidFill>
                  <a:srgbClr val="808080"/>
                </a:solidFill>
                <a:round/>
                <a:headEnd/>
                <a:tailEnd/>
              </a:ln>
              <a:effectLst/>
            </p:spPr>
            <p:txBody>
              <a:bodyPr/>
              <a:lstStyle/>
              <a:p>
                <a:endParaRPr lang="th-TH"/>
              </a:p>
            </p:txBody>
          </p:sp>
          <p:sp>
            <p:nvSpPr>
              <p:cNvPr id="191548" name="Freeform 60"/>
              <p:cNvSpPr>
                <a:spLocks/>
              </p:cNvSpPr>
              <p:nvPr/>
            </p:nvSpPr>
            <p:spPr bwMode="auto">
              <a:xfrm flipH="1">
                <a:off x="3712" y="1731"/>
                <a:ext cx="886" cy="803"/>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91549" name="Text Box 61"/>
              <p:cNvSpPr txBox="1">
                <a:spLocks noChangeArrowheads="1"/>
              </p:cNvSpPr>
              <p:nvPr/>
            </p:nvSpPr>
            <p:spPr bwMode="auto">
              <a:xfrm rot="1569014">
                <a:off x="3665" y="2586"/>
                <a:ext cx="394" cy="154"/>
              </a:xfrm>
              <a:prstGeom prst="rect">
                <a:avLst/>
              </a:prstGeom>
              <a:noFill/>
              <a:ln w="9525">
                <a:noFill/>
                <a:miter lim="800000"/>
                <a:headEnd/>
                <a:tailEnd/>
              </a:ln>
              <a:effectLst/>
            </p:spPr>
            <p:txBody>
              <a:bodyPr>
                <a:spAutoFit/>
              </a:bodyPr>
              <a:lstStyle/>
              <a:p>
                <a:pPr>
                  <a:spcBef>
                    <a:spcPct val="50000"/>
                  </a:spcBef>
                </a:pPr>
                <a:r>
                  <a:rPr lang="en-US" sz="1000" i="1"/>
                  <a:t>Pv</a:t>
                </a:r>
                <a:r>
                  <a:rPr lang="en-US" sz="1000" i="1" baseline="30000"/>
                  <a:t>k </a:t>
                </a:r>
                <a:r>
                  <a:rPr lang="en-US" sz="1000" i="1"/>
                  <a:t>= c</a:t>
                </a:r>
                <a:endParaRPr lang="th-TH" sz="1000" i="1"/>
              </a:p>
            </p:txBody>
          </p:sp>
          <p:sp>
            <p:nvSpPr>
              <p:cNvPr id="191550" name="Text Box 62"/>
              <p:cNvSpPr txBox="1">
                <a:spLocks noChangeArrowheads="1"/>
              </p:cNvSpPr>
              <p:nvPr/>
            </p:nvSpPr>
            <p:spPr bwMode="auto">
              <a:xfrm rot="2343907">
                <a:off x="3971" y="1989"/>
                <a:ext cx="419" cy="154"/>
              </a:xfrm>
              <a:prstGeom prst="rect">
                <a:avLst/>
              </a:prstGeom>
              <a:noFill/>
              <a:ln w="9525">
                <a:noFill/>
                <a:miter lim="800000"/>
                <a:headEnd/>
                <a:tailEnd/>
              </a:ln>
              <a:effectLst/>
            </p:spPr>
            <p:txBody>
              <a:bodyPr>
                <a:spAutoFit/>
              </a:bodyPr>
              <a:lstStyle/>
              <a:p>
                <a:pPr>
                  <a:spcBef>
                    <a:spcPct val="50000"/>
                  </a:spcBef>
                </a:pPr>
                <a:r>
                  <a:rPr lang="en-US" sz="1000" i="1"/>
                  <a:t>Pv</a:t>
                </a:r>
                <a:r>
                  <a:rPr lang="en-US" sz="1000" i="1" baseline="30000"/>
                  <a:t>k </a:t>
                </a:r>
                <a:r>
                  <a:rPr lang="en-US" sz="1000" i="1"/>
                  <a:t>= c</a:t>
                </a:r>
                <a:endParaRPr lang="th-TH" sz="1000" i="1"/>
              </a:p>
            </p:txBody>
          </p:sp>
          <p:sp>
            <p:nvSpPr>
              <p:cNvPr id="191551" name="Line 63"/>
              <p:cNvSpPr>
                <a:spLocks noChangeShapeType="1"/>
              </p:cNvSpPr>
              <p:nvPr/>
            </p:nvSpPr>
            <p:spPr bwMode="auto">
              <a:xfrm>
                <a:off x="4079" y="2157"/>
                <a:ext cx="78" cy="72"/>
              </a:xfrm>
              <a:prstGeom prst="line">
                <a:avLst/>
              </a:prstGeom>
              <a:noFill/>
              <a:ln w="38100">
                <a:solidFill>
                  <a:srgbClr val="0000FF"/>
                </a:solidFill>
                <a:round/>
                <a:headEnd/>
                <a:tailEnd type="triangle" w="med" len="med"/>
              </a:ln>
              <a:effectLst/>
            </p:spPr>
            <p:txBody>
              <a:bodyPr/>
              <a:lstStyle/>
              <a:p>
                <a:endParaRPr lang="th-TH"/>
              </a:p>
            </p:txBody>
          </p:sp>
          <p:sp>
            <p:nvSpPr>
              <p:cNvPr id="191552" name="Line 64"/>
              <p:cNvSpPr>
                <a:spLocks noChangeShapeType="1"/>
              </p:cNvSpPr>
              <p:nvPr/>
            </p:nvSpPr>
            <p:spPr bwMode="auto">
              <a:xfrm flipH="1" flipV="1">
                <a:off x="3706" y="1981"/>
                <a:ext cx="0" cy="141"/>
              </a:xfrm>
              <a:prstGeom prst="line">
                <a:avLst/>
              </a:prstGeom>
              <a:noFill/>
              <a:ln w="38100">
                <a:solidFill>
                  <a:srgbClr val="0000FF"/>
                </a:solidFill>
                <a:round/>
                <a:headEnd/>
                <a:tailEnd type="triangle" w="med" len="med"/>
              </a:ln>
              <a:effectLst/>
            </p:spPr>
            <p:txBody>
              <a:bodyPr/>
              <a:lstStyle/>
              <a:p>
                <a:endParaRPr lang="th-TH"/>
              </a:p>
            </p:txBody>
          </p:sp>
          <p:sp>
            <p:nvSpPr>
              <p:cNvPr id="191553" name="Line 65"/>
              <p:cNvSpPr>
                <a:spLocks noChangeShapeType="1"/>
              </p:cNvSpPr>
              <p:nvPr/>
            </p:nvSpPr>
            <p:spPr bwMode="auto">
              <a:xfrm>
                <a:off x="4584" y="2637"/>
                <a:ext cx="4" cy="72"/>
              </a:xfrm>
              <a:prstGeom prst="line">
                <a:avLst/>
              </a:prstGeom>
              <a:noFill/>
              <a:ln w="38100">
                <a:solidFill>
                  <a:srgbClr val="0000FF"/>
                </a:solidFill>
                <a:round/>
                <a:headEnd/>
                <a:tailEnd type="triangle" w="med" len="med"/>
              </a:ln>
              <a:effectLst/>
            </p:spPr>
            <p:txBody>
              <a:bodyPr/>
              <a:lstStyle/>
              <a:p>
                <a:endParaRPr lang="th-TH"/>
              </a:p>
            </p:txBody>
          </p:sp>
          <p:sp>
            <p:nvSpPr>
              <p:cNvPr id="191554" name="Line 66"/>
              <p:cNvSpPr>
                <a:spLocks noChangeShapeType="1"/>
              </p:cNvSpPr>
              <p:nvPr/>
            </p:nvSpPr>
            <p:spPr bwMode="auto">
              <a:xfrm flipH="1" flipV="1">
                <a:off x="4188" y="2699"/>
                <a:ext cx="87" cy="39"/>
              </a:xfrm>
              <a:prstGeom prst="line">
                <a:avLst/>
              </a:prstGeom>
              <a:noFill/>
              <a:ln w="38100">
                <a:solidFill>
                  <a:srgbClr val="0000FF"/>
                </a:solidFill>
                <a:round/>
                <a:headEnd/>
                <a:tailEnd type="triangle" w="med" len="med"/>
              </a:ln>
              <a:effectLst/>
            </p:spPr>
            <p:txBody>
              <a:bodyPr/>
              <a:lstStyle/>
              <a:p>
                <a:endParaRPr lang="th-TH"/>
              </a:p>
            </p:txBody>
          </p:sp>
          <p:sp>
            <p:nvSpPr>
              <p:cNvPr id="191555" name="Freeform 67"/>
              <p:cNvSpPr>
                <a:spLocks/>
              </p:cNvSpPr>
              <p:nvPr/>
            </p:nvSpPr>
            <p:spPr bwMode="auto">
              <a:xfrm flipH="1">
                <a:off x="3488" y="2335"/>
                <a:ext cx="1272" cy="537"/>
              </a:xfrm>
              <a:custGeom>
                <a:avLst/>
                <a:gdLst/>
                <a:ahLst/>
                <a:cxnLst>
                  <a:cxn ang="0">
                    <a:pos x="0" y="591"/>
                  </a:cxn>
                  <a:cxn ang="0">
                    <a:pos x="336" y="501"/>
                  </a:cxn>
                  <a:cxn ang="0">
                    <a:pos x="756" y="339"/>
                  </a:cxn>
                  <a:cxn ang="0">
                    <a:pos x="1263" y="81"/>
                  </a:cxn>
                  <a:cxn ang="0">
                    <a:pos x="1401" y="0"/>
                  </a:cxn>
                </a:cxnLst>
                <a:rect l="0" t="0" r="r" b="b"/>
                <a:pathLst>
                  <a:path w="1401" h="591">
                    <a:moveTo>
                      <a:pt x="0" y="591"/>
                    </a:moveTo>
                    <a:cubicBezTo>
                      <a:pt x="105" y="567"/>
                      <a:pt x="210" y="543"/>
                      <a:pt x="336" y="501"/>
                    </a:cubicBezTo>
                    <a:cubicBezTo>
                      <a:pt x="462" y="459"/>
                      <a:pt x="602" y="409"/>
                      <a:pt x="756" y="339"/>
                    </a:cubicBezTo>
                    <a:cubicBezTo>
                      <a:pt x="910" y="269"/>
                      <a:pt x="1156" y="137"/>
                      <a:pt x="1263" y="81"/>
                    </a:cubicBezTo>
                    <a:cubicBezTo>
                      <a:pt x="1370" y="25"/>
                      <a:pt x="1385" y="12"/>
                      <a:pt x="1401" y="0"/>
                    </a:cubicBezTo>
                  </a:path>
                </a:pathLst>
              </a:custGeom>
              <a:noFill/>
              <a:ln w="9525">
                <a:solidFill>
                  <a:srgbClr val="808080"/>
                </a:solidFill>
                <a:round/>
                <a:headEnd/>
                <a:tailEnd/>
              </a:ln>
              <a:effectLst/>
            </p:spPr>
            <p:txBody>
              <a:bodyPr/>
              <a:lstStyle/>
              <a:p>
                <a:endParaRPr lang="th-TH"/>
              </a:p>
            </p:txBody>
          </p:sp>
          <p:sp>
            <p:nvSpPr>
              <p:cNvPr id="191556" name="Freeform 68"/>
              <p:cNvSpPr>
                <a:spLocks/>
              </p:cNvSpPr>
              <p:nvPr/>
            </p:nvSpPr>
            <p:spPr bwMode="auto">
              <a:xfrm flipH="1">
                <a:off x="3707" y="2461"/>
                <a:ext cx="889" cy="368"/>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91557" name="Line 69"/>
              <p:cNvSpPr>
                <a:spLocks noChangeShapeType="1"/>
              </p:cNvSpPr>
              <p:nvPr/>
            </p:nvSpPr>
            <p:spPr bwMode="auto">
              <a:xfrm flipH="1">
                <a:off x="3707" y="1723"/>
                <a:ext cx="3" cy="741"/>
              </a:xfrm>
              <a:prstGeom prst="line">
                <a:avLst/>
              </a:prstGeom>
              <a:noFill/>
              <a:ln w="38100">
                <a:solidFill>
                  <a:srgbClr val="0000FF"/>
                </a:solidFill>
                <a:round/>
                <a:headEnd/>
                <a:tailEnd/>
              </a:ln>
              <a:effectLst/>
            </p:spPr>
            <p:txBody>
              <a:bodyPr/>
              <a:lstStyle/>
              <a:p>
                <a:endParaRPr lang="th-TH"/>
              </a:p>
            </p:txBody>
          </p:sp>
          <p:sp>
            <p:nvSpPr>
              <p:cNvPr id="191558" name="Line 70"/>
              <p:cNvSpPr>
                <a:spLocks noChangeShapeType="1"/>
              </p:cNvSpPr>
              <p:nvPr/>
            </p:nvSpPr>
            <p:spPr bwMode="auto">
              <a:xfrm flipH="1">
                <a:off x="4588" y="2528"/>
                <a:ext cx="0" cy="300"/>
              </a:xfrm>
              <a:prstGeom prst="line">
                <a:avLst/>
              </a:prstGeom>
              <a:noFill/>
              <a:ln w="38100">
                <a:solidFill>
                  <a:srgbClr val="0000FF"/>
                </a:solidFill>
                <a:round/>
                <a:headEnd/>
                <a:tailEnd/>
              </a:ln>
              <a:effectLst/>
            </p:spPr>
            <p:txBody>
              <a:bodyPr/>
              <a:lstStyle/>
              <a:p>
                <a:endParaRPr lang="th-TH"/>
              </a:p>
            </p:txBody>
          </p:sp>
          <p:sp>
            <p:nvSpPr>
              <p:cNvPr id="191559" name="Oval 71"/>
              <p:cNvSpPr>
                <a:spLocks noChangeArrowheads="1"/>
              </p:cNvSpPr>
              <p:nvPr/>
            </p:nvSpPr>
            <p:spPr bwMode="auto">
              <a:xfrm flipH="1">
                <a:off x="4560" y="2503"/>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91560" name="Oval 72"/>
              <p:cNvSpPr>
                <a:spLocks noChangeArrowheads="1"/>
              </p:cNvSpPr>
              <p:nvPr/>
            </p:nvSpPr>
            <p:spPr bwMode="auto">
              <a:xfrm flipH="1">
                <a:off x="4559" y="2801"/>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91561" name="Oval 73"/>
              <p:cNvSpPr>
                <a:spLocks noChangeArrowheads="1"/>
              </p:cNvSpPr>
              <p:nvPr/>
            </p:nvSpPr>
            <p:spPr bwMode="auto">
              <a:xfrm flipH="1">
                <a:off x="3679" y="1713"/>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91562" name="Oval 74"/>
              <p:cNvSpPr>
                <a:spLocks noChangeArrowheads="1"/>
              </p:cNvSpPr>
              <p:nvPr/>
            </p:nvSpPr>
            <p:spPr bwMode="auto">
              <a:xfrm flipH="1">
                <a:off x="3681" y="2440"/>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grpSp>
      </p:grpSp>
      <p:sp>
        <p:nvSpPr>
          <p:cNvPr id="191563" name="Text Box 75"/>
          <p:cNvSpPr txBox="1">
            <a:spLocks noChangeArrowheads="1"/>
          </p:cNvSpPr>
          <p:nvPr/>
        </p:nvSpPr>
        <p:spPr bwMode="auto">
          <a:xfrm>
            <a:off x="790575" y="2762250"/>
            <a:ext cx="2085975" cy="3184525"/>
          </a:xfrm>
          <a:prstGeom prst="rect">
            <a:avLst/>
          </a:prstGeom>
          <a:noFill/>
          <a:ln w="9525">
            <a:noFill/>
            <a:miter lim="800000"/>
            <a:headEnd/>
            <a:tailEnd/>
          </a:ln>
          <a:effectLst/>
        </p:spPr>
        <p:txBody>
          <a:bodyPr>
            <a:spAutoFit/>
          </a:bodyPr>
          <a:lstStyle/>
          <a:p>
            <a:pPr marL="533400" indent="-533400"/>
            <a:r>
              <a:rPr lang="en-US" sz="1600" i="1"/>
              <a:t>Given:</a:t>
            </a:r>
          </a:p>
          <a:p>
            <a:pPr marL="533400" indent="-533400"/>
            <a:r>
              <a:rPr lang="en-US" sz="1600" i="1"/>
              <a:t>r</a:t>
            </a:r>
            <a:r>
              <a:rPr lang="en-US" sz="1600" i="1" baseline="-25000"/>
              <a:t>v</a:t>
            </a:r>
            <a:r>
              <a:rPr lang="en-US" sz="1600" i="1"/>
              <a:t> = 8.0</a:t>
            </a:r>
          </a:p>
          <a:p>
            <a:pPr marL="533400" indent="-533400"/>
            <a:r>
              <a:rPr lang="en-US" sz="1600" i="1"/>
              <a:t>P</a:t>
            </a:r>
            <a:r>
              <a:rPr lang="en-US" sz="1600" i="1" baseline="-25000"/>
              <a:t>1</a:t>
            </a:r>
            <a:r>
              <a:rPr lang="en-US" sz="1600" i="1"/>
              <a:t>= </a:t>
            </a:r>
            <a:r>
              <a:rPr lang="en-US" sz="1700" i="1">
                <a:solidFill>
                  <a:schemeClr val="tx2"/>
                </a:solidFill>
                <a:latin typeface="Times New Roman" pitchFamily="18" charset="0"/>
              </a:rPr>
              <a:t>100 kPa and T</a:t>
            </a:r>
            <a:r>
              <a:rPr lang="en-US" sz="1700" i="1" baseline="-25000">
                <a:solidFill>
                  <a:schemeClr val="tx2"/>
                </a:solidFill>
                <a:latin typeface="Times New Roman" pitchFamily="18" charset="0"/>
              </a:rPr>
              <a:t>1</a:t>
            </a:r>
            <a:r>
              <a:rPr lang="en-US" sz="1700" i="1">
                <a:solidFill>
                  <a:schemeClr val="tx2"/>
                </a:solidFill>
                <a:latin typeface="Times New Roman" pitchFamily="18" charset="0"/>
              </a:rPr>
              <a:t>=17</a:t>
            </a:r>
            <a:r>
              <a:rPr lang="en-US" sz="1700" i="1" baseline="30000">
                <a:solidFill>
                  <a:schemeClr val="tx2"/>
                </a:solidFill>
                <a:latin typeface="Times New Roman" pitchFamily="18" charset="0"/>
              </a:rPr>
              <a:t>o</a:t>
            </a:r>
            <a:r>
              <a:rPr lang="en-US" sz="1700" i="1">
                <a:solidFill>
                  <a:schemeClr val="tx2"/>
                </a:solidFill>
                <a:latin typeface="Times New Roman" pitchFamily="18" charset="0"/>
              </a:rPr>
              <a:t>C</a:t>
            </a:r>
          </a:p>
          <a:p>
            <a:pPr marL="533400" indent="-533400"/>
            <a:r>
              <a:rPr lang="en-US" sz="1700" i="1">
                <a:solidFill>
                  <a:schemeClr val="tx2"/>
                </a:solidFill>
                <a:latin typeface="Times New Roman" pitchFamily="18" charset="0"/>
              </a:rPr>
              <a:t>q</a:t>
            </a:r>
            <a:r>
              <a:rPr lang="en-US" sz="1700" i="1" baseline="-25000">
                <a:solidFill>
                  <a:schemeClr val="tx2"/>
                </a:solidFill>
                <a:latin typeface="Times New Roman" pitchFamily="18" charset="0"/>
              </a:rPr>
              <a:t>H</a:t>
            </a:r>
            <a:r>
              <a:rPr lang="en-US" sz="1700" i="1">
                <a:solidFill>
                  <a:schemeClr val="tx2"/>
                </a:solidFill>
                <a:latin typeface="Times New Roman" pitchFamily="18" charset="0"/>
              </a:rPr>
              <a:t> = 800 kJ/kg</a:t>
            </a:r>
          </a:p>
          <a:p>
            <a:pPr marL="533400" indent="-533400"/>
            <a:r>
              <a:rPr lang="en-US" sz="1200" i="1">
                <a:solidFill>
                  <a:schemeClr val="tx2"/>
                </a:solidFill>
              </a:rPr>
              <a:t>variation of specific heats</a:t>
            </a:r>
            <a:r>
              <a:rPr lang="en-US"/>
              <a:t> </a:t>
            </a:r>
            <a:endParaRPr lang="en-US" sz="1700" i="1">
              <a:solidFill>
                <a:schemeClr val="tx2"/>
              </a:solidFill>
              <a:latin typeface="Times New Roman" pitchFamily="18" charset="0"/>
            </a:endParaRPr>
          </a:p>
          <a:p>
            <a:pPr marL="533400" indent="-533400"/>
            <a:endParaRPr lang="en-US" sz="1700" i="1">
              <a:solidFill>
                <a:schemeClr val="tx2"/>
              </a:solidFill>
              <a:latin typeface="Times New Roman" pitchFamily="18" charset="0"/>
            </a:endParaRPr>
          </a:p>
          <a:p>
            <a:pPr marL="533400" indent="-533400"/>
            <a:r>
              <a:rPr lang="en-US" sz="1700" i="1">
                <a:solidFill>
                  <a:schemeClr val="tx2"/>
                </a:solidFill>
                <a:latin typeface="Times New Roman" pitchFamily="18" charset="0"/>
              </a:rPr>
              <a:t>Determine:</a:t>
            </a:r>
          </a:p>
          <a:p>
            <a:pPr marL="533400" indent="-533400">
              <a:buFontTx/>
              <a:buAutoNum type="alphaLcParenR"/>
            </a:pPr>
            <a:r>
              <a:rPr lang="en-US" sz="1700" i="1">
                <a:solidFill>
                  <a:schemeClr val="tx2"/>
                </a:solidFill>
                <a:latin typeface="Times New Roman" pitchFamily="18" charset="0"/>
              </a:rPr>
              <a:t>T</a:t>
            </a:r>
            <a:r>
              <a:rPr lang="en-US" sz="1700" i="1" baseline="-25000">
                <a:solidFill>
                  <a:schemeClr val="tx2"/>
                </a:solidFill>
                <a:latin typeface="Times New Roman" pitchFamily="18" charset="0"/>
              </a:rPr>
              <a:t>max</a:t>
            </a:r>
            <a:endParaRPr lang="en-US" sz="1700" i="1">
              <a:solidFill>
                <a:schemeClr val="tx2"/>
              </a:solidFill>
              <a:latin typeface="Times New Roman" pitchFamily="18" charset="0"/>
            </a:endParaRPr>
          </a:p>
          <a:p>
            <a:pPr marL="533400" indent="-533400">
              <a:buFontTx/>
              <a:buAutoNum type="alphaLcParenR"/>
            </a:pPr>
            <a:r>
              <a:rPr lang="en-US" sz="1700" i="1">
                <a:solidFill>
                  <a:schemeClr val="tx2"/>
                </a:solidFill>
                <a:latin typeface="Times New Roman" pitchFamily="18" charset="0"/>
              </a:rPr>
              <a:t>w</a:t>
            </a:r>
            <a:r>
              <a:rPr lang="en-US" sz="1700" i="1" baseline="-25000">
                <a:solidFill>
                  <a:schemeClr val="tx2"/>
                </a:solidFill>
                <a:latin typeface="Times New Roman" pitchFamily="18" charset="0"/>
              </a:rPr>
              <a:t>net</a:t>
            </a:r>
            <a:endParaRPr lang="en-US" sz="1700" i="1">
              <a:solidFill>
                <a:schemeClr val="tx2"/>
              </a:solidFill>
              <a:latin typeface="Times New Roman" pitchFamily="18" charset="0"/>
            </a:endParaRPr>
          </a:p>
          <a:p>
            <a:pPr marL="533400" indent="-533400">
              <a:buFontTx/>
              <a:buAutoNum type="alphaLcParenR"/>
            </a:pPr>
            <a:r>
              <a:rPr lang="en-US" sz="1700" i="1">
                <a:solidFill>
                  <a:schemeClr val="tx2"/>
                </a:solidFill>
                <a:latin typeface="Times New Roman" pitchFamily="18" charset="0"/>
                <a:sym typeface="Symbol" pitchFamily="18" charset="2"/>
              </a:rPr>
              <a:t></a:t>
            </a:r>
            <a:r>
              <a:rPr lang="en-US" sz="1700" i="1" baseline="-25000">
                <a:solidFill>
                  <a:schemeClr val="tx2"/>
                </a:solidFill>
                <a:latin typeface="Times New Roman" pitchFamily="18" charset="0"/>
                <a:sym typeface="Symbol" pitchFamily="18" charset="2"/>
              </a:rPr>
              <a:t>th</a:t>
            </a:r>
            <a:endParaRPr lang="en-US" sz="1700" i="1">
              <a:solidFill>
                <a:schemeClr val="tx2"/>
              </a:solidFill>
              <a:latin typeface="Times New Roman" pitchFamily="18" charset="0"/>
              <a:sym typeface="Symbol" pitchFamily="18" charset="2"/>
            </a:endParaRPr>
          </a:p>
          <a:p>
            <a:pPr marL="533400" indent="-533400">
              <a:buFontTx/>
              <a:buAutoNum type="alphaLcParenR"/>
            </a:pPr>
            <a:r>
              <a:rPr lang="en-US" sz="1700" i="1">
                <a:solidFill>
                  <a:schemeClr val="tx2"/>
                </a:solidFill>
                <a:latin typeface="Times New Roman" pitchFamily="18" charset="0"/>
                <a:sym typeface="Symbol" pitchFamily="18" charset="2"/>
              </a:rPr>
              <a:t>MEP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1528"/>
                                        </p:tgtEl>
                                        <p:attrNameLst>
                                          <p:attrName>style.visibility</p:attrName>
                                        </p:attrNameLst>
                                      </p:cBhvr>
                                      <p:to>
                                        <p:strVal val="visible"/>
                                      </p:to>
                                    </p:set>
                                    <p:animEffect transition="in" filter="wipe(left)">
                                      <p:cBhvr>
                                        <p:cTn id="7" dur="1000"/>
                                        <p:tgtEl>
                                          <p:spTgt spid="1915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91492"/>
                                        </p:tgtEl>
                                        <p:attrNameLst>
                                          <p:attrName>style.visibility</p:attrName>
                                        </p:attrNameLst>
                                      </p:cBhvr>
                                      <p:to>
                                        <p:strVal val="visible"/>
                                      </p:to>
                                    </p:set>
                                    <p:animEffect transition="in" filter="wipe(left)">
                                      <p:cBhvr>
                                        <p:cTn id="11" dur="10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a:t>รศ.ดร.สมหมาย ปรีเปรม</a:t>
            </a:r>
            <a:endParaRPr lang="th-TH" altLang="en-US"/>
          </a:p>
        </p:txBody>
      </p:sp>
      <p:sp>
        <p:nvSpPr>
          <p:cNvPr id="226306" name="Rectangle 2"/>
          <p:cNvSpPr>
            <a:spLocks noGrp="1" noChangeArrowheads="1"/>
          </p:cNvSpPr>
          <p:nvPr>
            <p:ph type="title"/>
          </p:nvPr>
        </p:nvSpPr>
        <p:spPr>
          <a:xfrm>
            <a:off x="457200" y="261938"/>
            <a:ext cx="7543800" cy="520700"/>
          </a:xfrm>
        </p:spPr>
        <p:txBody>
          <a:bodyPr/>
          <a:lstStyle/>
          <a:p>
            <a:r>
              <a:rPr lang="th-TH" sz="2700"/>
              <a:t>ทำโดย </a:t>
            </a:r>
            <a:r>
              <a:rPr lang="en-US" sz="2700"/>
              <a:t>Assume constant specific heat</a:t>
            </a:r>
            <a:endParaRPr lang="th-TH" sz="2700"/>
          </a:p>
        </p:txBody>
      </p:sp>
      <p:graphicFrame>
        <p:nvGraphicFramePr>
          <p:cNvPr id="226308" name="Object 4"/>
          <p:cNvGraphicFramePr>
            <a:graphicFrameLocks noChangeAspect="1"/>
          </p:cNvGraphicFramePr>
          <p:nvPr>
            <p:ph sz="half" idx="1"/>
          </p:nvPr>
        </p:nvGraphicFramePr>
        <p:xfrm>
          <a:off x="241300" y="1144588"/>
          <a:ext cx="4364038" cy="4875212"/>
        </p:xfrm>
        <a:graphic>
          <a:graphicData uri="http://schemas.openxmlformats.org/presentationml/2006/ole">
            <p:oleObj spid="_x0000_s226308" name="Equation" r:id="rId3" imgW="2705040" imgH="3022560" progId="Equation.DSMT4">
              <p:embed/>
            </p:oleObj>
          </a:graphicData>
        </a:graphic>
      </p:graphicFrame>
      <p:graphicFrame>
        <p:nvGraphicFramePr>
          <p:cNvPr id="226310" name="Object 6"/>
          <p:cNvGraphicFramePr>
            <a:graphicFrameLocks noChangeAspect="1"/>
          </p:cNvGraphicFramePr>
          <p:nvPr>
            <p:ph sz="half" idx="2"/>
          </p:nvPr>
        </p:nvGraphicFramePr>
        <p:xfrm>
          <a:off x="4600575" y="990600"/>
          <a:ext cx="3895725" cy="5384800"/>
        </p:xfrm>
        <a:graphic>
          <a:graphicData uri="http://schemas.openxmlformats.org/presentationml/2006/ole">
            <p:oleObj spid="_x0000_s226310" name="Equation" r:id="rId4" imgW="2692080" imgH="37209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wipe(up)">
                                      <p:cBhvr>
                                        <p:cTn id="7" dur="1000"/>
                                        <p:tgtEl>
                                          <p:spTgt spid="22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รศ.ดร.สมหมาย ปรีเปรม</a:t>
            </a:r>
            <a:endParaRPr lang="th-TH" altLang="en-US"/>
          </a:p>
        </p:txBody>
      </p:sp>
      <p:sp>
        <p:nvSpPr>
          <p:cNvPr id="218114" name="Rectangle 2"/>
          <p:cNvSpPr>
            <a:spLocks noGrp="1" noChangeArrowheads="1"/>
          </p:cNvSpPr>
          <p:nvPr>
            <p:ph type="body" idx="1"/>
          </p:nvPr>
        </p:nvSpPr>
        <p:spPr>
          <a:xfrm>
            <a:off x="457200" y="452438"/>
            <a:ext cx="8229600" cy="5678487"/>
          </a:xfrm>
        </p:spPr>
        <p:txBody>
          <a:bodyPr/>
          <a:lstStyle/>
          <a:p>
            <a:pPr marL="571500" indent="-571500">
              <a:spcBef>
                <a:spcPct val="0"/>
              </a:spcBef>
              <a:buClrTx/>
              <a:buSzTx/>
              <a:buFontTx/>
              <a:buAutoNum type="alphaLcParenBoth"/>
            </a:pPr>
            <a:r>
              <a:rPr lang="en-US" sz="2200" i="1">
                <a:solidFill>
                  <a:schemeClr val="tx2"/>
                </a:solidFill>
                <a:latin typeface="Times New Roman" pitchFamily="18" charset="0"/>
              </a:rPr>
              <a:t>T</a:t>
            </a:r>
            <a:r>
              <a:rPr lang="en-US" sz="2200" i="1" baseline="-25000">
                <a:solidFill>
                  <a:schemeClr val="tx2"/>
                </a:solidFill>
                <a:latin typeface="Times New Roman" pitchFamily="18" charset="0"/>
              </a:rPr>
              <a:t>max </a:t>
            </a:r>
            <a:r>
              <a:rPr lang="en-US" sz="2200" i="1">
                <a:solidFill>
                  <a:schemeClr val="tx2"/>
                </a:solidFill>
                <a:latin typeface="Times New Roman" pitchFamily="18" charset="0"/>
              </a:rPr>
              <a:t>= T</a:t>
            </a:r>
            <a:r>
              <a:rPr lang="en-US" sz="2200" i="1" baseline="-25000">
                <a:solidFill>
                  <a:schemeClr val="tx2"/>
                </a:solidFill>
                <a:latin typeface="Times New Roman" pitchFamily="18" charset="0"/>
              </a:rPr>
              <a:t>3</a:t>
            </a:r>
            <a:r>
              <a:rPr lang="en-US" sz="2200" i="1">
                <a:solidFill>
                  <a:schemeClr val="tx2"/>
                </a:solidFill>
                <a:latin typeface="Times New Roman" pitchFamily="18" charset="0"/>
              </a:rPr>
              <a:t>  :find state 2 and then 3 using Ideal gas eqn. </a:t>
            </a:r>
          </a:p>
          <a:p>
            <a:pPr marL="571500" indent="-571500">
              <a:spcBef>
                <a:spcPct val="0"/>
              </a:spcBef>
              <a:buClrTx/>
              <a:buSzTx/>
              <a:buFontTx/>
              <a:buNone/>
            </a:pPr>
            <a:r>
              <a:rPr lang="en-US" sz="2200" i="1">
                <a:solidFill>
                  <a:schemeClr val="tx2"/>
                </a:solidFill>
                <a:latin typeface="Times New Roman" pitchFamily="18" charset="0"/>
              </a:rPr>
              <a:t>and Table A-17</a:t>
            </a:r>
            <a:endParaRPr lang="en-US" sz="2200" i="1" baseline="-25000">
              <a:solidFill>
                <a:schemeClr val="tx2"/>
              </a:solidFill>
              <a:latin typeface="Times New Roman" pitchFamily="18" charset="0"/>
            </a:endParaRPr>
          </a:p>
          <a:p>
            <a:pPr marL="571500" indent="-571500">
              <a:spcBef>
                <a:spcPct val="0"/>
              </a:spcBef>
              <a:buClrTx/>
              <a:buSzTx/>
              <a:buFontTx/>
              <a:buNone/>
            </a:pPr>
            <a:r>
              <a:rPr lang="en-US" sz="2200" i="1">
                <a:solidFill>
                  <a:schemeClr val="tx2"/>
                </a:solidFill>
                <a:latin typeface="Times New Roman" pitchFamily="18" charset="0"/>
              </a:rPr>
              <a:t>Table A-17 ;  T</a:t>
            </a:r>
            <a:r>
              <a:rPr lang="en-US" sz="2200" i="1" baseline="-25000">
                <a:solidFill>
                  <a:schemeClr val="tx2"/>
                </a:solidFill>
                <a:latin typeface="Times New Roman" pitchFamily="18" charset="0"/>
              </a:rPr>
              <a:t>1 </a:t>
            </a:r>
            <a:r>
              <a:rPr lang="en-US" sz="2200" i="1">
                <a:solidFill>
                  <a:schemeClr val="tx2"/>
                </a:solidFill>
                <a:latin typeface="Times New Roman" pitchFamily="18" charset="0"/>
              </a:rPr>
              <a:t>= 290 K </a:t>
            </a:r>
            <a:r>
              <a:rPr lang="en-US" sz="2200" i="1">
                <a:solidFill>
                  <a:schemeClr val="tx2"/>
                </a:solidFill>
                <a:latin typeface="Times New Roman" pitchFamily="18" charset="0"/>
                <a:sym typeface="Wingdings" pitchFamily="2" charset="2"/>
              </a:rPr>
              <a:t> </a:t>
            </a:r>
            <a:r>
              <a:rPr lang="en-US" sz="2200" i="1">
                <a:solidFill>
                  <a:schemeClr val="tx2"/>
                </a:solidFill>
                <a:latin typeface="Times New Roman" pitchFamily="18" charset="0"/>
              </a:rPr>
              <a:t> u</a:t>
            </a:r>
            <a:r>
              <a:rPr lang="en-US" sz="2200" i="1" baseline="-25000">
                <a:solidFill>
                  <a:schemeClr val="tx2"/>
                </a:solidFill>
                <a:latin typeface="Times New Roman" pitchFamily="18" charset="0"/>
              </a:rPr>
              <a:t>1</a:t>
            </a:r>
            <a:r>
              <a:rPr lang="en-US" sz="2200" i="1">
                <a:solidFill>
                  <a:schemeClr val="tx2"/>
                </a:solidFill>
                <a:latin typeface="Times New Roman" pitchFamily="18" charset="0"/>
              </a:rPr>
              <a:t>  = 206.91 kJ/kg, and v</a:t>
            </a:r>
            <a:r>
              <a:rPr lang="en-US" sz="2200" i="1" baseline="-25000">
                <a:solidFill>
                  <a:schemeClr val="tx2"/>
                </a:solidFill>
                <a:latin typeface="Times New Roman" pitchFamily="18" charset="0"/>
              </a:rPr>
              <a:t>r</a:t>
            </a:r>
            <a:r>
              <a:rPr lang="en-US" sz="2200" i="1">
                <a:solidFill>
                  <a:schemeClr val="tx2"/>
                </a:solidFill>
                <a:latin typeface="Times New Roman" pitchFamily="18" charset="0"/>
              </a:rPr>
              <a:t> = 676.1</a:t>
            </a:r>
          </a:p>
          <a:p>
            <a:pPr marL="571500" indent="-571500">
              <a:spcBef>
                <a:spcPct val="0"/>
              </a:spcBef>
              <a:buClrTx/>
              <a:buSzTx/>
              <a:buFontTx/>
              <a:buNone/>
            </a:pPr>
            <a:r>
              <a:rPr lang="en-US" sz="2200" b="1" i="1">
                <a:solidFill>
                  <a:srgbClr val="0000CC"/>
                </a:solidFill>
                <a:latin typeface="Times New Roman" pitchFamily="18" charset="0"/>
              </a:rPr>
              <a:t>1-2 Isentropic proc</a:t>
            </a:r>
            <a:r>
              <a:rPr lang="en-US" sz="2200" i="1">
                <a:solidFill>
                  <a:srgbClr val="0000CC"/>
                </a:solidFill>
                <a:latin typeface="Times New Roman" pitchFamily="18" charset="0"/>
              </a:rPr>
              <a:t>. v</a:t>
            </a:r>
            <a:r>
              <a:rPr lang="en-US" sz="2200" i="1" baseline="-25000">
                <a:solidFill>
                  <a:srgbClr val="0000CC"/>
                </a:solidFill>
                <a:latin typeface="Times New Roman" pitchFamily="18" charset="0"/>
              </a:rPr>
              <a:t>r2</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r1 </a:t>
            </a:r>
            <a:r>
              <a:rPr lang="en-US" sz="2200" i="1">
                <a:solidFill>
                  <a:srgbClr val="0000CC"/>
                </a:solidFill>
                <a:latin typeface="Times New Roman" pitchFamily="18" charset="0"/>
              </a:rPr>
              <a:t>= v</a:t>
            </a:r>
            <a:r>
              <a:rPr lang="en-US" sz="2200" i="1" baseline="-25000">
                <a:solidFill>
                  <a:srgbClr val="0000CC"/>
                </a:solidFill>
                <a:latin typeface="Times New Roman" pitchFamily="18" charset="0"/>
              </a:rPr>
              <a:t>2</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1 </a:t>
            </a:r>
            <a:r>
              <a:rPr lang="en-US" sz="2200" i="1">
                <a:solidFill>
                  <a:srgbClr val="0000CC"/>
                </a:solidFill>
                <a:latin typeface="Times New Roman" pitchFamily="18" charset="0"/>
              </a:rPr>
              <a:t>,    v</a:t>
            </a:r>
            <a:r>
              <a:rPr lang="en-US" sz="2200" i="1" baseline="-25000">
                <a:solidFill>
                  <a:srgbClr val="0000CC"/>
                </a:solidFill>
                <a:latin typeface="Times New Roman" pitchFamily="18" charset="0"/>
              </a:rPr>
              <a:t>2</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1 </a:t>
            </a:r>
            <a:r>
              <a:rPr lang="en-US" sz="2200" i="1">
                <a:solidFill>
                  <a:srgbClr val="0000CC"/>
                </a:solidFill>
                <a:latin typeface="Times New Roman" pitchFamily="18" charset="0"/>
              </a:rPr>
              <a:t>=</a:t>
            </a:r>
            <a:r>
              <a:rPr lang="en-US" sz="2200" i="1" baseline="-25000">
                <a:solidFill>
                  <a:srgbClr val="0000CC"/>
                </a:solidFill>
                <a:latin typeface="Times New Roman" pitchFamily="18" charset="0"/>
              </a:rPr>
              <a:t> </a:t>
            </a:r>
            <a:r>
              <a:rPr lang="en-US" sz="2200" i="1">
                <a:solidFill>
                  <a:srgbClr val="0000CC"/>
                </a:solidFill>
                <a:latin typeface="Times New Roman" pitchFamily="18" charset="0"/>
              </a:rPr>
              <a:t>1/r</a:t>
            </a:r>
            <a:r>
              <a:rPr lang="en-US" sz="2200" i="1" baseline="-25000">
                <a:solidFill>
                  <a:srgbClr val="0000CC"/>
                </a:solidFill>
                <a:latin typeface="Times New Roman" pitchFamily="18" charset="0"/>
              </a:rPr>
              <a:t>v</a:t>
            </a:r>
            <a:r>
              <a:rPr lang="en-US" sz="2200" i="1">
                <a:solidFill>
                  <a:srgbClr val="0000CC"/>
                </a:solidFill>
                <a:latin typeface="Times New Roman" pitchFamily="18" charset="0"/>
              </a:rPr>
              <a:t> = 1/8, </a:t>
            </a:r>
          </a:p>
          <a:p>
            <a:pPr marL="571500" indent="-571500">
              <a:spcBef>
                <a:spcPct val="0"/>
              </a:spcBef>
              <a:buClrTx/>
              <a:buSzTx/>
              <a:buFontTx/>
              <a:buNone/>
            </a:pPr>
            <a:r>
              <a:rPr lang="en-US" sz="2200" i="1">
                <a:solidFill>
                  <a:srgbClr val="0000CC"/>
                </a:solidFill>
                <a:latin typeface="Times New Roman" pitchFamily="18" charset="0"/>
              </a:rPr>
              <a:t>                                  </a:t>
            </a:r>
            <a:r>
              <a:rPr lang="en-US" sz="2200" i="1">
                <a:solidFill>
                  <a:srgbClr val="0000CC"/>
                </a:solidFill>
                <a:latin typeface="Times New Roman" pitchFamily="18" charset="0"/>
                <a:sym typeface="Wingdings" pitchFamily="2" charset="2"/>
              </a:rPr>
              <a:t> </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r2 </a:t>
            </a:r>
            <a:r>
              <a:rPr lang="en-US" sz="2200" i="1">
                <a:solidFill>
                  <a:srgbClr val="0000CC"/>
                </a:solidFill>
                <a:latin typeface="Times New Roman" pitchFamily="18" charset="0"/>
              </a:rPr>
              <a:t>= v</a:t>
            </a:r>
            <a:r>
              <a:rPr lang="en-US" sz="2200" i="1" baseline="-25000">
                <a:solidFill>
                  <a:srgbClr val="0000CC"/>
                </a:solidFill>
                <a:latin typeface="Times New Roman" pitchFamily="18" charset="0"/>
              </a:rPr>
              <a:t>r1</a:t>
            </a:r>
            <a:r>
              <a:rPr lang="en-US" sz="2200" i="1">
                <a:solidFill>
                  <a:srgbClr val="0000CC"/>
                </a:solidFill>
                <a:latin typeface="Times New Roman" pitchFamily="18" charset="0"/>
              </a:rPr>
              <a:t>/r</a:t>
            </a:r>
            <a:r>
              <a:rPr lang="en-US" sz="2200" i="1" baseline="-25000">
                <a:solidFill>
                  <a:srgbClr val="0000CC"/>
                </a:solidFill>
                <a:latin typeface="Times New Roman" pitchFamily="18" charset="0"/>
              </a:rPr>
              <a:t>v</a:t>
            </a:r>
            <a:r>
              <a:rPr lang="en-US" sz="2200" i="1">
                <a:solidFill>
                  <a:srgbClr val="0000CC"/>
                </a:solidFill>
                <a:latin typeface="Times New Roman" pitchFamily="18" charset="0"/>
              </a:rPr>
              <a:t>  = 676.1/8.0  = 84.51</a:t>
            </a:r>
          </a:p>
          <a:p>
            <a:pPr marL="571500" indent="-571500">
              <a:spcBef>
                <a:spcPct val="0"/>
              </a:spcBef>
              <a:buClrTx/>
              <a:buSzTx/>
              <a:buFontTx/>
              <a:buNone/>
            </a:pPr>
            <a:r>
              <a:rPr lang="en-US" sz="2200" i="1">
                <a:solidFill>
                  <a:srgbClr val="0000CC"/>
                </a:solidFill>
                <a:latin typeface="Times New Roman" pitchFamily="18" charset="0"/>
              </a:rPr>
              <a:t>Table A-17 : at      v</a:t>
            </a:r>
            <a:r>
              <a:rPr lang="en-US" sz="2200" i="1" baseline="-25000">
                <a:solidFill>
                  <a:srgbClr val="0000CC"/>
                </a:solidFill>
                <a:latin typeface="Times New Roman" pitchFamily="18" charset="0"/>
              </a:rPr>
              <a:t>r2 </a:t>
            </a:r>
            <a:r>
              <a:rPr lang="en-US" sz="2200" i="1">
                <a:solidFill>
                  <a:srgbClr val="0000CC"/>
                </a:solidFill>
                <a:latin typeface="Times New Roman" pitchFamily="18" charset="0"/>
              </a:rPr>
              <a:t>= 84.51 </a:t>
            </a:r>
            <a:r>
              <a:rPr lang="en-US" sz="2200" i="1">
                <a:solidFill>
                  <a:srgbClr val="0000CC"/>
                </a:solidFill>
                <a:latin typeface="Times New Roman" pitchFamily="18" charset="0"/>
                <a:sym typeface="Wingdings" pitchFamily="2" charset="2"/>
              </a:rPr>
              <a:t> T</a:t>
            </a:r>
            <a:r>
              <a:rPr lang="en-US" sz="2200" i="1" baseline="-25000">
                <a:solidFill>
                  <a:srgbClr val="0000CC"/>
                </a:solidFill>
                <a:latin typeface="Times New Roman" pitchFamily="18" charset="0"/>
                <a:sym typeface="Wingdings" pitchFamily="2" charset="2"/>
              </a:rPr>
              <a:t>2</a:t>
            </a:r>
            <a:r>
              <a:rPr lang="en-US" sz="2200" i="1">
                <a:solidFill>
                  <a:srgbClr val="0000CC"/>
                </a:solidFill>
                <a:latin typeface="Times New Roman" pitchFamily="18" charset="0"/>
                <a:sym typeface="Wingdings" pitchFamily="2" charset="2"/>
              </a:rPr>
              <a:t> = 652.4 K and </a:t>
            </a:r>
            <a:r>
              <a:rPr lang="en-US" sz="2200" i="1">
                <a:solidFill>
                  <a:srgbClr val="0000CC"/>
                </a:solidFill>
                <a:latin typeface="Times New Roman" pitchFamily="18" charset="0"/>
              </a:rPr>
              <a:t>u</a:t>
            </a:r>
            <a:r>
              <a:rPr lang="en-US" sz="2200" i="1" baseline="-25000">
                <a:solidFill>
                  <a:srgbClr val="0000CC"/>
                </a:solidFill>
                <a:latin typeface="Times New Roman" pitchFamily="18" charset="0"/>
              </a:rPr>
              <a:t>2</a:t>
            </a:r>
            <a:r>
              <a:rPr lang="en-US" sz="2200" i="1">
                <a:solidFill>
                  <a:srgbClr val="0000CC"/>
                </a:solidFill>
                <a:latin typeface="Times New Roman" pitchFamily="18" charset="0"/>
              </a:rPr>
              <a:t> = 475.11 kJ/kg, </a:t>
            </a:r>
          </a:p>
          <a:p>
            <a:pPr marL="571500" indent="-571500">
              <a:spcBef>
                <a:spcPct val="0"/>
              </a:spcBef>
              <a:buClrTx/>
              <a:buSzTx/>
              <a:buFontTx/>
              <a:buNone/>
            </a:pPr>
            <a:r>
              <a:rPr lang="en-US" sz="2200" i="1">
                <a:solidFill>
                  <a:srgbClr val="0000CC"/>
                </a:solidFill>
                <a:latin typeface="Times New Roman" pitchFamily="18" charset="0"/>
              </a:rPr>
              <a:t>                        P</a:t>
            </a:r>
            <a:r>
              <a:rPr lang="en-US" sz="2200" i="1" baseline="-25000">
                <a:solidFill>
                  <a:srgbClr val="0000CC"/>
                </a:solidFill>
                <a:latin typeface="Times New Roman" pitchFamily="18" charset="0"/>
              </a:rPr>
              <a:t>2</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2 </a:t>
            </a:r>
            <a:r>
              <a:rPr lang="en-US" sz="2200" i="1">
                <a:solidFill>
                  <a:srgbClr val="0000CC"/>
                </a:solidFill>
                <a:latin typeface="Times New Roman" pitchFamily="18" charset="0"/>
              </a:rPr>
              <a:t>/T</a:t>
            </a:r>
            <a:r>
              <a:rPr lang="en-US" sz="2200" i="1" baseline="-25000">
                <a:solidFill>
                  <a:srgbClr val="0000CC"/>
                </a:solidFill>
                <a:latin typeface="Times New Roman" pitchFamily="18" charset="0"/>
              </a:rPr>
              <a:t>2</a:t>
            </a:r>
            <a:r>
              <a:rPr lang="en-US" sz="2200" i="1">
                <a:solidFill>
                  <a:srgbClr val="0000CC"/>
                </a:solidFill>
                <a:latin typeface="Times New Roman" pitchFamily="18" charset="0"/>
              </a:rPr>
              <a:t> = P</a:t>
            </a:r>
            <a:r>
              <a:rPr lang="en-US" sz="2200" i="1" baseline="-25000">
                <a:solidFill>
                  <a:srgbClr val="0000CC"/>
                </a:solidFill>
                <a:latin typeface="Times New Roman" pitchFamily="18" charset="0"/>
              </a:rPr>
              <a:t>1</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1</a:t>
            </a:r>
            <a:r>
              <a:rPr lang="en-US" sz="2200" i="1">
                <a:solidFill>
                  <a:srgbClr val="0000CC"/>
                </a:solidFill>
                <a:latin typeface="Times New Roman" pitchFamily="18" charset="0"/>
              </a:rPr>
              <a:t>/T</a:t>
            </a:r>
            <a:r>
              <a:rPr lang="en-US" sz="2200" i="1" baseline="-25000">
                <a:solidFill>
                  <a:srgbClr val="0000CC"/>
                </a:solidFill>
                <a:latin typeface="Times New Roman" pitchFamily="18" charset="0"/>
              </a:rPr>
              <a:t>1</a:t>
            </a:r>
            <a:r>
              <a:rPr lang="en-US" sz="2200" i="1">
                <a:solidFill>
                  <a:srgbClr val="0000CC"/>
                </a:solidFill>
                <a:latin typeface="Times New Roman" pitchFamily="18" charset="0"/>
              </a:rPr>
              <a:t> ,   </a:t>
            </a:r>
            <a:r>
              <a:rPr lang="en-US" sz="2200" i="1" baseline="-25000">
                <a:solidFill>
                  <a:srgbClr val="0000CC"/>
                </a:solidFill>
                <a:latin typeface="Times New Roman" pitchFamily="18" charset="0"/>
              </a:rPr>
              <a:t> </a:t>
            </a:r>
          </a:p>
          <a:p>
            <a:pPr marL="571500" indent="-571500">
              <a:spcBef>
                <a:spcPct val="0"/>
              </a:spcBef>
              <a:buClrTx/>
              <a:buSzTx/>
              <a:buFontTx/>
              <a:buNone/>
            </a:pPr>
            <a:r>
              <a:rPr lang="en-US" sz="2200" i="1">
                <a:solidFill>
                  <a:srgbClr val="0000CC"/>
                </a:solidFill>
                <a:latin typeface="Times New Roman" pitchFamily="18" charset="0"/>
              </a:rPr>
              <a:t>P</a:t>
            </a:r>
            <a:r>
              <a:rPr lang="en-US" sz="2200" i="1" baseline="-25000">
                <a:solidFill>
                  <a:srgbClr val="0000CC"/>
                </a:solidFill>
                <a:latin typeface="Times New Roman" pitchFamily="18" charset="0"/>
              </a:rPr>
              <a:t>2</a:t>
            </a:r>
            <a:r>
              <a:rPr lang="en-US" sz="2200" i="1">
                <a:solidFill>
                  <a:srgbClr val="0000CC"/>
                </a:solidFill>
                <a:latin typeface="Times New Roman" pitchFamily="18" charset="0"/>
              </a:rPr>
              <a:t>  = P</a:t>
            </a:r>
            <a:r>
              <a:rPr lang="en-US" sz="2200" i="1" baseline="-25000">
                <a:solidFill>
                  <a:srgbClr val="0000CC"/>
                </a:solidFill>
                <a:latin typeface="Times New Roman" pitchFamily="18" charset="0"/>
              </a:rPr>
              <a:t>1</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1</a:t>
            </a:r>
            <a:r>
              <a:rPr lang="en-US" sz="2200" i="1">
                <a:solidFill>
                  <a:srgbClr val="0000CC"/>
                </a:solidFill>
                <a:latin typeface="Times New Roman" pitchFamily="18" charset="0"/>
              </a:rPr>
              <a:t>/v</a:t>
            </a:r>
            <a:r>
              <a:rPr lang="en-US" sz="2200" i="1" baseline="-25000">
                <a:solidFill>
                  <a:srgbClr val="0000CC"/>
                </a:solidFill>
                <a:latin typeface="Times New Roman" pitchFamily="18" charset="0"/>
              </a:rPr>
              <a:t>2 </a:t>
            </a:r>
            <a:r>
              <a:rPr lang="en-US" sz="2200" i="1">
                <a:solidFill>
                  <a:srgbClr val="0000CC"/>
                </a:solidFill>
                <a:latin typeface="Times New Roman" pitchFamily="18" charset="0"/>
              </a:rPr>
              <a:t>)(T</a:t>
            </a:r>
            <a:r>
              <a:rPr lang="en-US" sz="2200" i="1" baseline="-25000">
                <a:solidFill>
                  <a:srgbClr val="0000CC"/>
                </a:solidFill>
                <a:latin typeface="Times New Roman" pitchFamily="18" charset="0"/>
              </a:rPr>
              <a:t>2</a:t>
            </a:r>
            <a:r>
              <a:rPr lang="en-US" sz="2200" i="1">
                <a:solidFill>
                  <a:srgbClr val="0000CC"/>
                </a:solidFill>
                <a:latin typeface="Times New Roman" pitchFamily="18" charset="0"/>
              </a:rPr>
              <a:t>/T</a:t>
            </a:r>
            <a:r>
              <a:rPr lang="en-US" sz="2200" i="1" baseline="-25000">
                <a:solidFill>
                  <a:srgbClr val="0000CC"/>
                </a:solidFill>
                <a:latin typeface="Times New Roman" pitchFamily="18" charset="0"/>
              </a:rPr>
              <a:t>1</a:t>
            </a:r>
            <a:r>
              <a:rPr lang="en-US" sz="2200" i="1">
                <a:solidFill>
                  <a:srgbClr val="0000CC"/>
                </a:solidFill>
                <a:latin typeface="Times New Roman" pitchFamily="18" charset="0"/>
              </a:rPr>
              <a:t> )  =  (100 kPa)(8.0)(652.4/290) = 1799.7  kPa</a:t>
            </a:r>
          </a:p>
          <a:p>
            <a:pPr marL="571500" indent="-571500">
              <a:spcBef>
                <a:spcPct val="0"/>
              </a:spcBef>
              <a:buClrTx/>
              <a:buSzTx/>
              <a:buFontTx/>
              <a:buNone/>
            </a:pPr>
            <a:r>
              <a:rPr lang="en-US" sz="2200" b="1" i="1">
                <a:solidFill>
                  <a:srgbClr val="660066"/>
                </a:solidFill>
                <a:latin typeface="Times New Roman" pitchFamily="18" charset="0"/>
              </a:rPr>
              <a:t>2-3 Constant volume heat added,</a:t>
            </a:r>
            <a:r>
              <a:rPr lang="en-US" sz="2200" i="1">
                <a:solidFill>
                  <a:srgbClr val="660066"/>
                </a:solidFill>
                <a:latin typeface="Times New Roman" pitchFamily="18" charset="0"/>
              </a:rPr>
              <a:t>  </a:t>
            </a:r>
          </a:p>
          <a:p>
            <a:pPr marL="571500" indent="-571500">
              <a:spcBef>
                <a:spcPct val="0"/>
              </a:spcBef>
              <a:buClrTx/>
              <a:buSzTx/>
              <a:buFontTx/>
              <a:buNone/>
            </a:pPr>
            <a:r>
              <a:rPr lang="en-US" sz="2200" i="1">
                <a:solidFill>
                  <a:srgbClr val="660066"/>
                </a:solidFill>
                <a:latin typeface="Times New Roman" pitchFamily="18" charset="0"/>
              </a:rPr>
              <a:t>           1</a:t>
            </a:r>
            <a:r>
              <a:rPr lang="en-US" sz="2200" i="1" baseline="30000">
                <a:solidFill>
                  <a:srgbClr val="660066"/>
                </a:solidFill>
                <a:latin typeface="Times New Roman" pitchFamily="18" charset="0"/>
              </a:rPr>
              <a:t>st</a:t>
            </a:r>
            <a:r>
              <a:rPr lang="en-US" sz="2200" i="1">
                <a:solidFill>
                  <a:srgbClr val="660066"/>
                </a:solidFill>
                <a:latin typeface="Times New Roman" pitchFamily="18" charset="0"/>
              </a:rPr>
              <a:t> law  q</a:t>
            </a:r>
            <a:r>
              <a:rPr lang="en-US" sz="2200" i="1" baseline="-25000">
                <a:solidFill>
                  <a:srgbClr val="660066"/>
                </a:solidFill>
                <a:latin typeface="Times New Roman" pitchFamily="18" charset="0"/>
              </a:rPr>
              <a:t>23 </a:t>
            </a:r>
            <a:r>
              <a:rPr lang="en-US" sz="2200" i="1">
                <a:solidFill>
                  <a:srgbClr val="660066"/>
                </a:solidFill>
                <a:latin typeface="Times New Roman" pitchFamily="18" charset="0"/>
              </a:rPr>
              <a:t>= w</a:t>
            </a:r>
            <a:r>
              <a:rPr lang="en-US" sz="2200" i="1" baseline="-25000">
                <a:solidFill>
                  <a:srgbClr val="660066"/>
                </a:solidFill>
                <a:latin typeface="Times New Roman" pitchFamily="18" charset="0"/>
              </a:rPr>
              <a:t>23</a:t>
            </a:r>
            <a:r>
              <a:rPr lang="en-US" sz="2200" i="1">
                <a:solidFill>
                  <a:srgbClr val="660066"/>
                </a:solidFill>
                <a:latin typeface="Times New Roman" pitchFamily="18" charset="0"/>
              </a:rPr>
              <a:t> + u</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 –u</a:t>
            </a:r>
            <a:r>
              <a:rPr lang="en-US" sz="2200" i="1" baseline="-25000">
                <a:solidFill>
                  <a:srgbClr val="660066"/>
                </a:solidFill>
                <a:latin typeface="Times New Roman" pitchFamily="18" charset="0"/>
              </a:rPr>
              <a:t>2</a:t>
            </a:r>
            <a:r>
              <a:rPr lang="en-US" sz="2200" i="1">
                <a:solidFill>
                  <a:srgbClr val="660066"/>
                </a:solidFill>
                <a:latin typeface="Times New Roman" pitchFamily="18" charset="0"/>
              </a:rPr>
              <a:t>   ;  w</a:t>
            </a:r>
            <a:r>
              <a:rPr lang="en-US" sz="2200" i="1" baseline="-25000">
                <a:solidFill>
                  <a:srgbClr val="660066"/>
                </a:solidFill>
                <a:latin typeface="Times New Roman" pitchFamily="18" charset="0"/>
              </a:rPr>
              <a:t>23</a:t>
            </a:r>
            <a:r>
              <a:rPr lang="en-US" sz="2200" i="1">
                <a:solidFill>
                  <a:srgbClr val="660066"/>
                </a:solidFill>
                <a:latin typeface="Times New Roman" pitchFamily="18" charset="0"/>
              </a:rPr>
              <a:t> = 0</a:t>
            </a:r>
          </a:p>
          <a:p>
            <a:pPr marL="571500" indent="-571500">
              <a:spcBef>
                <a:spcPct val="0"/>
              </a:spcBef>
              <a:buClrTx/>
              <a:buSzTx/>
              <a:buFontTx/>
              <a:buNone/>
            </a:pPr>
            <a:r>
              <a:rPr lang="en-US" sz="2200" i="1">
                <a:solidFill>
                  <a:srgbClr val="660066"/>
                </a:solidFill>
                <a:latin typeface="Times New Roman" pitchFamily="18" charset="0"/>
              </a:rPr>
              <a:t>                        q</a:t>
            </a:r>
            <a:r>
              <a:rPr lang="en-US" sz="2200" i="1" baseline="-25000">
                <a:solidFill>
                  <a:srgbClr val="660066"/>
                </a:solidFill>
                <a:latin typeface="Times New Roman" pitchFamily="18" charset="0"/>
              </a:rPr>
              <a:t>23 </a:t>
            </a:r>
            <a:r>
              <a:rPr lang="en-US" sz="2200" i="1">
                <a:solidFill>
                  <a:srgbClr val="660066"/>
                </a:solidFill>
                <a:latin typeface="Times New Roman" pitchFamily="18" charset="0"/>
              </a:rPr>
              <a:t>= u</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 –u</a:t>
            </a:r>
            <a:r>
              <a:rPr lang="en-US" sz="2200" i="1" baseline="-25000">
                <a:solidFill>
                  <a:srgbClr val="660066"/>
                </a:solidFill>
                <a:latin typeface="Times New Roman" pitchFamily="18" charset="0"/>
              </a:rPr>
              <a:t>2                   </a:t>
            </a:r>
            <a:r>
              <a:rPr lang="en-US" sz="2200" i="1">
                <a:solidFill>
                  <a:srgbClr val="660066"/>
                </a:solidFill>
                <a:latin typeface="Times New Roman" pitchFamily="18" charset="0"/>
              </a:rPr>
              <a:t>;  800 kJ/kg = u</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 – 475.11 </a:t>
            </a:r>
          </a:p>
          <a:p>
            <a:pPr marL="571500" indent="-571500">
              <a:spcBef>
                <a:spcPct val="0"/>
              </a:spcBef>
              <a:buClrTx/>
              <a:buSzTx/>
              <a:buFontTx/>
              <a:buNone/>
            </a:pPr>
            <a:r>
              <a:rPr lang="en-US" sz="2200" i="1">
                <a:solidFill>
                  <a:srgbClr val="660066"/>
                </a:solidFill>
                <a:latin typeface="Times New Roman" pitchFamily="18" charset="0"/>
                <a:sym typeface="Wingdings" pitchFamily="2" charset="2"/>
              </a:rPr>
              <a:t> u</a:t>
            </a:r>
            <a:r>
              <a:rPr lang="en-US" sz="2200" i="1" baseline="-25000">
                <a:solidFill>
                  <a:srgbClr val="660066"/>
                </a:solidFill>
                <a:latin typeface="Times New Roman" pitchFamily="18" charset="0"/>
                <a:sym typeface="Wingdings" pitchFamily="2" charset="2"/>
              </a:rPr>
              <a:t>3</a:t>
            </a:r>
            <a:r>
              <a:rPr lang="en-US" sz="2200" i="1">
                <a:solidFill>
                  <a:srgbClr val="660066"/>
                </a:solidFill>
                <a:latin typeface="Times New Roman" pitchFamily="18" charset="0"/>
                <a:sym typeface="Wingdings" pitchFamily="2" charset="2"/>
              </a:rPr>
              <a:t> =1275.11 kJ/kg  table A-17:  </a:t>
            </a:r>
            <a:r>
              <a:rPr lang="en-US" sz="2200" b="1" i="1">
                <a:solidFill>
                  <a:srgbClr val="660066"/>
                </a:solidFill>
                <a:latin typeface="Times New Roman" pitchFamily="18" charset="0"/>
                <a:sym typeface="Wingdings" pitchFamily="2" charset="2"/>
              </a:rPr>
              <a:t>T</a:t>
            </a:r>
            <a:r>
              <a:rPr lang="en-US" sz="2200" b="1" i="1" baseline="-25000">
                <a:solidFill>
                  <a:srgbClr val="660066"/>
                </a:solidFill>
                <a:latin typeface="Times New Roman" pitchFamily="18" charset="0"/>
                <a:sym typeface="Wingdings" pitchFamily="2" charset="2"/>
              </a:rPr>
              <a:t>3</a:t>
            </a:r>
            <a:r>
              <a:rPr lang="en-US" sz="2200" b="1" i="1">
                <a:solidFill>
                  <a:srgbClr val="660066"/>
                </a:solidFill>
                <a:latin typeface="Times New Roman" pitchFamily="18" charset="0"/>
                <a:sym typeface="Wingdings" pitchFamily="2" charset="2"/>
              </a:rPr>
              <a:t> = 1575.1 K</a:t>
            </a:r>
            <a:r>
              <a:rPr lang="en-US" sz="2200" i="1">
                <a:solidFill>
                  <a:srgbClr val="660066"/>
                </a:solidFill>
                <a:latin typeface="Times New Roman" pitchFamily="18" charset="0"/>
              </a:rPr>
              <a:t>  and v</a:t>
            </a:r>
            <a:r>
              <a:rPr lang="en-US" sz="2200" i="1" baseline="-25000">
                <a:solidFill>
                  <a:srgbClr val="660066"/>
                </a:solidFill>
                <a:latin typeface="Times New Roman" pitchFamily="18" charset="0"/>
              </a:rPr>
              <a:t>r3 </a:t>
            </a:r>
            <a:r>
              <a:rPr lang="en-US" sz="2200" i="1">
                <a:solidFill>
                  <a:srgbClr val="660066"/>
                </a:solidFill>
                <a:latin typeface="Times New Roman" pitchFamily="18" charset="0"/>
              </a:rPr>
              <a:t>= 6.108</a:t>
            </a:r>
          </a:p>
          <a:p>
            <a:pPr marL="571500" indent="-571500">
              <a:spcBef>
                <a:spcPct val="0"/>
              </a:spcBef>
              <a:buClrTx/>
              <a:buSzTx/>
              <a:buFontTx/>
              <a:buNone/>
            </a:pPr>
            <a:r>
              <a:rPr lang="en-US" sz="2200" i="1">
                <a:solidFill>
                  <a:srgbClr val="660066"/>
                </a:solidFill>
                <a:latin typeface="Times New Roman" pitchFamily="18" charset="0"/>
              </a:rPr>
              <a:t>           P</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v</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/T</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 = P</a:t>
            </a:r>
            <a:r>
              <a:rPr lang="en-US" sz="2200" i="1" baseline="-25000">
                <a:solidFill>
                  <a:srgbClr val="660066"/>
                </a:solidFill>
                <a:latin typeface="Times New Roman" pitchFamily="18" charset="0"/>
              </a:rPr>
              <a:t>2</a:t>
            </a:r>
            <a:r>
              <a:rPr lang="en-US" sz="2200" i="1">
                <a:solidFill>
                  <a:srgbClr val="660066"/>
                </a:solidFill>
                <a:latin typeface="Times New Roman" pitchFamily="18" charset="0"/>
              </a:rPr>
              <a:t>v</a:t>
            </a:r>
            <a:r>
              <a:rPr lang="en-US" sz="2200" i="1" baseline="-25000">
                <a:solidFill>
                  <a:srgbClr val="660066"/>
                </a:solidFill>
                <a:latin typeface="Times New Roman" pitchFamily="18" charset="0"/>
              </a:rPr>
              <a:t>2 </a:t>
            </a:r>
            <a:r>
              <a:rPr lang="en-US" sz="2200" i="1">
                <a:solidFill>
                  <a:srgbClr val="660066"/>
                </a:solidFill>
                <a:latin typeface="Times New Roman" pitchFamily="18" charset="0"/>
              </a:rPr>
              <a:t>/T</a:t>
            </a:r>
            <a:r>
              <a:rPr lang="en-US" sz="2200" i="1" baseline="-25000">
                <a:solidFill>
                  <a:srgbClr val="660066"/>
                </a:solidFill>
                <a:latin typeface="Times New Roman" pitchFamily="18" charset="0"/>
              </a:rPr>
              <a:t>2</a:t>
            </a:r>
            <a:r>
              <a:rPr lang="en-US" sz="2200" i="1">
                <a:solidFill>
                  <a:srgbClr val="660066"/>
                </a:solidFill>
                <a:latin typeface="Times New Roman" pitchFamily="18" charset="0"/>
              </a:rPr>
              <a:t> ,  </a:t>
            </a:r>
          </a:p>
          <a:p>
            <a:pPr marL="571500" indent="-571500">
              <a:spcBef>
                <a:spcPct val="0"/>
              </a:spcBef>
              <a:buClrTx/>
              <a:buSzTx/>
              <a:buFontTx/>
              <a:buNone/>
            </a:pPr>
            <a:r>
              <a:rPr lang="en-US" sz="2200" i="1">
                <a:solidFill>
                  <a:srgbClr val="660066"/>
                </a:solidFill>
                <a:latin typeface="Times New Roman" pitchFamily="18" charset="0"/>
              </a:rPr>
              <a:t> P</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  = P</a:t>
            </a:r>
            <a:r>
              <a:rPr lang="en-US" sz="2200" i="1" baseline="-25000">
                <a:solidFill>
                  <a:srgbClr val="660066"/>
                </a:solidFill>
                <a:latin typeface="Times New Roman" pitchFamily="18" charset="0"/>
              </a:rPr>
              <a:t>2</a:t>
            </a:r>
            <a:r>
              <a:rPr lang="en-US" sz="2200" i="1">
                <a:solidFill>
                  <a:srgbClr val="660066"/>
                </a:solidFill>
                <a:latin typeface="Times New Roman" pitchFamily="18" charset="0"/>
              </a:rPr>
              <a:t>(v</a:t>
            </a:r>
            <a:r>
              <a:rPr lang="en-US" sz="2200" i="1" baseline="-25000">
                <a:solidFill>
                  <a:srgbClr val="660066"/>
                </a:solidFill>
                <a:latin typeface="Times New Roman" pitchFamily="18" charset="0"/>
              </a:rPr>
              <a:t>2</a:t>
            </a:r>
            <a:r>
              <a:rPr lang="en-US" sz="2200" i="1">
                <a:solidFill>
                  <a:srgbClr val="660066"/>
                </a:solidFill>
                <a:latin typeface="Times New Roman" pitchFamily="18" charset="0"/>
              </a:rPr>
              <a:t>/v</a:t>
            </a:r>
            <a:r>
              <a:rPr lang="en-US" sz="2200" i="1" baseline="-25000">
                <a:solidFill>
                  <a:srgbClr val="660066"/>
                </a:solidFill>
                <a:latin typeface="Times New Roman" pitchFamily="18" charset="0"/>
              </a:rPr>
              <a:t>3 </a:t>
            </a:r>
            <a:r>
              <a:rPr lang="en-US" sz="2200" i="1">
                <a:solidFill>
                  <a:srgbClr val="660066"/>
                </a:solidFill>
                <a:latin typeface="Times New Roman" pitchFamily="18" charset="0"/>
              </a:rPr>
              <a:t>)(T</a:t>
            </a:r>
            <a:r>
              <a:rPr lang="en-US" sz="2200" i="1" baseline="-25000">
                <a:solidFill>
                  <a:srgbClr val="660066"/>
                </a:solidFill>
                <a:latin typeface="Times New Roman" pitchFamily="18" charset="0"/>
              </a:rPr>
              <a:t>3</a:t>
            </a:r>
            <a:r>
              <a:rPr lang="en-US" sz="2200" i="1">
                <a:solidFill>
                  <a:srgbClr val="660066"/>
                </a:solidFill>
                <a:latin typeface="Times New Roman" pitchFamily="18" charset="0"/>
              </a:rPr>
              <a:t>/T</a:t>
            </a:r>
            <a:r>
              <a:rPr lang="en-US" sz="2200" i="1" baseline="-25000">
                <a:solidFill>
                  <a:srgbClr val="660066"/>
                </a:solidFill>
                <a:latin typeface="Times New Roman" pitchFamily="18" charset="0"/>
              </a:rPr>
              <a:t>2</a:t>
            </a:r>
            <a:r>
              <a:rPr lang="en-US" sz="2200" i="1">
                <a:solidFill>
                  <a:srgbClr val="660066"/>
                </a:solidFill>
                <a:latin typeface="Times New Roman" pitchFamily="18" charset="0"/>
              </a:rPr>
              <a:t> ) = (1799.7 kPa)(1/8.0)(1575.1/652.4) = 543.4 kPa</a:t>
            </a:r>
          </a:p>
          <a:p>
            <a:pPr marL="571500" indent="-571500">
              <a:spcBef>
                <a:spcPct val="0"/>
              </a:spcBef>
              <a:buClrTx/>
              <a:buSzTx/>
              <a:buFontTx/>
              <a:buNone/>
            </a:pPr>
            <a:r>
              <a:rPr lang="en-US" sz="2200" b="1" i="1">
                <a:solidFill>
                  <a:srgbClr val="660066"/>
                </a:solidFill>
                <a:latin typeface="Times New Roman" pitchFamily="18" charset="0"/>
              </a:rPr>
              <a:t>						T</a:t>
            </a:r>
            <a:r>
              <a:rPr lang="en-US" sz="2200" b="1" i="1" baseline="-25000">
                <a:solidFill>
                  <a:srgbClr val="660066"/>
                </a:solidFill>
                <a:latin typeface="Times New Roman" pitchFamily="18" charset="0"/>
              </a:rPr>
              <a:t>max </a:t>
            </a:r>
            <a:r>
              <a:rPr lang="en-US" sz="2200" b="1" i="1">
                <a:solidFill>
                  <a:srgbClr val="660066"/>
                </a:solidFill>
                <a:latin typeface="Times New Roman" pitchFamily="18" charset="0"/>
              </a:rPr>
              <a:t>=</a:t>
            </a:r>
            <a:r>
              <a:rPr lang="en-US" sz="2200" i="1">
                <a:solidFill>
                  <a:srgbClr val="660066"/>
                </a:solidFill>
                <a:latin typeface="Times New Roman" pitchFamily="18" charset="0"/>
              </a:rPr>
              <a:t> </a:t>
            </a:r>
            <a:r>
              <a:rPr lang="en-US" sz="2200" b="1" i="1">
                <a:solidFill>
                  <a:srgbClr val="660066"/>
                </a:solidFill>
                <a:latin typeface="Times New Roman" pitchFamily="18" charset="0"/>
                <a:sym typeface="Wingdings" pitchFamily="2" charset="2"/>
              </a:rPr>
              <a:t>T</a:t>
            </a:r>
            <a:r>
              <a:rPr lang="en-US" sz="2200" b="1" i="1" baseline="-25000">
                <a:solidFill>
                  <a:srgbClr val="660066"/>
                </a:solidFill>
                <a:latin typeface="Times New Roman" pitchFamily="18" charset="0"/>
                <a:sym typeface="Wingdings" pitchFamily="2" charset="2"/>
              </a:rPr>
              <a:t>3</a:t>
            </a:r>
            <a:r>
              <a:rPr lang="en-US" sz="2200" b="1" i="1">
                <a:solidFill>
                  <a:srgbClr val="660066"/>
                </a:solidFill>
                <a:latin typeface="Times New Roman" pitchFamily="18" charset="0"/>
                <a:sym typeface="Wingdings" pitchFamily="2" charset="2"/>
              </a:rPr>
              <a:t> = 1575.1 K</a:t>
            </a:r>
            <a:r>
              <a:rPr lang="en-US" sz="2200" i="1">
                <a:solidFill>
                  <a:srgbClr val="660066"/>
                </a:solidFill>
                <a:latin typeface="Times New Roman" pitchFamily="18" charset="0"/>
              </a:rPr>
              <a:t>  answer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รศ.ดร.สมหมาย ปรีเปรม</a:t>
            </a:r>
            <a:endParaRPr lang="th-TH" altLang="en-US"/>
          </a:p>
        </p:txBody>
      </p:sp>
      <p:sp>
        <p:nvSpPr>
          <p:cNvPr id="199683" name="Rectangle 3"/>
          <p:cNvSpPr>
            <a:spLocks noGrp="1" noChangeArrowheads="1"/>
          </p:cNvSpPr>
          <p:nvPr>
            <p:ph type="body" idx="1"/>
          </p:nvPr>
        </p:nvSpPr>
        <p:spPr>
          <a:xfrm>
            <a:off x="428625" y="766763"/>
            <a:ext cx="8229600" cy="5202237"/>
          </a:xfrm>
        </p:spPr>
        <p:txBody>
          <a:bodyPr/>
          <a:lstStyle/>
          <a:p>
            <a:pPr marL="571500" indent="-571500">
              <a:spcBef>
                <a:spcPct val="0"/>
              </a:spcBef>
              <a:buClrTx/>
              <a:buSzTx/>
              <a:buFontTx/>
              <a:buNone/>
            </a:pPr>
            <a:r>
              <a:rPr lang="en-US" sz="2200" i="1">
                <a:solidFill>
                  <a:srgbClr val="0000CC"/>
                </a:solidFill>
                <a:latin typeface="Times New Roman" pitchFamily="18" charset="0"/>
              </a:rPr>
              <a:t>(b)        w</a:t>
            </a:r>
            <a:r>
              <a:rPr lang="en-US" sz="2200" i="1" baseline="-25000">
                <a:solidFill>
                  <a:srgbClr val="0000CC"/>
                </a:solidFill>
                <a:latin typeface="Times New Roman" pitchFamily="18" charset="0"/>
              </a:rPr>
              <a:t>net</a:t>
            </a:r>
            <a:r>
              <a:rPr lang="en-US" sz="2200" i="1">
                <a:solidFill>
                  <a:srgbClr val="0000CC"/>
                </a:solidFill>
                <a:latin typeface="Times New Roman" pitchFamily="18" charset="0"/>
              </a:rPr>
              <a:t> = q</a:t>
            </a:r>
            <a:r>
              <a:rPr lang="en-US" sz="2200" i="1" baseline="-25000">
                <a:solidFill>
                  <a:srgbClr val="0000CC"/>
                </a:solidFill>
                <a:latin typeface="Times New Roman" pitchFamily="18" charset="0"/>
              </a:rPr>
              <a:t>H</a:t>
            </a:r>
            <a:r>
              <a:rPr lang="en-US" sz="2200" i="1">
                <a:solidFill>
                  <a:srgbClr val="0000CC"/>
                </a:solidFill>
                <a:latin typeface="Times New Roman" pitchFamily="18" charset="0"/>
              </a:rPr>
              <a:t> –</a:t>
            </a:r>
            <a:r>
              <a:rPr lang="en-US" sz="2200" i="1" baseline="-25000">
                <a:solidFill>
                  <a:srgbClr val="0000CC"/>
                </a:solidFill>
                <a:latin typeface="Times New Roman" pitchFamily="18" charset="0"/>
              </a:rPr>
              <a:t> </a:t>
            </a:r>
            <a:r>
              <a:rPr lang="en-US" sz="2200" i="1">
                <a:solidFill>
                  <a:srgbClr val="0000CC"/>
                </a:solidFill>
                <a:latin typeface="Times New Roman" pitchFamily="18" charset="0"/>
              </a:rPr>
              <a:t>q</a:t>
            </a:r>
            <a:r>
              <a:rPr lang="en-US" sz="2200" i="1" baseline="-25000">
                <a:solidFill>
                  <a:srgbClr val="0000CC"/>
                </a:solidFill>
                <a:latin typeface="Times New Roman" pitchFamily="18" charset="0"/>
              </a:rPr>
              <a:t>L</a:t>
            </a:r>
            <a:r>
              <a:rPr lang="en-US" sz="2200" i="1">
                <a:solidFill>
                  <a:srgbClr val="0000CC"/>
                </a:solidFill>
                <a:latin typeface="Times New Roman" pitchFamily="18" charset="0"/>
              </a:rPr>
              <a:t> , similar to q</a:t>
            </a:r>
            <a:r>
              <a:rPr lang="en-US" sz="2200" i="1" baseline="-25000">
                <a:solidFill>
                  <a:srgbClr val="0000CC"/>
                </a:solidFill>
                <a:latin typeface="Times New Roman" pitchFamily="18" charset="0"/>
              </a:rPr>
              <a:t>23 </a:t>
            </a:r>
            <a:r>
              <a:rPr lang="en-US" sz="2200" i="1">
                <a:solidFill>
                  <a:srgbClr val="0000CC"/>
                </a:solidFill>
                <a:latin typeface="Times New Roman" pitchFamily="18" charset="0"/>
              </a:rPr>
              <a:t>;     -q</a:t>
            </a:r>
            <a:r>
              <a:rPr lang="en-US" sz="2200" i="1" baseline="-25000">
                <a:solidFill>
                  <a:srgbClr val="0000CC"/>
                </a:solidFill>
                <a:latin typeface="Times New Roman" pitchFamily="18" charset="0"/>
              </a:rPr>
              <a:t>L </a:t>
            </a:r>
            <a:r>
              <a:rPr lang="en-US" sz="2200" i="1">
                <a:solidFill>
                  <a:srgbClr val="0000CC"/>
                </a:solidFill>
                <a:latin typeface="Times New Roman" pitchFamily="18" charset="0"/>
              </a:rPr>
              <a:t>=</a:t>
            </a:r>
            <a:r>
              <a:rPr lang="en-US" sz="2200" i="1" baseline="-25000">
                <a:solidFill>
                  <a:srgbClr val="0000CC"/>
                </a:solidFill>
                <a:latin typeface="Times New Roman" pitchFamily="18" charset="0"/>
              </a:rPr>
              <a:t> </a:t>
            </a:r>
            <a:r>
              <a:rPr lang="en-US" sz="2200" i="1">
                <a:solidFill>
                  <a:srgbClr val="0000CC"/>
                </a:solidFill>
                <a:latin typeface="Times New Roman" pitchFamily="18" charset="0"/>
              </a:rPr>
              <a:t>q</a:t>
            </a:r>
            <a:r>
              <a:rPr lang="en-US" sz="2200" i="1" baseline="-25000">
                <a:solidFill>
                  <a:srgbClr val="0000CC"/>
                </a:solidFill>
                <a:latin typeface="Times New Roman" pitchFamily="18" charset="0"/>
              </a:rPr>
              <a:t>41 </a:t>
            </a:r>
            <a:r>
              <a:rPr lang="en-US" sz="2200" i="1">
                <a:solidFill>
                  <a:srgbClr val="0000CC"/>
                </a:solidFill>
                <a:latin typeface="Times New Roman" pitchFamily="18" charset="0"/>
              </a:rPr>
              <a:t>= u</a:t>
            </a:r>
            <a:r>
              <a:rPr lang="en-US" sz="2200" i="1" baseline="-25000">
                <a:solidFill>
                  <a:srgbClr val="0000CC"/>
                </a:solidFill>
                <a:latin typeface="Times New Roman" pitchFamily="18" charset="0"/>
              </a:rPr>
              <a:t>1</a:t>
            </a:r>
            <a:r>
              <a:rPr lang="en-US" sz="2200" i="1">
                <a:solidFill>
                  <a:srgbClr val="0000CC"/>
                </a:solidFill>
                <a:latin typeface="Times New Roman" pitchFamily="18" charset="0"/>
              </a:rPr>
              <a:t> –u</a:t>
            </a:r>
            <a:r>
              <a:rPr lang="en-US" sz="2200" i="1" baseline="-25000">
                <a:solidFill>
                  <a:srgbClr val="0000CC"/>
                </a:solidFill>
                <a:latin typeface="Times New Roman" pitchFamily="18" charset="0"/>
              </a:rPr>
              <a:t>4</a:t>
            </a:r>
            <a:endParaRPr lang="en-US" sz="2200" i="1">
              <a:solidFill>
                <a:srgbClr val="0000CC"/>
              </a:solidFill>
              <a:latin typeface="Times New Roman" pitchFamily="18" charset="0"/>
            </a:endParaRPr>
          </a:p>
          <a:p>
            <a:pPr marL="571500" indent="-571500">
              <a:spcBef>
                <a:spcPct val="0"/>
              </a:spcBef>
              <a:buClrTx/>
              <a:buSzTx/>
              <a:buFontTx/>
              <a:buNone/>
            </a:pPr>
            <a:r>
              <a:rPr lang="en-US" sz="2200" b="1" i="1">
                <a:solidFill>
                  <a:schemeClr val="tx2"/>
                </a:solidFill>
                <a:latin typeface="Times New Roman" pitchFamily="18" charset="0"/>
              </a:rPr>
              <a:t>3-4 Isentropic proc</a:t>
            </a:r>
            <a:r>
              <a:rPr lang="en-US" sz="2200" i="1">
                <a:solidFill>
                  <a:schemeClr val="tx2"/>
                </a:solidFill>
                <a:latin typeface="Times New Roman" pitchFamily="18" charset="0"/>
              </a:rPr>
              <a:t>. </a:t>
            </a:r>
          </a:p>
          <a:p>
            <a:pPr marL="571500" indent="-571500">
              <a:spcBef>
                <a:spcPct val="0"/>
              </a:spcBef>
              <a:buClrTx/>
              <a:buSzTx/>
              <a:buFontTx/>
              <a:buNone/>
            </a:pPr>
            <a:r>
              <a:rPr lang="en-US" sz="2200" i="1">
                <a:solidFill>
                  <a:schemeClr val="tx2"/>
                </a:solidFill>
                <a:latin typeface="Times New Roman" pitchFamily="18" charset="0"/>
              </a:rPr>
              <a:t>v</a:t>
            </a:r>
            <a:r>
              <a:rPr lang="en-US" sz="2200" i="1" baseline="-25000">
                <a:solidFill>
                  <a:schemeClr val="tx2"/>
                </a:solidFill>
                <a:latin typeface="Times New Roman" pitchFamily="18" charset="0"/>
              </a:rPr>
              <a:t>r4</a:t>
            </a:r>
            <a:r>
              <a:rPr lang="en-US" sz="2200" i="1">
                <a:solidFill>
                  <a:schemeClr val="tx2"/>
                </a:solidFill>
                <a:latin typeface="Times New Roman" pitchFamily="18" charset="0"/>
              </a:rPr>
              <a:t>/v</a:t>
            </a:r>
            <a:r>
              <a:rPr lang="en-US" sz="2200" i="1" baseline="-25000">
                <a:solidFill>
                  <a:schemeClr val="tx2"/>
                </a:solidFill>
                <a:latin typeface="Times New Roman" pitchFamily="18" charset="0"/>
              </a:rPr>
              <a:t>r3 </a:t>
            </a:r>
            <a:r>
              <a:rPr lang="en-US" sz="2200" i="1">
                <a:solidFill>
                  <a:schemeClr val="tx2"/>
                </a:solidFill>
                <a:latin typeface="Times New Roman" pitchFamily="18" charset="0"/>
              </a:rPr>
              <a:t>= v</a:t>
            </a:r>
            <a:r>
              <a:rPr lang="en-US" sz="2200" i="1" baseline="-25000">
                <a:solidFill>
                  <a:schemeClr val="tx2"/>
                </a:solidFill>
                <a:latin typeface="Times New Roman" pitchFamily="18" charset="0"/>
              </a:rPr>
              <a:t>4</a:t>
            </a:r>
            <a:r>
              <a:rPr lang="en-US" sz="2200" i="1">
                <a:solidFill>
                  <a:schemeClr val="tx2"/>
                </a:solidFill>
                <a:latin typeface="Times New Roman" pitchFamily="18" charset="0"/>
              </a:rPr>
              <a:t>/v</a:t>
            </a:r>
            <a:r>
              <a:rPr lang="en-US" sz="2200" i="1" baseline="-25000">
                <a:solidFill>
                  <a:schemeClr val="tx2"/>
                </a:solidFill>
                <a:latin typeface="Times New Roman" pitchFamily="18" charset="0"/>
              </a:rPr>
              <a:t>3 </a:t>
            </a:r>
            <a:r>
              <a:rPr lang="en-US" sz="2200" i="1">
                <a:solidFill>
                  <a:schemeClr val="tx2"/>
                </a:solidFill>
                <a:latin typeface="Times New Roman" pitchFamily="18" charset="0"/>
              </a:rPr>
              <a:t>,    v</a:t>
            </a:r>
            <a:r>
              <a:rPr lang="en-US" sz="2200" i="1" baseline="-25000">
                <a:solidFill>
                  <a:schemeClr val="tx2"/>
                </a:solidFill>
                <a:latin typeface="Times New Roman" pitchFamily="18" charset="0"/>
              </a:rPr>
              <a:t>4</a:t>
            </a:r>
            <a:r>
              <a:rPr lang="en-US" sz="2200" i="1">
                <a:solidFill>
                  <a:schemeClr val="tx2"/>
                </a:solidFill>
                <a:latin typeface="Times New Roman" pitchFamily="18" charset="0"/>
              </a:rPr>
              <a:t>/v</a:t>
            </a:r>
            <a:r>
              <a:rPr lang="en-US" sz="2200" i="1" baseline="-25000">
                <a:solidFill>
                  <a:schemeClr val="tx2"/>
                </a:solidFill>
                <a:latin typeface="Times New Roman" pitchFamily="18" charset="0"/>
              </a:rPr>
              <a:t>3 </a:t>
            </a:r>
            <a:r>
              <a:rPr lang="en-US" sz="2200" i="1">
                <a:solidFill>
                  <a:schemeClr val="tx2"/>
                </a:solidFill>
                <a:latin typeface="Times New Roman" pitchFamily="18" charset="0"/>
              </a:rPr>
              <a:t>=</a:t>
            </a:r>
            <a:r>
              <a:rPr lang="en-US" sz="2200" i="1" baseline="-25000">
                <a:solidFill>
                  <a:schemeClr val="tx2"/>
                </a:solidFill>
                <a:latin typeface="Times New Roman" pitchFamily="18" charset="0"/>
              </a:rPr>
              <a:t> </a:t>
            </a:r>
            <a:r>
              <a:rPr lang="en-US" sz="2200" i="1">
                <a:solidFill>
                  <a:schemeClr val="tx2"/>
                </a:solidFill>
                <a:latin typeface="Times New Roman" pitchFamily="18" charset="0"/>
              </a:rPr>
              <a:t>r</a:t>
            </a:r>
            <a:r>
              <a:rPr lang="en-US" sz="2200" i="1" baseline="-25000">
                <a:solidFill>
                  <a:schemeClr val="tx2"/>
                </a:solidFill>
                <a:latin typeface="Times New Roman" pitchFamily="18" charset="0"/>
              </a:rPr>
              <a:t>v</a:t>
            </a:r>
            <a:r>
              <a:rPr lang="en-US" sz="2200" i="1">
                <a:solidFill>
                  <a:schemeClr val="tx2"/>
                </a:solidFill>
                <a:latin typeface="Times New Roman" pitchFamily="18" charset="0"/>
              </a:rPr>
              <a:t> = 8, </a:t>
            </a:r>
            <a:r>
              <a:rPr lang="en-US" sz="2200" i="1">
                <a:solidFill>
                  <a:schemeClr val="tx2"/>
                </a:solidFill>
                <a:latin typeface="Times New Roman" pitchFamily="18" charset="0"/>
                <a:sym typeface="Wingdings" pitchFamily="2" charset="2"/>
              </a:rPr>
              <a:t> </a:t>
            </a:r>
            <a:r>
              <a:rPr lang="en-US" sz="2200" i="1">
                <a:solidFill>
                  <a:schemeClr val="tx2"/>
                </a:solidFill>
                <a:latin typeface="Times New Roman" pitchFamily="18" charset="0"/>
              </a:rPr>
              <a:t>v</a:t>
            </a:r>
            <a:r>
              <a:rPr lang="en-US" sz="2200" i="1" baseline="-25000">
                <a:solidFill>
                  <a:schemeClr val="tx2"/>
                </a:solidFill>
                <a:latin typeface="Times New Roman" pitchFamily="18" charset="0"/>
              </a:rPr>
              <a:t>r4 </a:t>
            </a:r>
            <a:r>
              <a:rPr lang="en-US" sz="2200" i="1">
                <a:solidFill>
                  <a:schemeClr val="tx2"/>
                </a:solidFill>
                <a:latin typeface="Times New Roman" pitchFamily="18" charset="0"/>
              </a:rPr>
              <a:t>= v</a:t>
            </a:r>
            <a:r>
              <a:rPr lang="en-US" sz="2200" i="1" baseline="-25000">
                <a:solidFill>
                  <a:schemeClr val="tx2"/>
                </a:solidFill>
                <a:latin typeface="Times New Roman" pitchFamily="18" charset="0"/>
              </a:rPr>
              <a:t>r3</a:t>
            </a:r>
            <a:r>
              <a:rPr lang="en-US" sz="2200" i="1">
                <a:solidFill>
                  <a:schemeClr val="tx2"/>
                </a:solidFill>
                <a:latin typeface="Times New Roman" pitchFamily="18" charset="0"/>
              </a:rPr>
              <a:t>r</a:t>
            </a:r>
            <a:r>
              <a:rPr lang="en-US" sz="2200" i="1" baseline="-25000">
                <a:solidFill>
                  <a:schemeClr val="tx2"/>
                </a:solidFill>
                <a:latin typeface="Times New Roman" pitchFamily="18" charset="0"/>
              </a:rPr>
              <a:t>v</a:t>
            </a:r>
            <a:r>
              <a:rPr lang="en-US" sz="2200" i="1">
                <a:solidFill>
                  <a:schemeClr val="tx2"/>
                </a:solidFill>
                <a:latin typeface="Times New Roman" pitchFamily="18" charset="0"/>
              </a:rPr>
              <a:t> = 6.108*8.0 = 48.864</a:t>
            </a:r>
          </a:p>
          <a:p>
            <a:pPr marL="571500" indent="-571500">
              <a:spcBef>
                <a:spcPct val="0"/>
              </a:spcBef>
              <a:buClrTx/>
              <a:buSzTx/>
              <a:buFontTx/>
              <a:buNone/>
            </a:pPr>
            <a:r>
              <a:rPr lang="en-US" sz="2200" i="1">
                <a:solidFill>
                  <a:schemeClr val="tx2"/>
                </a:solidFill>
                <a:latin typeface="Times New Roman" pitchFamily="18" charset="0"/>
              </a:rPr>
              <a:t>Table A-17 : at      v</a:t>
            </a:r>
            <a:r>
              <a:rPr lang="en-US" sz="2200" i="1" baseline="-25000">
                <a:solidFill>
                  <a:schemeClr val="tx2"/>
                </a:solidFill>
                <a:latin typeface="Times New Roman" pitchFamily="18" charset="0"/>
              </a:rPr>
              <a:t>r4 </a:t>
            </a:r>
            <a:r>
              <a:rPr lang="en-US" sz="2200" i="1">
                <a:solidFill>
                  <a:schemeClr val="tx2"/>
                </a:solidFill>
                <a:latin typeface="Times New Roman" pitchFamily="18" charset="0"/>
              </a:rPr>
              <a:t>= 48.864 </a:t>
            </a:r>
            <a:r>
              <a:rPr lang="en-US" sz="2200" i="1">
                <a:solidFill>
                  <a:schemeClr val="tx2"/>
                </a:solidFill>
                <a:latin typeface="Times New Roman" pitchFamily="18" charset="0"/>
                <a:sym typeface="Wingdings" pitchFamily="2" charset="2"/>
              </a:rPr>
              <a:t> T</a:t>
            </a:r>
            <a:r>
              <a:rPr lang="en-US" sz="2200" i="1" baseline="-25000">
                <a:solidFill>
                  <a:schemeClr val="tx2"/>
                </a:solidFill>
                <a:latin typeface="Times New Roman" pitchFamily="18" charset="0"/>
                <a:sym typeface="Wingdings" pitchFamily="2" charset="2"/>
              </a:rPr>
              <a:t>2</a:t>
            </a:r>
            <a:r>
              <a:rPr lang="en-US" sz="2200" i="1">
                <a:solidFill>
                  <a:schemeClr val="tx2"/>
                </a:solidFill>
                <a:latin typeface="Times New Roman" pitchFamily="18" charset="0"/>
                <a:sym typeface="Wingdings" pitchFamily="2" charset="2"/>
              </a:rPr>
              <a:t> = 795.6 K and </a:t>
            </a:r>
            <a:r>
              <a:rPr lang="en-US" sz="2200" i="1">
                <a:solidFill>
                  <a:schemeClr val="tx2"/>
                </a:solidFill>
                <a:latin typeface="Times New Roman" pitchFamily="18" charset="0"/>
              </a:rPr>
              <a:t>u</a:t>
            </a:r>
            <a:r>
              <a:rPr lang="en-US" sz="2200" i="1" baseline="-25000">
                <a:solidFill>
                  <a:schemeClr val="tx2"/>
                </a:solidFill>
                <a:latin typeface="Times New Roman" pitchFamily="18" charset="0"/>
              </a:rPr>
              <a:t>4</a:t>
            </a:r>
            <a:r>
              <a:rPr lang="en-US" sz="2200" i="1">
                <a:solidFill>
                  <a:schemeClr val="tx2"/>
                </a:solidFill>
                <a:latin typeface="Times New Roman" pitchFamily="18" charset="0"/>
              </a:rPr>
              <a:t>  =588.74 kJ/kg, </a:t>
            </a:r>
          </a:p>
          <a:p>
            <a:pPr marL="571500" indent="-571500">
              <a:spcBef>
                <a:spcPct val="0"/>
              </a:spcBef>
              <a:buClrTx/>
              <a:buSzTx/>
              <a:buFontTx/>
              <a:buNone/>
            </a:pPr>
            <a:r>
              <a:rPr lang="en-US" sz="2200" b="1" i="1">
                <a:solidFill>
                  <a:schemeClr val="tx2"/>
                </a:solidFill>
                <a:latin typeface="Times New Roman" pitchFamily="18" charset="0"/>
              </a:rPr>
              <a:t>4-1 Constant volume heat rejected,</a:t>
            </a:r>
            <a:r>
              <a:rPr lang="en-US" sz="2200" i="1">
                <a:solidFill>
                  <a:schemeClr val="tx2"/>
                </a:solidFill>
                <a:latin typeface="Times New Roman" pitchFamily="18" charset="0"/>
              </a:rPr>
              <a:t>  </a:t>
            </a:r>
          </a:p>
          <a:p>
            <a:pPr marL="571500" indent="-571500">
              <a:spcBef>
                <a:spcPct val="0"/>
              </a:spcBef>
              <a:buClrTx/>
              <a:buSzTx/>
              <a:buFontTx/>
              <a:buNone/>
            </a:pPr>
            <a:r>
              <a:rPr lang="en-US" sz="2200" i="1">
                <a:solidFill>
                  <a:schemeClr val="tx2"/>
                </a:solidFill>
                <a:latin typeface="Times New Roman" pitchFamily="18" charset="0"/>
              </a:rPr>
              <a:t>1</a:t>
            </a:r>
            <a:r>
              <a:rPr lang="en-US" sz="2200" i="1" baseline="30000">
                <a:solidFill>
                  <a:schemeClr val="tx2"/>
                </a:solidFill>
                <a:latin typeface="Times New Roman" pitchFamily="18" charset="0"/>
              </a:rPr>
              <a:t>st</a:t>
            </a:r>
            <a:r>
              <a:rPr lang="en-US" sz="2200" i="1">
                <a:solidFill>
                  <a:schemeClr val="tx2"/>
                </a:solidFill>
                <a:latin typeface="Times New Roman" pitchFamily="18" charset="0"/>
              </a:rPr>
              <a:t> law         q</a:t>
            </a:r>
            <a:r>
              <a:rPr lang="en-US" sz="2200" i="1" baseline="-25000">
                <a:solidFill>
                  <a:schemeClr val="tx2"/>
                </a:solidFill>
                <a:latin typeface="Times New Roman" pitchFamily="18" charset="0"/>
              </a:rPr>
              <a:t>41 </a:t>
            </a:r>
            <a:r>
              <a:rPr lang="en-US" sz="2200" i="1">
                <a:solidFill>
                  <a:schemeClr val="tx2"/>
                </a:solidFill>
                <a:latin typeface="Times New Roman" pitchFamily="18" charset="0"/>
              </a:rPr>
              <a:t>= w</a:t>
            </a:r>
            <a:r>
              <a:rPr lang="en-US" sz="2200" i="1" baseline="-25000">
                <a:solidFill>
                  <a:schemeClr val="tx2"/>
                </a:solidFill>
                <a:latin typeface="Times New Roman" pitchFamily="18" charset="0"/>
              </a:rPr>
              <a:t>41</a:t>
            </a:r>
            <a:r>
              <a:rPr lang="en-US" sz="2200" i="1">
                <a:solidFill>
                  <a:schemeClr val="tx2"/>
                </a:solidFill>
                <a:latin typeface="Times New Roman" pitchFamily="18" charset="0"/>
              </a:rPr>
              <a:t> + u</a:t>
            </a:r>
            <a:r>
              <a:rPr lang="en-US" sz="2200" i="1" baseline="-25000">
                <a:solidFill>
                  <a:schemeClr val="tx2"/>
                </a:solidFill>
                <a:latin typeface="Times New Roman" pitchFamily="18" charset="0"/>
              </a:rPr>
              <a:t>1</a:t>
            </a:r>
            <a:r>
              <a:rPr lang="en-US" sz="2200" i="1">
                <a:solidFill>
                  <a:schemeClr val="tx2"/>
                </a:solidFill>
                <a:latin typeface="Times New Roman" pitchFamily="18" charset="0"/>
              </a:rPr>
              <a:t> –u</a:t>
            </a:r>
            <a:r>
              <a:rPr lang="en-US" sz="2200" i="1" baseline="-25000">
                <a:solidFill>
                  <a:schemeClr val="tx2"/>
                </a:solidFill>
                <a:latin typeface="Times New Roman" pitchFamily="18" charset="0"/>
              </a:rPr>
              <a:t>4</a:t>
            </a:r>
            <a:r>
              <a:rPr lang="en-US" sz="2200" i="1">
                <a:solidFill>
                  <a:schemeClr val="tx2"/>
                </a:solidFill>
                <a:latin typeface="Times New Roman" pitchFamily="18" charset="0"/>
              </a:rPr>
              <a:t>   ;  w</a:t>
            </a:r>
            <a:r>
              <a:rPr lang="en-US" sz="2200" i="1" baseline="-25000">
                <a:solidFill>
                  <a:schemeClr val="tx2"/>
                </a:solidFill>
                <a:latin typeface="Times New Roman" pitchFamily="18" charset="0"/>
              </a:rPr>
              <a:t>41</a:t>
            </a:r>
            <a:r>
              <a:rPr lang="en-US" sz="2200" i="1">
                <a:solidFill>
                  <a:schemeClr val="tx2"/>
                </a:solidFill>
                <a:latin typeface="Times New Roman" pitchFamily="18" charset="0"/>
              </a:rPr>
              <a:t> = 0</a:t>
            </a:r>
          </a:p>
          <a:p>
            <a:pPr marL="571500" indent="-571500">
              <a:spcBef>
                <a:spcPct val="0"/>
              </a:spcBef>
              <a:buClrTx/>
              <a:buSzTx/>
              <a:buFontTx/>
              <a:buNone/>
            </a:pPr>
            <a:r>
              <a:rPr lang="th-TH" sz="2200" i="1">
                <a:solidFill>
                  <a:schemeClr val="tx2"/>
                </a:solidFill>
                <a:latin typeface="Times New Roman" pitchFamily="18" charset="0"/>
              </a:rPr>
              <a:t>	</a:t>
            </a:r>
            <a:r>
              <a:rPr lang="en-US" sz="2200" i="1">
                <a:solidFill>
                  <a:schemeClr val="tx2"/>
                </a:solidFill>
                <a:latin typeface="Times New Roman" pitchFamily="18" charset="0"/>
              </a:rPr>
              <a:t>           q</a:t>
            </a:r>
            <a:r>
              <a:rPr lang="en-US" sz="2200" i="1" baseline="-25000">
                <a:solidFill>
                  <a:schemeClr val="tx2"/>
                </a:solidFill>
                <a:latin typeface="Times New Roman" pitchFamily="18" charset="0"/>
              </a:rPr>
              <a:t>41 </a:t>
            </a:r>
            <a:r>
              <a:rPr lang="en-US" sz="2200" i="1">
                <a:solidFill>
                  <a:schemeClr val="tx2"/>
                </a:solidFill>
                <a:latin typeface="Times New Roman" pitchFamily="18" charset="0"/>
              </a:rPr>
              <a:t>= u</a:t>
            </a:r>
            <a:r>
              <a:rPr lang="en-US" sz="2200" i="1" baseline="-25000">
                <a:solidFill>
                  <a:schemeClr val="tx2"/>
                </a:solidFill>
                <a:latin typeface="Times New Roman" pitchFamily="18" charset="0"/>
              </a:rPr>
              <a:t>1</a:t>
            </a:r>
            <a:r>
              <a:rPr lang="en-US" sz="2200" i="1">
                <a:solidFill>
                  <a:schemeClr val="tx2"/>
                </a:solidFill>
                <a:latin typeface="Times New Roman" pitchFamily="18" charset="0"/>
              </a:rPr>
              <a:t> –u</a:t>
            </a:r>
            <a:r>
              <a:rPr lang="en-US" sz="2200" i="1" baseline="-25000">
                <a:solidFill>
                  <a:schemeClr val="tx2"/>
                </a:solidFill>
                <a:latin typeface="Times New Roman" pitchFamily="18" charset="0"/>
              </a:rPr>
              <a:t>4 </a:t>
            </a:r>
            <a:r>
              <a:rPr lang="en-US" sz="2200" i="1">
                <a:solidFill>
                  <a:schemeClr val="tx2"/>
                </a:solidFill>
                <a:latin typeface="Times New Roman" pitchFamily="18" charset="0"/>
              </a:rPr>
              <a:t>= 206.91 - 588.74   =</a:t>
            </a:r>
            <a:r>
              <a:rPr lang="en-US" sz="2200" i="1">
                <a:solidFill>
                  <a:schemeClr val="tx2"/>
                </a:solidFill>
                <a:latin typeface="Times New Roman" pitchFamily="18" charset="0"/>
                <a:sym typeface="Wingdings" pitchFamily="2" charset="2"/>
              </a:rPr>
              <a:t>  -381.83 kJ/kg</a:t>
            </a:r>
          </a:p>
          <a:p>
            <a:pPr marL="571500" indent="-571500">
              <a:spcBef>
                <a:spcPct val="0"/>
              </a:spcBef>
              <a:buClrTx/>
              <a:buSzTx/>
              <a:buFontTx/>
              <a:buNone/>
            </a:pPr>
            <a:r>
              <a:rPr lang="th-TH" sz="2200" i="1">
                <a:solidFill>
                  <a:schemeClr val="tx2"/>
                </a:solidFill>
                <a:latin typeface="Times New Roman" pitchFamily="18" charset="0"/>
              </a:rPr>
              <a:t>	</a:t>
            </a:r>
            <a:r>
              <a:rPr lang="en-US" sz="2200" i="1">
                <a:solidFill>
                  <a:schemeClr val="tx2"/>
                </a:solidFill>
                <a:latin typeface="Times New Roman" pitchFamily="18" charset="0"/>
              </a:rPr>
              <a:t>            q</a:t>
            </a:r>
            <a:r>
              <a:rPr lang="en-US" sz="2200" i="1" baseline="-25000">
                <a:solidFill>
                  <a:schemeClr val="tx2"/>
                </a:solidFill>
                <a:latin typeface="Times New Roman" pitchFamily="18" charset="0"/>
              </a:rPr>
              <a:t>L </a:t>
            </a:r>
            <a:r>
              <a:rPr lang="en-US" sz="2200" i="1">
                <a:solidFill>
                  <a:schemeClr val="tx2"/>
                </a:solidFill>
                <a:latin typeface="Times New Roman" pitchFamily="18" charset="0"/>
              </a:rPr>
              <a:t>= -q</a:t>
            </a:r>
            <a:r>
              <a:rPr lang="en-US" sz="2200" i="1" baseline="-25000">
                <a:solidFill>
                  <a:schemeClr val="tx2"/>
                </a:solidFill>
                <a:latin typeface="Times New Roman" pitchFamily="18" charset="0"/>
              </a:rPr>
              <a:t>41 </a:t>
            </a:r>
            <a:r>
              <a:rPr lang="en-US" sz="2200" i="1">
                <a:solidFill>
                  <a:schemeClr val="tx2"/>
                </a:solidFill>
                <a:latin typeface="Times New Roman" pitchFamily="18" charset="0"/>
              </a:rPr>
              <a:t>= </a:t>
            </a:r>
            <a:r>
              <a:rPr lang="en-US" sz="2200" i="1">
                <a:solidFill>
                  <a:schemeClr val="tx2"/>
                </a:solidFill>
                <a:latin typeface="Times New Roman" pitchFamily="18" charset="0"/>
                <a:sym typeface="Wingdings" pitchFamily="2" charset="2"/>
              </a:rPr>
              <a:t>381.83 kJ/kg</a:t>
            </a:r>
          </a:p>
          <a:p>
            <a:pPr marL="571500" indent="-571500">
              <a:spcBef>
                <a:spcPct val="0"/>
              </a:spcBef>
              <a:buClrTx/>
              <a:buSzTx/>
              <a:buFontTx/>
              <a:buNone/>
            </a:pPr>
            <a:r>
              <a:rPr lang="th-TH" sz="2200" i="1">
                <a:solidFill>
                  <a:schemeClr val="tx2"/>
                </a:solidFill>
                <a:latin typeface="Times New Roman" pitchFamily="18" charset="0"/>
              </a:rPr>
              <a:t>	</a:t>
            </a:r>
            <a:r>
              <a:rPr lang="en-US" sz="2200" i="1">
                <a:solidFill>
                  <a:schemeClr val="tx2"/>
                </a:solidFill>
                <a:latin typeface="Times New Roman" pitchFamily="18" charset="0"/>
              </a:rPr>
              <a:t>         w</a:t>
            </a:r>
            <a:r>
              <a:rPr lang="en-US" sz="2200" i="1" baseline="-25000">
                <a:solidFill>
                  <a:schemeClr val="tx2"/>
                </a:solidFill>
                <a:latin typeface="Times New Roman" pitchFamily="18" charset="0"/>
              </a:rPr>
              <a:t>net</a:t>
            </a:r>
            <a:r>
              <a:rPr lang="en-US" sz="2200" i="1">
                <a:solidFill>
                  <a:schemeClr val="tx2"/>
                </a:solidFill>
                <a:latin typeface="Times New Roman" pitchFamily="18" charset="0"/>
              </a:rPr>
              <a:t> = q</a:t>
            </a:r>
            <a:r>
              <a:rPr lang="en-US" sz="2200" i="1" baseline="-25000">
                <a:solidFill>
                  <a:schemeClr val="tx2"/>
                </a:solidFill>
                <a:latin typeface="Times New Roman" pitchFamily="18" charset="0"/>
              </a:rPr>
              <a:t>H</a:t>
            </a:r>
            <a:r>
              <a:rPr lang="en-US" sz="2200" i="1">
                <a:solidFill>
                  <a:schemeClr val="tx2"/>
                </a:solidFill>
                <a:latin typeface="Times New Roman" pitchFamily="18" charset="0"/>
              </a:rPr>
              <a:t> –</a:t>
            </a:r>
            <a:r>
              <a:rPr lang="en-US" sz="2200" i="1" baseline="-25000">
                <a:solidFill>
                  <a:schemeClr val="tx2"/>
                </a:solidFill>
                <a:latin typeface="Times New Roman" pitchFamily="18" charset="0"/>
              </a:rPr>
              <a:t> </a:t>
            </a:r>
            <a:r>
              <a:rPr lang="en-US" sz="2200" i="1">
                <a:solidFill>
                  <a:schemeClr val="tx2"/>
                </a:solidFill>
                <a:latin typeface="Times New Roman" pitchFamily="18" charset="0"/>
              </a:rPr>
              <a:t>q</a:t>
            </a:r>
            <a:r>
              <a:rPr lang="en-US" sz="2200" i="1" baseline="-25000">
                <a:solidFill>
                  <a:schemeClr val="tx2"/>
                </a:solidFill>
                <a:latin typeface="Times New Roman" pitchFamily="18" charset="0"/>
              </a:rPr>
              <a:t>L</a:t>
            </a:r>
            <a:r>
              <a:rPr lang="en-US" sz="2200" i="1">
                <a:solidFill>
                  <a:schemeClr val="tx2"/>
                </a:solidFill>
                <a:latin typeface="Times New Roman" pitchFamily="18" charset="0"/>
              </a:rPr>
              <a:t> = 800 – 381.83 = 418.17 kJ/kg       answer</a:t>
            </a:r>
          </a:p>
          <a:p>
            <a:pPr marL="571500" indent="-571500">
              <a:spcBef>
                <a:spcPct val="0"/>
              </a:spcBef>
              <a:buClrTx/>
              <a:buSzTx/>
              <a:buFontTx/>
              <a:buNone/>
            </a:pPr>
            <a:endParaRPr lang="en-US" sz="2200" i="1">
              <a:solidFill>
                <a:schemeClr val="tx2"/>
              </a:solidFill>
              <a:latin typeface="Times New Roman" pitchFamily="18" charset="0"/>
              <a:sym typeface="Symbol" pitchFamily="18" charset="2"/>
            </a:endParaRPr>
          </a:p>
          <a:p>
            <a:pPr marL="571500" indent="-571500">
              <a:spcBef>
                <a:spcPct val="0"/>
              </a:spcBef>
              <a:buClrTx/>
              <a:buSzTx/>
              <a:buFontTx/>
              <a:buNone/>
            </a:pPr>
            <a:r>
              <a:rPr lang="en-US" sz="2200" i="1">
                <a:solidFill>
                  <a:srgbClr val="0000CC"/>
                </a:solidFill>
                <a:latin typeface="Times New Roman" pitchFamily="18" charset="0"/>
                <a:sym typeface="Symbol" pitchFamily="18" charset="2"/>
              </a:rPr>
              <a:t>(c) </a:t>
            </a:r>
            <a:r>
              <a:rPr lang="en-US" sz="2200" i="1" baseline="-25000">
                <a:solidFill>
                  <a:srgbClr val="0000CC"/>
                </a:solidFill>
                <a:latin typeface="Times New Roman" pitchFamily="18" charset="0"/>
                <a:sym typeface="Symbol" pitchFamily="18" charset="2"/>
              </a:rPr>
              <a:t>th</a:t>
            </a:r>
            <a:r>
              <a:rPr lang="en-US" sz="2200" i="1">
                <a:solidFill>
                  <a:srgbClr val="0000CC"/>
                </a:solidFill>
                <a:latin typeface="Times New Roman" pitchFamily="18" charset="0"/>
                <a:sym typeface="Symbol" pitchFamily="18" charset="2"/>
              </a:rPr>
              <a:t> = </a:t>
            </a:r>
            <a:r>
              <a:rPr lang="en-US" sz="2200" i="1">
                <a:solidFill>
                  <a:srgbClr val="0000CC"/>
                </a:solidFill>
                <a:latin typeface="Times New Roman" pitchFamily="18" charset="0"/>
              </a:rPr>
              <a:t>w</a:t>
            </a:r>
            <a:r>
              <a:rPr lang="en-US" sz="2200" i="1" baseline="-25000">
                <a:solidFill>
                  <a:srgbClr val="0000CC"/>
                </a:solidFill>
                <a:latin typeface="Times New Roman" pitchFamily="18" charset="0"/>
              </a:rPr>
              <a:t>net</a:t>
            </a:r>
            <a:r>
              <a:rPr lang="en-US" sz="2200" i="1">
                <a:solidFill>
                  <a:srgbClr val="0000CC"/>
                </a:solidFill>
                <a:latin typeface="Times New Roman" pitchFamily="18" charset="0"/>
              </a:rPr>
              <a:t> /q</a:t>
            </a:r>
            <a:r>
              <a:rPr lang="en-US" sz="2200" i="1" baseline="-25000">
                <a:solidFill>
                  <a:srgbClr val="0000CC"/>
                </a:solidFill>
                <a:latin typeface="Times New Roman" pitchFamily="18" charset="0"/>
              </a:rPr>
              <a:t>H</a:t>
            </a:r>
            <a:r>
              <a:rPr lang="en-US" sz="2200" i="1">
                <a:solidFill>
                  <a:srgbClr val="0000CC"/>
                </a:solidFill>
                <a:latin typeface="Times New Roman" pitchFamily="18" charset="0"/>
              </a:rPr>
              <a:t>  = 418.83/800 = 0.523  or 52.3 %      answer</a:t>
            </a:r>
            <a:endParaRPr lang="en-US" sz="2200" i="1">
              <a:solidFill>
                <a:srgbClr val="0000CC"/>
              </a:solidFill>
              <a:latin typeface="Times New Roman" pitchFamily="18" charset="0"/>
              <a:sym typeface="Symbol" pitchFamily="18" charset="2"/>
            </a:endParaRPr>
          </a:p>
          <a:p>
            <a:pPr marL="571500" indent="-571500">
              <a:spcBef>
                <a:spcPct val="0"/>
              </a:spcBef>
              <a:buClrTx/>
              <a:buSzTx/>
              <a:buFontTx/>
              <a:buNone/>
            </a:pPr>
            <a:r>
              <a:rPr lang="en-US" sz="2200" i="1">
                <a:solidFill>
                  <a:schemeClr val="tx2"/>
                </a:solidFill>
                <a:latin typeface="Times New Roman" pitchFamily="18" charset="0"/>
                <a:sym typeface="Symbol" pitchFamily="18" charset="2"/>
              </a:rPr>
              <a:t>(d) MEP = </a:t>
            </a:r>
            <a:r>
              <a:rPr lang="en-US" sz="2200" i="1">
                <a:solidFill>
                  <a:schemeClr val="tx2"/>
                </a:solidFill>
                <a:latin typeface="Times New Roman" pitchFamily="18" charset="0"/>
              </a:rPr>
              <a:t>w</a:t>
            </a:r>
            <a:r>
              <a:rPr lang="en-US" sz="2200" i="1" baseline="-25000">
                <a:solidFill>
                  <a:schemeClr val="tx2"/>
                </a:solidFill>
                <a:latin typeface="Times New Roman" pitchFamily="18" charset="0"/>
              </a:rPr>
              <a:t>net</a:t>
            </a:r>
            <a:r>
              <a:rPr lang="en-US" sz="2200" i="1">
                <a:solidFill>
                  <a:schemeClr val="tx2"/>
                </a:solidFill>
                <a:latin typeface="Times New Roman" pitchFamily="18" charset="0"/>
              </a:rPr>
              <a:t> /(v</a:t>
            </a:r>
            <a:r>
              <a:rPr lang="en-US" sz="2200" i="1" baseline="-25000">
                <a:solidFill>
                  <a:schemeClr val="tx2"/>
                </a:solidFill>
                <a:latin typeface="Times New Roman" pitchFamily="18" charset="0"/>
              </a:rPr>
              <a:t>1</a:t>
            </a:r>
            <a:r>
              <a:rPr lang="en-US" sz="2200" i="1">
                <a:solidFill>
                  <a:schemeClr val="tx2"/>
                </a:solidFill>
                <a:latin typeface="Times New Roman" pitchFamily="18" charset="0"/>
              </a:rPr>
              <a:t>-v</a:t>
            </a:r>
            <a:r>
              <a:rPr lang="en-US" sz="2200" i="1" baseline="-25000">
                <a:solidFill>
                  <a:schemeClr val="tx2"/>
                </a:solidFill>
                <a:latin typeface="Times New Roman" pitchFamily="18" charset="0"/>
              </a:rPr>
              <a:t>2 </a:t>
            </a:r>
            <a:r>
              <a:rPr lang="en-US" sz="2200" i="1">
                <a:solidFill>
                  <a:schemeClr val="tx2"/>
                </a:solidFill>
                <a:latin typeface="Times New Roman" pitchFamily="18" charset="0"/>
              </a:rPr>
              <a:t>)  ; P</a:t>
            </a:r>
            <a:r>
              <a:rPr lang="en-US" sz="2200" i="1" baseline="-25000">
                <a:solidFill>
                  <a:schemeClr val="tx2"/>
                </a:solidFill>
                <a:latin typeface="Times New Roman" pitchFamily="18" charset="0"/>
              </a:rPr>
              <a:t>1</a:t>
            </a:r>
            <a:r>
              <a:rPr lang="en-US" sz="2200" i="1">
                <a:solidFill>
                  <a:schemeClr val="tx2"/>
                </a:solidFill>
                <a:latin typeface="Times New Roman" pitchFamily="18" charset="0"/>
              </a:rPr>
              <a:t>v</a:t>
            </a:r>
            <a:r>
              <a:rPr lang="en-US" sz="2200" i="1" baseline="-25000">
                <a:solidFill>
                  <a:schemeClr val="tx2"/>
                </a:solidFill>
                <a:latin typeface="Times New Roman" pitchFamily="18" charset="0"/>
              </a:rPr>
              <a:t>1</a:t>
            </a:r>
            <a:r>
              <a:rPr lang="en-US" sz="2200" i="1">
                <a:solidFill>
                  <a:schemeClr val="tx2"/>
                </a:solidFill>
                <a:latin typeface="Times New Roman" pitchFamily="18" charset="0"/>
              </a:rPr>
              <a:t> = RT</a:t>
            </a:r>
            <a:r>
              <a:rPr lang="en-US" sz="2200" i="1" baseline="-25000">
                <a:solidFill>
                  <a:schemeClr val="tx2"/>
                </a:solidFill>
                <a:latin typeface="Times New Roman" pitchFamily="18" charset="0"/>
              </a:rPr>
              <a:t>1 </a:t>
            </a:r>
            <a:r>
              <a:rPr lang="en-US" sz="2200" i="1">
                <a:solidFill>
                  <a:schemeClr val="tx2"/>
                </a:solidFill>
                <a:latin typeface="Times New Roman" pitchFamily="18" charset="0"/>
              </a:rPr>
              <a:t> </a:t>
            </a:r>
          </a:p>
          <a:p>
            <a:pPr marL="571500" indent="-571500">
              <a:spcBef>
                <a:spcPct val="0"/>
              </a:spcBef>
              <a:buClrTx/>
              <a:buSzTx/>
              <a:buFontTx/>
              <a:buNone/>
            </a:pPr>
            <a:r>
              <a:rPr lang="en-US" sz="2200" i="1">
                <a:solidFill>
                  <a:schemeClr val="tx2"/>
                </a:solidFill>
                <a:latin typeface="Times New Roman" pitchFamily="18" charset="0"/>
              </a:rPr>
              <a:t>      </a:t>
            </a:r>
            <a:r>
              <a:rPr lang="en-US" sz="2200" i="1">
                <a:solidFill>
                  <a:schemeClr val="tx2"/>
                </a:solidFill>
                <a:latin typeface="Times New Roman" pitchFamily="18" charset="0"/>
                <a:sym typeface="Wingdings" pitchFamily="2" charset="2"/>
              </a:rPr>
              <a:t> v</a:t>
            </a:r>
            <a:r>
              <a:rPr lang="en-US" sz="2200" i="1" baseline="-25000">
                <a:solidFill>
                  <a:schemeClr val="tx2"/>
                </a:solidFill>
                <a:latin typeface="Times New Roman" pitchFamily="18" charset="0"/>
                <a:sym typeface="Wingdings" pitchFamily="2" charset="2"/>
              </a:rPr>
              <a:t>1</a:t>
            </a:r>
            <a:r>
              <a:rPr lang="en-US" sz="2200" i="1">
                <a:solidFill>
                  <a:schemeClr val="tx2"/>
                </a:solidFill>
                <a:latin typeface="Times New Roman" pitchFamily="18" charset="0"/>
                <a:sym typeface="Wingdings" pitchFamily="2" charset="2"/>
              </a:rPr>
              <a:t> = 0.832 m</a:t>
            </a:r>
            <a:r>
              <a:rPr lang="en-US" sz="2200" i="1" baseline="30000">
                <a:solidFill>
                  <a:schemeClr val="tx2"/>
                </a:solidFill>
                <a:latin typeface="Times New Roman" pitchFamily="18" charset="0"/>
                <a:sym typeface="Wingdings" pitchFamily="2" charset="2"/>
              </a:rPr>
              <a:t>3</a:t>
            </a:r>
            <a:r>
              <a:rPr lang="en-US" sz="2200" i="1">
                <a:solidFill>
                  <a:schemeClr val="tx2"/>
                </a:solidFill>
                <a:latin typeface="Times New Roman" pitchFamily="18" charset="0"/>
                <a:sym typeface="Wingdings" pitchFamily="2" charset="2"/>
              </a:rPr>
              <a:t>/kg ,  v</a:t>
            </a:r>
            <a:r>
              <a:rPr lang="en-US" sz="2200" i="1" baseline="-25000">
                <a:solidFill>
                  <a:schemeClr val="tx2"/>
                </a:solidFill>
                <a:latin typeface="Times New Roman" pitchFamily="18" charset="0"/>
                <a:sym typeface="Wingdings" pitchFamily="2" charset="2"/>
              </a:rPr>
              <a:t>2 </a:t>
            </a:r>
            <a:r>
              <a:rPr lang="en-US" sz="2200" i="1">
                <a:solidFill>
                  <a:schemeClr val="tx2"/>
                </a:solidFill>
                <a:latin typeface="Times New Roman" pitchFamily="18" charset="0"/>
                <a:sym typeface="Wingdings" pitchFamily="2" charset="2"/>
              </a:rPr>
              <a:t>=</a:t>
            </a:r>
            <a:r>
              <a:rPr lang="en-US" sz="2200" i="1" baseline="-25000">
                <a:solidFill>
                  <a:schemeClr val="tx2"/>
                </a:solidFill>
                <a:latin typeface="Times New Roman" pitchFamily="18" charset="0"/>
                <a:sym typeface="Wingdings" pitchFamily="2" charset="2"/>
              </a:rPr>
              <a:t> </a:t>
            </a:r>
            <a:r>
              <a:rPr lang="en-US" sz="2200" i="1">
                <a:solidFill>
                  <a:schemeClr val="tx2"/>
                </a:solidFill>
                <a:latin typeface="Times New Roman" pitchFamily="18" charset="0"/>
                <a:sym typeface="Wingdings" pitchFamily="2" charset="2"/>
              </a:rPr>
              <a:t>v</a:t>
            </a:r>
            <a:r>
              <a:rPr lang="en-US" sz="2200" i="1" baseline="-25000">
                <a:solidFill>
                  <a:schemeClr val="tx2"/>
                </a:solidFill>
                <a:latin typeface="Times New Roman" pitchFamily="18" charset="0"/>
                <a:sym typeface="Wingdings" pitchFamily="2" charset="2"/>
              </a:rPr>
              <a:t>1</a:t>
            </a:r>
            <a:r>
              <a:rPr lang="en-US" sz="2200" i="1">
                <a:solidFill>
                  <a:schemeClr val="tx2"/>
                </a:solidFill>
                <a:latin typeface="Times New Roman" pitchFamily="18" charset="0"/>
                <a:sym typeface="Wingdings" pitchFamily="2" charset="2"/>
              </a:rPr>
              <a:t>/8</a:t>
            </a:r>
            <a:r>
              <a:rPr lang="en-US" sz="2200" i="1">
                <a:solidFill>
                  <a:schemeClr val="tx2"/>
                </a:solidFill>
                <a:latin typeface="Times New Roman" pitchFamily="18" charset="0"/>
                <a:sym typeface="Symbol" pitchFamily="18" charset="2"/>
              </a:rPr>
              <a:t>,</a:t>
            </a:r>
            <a:r>
              <a:rPr lang="en-US" sz="2200"/>
              <a:t> </a:t>
            </a:r>
          </a:p>
          <a:p>
            <a:pPr marL="571500" indent="-571500">
              <a:spcBef>
                <a:spcPct val="0"/>
              </a:spcBef>
              <a:buClrTx/>
              <a:buSzTx/>
              <a:buFontTx/>
              <a:buNone/>
            </a:pPr>
            <a:r>
              <a:rPr lang="en-US" sz="2200"/>
              <a:t>    </a:t>
            </a:r>
            <a:r>
              <a:rPr lang="en-US" sz="2200" i="1">
                <a:solidFill>
                  <a:schemeClr val="tx2"/>
                </a:solidFill>
                <a:latin typeface="Times New Roman" pitchFamily="18" charset="0"/>
              </a:rPr>
              <a:t>MEP = 574.4 kPa answer</a:t>
            </a:r>
            <a:endParaRPr lang="th-TH" sz="2200" i="1">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a:t>รศ.ดร.สมหมาย ปรีเปรม</a:t>
            </a:r>
            <a:endParaRPr lang="th-TH" altLang="en-US"/>
          </a:p>
        </p:txBody>
      </p:sp>
      <p:sp>
        <p:nvSpPr>
          <p:cNvPr id="212994" name="Rectangle 2"/>
          <p:cNvSpPr>
            <a:spLocks noChangeArrowheads="1"/>
          </p:cNvSpPr>
          <p:nvPr/>
        </p:nvSpPr>
        <p:spPr bwMode="auto">
          <a:xfrm>
            <a:off x="590550" y="779463"/>
            <a:ext cx="7486650" cy="4846637"/>
          </a:xfrm>
          <a:prstGeom prst="rect">
            <a:avLst/>
          </a:prstGeom>
          <a:noFill/>
          <a:ln w="9525">
            <a:noFill/>
            <a:miter lim="800000"/>
            <a:headEnd/>
            <a:tailEnd/>
          </a:ln>
          <a:effectLst/>
        </p:spPr>
        <p:txBody>
          <a:bodyPr anchor="ctr">
            <a:spAutoFit/>
          </a:bodyPr>
          <a:lstStyle/>
          <a:p>
            <a:r>
              <a:rPr lang="en-US" sz="3200" b="1">
                <a:solidFill>
                  <a:srgbClr val="0000CC"/>
                </a:solidFill>
              </a:rPr>
              <a:t>Problems</a:t>
            </a:r>
            <a:endParaRPr lang="en-US" sz="3200">
              <a:solidFill>
                <a:srgbClr val="0000CC"/>
              </a:solidFill>
            </a:endParaRPr>
          </a:p>
          <a:p>
            <a:endParaRPr lang="en-US" sz="2000" b="1"/>
          </a:p>
          <a:p>
            <a:r>
              <a:rPr lang="en-US" sz="2000" b="1"/>
              <a:t>8-10C </a:t>
            </a:r>
            <a:r>
              <a:rPr lang="en-US" sz="2000"/>
              <a:t>What is the difference between the clearance volume and the displacement volume of reciprocating engines?</a:t>
            </a:r>
          </a:p>
          <a:p>
            <a:r>
              <a:rPr lang="en-US" sz="2000" b="1"/>
              <a:t>8-11C </a:t>
            </a:r>
            <a:r>
              <a:rPr lang="en-US" sz="2000"/>
              <a:t>Define the compression ratio for reciprocating engines.</a:t>
            </a:r>
          </a:p>
          <a:p>
            <a:r>
              <a:rPr lang="en-US" sz="2000" b="1"/>
              <a:t>8-12C </a:t>
            </a:r>
            <a:r>
              <a:rPr lang="en-US" sz="2000"/>
              <a:t>How is the mean effective pressure for reciprocating engines defined?</a:t>
            </a:r>
          </a:p>
          <a:p>
            <a:r>
              <a:rPr lang="en-US" sz="2000" b="1"/>
              <a:t>8-13C </a:t>
            </a:r>
            <a:r>
              <a:rPr lang="en-US" sz="2000"/>
              <a:t>Can the mean effective pressure of an automobile engine in operation be less than the atmospheric pressure?</a:t>
            </a:r>
          </a:p>
          <a:p>
            <a:r>
              <a:rPr lang="en-US" sz="2000" b="1"/>
              <a:t>8-14C </a:t>
            </a:r>
            <a:r>
              <a:rPr lang="en-US" sz="2000"/>
              <a:t>As a car gets older, will its compression ratio change? How about the mean effective pressure?</a:t>
            </a:r>
          </a:p>
          <a:p>
            <a:r>
              <a:rPr lang="en-US" sz="2000" b="1"/>
              <a:t>8-15C </a:t>
            </a:r>
            <a:r>
              <a:rPr lang="en-US" sz="2000"/>
              <a:t>What is the difference between spark-ignition and compression­ignition engines?</a:t>
            </a:r>
          </a:p>
          <a:p>
            <a:r>
              <a:rPr lang="en-US" sz="2000" b="1"/>
              <a:t>8-16C </a:t>
            </a:r>
            <a:r>
              <a:rPr lang="en-US" sz="2000"/>
              <a:t>Define the following terms related to reciprocating engines: stroke, bore, top dead center, and clearance volume.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a:t>รศ.ดร.สมหมาย ปรีเปรม</a:t>
            </a:r>
            <a:endParaRPr lang="th-TH" altLang="en-US"/>
          </a:p>
        </p:txBody>
      </p:sp>
      <p:sp>
        <p:nvSpPr>
          <p:cNvPr id="204804" name="Rectangle 4"/>
          <p:cNvSpPr>
            <a:spLocks noChangeArrowheads="1"/>
          </p:cNvSpPr>
          <p:nvPr/>
        </p:nvSpPr>
        <p:spPr bwMode="auto">
          <a:xfrm>
            <a:off x="460375" y="50800"/>
            <a:ext cx="8048625" cy="6462713"/>
          </a:xfrm>
          <a:prstGeom prst="rect">
            <a:avLst/>
          </a:prstGeom>
          <a:noFill/>
          <a:ln w="9525">
            <a:noFill/>
            <a:miter lim="800000"/>
            <a:headEnd/>
            <a:tailEnd/>
          </a:ln>
          <a:effectLst/>
        </p:spPr>
        <p:txBody>
          <a:bodyPr>
            <a:spAutoFit/>
          </a:bodyPr>
          <a:lstStyle/>
          <a:p>
            <a:pPr>
              <a:spcBef>
                <a:spcPct val="50000"/>
              </a:spcBef>
            </a:pPr>
            <a:r>
              <a:rPr lang="en-US" sz="2800"/>
              <a:t>Otto Cycle</a:t>
            </a:r>
          </a:p>
          <a:p>
            <a:pPr>
              <a:spcBef>
                <a:spcPct val="50000"/>
              </a:spcBef>
            </a:pPr>
            <a:r>
              <a:rPr lang="en-US" sz="2000"/>
              <a:t>8-27C What four processes make the ideal OTTO cycle?</a:t>
            </a:r>
          </a:p>
          <a:p>
            <a:pPr>
              <a:spcBef>
                <a:spcPct val="50000"/>
              </a:spcBef>
            </a:pPr>
            <a:r>
              <a:rPr lang="en-US" sz="2000"/>
              <a:t>8-29C How is the rpm (revolutions per minute) of an actual four-stroke. gasoline engine related to the number of thermodynamic cycles? What would your answer be for a two-stroke engine?</a:t>
            </a:r>
          </a:p>
          <a:p>
            <a:pPr>
              <a:spcBef>
                <a:spcPct val="50000"/>
              </a:spcBef>
            </a:pPr>
            <a:r>
              <a:rPr lang="en-US" sz="2000"/>
              <a:t>8-30C Are the processes which make up the Otto cycle analyzed as closed-system or steady-flow processes? Why?</a:t>
            </a:r>
          </a:p>
          <a:p>
            <a:pPr>
              <a:spcBef>
                <a:spcPct val="50000"/>
              </a:spcBef>
            </a:pPr>
            <a:r>
              <a:rPr lang="en-US" sz="2000"/>
              <a:t>8-31C How does the thermal efficiency of an ideal Otto cycle change with the compression ratio of the engine and the specific heat ratio of the working fluid?</a:t>
            </a:r>
          </a:p>
          <a:p>
            <a:pPr>
              <a:spcBef>
                <a:spcPct val="50000"/>
              </a:spcBef>
            </a:pPr>
            <a:r>
              <a:rPr lang="en-US" sz="2000"/>
              <a:t>8-32C Why are high compression ratios not used in spark-ignition engines?</a:t>
            </a:r>
          </a:p>
          <a:p>
            <a:pPr>
              <a:spcBef>
                <a:spcPct val="50000"/>
              </a:spcBef>
            </a:pPr>
            <a:r>
              <a:rPr lang="en-US" sz="2000"/>
              <a:t>8-33C An ideal Otto cycle with a specified compression ratio is executed using (a) air, (b) argon, and (c) ethane as the working fluid. For which case will the thermal efficiency be the highest? Why?</a:t>
            </a:r>
          </a:p>
          <a:p>
            <a:pPr>
              <a:spcBef>
                <a:spcPct val="50000"/>
              </a:spcBef>
            </a:pPr>
            <a:r>
              <a:rPr lang="en-US" sz="2000"/>
              <a:t>8-34C What is the difference between fuel-injected gasoline engines and diesel engines?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a:t>รศ.ดร.สมหมาย ปรีเปรม</a:t>
            </a:r>
            <a:endParaRPr lang="th-TH" altLang="en-US"/>
          </a:p>
        </p:txBody>
      </p:sp>
      <p:sp>
        <p:nvSpPr>
          <p:cNvPr id="205828" name="Rectangle 4"/>
          <p:cNvSpPr>
            <a:spLocks noChangeArrowheads="1"/>
          </p:cNvSpPr>
          <p:nvPr/>
        </p:nvSpPr>
        <p:spPr bwMode="auto">
          <a:xfrm>
            <a:off x="263525" y="365125"/>
            <a:ext cx="8467725" cy="5883275"/>
          </a:xfrm>
          <a:prstGeom prst="rect">
            <a:avLst/>
          </a:prstGeom>
          <a:noFill/>
          <a:ln w="9525">
            <a:noFill/>
            <a:miter lim="800000"/>
            <a:headEnd/>
            <a:tailEnd/>
          </a:ln>
          <a:effectLst/>
        </p:spPr>
        <p:txBody>
          <a:bodyPr>
            <a:spAutoFit/>
          </a:bodyPr>
          <a:lstStyle/>
          <a:p>
            <a:pPr>
              <a:spcBef>
                <a:spcPct val="50000"/>
              </a:spcBef>
            </a:pPr>
            <a:r>
              <a:rPr lang="en-US" sz="2000"/>
              <a:t>8-35 An ideal Otto cycle has a compression ratio of 8. At the              beginning of the compression process, air is at 25 kPa and 27°C,         and 750 kJ /kg of heat is transferred to air during the constant-volume heat addition process. Taking into account the variation of specific heats with temperature, determine (a) the pressure and temperature at the end of the heat addition process, (b) the net work output, (c) the thermal efficiency,  and (d) the mean effective pressure for the cycle. Answers: (a) 3898 kPa, 1539 K; (b) 392.4 kJ /kg; (c) 52.3 percent; (d) 495 kPa</a:t>
            </a:r>
          </a:p>
          <a:p>
            <a:pPr>
              <a:spcBef>
                <a:spcPct val="50000"/>
              </a:spcBef>
            </a:pPr>
            <a:r>
              <a:rPr lang="en-US" sz="2000"/>
              <a:t>8-36 Repeat Prob. 8-35 using constant specific heats at room temperature.</a:t>
            </a:r>
          </a:p>
          <a:p>
            <a:pPr>
              <a:spcBef>
                <a:spcPct val="50000"/>
              </a:spcBef>
            </a:pPr>
            <a:r>
              <a:rPr lang="en-US" sz="2000"/>
              <a:t>8-37 The compression ratio of an air-standard Otto cycle is 9.5. Prior to the isentropic compression process, the air is at 100 kPa, 17°C, and 600 cm</a:t>
            </a:r>
            <a:r>
              <a:rPr lang="en-US" sz="2000" baseline="30000"/>
              <a:t>3</a:t>
            </a:r>
            <a:r>
              <a:rPr lang="en-US" sz="2000"/>
              <a:t>. The temperature at the end of the isentropic expansion process is 800 K. Using specific heat values at room temperature, determine (a) the highest temperature and pressure in the cycle, (b) the amount of heat transferred, in kJ, (c) the thermal efficiency, and (d) the mean effective pressure. Answers: (a) 1969 K, 6449 kPa; (b) 0.65 kJ; (c) 59.4 percent; (d) 719 kPa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3"/>
          </p:nvPr>
        </p:nvSpPr>
        <p:spPr/>
        <p:txBody>
          <a:bodyPr/>
          <a:lstStyle/>
          <a:p>
            <a:r>
              <a:rPr lang="en-US" altLang="en-US"/>
              <a:t>รศ.ดร.สมหมาย ปรีเปรม</a:t>
            </a:r>
            <a:endParaRPr lang="th-TH" altLang="en-US"/>
          </a:p>
        </p:txBody>
      </p:sp>
      <p:sp>
        <p:nvSpPr>
          <p:cNvPr id="166920" name="Rectangle 8"/>
          <p:cNvSpPr>
            <a:spLocks noGrp="1" noChangeArrowheads="1"/>
          </p:cNvSpPr>
          <p:nvPr>
            <p:ph type="ctrTitle"/>
          </p:nvPr>
        </p:nvSpPr>
        <p:spPr/>
        <p:txBody>
          <a:bodyPr/>
          <a:lstStyle/>
          <a:p>
            <a:r>
              <a:rPr lang="en-US" i="1">
                <a:effectLst>
                  <a:outerShdw blurRad="38100" dist="38100" dir="2700000" algn="tl">
                    <a:srgbClr val="C0C0C0"/>
                  </a:outerShdw>
                </a:effectLst>
                <a:latin typeface="Comic Sans MS" pitchFamily="66" charset="0"/>
              </a:rPr>
              <a:t>End of Part 1</a:t>
            </a:r>
            <a:endParaRPr lang="th-TH" i="1">
              <a:effectLst>
                <a:outerShdw blurRad="38100" dist="38100" dir="2700000" algn="tl">
                  <a:srgbClr val="C0C0C0"/>
                </a:outerShdw>
              </a:effectLst>
              <a:latin typeface="Comic Sans MS" pitchFamily="66" charset="0"/>
            </a:endParaRPr>
          </a:p>
        </p:txBody>
      </p:sp>
      <p:sp>
        <p:nvSpPr>
          <p:cNvPr id="166922" name="Text Box 10"/>
          <p:cNvSpPr txBox="1">
            <a:spLocks noChangeArrowheads="1"/>
          </p:cNvSpPr>
          <p:nvPr/>
        </p:nvSpPr>
        <p:spPr bwMode="auto">
          <a:xfrm>
            <a:off x="317500" y="3556000"/>
            <a:ext cx="7112000" cy="2103438"/>
          </a:xfrm>
          <a:prstGeom prst="rect">
            <a:avLst/>
          </a:prstGeom>
          <a:solidFill>
            <a:srgbClr val="000080"/>
          </a:solidFill>
          <a:ln w="9525">
            <a:noFill/>
            <a:miter lim="800000"/>
            <a:headEnd/>
            <a:tailEnd/>
          </a:ln>
          <a:effectLst/>
        </p:spPr>
        <p:txBody>
          <a:bodyPr>
            <a:spAutoFit/>
          </a:bodyPr>
          <a:lstStyle/>
          <a:p>
            <a:pPr>
              <a:spcBef>
                <a:spcPct val="50000"/>
              </a:spcBef>
            </a:pPr>
            <a:r>
              <a:rPr lang="en-US">
                <a:solidFill>
                  <a:srgbClr val="66FF66"/>
                </a:solidFill>
              </a:rPr>
              <a:t>Web Links:</a:t>
            </a:r>
          </a:p>
          <a:p>
            <a:pPr>
              <a:spcBef>
                <a:spcPct val="50000"/>
              </a:spcBef>
            </a:pPr>
            <a:r>
              <a:rPr lang="th-TH" sz="2800" i="1">
                <a:solidFill>
                  <a:srgbClr val="66FF66"/>
                </a:solidFill>
              </a:rPr>
              <a:t>1.</a:t>
            </a:r>
            <a:r>
              <a:rPr lang="th-TH" i="1">
                <a:solidFill>
                  <a:srgbClr val="66FF66"/>
                </a:solidFill>
              </a:rPr>
              <a:t> </a:t>
            </a:r>
            <a:r>
              <a:rPr lang="en-US" i="1">
                <a:solidFill>
                  <a:srgbClr val="66FF66"/>
                </a:solidFill>
                <a:hlinkClick r:id="rId2"/>
              </a:rPr>
              <a:t>http://en.wikipedia.org/wiki/Four-stroke_cycle</a:t>
            </a:r>
            <a:endParaRPr lang="en-US" i="1">
              <a:solidFill>
                <a:srgbClr val="66FF66"/>
              </a:solidFill>
            </a:endParaRPr>
          </a:p>
          <a:p>
            <a:pPr>
              <a:spcBef>
                <a:spcPct val="50000"/>
              </a:spcBef>
            </a:pPr>
            <a:r>
              <a:rPr lang="th-TH" sz="2400" i="1">
                <a:solidFill>
                  <a:srgbClr val="66FF66"/>
                </a:solidFill>
              </a:rPr>
              <a:t>2.</a:t>
            </a:r>
            <a:r>
              <a:rPr lang="th-TH">
                <a:solidFill>
                  <a:srgbClr val="66FF66"/>
                </a:solidFill>
              </a:rPr>
              <a:t> </a:t>
            </a:r>
            <a:r>
              <a:rPr lang="en-US" i="1">
                <a:solidFill>
                  <a:srgbClr val="66FF66"/>
                </a:solidFill>
                <a:hlinkClick r:id="rId3"/>
              </a:rPr>
              <a:t>http://library.thinkquest.org/C006011/english/sites/index.php3?v=2</a:t>
            </a:r>
            <a:endParaRPr lang="en-US" i="1">
              <a:solidFill>
                <a:srgbClr val="66FF66"/>
              </a:solidFill>
            </a:endParaRPr>
          </a:p>
          <a:p>
            <a:pPr>
              <a:spcBef>
                <a:spcPct val="50000"/>
              </a:spcBef>
            </a:pPr>
            <a:r>
              <a:rPr lang="th-TH" sz="2400" i="1">
                <a:solidFill>
                  <a:srgbClr val="66FF66"/>
                </a:solidFill>
              </a:rPr>
              <a:t>3. </a:t>
            </a:r>
            <a:r>
              <a:rPr lang="en-US" i="1">
                <a:solidFill>
                  <a:srgbClr val="66FF66"/>
                </a:solidFill>
              </a:rPr>
              <a:t>http://auto.howstuffworks.com/diesel1.htm</a:t>
            </a:r>
            <a:endParaRPr lang="th-TH">
              <a:solidFill>
                <a:srgbClr val="66FF66"/>
              </a:solidFill>
            </a:endParaRPr>
          </a:p>
        </p:txBody>
      </p:sp>
      <p:sp>
        <p:nvSpPr>
          <p:cNvPr id="166924" name="Rectangle 12"/>
          <p:cNvSpPr>
            <a:spLocks noChangeArrowheads="1"/>
          </p:cNvSpPr>
          <p:nvPr/>
        </p:nvSpPr>
        <p:spPr bwMode="auto">
          <a:xfrm>
            <a:off x="558800" y="2841625"/>
            <a:ext cx="6370638" cy="641350"/>
          </a:xfrm>
          <a:prstGeom prst="rect">
            <a:avLst/>
          </a:prstGeom>
          <a:noFill/>
          <a:ln w="9525">
            <a:noFill/>
            <a:miter lim="800000"/>
            <a:headEnd/>
            <a:tailEnd/>
          </a:ln>
          <a:effectLst/>
        </p:spPr>
        <p:txBody>
          <a:bodyPr wrap="none">
            <a:spAutoFit/>
          </a:bodyPr>
          <a:lstStyle/>
          <a:p>
            <a:r>
              <a:rPr lang="th-TH" sz="3600" b="1" i="1">
                <a:solidFill>
                  <a:srgbClr val="9900CC"/>
                </a:solidFill>
                <a:effectLst>
                  <a:outerShdw blurRad="38100" dist="38100" dir="2700000" algn="tl">
                    <a:srgbClr val="C0C0C0"/>
                  </a:outerShdw>
                </a:effectLst>
              </a:rPr>
              <a:t>อยากรู้จักเครื่องยนต์ให้มากขึ้นมั๊ย..........</a:t>
            </a:r>
            <a:r>
              <a:rPr lang="th-TH" sz="3600" b="1" i="1">
                <a:solidFill>
                  <a:srgbClr val="008000"/>
                </a:solidFill>
                <a:effectLst>
                  <a:outerShdw blurRad="38100" dist="38100" dir="2700000" algn="tl">
                    <a:srgbClr val="C0C0C0"/>
                  </a:outerShdw>
                </a:effectLst>
              </a:rPr>
              <a:t>ไปดูที่นี่เลย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6924"/>
                                        </p:tgtEl>
                                        <p:attrNameLst>
                                          <p:attrName>style.visibility</p:attrName>
                                        </p:attrNameLst>
                                      </p:cBhvr>
                                      <p:to>
                                        <p:strVal val="visible"/>
                                      </p:to>
                                    </p:set>
                                    <p:animEffect transition="in" filter="fade">
                                      <p:cBhvr>
                                        <p:cTn id="7" dur="385" decel="100000"/>
                                        <p:tgtEl>
                                          <p:spTgt spid="166924"/>
                                        </p:tgtEl>
                                      </p:cBhvr>
                                    </p:animEffect>
                                    <p:animScale>
                                      <p:cBhvr>
                                        <p:cTn id="8" dur="385" decel="100000"/>
                                        <p:tgtEl>
                                          <p:spTgt spid="166924"/>
                                        </p:tgtEl>
                                      </p:cBhvr>
                                      <p:from x="10000" y="10000"/>
                                      <p:to x="200000" y="450000"/>
                                    </p:animScale>
                                    <p:animScale>
                                      <p:cBhvr>
                                        <p:cTn id="9" dur="615" accel="100000" fill="hold">
                                          <p:stCondLst>
                                            <p:cond delay="385"/>
                                          </p:stCondLst>
                                        </p:cTn>
                                        <p:tgtEl>
                                          <p:spTgt spid="166924"/>
                                        </p:tgtEl>
                                      </p:cBhvr>
                                      <p:from x="200000" y="450000"/>
                                      <p:to x="100000" y="100000"/>
                                    </p:animScale>
                                    <p:set>
                                      <p:cBhvr>
                                        <p:cTn id="10" dur="385" fill="hold"/>
                                        <p:tgtEl>
                                          <p:spTgt spid="166924"/>
                                        </p:tgtEl>
                                        <p:attrNameLst>
                                          <p:attrName>ppt_x</p:attrName>
                                        </p:attrNameLst>
                                      </p:cBhvr>
                                      <p:to>
                                        <p:strVal val="(0.5)"/>
                                      </p:to>
                                    </p:set>
                                    <p:anim from="(0.5)" to="(#ppt_x)" calcmode="lin" valueType="num">
                                      <p:cBhvr>
                                        <p:cTn id="11" dur="615" accel="100000" fill="hold">
                                          <p:stCondLst>
                                            <p:cond delay="385"/>
                                          </p:stCondLst>
                                        </p:cTn>
                                        <p:tgtEl>
                                          <p:spTgt spid="166924"/>
                                        </p:tgtEl>
                                        <p:attrNameLst>
                                          <p:attrName>ppt_x</p:attrName>
                                        </p:attrNameLst>
                                      </p:cBhvr>
                                    </p:anim>
                                    <p:set>
                                      <p:cBhvr>
                                        <p:cTn id="12" dur="385" fill="hold"/>
                                        <p:tgtEl>
                                          <p:spTgt spid="166924"/>
                                        </p:tgtEl>
                                        <p:attrNameLst>
                                          <p:attrName>ppt_y</p:attrName>
                                        </p:attrNameLst>
                                      </p:cBhvr>
                                      <p:to>
                                        <p:strVal val="(#ppt_y+0.4)"/>
                                      </p:to>
                                    </p:set>
                                    <p:anim from="(#ppt_y+0.4)" to="(#ppt_y)" calcmode="lin" valueType="num">
                                      <p:cBhvr>
                                        <p:cTn id="13" dur="615" accel="100000" fill="hold">
                                          <p:stCondLst>
                                            <p:cond delay="385"/>
                                          </p:stCondLst>
                                        </p:cTn>
                                        <p:tgtEl>
                                          <p:spTgt spid="1669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2"/>
          <p:cNvSpPr>
            <a:spLocks noGrp="1"/>
          </p:cNvSpPr>
          <p:nvPr>
            <p:ph type="ftr" sz="quarter" idx="11"/>
          </p:nvPr>
        </p:nvSpPr>
        <p:spPr/>
        <p:txBody>
          <a:bodyPr/>
          <a:lstStyle/>
          <a:p>
            <a:r>
              <a:rPr lang="en-US" altLang="en-US"/>
              <a:t>รศ.ดร.สมหมาย ปรีเปรม</a:t>
            </a:r>
            <a:endParaRPr lang="th-TH" altLang="en-US"/>
          </a:p>
        </p:txBody>
      </p:sp>
      <p:grpSp>
        <p:nvGrpSpPr>
          <p:cNvPr id="210946" name="Group 2"/>
          <p:cNvGrpSpPr>
            <a:grpSpLocks/>
          </p:cNvGrpSpPr>
          <p:nvPr/>
        </p:nvGrpSpPr>
        <p:grpSpPr bwMode="auto">
          <a:xfrm>
            <a:off x="285750" y="1216025"/>
            <a:ext cx="2606675" cy="2554288"/>
            <a:chOff x="180" y="766"/>
            <a:chExt cx="1642" cy="1609"/>
          </a:xfrm>
        </p:grpSpPr>
        <p:sp>
          <p:nvSpPr>
            <p:cNvPr id="210947" name="Freeform 3"/>
            <p:cNvSpPr>
              <a:spLocks noChangeAspect="1"/>
            </p:cNvSpPr>
            <p:nvPr/>
          </p:nvSpPr>
          <p:spPr bwMode="auto">
            <a:xfrm flipV="1">
              <a:off x="360" y="1188"/>
              <a:ext cx="789" cy="1187"/>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28627"/>
                    <a:invGamma/>
                  </a:srgbClr>
                </a:gs>
                <a:gs pos="50000">
                  <a:srgbClr val="B2B2B2"/>
                </a:gs>
                <a:gs pos="100000">
                  <a:srgbClr val="B2B2B2">
                    <a:gamma/>
                    <a:tint val="28627"/>
                    <a:invGamma/>
                  </a:srgbClr>
                </a:gs>
              </a:gsLst>
              <a:lin ang="0" scaled="1"/>
            </a:gradFill>
            <a:ln w="76200">
              <a:solidFill>
                <a:srgbClr val="808080"/>
              </a:solidFill>
              <a:round/>
              <a:headEnd/>
              <a:tailEnd/>
            </a:ln>
          </p:spPr>
          <p:txBody>
            <a:bodyPr/>
            <a:lstStyle/>
            <a:p>
              <a:endParaRPr lang="th-TH"/>
            </a:p>
          </p:txBody>
        </p:sp>
        <p:grpSp>
          <p:nvGrpSpPr>
            <p:cNvPr id="210948" name="Group 4"/>
            <p:cNvGrpSpPr>
              <a:grpSpLocks/>
            </p:cNvGrpSpPr>
            <p:nvPr/>
          </p:nvGrpSpPr>
          <p:grpSpPr bwMode="auto">
            <a:xfrm>
              <a:off x="392" y="1974"/>
              <a:ext cx="731" cy="388"/>
              <a:chOff x="318" y="970"/>
              <a:chExt cx="582" cy="368"/>
            </a:xfrm>
          </p:grpSpPr>
          <p:sp>
            <p:nvSpPr>
              <p:cNvPr id="210949" name="Rectangle 5"/>
              <p:cNvSpPr>
                <a:spLocks noChangeArrowheads="1"/>
              </p:cNvSpPr>
              <p:nvPr/>
            </p:nvSpPr>
            <p:spPr bwMode="auto">
              <a:xfrm flipV="1">
                <a:off x="318" y="970"/>
                <a:ext cx="582" cy="239"/>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sp>
            <p:nvSpPr>
              <p:cNvPr id="210950" name="Rectangle 6"/>
              <p:cNvSpPr>
                <a:spLocks noChangeArrowheads="1"/>
              </p:cNvSpPr>
              <p:nvPr/>
            </p:nvSpPr>
            <p:spPr bwMode="auto">
              <a:xfrm flipV="1">
                <a:off x="576" y="1208"/>
                <a:ext cx="85"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sp>
            <p:nvSpPr>
              <p:cNvPr id="210951" name="Line 7"/>
              <p:cNvSpPr>
                <a:spLocks noChangeShapeType="1"/>
              </p:cNvSpPr>
              <p:nvPr/>
            </p:nvSpPr>
            <p:spPr bwMode="auto">
              <a:xfrm>
                <a:off x="322" y="1020"/>
                <a:ext cx="574" cy="0"/>
              </a:xfrm>
              <a:prstGeom prst="line">
                <a:avLst/>
              </a:prstGeom>
              <a:noFill/>
              <a:ln w="9525">
                <a:solidFill>
                  <a:srgbClr val="4D4D4D"/>
                </a:solidFill>
                <a:round/>
                <a:headEnd/>
                <a:tailEnd/>
              </a:ln>
              <a:effectLst/>
            </p:spPr>
            <p:txBody>
              <a:bodyPr/>
              <a:lstStyle/>
              <a:p>
                <a:endParaRPr lang="th-TH"/>
              </a:p>
            </p:txBody>
          </p:sp>
          <p:sp>
            <p:nvSpPr>
              <p:cNvPr id="210952" name="Line 8"/>
              <p:cNvSpPr>
                <a:spLocks noChangeShapeType="1"/>
              </p:cNvSpPr>
              <p:nvPr/>
            </p:nvSpPr>
            <p:spPr bwMode="auto">
              <a:xfrm>
                <a:off x="322" y="1040"/>
                <a:ext cx="574" cy="2"/>
              </a:xfrm>
              <a:prstGeom prst="line">
                <a:avLst/>
              </a:prstGeom>
              <a:noFill/>
              <a:ln w="9525">
                <a:solidFill>
                  <a:srgbClr val="4D4D4D"/>
                </a:solidFill>
                <a:round/>
                <a:headEnd/>
                <a:tailEnd/>
              </a:ln>
              <a:effectLst/>
            </p:spPr>
            <p:txBody>
              <a:bodyPr/>
              <a:lstStyle/>
              <a:p>
                <a:endParaRPr lang="th-TH"/>
              </a:p>
            </p:txBody>
          </p:sp>
          <p:sp>
            <p:nvSpPr>
              <p:cNvPr id="210953" name="Line 9"/>
              <p:cNvSpPr>
                <a:spLocks noChangeShapeType="1"/>
              </p:cNvSpPr>
              <p:nvPr/>
            </p:nvSpPr>
            <p:spPr bwMode="auto">
              <a:xfrm>
                <a:off x="323" y="1067"/>
                <a:ext cx="574" cy="0"/>
              </a:xfrm>
              <a:prstGeom prst="line">
                <a:avLst/>
              </a:prstGeom>
              <a:noFill/>
              <a:ln w="9525">
                <a:solidFill>
                  <a:srgbClr val="4D4D4D"/>
                </a:solidFill>
                <a:round/>
                <a:headEnd/>
                <a:tailEnd/>
              </a:ln>
              <a:effectLst/>
            </p:spPr>
            <p:txBody>
              <a:bodyPr/>
              <a:lstStyle/>
              <a:p>
                <a:endParaRPr lang="th-TH"/>
              </a:p>
            </p:txBody>
          </p:sp>
        </p:grpSp>
        <p:grpSp>
          <p:nvGrpSpPr>
            <p:cNvPr id="210954" name="Group 10"/>
            <p:cNvGrpSpPr>
              <a:grpSpLocks/>
            </p:cNvGrpSpPr>
            <p:nvPr/>
          </p:nvGrpSpPr>
          <p:grpSpPr bwMode="auto">
            <a:xfrm>
              <a:off x="844" y="1029"/>
              <a:ext cx="191" cy="183"/>
              <a:chOff x="1598" y="352"/>
              <a:chExt cx="191" cy="183"/>
            </a:xfrm>
          </p:grpSpPr>
          <p:sp>
            <p:nvSpPr>
              <p:cNvPr id="210955" name="Freeform 11"/>
              <p:cNvSpPr>
                <a:spLocks/>
              </p:cNvSpPr>
              <p:nvPr/>
            </p:nvSpPr>
            <p:spPr bwMode="auto">
              <a:xfrm>
                <a:off x="1598" y="352"/>
                <a:ext cx="188" cy="179"/>
              </a:xfrm>
              <a:custGeom>
                <a:avLst/>
                <a:gdLst/>
                <a:ahLst/>
                <a:cxnLst>
                  <a:cxn ang="0">
                    <a:pos x="0" y="179"/>
                  </a:cxn>
                  <a:cxn ang="0">
                    <a:pos x="54" y="165"/>
                  </a:cxn>
                  <a:cxn ang="0">
                    <a:pos x="59" y="2"/>
                  </a:cxn>
                  <a:cxn ang="0">
                    <a:pos x="144" y="0"/>
                  </a:cxn>
                  <a:cxn ang="0">
                    <a:pos x="144" y="168"/>
                  </a:cxn>
                  <a:cxn ang="0">
                    <a:pos x="188" y="179"/>
                  </a:cxn>
                  <a:cxn ang="0">
                    <a:pos x="0" y="179"/>
                  </a:cxn>
                </a:cxnLst>
                <a:rect l="0" t="0" r="r" b="b"/>
                <a:pathLst>
                  <a:path w="188" h="179">
                    <a:moveTo>
                      <a:pt x="0" y="179"/>
                    </a:moveTo>
                    <a:lnTo>
                      <a:pt x="54" y="165"/>
                    </a:lnTo>
                    <a:lnTo>
                      <a:pt x="59" y="2"/>
                    </a:lnTo>
                    <a:lnTo>
                      <a:pt x="144" y="0"/>
                    </a:lnTo>
                    <a:lnTo>
                      <a:pt x="144" y="168"/>
                    </a:lnTo>
                    <a:lnTo>
                      <a:pt x="188" y="179"/>
                    </a:lnTo>
                    <a:lnTo>
                      <a:pt x="0" y="179"/>
                    </a:lnTo>
                    <a:close/>
                  </a:path>
                </a:pathLst>
              </a:custGeom>
              <a:solidFill>
                <a:schemeClr val="bg1"/>
              </a:solidFill>
              <a:ln w="9525">
                <a:noFill/>
                <a:round/>
                <a:headEnd/>
                <a:tailEnd/>
              </a:ln>
              <a:effectLst/>
            </p:spPr>
            <p:txBody>
              <a:bodyPr/>
              <a:lstStyle/>
              <a:p>
                <a:endParaRPr lang="th-TH"/>
              </a:p>
            </p:txBody>
          </p:sp>
          <p:sp>
            <p:nvSpPr>
              <p:cNvPr id="210956" name="Freeform 12"/>
              <p:cNvSpPr>
                <a:spLocks/>
              </p:cNvSpPr>
              <p:nvPr/>
            </p:nvSpPr>
            <p:spPr bwMode="auto">
              <a:xfrm>
                <a:off x="1603" y="370"/>
                <a:ext cx="48" cy="164"/>
              </a:xfrm>
              <a:custGeom>
                <a:avLst/>
                <a:gdLst/>
                <a:ahLst/>
                <a:cxnLst>
                  <a:cxn ang="0">
                    <a:pos x="0" y="164"/>
                  </a:cxn>
                  <a:cxn ang="0">
                    <a:pos x="46" y="150"/>
                  </a:cxn>
                  <a:cxn ang="0">
                    <a:pos x="48" y="0"/>
                  </a:cxn>
                </a:cxnLst>
                <a:rect l="0" t="0" r="r" b="b"/>
                <a:pathLst>
                  <a:path w="48" h="164">
                    <a:moveTo>
                      <a:pt x="0" y="164"/>
                    </a:moveTo>
                    <a:lnTo>
                      <a:pt x="46" y="150"/>
                    </a:lnTo>
                    <a:lnTo>
                      <a:pt x="48" y="0"/>
                    </a:lnTo>
                  </a:path>
                </a:pathLst>
              </a:custGeom>
              <a:noFill/>
              <a:ln w="9525">
                <a:solidFill>
                  <a:schemeClr val="tx1"/>
                </a:solidFill>
                <a:round/>
                <a:headEnd/>
                <a:tailEnd/>
              </a:ln>
              <a:effectLst/>
            </p:spPr>
            <p:txBody>
              <a:bodyPr/>
              <a:lstStyle/>
              <a:p>
                <a:endParaRPr lang="th-TH"/>
              </a:p>
            </p:txBody>
          </p:sp>
          <p:sp>
            <p:nvSpPr>
              <p:cNvPr id="210957" name="Freeform 13"/>
              <p:cNvSpPr>
                <a:spLocks/>
              </p:cNvSpPr>
              <p:nvPr/>
            </p:nvSpPr>
            <p:spPr bwMode="auto">
              <a:xfrm>
                <a:off x="1740" y="370"/>
                <a:ext cx="49" cy="165"/>
              </a:xfrm>
              <a:custGeom>
                <a:avLst/>
                <a:gdLst/>
                <a:ahLst/>
                <a:cxnLst>
                  <a:cxn ang="0">
                    <a:pos x="49" y="165"/>
                  </a:cxn>
                  <a:cxn ang="0">
                    <a:pos x="2" y="150"/>
                  </a:cxn>
                  <a:cxn ang="0">
                    <a:pos x="0" y="0"/>
                  </a:cxn>
                </a:cxnLst>
                <a:rect l="0" t="0" r="r" b="b"/>
                <a:pathLst>
                  <a:path w="49" h="165">
                    <a:moveTo>
                      <a:pt x="49" y="165"/>
                    </a:moveTo>
                    <a:lnTo>
                      <a:pt x="2" y="150"/>
                    </a:lnTo>
                    <a:lnTo>
                      <a:pt x="0" y="0"/>
                    </a:lnTo>
                  </a:path>
                </a:pathLst>
              </a:custGeom>
              <a:noFill/>
              <a:ln w="9525">
                <a:solidFill>
                  <a:schemeClr val="tx1"/>
                </a:solidFill>
                <a:round/>
                <a:headEnd/>
                <a:tailEnd/>
              </a:ln>
              <a:effectLst/>
            </p:spPr>
            <p:txBody>
              <a:bodyPr/>
              <a:lstStyle/>
              <a:p>
                <a:endParaRPr lang="th-TH"/>
              </a:p>
            </p:txBody>
          </p:sp>
        </p:grpSp>
        <p:grpSp>
          <p:nvGrpSpPr>
            <p:cNvPr id="210958" name="Group 14"/>
            <p:cNvGrpSpPr>
              <a:grpSpLocks/>
            </p:cNvGrpSpPr>
            <p:nvPr/>
          </p:nvGrpSpPr>
          <p:grpSpPr bwMode="auto">
            <a:xfrm>
              <a:off x="815" y="892"/>
              <a:ext cx="243" cy="362"/>
              <a:chOff x="2133" y="446"/>
              <a:chExt cx="243" cy="362"/>
            </a:xfrm>
          </p:grpSpPr>
          <p:sp>
            <p:nvSpPr>
              <p:cNvPr id="210959" name="Rectangle 15"/>
              <p:cNvSpPr>
                <a:spLocks noChangeArrowheads="1"/>
              </p:cNvSpPr>
              <p:nvPr/>
            </p:nvSpPr>
            <p:spPr bwMode="auto">
              <a:xfrm>
                <a:off x="2235" y="446"/>
                <a:ext cx="44" cy="317"/>
              </a:xfrm>
              <a:prstGeom prst="rect">
                <a:avLst/>
              </a:prstGeom>
              <a:solidFill>
                <a:srgbClr val="808080"/>
              </a:solidFill>
              <a:ln w="9525">
                <a:noFill/>
                <a:miter lim="800000"/>
                <a:headEnd/>
                <a:tailEnd/>
              </a:ln>
              <a:effectLst/>
            </p:spPr>
            <p:txBody>
              <a:bodyPr wrap="none" anchor="ctr"/>
              <a:lstStyle/>
              <a:p>
                <a:endParaRPr lang="th-TH"/>
              </a:p>
            </p:txBody>
          </p:sp>
          <p:sp>
            <p:nvSpPr>
              <p:cNvPr id="210960" name="Freeform 16"/>
              <p:cNvSpPr>
                <a:spLocks/>
              </p:cNvSpPr>
              <p:nvPr/>
            </p:nvSpPr>
            <p:spPr bwMode="auto">
              <a:xfrm>
                <a:off x="2133" y="762"/>
                <a:ext cx="243" cy="46"/>
              </a:xfrm>
              <a:custGeom>
                <a:avLst/>
                <a:gdLst/>
                <a:ahLst/>
                <a:cxnLst>
                  <a:cxn ang="0">
                    <a:pos x="0" y="42"/>
                  </a:cxn>
                  <a:cxn ang="0">
                    <a:pos x="243" y="46"/>
                  </a:cxn>
                  <a:cxn ang="0">
                    <a:pos x="219" y="22"/>
                  </a:cxn>
                  <a:cxn ang="0">
                    <a:pos x="147" y="0"/>
                  </a:cxn>
                  <a:cxn ang="0">
                    <a:pos x="103" y="0"/>
                  </a:cxn>
                  <a:cxn ang="0">
                    <a:pos x="21" y="22"/>
                  </a:cxn>
                  <a:cxn ang="0">
                    <a:pos x="0" y="42"/>
                  </a:cxn>
                </a:cxnLst>
                <a:rect l="0" t="0" r="r" b="b"/>
                <a:pathLst>
                  <a:path w="243" h="46">
                    <a:moveTo>
                      <a:pt x="0" y="42"/>
                    </a:moveTo>
                    <a:lnTo>
                      <a:pt x="243" y="46"/>
                    </a:lnTo>
                    <a:lnTo>
                      <a:pt x="219" y="22"/>
                    </a:lnTo>
                    <a:lnTo>
                      <a:pt x="147" y="0"/>
                    </a:lnTo>
                    <a:lnTo>
                      <a:pt x="103" y="0"/>
                    </a:lnTo>
                    <a:lnTo>
                      <a:pt x="21" y="22"/>
                    </a:lnTo>
                    <a:lnTo>
                      <a:pt x="0" y="42"/>
                    </a:lnTo>
                    <a:close/>
                  </a:path>
                </a:pathLst>
              </a:custGeom>
              <a:solidFill>
                <a:srgbClr val="333333"/>
              </a:solidFill>
              <a:ln w="9525">
                <a:noFill/>
                <a:round/>
                <a:headEnd/>
                <a:tailEnd/>
              </a:ln>
              <a:effectLst/>
            </p:spPr>
            <p:txBody>
              <a:bodyPr/>
              <a:lstStyle/>
              <a:p>
                <a:endParaRPr lang="th-TH"/>
              </a:p>
            </p:txBody>
          </p:sp>
        </p:grpSp>
        <p:grpSp>
          <p:nvGrpSpPr>
            <p:cNvPr id="210961" name="Group 17"/>
            <p:cNvGrpSpPr>
              <a:grpSpLocks/>
            </p:cNvGrpSpPr>
            <p:nvPr/>
          </p:nvGrpSpPr>
          <p:grpSpPr bwMode="auto">
            <a:xfrm>
              <a:off x="492" y="1030"/>
              <a:ext cx="191" cy="183"/>
              <a:chOff x="1598" y="352"/>
              <a:chExt cx="191" cy="183"/>
            </a:xfrm>
          </p:grpSpPr>
          <p:sp>
            <p:nvSpPr>
              <p:cNvPr id="210962" name="Freeform 18"/>
              <p:cNvSpPr>
                <a:spLocks/>
              </p:cNvSpPr>
              <p:nvPr/>
            </p:nvSpPr>
            <p:spPr bwMode="auto">
              <a:xfrm>
                <a:off x="1598" y="352"/>
                <a:ext cx="188" cy="179"/>
              </a:xfrm>
              <a:custGeom>
                <a:avLst/>
                <a:gdLst/>
                <a:ahLst/>
                <a:cxnLst>
                  <a:cxn ang="0">
                    <a:pos x="0" y="179"/>
                  </a:cxn>
                  <a:cxn ang="0">
                    <a:pos x="54" y="165"/>
                  </a:cxn>
                  <a:cxn ang="0">
                    <a:pos x="59" y="2"/>
                  </a:cxn>
                  <a:cxn ang="0">
                    <a:pos x="144" y="0"/>
                  </a:cxn>
                  <a:cxn ang="0">
                    <a:pos x="144" y="168"/>
                  </a:cxn>
                  <a:cxn ang="0">
                    <a:pos x="188" y="179"/>
                  </a:cxn>
                  <a:cxn ang="0">
                    <a:pos x="0" y="179"/>
                  </a:cxn>
                </a:cxnLst>
                <a:rect l="0" t="0" r="r" b="b"/>
                <a:pathLst>
                  <a:path w="188" h="179">
                    <a:moveTo>
                      <a:pt x="0" y="179"/>
                    </a:moveTo>
                    <a:lnTo>
                      <a:pt x="54" y="165"/>
                    </a:lnTo>
                    <a:lnTo>
                      <a:pt x="59" y="2"/>
                    </a:lnTo>
                    <a:lnTo>
                      <a:pt x="144" y="0"/>
                    </a:lnTo>
                    <a:lnTo>
                      <a:pt x="144" y="168"/>
                    </a:lnTo>
                    <a:lnTo>
                      <a:pt x="188" y="179"/>
                    </a:lnTo>
                    <a:lnTo>
                      <a:pt x="0" y="179"/>
                    </a:lnTo>
                    <a:close/>
                  </a:path>
                </a:pathLst>
              </a:custGeom>
              <a:solidFill>
                <a:schemeClr val="bg1"/>
              </a:solidFill>
              <a:ln w="9525">
                <a:noFill/>
                <a:round/>
                <a:headEnd/>
                <a:tailEnd/>
              </a:ln>
              <a:effectLst/>
            </p:spPr>
            <p:txBody>
              <a:bodyPr/>
              <a:lstStyle/>
              <a:p>
                <a:endParaRPr lang="th-TH"/>
              </a:p>
            </p:txBody>
          </p:sp>
          <p:sp>
            <p:nvSpPr>
              <p:cNvPr id="210963" name="Freeform 19"/>
              <p:cNvSpPr>
                <a:spLocks/>
              </p:cNvSpPr>
              <p:nvPr/>
            </p:nvSpPr>
            <p:spPr bwMode="auto">
              <a:xfrm>
                <a:off x="1603" y="370"/>
                <a:ext cx="48" cy="164"/>
              </a:xfrm>
              <a:custGeom>
                <a:avLst/>
                <a:gdLst/>
                <a:ahLst/>
                <a:cxnLst>
                  <a:cxn ang="0">
                    <a:pos x="0" y="164"/>
                  </a:cxn>
                  <a:cxn ang="0">
                    <a:pos x="46" y="150"/>
                  </a:cxn>
                  <a:cxn ang="0">
                    <a:pos x="48" y="0"/>
                  </a:cxn>
                </a:cxnLst>
                <a:rect l="0" t="0" r="r" b="b"/>
                <a:pathLst>
                  <a:path w="48" h="164">
                    <a:moveTo>
                      <a:pt x="0" y="164"/>
                    </a:moveTo>
                    <a:lnTo>
                      <a:pt x="46" y="150"/>
                    </a:lnTo>
                    <a:lnTo>
                      <a:pt x="48" y="0"/>
                    </a:lnTo>
                  </a:path>
                </a:pathLst>
              </a:custGeom>
              <a:noFill/>
              <a:ln w="9525">
                <a:solidFill>
                  <a:schemeClr val="tx1"/>
                </a:solidFill>
                <a:round/>
                <a:headEnd/>
                <a:tailEnd/>
              </a:ln>
              <a:effectLst/>
            </p:spPr>
            <p:txBody>
              <a:bodyPr/>
              <a:lstStyle/>
              <a:p>
                <a:endParaRPr lang="th-TH"/>
              </a:p>
            </p:txBody>
          </p:sp>
          <p:sp>
            <p:nvSpPr>
              <p:cNvPr id="210964" name="Freeform 20"/>
              <p:cNvSpPr>
                <a:spLocks/>
              </p:cNvSpPr>
              <p:nvPr/>
            </p:nvSpPr>
            <p:spPr bwMode="auto">
              <a:xfrm>
                <a:off x="1740" y="370"/>
                <a:ext cx="49" cy="165"/>
              </a:xfrm>
              <a:custGeom>
                <a:avLst/>
                <a:gdLst/>
                <a:ahLst/>
                <a:cxnLst>
                  <a:cxn ang="0">
                    <a:pos x="49" y="165"/>
                  </a:cxn>
                  <a:cxn ang="0">
                    <a:pos x="2" y="150"/>
                  </a:cxn>
                  <a:cxn ang="0">
                    <a:pos x="0" y="0"/>
                  </a:cxn>
                </a:cxnLst>
                <a:rect l="0" t="0" r="r" b="b"/>
                <a:pathLst>
                  <a:path w="49" h="165">
                    <a:moveTo>
                      <a:pt x="49" y="165"/>
                    </a:moveTo>
                    <a:lnTo>
                      <a:pt x="2" y="150"/>
                    </a:lnTo>
                    <a:lnTo>
                      <a:pt x="0" y="0"/>
                    </a:lnTo>
                  </a:path>
                </a:pathLst>
              </a:custGeom>
              <a:noFill/>
              <a:ln w="9525">
                <a:solidFill>
                  <a:schemeClr val="tx1"/>
                </a:solidFill>
                <a:round/>
                <a:headEnd/>
                <a:tailEnd/>
              </a:ln>
              <a:effectLst/>
            </p:spPr>
            <p:txBody>
              <a:bodyPr/>
              <a:lstStyle/>
              <a:p>
                <a:endParaRPr lang="th-TH"/>
              </a:p>
            </p:txBody>
          </p:sp>
        </p:grpSp>
        <p:grpSp>
          <p:nvGrpSpPr>
            <p:cNvPr id="210965" name="Group 21"/>
            <p:cNvGrpSpPr>
              <a:grpSpLocks/>
            </p:cNvGrpSpPr>
            <p:nvPr/>
          </p:nvGrpSpPr>
          <p:grpSpPr bwMode="auto">
            <a:xfrm>
              <a:off x="466" y="893"/>
              <a:ext cx="243" cy="362"/>
              <a:chOff x="2133" y="446"/>
              <a:chExt cx="243" cy="362"/>
            </a:xfrm>
          </p:grpSpPr>
          <p:sp>
            <p:nvSpPr>
              <p:cNvPr id="210966" name="Rectangle 22"/>
              <p:cNvSpPr>
                <a:spLocks noChangeArrowheads="1"/>
              </p:cNvSpPr>
              <p:nvPr/>
            </p:nvSpPr>
            <p:spPr bwMode="auto">
              <a:xfrm>
                <a:off x="2235" y="446"/>
                <a:ext cx="44" cy="317"/>
              </a:xfrm>
              <a:prstGeom prst="rect">
                <a:avLst/>
              </a:prstGeom>
              <a:solidFill>
                <a:srgbClr val="808080"/>
              </a:solidFill>
              <a:ln w="9525">
                <a:noFill/>
                <a:miter lim="800000"/>
                <a:headEnd/>
                <a:tailEnd/>
              </a:ln>
              <a:effectLst/>
            </p:spPr>
            <p:txBody>
              <a:bodyPr wrap="none" anchor="ctr"/>
              <a:lstStyle/>
              <a:p>
                <a:endParaRPr lang="th-TH"/>
              </a:p>
            </p:txBody>
          </p:sp>
          <p:sp>
            <p:nvSpPr>
              <p:cNvPr id="210967" name="Freeform 23"/>
              <p:cNvSpPr>
                <a:spLocks/>
              </p:cNvSpPr>
              <p:nvPr/>
            </p:nvSpPr>
            <p:spPr bwMode="auto">
              <a:xfrm>
                <a:off x="2133" y="762"/>
                <a:ext cx="243" cy="46"/>
              </a:xfrm>
              <a:custGeom>
                <a:avLst/>
                <a:gdLst/>
                <a:ahLst/>
                <a:cxnLst>
                  <a:cxn ang="0">
                    <a:pos x="0" y="42"/>
                  </a:cxn>
                  <a:cxn ang="0">
                    <a:pos x="243" y="46"/>
                  </a:cxn>
                  <a:cxn ang="0">
                    <a:pos x="219" y="22"/>
                  </a:cxn>
                  <a:cxn ang="0">
                    <a:pos x="147" y="0"/>
                  </a:cxn>
                  <a:cxn ang="0">
                    <a:pos x="103" y="0"/>
                  </a:cxn>
                  <a:cxn ang="0">
                    <a:pos x="21" y="22"/>
                  </a:cxn>
                  <a:cxn ang="0">
                    <a:pos x="0" y="42"/>
                  </a:cxn>
                </a:cxnLst>
                <a:rect l="0" t="0" r="r" b="b"/>
                <a:pathLst>
                  <a:path w="243" h="46">
                    <a:moveTo>
                      <a:pt x="0" y="42"/>
                    </a:moveTo>
                    <a:lnTo>
                      <a:pt x="243" y="46"/>
                    </a:lnTo>
                    <a:lnTo>
                      <a:pt x="219" y="22"/>
                    </a:lnTo>
                    <a:lnTo>
                      <a:pt x="147" y="0"/>
                    </a:lnTo>
                    <a:lnTo>
                      <a:pt x="103" y="0"/>
                    </a:lnTo>
                    <a:lnTo>
                      <a:pt x="21" y="22"/>
                    </a:lnTo>
                    <a:lnTo>
                      <a:pt x="0" y="42"/>
                    </a:lnTo>
                    <a:close/>
                  </a:path>
                </a:pathLst>
              </a:custGeom>
              <a:solidFill>
                <a:srgbClr val="333333"/>
              </a:solidFill>
              <a:ln w="9525">
                <a:noFill/>
                <a:round/>
                <a:headEnd/>
                <a:tailEnd/>
              </a:ln>
              <a:effectLst/>
            </p:spPr>
            <p:txBody>
              <a:bodyPr/>
              <a:lstStyle/>
              <a:p>
                <a:endParaRPr lang="th-TH"/>
              </a:p>
            </p:txBody>
          </p:sp>
        </p:grpSp>
        <p:sp>
          <p:nvSpPr>
            <p:cNvPr id="210968" name="Line 24"/>
            <p:cNvSpPr>
              <a:spLocks noChangeShapeType="1"/>
            </p:cNvSpPr>
            <p:nvPr/>
          </p:nvSpPr>
          <p:spPr bwMode="auto">
            <a:xfrm>
              <a:off x="380" y="1838"/>
              <a:ext cx="738" cy="0"/>
            </a:xfrm>
            <a:prstGeom prst="line">
              <a:avLst/>
            </a:prstGeom>
            <a:noFill/>
            <a:ln w="9525">
              <a:solidFill>
                <a:schemeClr val="tx1"/>
              </a:solidFill>
              <a:round/>
              <a:headEnd type="stealth" w="med" len="med"/>
              <a:tailEnd type="stealth" w="med" len="med"/>
            </a:ln>
            <a:effectLst/>
          </p:spPr>
          <p:txBody>
            <a:bodyPr/>
            <a:lstStyle/>
            <a:p>
              <a:endParaRPr lang="th-TH"/>
            </a:p>
          </p:txBody>
        </p:sp>
        <p:sp>
          <p:nvSpPr>
            <p:cNvPr id="210969" name="Text Box 25"/>
            <p:cNvSpPr txBox="1">
              <a:spLocks noChangeArrowheads="1"/>
            </p:cNvSpPr>
            <p:nvPr/>
          </p:nvSpPr>
          <p:spPr bwMode="auto">
            <a:xfrm>
              <a:off x="569" y="1685"/>
              <a:ext cx="396" cy="173"/>
            </a:xfrm>
            <a:prstGeom prst="rect">
              <a:avLst/>
            </a:prstGeom>
            <a:noFill/>
            <a:ln w="9525">
              <a:noFill/>
              <a:miter lim="800000"/>
              <a:headEnd/>
              <a:tailEnd/>
            </a:ln>
            <a:effectLst/>
          </p:spPr>
          <p:txBody>
            <a:bodyPr>
              <a:spAutoFit/>
            </a:bodyPr>
            <a:lstStyle/>
            <a:p>
              <a:pPr algn="ctr">
                <a:spcBef>
                  <a:spcPct val="50000"/>
                </a:spcBef>
              </a:pPr>
              <a:r>
                <a:rPr lang="en-US" sz="1200"/>
                <a:t>Bore</a:t>
              </a:r>
              <a:endParaRPr lang="th-TH" sz="1200"/>
            </a:p>
          </p:txBody>
        </p:sp>
        <p:sp>
          <p:nvSpPr>
            <p:cNvPr id="210970" name="Line 26"/>
            <p:cNvSpPr>
              <a:spLocks noChangeShapeType="1"/>
            </p:cNvSpPr>
            <p:nvPr/>
          </p:nvSpPr>
          <p:spPr bwMode="auto">
            <a:xfrm>
              <a:off x="1434" y="1359"/>
              <a:ext cx="6" cy="603"/>
            </a:xfrm>
            <a:prstGeom prst="line">
              <a:avLst/>
            </a:prstGeom>
            <a:noFill/>
            <a:ln w="9525">
              <a:solidFill>
                <a:schemeClr val="tx1"/>
              </a:solidFill>
              <a:round/>
              <a:headEnd type="stealth" w="med" len="med"/>
              <a:tailEnd type="stealth" w="med" len="med"/>
            </a:ln>
            <a:effectLst/>
          </p:spPr>
          <p:txBody>
            <a:bodyPr/>
            <a:lstStyle/>
            <a:p>
              <a:endParaRPr lang="th-TH"/>
            </a:p>
          </p:txBody>
        </p:sp>
        <p:sp>
          <p:nvSpPr>
            <p:cNvPr id="210971" name="Line 27"/>
            <p:cNvSpPr>
              <a:spLocks noChangeShapeType="1"/>
            </p:cNvSpPr>
            <p:nvPr/>
          </p:nvSpPr>
          <p:spPr bwMode="auto">
            <a:xfrm>
              <a:off x="380" y="1361"/>
              <a:ext cx="1155" cy="0"/>
            </a:xfrm>
            <a:prstGeom prst="line">
              <a:avLst/>
            </a:prstGeom>
            <a:noFill/>
            <a:ln w="9525">
              <a:solidFill>
                <a:srgbClr val="FF0000"/>
              </a:solidFill>
              <a:prstDash val="dash"/>
              <a:round/>
              <a:headEnd/>
              <a:tailEnd/>
            </a:ln>
            <a:effectLst/>
          </p:spPr>
          <p:txBody>
            <a:bodyPr/>
            <a:lstStyle/>
            <a:p>
              <a:endParaRPr lang="th-TH"/>
            </a:p>
          </p:txBody>
        </p:sp>
        <p:sp>
          <p:nvSpPr>
            <p:cNvPr id="210972" name="Line 28"/>
            <p:cNvSpPr>
              <a:spLocks noChangeShapeType="1"/>
            </p:cNvSpPr>
            <p:nvPr/>
          </p:nvSpPr>
          <p:spPr bwMode="auto">
            <a:xfrm>
              <a:off x="381" y="1971"/>
              <a:ext cx="1167" cy="0"/>
            </a:xfrm>
            <a:prstGeom prst="line">
              <a:avLst/>
            </a:prstGeom>
            <a:noFill/>
            <a:ln w="9525">
              <a:solidFill>
                <a:srgbClr val="FF0000"/>
              </a:solidFill>
              <a:prstDash val="dash"/>
              <a:round/>
              <a:headEnd/>
              <a:tailEnd/>
            </a:ln>
            <a:effectLst/>
          </p:spPr>
          <p:txBody>
            <a:bodyPr/>
            <a:lstStyle/>
            <a:p>
              <a:endParaRPr lang="th-TH"/>
            </a:p>
          </p:txBody>
        </p:sp>
        <p:sp>
          <p:nvSpPr>
            <p:cNvPr id="210973" name="Text Box 29"/>
            <p:cNvSpPr txBox="1">
              <a:spLocks noChangeArrowheads="1"/>
            </p:cNvSpPr>
            <p:nvPr/>
          </p:nvSpPr>
          <p:spPr bwMode="auto">
            <a:xfrm>
              <a:off x="1239" y="1563"/>
              <a:ext cx="411" cy="173"/>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a:t>Stroke</a:t>
              </a:r>
              <a:endParaRPr lang="th-TH" sz="1200"/>
            </a:p>
          </p:txBody>
        </p:sp>
        <p:sp>
          <p:nvSpPr>
            <p:cNvPr id="210974" name="Text Box 30"/>
            <p:cNvSpPr txBox="1">
              <a:spLocks noChangeArrowheads="1"/>
            </p:cNvSpPr>
            <p:nvPr/>
          </p:nvSpPr>
          <p:spPr bwMode="auto">
            <a:xfrm>
              <a:off x="1494" y="1266"/>
              <a:ext cx="321" cy="173"/>
            </a:xfrm>
            <a:prstGeom prst="rect">
              <a:avLst/>
            </a:prstGeom>
            <a:noFill/>
            <a:ln w="9525">
              <a:noFill/>
              <a:miter lim="800000"/>
              <a:headEnd/>
              <a:tailEnd/>
            </a:ln>
            <a:effectLst/>
          </p:spPr>
          <p:txBody>
            <a:bodyPr>
              <a:spAutoFit/>
            </a:bodyPr>
            <a:lstStyle/>
            <a:p>
              <a:pPr algn="ctr">
                <a:spcBef>
                  <a:spcPct val="50000"/>
                </a:spcBef>
              </a:pPr>
              <a:r>
                <a:rPr lang="en-US" sz="1200"/>
                <a:t>TDC</a:t>
              </a:r>
              <a:endParaRPr lang="th-TH" sz="1200"/>
            </a:p>
          </p:txBody>
        </p:sp>
        <p:sp>
          <p:nvSpPr>
            <p:cNvPr id="210975" name="Text Box 31"/>
            <p:cNvSpPr txBox="1">
              <a:spLocks noChangeArrowheads="1"/>
            </p:cNvSpPr>
            <p:nvPr/>
          </p:nvSpPr>
          <p:spPr bwMode="auto">
            <a:xfrm>
              <a:off x="1501" y="1882"/>
              <a:ext cx="321" cy="173"/>
            </a:xfrm>
            <a:prstGeom prst="rect">
              <a:avLst/>
            </a:prstGeom>
            <a:noFill/>
            <a:ln w="9525">
              <a:noFill/>
              <a:miter lim="800000"/>
              <a:headEnd/>
              <a:tailEnd/>
            </a:ln>
            <a:effectLst/>
          </p:spPr>
          <p:txBody>
            <a:bodyPr>
              <a:spAutoFit/>
            </a:bodyPr>
            <a:lstStyle/>
            <a:p>
              <a:pPr algn="ctr">
                <a:spcBef>
                  <a:spcPct val="50000"/>
                </a:spcBef>
              </a:pPr>
              <a:r>
                <a:rPr lang="en-US" sz="1200"/>
                <a:t>BDC</a:t>
              </a:r>
              <a:endParaRPr lang="th-TH" sz="1200"/>
            </a:p>
          </p:txBody>
        </p:sp>
        <p:sp>
          <p:nvSpPr>
            <p:cNvPr id="210976" name="Text Box 32"/>
            <p:cNvSpPr txBox="1">
              <a:spLocks noChangeArrowheads="1"/>
            </p:cNvSpPr>
            <p:nvPr/>
          </p:nvSpPr>
          <p:spPr bwMode="auto">
            <a:xfrm>
              <a:off x="180" y="780"/>
              <a:ext cx="438" cy="254"/>
            </a:xfrm>
            <a:prstGeom prst="rect">
              <a:avLst/>
            </a:prstGeom>
            <a:noFill/>
            <a:ln w="9525">
              <a:noFill/>
              <a:miter lim="800000"/>
              <a:headEnd/>
              <a:tailEnd/>
            </a:ln>
            <a:effectLst/>
          </p:spPr>
          <p:txBody>
            <a:bodyPr>
              <a:spAutoFit/>
            </a:bodyPr>
            <a:lstStyle/>
            <a:p>
              <a:pPr algn="ctr">
                <a:lnSpc>
                  <a:spcPct val="85000"/>
                </a:lnSpc>
              </a:pPr>
              <a:r>
                <a:rPr lang="en-US" sz="1200"/>
                <a:t>Intake</a:t>
              </a:r>
            </a:p>
            <a:p>
              <a:pPr algn="ctr">
                <a:lnSpc>
                  <a:spcPct val="85000"/>
                </a:lnSpc>
              </a:pPr>
              <a:r>
                <a:rPr lang="en-US" sz="1200"/>
                <a:t>valve</a:t>
              </a:r>
              <a:endParaRPr lang="th-TH" sz="1200"/>
            </a:p>
          </p:txBody>
        </p:sp>
        <p:sp>
          <p:nvSpPr>
            <p:cNvPr id="210977" name="Text Box 33"/>
            <p:cNvSpPr txBox="1">
              <a:spLocks noChangeArrowheads="1"/>
            </p:cNvSpPr>
            <p:nvPr/>
          </p:nvSpPr>
          <p:spPr bwMode="auto">
            <a:xfrm>
              <a:off x="916" y="766"/>
              <a:ext cx="492" cy="254"/>
            </a:xfrm>
            <a:prstGeom prst="rect">
              <a:avLst/>
            </a:prstGeom>
            <a:noFill/>
            <a:ln w="9525">
              <a:noFill/>
              <a:miter lim="800000"/>
              <a:headEnd/>
              <a:tailEnd/>
            </a:ln>
            <a:effectLst/>
          </p:spPr>
          <p:txBody>
            <a:bodyPr>
              <a:spAutoFit/>
            </a:bodyPr>
            <a:lstStyle/>
            <a:p>
              <a:pPr algn="ctr">
                <a:lnSpc>
                  <a:spcPct val="85000"/>
                </a:lnSpc>
              </a:pPr>
              <a:r>
                <a:rPr lang="en-US" sz="1200"/>
                <a:t>Exhaust</a:t>
              </a:r>
            </a:p>
            <a:p>
              <a:pPr algn="ctr">
                <a:lnSpc>
                  <a:spcPct val="85000"/>
                </a:lnSpc>
              </a:pPr>
              <a:r>
                <a:rPr lang="en-US" sz="1200"/>
                <a:t>valve</a:t>
              </a:r>
              <a:endParaRPr lang="th-TH" sz="1200"/>
            </a:p>
          </p:txBody>
        </p:sp>
      </p:grpSp>
      <p:sp>
        <p:nvSpPr>
          <p:cNvPr id="210978" name="Rectangle 34"/>
          <p:cNvSpPr>
            <a:spLocks noGrp="1" noChangeArrowheads="1"/>
          </p:cNvSpPr>
          <p:nvPr>
            <p:ph type="title" idx="4294967295"/>
          </p:nvPr>
        </p:nvSpPr>
        <p:spPr>
          <a:xfrm>
            <a:off x="304800" y="141288"/>
            <a:ext cx="7362825" cy="409575"/>
          </a:xfrm>
        </p:spPr>
        <p:txBody>
          <a:bodyPr/>
          <a:lstStyle/>
          <a:p>
            <a:r>
              <a:rPr lang="en-US" sz="2300" b="0">
                <a:solidFill>
                  <a:srgbClr val="0000CC"/>
                </a:solidFill>
              </a:rPr>
              <a:t>Over View on</a:t>
            </a:r>
            <a:r>
              <a:rPr lang="en-US" sz="2300">
                <a:solidFill>
                  <a:srgbClr val="0000CC"/>
                </a:solidFill>
              </a:rPr>
              <a:t> </a:t>
            </a:r>
            <a:r>
              <a:rPr lang="en-US" sz="2300">
                <a:solidFill>
                  <a:srgbClr val="9900CC"/>
                </a:solidFill>
              </a:rPr>
              <a:t>Reciprocating Engines</a:t>
            </a:r>
            <a:endParaRPr lang="th-TH" sz="2300">
              <a:solidFill>
                <a:srgbClr val="9900CC"/>
              </a:solidFill>
            </a:endParaRPr>
          </a:p>
        </p:txBody>
      </p:sp>
      <p:grpSp>
        <p:nvGrpSpPr>
          <p:cNvPr id="210979" name="Group 35"/>
          <p:cNvGrpSpPr>
            <a:grpSpLocks/>
          </p:cNvGrpSpPr>
          <p:nvPr/>
        </p:nvGrpSpPr>
        <p:grpSpPr bwMode="auto">
          <a:xfrm>
            <a:off x="614363" y="2163763"/>
            <a:ext cx="1160462" cy="615950"/>
            <a:chOff x="2683" y="1607"/>
            <a:chExt cx="731" cy="388"/>
          </a:xfrm>
        </p:grpSpPr>
        <p:sp>
          <p:nvSpPr>
            <p:cNvPr id="210980" name="Rectangle 36"/>
            <p:cNvSpPr>
              <a:spLocks noChangeArrowheads="1"/>
            </p:cNvSpPr>
            <p:nvPr/>
          </p:nvSpPr>
          <p:spPr bwMode="auto">
            <a:xfrm flipV="1">
              <a:off x="2683" y="1607"/>
              <a:ext cx="731" cy="252"/>
            </a:xfrm>
            <a:prstGeom prst="rect">
              <a:avLst/>
            </a:prstGeom>
            <a:gradFill rotWithShape="1">
              <a:gsLst>
                <a:gs pos="0">
                  <a:srgbClr val="FFFFFF">
                    <a:gamma/>
                    <a:shade val="79216"/>
                    <a:invGamma/>
                  </a:srgbClr>
                </a:gs>
                <a:gs pos="50000">
                  <a:srgbClr val="FFFFFF">
                    <a:alpha val="17999"/>
                  </a:srgbClr>
                </a:gs>
                <a:gs pos="100000">
                  <a:srgbClr val="FFFFFF">
                    <a:gamma/>
                    <a:shade val="79216"/>
                    <a:invGamma/>
                  </a:srgbClr>
                </a:gs>
              </a:gsLst>
              <a:lin ang="0" scaled="1"/>
            </a:gradFill>
            <a:ln w="6350">
              <a:noFill/>
              <a:miter lim="800000"/>
              <a:headEnd/>
              <a:tailEnd/>
            </a:ln>
          </p:spPr>
          <p:txBody>
            <a:bodyPr/>
            <a:lstStyle/>
            <a:p>
              <a:endParaRPr lang="th-TH"/>
            </a:p>
          </p:txBody>
        </p:sp>
        <p:sp>
          <p:nvSpPr>
            <p:cNvPr id="210981" name="Rectangle 37"/>
            <p:cNvSpPr>
              <a:spLocks noChangeArrowheads="1"/>
            </p:cNvSpPr>
            <p:nvPr/>
          </p:nvSpPr>
          <p:spPr bwMode="auto">
            <a:xfrm flipV="1">
              <a:off x="3007" y="1858"/>
              <a:ext cx="107" cy="137"/>
            </a:xfrm>
            <a:prstGeom prst="rect">
              <a:avLst/>
            </a:prstGeom>
            <a:gradFill rotWithShape="1">
              <a:gsLst>
                <a:gs pos="0">
                  <a:srgbClr val="FFFFFF">
                    <a:gamma/>
                    <a:shade val="86275"/>
                    <a:invGamma/>
                  </a:srgbClr>
                </a:gs>
                <a:gs pos="50000">
                  <a:srgbClr val="FFFFFF">
                    <a:alpha val="20000"/>
                  </a:srgbClr>
                </a:gs>
                <a:gs pos="100000">
                  <a:srgbClr val="FFFFFF">
                    <a:gamma/>
                    <a:shade val="86275"/>
                    <a:invGamma/>
                  </a:srgbClr>
                </a:gs>
              </a:gsLst>
              <a:lin ang="0" scaled="1"/>
            </a:gradFill>
            <a:ln w="6350">
              <a:noFill/>
              <a:miter lim="800000"/>
              <a:headEnd/>
              <a:tailEnd/>
            </a:ln>
          </p:spPr>
          <p:txBody>
            <a:bodyPr/>
            <a:lstStyle/>
            <a:p>
              <a:endParaRPr lang="th-TH"/>
            </a:p>
          </p:txBody>
        </p:sp>
        <p:sp>
          <p:nvSpPr>
            <p:cNvPr id="210982" name="Line 38"/>
            <p:cNvSpPr>
              <a:spLocks noChangeShapeType="1"/>
            </p:cNvSpPr>
            <p:nvPr/>
          </p:nvSpPr>
          <p:spPr bwMode="auto">
            <a:xfrm>
              <a:off x="2688" y="1660"/>
              <a:ext cx="721" cy="0"/>
            </a:xfrm>
            <a:prstGeom prst="line">
              <a:avLst/>
            </a:prstGeom>
            <a:noFill/>
            <a:ln w="9525">
              <a:solidFill>
                <a:srgbClr val="969696"/>
              </a:solidFill>
              <a:round/>
              <a:headEnd/>
              <a:tailEnd/>
            </a:ln>
            <a:effectLst/>
          </p:spPr>
          <p:txBody>
            <a:bodyPr/>
            <a:lstStyle/>
            <a:p>
              <a:endParaRPr lang="th-TH"/>
            </a:p>
          </p:txBody>
        </p:sp>
        <p:sp>
          <p:nvSpPr>
            <p:cNvPr id="210983" name="Line 39"/>
            <p:cNvSpPr>
              <a:spLocks noChangeShapeType="1"/>
            </p:cNvSpPr>
            <p:nvPr/>
          </p:nvSpPr>
          <p:spPr bwMode="auto">
            <a:xfrm>
              <a:off x="2688" y="1681"/>
              <a:ext cx="721" cy="2"/>
            </a:xfrm>
            <a:prstGeom prst="line">
              <a:avLst/>
            </a:prstGeom>
            <a:noFill/>
            <a:ln w="9525">
              <a:solidFill>
                <a:srgbClr val="969696"/>
              </a:solidFill>
              <a:round/>
              <a:headEnd/>
              <a:tailEnd/>
            </a:ln>
            <a:effectLst/>
          </p:spPr>
          <p:txBody>
            <a:bodyPr/>
            <a:lstStyle/>
            <a:p>
              <a:endParaRPr lang="th-TH"/>
            </a:p>
          </p:txBody>
        </p:sp>
        <p:sp>
          <p:nvSpPr>
            <p:cNvPr id="210984" name="Line 40"/>
            <p:cNvSpPr>
              <a:spLocks noChangeShapeType="1"/>
            </p:cNvSpPr>
            <p:nvPr/>
          </p:nvSpPr>
          <p:spPr bwMode="auto">
            <a:xfrm>
              <a:off x="2689" y="1709"/>
              <a:ext cx="721" cy="0"/>
            </a:xfrm>
            <a:prstGeom prst="line">
              <a:avLst/>
            </a:prstGeom>
            <a:noFill/>
            <a:ln w="9525">
              <a:solidFill>
                <a:srgbClr val="969696"/>
              </a:solidFill>
              <a:round/>
              <a:headEnd/>
              <a:tailEnd/>
            </a:ln>
            <a:effectLst/>
          </p:spPr>
          <p:txBody>
            <a:bodyPr/>
            <a:lstStyle/>
            <a:p>
              <a:endParaRPr lang="th-TH"/>
            </a:p>
          </p:txBody>
        </p:sp>
      </p:grpSp>
      <p:grpSp>
        <p:nvGrpSpPr>
          <p:cNvPr id="210985" name="Group 41"/>
          <p:cNvGrpSpPr>
            <a:grpSpLocks/>
          </p:cNvGrpSpPr>
          <p:nvPr/>
        </p:nvGrpSpPr>
        <p:grpSpPr bwMode="auto">
          <a:xfrm>
            <a:off x="295275" y="647700"/>
            <a:ext cx="8353425" cy="3762375"/>
            <a:chOff x="186" y="408"/>
            <a:chExt cx="5262" cy="2370"/>
          </a:xfrm>
        </p:grpSpPr>
        <p:sp>
          <p:nvSpPr>
            <p:cNvPr id="210986" name="Text Box 42"/>
            <p:cNvSpPr txBox="1">
              <a:spLocks noChangeArrowheads="1"/>
            </p:cNvSpPr>
            <p:nvPr/>
          </p:nvSpPr>
          <p:spPr bwMode="auto">
            <a:xfrm>
              <a:off x="1920" y="426"/>
              <a:ext cx="3510" cy="2311"/>
            </a:xfrm>
            <a:prstGeom prst="rect">
              <a:avLst/>
            </a:prstGeom>
            <a:noFill/>
            <a:ln w="9525">
              <a:noFill/>
              <a:miter lim="800000"/>
              <a:headEnd/>
              <a:tailEnd/>
            </a:ln>
            <a:effectLst/>
          </p:spPr>
          <p:txBody>
            <a:bodyPr>
              <a:spAutoFit/>
            </a:bodyPr>
            <a:lstStyle/>
            <a:p>
              <a:pPr>
                <a:spcBef>
                  <a:spcPct val="50000"/>
                </a:spcBef>
              </a:pPr>
              <a:r>
                <a:rPr lang="en-US" b="1">
                  <a:latin typeface="Times New Roman" pitchFamily="18" charset="0"/>
                </a:rPr>
                <a:t>Top Dead Center (TDC)</a:t>
              </a:r>
              <a:r>
                <a:rPr lang="en-US">
                  <a:latin typeface="Times New Roman" pitchFamily="18" charset="0"/>
                </a:rPr>
                <a:t>  : </a:t>
              </a:r>
              <a:r>
                <a:rPr lang="en-US" i="1">
                  <a:latin typeface="Times New Roman" pitchFamily="18" charset="0"/>
                </a:rPr>
                <a:t>Upper most position</a:t>
              </a:r>
            </a:p>
            <a:p>
              <a:pPr>
                <a:spcBef>
                  <a:spcPct val="50000"/>
                </a:spcBef>
              </a:pPr>
              <a:r>
                <a:rPr lang="en-US" b="1">
                  <a:latin typeface="Times New Roman" pitchFamily="18" charset="0"/>
                </a:rPr>
                <a:t>Bottom Dead Center (BDC)</a:t>
              </a:r>
              <a:r>
                <a:rPr lang="en-US">
                  <a:latin typeface="Times New Roman" pitchFamily="18" charset="0"/>
                </a:rPr>
                <a:t> : </a:t>
              </a:r>
              <a:r>
                <a:rPr lang="en-US" i="1">
                  <a:latin typeface="Times New Roman" pitchFamily="18" charset="0"/>
                </a:rPr>
                <a:t>Lower most position</a:t>
              </a:r>
            </a:p>
            <a:p>
              <a:pPr>
                <a:spcBef>
                  <a:spcPct val="50000"/>
                </a:spcBef>
              </a:pPr>
              <a:r>
                <a:rPr lang="en-US" b="1">
                  <a:latin typeface="Times New Roman" pitchFamily="18" charset="0"/>
                </a:rPr>
                <a:t>Stroke</a:t>
              </a:r>
              <a:r>
                <a:rPr lang="en-US">
                  <a:latin typeface="Times New Roman" pitchFamily="18" charset="0"/>
                </a:rPr>
                <a:t> : </a:t>
              </a:r>
              <a:r>
                <a:rPr lang="en-US" i="1">
                  <a:latin typeface="Times New Roman" pitchFamily="18" charset="0"/>
                </a:rPr>
                <a:t>Length of piston travel</a:t>
              </a:r>
            </a:p>
            <a:p>
              <a:pPr>
                <a:spcBef>
                  <a:spcPct val="50000"/>
                </a:spcBef>
              </a:pPr>
              <a:r>
                <a:rPr lang="en-US" b="1">
                  <a:latin typeface="Times New Roman" pitchFamily="18" charset="0"/>
                </a:rPr>
                <a:t>Bore</a:t>
              </a:r>
              <a:r>
                <a:rPr lang="en-US">
                  <a:latin typeface="Times New Roman" pitchFamily="18" charset="0"/>
                </a:rPr>
                <a:t> : </a:t>
              </a:r>
              <a:r>
                <a:rPr lang="en-US" i="1">
                  <a:latin typeface="Times New Roman" pitchFamily="18" charset="0"/>
                </a:rPr>
                <a:t>Diameter of the cylinder</a:t>
              </a:r>
            </a:p>
            <a:p>
              <a:pPr>
                <a:spcBef>
                  <a:spcPct val="50000"/>
                </a:spcBef>
              </a:pPr>
              <a:r>
                <a:rPr lang="en-US" b="1">
                  <a:latin typeface="Times New Roman" pitchFamily="18" charset="0"/>
                </a:rPr>
                <a:t>Clearance Volume (V</a:t>
              </a:r>
              <a:r>
                <a:rPr lang="en-US" b="1" baseline="-25000">
                  <a:latin typeface="Times New Roman" pitchFamily="18" charset="0"/>
                </a:rPr>
                <a:t>c</a:t>
              </a:r>
              <a:r>
                <a:rPr lang="en-US" b="1">
                  <a:latin typeface="Times New Roman" pitchFamily="18" charset="0"/>
                </a:rPr>
                <a:t>)</a:t>
              </a:r>
              <a:r>
                <a:rPr lang="en-US">
                  <a:latin typeface="Times New Roman" pitchFamily="18" charset="0"/>
                </a:rPr>
                <a:t> : </a:t>
              </a:r>
              <a:r>
                <a:rPr lang="en-US" i="1">
                  <a:latin typeface="Times New Roman" pitchFamily="18" charset="0"/>
                </a:rPr>
                <a:t>V where piston is at TDC</a:t>
              </a:r>
              <a:endParaRPr lang="en-US" b="1" i="1">
                <a:latin typeface="Times New Roman" pitchFamily="18" charset="0"/>
              </a:endParaRPr>
            </a:p>
            <a:p>
              <a:pPr>
                <a:spcBef>
                  <a:spcPct val="50000"/>
                </a:spcBef>
              </a:pPr>
              <a:r>
                <a:rPr lang="en-US" b="1">
                  <a:latin typeface="Times New Roman" pitchFamily="18" charset="0"/>
                </a:rPr>
                <a:t>Displacement Volume (V</a:t>
              </a:r>
              <a:r>
                <a:rPr lang="en-US" b="1" baseline="-25000">
                  <a:latin typeface="Times New Roman" pitchFamily="18" charset="0"/>
                </a:rPr>
                <a:t>d</a:t>
              </a:r>
              <a:r>
                <a:rPr lang="en-US" b="1">
                  <a:latin typeface="Times New Roman" pitchFamily="18" charset="0"/>
                </a:rPr>
                <a:t>) :</a:t>
              </a:r>
              <a:r>
                <a:rPr lang="en-US" i="1"/>
                <a:t>Swept Volume (V</a:t>
              </a:r>
              <a:r>
                <a:rPr lang="en-US" i="1" baseline="-25000"/>
                <a:t>max</a:t>
              </a:r>
              <a:r>
                <a:rPr lang="en-US" i="1"/>
                <a:t>-V</a:t>
              </a:r>
              <a:r>
                <a:rPr lang="en-US" i="1" baseline="-25000"/>
                <a:t>min</a:t>
              </a:r>
              <a:r>
                <a:rPr lang="en-US" i="1"/>
                <a:t>)</a:t>
              </a:r>
              <a:endParaRPr lang="en-US" b="1" i="1">
                <a:latin typeface="Times New Roman" pitchFamily="18" charset="0"/>
              </a:endParaRPr>
            </a:p>
            <a:p>
              <a:pPr>
                <a:spcBef>
                  <a:spcPct val="50000"/>
                </a:spcBef>
              </a:pPr>
              <a:r>
                <a:rPr lang="en-US" b="1">
                  <a:latin typeface="Times New Roman" pitchFamily="18" charset="0"/>
                </a:rPr>
                <a:t>Compression Ratio </a:t>
              </a:r>
              <a:r>
                <a:rPr lang="en-US" b="1" i="1">
                  <a:latin typeface="Times New Roman" pitchFamily="18" charset="0"/>
                </a:rPr>
                <a:t>(r</a:t>
              </a:r>
              <a:r>
                <a:rPr lang="en-US" b="1" i="1" baseline="-25000">
                  <a:latin typeface="Times New Roman" pitchFamily="18" charset="0"/>
                </a:rPr>
                <a:t>v</a:t>
              </a:r>
              <a:r>
                <a:rPr lang="en-US" b="1" i="1">
                  <a:latin typeface="Times New Roman" pitchFamily="18" charset="0"/>
                </a:rPr>
                <a:t>) = </a:t>
              </a:r>
              <a:r>
                <a:rPr lang="en-US" i="1"/>
                <a:t>(V</a:t>
              </a:r>
              <a:r>
                <a:rPr lang="en-US" i="1" baseline="-25000"/>
                <a:t>max</a:t>
              </a:r>
              <a:r>
                <a:rPr lang="en-US" i="1"/>
                <a:t>/V</a:t>
              </a:r>
              <a:r>
                <a:rPr lang="en-US" i="1" baseline="-25000"/>
                <a:t>min</a:t>
              </a:r>
              <a:r>
                <a:rPr lang="en-US" i="1"/>
                <a:t>) = (V</a:t>
              </a:r>
              <a:r>
                <a:rPr lang="en-US" i="1" baseline="-25000"/>
                <a:t>BDC</a:t>
              </a:r>
              <a:r>
                <a:rPr lang="en-US" i="1"/>
                <a:t>/V</a:t>
              </a:r>
              <a:r>
                <a:rPr lang="en-US" i="1" baseline="-25000"/>
                <a:t>TDC</a:t>
              </a:r>
              <a:r>
                <a:rPr lang="en-US" i="1"/>
                <a:t>)</a:t>
              </a:r>
              <a:endParaRPr lang="en-US" b="1" i="1">
                <a:latin typeface="Times New Roman" pitchFamily="18" charset="0"/>
              </a:endParaRPr>
            </a:p>
            <a:p>
              <a:pPr>
                <a:spcBef>
                  <a:spcPct val="50000"/>
                </a:spcBef>
              </a:pPr>
              <a:r>
                <a:rPr lang="en-US" b="1">
                  <a:latin typeface="Times New Roman" pitchFamily="18" charset="0"/>
                </a:rPr>
                <a:t>Mean Effective Pressure (MEP) :</a:t>
              </a:r>
            </a:p>
            <a:p>
              <a:pPr>
                <a:spcBef>
                  <a:spcPct val="50000"/>
                </a:spcBef>
              </a:pPr>
              <a:r>
                <a:rPr lang="en-US" b="1">
                  <a:latin typeface="Times New Roman" pitchFamily="18" charset="0"/>
                </a:rPr>
                <a:t>	</a:t>
              </a:r>
              <a:r>
                <a:rPr lang="en-US" i="1">
                  <a:latin typeface="Times New Roman" pitchFamily="18" charset="0"/>
                </a:rPr>
                <a:t>W</a:t>
              </a:r>
              <a:r>
                <a:rPr lang="en-US" i="1" baseline="-25000">
                  <a:latin typeface="Times New Roman" pitchFamily="18" charset="0"/>
                </a:rPr>
                <a:t>net</a:t>
              </a:r>
              <a:r>
                <a:rPr lang="en-US" i="1">
                  <a:latin typeface="Times New Roman" pitchFamily="18" charset="0"/>
                </a:rPr>
                <a:t> = (MEP) x (Displacement Volume)</a:t>
              </a:r>
              <a:endParaRPr lang="th-TH" i="1">
                <a:latin typeface="Times New Roman" pitchFamily="18" charset="0"/>
              </a:endParaRPr>
            </a:p>
          </p:txBody>
        </p:sp>
        <p:sp>
          <p:nvSpPr>
            <p:cNvPr id="210987" name="Rectangle 43"/>
            <p:cNvSpPr>
              <a:spLocks noChangeArrowheads="1"/>
            </p:cNvSpPr>
            <p:nvPr/>
          </p:nvSpPr>
          <p:spPr bwMode="auto">
            <a:xfrm>
              <a:off x="186" y="408"/>
              <a:ext cx="5262" cy="2370"/>
            </a:xfrm>
            <a:prstGeom prst="rect">
              <a:avLst/>
            </a:prstGeom>
            <a:noFill/>
            <a:ln w="9525">
              <a:solidFill>
                <a:srgbClr val="0000FF"/>
              </a:solidFill>
              <a:miter lim="800000"/>
              <a:headEnd/>
              <a:tailEnd/>
            </a:ln>
            <a:effectLst/>
          </p:spPr>
          <p:txBody>
            <a:bodyPr wrap="none" anchor="ctr"/>
            <a:lstStyle/>
            <a:p>
              <a:endParaRPr lang="th-TH"/>
            </a:p>
          </p:txBody>
        </p:sp>
      </p:grpSp>
      <p:sp>
        <p:nvSpPr>
          <p:cNvPr id="210988" name="Text Box 44"/>
          <p:cNvSpPr txBox="1">
            <a:spLocks noChangeArrowheads="1"/>
          </p:cNvSpPr>
          <p:nvPr/>
        </p:nvSpPr>
        <p:spPr bwMode="auto">
          <a:xfrm>
            <a:off x="342900" y="4552950"/>
            <a:ext cx="8305800" cy="1749425"/>
          </a:xfrm>
          <a:prstGeom prst="rect">
            <a:avLst/>
          </a:prstGeom>
          <a:noFill/>
          <a:ln w="9525">
            <a:solidFill>
              <a:srgbClr val="0000FF"/>
            </a:solidFill>
            <a:miter lim="800000"/>
            <a:headEnd/>
            <a:tailEnd/>
          </a:ln>
          <a:effectLst/>
        </p:spPr>
        <p:txBody>
          <a:bodyPr>
            <a:spAutoFit/>
          </a:bodyPr>
          <a:lstStyle/>
          <a:p>
            <a:pPr marL="533400" indent="-533400"/>
            <a:r>
              <a:rPr lang="en-US">
                <a:solidFill>
                  <a:srgbClr val="0000CC"/>
                </a:solidFill>
              </a:rPr>
              <a:t>Reciprocating Engine is </a:t>
            </a:r>
            <a:r>
              <a:rPr lang="en-US" i="1">
                <a:solidFill>
                  <a:srgbClr val="9900CC"/>
                </a:solidFill>
              </a:rPr>
              <a:t>INTERNAL COMBUSTION ENGINE</a:t>
            </a:r>
            <a:r>
              <a:rPr lang="en-US">
                <a:solidFill>
                  <a:srgbClr val="0000CC"/>
                </a:solidFill>
              </a:rPr>
              <a:t>, and is Classified into 2 types:</a:t>
            </a:r>
          </a:p>
          <a:p>
            <a:pPr marL="533400" indent="-533400">
              <a:buFontTx/>
              <a:buAutoNum type="arabicPeriod"/>
            </a:pPr>
            <a:r>
              <a:rPr lang="en-US" b="1">
                <a:solidFill>
                  <a:srgbClr val="0000CC"/>
                </a:solidFill>
              </a:rPr>
              <a:t>Spark Ignition</a:t>
            </a:r>
            <a:r>
              <a:rPr lang="en-US">
                <a:solidFill>
                  <a:srgbClr val="0000CC"/>
                </a:solidFill>
              </a:rPr>
              <a:t>: Gasoline Engine, Mixing air-fuel </a:t>
            </a:r>
            <a:r>
              <a:rPr lang="en-US">
                <a:solidFill>
                  <a:srgbClr val="0000CC"/>
                </a:solidFill>
                <a:sym typeface="Wingdings" pitchFamily="2" charset="2"/>
              </a:rPr>
              <a:t>outside cylinder, ignites by a spark plug</a:t>
            </a:r>
            <a:endParaRPr lang="en-US">
              <a:solidFill>
                <a:srgbClr val="0000CC"/>
              </a:solidFill>
            </a:endParaRPr>
          </a:p>
          <a:p>
            <a:pPr marL="533400" indent="-533400">
              <a:buFontTx/>
              <a:buAutoNum type="arabicPeriod"/>
            </a:pPr>
            <a:r>
              <a:rPr lang="en-US" b="1">
                <a:solidFill>
                  <a:srgbClr val="0000CC"/>
                </a:solidFill>
              </a:rPr>
              <a:t>Compression Ignition</a:t>
            </a:r>
            <a:r>
              <a:rPr lang="en-US">
                <a:solidFill>
                  <a:srgbClr val="0000CC"/>
                </a:solidFill>
              </a:rPr>
              <a:t>: Diesel engine,  fuel </a:t>
            </a:r>
            <a:r>
              <a:rPr lang="en-US">
                <a:solidFill>
                  <a:srgbClr val="0000CC"/>
                </a:solidFill>
                <a:sym typeface="Wingdings" pitchFamily="2" charset="2"/>
              </a:rPr>
              <a:t>is injected into the cylinder, self ignited as a result of compression.</a:t>
            </a:r>
            <a:endParaRPr lang="th-TH">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withEffect">
                                  <p:stCondLst>
                                    <p:cond delay="0"/>
                                  </p:stCondLst>
                                  <p:childTnLst>
                                    <p:animMotion origin="layout" path="M 4.44444E-6 3.33333E-6 L 4.44444E-6 0.14259 " pathEditMode="relative" rAng="0" ptsTypes="AA">
                                      <p:cBhvr>
                                        <p:cTn id="6" dur="2000" fill="hold"/>
                                        <p:tgtEl>
                                          <p:spTgt spid="210979"/>
                                        </p:tgtEl>
                                        <p:attrNameLst>
                                          <p:attrName>ppt_x</p:attrName>
                                          <p:attrName>ppt_y</p:attrName>
                                        </p:attrNameLst>
                                      </p:cBhvr>
                                      <p:rCtr x="0" y="71"/>
                                    </p:animMotion>
                                  </p:childTnLst>
                                </p:cTn>
                              </p:par>
                            </p:childTnLst>
                          </p:cTn>
                        </p:par>
                        <p:par>
                          <p:cTn id="7" fill="hold">
                            <p:stCondLst>
                              <p:cond delay="4000"/>
                            </p:stCondLst>
                            <p:childTnLst>
                              <p:par>
                                <p:cTn id="8" presetID="22" presetClass="entr" presetSubtype="1" fill="hold" nodeType="afterEffect">
                                  <p:stCondLst>
                                    <p:cond delay="0"/>
                                  </p:stCondLst>
                                  <p:childTnLst>
                                    <p:set>
                                      <p:cBhvr>
                                        <p:cTn id="9" dur="1" fill="hold">
                                          <p:stCondLst>
                                            <p:cond delay="0"/>
                                          </p:stCondLst>
                                        </p:cTn>
                                        <p:tgtEl>
                                          <p:spTgt spid="210985"/>
                                        </p:tgtEl>
                                        <p:attrNameLst>
                                          <p:attrName>style.visibility</p:attrName>
                                        </p:attrNameLst>
                                      </p:cBhvr>
                                      <p:to>
                                        <p:strVal val="visible"/>
                                      </p:to>
                                    </p:set>
                                    <p:animEffect transition="in" filter="wipe(up)">
                                      <p:cBhvr>
                                        <p:cTn id="10" dur="500"/>
                                        <p:tgtEl>
                                          <p:spTgt spid="210985"/>
                                        </p:tgtEl>
                                      </p:cBhvr>
                                    </p:animEffect>
                                  </p:childTnLst>
                                </p:cTn>
                              </p:par>
                            </p:childTnLst>
                          </p:cTn>
                        </p:par>
                        <p:par>
                          <p:cTn id="11" fill="hold">
                            <p:stCondLst>
                              <p:cond delay="4500"/>
                            </p:stCondLst>
                            <p:childTnLst>
                              <p:par>
                                <p:cTn id="12" presetID="22" presetClass="entr" presetSubtype="1" fill="hold" grpId="0" nodeType="afterEffect">
                                  <p:stCondLst>
                                    <p:cond delay="0"/>
                                  </p:stCondLst>
                                  <p:childTnLst>
                                    <p:set>
                                      <p:cBhvr>
                                        <p:cTn id="13" dur="1" fill="hold">
                                          <p:stCondLst>
                                            <p:cond delay="0"/>
                                          </p:stCondLst>
                                        </p:cTn>
                                        <p:tgtEl>
                                          <p:spTgt spid="210988"/>
                                        </p:tgtEl>
                                        <p:attrNameLst>
                                          <p:attrName>style.visibility</p:attrName>
                                        </p:attrNameLst>
                                      </p:cBhvr>
                                      <p:to>
                                        <p:strVal val="visible"/>
                                      </p:to>
                                    </p:set>
                                    <p:animEffect transition="in" filter="wipe(up)">
                                      <p:cBhvr>
                                        <p:cTn id="14" dur="1000"/>
                                        <p:tgtEl>
                                          <p:spTgt spid="210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4"/>
          <p:cNvSpPr>
            <a:spLocks noGrp="1"/>
          </p:cNvSpPr>
          <p:nvPr>
            <p:ph type="ftr" sz="quarter" idx="11"/>
          </p:nvPr>
        </p:nvSpPr>
        <p:spPr/>
        <p:txBody>
          <a:bodyPr/>
          <a:lstStyle/>
          <a:p>
            <a:r>
              <a:rPr lang="en-US" altLang="en-US"/>
              <a:t>รศ.ดร.สมหมาย ปรีเปรม</a:t>
            </a:r>
            <a:endParaRPr lang="th-TH" altLang="en-US"/>
          </a:p>
        </p:txBody>
      </p:sp>
      <p:sp>
        <p:nvSpPr>
          <p:cNvPr id="211970" name="Freeform 2"/>
          <p:cNvSpPr>
            <a:spLocks noChangeAspect="1"/>
          </p:cNvSpPr>
          <p:nvPr/>
        </p:nvSpPr>
        <p:spPr bwMode="auto">
          <a:xfrm rot="5400000">
            <a:off x="2240756" y="4053682"/>
            <a:ext cx="1004887" cy="31750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211971" name="Group 3"/>
          <p:cNvGrpSpPr>
            <a:grpSpLocks/>
          </p:cNvGrpSpPr>
          <p:nvPr/>
        </p:nvGrpSpPr>
        <p:grpSpPr bwMode="auto">
          <a:xfrm>
            <a:off x="1546225" y="5178425"/>
            <a:ext cx="527050" cy="923925"/>
            <a:chOff x="2024" y="3223"/>
            <a:chExt cx="332" cy="608"/>
          </a:xfrm>
        </p:grpSpPr>
        <p:sp>
          <p:nvSpPr>
            <p:cNvPr id="211972" name="Rectangle 4"/>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211973" name="Rectangle 5"/>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grpSp>
        <p:nvGrpSpPr>
          <p:cNvPr id="211974" name="Group 6"/>
          <p:cNvGrpSpPr>
            <a:grpSpLocks/>
          </p:cNvGrpSpPr>
          <p:nvPr/>
        </p:nvGrpSpPr>
        <p:grpSpPr bwMode="auto">
          <a:xfrm>
            <a:off x="2806700" y="2495550"/>
            <a:ext cx="2844800" cy="946150"/>
            <a:chOff x="1768" y="1572"/>
            <a:chExt cx="1792" cy="596"/>
          </a:xfrm>
        </p:grpSpPr>
        <p:sp>
          <p:nvSpPr>
            <p:cNvPr id="211975" name="Text Box 7"/>
            <p:cNvSpPr txBox="1">
              <a:spLocks noChangeArrowheads="1"/>
            </p:cNvSpPr>
            <p:nvPr/>
          </p:nvSpPr>
          <p:spPr bwMode="auto">
            <a:xfrm>
              <a:off x="2281" y="1572"/>
              <a:ext cx="672" cy="192"/>
            </a:xfrm>
            <a:prstGeom prst="rect">
              <a:avLst/>
            </a:prstGeom>
            <a:noFill/>
            <a:ln w="9525">
              <a:noFill/>
              <a:miter lim="800000"/>
              <a:headEnd/>
              <a:tailEnd/>
            </a:ln>
            <a:effectLst/>
          </p:spPr>
          <p:txBody>
            <a:bodyPr>
              <a:spAutoFit/>
            </a:bodyPr>
            <a:lstStyle/>
            <a:p>
              <a:pPr>
                <a:spcBef>
                  <a:spcPct val="50000"/>
                </a:spcBef>
              </a:pPr>
              <a:r>
                <a:rPr lang="en-US" sz="1400" i="1">
                  <a:solidFill>
                    <a:srgbClr val="0000CC"/>
                  </a:solidFill>
                </a:rPr>
                <a:t>Equivalent</a:t>
              </a:r>
              <a:endParaRPr lang="th-TH" sz="1400" i="1">
                <a:solidFill>
                  <a:srgbClr val="0000CC"/>
                </a:solidFill>
              </a:endParaRPr>
            </a:p>
          </p:txBody>
        </p:sp>
        <p:sp>
          <p:nvSpPr>
            <p:cNvPr id="211976" name="Freeform 8"/>
            <p:cNvSpPr>
              <a:spLocks/>
            </p:cNvSpPr>
            <p:nvPr/>
          </p:nvSpPr>
          <p:spPr bwMode="auto">
            <a:xfrm>
              <a:off x="1768" y="1780"/>
              <a:ext cx="1792" cy="388"/>
            </a:xfrm>
            <a:custGeom>
              <a:avLst/>
              <a:gdLst/>
              <a:ahLst/>
              <a:cxnLst>
                <a:cxn ang="0">
                  <a:pos x="0" y="148"/>
                </a:cxn>
                <a:cxn ang="0">
                  <a:pos x="352" y="52"/>
                </a:cxn>
                <a:cxn ang="0">
                  <a:pos x="736" y="4"/>
                </a:cxn>
                <a:cxn ang="0">
                  <a:pos x="1064" y="28"/>
                </a:cxn>
                <a:cxn ang="0">
                  <a:pos x="1416" y="148"/>
                </a:cxn>
                <a:cxn ang="0">
                  <a:pos x="1792" y="388"/>
                </a:cxn>
              </a:cxnLst>
              <a:rect l="0" t="0" r="r" b="b"/>
              <a:pathLst>
                <a:path w="1792" h="388">
                  <a:moveTo>
                    <a:pt x="0" y="148"/>
                  </a:moveTo>
                  <a:cubicBezTo>
                    <a:pt x="58" y="132"/>
                    <a:pt x="229" y="76"/>
                    <a:pt x="352" y="52"/>
                  </a:cubicBezTo>
                  <a:cubicBezTo>
                    <a:pt x="475" y="28"/>
                    <a:pt x="617" y="8"/>
                    <a:pt x="736" y="4"/>
                  </a:cubicBezTo>
                  <a:cubicBezTo>
                    <a:pt x="855" y="0"/>
                    <a:pt x="951" y="4"/>
                    <a:pt x="1064" y="28"/>
                  </a:cubicBezTo>
                  <a:cubicBezTo>
                    <a:pt x="1177" y="52"/>
                    <a:pt x="1295" y="88"/>
                    <a:pt x="1416" y="148"/>
                  </a:cubicBezTo>
                  <a:cubicBezTo>
                    <a:pt x="1537" y="208"/>
                    <a:pt x="1714" y="338"/>
                    <a:pt x="1792" y="388"/>
                  </a:cubicBezTo>
                </a:path>
              </a:pathLst>
            </a:custGeom>
            <a:noFill/>
            <a:ln w="25400">
              <a:solidFill>
                <a:srgbClr val="FF0000"/>
              </a:solidFill>
              <a:round/>
              <a:headEnd/>
              <a:tailEnd type="stealth" w="lg" len="lg"/>
            </a:ln>
            <a:effectLst/>
          </p:spPr>
          <p:txBody>
            <a:bodyPr/>
            <a:lstStyle/>
            <a:p>
              <a:endParaRPr lang="th-TH"/>
            </a:p>
          </p:txBody>
        </p:sp>
      </p:grpSp>
      <p:grpSp>
        <p:nvGrpSpPr>
          <p:cNvPr id="211977" name="Group 9"/>
          <p:cNvGrpSpPr>
            <a:grpSpLocks/>
          </p:cNvGrpSpPr>
          <p:nvPr/>
        </p:nvGrpSpPr>
        <p:grpSpPr bwMode="auto">
          <a:xfrm>
            <a:off x="852488" y="998538"/>
            <a:ext cx="3478212" cy="3752850"/>
            <a:chOff x="537" y="629"/>
            <a:chExt cx="2191" cy="2364"/>
          </a:xfrm>
        </p:grpSpPr>
        <p:grpSp>
          <p:nvGrpSpPr>
            <p:cNvPr id="211978" name="Group 10"/>
            <p:cNvGrpSpPr>
              <a:grpSpLocks/>
            </p:cNvGrpSpPr>
            <p:nvPr/>
          </p:nvGrpSpPr>
          <p:grpSpPr bwMode="auto">
            <a:xfrm>
              <a:off x="537" y="1000"/>
              <a:ext cx="2191" cy="1961"/>
              <a:chOff x="537" y="1000"/>
              <a:chExt cx="2191" cy="1961"/>
            </a:xfrm>
          </p:grpSpPr>
          <p:grpSp>
            <p:nvGrpSpPr>
              <p:cNvPr id="211979" name="Group 11"/>
              <p:cNvGrpSpPr>
                <a:grpSpLocks/>
              </p:cNvGrpSpPr>
              <p:nvPr/>
            </p:nvGrpSpPr>
            <p:grpSpPr bwMode="auto">
              <a:xfrm>
                <a:off x="728" y="1000"/>
                <a:ext cx="2000" cy="1696"/>
                <a:chOff x="728" y="928"/>
                <a:chExt cx="2000" cy="1696"/>
              </a:xfrm>
            </p:grpSpPr>
            <p:sp>
              <p:nvSpPr>
                <p:cNvPr id="211980" name="Line 12"/>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211981" name="Line 13"/>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211982" name="Text Box 14"/>
              <p:cNvSpPr txBox="1">
                <a:spLocks noChangeArrowheads="1"/>
              </p:cNvSpPr>
              <p:nvPr/>
            </p:nvSpPr>
            <p:spPr bwMode="auto">
              <a:xfrm>
                <a:off x="2537" y="2730"/>
                <a:ext cx="191"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211983" name="Text Box 15"/>
              <p:cNvSpPr txBox="1">
                <a:spLocks noChangeArrowheads="1"/>
              </p:cNvSpPr>
              <p:nvPr/>
            </p:nvSpPr>
            <p:spPr bwMode="auto">
              <a:xfrm>
                <a:off x="537" y="1000"/>
                <a:ext cx="191"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211984" name="Line 16"/>
            <p:cNvSpPr>
              <a:spLocks noChangeShapeType="1"/>
            </p:cNvSpPr>
            <p:nvPr/>
          </p:nvSpPr>
          <p:spPr bwMode="auto">
            <a:xfrm flipV="1">
              <a:off x="974" y="2023"/>
              <a:ext cx="0" cy="735"/>
            </a:xfrm>
            <a:prstGeom prst="line">
              <a:avLst/>
            </a:prstGeom>
            <a:noFill/>
            <a:ln w="12700">
              <a:solidFill>
                <a:srgbClr val="FF0000"/>
              </a:solidFill>
              <a:prstDash val="dashDot"/>
              <a:round/>
              <a:headEnd/>
              <a:tailEnd/>
            </a:ln>
            <a:effectLst/>
          </p:spPr>
          <p:txBody>
            <a:bodyPr/>
            <a:lstStyle/>
            <a:p>
              <a:endParaRPr lang="th-TH"/>
            </a:p>
          </p:txBody>
        </p:sp>
        <p:sp>
          <p:nvSpPr>
            <p:cNvPr id="211985" name="Line 17"/>
            <p:cNvSpPr>
              <a:spLocks noChangeShapeType="1"/>
            </p:cNvSpPr>
            <p:nvPr/>
          </p:nvSpPr>
          <p:spPr bwMode="auto">
            <a:xfrm flipV="1">
              <a:off x="2407" y="2420"/>
              <a:ext cx="8" cy="399"/>
            </a:xfrm>
            <a:prstGeom prst="line">
              <a:avLst/>
            </a:prstGeom>
            <a:noFill/>
            <a:ln w="12700">
              <a:solidFill>
                <a:srgbClr val="FF0000"/>
              </a:solidFill>
              <a:prstDash val="dashDot"/>
              <a:round/>
              <a:headEnd/>
              <a:tailEnd/>
            </a:ln>
            <a:effectLst/>
          </p:spPr>
          <p:txBody>
            <a:bodyPr/>
            <a:lstStyle/>
            <a:p>
              <a:endParaRPr lang="th-TH"/>
            </a:p>
          </p:txBody>
        </p:sp>
        <p:grpSp>
          <p:nvGrpSpPr>
            <p:cNvPr id="211986" name="Group 18"/>
            <p:cNvGrpSpPr>
              <a:grpSpLocks/>
            </p:cNvGrpSpPr>
            <p:nvPr/>
          </p:nvGrpSpPr>
          <p:grpSpPr bwMode="auto">
            <a:xfrm>
              <a:off x="972" y="1410"/>
              <a:ext cx="1437" cy="1092"/>
              <a:chOff x="1662" y="234"/>
              <a:chExt cx="1437" cy="1092"/>
            </a:xfrm>
          </p:grpSpPr>
          <p:grpSp>
            <p:nvGrpSpPr>
              <p:cNvPr id="211987" name="Group 19"/>
              <p:cNvGrpSpPr>
                <a:grpSpLocks/>
              </p:cNvGrpSpPr>
              <p:nvPr/>
            </p:nvGrpSpPr>
            <p:grpSpPr bwMode="auto">
              <a:xfrm>
                <a:off x="1662" y="234"/>
                <a:ext cx="1437" cy="1092"/>
                <a:chOff x="1662" y="234"/>
                <a:chExt cx="1437" cy="1092"/>
              </a:xfrm>
            </p:grpSpPr>
            <p:sp>
              <p:nvSpPr>
                <p:cNvPr id="211988" name="Freeform 20" descr="ลายเค้าร่างรูปเพชร"/>
                <p:cNvSpPr>
                  <a:spLocks/>
                </p:cNvSpPr>
                <p:nvPr/>
              </p:nvSpPr>
              <p:spPr bwMode="auto">
                <a:xfrm>
                  <a:off x="1662" y="234"/>
                  <a:ext cx="1437" cy="1092"/>
                </a:xfrm>
                <a:custGeom>
                  <a:avLst/>
                  <a:gdLst/>
                  <a:ahLst/>
                  <a:cxnLst>
                    <a:cxn ang="0">
                      <a:pos x="6" y="660"/>
                    </a:cxn>
                    <a:cxn ang="0">
                      <a:pos x="0" y="138"/>
                    </a:cxn>
                    <a:cxn ang="0">
                      <a:pos x="12" y="102"/>
                    </a:cxn>
                    <a:cxn ang="0">
                      <a:pos x="27" y="66"/>
                    </a:cxn>
                    <a:cxn ang="0">
                      <a:pos x="66" y="27"/>
                    </a:cxn>
                    <a:cxn ang="0">
                      <a:pos x="96" y="9"/>
                    </a:cxn>
                    <a:cxn ang="0">
                      <a:pos x="156" y="0"/>
                    </a:cxn>
                    <a:cxn ang="0">
                      <a:pos x="192" y="9"/>
                    </a:cxn>
                    <a:cxn ang="0">
                      <a:pos x="264" y="45"/>
                    </a:cxn>
                    <a:cxn ang="0">
                      <a:pos x="336" y="96"/>
                    </a:cxn>
                    <a:cxn ang="0">
                      <a:pos x="456" y="192"/>
                    </a:cxn>
                    <a:cxn ang="0">
                      <a:pos x="564" y="291"/>
                    </a:cxn>
                    <a:cxn ang="0">
                      <a:pos x="699" y="417"/>
                    </a:cxn>
                    <a:cxn ang="0">
                      <a:pos x="879" y="588"/>
                    </a:cxn>
                    <a:cxn ang="0">
                      <a:pos x="1062" y="729"/>
                    </a:cxn>
                    <a:cxn ang="0">
                      <a:pos x="1188" y="816"/>
                    </a:cxn>
                    <a:cxn ang="0">
                      <a:pos x="1338" y="909"/>
                    </a:cxn>
                    <a:cxn ang="0">
                      <a:pos x="1422" y="966"/>
                    </a:cxn>
                    <a:cxn ang="0">
                      <a:pos x="1437" y="1020"/>
                    </a:cxn>
                    <a:cxn ang="0">
                      <a:pos x="1428" y="1068"/>
                    </a:cxn>
                    <a:cxn ang="0">
                      <a:pos x="1380" y="1092"/>
                    </a:cxn>
                    <a:cxn ang="0">
                      <a:pos x="1251" y="1083"/>
                    </a:cxn>
                    <a:cxn ang="0">
                      <a:pos x="1083" y="1065"/>
                    </a:cxn>
                    <a:cxn ang="0">
                      <a:pos x="765" y="1002"/>
                    </a:cxn>
                    <a:cxn ang="0">
                      <a:pos x="579" y="957"/>
                    </a:cxn>
                    <a:cxn ang="0">
                      <a:pos x="459" y="921"/>
                    </a:cxn>
                    <a:cxn ang="0">
                      <a:pos x="294" y="855"/>
                    </a:cxn>
                    <a:cxn ang="0">
                      <a:pos x="159" y="792"/>
                    </a:cxn>
                    <a:cxn ang="0">
                      <a:pos x="81" y="738"/>
                    </a:cxn>
                    <a:cxn ang="0">
                      <a:pos x="39" y="708"/>
                    </a:cxn>
                    <a:cxn ang="0">
                      <a:pos x="6" y="660"/>
                    </a:cxn>
                  </a:cxnLst>
                  <a:rect l="0" t="0" r="r" b="b"/>
                  <a:pathLst>
                    <a:path w="1437" h="1092">
                      <a:moveTo>
                        <a:pt x="6" y="660"/>
                      </a:moveTo>
                      <a:lnTo>
                        <a:pt x="0" y="138"/>
                      </a:lnTo>
                      <a:lnTo>
                        <a:pt x="12" y="102"/>
                      </a:lnTo>
                      <a:lnTo>
                        <a:pt x="27" y="66"/>
                      </a:lnTo>
                      <a:lnTo>
                        <a:pt x="66" y="27"/>
                      </a:lnTo>
                      <a:lnTo>
                        <a:pt x="96" y="9"/>
                      </a:lnTo>
                      <a:lnTo>
                        <a:pt x="156" y="0"/>
                      </a:lnTo>
                      <a:lnTo>
                        <a:pt x="192" y="9"/>
                      </a:lnTo>
                      <a:lnTo>
                        <a:pt x="264" y="45"/>
                      </a:lnTo>
                      <a:lnTo>
                        <a:pt x="336" y="96"/>
                      </a:lnTo>
                      <a:lnTo>
                        <a:pt x="456" y="192"/>
                      </a:lnTo>
                      <a:lnTo>
                        <a:pt x="564" y="291"/>
                      </a:lnTo>
                      <a:lnTo>
                        <a:pt x="699" y="417"/>
                      </a:lnTo>
                      <a:lnTo>
                        <a:pt x="879" y="588"/>
                      </a:lnTo>
                      <a:lnTo>
                        <a:pt x="1062" y="729"/>
                      </a:lnTo>
                      <a:lnTo>
                        <a:pt x="1188" y="816"/>
                      </a:lnTo>
                      <a:lnTo>
                        <a:pt x="1338" y="909"/>
                      </a:lnTo>
                      <a:lnTo>
                        <a:pt x="1422" y="966"/>
                      </a:lnTo>
                      <a:lnTo>
                        <a:pt x="1437" y="1020"/>
                      </a:lnTo>
                      <a:lnTo>
                        <a:pt x="1428" y="1068"/>
                      </a:lnTo>
                      <a:lnTo>
                        <a:pt x="1380" y="1092"/>
                      </a:lnTo>
                      <a:lnTo>
                        <a:pt x="1251" y="1083"/>
                      </a:lnTo>
                      <a:lnTo>
                        <a:pt x="1083" y="1065"/>
                      </a:lnTo>
                      <a:lnTo>
                        <a:pt x="765" y="1002"/>
                      </a:lnTo>
                      <a:lnTo>
                        <a:pt x="579" y="957"/>
                      </a:lnTo>
                      <a:lnTo>
                        <a:pt x="459" y="921"/>
                      </a:lnTo>
                      <a:lnTo>
                        <a:pt x="294" y="855"/>
                      </a:lnTo>
                      <a:lnTo>
                        <a:pt x="159" y="792"/>
                      </a:lnTo>
                      <a:lnTo>
                        <a:pt x="81" y="738"/>
                      </a:lnTo>
                      <a:lnTo>
                        <a:pt x="39" y="708"/>
                      </a:lnTo>
                      <a:lnTo>
                        <a:pt x="6" y="660"/>
                      </a:lnTo>
                      <a:close/>
                    </a:path>
                  </a:pathLst>
                </a:custGeom>
                <a:pattFill prst="openDmnd">
                  <a:fgClr>
                    <a:schemeClr val="accent1"/>
                  </a:fgClr>
                  <a:bgClr>
                    <a:schemeClr val="bg1"/>
                  </a:bgClr>
                </a:pattFill>
                <a:ln w="38100">
                  <a:solidFill>
                    <a:srgbClr val="0000CC"/>
                  </a:solidFill>
                  <a:round/>
                  <a:headEnd/>
                  <a:tailEnd/>
                </a:ln>
                <a:effectLst/>
              </p:spPr>
              <p:txBody>
                <a:bodyPr/>
                <a:lstStyle/>
                <a:p>
                  <a:endParaRPr lang="th-TH"/>
                </a:p>
              </p:txBody>
            </p:sp>
            <p:sp>
              <p:nvSpPr>
                <p:cNvPr id="211989" name="Line 21"/>
                <p:cNvSpPr>
                  <a:spLocks noChangeShapeType="1"/>
                </p:cNvSpPr>
                <p:nvPr/>
              </p:nvSpPr>
              <p:spPr bwMode="auto">
                <a:xfrm>
                  <a:off x="2306" y="597"/>
                  <a:ext cx="83" cy="82"/>
                </a:xfrm>
                <a:prstGeom prst="line">
                  <a:avLst/>
                </a:prstGeom>
                <a:noFill/>
                <a:ln w="38100">
                  <a:solidFill>
                    <a:srgbClr val="0000CC"/>
                  </a:solidFill>
                  <a:round/>
                  <a:headEnd/>
                  <a:tailEnd type="stealth" w="lg" len="lg"/>
                </a:ln>
                <a:effectLst/>
              </p:spPr>
              <p:txBody>
                <a:bodyPr/>
                <a:lstStyle/>
                <a:p>
                  <a:endParaRPr lang="th-TH"/>
                </a:p>
              </p:txBody>
            </p:sp>
            <p:sp>
              <p:nvSpPr>
                <p:cNvPr id="211990" name="Line 22"/>
                <p:cNvSpPr>
                  <a:spLocks noChangeShapeType="1"/>
                </p:cNvSpPr>
                <p:nvPr/>
              </p:nvSpPr>
              <p:spPr bwMode="auto">
                <a:xfrm flipH="1" flipV="1">
                  <a:off x="2244" y="1185"/>
                  <a:ext cx="112" cy="32"/>
                </a:xfrm>
                <a:prstGeom prst="line">
                  <a:avLst/>
                </a:prstGeom>
                <a:noFill/>
                <a:ln w="38100">
                  <a:solidFill>
                    <a:srgbClr val="0000CC"/>
                  </a:solidFill>
                  <a:round/>
                  <a:headEnd/>
                  <a:tailEnd type="stealth" w="lg" len="lg"/>
                </a:ln>
                <a:effectLst/>
              </p:spPr>
              <p:txBody>
                <a:bodyPr/>
                <a:lstStyle/>
                <a:p>
                  <a:endParaRPr lang="th-TH"/>
                </a:p>
              </p:txBody>
            </p:sp>
          </p:grpSp>
          <p:sp>
            <p:nvSpPr>
              <p:cNvPr id="211991" name="Text Box 23"/>
              <p:cNvSpPr txBox="1">
                <a:spLocks noChangeArrowheads="1"/>
              </p:cNvSpPr>
              <p:nvPr/>
            </p:nvSpPr>
            <p:spPr bwMode="auto">
              <a:xfrm>
                <a:off x="1970" y="769"/>
                <a:ext cx="442" cy="231"/>
              </a:xfrm>
              <a:prstGeom prst="rect">
                <a:avLst/>
              </a:prstGeom>
              <a:noFill/>
              <a:ln w="9525">
                <a:noFill/>
                <a:miter lim="800000"/>
                <a:headEnd/>
                <a:tailEnd/>
              </a:ln>
              <a:effectLst/>
            </p:spPr>
            <p:txBody>
              <a:bodyPr>
                <a:spAutoFit/>
              </a:bodyPr>
              <a:lstStyle/>
              <a:p>
                <a:pPr>
                  <a:spcBef>
                    <a:spcPct val="50000"/>
                  </a:spcBef>
                </a:pPr>
                <a:r>
                  <a:rPr lang="en-US" b="1" i="1">
                    <a:solidFill>
                      <a:srgbClr val="0000CC"/>
                    </a:solidFill>
                    <a:latin typeface="Comic Sans MS" pitchFamily="66" charset="0"/>
                  </a:rPr>
                  <a:t>W</a:t>
                </a:r>
                <a:r>
                  <a:rPr lang="en-US" b="1" i="1" baseline="-25000">
                    <a:solidFill>
                      <a:srgbClr val="0000CC"/>
                    </a:solidFill>
                    <a:latin typeface="Comic Sans MS" pitchFamily="66" charset="0"/>
                  </a:rPr>
                  <a:t>net</a:t>
                </a:r>
                <a:endParaRPr lang="th-TH" b="1" i="1" baseline="-25000">
                  <a:solidFill>
                    <a:srgbClr val="0000CC"/>
                  </a:solidFill>
                  <a:latin typeface="Comic Sans MS" pitchFamily="66" charset="0"/>
                </a:endParaRPr>
              </a:p>
            </p:txBody>
          </p:sp>
        </p:grpSp>
        <p:sp>
          <p:nvSpPr>
            <p:cNvPr id="211992" name="Text Box 24"/>
            <p:cNvSpPr txBox="1">
              <a:spLocks noChangeArrowheads="1"/>
            </p:cNvSpPr>
            <p:nvPr/>
          </p:nvSpPr>
          <p:spPr bwMode="auto">
            <a:xfrm>
              <a:off x="850" y="2749"/>
              <a:ext cx="432"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min</a:t>
              </a:r>
              <a:endParaRPr lang="th-TH" baseline="-25000"/>
            </a:p>
          </p:txBody>
        </p:sp>
        <p:sp>
          <p:nvSpPr>
            <p:cNvPr id="211993" name="Text Box 25"/>
            <p:cNvSpPr txBox="1">
              <a:spLocks noChangeArrowheads="1"/>
            </p:cNvSpPr>
            <p:nvPr/>
          </p:nvSpPr>
          <p:spPr bwMode="auto">
            <a:xfrm>
              <a:off x="2211" y="2762"/>
              <a:ext cx="416"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max</a:t>
              </a:r>
              <a:endParaRPr lang="th-TH" baseline="-25000"/>
            </a:p>
          </p:txBody>
        </p:sp>
        <p:sp>
          <p:nvSpPr>
            <p:cNvPr id="211994" name="Text Box 26"/>
            <p:cNvSpPr txBox="1">
              <a:spLocks noChangeArrowheads="1"/>
            </p:cNvSpPr>
            <p:nvPr/>
          </p:nvSpPr>
          <p:spPr bwMode="auto">
            <a:xfrm>
              <a:off x="770" y="629"/>
              <a:ext cx="1920" cy="327"/>
            </a:xfrm>
            <a:prstGeom prst="rect">
              <a:avLst/>
            </a:prstGeom>
            <a:noFill/>
            <a:ln w="9525">
              <a:noFill/>
              <a:miter lim="800000"/>
              <a:headEnd/>
              <a:tailEnd/>
            </a:ln>
            <a:effectLst/>
          </p:spPr>
          <p:txBody>
            <a:bodyPr>
              <a:spAutoFit/>
            </a:bodyPr>
            <a:lstStyle/>
            <a:p>
              <a:pPr>
                <a:spcBef>
                  <a:spcPct val="50000"/>
                </a:spcBef>
              </a:pPr>
              <a:r>
                <a:rPr lang="en-US" sz="2800" i="1">
                  <a:solidFill>
                    <a:srgbClr val="0000CC"/>
                  </a:solidFill>
                </a:rPr>
                <a:t>Actual Processes</a:t>
              </a:r>
              <a:endParaRPr lang="th-TH" sz="2800" i="1">
                <a:solidFill>
                  <a:srgbClr val="0000CC"/>
                </a:solidFill>
              </a:endParaRPr>
            </a:p>
          </p:txBody>
        </p:sp>
      </p:grpSp>
      <p:grpSp>
        <p:nvGrpSpPr>
          <p:cNvPr id="211995" name="Group 27"/>
          <p:cNvGrpSpPr>
            <a:grpSpLocks/>
          </p:cNvGrpSpPr>
          <p:nvPr/>
        </p:nvGrpSpPr>
        <p:grpSpPr bwMode="auto">
          <a:xfrm>
            <a:off x="4062413" y="1576388"/>
            <a:ext cx="4095750" cy="3224212"/>
            <a:chOff x="2559" y="993"/>
            <a:chExt cx="2580" cy="2031"/>
          </a:xfrm>
        </p:grpSpPr>
        <p:sp>
          <p:nvSpPr>
            <p:cNvPr id="211996" name="Rectangle 28" descr="ลายเค้าร่างรูปเพชร"/>
            <p:cNvSpPr>
              <a:spLocks noChangeArrowheads="1"/>
            </p:cNvSpPr>
            <p:nvPr/>
          </p:nvSpPr>
          <p:spPr bwMode="auto">
            <a:xfrm>
              <a:off x="3232" y="2176"/>
              <a:ext cx="1440" cy="488"/>
            </a:xfrm>
            <a:prstGeom prst="rect">
              <a:avLst/>
            </a:prstGeom>
            <a:pattFill prst="openDmnd">
              <a:fgClr>
                <a:schemeClr val="accent1"/>
              </a:fgClr>
              <a:bgClr>
                <a:schemeClr val="bg1"/>
              </a:bgClr>
            </a:pattFill>
            <a:ln w="38100">
              <a:solidFill>
                <a:srgbClr val="0000CC"/>
              </a:solidFill>
              <a:miter lim="800000"/>
              <a:headEnd/>
              <a:tailEnd/>
            </a:ln>
            <a:effectLst/>
          </p:spPr>
          <p:txBody>
            <a:bodyPr wrap="none" anchor="ctr"/>
            <a:lstStyle/>
            <a:p>
              <a:endParaRPr lang="th-TH"/>
            </a:p>
          </p:txBody>
        </p:sp>
        <p:sp>
          <p:nvSpPr>
            <p:cNvPr id="211997" name="Text Box 29"/>
            <p:cNvSpPr txBox="1">
              <a:spLocks noChangeArrowheads="1"/>
            </p:cNvSpPr>
            <p:nvPr/>
          </p:nvSpPr>
          <p:spPr bwMode="auto">
            <a:xfrm>
              <a:off x="3713" y="2264"/>
              <a:ext cx="442" cy="231"/>
            </a:xfrm>
            <a:prstGeom prst="rect">
              <a:avLst/>
            </a:prstGeom>
            <a:noFill/>
            <a:ln w="9525">
              <a:noFill/>
              <a:miter lim="800000"/>
              <a:headEnd/>
              <a:tailEnd/>
            </a:ln>
            <a:effectLst/>
          </p:spPr>
          <p:txBody>
            <a:bodyPr>
              <a:spAutoFit/>
            </a:bodyPr>
            <a:lstStyle/>
            <a:p>
              <a:pPr>
                <a:spcBef>
                  <a:spcPct val="50000"/>
                </a:spcBef>
              </a:pPr>
              <a:r>
                <a:rPr lang="en-US" b="1" i="1">
                  <a:solidFill>
                    <a:srgbClr val="0000CC"/>
                  </a:solidFill>
                  <a:latin typeface="Comic Sans MS" pitchFamily="66" charset="0"/>
                </a:rPr>
                <a:t>W</a:t>
              </a:r>
              <a:r>
                <a:rPr lang="en-US" b="1" i="1" baseline="-25000">
                  <a:solidFill>
                    <a:srgbClr val="0000CC"/>
                  </a:solidFill>
                  <a:latin typeface="Comic Sans MS" pitchFamily="66" charset="0"/>
                </a:rPr>
                <a:t>net</a:t>
              </a:r>
              <a:endParaRPr lang="th-TH" b="1" i="1" baseline="-25000">
                <a:solidFill>
                  <a:srgbClr val="0000CC"/>
                </a:solidFill>
                <a:latin typeface="Comic Sans MS" pitchFamily="66" charset="0"/>
              </a:endParaRPr>
            </a:p>
          </p:txBody>
        </p:sp>
        <p:grpSp>
          <p:nvGrpSpPr>
            <p:cNvPr id="211998" name="Group 30"/>
            <p:cNvGrpSpPr>
              <a:grpSpLocks/>
            </p:cNvGrpSpPr>
            <p:nvPr/>
          </p:nvGrpSpPr>
          <p:grpSpPr bwMode="auto">
            <a:xfrm>
              <a:off x="2802" y="993"/>
              <a:ext cx="2191" cy="1961"/>
              <a:chOff x="537" y="1000"/>
              <a:chExt cx="2191" cy="1961"/>
            </a:xfrm>
          </p:grpSpPr>
          <p:grpSp>
            <p:nvGrpSpPr>
              <p:cNvPr id="211999" name="Group 31"/>
              <p:cNvGrpSpPr>
                <a:grpSpLocks/>
              </p:cNvGrpSpPr>
              <p:nvPr/>
            </p:nvGrpSpPr>
            <p:grpSpPr bwMode="auto">
              <a:xfrm>
                <a:off x="728" y="1000"/>
                <a:ext cx="2000" cy="1696"/>
                <a:chOff x="728" y="928"/>
                <a:chExt cx="2000" cy="1696"/>
              </a:xfrm>
            </p:grpSpPr>
            <p:sp>
              <p:nvSpPr>
                <p:cNvPr id="212000" name="Line 32"/>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212001" name="Line 33"/>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212002" name="Text Box 34"/>
              <p:cNvSpPr txBox="1">
                <a:spLocks noChangeArrowheads="1"/>
              </p:cNvSpPr>
              <p:nvPr/>
            </p:nvSpPr>
            <p:spPr bwMode="auto">
              <a:xfrm>
                <a:off x="2537" y="2730"/>
                <a:ext cx="191"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212003" name="Text Box 35"/>
              <p:cNvSpPr txBox="1">
                <a:spLocks noChangeArrowheads="1"/>
              </p:cNvSpPr>
              <p:nvPr/>
            </p:nvSpPr>
            <p:spPr bwMode="auto">
              <a:xfrm>
                <a:off x="537" y="1000"/>
                <a:ext cx="191"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212004" name="Line 36"/>
            <p:cNvSpPr>
              <a:spLocks noChangeShapeType="1"/>
            </p:cNvSpPr>
            <p:nvPr/>
          </p:nvSpPr>
          <p:spPr bwMode="auto">
            <a:xfrm flipH="1" flipV="1">
              <a:off x="3226" y="2512"/>
              <a:ext cx="4" cy="258"/>
            </a:xfrm>
            <a:prstGeom prst="line">
              <a:avLst/>
            </a:prstGeom>
            <a:noFill/>
            <a:ln w="12700">
              <a:solidFill>
                <a:srgbClr val="FF0000"/>
              </a:solidFill>
              <a:prstDash val="dashDot"/>
              <a:round/>
              <a:headEnd/>
              <a:tailEnd/>
            </a:ln>
            <a:effectLst/>
          </p:spPr>
          <p:txBody>
            <a:bodyPr/>
            <a:lstStyle/>
            <a:p>
              <a:endParaRPr lang="th-TH"/>
            </a:p>
          </p:txBody>
        </p:sp>
        <p:sp>
          <p:nvSpPr>
            <p:cNvPr id="212005" name="Line 37"/>
            <p:cNvSpPr>
              <a:spLocks noChangeShapeType="1"/>
            </p:cNvSpPr>
            <p:nvPr/>
          </p:nvSpPr>
          <p:spPr bwMode="auto">
            <a:xfrm flipH="1" flipV="1">
              <a:off x="4671" y="2413"/>
              <a:ext cx="1" cy="333"/>
            </a:xfrm>
            <a:prstGeom prst="line">
              <a:avLst/>
            </a:prstGeom>
            <a:noFill/>
            <a:ln w="12700">
              <a:solidFill>
                <a:srgbClr val="FF0000"/>
              </a:solidFill>
              <a:prstDash val="dashDot"/>
              <a:round/>
              <a:headEnd/>
              <a:tailEnd/>
            </a:ln>
            <a:effectLst/>
          </p:spPr>
          <p:txBody>
            <a:bodyPr/>
            <a:lstStyle/>
            <a:p>
              <a:endParaRPr lang="th-TH"/>
            </a:p>
          </p:txBody>
        </p:sp>
        <p:sp>
          <p:nvSpPr>
            <p:cNvPr id="212006" name="Text Box 38"/>
            <p:cNvSpPr txBox="1">
              <a:spLocks noChangeArrowheads="1"/>
            </p:cNvSpPr>
            <p:nvPr/>
          </p:nvSpPr>
          <p:spPr bwMode="auto">
            <a:xfrm>
              <a:off x="3137" y="2780"/>
              <a:ext cx="432"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min</a:t>
              </a:r>
              <a:endParaRPr lang="th-TH" baseline="-25000"/>
            </a:p>
          </p:txBody>
        </p:sp>
        <p:sp>
          <p:nvSpPr>
            <p:cNvPr id="212007" name="Text Box 39"/>
            <p:cNvSpPr txBox="1">
              <a:spLocks noChangeArrowheads="1"/>
            </p:cNvSpPr>
            <p:nvPr/>
          </p:nvSpPr>
          <p:spPr bwMode="auto">
            <a:xfrm>
              <a:off x="4498" y="2793"/>
              <a:ext cx="416"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max</a:t>
              </a:r>
              <a:endParaRPr lang="th-TH" baseline="-25000"/>
            </a:p>
          </p:txBody>
        </p:sp>
        <p:sp>
          <p:nvSpPr>
            <p:cNvPr id="212008" name="Line 40"/>
            <p:cNvSpPr>
              <a:spLocks noChangeShapeType="1"/>
            </p:cNvSpPr>
            <p:nvPr/>
          </p:nvSpPr>
          <p:spPr bwMode="auto">
            <a:xfrm>
              <a:off x="3816" y="2172"/>
              <a:ext cx="186" cy="0"/>
            </a:xfrm>
            <a:prstGeom prst="line">
              <a:avLst/>
            </a:prstGeom>
            <a:noFill/>
            <a:ln w="38100">
              <a:solidFill>
                <a:srgbClr val="0000CC"/>
              </a:solidFill>
              <a:round/>
              <a:headEnd/>
              <a:tailEnd type="stealth" w="med" len="med"/>
            </a:ln>
            <a:effectLst/>
          </p:spPr>
          <p:txBody>
            <a:bodyPr/>
            <a:lstStyle/>
            <a:p>
              <a:endParaRPr lang="th-TH"/>
            </a:p>
          </p:txBody>
        </p:sp>
        <p:sp>
          <p:nvSpPr>
            <p:cNvPr id="212009" name="Line 41"/>
            <p:cNvSpPr>
              <a:spLocks noChangeShapeType="1"/>
            </p:cNvSpPr>
            <p:nvPr/>
          </p:nvSpPr>
          <p:spPr bwMode="auto">
            <a:xfrm flipH="1">
              <a:off x="3904" y="2659"/>
              <a:ext cx="117" cy="0"/>
            </a:xfrm>
            <a:prstGeom prst="line">
              <a:avLst/>
            </a:prstGeom>
            <a:noFill/>
            <a:ln w="38100">
              <a:solidFill>
                <a:srgbClr val="0000CC"/>
              </a:solidFill>
              <a:round/>
              <a:headEnd/>
              <a:tailEnd type="stealth" w="med" len="med"/>
            </a:ln>
            <a:effectLst/>
          </p:spPr>
          <p:txBody>
            <a:bodyPr/>
            <a:lstStyle/>
            <a:p>
              <a:endParaRPr lang="th-TH"/>
            </a:p>
          </p:txBody>
        </p:sp>
        <p:sp>
          <p:nvSpPr>
            <p:cNvPr id="212010" name="Line 42"/>
            <p:cNvSpPr>
              <a:spLocks noChangeShapeType="1"/>
            </p:cNvSpPr>
            <p:nvPr/>
          </p:nvSpPr>
          <p:spPr bwMode="auto">
            <a:xfrm flipH="1">
              <a:off x="4670" y="2309"/>
              <a:ext cx="3" cy="108"/>
            </a:xfrm>
            <a:prstGeom prst="line">
              <a:avLst/>
            </a:prstGeom>
            <a:noFill/>
            <a:ln w="38100">
              <a:solidFill>
                <a:srgbClr val="0000CC"/>
              </a:solidFill>
              <a:round/>
              <a:headEnd/>
              <a:tailEnd type="stealth" w="med" len="med"/>
            </a:ln>
            <a:effectLst/>
          </p:spPr>
          <p:txBody>
            <a:bodyPr/>
            <a:lstStyle/>
            <a:p>
              <a:endParaRPr lang="th-TH"/>
            </a:p>
          </p:txBody>
        </p:sp>
        <p:sp>
          <p:nvSpPr>
            <p:cNvPr id="212011" name="Line 43"/>
            <p:cNvSpPr>
              <a:spLocks noChangeShapeType="1"/>
            </p:cNvSpPr>
            <p:nvPr/>
          </p:nvSpPr>
          <p:spPr bwMode="auto">
            <a:xfrm flipV="1">
              <a:off x="3231" y="2364"/>
              <a:ext cx="0" cy="96"/>
            </a:xfrm>
            <a:prstGeom prst="line">
              <a:avLst/>
            </a:prstGeom>
            <a:noFill/>
            <a:ln w="38100">
              <a:solidFill>
                <a:srgbClr val="0000CC"/>
              </a:solidFill>
              <a:round/>
              <a:headEnd/>
              <a:tailEnd type="stealth" w="med" len="med"/>
            </a:ln>
            <a:effectLst/>
          </p:spPr>
          <p:txBody>
            <a:bodyPr/>
            <a:lstStyle/>
            <a:p>
              <a:endParaRPr lang="th-TH"/>
            </a:p>
          </p:txBody>
        </p:sp>
        <p:sp>
          <p:nvSpPr>
            <p:cNvPr id="212012" name="Line 44"/>
            <p:cNvSpPr>
              <a:spLocks noChangeShapeType="1"/>
            </p:cNvSpPr>
            <p:nvPr/>
          </p:nvSpPr>
          <p:spPr bwMode="auto">
            <a:xfrm flipH="1" flipV="1">
              <a:off x="2923" y="2180"/>
              <a:ext cx="310" cy="0"/>
            </a:xfrm>
            <a:prstGeom prst="line">
              <a:avLst/>
            </a:prstGeom>
            <a:noFill/>
            <a:ln w="12700">
              <a:solidFill>
                <a:srgbClr val="FF0000"/>
              </a:solidFill>
              <a:prstDash val="dashDot"/>
              <a:round/>
              <a:headEnd/>
              <a:tailEnd/>
            </a:ln>
            <a:effectLst/>
          </p:spPr>
          <p:txBody>
            <a:bodyPr/>
            <a:lstStyle/>
            <a:p>
              <a:endParaRPr lang="th-TH"/>
            </a:p>
          </p:txBody>
        </p:sp>
        <p:sp>
          <p:nvSpPr>
            <p:cNvPr id="212013" name="Text Box 45"/>
            <p:cNvSpPr txBox="1">
              <a:spLocks noChangeArrowheads="1"/>
            </p:cNvSpPr>
            <p:nvPr/>
          </p:nvSpPr>
          <p:spPr bwMode="auto">
            <a:xfrm>
              <a:off x="2559" y="2061"/>
              <a:ext cx="432" cy="231"/>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MEP</a:t>
              </a:r>
              <a:endParaRPr lang="th-TH" b="1" baseline="-25000">
                <a:solidFill>
                  <a:srgbClr val="0000CC"/>
                </a:solidFill>
              </a:endParaRPr>
            </a:p>
          </p:txBody>
        </p:sp>
        <p:sp>
          <p:nvSpPr>
            <p:cNvPr id="212014" name="Text Box 46"/>
            <p:cNvSpPr txBox="1">
              <a:spLocks noChangeArrowheads="1"/>
            </p:cNvSpPr>
            <p:nvPr/>
          </p:nvSpPr>
          <p:spPr bwMode="auto">
            <a:xfrm>
              <a:off x="3091" y="1070"/>
              <a:ext cx="2048" cy="327"/>
            </a:xfrm>
            <a:prstGeom prst="rect">
              <a:avLst/>
            </a:prstGeom>
            <a:noFill/>
            <a:ln w="9525">
              <a:noFill/>
              <a:miter lim="800000"/>
              <a:headEnd/>
              <a:tailEnd/>
            </a:ln>
            <a:effectLst/>
          </p:spPr>
          <p:txBody>
            <a:bodyPr>
              <a:spAutoFit/>
            </a:bodyPr>
            <a:lstStyle/>
            <a:p>
              <a:pPr>
                <a:spcBef>
                  <a:spcPct val="50000"/>
                </a:spcBef>
              </a:pPr>
              <a:r>
                <a:rPr lang="en-US" sz="2800" i="1">
                  <a:solidFill>
                    <a:srgbClr val="0000CC"/>
                  </a:solidFill>
                </a:rPr>
                <a:t>Equivalent by MEP</a:t>
              </a:r>
              <a:endParaRPr lang="th-TH" sz="2800" i="1">
                <a:solidFill>
                  <a:srgbClr val="0000CC"/>
                </a:solidFill>
              </a:endParaRPr>
            </a:p>
          </p:txBody>
        </p:sp>
      </p:grpSp>
      <p:sp>
        <p:nvSpPr>
          <p:cNvPr id="212015" name="Text Box 47"/>
          <p:cNvSpPr txBox="1">
            <a:spLocks noChangeArrowheads="1"/>
          </p:cNvSpPr>
          <p:nvPr/>
        </p:nvSpPr>
        <p:spPr bwMode="auto">
          <a:xfrm>
            <a:off x="635000" y="279400"/>
            <a:ext cx="7073900" cy="579438"/>
          </a:xfrm>
          <a:prstGeom prst="rect">
            <a:avLst/>
          </a:prstGeom>
          <a:noFill/>
          <a:ln w="9525">
            <a:noFill/>
            <a:miter lim="800000"/>
            <a:headEnd/>
            <a:tailEnd/>
          </a:ln>
          <a:effectLst/>
        </p:spPr>
        <p:txBody>
          <a:bodyPr>
            <a:spAutoFit/>
          </a:bodyPr>
          <a:lstStyle/>
          <a:p>
            <a:pPr algn="ctr">
              <a:spcBef>
                <a:spcPct val="50000"/>
              </a:spcBef>
            </a:pPr>
            <a:r>
              <a:rPr lang="en-US" sz="3200">
                <a:solidFill>
                  <a:srgbClr val="800080"/>
                </a:solidFill>
                <a:latin typeface="Times New Roman" pitchFamily="18" charset="0"/>
              </a:rPr>
              <a:t>Mean Effective Pressure, MEP Concept</a:t>
            </a:r>
            <a:endParaRPr lang="th-TH" sz="3200">
              <a:solidFill>
                <a:srgbClr val="800080"/>
              </a:solidFill>
              <a:latin typeface="Times New Roman" pitchFamily="18" charset="0"/>
            </a:endParaRPr>
          </a:p>
        </p:txBody>
      </p:sp>
      <p:sp>
        <p:nvSpPr>
          <p:cNvPr id="212016" name="Text Box 48"/>
          <p:cNvSpPr txBox="1">
            <a:spLocks noChangeArrowheads="1"/>
          </p:cNvSpPr>
          <p:nvPr/>
        </p:nvSpPr>
        <p:spPr bwMode="auto">
          <a:xfrm>
            <a:off x="1247775" y="4819650"/>
            <a:ext cx="628650" cy="304800"/>
          </a:xfrm>
          <a:prstGeom prst="rect">
            <a:avLst/>
          </a:prstGeom>
          <a:noFill/>
          <a:ln w="9525">
            <a:noFill/>
            <a:miter lim="800000"/>
            <a:headEnd/>
            <a:tailEnd/>
          </a:ln>
          <a:effectLst/>
        </p:spPr>
        <p:txBody>
          <a:bodyPr>
            <a:spAutoFit/>
          </a:bodyPr>
          <a:lstStyle/>
          <a:p>
            <a:pPr algn="ctr">
              <a:spcBef>
                <a:spcPct val="50000"/>
              </a:spcBef>
            </a:pPr>
            <a:r>
              <a:rPr lang="en-US" sz="1400">
                <a:solidFill>
                  <a:srgbClr val="800080"/>
                </a:solidFill>
                <a:latin typeface="Times New Roman" pitchFamily="18" charset="0"/>
              </a:rPr>
              <a:t>TDC</a:t>
            </a:r>
            <a:endParaRPr lang="th-TH" sz="1400">
              <a:solidFill>
                <a:srgbClr val="800080"/>
              </a:solidFill>
              <a:latin typeface="Times New Roman" pitchFamily="18" charset="0"/>
            </a:endParaRPr>
          </a:p>
        </p:txBody>
      </p:sp>
      <p:sp>
        <p:nvSpPr>
          <p:cNvPr id="212017" name="Text Box 49"/>
          <p:cNvSpPr txBox="1">
            <a:spLocks noChangeArrowheads="1"/>
          </p:cNvSpPr>
          <p:nvPr/>
        </p:nvSpPr>
        <p:spPr bwMode="auto">
          <a:xfrm>
            <a:off x="3516313" y="4840288"/>
            <a:ext cx="628650" cy="304800"/>
          </a:xfrm>
          <a:prstGeom prst="rect">
            <a:avLst/>
          </a:prstGeom>
          <a:noFill/>
          <a:ln w="9525">
            <a:noFill/>
            <a:miter lim="800000"/>
            <a:headEnd/>
            <a:tailEnd/>
          </a:ln>
          <a:effectLst/>
        </p:spPr>
        <p:txBody>
          <a:bodyPr>
            <a:spAutoFit/>
          </a:bodyPr>
          <a:lstStyle/>
          <a:p>
            <a:pPr algn="ctr">
              <a:spcBef>
                <a:spcPct val="50000"/>
              </a:spcBef>
            </a:pPr>
            <a:r>
              <a:rPr lang="en-US" sz="1400">
                <a:solidFill>
                  <a:srgbClr val="800080"/>
                </a:solidFill>
                <a:latin typeface="Times New Roman" pitchFamily="18" charset="0"/>
              </a:rPr>
              <a:t>BDC</a:t>
            </a:r>
            <a:endParaRPr lang="th-TH" sz="1400">
              <a:solidFill>
                <a:srgbClr val="800080"/>
              </a:solidFill>
              <a:latin typeface="Times New Roman" pitchFamily="18" charset="0"/>
            </a:endParaRPr>
          </a:p>
        </p:txBody>
      </p:sp>
      <p:sp>
        <p:nvSpPr>
          <p:cNvPr id="212018" name="Rectangle 50"/>
          <p:cNvSpPr>
            <a:spLocks noChangeArrowheads="1"/>
          </p:cNvSpPr>
          <p:nvPr/>
        </p:nvSpPr>
        <p:spPr bwMode="auto">
          <a:xfrm>
            <a:off x="4579938" y="4970463"/>
            <a:ext cx="3941762" cy="788987"/>
          </a:xfrm>
          <a:prstGeom prst="rect">
            <a:avLst/>
          </a:prstGeom>
          <a:solidFill>
            <a:srgbClr val="CCFFFF">
              <a:alpha val="44000"/>
            </a:srgbClr>
          </a:solidFill>
          <a:ln w="9525">
            <a:solidFill>
              <a:srgbClr val="FF0000"/>
            </a:solidFill>
            <a:miter lim="800000"/>
            <a:headEnd/>
            <a:tailEnd/>
          </a:ln>
          <a:effectLst/>
        </p:spPr>
        <p:txBody>
          <a:bodyPr wrap="none">
            <a:spAutoFit/>
          </a:bodyPr>
          <a:lstStyle/>
          <a:p>
            <a:pPr>
              <a:spcBef>
                <a:spcPct val="50000"/>
              </a:spcBef>
            </a:pPr>
            <a:r>
              <a:rPr lang="en-US" b="1" i="1">
                <a:solidFill>
                  <a:srgbClr val="800080"/>
                </a:solidFill>
                <a:latin typeface="Times New Roman" pitchFamily="18" charset="0"/>
              </a:rPr>
              <a:t>W</a:t>
            </a:r>
            <a:r>
              <a:rPr lang="en-US" b="1" i="1" baseline="-25000">
                <a:solidFill>
                  <a:srgbClr val="800080"/>
                </a:solidFill>
                <a:latin typeface="Times New Roman" pitchFamily="18" charset="0"/>
              </a:rPr>
              <a:t>net</a:t>
            </a:r>
            <a:r>
              <a:rPr lang="en-US" b="1" i="1">
                <a:solidFill>
                  <a:srgbClr val="800080"/>
                </a:solidFill>
                <a:latin typeface="Times New Roman" pitchFamily="18" charset="0"/>
              </a:rPr>
              <a:t> = (MEP) x (Displacement Volume)</a:t>
            </a:r>
          </a:p>
          <a:p>
            <a:pPr>
              <a:spcBef>
                <a:spcPct val="50000"/>
              </a:spcBef>
            </a:pPr>
            <a:r>
              <a:rPr lang="en-US" b="1" i="1">
                <a:solidFill>
                  <a:srgbClr val="800080"/>
                </a:solidFill>
                <a:latin typeface="Times New Roman" pitchFamily="18" charset="0"/>
              </a:rPr>
              <a:t>        = (MEP) x (V</a:t>
            </a:r>
            <a:r>
              <a:rPr lang="en-US" b="1" i="1" baseline="-25000">
                <a:solidFill>
                  <a:srgbClr val="800080"/>
                </a:solidFill>
                <a:latin typeface="Times New Roman" pitchFamily="18" charset="0"/>
              </a:rPr>
              <a:t>max</a:t>
            </a:r>
            <a:r>
              <a:rPr lang="en-US" b="1" i="1">
                <a:solidFill>
                  <a:srgbClr val="800080"/>
                </a:solidFill>
                <a:latin typeface="Times New Roman" pitchFamily="18" charset="0"/>
              </a:rPr>
              <a:t>-V</a:t>
            </a:r>
            <a:r>
              <a:rPr lang="en-US" b="1" i="1" baseline="-25000">
                <a:solidFill>
                  <a:srgbClr val="800080"/>
                </a:solidFill>
                <a:latin typeface="Times New Roman" pitchFamily="18" charset="0"/>
              </a:rPr>
              <a:t>min</a:t>
            </a:r>
            <a:r>
              <a:rPr lang="en-US" b="1" i="1">
                <a:solidFill>
                  <a:srgbClr val="800080"/>
                </a:solidFill>
                <a:latin typeface="Times New Roman" pitchFamily="18" charset="0"/>
              </a:rPr>
              <a:t>)</a:t>
            </a:r>
            <a:endParaRPr lang="th-TH" b="1" i="1">
              <a:solidFill>
                <a:srgbClr val="80008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3000" accel="50000" decel="50000" autoRev="1" fill="hold" nodeType="withEffect">
                                  <p:stCondLst>
                                    <p:cond delay="0"/>
                                  </p:stCondLst>
                                  <p:childTnLst>
                                    <p:animMotion origin="layout" path="M 3.33333E-6 4.07407E-6 L 0.24375 4.07407E-6 " pathEditMode="relative" rAng="0" ptsTypes="AA">
                                      <p:cBhvr>
                                        <p:cTn id="6" dur="1000" fill="hold"/>
                                        <p:tgtEl>
                                          <p:spTgt spid="211971"/>
                                        </p:tgtEl>
                                        <p:attrNameLst>
                                          <p:attrName>ppt_x</p:attrName>
                                          <p:attrName>ppt_y</p:attrName>
                                        </p:attrNameLst>
                                      </p:cBhvr>
                                      <p:rCtr x="122" y="0"/>
                                    </p:animMotion>
                                  </p:childTnLst>
                                </p:cTn>
                              </p:par>
                              <p:par>
                                <p:cTn id="7" presetID="5" presetClass="entr" presetSubtype="10" fill="hold" nodeType="withEffect">
                                  <p:stCondLst>
                                    <p:cond delay="0"/>
                                  </p:stCondLst>
                                  <p:childTnLst>
                                    <p:set>
                                      <p:cBhvr>
                                        <p:cTn id="8" dur="1" fill="hold">
                                          <p:stCondLst>
                                            <p:cond delay="0"/>
                                          </p:stCondLst>
                                        </p:cTn>
                                        <p:tgtEl>
                                          <p:spTgt spid="211977"/>
                                        </p:tgtEl>
                                        <p:attrNameLst>
                                          <p:attrName>style.visibility</p:attrName>
                                        </p:attrNameLst>
                                      </p:cBhvr>
                                      <p:to>
                                        <p:strVal val="visible"/>
                                      </p:to>
                                    </p:set>
                                    <p:animEffect transition="in" filter="checkerboard(across)">
                                      <p:cBhvr>
                                        <p:cTn id="9" dur="1000"/>
                                        <p:tgtEl>
                                          <p:spTgt spid="211977"/>
                                        </p:tgtEl>
                                      </p:cBhvr>
                                    </p:animEffect>
                                  </p:childTnLst>
                                </p:cTn>
                              </p:par>
                              <p:par>
                                <p:cTn id="10" presetID="22" presetClass="entr" presetSubtype="8" fill="hold" nodeType="withEffect">
                                  <p:stCondLst>
                                    <p:cond delay="1500"/>
                                  </p:stCondLst>
                                  <p:childTnLst>
                                    <p:set>
                                      <p:cBhvr>
                                        <p:cTn id="11" dur="1" fill="hold">
                                          <p:stCondLst>
                                            <p:cond delay="0"/>
                                          </p:stCondLst>
                                        </p:cTn>
                                        <p:tgtEl>
                                          <p:spTgt spid="211974"/>
                                        </p:tgtEl>
                                        <p:attrNameLst>
                                          <p:attrName>style.visibility</p:attrName>
                                        </p:attrNameLst>
                                      </p:cBhvr>
                                      <p:to>
                                        <p:strVal val="visible"/>
                                      </p:to>
                                    </p:set>
                                    <p:animEffect transition="in" filter="wipe(left)">
                                      <p:cBhvr>
                                        <p:cTn id="12" dur="1000"/>
                                        <p:tgtEl>
                                          <p:spTgt spid="211974"/>
                                        </p:tgtEl>
                                      </p:cBhvr>
                                    </p:animEffect>
                                  </p:childTnLst>
                                </p:cTn>
                              </p:par>
                              <p:par>
                                <p:cTn id="13" presetID="4" presetClass="entr" presetSubtype="16" fill="hold" nodeType="withEffect">
                                  <p:stCondLst>
                                    <p:cond delay="2000"/>
                                  </p:stCondLst>
                                  <p:childTnLst>
                                    <p:set>
                                      <p:cBhvr>
                                        <p:cTn id="14" dur="1" fill="hold">
                                          <p:stCondLst>
                                            <p:cond delay="0"/>
                                          </p:stCondLst>
                                        </p:cTn>
                                        <p:tgtEl>
                                          <p:spTgt spid="211995"/>
                                        </p:tgtEl>
                                        <p:attrNameLst>
                                          <p:attrName>style.visibility</p:attrName>
                                        </p:attrNameLst>
                                      </p:cBhvr>
                                      <p:to>
                                        <p:strVal val="visible"/>
                                      </p:to>
                                    </p:set>
                                    <p:animEffect transition="in" filter="box(in)">
                                      <p:cBhvr>
                                        <p:cTn id="15" dur="1000"/>
                                        <p:tgtEl>
                                          <p:spTgt spid="211995"/>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212018"/>
                                        </p:tgtEl>
                                        <p:attrNameLst>
                                          <p:attrName>style.visibility</p:attrName>
                                        </p:attrNameLst>
                                      </p:cBhvr>
                                      <p:to>
                                        <p:strVal val="visible"/>
                                      </p:to>
                                    </p:set>
                                    <p:animEffect transition="in" filter="checkerboard(across)">
                                      <p:cBhvr>
                                        <p:cTn id="19" dur="500"/>
                                        <p:tgtEl>
                                          <p:spTgt spid="21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r>
              <a:rPr lang="en-US" altLang="en-US"/>
              <a:t>รศ.ดร.สมหมาย ปรีเปรม</a:t>
            </a:r>
            <a:endParaRPr lang="th-TH" altLang="en-US"/>
          </a:p>
        </p:txBody>
      </p:sp>
      <p:pic>
        <p:nvPicPr>
          <p:cNvPr id="207874" name="Picture 2" descr="otto"/>
          <p:cNvPicPr>
            <a:picLocks noChangeAspect="1" noChangeArrowheads="1" noCrop="1"/>
          </p:cNvPicPr>
          <p:nvPr/>
        </p:nvPicPr>
        <p:blipFill>
          <a:blip r:embed="rId2" cstate="print"/>
          <a:srcRect/>
          <a:stretch>
            <a:fillRect/>
          </a:stretch>
        </p:blipFill>
        <p:spPr bwMode="auto">
          <a:xfrm>
            <a:off x="500063" y="947738"/>
            <a:ext cx="3228975" cy="5172075"/>
          </a:xfrm>
          <a:prstGeom prst="rect">
            <a:avLst/>
          </a:prstGeom>
          <a:noFill/>
        </p:spPr>
      </p:pic>
      <p:sp>
        <p:nvSpPr>
          <p:cNvPr id="207875" name="Text Box 3"/>
          <p:cNvSpPr txBox="1">
            <a:spLocks noChangeArrowheads="1"/>
          </p:cNvSpPr>
          <p:nvPr/>
        </p:nvSpPr>
        <p:spPr bwMode="auto">
          <a:xfrm>
            <a:off x="571500" y="466725"/>
            <a:ext cx="2390775" cy="3968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Four Stroke Engine</a:t>
            </a:r>
            <a:endParaRPr lang="th-TH" sz="2000" b="1">
              <a:latin typeface="Times New Roman" pitchFamily="18" charset="0"/>
            </a:endParaRPr>
          </a:p>
        </p:txBody>
      </p:sp>
      <p:grpSp>
        <p:nvGrpSpPr>
          <p:cNvPr id="207876" name="Group 4"/>
          <p:cNvGrpSpPr>
            <a:grpSpLocks/>
          </p:cNvGrpSpPr>
          <p:nvPr/>
        </p:nvGrpSpPr>
        <p:grpSpPr bwMode="auto">
          <a:xfrm>
            <a:off x="3695700" y="830263"/>
            <a:ext cx="1233488" cy="2108200"/>
            <a:chOff x="2448" y="403"/>
            <a:chExt cx="777" cy="1328"/>
          </a:xfrm>
        </p:grpSpPr>
        <p:pic>
          <p:nvPicPr>
            <p:cNvPr id="207877" name="Picture 5" descr="otto_in"/>
            <p:cNvPicPr>
              <a:picLocks noChangeAspect="1" noChangeArrowheads="1"/>
            </p:cNvPicPr>
            <p:nvPr/>
          </p:nvPicPr>
          <p:blipFill>
            <a:blip r:embed="rId3" cstate="print"/>
            <a:srcRect/>
            <a:stretch>
              <a:fillRect/>
            </a:stretch>
          </p:blipFill>
          <p:spPr bwMode="auto">
            <a:xfrm>
              <a:off x="2448" y="486"/>
              <a:ext cx="777" cy="1245"/>
            </a:xfrm>
            <a:prstGeom prst="rect">
              <a:avLst/>
            </a:prstGeom>
            <a:noFill/>
          </p:spPr>
        </p:pic>
        <p:sp>
          <p:nvSpPr>
            <p:cNvPr id="207878" name="Text Box 6"/>
            <p:cNvSpPr txBox="1">
              <a:spLocks noChangeArrowheads="1"/>
            </p:cNvSpPr>
            <p:nvPr/>
          </p:nvSpPr>
          <p:spPr bwMode="auto">
            <a:xfrm>
              <a:off x="2509" y="403"/>
              <a:ext cx="486" cy="192"/>
            </a:xfrm>
            <a:prstGeom prst="rect">
              <a:avLst/>
            </a:prstGeom>
            <a:noFill/>
            <a:ln w="9525">
              <a:noFill/>
              <a:miter lim="800000"/>
              <a:headEnd/>
              <a:tailEnd/>
            </a:ln>
            <a:effectLst/>
          </p:spPr>
          <p:txBody>
            <a:bodyPr>
              <a:spAutoFit/>
            </a:bodyPr>
            <a:lstStyle/>
            <a:p>
              <a:pPr algn="ctr">
                <a:spcBef>
                  <a:spcPct val="50000"/>
                </a:spcBef>
              </a:pPr>
              <a:r>
                <a:rPr lang="en-US" sz="1400" i="1">
                  <a:latin typeface="Times New Roman" pitchFamily="18" charset="0"/>
                </a:rPr>
                <a:t>Intake</a:t>
              </a:r>
              <a:endParaRPr lang="th-TH" sz="1400" i="1">
                <a:latin typeface="Times New Roman" pitchFamily="18" charset="0"/>
              </a:endParaRPr>
            </a:p>
          </p:txBody>
        </p:sp>
      </p:grpSp>
      <p:grpSp>
        <p:nvGrpSpPr>
          <p:cNvPr id="207879" name="Group 7"/>
          <p:cNvGrpSpPr>
            <a:grpSpLocks/>
          </p:cNvGrpSpPr>
          <p:nvPr/>
        </p:nvGrpSpPr>
        <p:grpSpPr bwMode="auto">
          <a:xfrm>
            <a:off x="4946650" y="869950"/>
            <a:ext cx="1268413" cy="2106613"/>
            <a:chOff x="3290" y="938"/>
            <a:chExt cx="799" cy="1327"/>
          </a:xfrm>
        </p:grpSpPr>
        <p:pic>
          <p:nvPicPr>
            <p:cNvPr id="207880" name="Picture 8" descr="otto_cmp"/>
            <p:cNvPicPr>
              <a:picLocks noChangeAspect="1" noChangeArrowheads="1"/>
            </p:cNvPicPr>
            <p:nvPr/>
          </p:nvPicPr>
          <p:blipFill>
            <a:blip r:embed="rId4" cstate="print"/>
            <a:srcRect/>
            <a:stretch>
              <a:fillRect/>
            </a:stretch>
          </p:blipFill>
          <p:spPr bwMode="auto">
            <a:xfrm>
              <a:off x="3312" y="1020"/>
              <a:ext cx="777" cy="1245"/>
            </a:xfrm>
            <a:prstGeom prst="rect">
              <a:avLst/>
            </a:prstGeom>
            <a:noFill/>
          </p:spPr>
        </p:pic>
        <p:sp>
          <p:nvSpPr>
            <p:cNvPr id="207881" name="Text Box 9"/>
            <p:cNvSpPr txBox="1">
              <a:spLocks noChangeArrowheads="1"/>
            </p:cNvSpPr>
            <p:nvPr/>
          </p:nvSpPr>
          <p:spPr bwMode="auto">
            <a:xfrm>
              <a:off x="3290" y="938"/>
              <a:ext cx="720" cy="192"/>
            </a:xfrm>
            <a:prstGeom prst="rect">
              <a:avLst/>
            </a:prstGeom>
            <a:noFill/>
            <a:ln w="9525">
              <a:noFill/>
              <a:miter lim="800000"/>
              <a:headEnd/>
              <a:tailEnd/>
            </a:ln>
            <a:effectLst/>
          </p:spPr>
          <p:txBody>
            <a:bodyPr>
              <a:spAutoFit/>
            </a:bodyPr>
            <a:lstStyle/>
            <a:p>
              <a:pPr algn="ctr">
                <a:spcBef>
                  <a:spcPct val="50000"/>
                </a:spcBef>
              </a:pPr>
              <a:r>
                <a:rPr lang="en-US" sz="1400" i="1">
                  <a:latin typeface="Times New Roman" pitchFamily="18" charset="0"/>
                </a:rPr>
                <a:t>Compression</a:t>
              </a:r>
              <a:endParaRPr lang="th-TH" sz="1400" i="1">
                <a:latin typeface="Times New Roman" pitchFamily="18" charset="0"/>
              </a:endParaRPr>
            </a:p>
          </p:txBody>
        </p:sp>
      </p:grpSp>
      <p:grpSp>
        <p:nvGrpSpPr>
          <p:cNvPr id="207882" name="Group 10"/>
          <p:cNvGrpSpPr>
            <a:grpSpLocks/>
          </p:cNvGrpSpPr>
          <p:nvPr/>
        </p:nvGrpSpPr>
        <p:grpSpPr bwMode="auto">
          <a:xfrm>
            <a:off x="6138863" y="833438"/>
            <a:ext cx="1285875" cy="2152650"/>
            <a:chOff x="4047" y="1533"/>
            <a:chExt cx="810" cy="1356"/>
          </a:xfrm>
        </p:grpSpPr>
        <p:pic>
          <p:nvPicPr>
            <p:cNvPr id="207883" name="Picture 11" descr="otto_pwr"/>
            <p:cNvPicPr>
              <a:picLocks noChangeAspect="1" noChangeArrowheads="1"/>
            </p:cNvPicPr>
            <p:nvPr/>
          </p:nvPicPr>
          <p:blipFill>
            <a:blip r:embed="rId5" cstate="print"/>
            <a:srcRect/>
            <a:stretch>
              <a:fillRect/>
            </a:stretch>
          </p:blipFill>
          <p:spPr bwMode="auto">
            <a:xfrm>
              <a:off x="4080" y="1644"/>
              <a:ext cx="777" cy="1245"/>
            </a:xfrm>
            <a:prstGeom prst="rect">
              <a:avLst/>
            </a:prstGeom>
            <a:noFill/>
          </p:spPr>
        </p:pic>
        <p:sp>
          <p:nvSpPr>
            <p:cNvPr id="207884" name="Text Box 12"/>
            <p:cNvSpPr txBox="1">
              <a:spLocks noChangeArrowheads="1"/>
            </p:cNvSpPr>
            <p:nvPr/>
          </p:nvSpPr>
          <p:spPr bwMode="auto">
            <a:xfrm>
              <a:off x="4047" y="1533"/>
              <a:ext cx="720" cy="192"/>
            </a:xfrm>
            <a:prstGeom prst="rect">
              <a:avLst/>
            </a:prstGeom>
            <a:noFill/>
            <a:ln w="9525">
              <a:noFill/>
              <a:miter lim="800000"/>
              <a:headEnd/>
              <a:tailEnd/>
            </a:ln>
            <a:effectLst/>
          </p:spPr>
          <p:txBody>
            <a:bodyPr>
              <a:spAutoFit/>
            </a:bodyPr>
            <a:lstStyle/>
            <a:p>
              <a:pPr algn="ctr">
                <a:spcBef>
                  <a:spcPct val="50000"/>
                </a:spcBef>
              </a:pPr>
              <a:r>
                <a:rPr lang="en-US" sz="1400" i="1">
                  <a:latin typeface="Times New Roman" pitchFamily="18" charset="0"/>
                </a:rPr>
                <a:t>Power</a:t>
              </a:r>
              <a:endParaRPr lang="th-TH" sz="1400" i="1">
                <a:latin typeface="Times New Roman" pitchFamily="18" charset="0"/>
              </a:endParaRPr>
            </a:p>
          </p:txBody>
        </p:sp>
      </p:grpSp>
      <p:grpSp>
        <p:nvGrpSpPr>
          <p:cNvPr id="207885" name="Group 13"/>
          <p:cNvGrpSpPr>
            <a:grpSpLocks/>
          </p:cNvGrpSpPr>
          <p:nvPr/>
        </p:nvGrpSpPr>
        <p:grpSpPr bwMode="auto">
          <a:xfrm>
            <a:off x="7388225" y="835025"/>
            <a:ext cx="1322388" cy="2132013"/>
            <a:chOff x="4780" y="2386"/>
            <a:chExt cx="833" cy="1343"/>
          </a:xfrm>
        </p:grpSpPr>
        <p:pic>
          <p:nvPicPr>
            <p:cNvPr id="207886" name="Picture 14" descr="Otto_exh"/>
            <p:cNvPicPr>
              <a:picLocks noChangeAspect="1" noChangeArrowheads="1"/>
            </p:cNvPicPr>
            <p:nvPr/>
          </p:nvPicPr>
          <p:blipFill>
            <a:blip r:embed="rId6" cstate="print"/>
            <a:srcRect/>
            <a:stretch>
              <a:fillRect/>
            </a:stretch>
          </p:blipFill>
          <p:spPr bwMode="auto">
            <a:xfrm>
              <a:off x="4836" y="2484"/>
              <a:ext cx="777" cy="1245"/>
            </a:xfrm>
            <a:prstGeom prst="rect">
              <a:avLst/>
            </a:prstGeom>
            <a:noFill/>
          </p:spPr>
        </p:pic>
        <p:sp>
          <p:nvSpPr>
            <p:cNvPr id="207887" name="Text Box 15"/>
            <p:cNvSpPr txBox="1">
              <a:spLocks noChangeArrowheads="1"/>
            </p:cNvSpPr>
            <p:nvPr/>
          </p:nvSpPr>
          <p:spPr bwMode="auto">
            <a:xfrm>
              <a:off x="4780" y="2386"/>
              <a:ext cx="720" cy="192"/>
            </a:xfrm>
            <a:prstGeom prst="rect">
              <a:avLst/>
            </a:prstGeom>
            <a:noFill/>
            <a:ln w="9525">
              <a:noFill/>
              <a:miter lim="800000"/>
              <a:headEnd/>
              <a:tailEnd/>
            </a:ln>
            <a:effectLst/>
          </p:spPr>
          <p:txBody>
            <a:bodyPr>
              <a:spAutoFit/>
            </a:bodyPr>
            <a:lstStyle/>
            <a:p>
              <a:pPr algn="ctr">
                <a:spcBef>
                  <a:spcPct val="50000"/>
                </a:spcBef>
              </a:pPr>
              <a:r>
                <a:rPr lang="en-US" sz="1400" i="1">
                  <a:latin typeface="Times New Roman" pitchFamily="18" charset="0"/>
                </a:rPr>
                <a:t>Exhaust</a:t>
              </a:r>
              <a:endParaRPr lang="th-TH" sz="1400" i="1">
                <a:latin typeface="Times New Roman" pitchFamily="18" charset="0"/>
              </a:endParaRPr>
            </a:p>
          </p:txBody>
        </p:sp>
      </p:grpSp>
      <p:sp>
        <p:nvSpPr>
          <p:cNvPr id="207888" name="Text Box 16"/>
          <p:cNvSpPr txBox="1">
            <a:spLocks noChangeArrowheads="1"/>
          </p:cNvSpPr>
          <p:nvPr/>
        </p:nvSpPr>
        <p:spPr bwMode="auto">
          <a:xfrm>
            <a:off x="3857625" y="3114675"/>
            <a:ext cx="4924425" cy="2838450"/>
          </a:xfrm>
          <a:prstGeom prst="rect">
            <a:avLst/>
          </a:prstGeom>
          <a:noFill/>
          <a:ln w="9525">
            <a:noFill/>
            <a:miter lim="800000"/>
            <a:headEnd/>
            <a:tailEnd/>
          </a:ln>
          <a:effectLst/>
        </p:spPr>
        <p:txBody>
          <a:bodyPr>
            <a:spAutoFit/>
          </a:bodyPr>
          <a:lstStyle/>
          <a:p>
            <a:pPr marL="533400" indent="-533400"/>
            <a:r>
              <a:rPr lang="en-US">
                <a:latin typeface="Times New Roman" pitchFamily="18" charset="0"/>
              </a:rPr>
              <a:t>1. </a:t>
            </a:r>
            <a:r>
              <a:rPr lang="en-US" u="sng">
                <a:latin typeface="Times New Roman" pitchFamily="18" charset="0"/>
              </a:rPr>
              <a:t>Intake Stroke</a:t>
            </a:r>
            <a:r>
              <a:rPr lang="en-US">
                <a:latin typeface="Times New Roman" pitchFamily="18" charset="0"/>
              </a:rPr>
              <a:t> piston moves from TDC to BDC, drawing in fresh air-fuel mixture.</a:t>
            </a:r>
          </a:p>
          <a:p>
            <a:pPr marL="533400" indent="-533400"/>
            <a:r>
              <a:rPr lang="en-US">
                <a:latin typeface="Times New Roman" pitchFamily="18" charset="0"/>
              </a:rPr>
              <a:t>2. </a:t>
            </a:r>
            <a:r>
              <a:rPr lang="en-US" u="sng">
                <a:latin typeface="Times New Roman" pitchFamily="18" charset="0"/>
              </a:rPr>
              <a:t>Compression Stroke</a:t>
            </a:r>
            <a:r>
              <a:rPr lang="en-US">
                <a:latin typeface="Times New Roman" pitchFamily="18" charset="0"/>
              </a:rPr>
              <a:t> piston moves from BDC to TDC, compress air-fuel mixture.</a:t>
            </a:r>
          </a:p>
          <a:p>
            <a:pPr marL="533400" indent="-533400"/>
            <a:r>
              <a:rPr lang="en-US">
                <a:latin typeface="Times New Roman" pitchFamily="18" charset="0"/>
              </a:rPr>
              <a:t>3. </a:t>
            </a:r>
            <a:r>
              <a:rPr lang="en-US" u="sng">
                <a:latin typeface="Times New Roman" pitchFamily="18" charset="0"/>
              </a:rPr>
              <a:t>Power Stroke</a:t>
            </a:r>
            <a:r>
              <a:rPr lang="en-US">
                <a:latin typeface="Times New Roman" pitchFamily="18" charset="0"/>
              </a:rPr>
              <a:t> piston at TDC, spark plug ignite the air-fuel mixture. </a:t>
            </a:r>
            <a:r>
              <a:rPr lang="en-US">
                <a:solidFill>
                  <a:srgbClr val="0000CC"/>
                </a:solidFill>
                <a:latin typeface="Times New Roman" pitchFamily="18" charset="0"/>
              </a:rPr>
              <a:t>the combustion occur very fast that, in theory, the piston still at TDC. </a:t>
            </a:r>
            <a:r>
              <a:rPr lang="en-US">
                <a:latin typeface="Times New Roman" pitchFamily="18" charset="0"/>
              </a:rPr>
              <a:t>After that the piston is pushed to BDC.</a:t>
            </a:r>
          </a:p>
          <a:p>
            <a:pPr marL="533400" indent="-533400"/>
            <a:r>
              <a:rPr lang="en-US">
                <a:latin typeface="Times New Roman" pitchFamily="18" charset="0"/>
              </a:rPr>
              <a:t>4. </a:t>
            </a:r>
            <a:r>
              <a:rPr lang="en-US" u="sng">
                <a:latin typeface="Times New Roman" pitchFamily="18" charset="0"/>
              </a:rPr>
              <a:t>Exhaust Stroke</a:t>
            </a:r>
            <a:r>
              <a:rPr lang="en-US">
                <a:latin typeface="Times New Roman" pitchFamily="18" charset="0"/>
              </a:rPr>
              <a:t> piston moves from BDC to TDC, pushes the combustion gases out.</a:t>
            </a:r>
            <a:endParaRPr lang="th-TH">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876"/>
                                        </p:tgtEl>
                                        <p:attrNameLst>
                                          <p:attrName>style.visibility</p:attrName>
                                        </p:attrNameLst>
                                      </p:cBhvr>
                                      <p:to>
                                        <p:strVal val="visible"/>
                                      </p:to>
                                    </p:set>
                                    <p:animEffect transition="in" filter="fade">
                                      <p:cBhvr>
                                        <p:cTn id="7" dur="1000"/>
                                        <p:tgtEl>
                                          <p:spTgt spid="2078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7879"/>
                                        </p:tgtEl>
                                        <p:attrNameLst>
                                          <p:attrName>style.visibility</p:attrName>
                                        </p:attrNameLst>
                                      </p:cBhvr>
                                      <p:to>
                                        <p:strVal val="visible"/>
                                      </p:to>
                                    </p:set>
                                    <p:animEffect transition="in" filter="fade">
                                      <p:cBhvr>
                                        <p:cTn id="11" dur="1000"/>
                                        <p:tgtEl>
                                          <p:spTgt spid="20787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7882"/>
                                        </p:tgtEl>
                                        <p:attrNameLst>
                                          <p:attrName>style.visibility</p:attrName>
                                        </p:attrNameLst>
                                      </p:cBhvr>
                                      <p:to>
                                        <p:strVal val="visible"/>
                                      </p:to>
                                    </p:set>
                                    <p:animEffect transition="in" filter="fade">
                                      <p:cBhvr>
                                        <p:cTn id="15" dur="1000"/>
                                        <p:tgtEl>
                                          <p:spTgt spid="20788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7885"/>
                                        </p:tgtEl>
                                        <p:attrNameLst>
                                          <p:attrName>style.visibility</p:attrName>
                                        </p:attrNameLst>
                                      </p:cBhvr>
                                      <p:to>
                                        <p:strVal val="visible"/>
                                      </p:to>
                                    </p:set>
                                    <p:animEffect transition="in" filter="fade">
                                      <p:cBhvr>
                                        <p:cTn id="19" dur="1000"/>
                                        <p:tgtEl>
                                          <p:spTgt spid="207885"/>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207888"/>
                                        </p:tgtEl>
                                        <p:attrNameLst>
                                          <p:attrName>style.visibility</p:attrName>
                                        </p:attrNameLst>
                                      </p:cBhvr>
                                      <p:to>
                                        <p:strVal val="visible"/>
                                      </p:to>
                                    </p:set>
                                    <p:animEffect transition="in" filter="wipe(up)">
                                      <p:cBhvr>
                                        <p:cTn id="23" dur="1000"/>
                                        <p:tgtEl>
                                          <p:spTgt spid="207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1"/>
          </p:nvPr>
        </p:nvSpPr>
        <p:spPr/>
        <p:txBody>
          <a:bodyPr/>
          <a:lstStyle/>
          <a:p>
            <a:r>
              <a:rPr lang="en-US" altLang="en-US"/>
              <a:t>รศ.ดร.สมหมาย ปรีเปรม</a:t>
            </a:r>
            <a:endParaRPr lang="th-TH" altLang="en-US"/>
          </a:p>
        </p:txBody>
      </p:sp>
      <p:pic>
        <p:nvPicPr>
          <p:cNvPr id="208898" name="Picture 2" descr="twostroke"/>
          <p:cNvPicPr>
            <a:picLocks noChangeAspect="1" noChangeArrowheads="1" noCrop="1"/>
          </p:cNvPicPr>
          <p:nvPr/>
        </p:nvPicPr>
        <p:blipFill>
          <a:blip r:embed="rId2" cstate="print"/>
          <a:srcRect/>
          <a:stretch>
            <a:fillRect/>
          </a:stretch>
        </p:blipFill>
        <p:spPr bwMode="auto">
          <a:xfrm>
            <a:off x="285750" y="914400"/>
            <a:ext cx="4286250" cy="5562600"/>
          </a:xfrm>
          <a:prstGeom prst="rect">
            <a:avLst/>
          </a:prstGeom>
          <a:noFill/>
        </p:spPr>
      </p:pic>
      <p:sp>
        <p:nvSpPr>
          <p:cNvPr id="208899" name="Text Box 3"/>
          <p:cNvSpPr txBox="1">
            <a:spLocks noChangeArrowheads="1"/>
          </p:cNvSpPr>
          <p:nvPr/>
        </p:nvSpPr>
        <p:spPr bwMode="auto">
          <a:xfrm>
            <a:off x="857250" y="485775"/>
            <a:ext cx="2552700" cy="3968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Two Stroke Engine</a:t>
            </a:r>
            <a:endParaRPr lang="th-TH" sz="2000" b="1">
              <a:latin typeface="Times New Roman" pitchFamily="18" charset="0"/>
            </a:endParaRPr>
          </a:p>
        </p:txBody>
      </p:sp>
      <p:grpSp>
        <p:nvGrpSpPr>
          <p:cNvPr id="208900" name="Group 4"/>
          <p:cNvGrpSpPr>
            <a:grpSpLocks/>
          </p:cNvGrpSpPr>
          <p:nvPr/>
        </p:nvGrpSpPr>
        <p:grpSpPr bwMode="auto">
          <a:xfrm>
            <a:off x="5429250" y="612775"/>
            <a:ext cx="1535113" cy="2252663"/>
            <a:chOff x="3816" y="1412"/>
            <a:chExt cx="967" cy="1419"/>
          </a:xfrm>
        </p:grpSpPr>
        <p:pic>
          <p:nvPicPr>
            <p:cNvPr id="208901" name="Picture 5" descr="twos_cmpC"/>
            <p:cNvPicPr>
              <a:picLocks noChangeAspect="1" noChangeArrowheads="1"/>
            </p:cNvPicPr>
            <p:nvPr/>
          </p:nvPicPr>
          <p:blipFill>
            <a:blip r:embed="rId3" cstate="print"/>
            <a:srcRect/>
            <a:stretch>
              <a:fillRect/>
            </a:stretch>
          </p:blipFill>
          <p:spPr bwMode="auto">
            <a:xfrm>
              <a:off x="3816" y="1578"/>
              <a:ext cx="967" cy="1253"/>
            </a:xfrm>
            <a:prstGeom prst="rect">
              <a:avLst/>
            </a:prstGeom>
            <a:noFill/>
          </p:spPr>
        </p:pic>
        <p:sp>
          <p:nvSpPr>
            <p:cNvPr id="208902" name="Text Box 6"/>
            <p:cNvSpPr txBox="1">
              <a:spLocks noChangeArrowheads="1"/>
            </p:cNvSpPr>
            <p:nvPr/>
          </p:nvSpPr>
          <p:spPr bwMode="auto">
            <a:xfrm>
              <a:off x="3908" y="1412"/>
              <a:ext cx="720" cy="192"/>
            </a:xfrm>
            <a:prstGeom prst="rect">
              <a:avLst/>
            </a:prstGeom>
            <a:noFill/>
            <a:ln w="9525">
              <a:noFill/>
              <a:miter lim="800000"/>
              <a:headEnd/>
              <a:tailEnd/>
            </a:ln>
            <a:effectLst/>
          </p:spPr>
          <p:txBody>
            <a:bodyPr>
              <a:spAutoFit/>
            </a:bodyPr>
            <a:lstStyle/>
            <a:p>
              <a:pPr algn="ctr">
                <a:spcBef>
                  <a:spcPct val="50000"/>
                </a:spcBef>
              </a:pPr>
              <a:r>
                <a:rPr lang="en-US" sz="1400" i="1">
                  <a:latin typeface="Times New Roman" pitchFamily="18" charset="0"/>
                </a:rPr>
                <a:t>Power</a:t>
              </a:r>
              <a:endParaRPr lang="th-TH" sz="1400" i="1">
                <a:latin typeface="Times New Roman" pitchFamily="18" charset="0"/>
              </a:endParaRPr>
            </a:p>
          </p:txBody>
        </p:sp>
      </p:grpSp>
      <p:grpSp>
        <p:nvGrpSpPr>
          <p:cNvPr id="208903" name="Group 7"/>
          <p:cNvGrpSpPr>
            <a:grpSpLocks/>
          </p:cNvGrpSpPr>
          <p:nvPr/>
        </p:nvGrpSpPr>
        <p:grpSpPr bwMode="auto">
          <a:xfrm>
            <a:off x="4095750" y="641350"/>
            <a:ext cx="1535113" cy="2214563"/>
            <a:chOff x="2976" y="338"/>
            <a:chExt cx="967" cy="1395"/>
          </a:xfrm>
        </p:grpSpPr>
        <p:pic>
          <p:nvPicPr>
            <p:cNvPr id="208904" name="Picture 8" descr="twos_in"/>
            <p:cNvPicPr>
              <a:picLocks noChangeAspect="1" noChangeArrowheads="1"/>
            </p:cNvPicPr>
            <p:nvPr/>
          </p:nvPicPr>
          <p:blipFill>
            <a:blip r:embed="rId4" cstate="print"/>
            <a:srcRect/>
            <a:stretch>
              <a:fillRect/>
            </a:stretch>
          </p:blipFill>
          <p:spPr bwMode="auto">
            <a:xfrm>
              <a:off x="2976" y="480"/>
              <a:ext cx="967" cy="1253"/>
            </a:xfrm>
            <a:prstGeom prst="rect">
              <a:avLst/>
            </a:prstGeom>
            <a:noFill/>
          </p:spPr>
        </p:pic>
        <p:sp>
          <p:nvSpPr>
            <p:cNvPr id="208905" name="Text Box 9"/>
            <p:cNvSpPr txBox="1">
              <a:spLocks noChangeArrowheads="1"/>
            </p:cNvSpPr>
            <p:nvPr/>
          </p:nvSpPr>
          <p:spPr bwMode="auto">
            <a:xfrm>
              <a:off x="3086" y="338"/>
              <a:ext cx="720" cy="192"/>
            </a:xfrm>
            <a:prstGeom prst="rect">
              <a:avLst/>
            </a:prstGeom>
            <a:noFill/>
            <a:ln w="9525">
              <a:noFill/>
              <a:miter lim="800000"/>
              <a:headEnd/>
              <a:tailEnd/>
            </a:ln>
            <a:effectLst/>
          </p:spPr>
          <p:txBody>
            <a:bodyPr>
              <a:spAutoFit/>
            </a:bodyPr>
            <a:lstStyle/>
            <a:p>
              <a:pPr algn="ctr">
                <a:spcBef>
                  <a:spcPct val="50000"/>
                </a:spcBef>
              </a:pPr>
              <a:r>
                <a:rPr lang="en-US" sz="1400" i="1">
                  <a:latin typeface="Times New Roman" pitchFamily="18" charset="0"/>
                </a:rPr>
                <a:t>Compression</a:t>
              </a:r>
              <a:endParaRPr lang="th-TH" sz="1400" i="1">
                <a:latin typeface="Times New Roman" pitchFamily="18" charset="0"/>
              </a:endParaRPr>
            </a:p>
          </p:txBody>
        </p:sp>
      </p:grpSp>
      <p:grpSp>
        <p:nvGrpSpPr>
          <p:cNvPr id="208906" name="Group 10"/>
          <p:cNvGrpSpPr>
            <a:grpSpLocks/>
          </p:cNvGrpSpPr>
          <p:nvPr/>
        </p:nvGrpSpPr>
        <p:grpSpPr bwMode="auto">
          <a:xfrm>
            <a:off x="6742113" y="498475"/>
            <a:ext cx="1535112" cy="2376488"/>
            <a:chOff x="4590" y="2462"/>
            <a:chExt cx="967" cy="1497"/>
          </a:xfrm>
        </p:grpSpPr>
        <p:pic>
          <p:nvPicPr>
            <p:cNvPr id="208907" name="Picture 11" descr="twos_xfer"/>
            <p:cNvPicPr>
              <a:picLocks noChangeAspect="1" noChangeArrowheads="1"/>
            </p:cNvPicPr>
            <p:nvPr/>
          </p:nvPicPr>
          <p:blipFill>
            <a:blip r:embed="rId5" cstate="print"/>
            <a:srcRect/>
            <a:stretch>
              <a:fillRect/>
            </a:stretch>
          </p:blipFill>
          <p:spPr bwMode="auto">
            <a:xfrm>
              <a:off x="4590" y="2706"/>
              <a:ext cx="967" cy="1253"/>
            </a:xfrm>
            <a:prstGeom prst="rect">
              <a:avLst/>
            </a:prstGeom>
            <a:noFill/>
          </p:spPr>
        </p:pic>
        <p:sp>
          <p:nvSpPr>
            <p:cNvPr id="208908" name="Text Box 12"/>
            <p:cNvSpPr txBox="1">
              <a:spLocks noChangeArrowheads="1"/>
            </p:cNvSpPr>
            <p:nvPr/>
          </p:nvSpPr>
          <p:spPr bwMode="auto">
            <a:xfrm>
              <a:off x="4754" y="2462"/>
              <a:ext cx="636" cy="272"/>
            </a:xfrm>
            <a:prstGeom prst="rect">
              <a:avLst/>
            </a:prstGeom>
            <a:solidFill>
              <a:schemeClr val="bg1"/>
            </a:solidFill>
            <a:ln w="9525">
              <a:noFill/>
              <a:miter lim="800000"/>
              <a:headEnd/>
              <a:tailEnd/>
            </a:ln>
            <a:effectLst/>
          </p:spPr>
          <p:txBody>
            <a:bodyPr>
              <a:spAutoFit/>
            </a:bodyPr>
            <a:lstStyle/>
            <a:p>
              <a:pPr algn="ctr">
                <a:lnSpc>
                  <a:spcPct val="80000"/>
                </a:lnSpc>
              </a:pPr>
              <a:r>
                <a:rPr lang="en-US" sz="1400" i="1">
                  <a:latin typeface="Times New Roman" pitchFamily="18" charset="0"/>
                </a:rPr>
                <a:t>Intake &amp; Exhaust</a:t>
              </a:r>
              <a:endParaRPr lang="th-TH" sz="1400" i="1">
                <a:latin typeface="Times New Roman" pitchFamily="18" charset="0"/>
              </a:endParaRPr>
            </a:p>
          </p:txBody>
        </p:sp>
      </p:grpSp>
      <p:sp>
        <p:nvSpPr>
          <p:cNvPr id="208909" name="Text Box 13"/>
          <p:cNvSpPr txBox="1">
            <a:spLocks noChangeArrowheads="1"/>
          </p:cNvSpPr>
          <p:nvPr/>
        </p:nvSpPr>
        <p:spPr bwMode="auto">
          <a:xfrm>
            <a:off x="4371975" y="3552825"/>
            <a:ext cx="4295775" cy="2563813"/>
          </a:xfrm>
          <a:prstGeom prst="rect">
            <a:avLst/>
          </a:prstGeom>
          <a:noFill/>
          <a:ln w="9525">
            <a:noFill/>
            <a:miter lim="800000"/>
            <a:headEnd/>
            <a:tailEnd/>
          </a:ln>
          <a:effectLst/>
        </p:spPr>
        <p:txBody>
          <a:bodyPr>
            <a:spAutoFit/>
          </a:bodyPr>
          <a:lstStyle/>
          <a:p>
            <a:pPr marL="533400" indent="-533400"/>
            <a:r>
              <a:rPr lang="en-US">
                <a:latin typeface="Times New Roman" pitchFamily="18" charset="0"/>
              </a:rPr>
              <a:t>1. </a:t>
            </a:r>
            <a:r>
              <a:rPr lang="en-US" u="sng">
                <a:latin typeface="Times New Roman" pitchFamily="18" charset="0"/>
              </a:rPr>
              <a:t>Compression Stroke</a:t>
            </a:r>
            <a:r>
              <a:rPr lang="en-US">
                <a:latin typeface="Times New Roman" pitchFamily="18" charset="0"/>
              </a:rPr>
              <a:t> piston moves from BDC to TDC, compress air-fuel mixture.</a:t>
            </a:r>
          </a:p>
          <a:p>
            <a:pPr marL="533400" indent="-533400"/>
            <a:r>
              <a:rPr lang="en-US">
                <a:latin typeface="Times New Roman" pitchFamily="18" charset="0"/>
              </a:rPr>
              <a:t>2. </a:t>
            </a:r>
            <a:r>
              <a:rPr lang="en-US" u="sng">
                <a:latin typeface="Times New Roman" pitchFamily="18" charset="0"/>
              </a:rPr>
              <a:t>Power Stroke</a:t>
            </a:r>
            <a:r>
              <a:rPr lang="en-US">
                <a:latin typeface="Times New Roman" pitchFamily="18" charset="0"/>
              </a:rPr>
              <a:t> piston at TDC, spark plug ignite the air-fuel mixture. After the piston is pushed to BDC. Meanwhile, about half way, combustion gases are discharged and fresh air-fuel mixture is drawing in .</a:t>
            </a:r>
            <a:endParaRPr lang="th-TH" u="sng">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8903"/>
                                        </p:tgtEl>
                                        <p:attrNameLst>
                                          <p:attrName>style.visibility</p:attrName>
                                        </p:attrNameLst>
                                      </p:cBhvr>
                                      <p:to>
                                        <p:strVal val="visible"/>
                                      </p:to>
                                    </p:set>
                                    <p:animEffect transition="in" filter="fade">
                                      <p:cBhvr>
                                        <p:cTn id="7" dur="2000"/>
                                        <p:tgtEl>
                                          <p:spTgt spid="20890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900"/>
                                        </p:tgtEl>
                                        <p:attrNameLst>
                                          <p:attrName>style.visibility</p:attrName>
                                        </p:attrNameLst>
                                      </p:cBhvr>
                                      <p:to>
                                        <p:strVal val="visible"/>
                                      </p:to>
                                    </p:set>
                                    <p:animEffect transition="in" filter="fade">
                                      <p:cBhvr>
                                        <p:cTn id="11" dur="2000"/>
                                        <p:tgtEl>
                                          <p:spTgt spid="20890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8906"/>
                                        </p:tgtEl>
                                        <p:attrNameLst>
                                          <p:attrName>style.visibility</p:attrName>
                                        </p:attrNameLst>
                                      </p:cBhvr>
                                      <p:to>
                                        <p:strVal val="visible"/>
                                      </p:to>
                                    </p:set>
                                    <p:animEffect transition="in" filter="fade">
                                      <p:cBhvr>
                                        <p:cTn id="15" dur="2000"/>
                                        <p:tgtEl>
                                          <p:spTgt spid="20890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08909"/>
                                        </p:tgtEl>
                                        <p:attrNameLst>
                                          <p:attrName>style.visibility</p:attrName>
                                        </p:attrNameLst>
                                      </p:cBhvr>
                                      <p:to>
                                        <p:strVal val="visible"/>
                                      </p:to>
                                    </p:set>
                                    <p:animEffect transition="in" filter="fade">
                                      <p:cBhvr>
                                        <p:cTn id="19" dur="20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ooter Placeholder 4"/>
          <p:cNvSpPr>
            <a:spLocks noGrp="1"/>
          </p:cNvSpPr>
          <p:nvPr>
            <p:ph type="ftr" sz="quarter" idx="11"/>
          </p:nvPr>
        </p:nvSpPr>
        <p:spPr/>
        <p:txBody>
          <a:bodyPr/>
          <a:lstStyle/>
          <a:p>
            <a:r>
              <a:rPr lang="en-US" altLang="en-US"/>
              <a:t>รศ.ดร.สมหมาย ปรีเปรม</a:t>
            </a:r>
            <a:endParaRPr lang="th-TH" altLang="en-US"/>
          </a:p>
        </p:txBody>
      </p:sp>
      <p:sp>
        <p:nvSpPr>
          <p:cNvPr id="181251" name="Rectangle 3"/>
          <p:cNvSpPr>
            <a:spLocks noGrp="1" noChangeArrowheads="1"/>
          </p:cNvSpPr>
          <p:nvPr>
            <p:ph type="body" idx="1"/>
          </p:nvPr>
        </p:nvSpPr>
        <p:spPr>
          <a:xfrm>
            <a:off x="466725" y="395288"/>
            <a:ext cx="7467600" cy="2363787"/>
          </a:xfrm>
        </p:spPr>
        <p:txBody>
          <a:bodyPr/>
          <a:lstStyle/>
          <a:p>
            <a:pPr>
              <a:lnSpc>
                <a:spcPct val="90000"/>
              </a:lnSpc>
              <a:spcBef>
                <a:spcPct val="0"/>
              </a:spcBef>
              <a:buFont typeface="Wingdings" pitchFamily="2" charset="2"/>
              <a:buNone/>
            </a:pPr>
            <a:r>
              <a:rPr lang="en-US" sz="2600"/>
              <a:t>Air Standard </a:t>
            </a:r>
            <a:r>
              <a:rPr lang="en-US" b="1">
                <a:solidFill>
                  <a:srgbClr val="0000CC"/>
                </a:solidFill>
              </a:rPr>
              <a:t>Otto Cycle</a:t>
            </a:r>
          </a:p>
          <a:p>
            <a:pPr>
              <a:lnSpc>
                <a:spcPct val="90000"/>
              </a:lnSpc>
              <a:spcBef>
                <a:spcPct val="0"/>
              </a:spcBef>
              <a:buFont typeface="Wingdings" pitchFamily="2" charset="2"/>
              <a:buNone/>
            </a:pPr>
            <a:r>
              <a:rPr lang="en-US" b="1">
                <a:latin typeface="Times New Roman" pitchFamily="18" charset="0"/>
              </a:rPr>
              <a:t>	</a:t>
            </a:r>
            <a:r>
              <a:rPr lang="en-US" sz="2000">
                <a:solidFill>
                  <a:srgbClr val="0000CC"/>
                </a:solidFill>
                <a:latin typeface="Times New Roman" pitchFamily="18" charset="0"/>
              </a:rPr>
              <a:t>Ideal cycle of spark ignition engine</a:t>
            </a:r>
            <a:r>
              <a:rPr lang="en-US" sz="2000">
                <a:latin typeface="Times New Roman" pitchFamily="18" charset="0"/>
              </a:rPr>
              <a:t>, comprises of 4- Process:</a:t>
            </a:r>
          </a:p>
          <a:p>
            <a:pPr>
              <a:lnSpc>
                <a:spcPct val="90000"/>
              </a:lnSpc>
              <a:spcBef>
                <a:spcPct val="0"/>
              </a:spcBef>
              <a:buFont typeface="Wingdings" pitchFamily="2" charset="2"/>
              <a:buNone/>
            </a:pPr>
            <a:r>
              <a:rPr lang="en-US" sz="2000">
                <a:latin typeface="Times New Roman" pitchFamily="18" charset="0"/>
              </a:rPr>
              <a:t>Process 1-2 </a:t>
            </a:r>
            <a:r>
              <a:rPr lang="en-US" sz="2000" b="1">
                <a:solidFill>
                  <a:srgbClr val="0000CC"/>
                </a:solidFill>
                <a:effectLst>
                  <a:outerShdw blurRad="38100" dist="38100" dir="2700000" algn="tl">
                    <a:srgbClr val="C0C0C0"/>
                  </a:outerShdw>
                </a:effectLst>
                <a:latin typeface="Times New Roman" pitchFamily="18" charset="0"/>
              </a:rPr>
              <a:t>Isentropic Compression</a:t>
            </a:r>
            <a:r>
              <a:rPr lang="en-US" sz="2000">
                <a:latin typeface="Times New Roman" pitchFamily="18" charset="0"/>
              </a:rPr>
              <a:t>  </a:t>
            </a:r>
            <a:r>
              <a:rPr lang="en-US" sz="1400" i="1">
                <a:latin typeface="Times New Roman" pitchFamily="18" charset="0"/>
              </a:rPr>
              <a:t>(piston moves from BDC to TDC)</a:t>
            </a:r>
          </a:p>
          <a:p>
            <a:pPr>
              <a:lnSpc>
                <a:spcPct val="90000"/>
              </a:lnSpc>
              <a:spcBef>
                <a:spcPct val="0"/>
              </a:spcBef>
              <a:buFont typeface="Wingdings" pitchFamily="2" charset="2"/>
              <a:buNone/>
            </a:pPr>
            <a:r>
              <a:rPr lang="en-US" sz="2000">
                <a:latin typeface="Times New Roman" pitchFamily="18" charset="0"/>
              </a:rPr>
              <a:t>Process 2-3 </a:t>
            </a:r>
            <a:r>
              <a:rPr lang="en-US" sz="2000" b="1">
                <a:solidFill>
                  <a:srgbClr val="0000CC"/>
                </a:solidFill>
                <a:effectLst>
                  <a:outerShdw blurRad="38100" dist="38100" dir="2700000" algn="tl">
                    <a:srgbClr val="C0C0C0"/>
                  </a:outerShdw>
                </a:effectLst>
                <a:latin typeface="Times New Roman" pitchFamily="18" charset="0"/>
              </a:rPr>
              <a:t>v = constant, heat added</a:t>
            </a:r>
            <a:r>
              <a:rPr lang="en-US" sz="2000">
                <a:latin typeface="Times New Roman" pitchFamily="18" charset="0"/>
              </a:rPr>
              <a:t>  </a:t>
            </a:r>
            <a:r>
              <a:rPr lang="en-US" sz="1400" i="1">
                <a:latin typeface="Times New Roman" pitchFamily="18" charset="0"/>
              </a:rPr>
              <a:t>(piston stays still, represents combustion)</a:t>
            </a:r>
            <a:endParaRPr lang="en-US" sz="2000">
              <a:latin typeface="Times New Roman" pitchFamily="18" charset="0"/>
            </a:endParaRPr>
          </a:p>
          <a:p>
            <a:pPr>
              <a:lnSpc>
                <a:spcPct val="90000"/>
              </a:lnSpc>
              <a:spcBef>
                <a:spcPct val="0"/>
              </a:spcBef>
              <a:buFont typeface="Wingdings" pitchFamily="2" charset="2"/>
              <a:buNone/>
            </a:pPr>
            <a:r>
              <a:rPr lang="en-US" sz="2000">
                <a:latin typeface="Times New Roman" pitchFamily="18" charset="0"/>
              </a:rPr>
              <a:t>Process 3-4 </a:t>
            </a:r>
            <a:r>
              <a:rPr lang="en-US" sz="2000" b="1">
                <a:solidFill>
                  <a:srgbClr val="0000CC"/>
                </a:solidFill>
                <a:effectLst>
                  <a:outerShdw blurRad="38100" dist="38100" dir="2700000" algn="tl">
                    <a:srgbClr val="C0C0C0"/>
                  </a:outerShdw>
                </a:effectLst>
                <a:latin typeface="Times New Roman" pitchFamily="18" charset="0"/>
              </a:rPr>
              <a:t>Isentropic expansion</a:t>
            </a:r>
            <a:r>
              <a:rPr lang="en-US" sz="2000">
                <a:latin typeface="Times New Roman" pitchFamily="18" charset="0"/>
              </a:rPr>
              <a:t>  </a:t>
            </a:r>
            <a:r>
              <a:rPr lang="en-US" sz="1400" i="1">
                <a:latin typeface="Times New Roman" pitchFamily="18" charset="0"/>
              </a:rPr>
              <a:t>(piston moves from TDC to BDC gives POWER)</a:t>
            </a:r>
            <a:endParaRPr lang="en-US" sz="2000">
              <a:latin typeface="Times New Roman" pitchFamily="18" charset="0"/>
            </a:endParaRPr>
          </a:p>
          <a:p>
            <a:pPr>
              <a:lnSpc>
                <a:spcPct val="90000"/>
              </a:lnSpc>
              <a:spcBef>
                <a:spcPct val="0"/>
              </a:spcBef>
              <a:buFont typeface="Wingdings" pitchFamily="2" charset="2"/>
              <a:buNone/>
            </a:pPr>
            <a:r>
              <a:rPr lang="en-US" sz="2000">
                <a:latin typeface="Times New Roman" pitchFamily="18" charset="0"/>
              </a:rPr>
              <a:t>Process 4-1 </a:t>
            </a:r>
            <a:r>
              <a:rPr lang="en-US" sz="2000" b="1">
                <a:solidFill>
                  <a:srgbClr val="0000CC"/>
                </a:solidFill>
                <a:effectLst>
                  <a:outerShdw blurRad="38100" dist="38100" dir="2700000" algn="tl">
                    <a:srgbClr val="C0C0C0"/>
                  </a:outerShdw>
                </a:effectLst>
                <a:latin typeface="Times New Roman" pitchFamily="18" charset="0"/>
              </a:rPr>
              <a:t>v = constant, heat rejection</a:t>
            </a:r>
            <a:r>
              <a:rPr lang="en-US" sz="2000">
                <a:latin typeface="Times New Roman" pitchFamily="18" charset="0"/>
              </a:rPr>
              <a:t>  </a:t>
            </a:r>
            <a:r>
              <a:rPr lang="en-US" sz="1400" i="1">
                <a:latin typeface="Times New Roman" pitchFamily="18" charset="0"/>
              </a:rPr>
              <a:t>(piston stays still, represents EXHAUST and INTAKE stroke)</a:t>
            </a:r>
            <a:endParaRPr lang="th-TH" sz="1400" i="1">
              <a:latin typeface="Times New Roman" pitchFamily="18" charset="0"/>
            </a:endParaRPr>
          </a:p>
        </p:txBody>
      </p:sp>
      <p:grpSp>
        <p:nvGrpSpPr>
          <p:cNvPr id="181252" name="Group 4"/>
          <p:cNvGrpSpPr>
            <a:grpSpLocks/>
          </p:cNvGrpSpPr>
          <p:nvPr/>
        </p:nvGrpSpPr>
        <p:grpSpPr bwMode="auto">
          <a:xfrm>
            <a:off x="4872038" y="2636838"/>
            <a:ext cx="3030537" cy="2747962"/>
            <a:chOff x="535" y="847"/>
            <a:chExt cx="1909" cy="1731"/>
          </a:xfrm>
        </p:grpSpPr>
        <p:grpSp>
          <p:nvGrpSpPr>
            <p:cNvPr id="181253" name="Group 5"/>
            <p:cNvGrpSpPr>
              <a:grpSpLocks/>
            </p:cNvGrpSpPr>
            <p:nvPr/>
          </p:nvGrpSpPr>
          <p:grpSpPr bwMode="auto">
            <a:xfrm>
              <a:off x="535" y="892"/>
              <a:ext cx="1909" cy="1686"/>
              <a:chOff x="537" y="1000"/>
              <a:chExt cx="2191" cy="2005"/>
            </a:xfrm>
          </p:grpSpPr>
          <p:grpSp>
            <p:nvGrpSpPr>
              <p:cNvPr id="181254" name="Group 6"/>
              <p:cNvGrpSpPr>
                <a:grpSpLocks/>
              </p:cNvGrpSpPr>
              <p:nvPr/>
            </p:nvGrpSpPr>
            <p:grpSpPr bwMode="auto">
              <a:xfrm>
                <a:off x="728" y="1000"/>
                <a:ext cx="2000" cy="1696"/>
                <a:chOff x="728" y="928"/>
                <a:chExt cx="2000" cy="1696"/>
              </a:xfrm>
            </p:grpSpPr>
            <p:sp>
              <p:nvSpPr>
                <p:cNvPr id="181255" name="Line 7"/>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181256" name="Line 8"/>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181257" name="Text Box 9"/>
              <p:cNvSpPr txBox="1">
                <a:spLocks noChangeArrowheads="1"/>
              </p:cNvSpPr>
              <p:nvPr/>
            </p:nvSpPr>
            <p:spPr bwMode="auto">
              <a:xfrm>
                <a:off x="2537" y="2730"/>
                <a:ext cx="191" cy="275"/>
              </a:xfrm>
              <a:prstGeom prst="rect">
                <a:avLst/>
              </a:prstGeom>
              <a:noFill/>
              <a:ln w="9525">
                <a:noFill/>
                <a:miter lim="800000"/>
                <a:headEnd/>
                <a:tailEnd/>
              </a:ln>
              <a:effectLst/>
            </p:spPr>
            <p:txBody>
              <a:bodyPr>
                <a:spAutoFit/>
              </a:bodyPr>
              <a:lstStyle/>
              <a:p>
                <a:pPr>
                  <a:spcBef>
                    <a:spcPct val="50000"/>
                  </a:spcBef>
                </a:pPr>
                <a:r>
                  <a:rPr lang="en-US"/>
                  <a:t>s</a:t>
                </a:r>
                <a:endParaRPr lang="th-TH"/>
              </a:p>
            </p:txBody>
          </p:sp>
          <p:sp>
            <p:nvSpPr>
              <p:cNvPr id="181258" name="Text Box 10"/>
              <p:cNvSpPr txBox="1">
                <a:spLocks noChangeArrowheads="1"/>
              </p:cNvSpPr>
              <p:nvPr/>
            </p:nvSpPr>
            <p:spPr bwMode="auto">
              <a:xfrm>
                <a:off x="537" y="1000"/>
                <a:ext cx="191" cy="275"/>
              </a:xfrm>
              <a:prstGeom prst="rect">
                <a:avLst/>
              </a:prstGeom>
              <a:noFill/>
              <a:ln w="9525">
                <a:noFill/>
                <a:miter lim="800000"/>
                <a:headEnd/>
                <a:tailEnd/>
              </a:ln>
              <a:effectLst/>
            </p:spPr>
            <p:txBody>
              <a:bodyPr>
                <a:spAutoFit/>
              </a:bodyPr>
              <a:lstStyle/>
              <a:p>
                <a:pPr>
                  <a:spcBef>
                    <a:spcPct val="50000"/>
                  </a:spcBef>
                </a:pPr>
                <a:r>
                  <a:rPr lang="en-US"/>
                  <a:t>T</a:t>
                </a:r>
                <a:endParaRPr lang="th-TH"/>
              </a:p>
            </p:txBody>
          </p:sp>
        </p:grpSp>
        <p:sp>
          <p:nvSpPr>
            <p:cNvPr id="181259" name="Line 11"/>
            <p:cNvSpPr>
              <a:spLocks noChangeShapeType="1"/>
            </p:cNvSpPr>
            <p:nvPr/>
          </p:nvSpPr>
          <p:spPr bwMode="auto">
            <a:xfrm flipV="1">
              <a:off x="1061" y="1791"/>
              <a:ext cx="0" cy="604"/>
            </a:xfrm>
            <a:prstGeom prst="line">
              <a:avLst/>
            </a:prstGeom>
            <a:noFill/>
            <a:ln w="12700">
              <a:solidFill>
                <a:srgbClr val="FF0000"/>
              </a:solidFill>
              <a:prstDash val="dashDot"/>
              <a:round/>
              <a:headEnd/>
              <a:tailEnd/>
            </a:ln>
            <a:effectLst/>
          </p:spPr>
          <p:txBody>
            <a:bodyPr/>
            <a:lstStyle/>
            <a:p>
              <a:endParaRPr lang="th-TH"/>
            </a:p>
          </p:txBody>
        </p:sp>
        <p:sp>
          <p:nvSpPr>
            <p:cNvPr id="181260" name="Line 12"/>
            <p:cNvSpPr>
              <a:spLocks noChangeShapeType="1"/>
            </p:cNvSpPr>
            <p:nvPr/>
          </p:nvSpPr>
          <p:spPr bwMode="auto">
            <a:xfrm flipH="1" flipV="1">
              <a:off x="1938" y="982"/>
              <a:ext cx="6" cy="1438"/>
            </a:xfrm>
            <a:prstGeom prst="line">
              <a:avLst/>
            </a:prstGeom>
            <a:noFill/>
            <a:ln w="12700">
              <a:solidFill>
                <a:srgbClr val="FF0000"/>
              </a:solidFill>
              <a:prstDash val="dashDot"/>
              <a:round/>
              <a:headEnd/>
              <a:tailEnd/>
            </a:ln>
            <a:effectLst/>
          </p:spPr>
          <p:txBody>
            <a:bodyPr/>
            <a:lstStyle/>
            <a:p>
              <a:endParaRPr lang="th-TH"/>
            </a:p>
          </p:txBody>
        </p:sp>
        <p:sp>
          <p:nvSpPr>
            <p:cNvPr id="181261" name="Line 13"/>
            <p:cNvSpPr>
              <a:spLocks noChangeShapeType="1"/>
            </p:cNvSpPr>
            <p:nvPr/>
          </p:nvSpPr>
          <p:spPr bwMode="auto">
            <a:xfrm flipV="1">
              <a:off x="1380" y="1484"/>
              <a:ext cx="114" cy="96"/>
            </a:xfrm>
            <a:prstGeom prst="line">
              <a:avLst/>
            </a:prstGeom>
            <a:noFill/>
            <a:ln w="38100">
              <a:solidFill>
                <a:srgbClr val="0000FF"/>
              </a:solidFill>
              <a:round/>
              <a:headEnd/>
              <a:tailEnd type="triangle" w="med" len="med"/>
            </a:ln>
            <a:effectLst/>
          </p:spPr>
          <p:txBody>
            <a:bodyPr/>
            <a:lstStyle/>
            <a:p>
              <a:endParaRPr lang="th-TH"/>
            </a:p>
          </p:txBody>
        </p:sp>
        <p:sp>
          <p:nvSpPr>
            <p:cNvPr id="181262" name="Line 14"/>
            <p:cNvSpPr>
              <a:spLocks noChangeShapeType="1"/>
            </p:cNvSpPr>
            <p:nvPr/>
          </p:nvSpPr>
          <p:spPr bwMode="auto">
            <a:xfrm>
              <a:off x="1945" y="1377"/>
              <a:ext cx="0" cy="111"/>
            </a:xfrm>
            <a:prstGeom prst="line">
              <a:avLst/>
            </a:prstGeom>
            <a:noFill/>
            <a:ln w="38100">
              <a:solidFill>
                <a:srgbClr val="0000FF"/>
              </a:solidFill>
              <a:round/>
              <a:headEnd/>
              <a:tailEnd type="triangle" w="med" len="med"/>
            </a:ln>
            <a:effectLst/>
          </p:spPr>
          <p:txBody>
            <a:bodyPr/>
            <a:lstStyle/>
            <a:p>
              <a:endParaRPr lang="th-TH"/>
            </a:p>
          </p:txBody>
        </p:sp>
        <p:sp>
          <p:nvSpPr>
            <p:cNvPr id="181263" name="Line 15"/>
            <p:cNvSpPr>
              <a:spLocks noChangeShapeType="1"/>
            </p:cNvSpPr>
            <p:nvPr/>
          </p:nvSpPr>
          <p:spPr bwMode="auto">
            <a:xfrm flipV="1">
              <a:off x="1063" y="1896"/>
              <a:ext cx="0" cy="132"/>
            </a:xfrm>
            <a:prstGeom prst="line">
              <a:avLst/>
            </a:prstGeom>
            <a:noFill/>
            <a:ln w="38100">
              <a:solidFill>
                <a:srgbClr val="0000FF"/>
              </a:solidFill>
              <a:round/>
              <a:headEnd/>
              <a:tailEnd type="triangle" w="med" len="med"/>
            </a:ln>
            <a:effectLst/>
          </p:spPr>
          <p:txBody>
            <a:bodyPr/>
            <a:lstStyle/>
            <a:p>
              <a:endParaRPr lang="th-TH"/>
            </a:p>
          </p:txBody>
        </p:sp>
        <p:sp>
          <p:nvSpPr>
            <p:cNvPr id="181264" name="Line 16"/>
            <p:cNvSpPr>
              <a:spLocks noChangeShapeType="1"/>
            </p:cNvSpPr>
            <p:nvPr/>
          </p:nvSpPr>
          <p:spPr bwMode="auto">
            <a:xfrm flipH="1">
              <a:off x="1253" y="1993"/>
              <a:ext cx="123" cy="39"/>
            </a:xfrm>
            <a:prstGeom prst="line">
              <a:avLst/>
            </a:prstGeom>
            <a:noFill/>
            <a:ln w="38100">
              <a:solidFill>
                <a:srgbClr val="0000FF"/>
              </a:solidFill>
              <a:round/>
              <a:headEnd/>
              <a:tailEnd type="triangle" w="med" len="med"/>
            </a:ln>
            <a:effectLst/>
          </p:spPr>
          <p:txBody>
            <a:bodyPr/>
            <a:lstStyle/>
            <a:p>
              <a:endParaRPr lang="th-TH"/>
            </a:p>
          </p:txBody>
        </p:sp>
        <p:sp>
          <p:nvSpPr>
            <p:cNvPr id="181265" name="Text Box 17"/>
            <p:cNvSpPr txBox="1">
              <a:spLocks noChangeArrowheads="1"/>
            </p:cNvSpPr>
            <p:nvPr/>
          </p:nvSpPr>
          <p:spPr bwMode="auto">
            <a:xfrm>
              <a:off x="910" y="2379"/>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s</a:t>
              </a:r>
              <a:r>
                <a:rPr lang="en-US" sz="1000" i="1" baseline="-25000">
                  <a:latin typeface="Times New Roman" pitchFamily="18" charset="0"/>
                </a:rPr>
                <a:t>1</a:t>
              </a:r>
              <a:r>
                <a:rPr lang="en-US" sz="1000" i="1">
                  <a:latin typeface="Times New Roman" pitchFamily="18" charset="0"/>
                </a:rPr>
                <a:t>=s</a:t>
              </a:r>
              <a:r>
                <a:rPr lang="en-US" sz="1000" i="1" baseline="-25000">
                  <a:latin typeface="Times New Roman" pitchFamily="18" charset="0"/>
                </a:rPr>
                <a:t>2</a:t>
              </a:r>
              <a:endParaRPr lang="th-TH" sz="1000" i="1">
                <a:latin typeface="Times New Roman" pitchFamily="18" charset="0"/>
              </a:endParaRPr>
            </a:p>
          </p:txBody>
        </p:sp>
        <p:sp>
          <p:nvSpPr>
            <p:cNvPr id="181266" name="Text Box 18"/>
            <p:cNvSpPr txBox="1">
              <a:spLocks noChangeArrowheads="1"/>
            </p:cNvSpPr>
            <p:nvPr/>
          </p:nvSpPr>
          <p:spPr bwMode="auto">
            <a:xfrm>
              <a:off x="1799" y="2395"/>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s</a:t>
              </a:r>
              <a:r>
                <a:rPr lang="en-US" sz="1000" i="1" baseline="-25000">
                  <a:latin typeface="Times New Roman" pitchFamily="18" charset="0"/>
                </a:rPr>
                <a:t>3</a:t>
              </a:r>
              <a:r>
                <a:rPr lang="en-US" sz="1000" i="1">
                  <a:latin typeface="Times New Roman" pitchFamily="18" charset="0"/>
                </a:rPr>
                <a:t>=s</a:t>
              </a:r>
              <a:r>
                <a:rPr lang="en-US" sz="1000" i="1" baseline="-25000">
                  <a:latin typeface="Times New Roman" pitchFamily="18" charset="0"/>
                </a:rPr>
                <a:t>4</a:t>
              </a:r>
              <a:endParaRPr lang="th-TH" sz="1000" i="1">
                <a:latin typeface="Times New Roman" pitchFamily="18" charset="0"/>
              </a:endParaRPr>
            </a:p>
          </p:txBody>
        </p:sp>
        <p:sp>
          <p:nvSpPr>
            <p:cNvPr id="181267" name="Text Box 19"/>
            <p:cNvSpPr txBox="1">
              <a:spLocks noChangeArrowheads="1"/>
            </p:cNvSpPr>
            <p:nvPr/>
          </p:nvSpPr>
          <p:spPr bwMode="auto">
            <a:xfrm>
              <a:off x="983" y="1618"/>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2</a:t>
              </a:r>
              <a:endParaRPr lang="th-TH" sz="1000" i="1">
                <a:latin typeface="Times New Roman" pitchFamily="18" charset="0"/>
              </a:endParaRPr>
            </a:p>
          </p:txBody>
        </p:sp>
        <p:sp>
          <p:nvSpPr>
            <p:cNvPr id="181268" name="Text Box 20"/>
            <p:cNvSpPr txBox="1">
              <a:spLocks noChangeArrowheads="1"/>
            </p:cNvSpPr>
            <p:nvPr/>
          </p:nvSpPr>
          <p:spPr bwMode="auto">
            <a:xfrm>
              <a:off x="915" y="2078"/>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1</a:t>
              </a:r>
              <a:endParaRPr lang="th-TH" sz="1000" i="1">
                <a:latin typeface="Times New Roman" pitchFamily="18" charset="0"/>
              </a:endParaRPr>
            </a:p>
          </p:txBody>
        </p:sp>
        <p:sp>
          <p:nvSpPr>
            <p:cNvPr id="181269" name="Text Box 21"/>
            <p:cNvSpPr txBox="1">
              <a:spLocks noChangeArrowheads="1"/>
            </p:cNvSpPr>
            <p:nvPr/>
          </p:nvSpPr>
          <p:spPr bwMode="auto">
            <a:xfrm>
              <a:off x="1935" y="165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4</a:t>
              </a:r>
              <a:endParaRPr lang="th-TH" sz="1000" i="1">
                <a:latin typeface="Times New Roman" pitchFamily="18" charset="0"/>
              </a:endParaRPr>
            </a:p>
          </p:txBody>
        </p:sp>
        <p:sp>
          <p:nvSpPr>
            <p:cNvPr id="181270" name="Text Box 22"/>
            <p:cNvSpPr txBox="1">
              <a:spLocks noChangeArrowheads="1"/>
            </p:cNvSpPr>
            <p:nvPr/>
          </p:nvSpPr>
          <p:spPr bwMode="auto">
            <a:xfrm>
              <a:off x="1948" y="91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3</a:t>
              </a:r>
              <a:endParaRPr lang="th-TH" sz="1000" i="1">
                <a:latin typeface="Times New Roman" pitchFamily="18" charset="0"/>
              </a:endParaRPr>
            </a:p>
          </p:txBody>
        </p:sp>
        <p:grpSp>
          <p:nvGrpSpPr>
            <p:cNvPr id="181271" name="Group 23"/>
            <p:cNvGrpSpPr>
              <a:grpSpLocks/>
            </p:cNvGrpSpPr>
            <p:nvPr/>
          </p:nvGrpSpPr>
          <p:grpSpPr bwMode="auto">
            <a:xfrm>
              <a:off x="1401" y="978"/>
              <a:ext cx="268" cy="420"/>
              <a:chOff x="1401" y="978"/>
              <a:chExt cx="268" cy="420"/>
            </a:xfrm>
          </p:grpSpPr>
          <p:sp>
            <p:nvSpPr>
              <p:cNvPr id="181272" name="Freeform 24"/>
              <p:cNvSpPr>
                <a:spLocks/>
              </p:cNvSpPr>
              <p:nvPr/>
            </p:nvSpPr>
            <p:spPr bwMode="auto">
              <a:xfrm rot="8871344" flipH="1">
                <a:off x="1401" y="1027"/>
                <a:ext cx="172" cy="37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sp>
            <p:nvSpPr>
              <p:cNvPr id="181273" name="Rectangle 25"/>
              <p:cNvSpPr>
                <a:spLocks noChangeArrowheads="1"/>
              </p:cNvSpPr>
              <p:nvPr/>
            </p:nvSpPr>
            <p:spPr bwMode="auto">
              <a:xfrm>
                <a:off x="1450" y="978"/>
                <a:ext cx="219" cy="173"/>
              </a:xfrm>
              <a:prstGeom prst="rect">
                <a:avLst/>
              </a:prstGeom>
              <a:noFill/>
              <a:ln w="9525" algn="ctr">
                <a:noFill/>
                <a:miter lim="800000"/>
                <a:headEnd/>
                <a:tailEnd/>
              </a:ln>
              <a:effectLst/>
            </p:spPr>
            <p:txBody>
              <a:bodyPr wrap="none">
                <a:spAutoFit/>
              </a:bodyPr>
              <a:lstStyle/>
              <a:p>
                <a:pPr algn="ctr"/>
                <a:r>
                  <a:rPr lang="en-US" sz="1200" i="1"/>
                  <a:t>q</a:t>
                </a:r>
                <a:r>
                  <a:rPr lang="en-US" sz="1200" i="1" baseline="-25000"/>
                  <a:t>in</a:t>
                </a:r>
                <a:endParaRPr lang="th-TH" sz="1200" i="1"/>
              </a:p>
            </p:txBody>
          </p:sp>
        </p:grpSp>
        <p:sp>
          <p:nvSpPr>
            <p:cNvPr id="181274" name="Freeform 26"/>
            <p:cNvSpPr>
              <a:spLocks/>
            </p:cNvSpPr>
            <p:nvPr/>
          </p:nvSpPr>
          <p:spPr bwMode="auto">
            <a:xfrm rot="11066530">
              <a:off x="1630" y="1738"/>
              <a:ext cx="170" cy="30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00FF00">
                <a:alpha val="60001"/>
              </a:srgbClr>
            </a:solidFill>
            <a:ln w="9525" cap="flat" cmpd="sng">
              <a:noFill/>
              <a:prstDash val="solid"/>
              <a:round/>
              <a:headEnd type="none" w="med" len="med"/>
              <a:tailEnd type="none" w="med" len="med"/>
            </a:ln>
            <a:effectLst/>
          </p:spPr>
          <p:txBody>
            <a:bodyPr/>
            <a:lstStyle/>
            <a:p>
              <a:endParaRPr lang="th-TH"/>
            </a:p>
          </p:txBody>
        </p:sp>
        <p:sp>
          <p:nvSpPr>
            <p:cNvPr id="181275" name="Rectangle 27"/>
            <p:cNvSpPr>
              <a:spLocks noChangeArrowheads="1"/>
            </p:cNvSpPr>
            <p:nvPr/>
          </p:nvSpPr>
          <p:spPr bwMode="auto">
            <a:xfrm>
              <a:off x="1617" y="1996"/>
              <a:ext cx="259" cy="173"/>
            </a:xfrm>
            <a:prstGeom prst="rect">
              <a:avLst/>
            </a:prstGeom>
            <a:noFill/>
            <a:ln w="9525" algn="ctr">
              <a:noFill/>
              <a:miter lim="800000"/>
              <a:headEnd/>
              <a:tailEnd/>
            </a:ln>
            <a:effectLst/>
          </p:spPr>
          <p:txBody>
            <a:bodyPr wrap="none">
              <a:spAutoFit/>
            </a:bodyPr>
            <a:lstStyle/>
            <a:p>
              <a:pPr algn="ctr"/>
              <a:r>
                <a:rPr lang="en-US" sz="1200" i="1"/>
                <a:t>q</a:t>
              </a:r>
              <a:r>
                <a:rPr lang="en-US" sz="1200" i="1" baseline="-25000"/>
                <a:t>out</a:t>
              </a:r>
              <a:endParaRPr lang="th-TH" sz="1200" i="1"/>
            </a:p>
          </p:txBody>
        </p:sp>
        <p:sp>
          <p:nvSpPr>
            <p:cNvPr id="181276" name="Freeform 28"/>
            <p:cNvSpPr>
              <a:spLocks/>
            </p:cNvSpPr>
            <p:nvPr/>
          </p:nvSpPr>
          <p:spPr bwMode="auto">
            <a:xfrm>
              <a:off x="891" y="1590"/>
              <a:ext cx="1272" cy="537"/>
            </a:xfrm>
            <a:custGeom>
              <a:avLst/>
              <a:gdLst/>
              <a:ahLst/>
              <a:cxnLst>
                <a:cxn ang="0">
                  <a:pos x="0" y="591"/>
                </a:cxn>
                <a:cxn ang="0">
                  <a:pos x="336" y="501"/>
                </a:cxn>
                <a:cxn ang="0">
                  <a:pos x="756" y="339"/>
                </a:cxn>
                <a:cxn ang="0">
                  <a:pos x="1263" y="81"/>
                </a:cxn>
                <a:cxn ang="0">
                  <a:pos x="1401" y="0"/>
                </a:cxn>
              </a:cxnLst>
              <a:rect l="0" t="0" r="r" b="b"/>
              <a:pathLst>
                <a:path w="1401" h="591">
                  <a:moveTo>
                    <a:pt x="0" y="591"/>
                  </a:moveTo>
                  <a:cubicBezTo>
                    <a:pt x="105" y="567"/>
                    <a:pt x="210" y="543"/>
                    <a:pt x="336" y="501"/>
                  </a:cubicBezTo>
                  <a:cubicBezTo>
                    <a:pt x="462" y="459"/>
                    <a:pt x="602" y="409"/>
                    <a:pt x="756" y="339"/>
                  </a:cubicBezTo>
                  <a:cubicBezTo>
                    <a:pt x="910" y="269"/>
                    <a:pt x="1156" y="137"/>
                    <a:pt x="1263" y="81"/>
                  </a:cubicBezTo>
                  <a:cubicBezTo>
                    <a:pt x="1370" y="25"/>
                    <a:pt x="1385" y="12"/>
                    <a:pt x="1401" y="0"/>
                  </a:cubicBezTo>
                </a:path>
              </a:pathLst>
            </a:custGeom>
            <a:noFill/>
            <a:ln w="9525">
              <a:solidFill>
                <a:srgbClr val="808080"/>
              </a:solidFill>
              <a:round/>
              <a:headEnd/>
              <a:tailEnd/>
            </a:ln>
            <a:effectLst/>
          </p:spPr>
          <p:txBody>
            <a:bodyPr/>
            <a:lstStyle/>
            <a:p>
              <a:endParaRPr lang="th-TH"/>
            </a:p>
          </p:txBody>
        </p:sp>
        <p:sp>
          <p:nvSpPr>
            <p:cNvPr id="181277" name="Freeform 29"/>
            <p:cNvSpPr>
              <a:spLocks/>
            </p:cNvSpPr>
            <p:nvPr/>
          </p:nvSpPr>
          <p:spPr bwMode="auto">
            <a:xfrm>
              <a:off x="900" y="847"/>
              <a:ext cx="1162" cy="1022"/>
            </a:xfrm>
            <a:custGeom>
              <a:avLst/>
              <a:gdLst/>
              <a:ahLst/>
              <a:cxnLst>
                <a:cxn ang="0">
                  <a:pos x="0" y="1022"/>
                </a:cxn>
                <a:cxn ang="0">
                  <a:pos x="339" y="839"/>
                </a:cxn>
                <a:cxn ang="0">
                  <a:pos x="669" y="560"/>
                </a:cxn>
                <a:cxn ang="0">
                  <a:pos x="921" y="296"/>
                </a:cxn>
                <a:cxn ang="0">
                  <a:pos x="1162" y="0"/>
                </a:cxn>
              </a:cxnLst>
              <a:rect l="0" t="0" r="r" b="b"/>
              <a:pathLst>
                <a:path w="1162" h="1022">
                  <a:moveTo>
                    <a:pt x="0" y="1022"/>
                  </a:moveTo>
                  <a:cubicBezTo>
                    <a:pt x="56" y="992"/>
                    <a:pt x="228" y="916"/>
                    <a:pt x="339" y="839"/>
                  </a:cubicBezTo>
                  <a:cubicBezTo>
                    <a:pt x="450" y="762"/>
                    <a:pt x="572" y="650"/>
                    <a:pt x="669" y="560"/>
                  </a:cubicBezTo>
                  <a:cubicBezTo>
                    <a:pt x="766" y="470"/>
                    <a:pt x="839" y="389"/>
                    <a:pt x="921" y="296"/>
                  </a:cubicBezTo>
                  <a:cubicBezTo>
                    <a:pt x="1003" y="203"/>
                    <a:pt x="1112" y="62"/>
                    <a:pt x="1162" y="0"/>
                  </a:cubicBezTo>
                </a:path>
              </a:pathLst>
            </a:custGeom>
            <a:noFill/>
            <a:ln w="9525">
              <a:solidFill>
                <a:srgbClr val="808080"/>
              </a:solidFill>
              <a:round/>
              <a:headEnd/>
              <a:tailEnd/>
            </a:ln>
            <a:effectLst/>
          </p:spPr>
          <p:txBody>
            <a:bodyPr/>
            <a:lstStyle/>
            <a:p>
              <a:endParaRPr lang="th-TH"/>
            </a:p>
          </p:txBody>
        </p:sp>
        <p:sp>
          <p:nvSpPr>
            <p:cNvPr id="181278" name="Freeform 30"/>
            <p:cNvSpPr>
              <a:spLocks/>
            </p:cNvSpPr>
            <p:nvPr/>
          </p:nvSpPr>
          <p:spPr bwMode="auto">
            <a:xfrm>
              <a:off x="1057" y="986"/>
              <a:ext cx="886" cy="803"/>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81279" name="Freeform 31"/>
            <p:cNvSpPr>
              <a:spLocks/>
            </p:cNvSpPr>
            <p:nvPr/>
          </p:nvSpPr>
          <p:spPr bwMode="auto">
            <a:xfrm>
              <a:off x="1055" y="1716"/>
              <a:ext cx="889" cy="368"/>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81280" name="Line 32"/>
            <p:cNvSpPr>
              <a:spLocks noChangeShapeType="1"/>
            </p:cNvSpPr>
            <p:nvPr/>
          </p:nvSpPr>
          <p:spPr bwMode="auto">
            <a:xfrm>
              <a:off x="1941" y="978"/>
              <a:ext cx="3" cy="741"/>
            </a:xfrm>
            <a:prstGeom prst="line">
              <a:avLst/>
            </a:prstGeom>
            <a:noFill/>
            <a:ln w="38100">
              <a:solidFill>
                <a:srgbClr val="0000FF"/>
              </a:solidFill>
              <a:round/>
              <a:headEnd/>
              <a:tailEnd/>
            </a:ln>
            <a:effectLst/>
          </p:spPr>
          <p:txBody>
            <a:bodyPr/>
            <a:lstStyle/>
            <a:p>
              <a:endParaRPr lang="th-TH"/>
            </a:p>
          </p:txBody>
        </p:sp>
        <p:sp>
          <p:nvSpPr>
            <p:cNvPr id="181281" name="Line 33"/>
            <p:cNvSpPr>
              <a:spLocks noChangeShapeType="1"/>
            </p:cNvSpPr>
            <p:nvPr/>
          </p:nvSpPr>
          <p:spPr bwMode="auto">
            <a:xfrm>
              <a:off x="1063" y="1783"/>
              <a:ext cx="0" cy="300"/>
            </a:xfrm>
            <a:prstGeom prst="line">
              <a:avLst/>
            </a:prstGeom>
            <a:noFill/>
            <a:ln w="38100">
              <a:solidFill>
                <a:srgbClr val="0000FF"/>
              </a:solidFill>
              <a:round/>
              <a:headEnd/>
              <a:tailEnd/>
            </a:ln>
            <a:effectLst/>
          </p:spPr>
          <p:txBody>
            <a:bodyPr/>
            <a:lstStyle/>
            <a:p>
              <a:endParaRPr lang="th-TH"/>
            </a:p>
          </p:txBody>
        </p:sp>
        <p:sp>
          <p:nvSpPr>
            <p:cNvPr id="181282" name="Oval 34"/>
            <p:cNvSpPr>
              <a:spLocks noChangeArrowheads="1"/>
            </p:cNvSpPr>
            <p:nvPr/>
          </p:nvSpPr>
          <p:spPr bwMode="auto">
            <a:xfrm>
              <a:off x="1035" y="1758"/>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81283" name="Oval 35"/>
            <p:cNvSpPr>
              <a:spLocks noChangeArrowheads="1"/>
            </p:cNvSpPr>
            <p:nvPr/>
          </p:nvSpPr>
          <p:spPr bwMode="auto">
            <a:xfrm>
              <a:off x="1036" y="2056"/>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81284" name="Oval 36"/>
            <p:cNvSpPr>
              <a:spLocks noChangeArrowheads="1"/>
            </p:cNvSpPr>
            <p:nvPr/>
          </p:nvSpPr>
          <p:spPr bwMode="auto">
            <a:xfrm>
              <a:off x="1916" y="968"/>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81285" name="Oval 37"/>
            <p:cNvSpPr>
              <a:spLocks noChangeArrowheads="1"/>
            </p:cNvSpPr>
            <p:nvPr/>
          </p:nvSpPr>
          <p:spPr bwMode="auto">
            <a:xfrm>
              <a:off x="1914" y="1695"/>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81286" name="Text Box 38"/>
            <p:cNvSpPr txBox="1">
              <a:spLocks noChangeArrowheads="1"/>
            </p:cNvSpPr>
            <p:nvPr/>
          </p:nvSpPr>
          <p:spPr bwMode="auto">
            <a:xfrm rot="-1075872">
              <a:off x="1156" y="2004"/>
              <a:ext cx="441" cy="135"/>
            </a:xfrm>
            <a:prstGeom prst="rect">
              <a:avLst/>
            </a:prstGeom>
            <a:noFill/>
            <a:ln w="9525">
              <a:noFill/>
              <a:miter lim="800000"/>
              <a:headEnd/>
              <a:tailEnd/>
            </a:ln>
            <a:effectLst/>
          </p:spPr>
          <p:txBody>
            <a:bodyPr>
              <a:spAutoFit/>
            </a:bodyPr>
            <a:lstStyle/>
            <a:p>
              <a:pPr>
                <a:lnSpc>
                  <a:spcPct val="80000"/>
                </a:lnSpc>
              </a:pPr>
              <a:r>
                <a:rPr lang="en-US" sz="1000" i="1">
                  <a:latin typeface="Times New Roman" pitchFamily="18" charset="0"/>
                </a:rPr>
                <a:t>v = const.</a:t>
              </a:r>
              <a:endParaRPr lang="th-TH" sz="1000" i="1">
                <a:latin typeface="Times New Roman" pitchFamily="18" charset="0"/>
              </a:endParaRPr>
            </a:p>
          </p:txBody>
        </p:sp>
        <p:sp>
          <p:nvSpPr>
            <p:cNvPr id="181287" name="Text Box 39"/>
            <p:cNvSpPr txBox="1">
              <a:spLocks noChangeArrowheads="1"/>
            </p:cNvSpPr>
            <p:nvPr/>
          </p:nvSpPr>
          <p:spPr bwMode="auto">
            <a:xfrm rot="-2193516">
              <a:off x="1103" y="1435"/>
              <a:ext cx="465" cy="135"/>
            </a:xfrm>
            <a:prstGeom prst="rect">
              <a:avLst/>
            </a:prstGeom>
            <a:noFill/>
            <a:ln w="9525">
              <a:noFill/>
              <a:miter lim="800000"/>
              <a:headEnd/>
              <a:tailEnd/>
            </a:ln>
            <a:effectLst/>
          </p:spPr>
          <p:txBody>
            <a:bodyPr>
              <a:spAutoFit/>
            </a:bodyPr>
            <a:lstStyle/>
            <a:p>
              <a:pPr>
                <a:lnSpc>
                  <a:spcPct val="80000"/>
                </a:lnSpc>
              </a:pPr>
              <a:r>
                <a:rPr lang="en-US" sz="1000" i="1">
                  <a:latin typeface="Times New Roman" pitchFamily="18" charset="0"/>
                </a:rPr>
                <a:t>v = const.</a:t>
              </a:r>
              <a:endParaRPr lang="th-TH" sz="1000" i="1">
                <a:latin typeface="Times New Roman" pitchFamily="18" charset="0"/>
              </a:endParaRPr>
            </a:p>
          </p:txBody>
        </p:sp>
      </p:grpSp>
      <p:grpSp>
        <p:nvGrpSpPr>
          <p:cNvPr id="181288" name="Group 40"/>
          <p:cNvGrpSpPr>
            <a:grpSpLocks/>
          </p:cNvGrpSpPr>
          <p:nvPr/>
        </p:nvGrpSpPr>
        <p:grpSpPr bwMode="auto">
          <a:xfrm>
            <a:off x="1709738" y="2609850"/>
            <a:ext cx="2700337" cy="2640013"/>
            <a:chOff x="3197" y="1494"/>
            <a:chExt cx="1701" cy="1663"/>
          </a:xfrm>
        </p:grpSpPr>
        <p:grpSp>
          <p:nvGrpSpPr>
            <p:cNvPr id="181289" name="Group 41"/>
            <p:cNvGrpSpPr>
              <a:grpSpLocks/>
            </p:cNvGrpSpPr>
            <p:nvPr/>
          </p:nvGrpSpPr>
          <p:grpSpPr bwMode="auto">
            <a:xfrm>
              <a:off x="3371" y="1558"/>
              <a:ext cx="1487" cy="1426"/>
              <a:chOff x="728" y="928"/>
              <a:chExt cx="2000" cy="1696"/>
            </a:xfrm>
          </p:grpSpPr>
          <p:sp>
            <p:nvSpPr>
              <p:cNvPr id="181290" name="Line 42"/>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181291" name="Line 43"/>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181292" name="Text Box 44"/>
            <p:cNvSpPr txBox="1">
              <a:spLocks noChangeArrowheads="1"/>
            </p:cNvSpPr>
            <p:nvPr/>
          </p:nvSpPr>
          <p:spPr bwMode="auto">
            <a:xfrm>
              <a:off x="4732" y="2965"/>
              <a:ext cx="166" cy="192"/>
            </a:xfrm>
            <a:prstGeom prst="rect">
              <a:avLst/>
            </a:prstGeom>
            <a:noFill/>
            <a:ln w="9525">
              <a:noFill/>
              <a:miter lim="800000"/>
              <a:headEnd/>
              <a:tailEnd/>
            </a:ln>
            <a:effectLst/>
          </p:spPr>
          <p:txBody>
            <a:bodyPr>
              <a:spAutoFit/>
            </a:bodyPr>
            <a:lstStyle/>
            <a:p>
              <a:pPr>
                <a:spcBef>
                  <a:spcPct val="50000"/>
                </a:spcBef>
              </a:pPr>
              <a:r>
                <a:rPr lang="en-US" sz="1400"/>
                <a:t>v</a:t>
              </a:r>
              <a:endParaRPr lang="th-TH" sz="1400"/>
            </a:p>
          </p:txBody>
        </p:sp>
        <p:sp>
          <p:nvSpPr>
            <p:cNvPr id="181293" name="Text Box 45"/>
            <p:cNvSpPr txBox="1">
              <a:spLocks noChangeArrowheads="1"/>
            </p:cNvSpPr>
            <p:nvPr/>
          </p:nvSpPr>
          <p:spPr bwMode="auto">
            <a:xfrm>
              <a:off x="3197" y="1494"/>
              <a:ext cx="166" cy="192"/>
            </a:xfrm>
            <a:prstGeom prst="rect">
              <a:avLst/>
            </a:prstGeom>
            <a:noFill/>
            <a:ln w="9525">
              <a:noFill/>
              <a:miter lim="800000"/>
              <a:headEnd/>
              <a:tailEnd/>
            </a:ln>
            <a:effectLst/>
          </p:spPr>
          <p:txBody>
            <a:bodyPr>
              <a:spAutoFit/>
            </a:bodyPr>
            <a:lstStyle/>
            <a:p>
              <a:pPr>
                <a:spcBef>
                  <a:spcPct val="50000"/>
                </a:spcBef>
              </a:pPr>
              <a:r>
                <a:rPr lang="en-US" sz="1400"/>
                <a:t>P</a:t>
              </a:r>
              <a:endParaRPr lang="th-TH" sz="1400"/>
            </a:p>
          </p:txBody>
        </p:sp>
        <p:sp>
          <p:nvSpPr>
            <p:cNvPr id="181294" name="Line 46"/>
            <p:cNvSpPr>
              <a:spLocks noChangeShapeType="1"/>
            </p:cNvSpPr>
            <p:nvPr/>
          </p:nvSpPr>
          <p:spPr bwMode="auto">
            <a:xfrm flipV="1">
              <a:off x="4510" y="2686"/>
              <a:ext cx="4" cy="352"/>
            </a:xfrm>
            <a:prstGeom prst="line">
              <a:avLst/>
            </a:prstGeom>
            <a:noFill/>
            <a:ln w="12700">
              <a:solidFill>
                <a:srgbClr val="FF0000"/>
              </a:solidFill>
              <a:prstDash val="dashDot"/>
              <a:round/>
              <a:headEnd/>
              <a:tailEnd/>
            </a:ln>
            <a:effectLst/>
          </p:spPr>
          <p:txBody>
            <a:bodyPr/>
            <a:lstStyle/>
            <a:p>
              <a:endParaRPr lang="th-TH"/>
            </a:p>
          </p:txBody>
        </p:sp>
        <p:sp>
          <p:nvSpPr>
            <p:cNvPr id="181295" name="Line 47"/>
            <p:cNvSpPr>
              <a:spLocks noChangeShapeType="1"/>
            </p:cNvSpPr>
            <p:nvPr/>
          </p:nvSpPr>
          <p:spPr bwMode="auto">
            <a:xfrm flipV="1">
              <a:off x="3625" y="2381"/>
              <a:ext cx="2" cy="654"/>
            </a:xfrm>
            <a:prstGeom prst="line">
              <a:avLst/>
            </a:prstGeom>
            <a:noFill/>
            <a:ln w="12700">
              <a:solidFill>
                <a:srgbClr val="FF0000"/>
              </a:solidFill>
              <a:prstDash val="dashDot"/>
              <a:round/>
              <a:headEnd/>
              <a:tailEnd/>
            </a:ln>
            <a:effectLst/>
          </p:spPr>
          <p:txBody>
            <a:bodyPr/>
            <a:lstStyle/>
            <a:p>
              <a:endParaRPr lang="th-TH"/>
            </a:p>
          </p:txBody>
        </p:sp>
        <p:sp>
          <p:nvSpPr>
            <p:cNvPr id="181296" name="Text Box 48"/>
            <p:cNvSpPr txBox="1">
              <a:spLocks noChangeArrowheads="1"/>
            </p:cNvSpPr>
            <p:nvPr/>
          </p:nvSpPr>
          <p:spPr bwMode="auto">
            <a:xfrm>
              <a:off x="3487" y="2998"/>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v</a:t>
              </a:r>
              <a:r>
                <a:rPr lang="en-US" sz="1000" i="1" baseline="-25000">
                  <a:latin typeface="Times New Roman" pitchFamily="18" charset="0"/>
                </a:rPr>
                <a:t>2</a:t>
              </a:r>
              <a:r>
                <a:rPr lang="en-US" sz="1000" i="1">
                  <a:latin typeface="Times New Roman" pitchFamily="18" charset="0"/>
                </a:rPr>
                <a:t>=v</a:t>
              </a:r>
              <a:r>
                <a:rPr lang="en-US" sz="1000" i="1" baseline="-25000">
                  <a:latin typeface="Times New Roman" pitchFamily="18" charset="0"/>
                </a:rPr>
                <a:t>3</a:t>
              </a:r>
              <a:endParaRPr lang="th-TH" sz="1000" i="1">
                <a:latin typeface="Times New Roman" pitchFamily="18" charset="0"/>
              </a:endParaRPr>
            </a:p>
          </p:txBody>
        </p:sp>
        <p:sp>
          <p:nvSpPr>
            <p:cNvPr id="181297" name="Text Box 49"/>
            <p:cNvSpPr txBox="1">
              <a:spLocks noChangeArrowheads="1"/>
            </p:cNvSpPr>
            <p:nvPr/>
          </p:nvSpPr>
          <p:spPr bwMode="auto">
            <a:xfrm>
              <a:off x="4364" y="2990"/>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v</a:t>
              </a:r>
              <a:r>
                <a:rPr lang="en-US" sz="1000" i="1" baseline="-25000">
                  <a:latin typeface="Times New Roman" pitchFamily="18" charset="0"/>
                </a:rPr>
                <a:t>1</a:t>
              </a:r>
              <a:r>
                <a:rPr lang="en-US" sz="1000" i="1">
                  <a:latin typeface="Times New Roman" pitchFamily="18" charset="0"/>
                </a:rPr>
                <a:t>=v</a:t>
              </a:r>
              <a:r>
                <a:rPr lang="en-US" sz="1000" i="1" baseline="-25000">
                  <a:latin typeface="Times New Roman" pitchFamily="18" charset="0"/>
                </a:rPr>
                <a:t>4</a:t>
              </a:r>
              <a:endParaRPr lang="th-TH" sz="1000" i="1">
                <a:latin typeface="Times New Roman" pitchFamily="18" charset="0"/>
              </a:endParaRPr>
            </a:p>
          </p:txBody>
        </p:sp>
        <p:sp>
          <p:nvSpPr>
            <p:cNvPr id="181298" name="Text Box 50"/>
            <p:cNvSpPr txBox="1">
              <a:spLocks noChangeArrowheads="1"/>
            </p:cNvSpPr>
            <p:nvPr/>
          </p:nvSpPr>
          <p:spPr bwMode="auto">
            <a:xfrm>
              <a:off x="3460" y="230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2</a:t>
              </a:r>
              <a:endParaRPr lang="th-TH" sz="1000" i="1">
                <a:latin typeface="Times New Roman" pitchFamily="18" charset="0"/>
              </a:endParaRPr>
            </a:p>
          </p:txBody>
        </p:sp>
        <p:sp>
          <p:nvSpPr>
            <p:cNvPr id="181299" name="Text Box 51"/>
            <p:cNvSpPr txBox="1">
              <a:spLocks noChangeArrowheads="1"/>
            </p:cNvSpPr>
            <p:nvPr/>
          </p:nvSpPr>
          <p:spPr bwMode="auto">
            <a:xfrm>
              <a:off x="4488" y="274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1</a:t>
              </a:r>
              <a:endParaRPr lang="th-TH" sz="1000" i="1">
                <a:latin typeface="Times New Roman" pitchFamily="18" charset="0"/>
              </a:endParaRPr>
            </a:p>
          </p:txBody>
        </p:sp>
        <p:sp>
          <p:nvSpPr>
            <p:cNvPr id="181300" name="Text Box 52"/>
            <p:cNvSpPr txBox="1">
              <a:spLocks noChangeArrowheads="1"/>
            </p:cNvSpPr>
            <p:nvPr/>
          </p:nvSpPr>
          <p:spPr bwMode="auto">
            <a:xfrm>
              <a:off x="4496" y="2338"/>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4</a:t>
              </a:r>
              <a:endParaRPr lang="th-TH" sz="1000" i="1">
                <a:latin typeface="Times New Roman" pitchFamily="18" charset="0"/>
              </a:endParaRPr>
            </a:p>
          </p:txBody>
        </p:sp>
        <p:sp>
          <p:nvSpPr>
            <p:cNvPr id="181301" name="Text Box 53"/>
            <p:cNvSpPr txBox="1">
              <a:spLocks noChangeArrowheads="1"/>
            </p:cNvSpPr>
            <p:nvPr/>
          </p:nvSpPr>
          <p:spPr bwMode="auto">
            <a:xfrm>
              <a:off x="3473" y="1574"/>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3</a:t>
              </a:r>
              <a:endParaRPr lang="th-TH" sz="1000" i="1">
                <a:latin typeface="Times New Roman" pitchFamily="18" charset="0"/>
              </a:endParaRPr>
            </a:p>
          </p:txBody>
        </p:sp>
        <p:sp>
          <p:nvSpPr>
            <p:cNvPr id="181302" name="Freeform 54"/>
            <p:cNvSpPr>
              <a:spLocks/>
            </p:cNvSpPr>
            <p:nvPr/>
          </p:nvSpPr>
          <p:spPr bwMode="auto">
            <a:xfrm rot="2382338" flipH="1">
              <a:off x="4246" y="1994"/>
              <a:ext cx="172" cy="37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sp>
          <p:nvSpPr>
            <p:cNvPr id="181303" name="Rectangle 55"/>
            <p:cNvSpPr>
              <a:spLocks noChangeArrowheads="1"/>
            </p:cNvSpPr>
            <p:nvPr/>
          </p:nvSpPr>
          <p:spPr bwMode="auto">
            <a:xfrm>
              <a:off x="4371" y="2001"/>
              <a:ext cx="275" cy="173"/>
            </a:xfrm>
            <a:prstGeom prst="rect">
              <a:avLst/>
            </a:prstGeom>
            <a:noFill/>
            <a:ln w="9525" algn="ctr">
              <a:noFill/>
              <a:miter lim="800000"/>
              <a:headEnd/>
              <a:tailEnd/>
            </a:ln>
            <a:effectLst/>
          </p:spPr>
          <p:txBody>
            <a:bodyPr wrap="none">
              <a:spAutoFit/>
            </a:bodyPr>
            <a:lstStyle/>
            <a:p>
              <a:pPr algn="ctr"/>
              <a:r>
                <a:rPr lang="en-US" sz="1200" i="1"/>
                <a:t>w</a:t>
              </a:r>
              <a:r>
                <a:rPr lang="en-US" sz="1200" i="1" baseline="-25000"/>
                <a:t>out</a:t>
              </a:r>
              <a:endParaRPr lang="th-TH" sz="1200" i="1"/>
            </a:p>
          </p:txBody>
        </p:sp>
        <p:sp>
          <p:nvSpPr>
            <p:cNvPr id="181304" name="Freeform 56"/>
            <p:cNvSpPr>
              <a:spLocks/>
            </p:cNvSpPr>
            <p:nvPr/>
          </p:nvSpPr>
          <p:spPr bwMode="auto">
            <a:xfrm rot="-22890582">
              <a:off x="3968" y="2601"/>
              <a:ext cx="120" cy="253"/>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00FF00">
                <a:alpha val="60001"/>
              </a:srgbClr>
            </a:solidFill>
            <a:ln w="9525" cap="flat" cmpd="sng">
              <a:noFill/>
              <a:prstDash val="solid"/>
              <a:round/>
              <a:headEnd type="none" w="med" len="med"/>
              <a:tailEnd type="none" w="med" len="med"/>
            </a:ln>
            <a:effectLst/>
          </p:spPr>
          <p:txBody>
            <a:bodyPr/>
            <a:lstStyle/>
            <a:p>
              <a:endParaRPr lang="th-TH"/>
            </a:p>
          </p:txBody>
        </p:sp>
        <p:sp>
          <p:nvSpPr>
            <p:cNvPr id="181305" name="Rectangle 57"/>
            <p:cNvSpPr>
              <a:spLocks noChangeArrowheads="1"/>
            </p:cNvSpPr>
            <p:nvPr/>
          </p:nvSpPr>
          <p:spPr bwMode="auto">
            <a:xfrm>
              <a:off x="4062" y="2675"/>
              <a:ext cx="235" cy="173"/>
            </a:xfrm>
            <a:prstGeom prst="rect">
              <a:avLst/>
            </a:prstGeom>
            <a:noFill/>
            <a:ln w="9525" algn="ctr">
              <a:noFill/>
              <a:miter lim="800000"/>
              <a:headEnd/>
              <a:tailEnd/>
            </a:ln>
            <a:effectLst/>
          </p:spPr>
          <p:txBody>
            <a:bodyPr wrap="none">
              <a:spAutoFit/>
            </a:bodyPr>
            <a:lstStyle/>
            <a:p>
              <a:pPr algn="ctr"/>
              <a:r>
                <a:rPr lang="en-US" sz="1200" i="1"/>
                <a:t>w</a:t>
              </a:r>
              <a:r>
                <a:rPr lang="en-US" sz="1200" i="1" baseline="-25000"/>
                <a:t>in</a:t>
              </a:r>
              <a:endParaRPr lang="th-TH" sz="1200" i="1"/>
            </a:p>
          </p:txBody>
        </p:sp>
        <p:grpSp>
          <p:nvGrpSpPr>
            <p:cNvPr id="181306" name="Group 58"/>
            <p:cNvGrpSpPr>
              <a:grpSpLocks/>
            </p:cNvGrpSpPr>
            <p:nvPr/>
          </p:nvGrpSpPr>
          <p:grpSpPr bwMode="auto">
            <a:xfrm>
              <a:off x="3412" y="1512"/>
              <a:ext cx="1272" cy="1280"/>
              <a:chOff x="3488" y="1592"/>
              <a:chExt cx="1272" cy="1280"/>
            </a:xfrm>
          </p:grpSpPr>
          <p:sp>
            <p:nvSpPr>
              <p:cNvPr id="181307" name="Freeform 59"/>
              <p:cNvSpPr>
                <a:spLocks/>
              </p:cNvSpPr>
              <p:nvPr/>
            </p:nvSpPr>
            <p:spPr bwMode="auto">
              <a:xfrm flipH="1">
                <a:off x="3589" y="1592"/>
                <a:ext cx="1162" cy="1022"/>
              </a:xfrm>
              <a:custGeom>
                <a:avLst/>
                <a:gdLst/>
                <a:ahLst/>
                <a:cxnLst>
                  <a:cxn ang="0">
                    <a:pos x="0" y="1022"/>
                  </a:cxn>
                  <a:cxn ang="0">
                    <a:pos x="339" y="839"/>
                  </a:cxn>
                  <a:cxn ang="0">
                    <a:pos x="669" y="560"/>
                  </a:cxn>
                  <a:cxn ang="0">
                    <a:pos x="921" y="296"/>
                  </a:cxn>
                  <a:cxn ang="0">
                    <a:pos x="1162" y="0"/>
                  </a:cxn>
                </a:cxnLst>
                <a:rect l="0" t="0" r="r" b="b"/>
                <a:pathLst>
                  <a:path w="1162" h="1022">
                    <a:moveTo>
                      <a:pt x="0" y="1022"/>
                    </a:moveTo>
                    <a:cubicBezTo>
                      <a:pt x="56" y="992"/>
                      <a:pt x="228" y="916"/>
                      <a:pt x="339" y="839"/>
                    </a:cubicBezTo>
                    <a:cubicBezTo>
                      <a:pt x="450" y="762"/>
                      <a:pt x="572" y="650"/>
                      <a:pt x="669" y="560"/>
                    </a:cubicBezTo>
                    <a:cubicBezTo>
                      <a:pt x="766" y="470"/>
                      <a:pt x="839" y="389"/>
                      <a:pt x="921" y="296"/>
                    </a:cubicBezTo>
                    <a:cubicBezTo>
                      <a:pt x="1003" y="203"/>
                      <a:pt x="1112" y="62"/>
                      <a:pt x="1162" y="0"/>
                    </a:cubicBezTo>
                  </a:path>
                </a:pathLst>
              </a:custGeom>
              <a:noFill/>
              <a:ln w="9525">
                <a:solidFill>
                  <a:srgbClr val="808080"/>
                </a:solidFill>
                <a:round/>
                <a:headEnd/>
                <a:tailEnd/>
              </a:ln>
              <a:effectLst/>
            </p:spPr>
            <p:txBody>
              <a:bodyPr/>
              <a:lstStyle/>
              <a:p>
                <a:endParaRPr lang="th-TH"/>
              </a:p>
            </p:txBody>
          </p:sp>
          <p:sp>
            <p:nvSpPr>
              <p:cNvPr id="181308" name="Freeform 60"/>
              <p:cNvSpPr>
                <a:spLocks/>
              </p:cNvSpPr>
              <p:nvPr/>
            </p:nvSpPr>
            <p:spPr bwMode="auto">
              <a:xfrm flipH="1">
                <a:off x="3712" y="1731"/>
                <a:ext cx="886" cy="803"/>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81309" name="Text Box 61"/>
              <p:cNvSpPr txBox="1">
                <a:spLocks noChangeArrowheads="1"/>
              </p:cNvSpPr>
              <p:nvPr/>
            </p:nvSpPr>
            <p:spPr bwMode="auto">
              <a:xfrm rot="1569014">
                <a:off x="3665" y="2586"/>
                <a:ext cx="394" cy="154"/>
              </a:xfrm>
              <a:prstGeom prst="rect">
                <a:avLst/>
              </a:prstGeom>
              <a:noFill/>
              <a:ln w="9525">
                <a:noFill/>
                <a:miter lim="800000"/>
                <a:headEnd/>
                <a:tailEnd/>
              </a:ln>
              <a:effectLst/>
            </p:spPr>
            <p:txBody>
              <a:bodyPr>
                <a:spAutoFit/>
              </a:bodyPr>
              <a:lstStyle/>
              <a:p>
                <a:pPr>
                  <a:spcBef>
                    <a:spcPct val="50000"/>
                  </a:spcBef>
                </a:pPr>
                <a:r>
                  <a:rPr lang="en-US" sz="1000" i="1"/>
                  <a:t>Pv</a:t>
                </a:r>
                <a:r>
                  <a:rPr lang="en-US" sz="1000" i="1" baseline="30000"/>
                  <a:t>k </a:t>
                </a:r>
                <a:r>
                  <a:rPr lang="en-US" sz="1000" i="1"/>
                  <a:t>= c</a:t>
                </a:r>
                <a:endParaRPr lang="th-TH" sz="1000" i="1"/>
              </a:p>
            </p:txBody>
          </p:sp>
          <p:sp>
            <p:nvSpPr>
              <p:cNvPr id="181310" name="Text Box 62"/>
              <p:cNvSpPr txBox="1">
                <a:spLocks noChangeArrowheads="1"/>
              </p:cNvSpPr>
              <p:nvPr/>
            </p:nvSpPr>
            <p:spPr bwMode="auto">
              <a:xfrm rot="2343907">
                <a:off x="3971" y="1989"/>
                <a:ext cx="419" cy="154"/>
              </a:xfrm>
              <a:prstGeom prst="rect">
                <a:avLst/>
              </a:prstGeom>
              <a:noFill/>
              <a:ln w="9525">
                <a:noFill/>
                <a:miter lim="800000"/>
                <a:headEnd/>
                <a:tailEnd/>
              </a:ln>
              <a:effectLst/>
            </p:spPr>
            <p:txBody>
              <a:bodyPr>
                <a:spAutoFit/>
              </a:bodyPr>
              <a:lstStyle/>
              <a:p>
                <a:pPr>
                  <a:spcBef>
                    <a:spcPct val="50000"/>
                  </a:spcBef>
                </a:pPr>
                <a:r>
                  <a:rPr lang="en-US" sz="1000" i="1"/>
                  <a:t>Pv</a:t>
                </a:r>
                <a:r>
                  <a:rPr lang="en-US" sz="1000" i="1" baseline="30000"/>
                  <a:t>k </a:t>
                </a:r>
                <a:r>
                  <a:rPr lang="en-US" sz="1000" i="1"/>
                  <a:t>= c</a:t>
                </a:r>
                <a:endParaRPr lang="th-TH" sz="1000" i="1"/>
              </a:p>
            </p:txBody>
          </p:sp>
          <p:sp>
            <p:nvSpPr>
              <p:cNvPr id="181311" name="Line 63"/>
              <p:cNvSpPr>
                <a:spLocks noChangeShapeType="1"/>
              </p:cNvSpPr>
              <p:nvPr/>
            </p:nvSpPr>
            <p:spPr bwMode="auto">
              <a:xfrm>
                <a:off x="4079" y="2157"/>
                <a:ext cx="78" cy="72"/>
              </a:xfrm>
              <a:prstGeom prst="line">
                <a:avLst/>
              </a:prstGeom>
              <a:noFill/>
              <a:ln w="38100">
                <a:solidFill>
                  <a:srgbClr val="0000FF"/>
                </a:solidFill>
                <a:round/>
                <a:headEnd/>
                <a:tailEnd type="triangle" w="med" len="med"/>
              </a:ln>
              <a:effectLst/>
            </p:spPr>
            <p:txBody>
              <a:bodyPr/>
              <a:lstStyle/>
              <a:p>
                <a:endParaRPr lang="th-TH"/>
              </a:p>
            </p:txBody>
          </p:sp>
          <p:sp>
            <p:nvSpPr>
              <p:cNvPr id="181312" name="Line 64"/>
              <p:cNvSpPr>
                <a:spLocks noChangeShapeType="1"/>
              </p:cNvSpPr>
              <p:nvPr/>
            </p:nvSpPr>
            <p:spPr bwMode="auto">
              <a:xfrm flipH="1" flipV="1">
                <a:off x="3706" y="1981"/>
                <a:ext cx="0" cy="141"/>
              </a:xfrm>
              <a:prstGeom prst="line">
                <a:avLst/>
              </a:prstGeom>
              <a:noFill/>
              <a:ln w="38100">
                <a:solidFill>
                  <a:srgbClr val="0000FF"/>
                </a:solidFill>
                <a:round/>
                <a:headEnd/>
                <a:tailEnd type="triangle" w="med" len="med"/>
              </a:ln>
              <a:effectLst/>
            </p:spPr>
            <p:txBody>
              <a:bodyPr/>
              <a:lstStyle/>
              <a:p>
                <a:endParaRPr lang="th-TH"/>
              </a:p>
            </p:txBody>
          </p:sp>
          <p:sp>
            <p:nvSpPr>
              <p:cNvPr id="181313" name="Line 65"/>
              <p:cNvSpPr>
                <a:spLocks noChangeShapeType="1"/>
              </p:cNvSpPr>
              <p:nvPr/>
            </p:nvSpPr>
            <p:spPr bwMode="auto">
              <a:xfrm>
                <a:off x="4584" y="2637"/>
                <a:ext cx="4" cy="72"/>
              </a:xfrm>
              <a:prstGeom prst="line">
                <a:avLst/>
              </a:prstGeom>
              <a:noFill/>
              <a:ln w="38100">
                <a:solidFill>
                  <a:srgbClr val="0000FF"/>
                </a:solidFill>
                <a:round/>
                <a:headEnd/>
                <a:tailEnd type="triangle" w="med" len="med"/>
              </a:ln>
              <a:effectLst/>
            </p:spPr>
            <p:txBody>
              <a:bodyPr/>
              <a:lstStyle/>
              <a:p>
                <a:endParaRPr lang="th-TH"/>
              </a:p>
            </p:txBody>
          </p:sp>
          <p:sp>
            <p:nvSpPr>
              <p:cNvPr id="181314" name="Line 66"/>
              <p:cNvSpPr>
                <a:spLocks noChangeShapeType="1"/>
              </p:cNvSpPr>
              <p:nvPr/>
            </p:nvSpPr>
            <p:spPr bwMode="auto">
              <a:xfrm flipH="1" flipV="1">
                <a:off x="4188" y="2699"/>
                <a:ext cx="87" cy="39"/>
              </a:xfrm>
              <a:prstGeom prst="line">
                <a:avLst/>
              </a:prstGeom>
              <a:noFill/>
              <a:ln w="38100">
                <a:solidFill>
                  <a:srgbClr val="0000FF"/>
                </a:solidFill>
                <a:round/>
                <a:headEnd/>
                <a:tailEnd type="triangle" w="med" len="med"/>
              </a:ln>
              <a:effectLst/>
            </p:spPr>
            <p:txBody>
              <a:bodyPr/>
              <a:lstStyle/>
              <a:p>
                <a:endParaRPr lang="th-TH"/>
              </a:p>
            </p:txBody>
          </p:sp>
          <p:sp>
            <p:nvSpPr>
              <p:cNvPr id="181315" name="Freeform 67"/>
              <p:cNvSpPr>
                <a:spLocks/>
              </p:cNvSpPr>
              <p:nvPr/>
            </p:nvSpPr>
            <p:spPr bwMode="auto">
              <a:xfrm flipH="1">
                <a:off x="3488" y="2335"/>
                <a:ext cx="1272" cy="537"/>
              </a:xfrm>
              <a:custGeom>
                <a:avLst/>
                <a:gdLst/>
                <a:ahLst/>
                <a:cxnLst>
                  <a:cxn ang="0">
                    <a:pos x="0" y="591"/>
                  </a:cxn>
                  <a:cxn ang="0">
                    <a:pos x="336" y="501"/>
                  </a:cxn>
                  <a:cxn ang="0">
                    <a:pos x="756" y="339"/>
                  </a:cxn>
                  <a:cxn ang="0">
                    <a:pos x="1263" y="81"/>
                  </a:cxn>
                  <a:cxn ang="0">
                    <a:pos x="1401" y="0"/>
                  </a:cxn>
                </a:cxnLst>
                <a:rect l="0" t="0" r="r" b="b"/>
                <a:pathLst>
                  <a:path w="1401" h="591">
                    <a:moveTo>
                      <a:pt x="0" y="591"/>
                    </a:moveTo>
                    <a:cubicBezTo>
                      <a:pt x="105" y="567"/>
                      <a:pt x="210" y="543"/>
                      <a:pt x="336" y="501"/>
                    </a:cubicBezTo>
                    <a:cubicBezTo>
                      <a:pt x="462" y="459"/>
                      <a:pt x="602" y="409"/>
                      <a:pt x="756" y="339"/>
                    </a:cubicBezTo>
                    <a:cubicBezTo>
                      <a:pt x="910" y="269"/>
                      <a:pt x="1156" y="137"/>
                      <a:pt x="1263" y="81"/>
                    </a:cubicBezTo>
                    <a:cubicBezTo>
                      <a:pt x="1370" y="25"/>
                      <a:pt x="1385" y="12"/>
                      <a:pt x="1401" y="0"/>
                    </a:cubicBezTo>
                  </a:path>
                </a:pathLst>
              </a:custGeom>
              <a:noFill/>
              <a:ln w="9525">
                <a:solidFill>
                  <a:srgbClr val="808080"/>
                </a:solidFill>
                <a:round/>
                <a:headEnd/>
                <a:tailEnd/>
              </a:ln>
              <a:effectLst/>
            </p:spPr>
            <p:txBody>
              <a:bodyPr/>
              <a:lstStyle/>
              <a:p>
                <a:endParaRPr lang="th-TH"/>
              </a:p>
            </p:txBody>
          </p:sp>
          <p:sp>
            <p:nvSpPr>
              <p:cNvPr id="181316" name="Freeform 68"/>
              <p:cNvSpPr>
                <a:spLocks/>
              </p:cNvSpPr>
              <p:nvPr/>
            </p:nvSpPr>
            <p:spPr bwMode="auto">
              <a:xfrm flipH="1">
                <a:off x="3707" y="2461"/>
                <a:ext cx="889" cy="368"/>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181317" name="Line 69"/>
              <p:cNvSpPr>
                <a:spLocks noChangeShapeType="1"/>
              </p:cNvSpPr>
              <p:nvPr/>
            </p:nvSpPr>
            <p:spPr bwMode="auto">
              <a:xfrm flipH="1">
                <a:off x="3707" y="1723"/>
                <a:ext cx="3" cy="741"/>
              </a:xfrm>
              <a:prstGeom prst="line">
                <a:avLst/>
              </a:prstGeom>
              <a:noFill/>
              <a:ln w="38100">
                <a:solidFill>
                  <a:srgbClr val="0000FF"/>
                </a:solidFill>
                <a:round/>
                <a:headEnd/>
                <a:tailEnd/>
              </a:ln>
              <a:effectLst/>
            </p:spPr>
            <p:txBody>
              <a:bodyPr/>
              <a:lstStyle/>
              <a:p>
                <a:endParaRPr lang="th-TH"/>
              </a:p>
            </p:txBody>
          </p:sp>
          <p:sp>
            <p:nvSpPr>
              <p:cNvPr id="181318" name="Line 70"/>
              <p:cNvSpPr>
                <a:spLocks noChangeShapeType="1"/>
              </p:cNvSpPr>
              <p:nvPr/>
            </p:nvSpPr>
            <p:spPr bwMode="auto">
              <a:xfrm flipH="1">
                <a:off x="4588" y="2528"/>
                <a:ext cx="0" cy="300"/>
              </a:xfrm>
              <a:prstGeom prst="line">
                <a:avLst/>
              </a:prstGeom>
              <a:noFill/>
              <a:ln w="38100">
                <a:solidFill>
                  <a:srgbClr val="0000FF"/>
                </a:solidFill>
                <a:round/>
                <a:headEnd/>
                <a:tailEnd/>
              </a:ln>
              <a:effectLst/>
            </p:spPr>
            <p:txBody>
              <a:bodyPr/>
              <a:lstStyle/>
              <a:p>
                <a:endParaRPr lang="th-TH"/>
              </a:p>
            </p:txBody>
          </p:sp>
          <p:sp>
            <p:nvSpPr>
              <p:cNvPr id="181319" name="Oval 71"/>
              <p:cNvSpPr>
                <a:spLocks noChangeArrowheads="1"/>
              </p:cNvSpPr>
              <p:nvPr/>
            </p:nvSpPr>
            <p:spPr bwMode="auto">
              <a:xfrm flipH="1">
                <a:off x="4560" y="2503"/>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81320" name="Oval 72"/>
              <p:cNvSpPr>
                <a:spLocks noChangeArrowheads="1"/>
              </p:cNvSpPr>
              <p:nvPr/>
            </p:nvSpPr>
            <p:spPr bwMode="auto">
              <a:xfrm flipH="1">
                <a:off x="4559" y="2801"/>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81321" name="Oval 73"/>
              <p:cNvSpPr>
                <a:spLocks noChangeArrowheads="1"/>
              </p:cNvSpPr>
              <p:nvPr/>
            </p:nvSpPr>
            <p:spPr bwMode="auto">
              <a:xfrm flipH="1">
                <a:off x="3679" y="1713"/>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181322" name="Oval 74"/>
              <p:cNvSpPr>
                <a:spLocks noChangeArrowheads="1"/>
              </p:cNvSpPr>
              <p:nvPr/>
            </p:nvSpPr>
            <p:spPr bwMode="auto">
              <a:xfrm flipH="1">
                <a:off x="3681" y="2440"/>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grpSp>
      </p:grpSp>
      <p:pic>
        <p:nvPicPr>
          <p:cNvPr id="181323" name="Picture 75" descr="180px-Nicolaus-August-Otto"/>
          <p:cNvPicPr>
            <a:picLocks noChangeAspect="1" noChangeArrowheads="1"/>
          </p:cNvPicPr>
          <p:nvPr/>
        </p:nvPicPr>
        <p:blipFill>
          <a:blip r:embed="rId2" cstate="print"/>
          <a:srcRect/>
          <a:stretch>
            <a:fillRect/>
          </a:stretch>
        </p:blipFill>
        <p:spPr bwMode="auto">
          <a:xfrm>
            <a:off x="7772400" y="0"/>
            <a:ext cx="1374775" cy="1984375"/>
          </a:xfrm>
          <a:prstGeom prst="rect">
            <a:avLst/>
          </a:prstGeom>
          <a:noFill/>
        </p:spPr>
      </p:pic>
      <p:sp>
        <p:nvSpPr>
          <p:cNvPr id="181325" name="Text Box 77"/>
          <p:cNvSpPr txBox="1">
            <a:spLocks noChangeArrowheads="1"/>
          </p:cNvSpPr>
          <p:nvPr/>
        </p:nvSpPr>
        <p:spPr bwMode="auto">
          <a:xfrm>
            <a:off x="603250" y="5895975"/>
            <a:ext cx="8051800" cy="346075"/>
          </a:xfrm>
          <a:prstGeom prst="rect">
            <a:avLst/>
          </a:prstGeom>
          <a:noFill/>
          <a:ln w="9525">
            <a:solidFill>
              <a:srgbClr val="FF0000"/>
            </a:solidFill>
            <a:miter lim="800000"/>
            <a:headEnd/>
            <a:tailEnd/>
          </a:ln>
          <a:effectLst/>
        </p:spPr>
        <p:txBody>
          <a:bodyPr>
            <a:spAutoFit/>
          </a:bodyPr>
          <a:lstStyle/>
          <a:p>
            <a:pPr>
              <a:spcBef>
                <a:spcPct val="50000"/>
              </a:spcBef>
            </a:pPr>
            <a:r>
              <a:rPr lang="en-US" sz="1600" i="1">
                <a:solidFill>
                  <a:srgbClr val="0000CC"/>
                </a:solidFill>
                <a:latin typeface="Comic Sans MS" pitchFamily="66" charset="0"/>
              </a:rPr>
              <a:t>What is the different of Otto cycle from Carnot cycle, the most efficient cycle</a:t>
            </a:r>
            <a:endParaRPr lang="th-TH" sz="1600" i="1">
              <a:solidFill>
                <a:srgbClr val="0000CC"/>
              </a:solidFill>
              <a:latin typeface="Comic Sans MS" pitchFamily="66" charset="0"/>
            </a:endParaRPr>
          </a:p>
        </p:txBody>
      </p:sp>
      <p:sp>
        <p:nvSpPr>
          <p:cNvPr id="181326" name="Text Box 78"/>
          <p:cNvSpPr txBox="1">
            <a:spLocks noChangeArrowheads="1"/>
          </p:cNvSpPr>
          <p:nvPr/>
        </p:nvSpPr>
        <p:spPr bwMode="auto">
          <a:xfrm>
            <a:off x="4535488" y="2357438"/>
            <a:ext cx="3365500" cy="346075"/>
          </a:xfrm>
          <a:prstGeom prst="rect">
            <a:avLst/>
          </a:prstGeom>
          <a:noFill/>
          <a:ln w="9525">
            <a:solidFill>
              <a:srgbClr val="FF0000"/>
            </a:solidFill>
            <a:miter lim="800000"/>
            <a:headEnd/>
            <a:tailEnd/>
          </a:ln>
          <a:effectLst/>
        </p:spPr>
        <p:txBody>
          <a:bodyPr>
            <a:spAutoFit/>
          </a:bodyPr>
          <a:lstStyle/>
          <a:p>
            <a:pPr>
              <a:spcBef>
                <a:spcPct val="50000"/>
              </a:spcBef>
            </a:pPr>
            <a:r>
              <a:rPr lang="en-US" sz="1600" i="1">
                <a:solidFill>
                  <a:srgbClr val="0000CC"/>
                </a:solidFill>
                <a:latin typeface="Monotype Corsiva" pitchFamily="66" charset="0"/>
              </a:rPr>
              <a:t>There are only 2-stroke of all 4-processes,</a:t>
            </a:r>
            <a:endParaRPr lang="th-TH" sz="1600" i="1">
              <a:solidFill>
                <a:srgbClr val="0000CC"/>
              </a:solidFill>
              <a:latin typeface="Monotype Corsiva" pitchFamily="66" charset="0"/>
            </a:endParaRPr>
          </a:p>
        </p:txBody>
      </p:sp>
      <p:sp>
        <p:nvSpPr>
          <p:cNvPr id="181371" name="Text Box 123"/>
          <p:cNvSpPr txBox="1">
            <a:spLocks noChangeArrowheads="1"/>
          </p:cNvSpPr>
          <p:nvPr/>
        </p:nvSpPr>
        <p:spPr bwMode="auto">
          <a:xfrm>
            <a:off x="1958975" y="6361113"/>
            <a:ext cx="5191125" cy="304800"/>
          </a:xfrm>
          <a:prstGeom prst="rect">
            <a:avLst/>
          </a:prstGeom>
          <a:solidFill>
            <a:srgbClr val="CCFFCC"/>
          </a:solidFill>
          <a:ln w="9525">
            <a:noFill/>
            <a:miter lim="800000"/>
            <a:headEnd/>
            <a:tailEnd/>
          </a:ln>
          <a:effectLst/>
        </p:spPr>
        <p:txBody>
          <a:bodyPr>
            <a:spAutoFit/>
          </a:bodyPr>
          <a:lstStyle/>
          <a:p>
            <a:pPr algn="ctr">
              <a:spcBef>
                <a:spcPct val="50000"/>
              </a:spcBef>
            </a:pPr>
            <a:r>
              <a:rPr lang="en-US" sz="1400" b="1" i="1">
                <a:solidFill>
                  <a:srgbClr val="0000CC"/>
                </a:solidFill>
                <a:latin typeface="Comic Sans MS" pitchFamily="66" charset="0"/>
              </a:rPr>
              <a:t>Draw the T-s and P-v diagrams by yourself &gt; 5 times</a:t>
            </a:r>
            <a:endParaRPr lang="th-TH" sz="1400" b="1" i="1">
              <a:solidFill>
                <a:srgbClr val="0000CC"/>
              </a:solidFill>
              <a:latin typeface="Comic Sans MS" pitchFamily="66" charset="0"/>
            </a:endParaRPr>
          </a:p>
        </p:txBody>
      </p:sp>
      <p:sp>
        <p:nvSpPr>
          <p:cNvPr id="181372" name="Freeform 124"/>
          <p:cNvSpPr>
            <a:spLocks noChangeAspect="1"/>
          </p:cNvSpPr>
          <p:nvPr/>
        </p:nvSpPr>
        <p:spPr bwMode="auto">
          <a:xfrm rot="5400000">
            <a:off x="2950369" y="4239419"/>
            <a:ext cx="300037" cy="2270125"/>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25400">
            <a:solidFill>
              <a:srgbClr val="808080"/>
            </a:solidFill>
            <a:round/>
            <a:headEnd/>
            <a:tailEnd/>
          </a:ln>
        </p:spPr>
        <p:txBody>
          <a:bodyPr/>
          <a:lstStyle/>
          <a:p>
            <a:endParaRPr lang="th-TH"/>
          </a:p>
        </p:txBody>
      </p:sp>
      <p:grpSp>
        <p:nvGrpSpPr>
          <p:cNvPr id="181373" name="Group 125"/>
          <p:cNvGrpSpPr>
            <a:grpSpLocks/>
          </p:cNvGrpSpPr>
          <p:nvPr/>
        </p:nvGrpSpPr>
        <p:grpSpPr bwMode="auto">
          <a:xfrm>
            <a:off x="3781425" y="5238750"/>
            <a:ext cx="527050" cy="276225"/>
            <a:chOff x="2024" y="3223"/>
            <a:chExt cx="332" cy="608"/>
          </a:xfrm>
        </p:grpSpPr>
        <p:sp>
          <p:nvSpPr>
            <p:cNvPr id="181374" name="Rectangle 126"/>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181375" name="Rectangle 127"/>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sp>
        <p:nvSpPr>
          <p:cNvPr id="181376" name="Text Box 128"/>
          <p:cNvSpPr txBox="1">
            <a:spLocks noChangeArrowheads="1"/>
          </p:cNvSpPr>
          <p:nvPr/>
        </p:nvSpPr>
        <p:spPr bwMode="auto">
          <a:xfrm>
            <a:off x="2085975" y="5503863"/>
            <a:ext cx="628650" cy="244475"/>
          </a:xfrm>
          <a:prstGeom prst="rect">
            <a:avLst/>
          </a:prstGeom>
          <a:noFill/>
          <a:ln w="9525">
            <a:noFill/>
            <a:miter lim="800000"/>
            <a:headEnd/>
            <a:tailEnd/>
          </a:ln>
          <a:effectLst/>
        </p:spPr>
        <p:txBody>
          <a:bodyPr>
            <a:spAutoFit/>
          </a:bodyPr>
          <a:lstStyle/>
          <a:p>
            <a:pPr algn="ctr">
              <a:spcBef>
                <a:spcPct val="50000"/>
              </a:spcBef>
            </a:pPr>
            <a:r>
              <a:rPr lang="en-US" sz="1000">
                <a:solidFill>
                  <a:srgbClr val="800080"/>
                </a:solidFill>
                <a:latin typeface="Times New Roman" pitchFamily="18" charset="0"/>
              </a:rPr>
              <a:t>TDC</a:t>
            </a:r>
            <a:endParaRPr lang="th-TH" sz="1000">
              <a:solidFill>
                <a:srgbClr val="800080"/>
              </a:solidFill>
              <a:latin typeface="Times New Roman" pitchFamily="18" charset="0"/>
            </a:endParaRPr>
          </a:p>
        </p:txBody>
      </p:sp>
      <p:sp>
        <p:nvSpPr>
          <p:cNvPr id="181377" name="Text Box 129"/>
          <p:cNvSpPr txBox="1">
            <a:spLocks noChangeArrowheads="1"/>
          </p:cNvSpPr>
          <p:nvPr/>
        </p:nvSpPr>
        <p:spPr bwMode="auto">
          <a:xfrm>
            <a:off x="3525838" y="5514975"/>
            <a:ext cx="628650" cy="244475"/>
          </a:xfrm>
          <a:prstGeom prst="rect">
            <a:avLst/>
          </a:prstGeom>
          <a:noFill/>
          <a:ln w="9525">
            <a:noFill/>
            <a:miter lim="800000"/>
            <a:headEnd/>
            <a:tailEnd/>
          </a:ln>
          <a:effectLst/>
        </p:spPr>
        <p:txBody>
          <a:bodyPr>
            <a:spAutoFit/>
          </a:bodyPr>
          <a:lstStyle/>
          <a:p>
            <a:pPr algn="ctr">
              <a:spcBef>
                <a:spcPct val="50000"/>
              </a:spcBef>
            </a:pPr>
            <a:r>
              <a:rPr lang="en-US" sz="1000">
                <a:solidFill>
                  <a:srgbClr val="800080"/>
                </a:solidFill>
                <a:latin typeface="Times New Roman" pitchFamily="18" charset="0"/>
              </a:rPr>
              <a:t>BDC</a:t>
            </a:r>
            <a:endParaRPr lang="th-TH" sz="1000">
              <a:solidFill>
                <a:srgbClr val="80008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wipe(up)">
                                      <p:cBhvr>
                                        <p:cTn id="7" dur="500"/>
                                        <p:tgtEl>
                                          <p:spTgt spid="18125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wipe(up)">
                                      <p:cBhvr>
                                        <p:cTn id="11" dur="500"/>
                                        <p:tgtEl>
                                          <p:spTgt spid="181251">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animEffect transition="in" filter="wipe(up)">
                                      <p:cBhvr>
                                        <p:cTn id="15" dur="500"/>
                                        <p:tgtEl>
                                          <p:spTgt spid="181251">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animEffect transition="in" filter="wipe(up)">
                                      <p:cBhvr>
                                        <p:cTn id="19" dur="500"/>
                                        <p:tgtEl>
                                          <p:spTgt spid="181251">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1251">
                                            <p:txEl>
                                              <p:pRg st="4" end="4"/>
                                            </p:txEl>
                                          </p:spTgt>
                                        </p:tgtEl>
                                        <p:attrNameLst>
                                          <p:attrName>style.visibility</p:attrName>
                                        </p:attrNameLst>
                                      </p:cBhvr>
                                      <p:to>
                                        <p:strVal val="visible"/>
                                      </p:to>
                                    </p:set>
                                    <p:animEffect transition="in" filter="wipe(up)">
                                      <p:cBhvr>
                                        <p:cTn id="23" dur="500"/>
                                        <p:tgtEl>
                                          <p:spTgt spid="181251">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81251">
                                            <p:txEl>
                                              <p:pRg st="5" end="5"/>
                                            </p:txEl>
                                          </p:spTgt>
                                        </p:tgtEl>
                                        <p:attrNameLst>
                                          <p:attrName>style.visibility</p:attrName>
                                        </p:attrNameLst>
                                      </p:cBhvr>
                                      <p:to>
                                        <p:strVal val="visible"/>
                                      </p:to>
                                    </p:set>
                                    <p:animEffect transition="in" filter="wipe(up)">
                                      <p:cBhvr>
                                        <p:cTn id="27" dur="500"/>
                                        <p:tgtEl>
                                          <p:spTgt spid="181251">
                                            <p:txEl>
                                              <p:pRg st="5" end="5"/>
                                            </p:txEl>
                                          </p:spTgt>
                                        </p:tgtEl>
                                      </p:cBhvr>
                                    </p:animEffect>
                                  </p:childTnLst>
                                </p:cTn>
                              </p:par>
                              <p:par>
                                <p:cTn id="28" presetID="22" presetClass="entr" presetSubtype="2" fill="hold" nodeType="withEffect">
                                  <p:stCondLst>
                                    <p:cond delay="0"/>
                                  </p:stCondLst>
                                  <p:childTnLst>
                                    <p:set>
                                      <p:cBhvr>
                                        <p:cTn id="29" dur="1" fill="hold">
                                          <p:stCondLst>
                                            <p:cond delay="0"/>
                                          </p:stCondLst>
                                        </p:cTn>
                                        <p:tgtEl>
                                          <p:spTgt spid="181323"/>
                                        </p:tgtEl>
                                        <p:attrNameLst>
                                          <p:attrName>style.visibility</p:attrName>
                                        </p:attrNameLst>
                                      </p:cBhvr>
                                      <p:to>
                                        <p:strVal val="visible"/>
                                      </p:to>
                                    </p:set>
                                    <p:animEffect transition="in" filter="wipe(right)">
                                      <p:cBhvr>
                                        <p:cTn id="30" dur="500"/>
                                        <p:tgtEl>
                                          <p:spTgt spid="181323"/>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181288"/>
                                        </p:tgtEl>
                                        <p:attrNameLst>
                                          <p:attrName>style.visibility</p:attrName>
                                        </p:attrNameLst>
                                      </p:cBhvr>
                                      <p:to>
                                        <p:strVal val="visible"/>
                                      </p:to>
                                    </p:set>
                                    <p:animEffect transition="in" filter="wipe(right)">
                                      <p:cBhvr>
                                        <p:cTn id="34" dur="1000"/>
                                        <p:tgtEl>
                                          <p:spTgt spid="181288"/>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81252"/>
                                        </p:tgtEl>
                                        <p:attrNameLst>
                                          <p:attrName>style.visibility</p:attrName>
                                        </p:attrNameLst>
                                      </p:cBhvr>
                                      <p:to>
                                        <p:strVal val="visible"/>
                                      </p:to>
                                    </p:set>
                                    <p:animEffect transition="in" filter="wipe(left)">
                                      <p:cBhvr>
                                        <p:cTn id="38" dur="1000"/>
                                        <p:tgtEl>
                                          <p:spTgt spid="181252"/>
                                        </p:tgtEl>
                                      </p:cBhvr>
                                    </p:animEffect>
                                  </p:childTnLst>
                                </p:cTn>
                              </p:par>
                              <p:par>
                                <p:cTn id="39" presetID="63" presetClass="path" presetSubtype="0" repeatCount="2000" accel="50000" decel="50000" autoRev="1" fill="hold" nodeType="withEffect">
                                  <p:stCondLst>
                                    <p:cond delay="0"/>
                                  </p:stCondLst>
                                  <p:childTnLst>
                                    <p:animMotion origin="layout" path="M -1.11111E-6 2.22222E-6 L -0.15729 2.22222E-6 " pathEditMode="relative" rAng="0" ptsTypes="AA">
                                      <p:cBhvr>
                                        <p:cTn id="40" dur="2000" fill="hold"/>
                                        <p:tgtEl>
                                          <p:spTgt spid="181373"/>
                                        </p:tgtEl>
                                        <p:attrNameLst>
                                          <p:attrName>ppt_x</p:attrName>
                                          <p:attrName>ppt_y</p:attrName>
                                        </p:attrNameLst>
                                      </p:cBhvr>
                                      <p:rCtr x="-79" y="0"/>
                                    </p:animMotion>
                                  </p:childTnLst>
                                </p:cTn>
                              </p:par>
                              <p:par>
                                <p:cTn id="41" presetID="22" presetClass="entr" presetSubtype="8" fill="hold" grpId="0" nodeType="withEffect">
                                  <p:stCondLst>
                                    <p:cond delay="0"/>
                                  </p:stCondLst>
                                  <p:childTnLst>
                                    <p:set>
                                      <p:cBhvr>
                                        <p:cTn id="42" dur="1" fill="hold">
                                          <p:stCondLst>
                                            <p:cond delay="0"/>
                                          </p:stCondLst>
                                        </p:cTn>
                                        <p:tgtEl>
                                          <p:spTgt spid="181325"/>
                                        </p:tgtEl>
                                        <p:attrNameLst>
                                          <p:attrName>style.visibility</p:attrName>
                                        </p:attrNameLst>
                                      </p:cBhvr>
                                      <p:to>
                                        <p:strVal val="visible"/>
                                      </p:to>
                                    </p:set>
                                    <p:animEffect transition="in" filter="wipe(left)">
                                      <p:cBhvr>
                                        <p:cTn id="43" dur="2000"/>
                                        <p:tgtEl>
                                          <p:spTgt spid="1813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1326"/>
                                        </p:tgtEl>
                                        <p:attrNameLst>
                                          <p:attrName>style.visibility</p:attrName>
                                        </p:attrNameLst>
                                      </p:cBhvr>
                                      <p:to>
                                        <p:strVal val="visible"/>
                                      </p:to>
                                    </p:set>
                                    <p:animEffect transition="in" filter="fade">
                                      <p:cBhvr>
                                        <p:cTn id="46" dur="2000"/>
                                        <p:tgtEl>
                                          <p:spTgt spid="181326"/>
                                        </p:tgtEl>
                                      </p:cBhvr>
                                    </p:animEffect>
                                  </p:childTnLst>
                                </p:cTn>
                              </p:par>
                              <p:par>
                                <p:cTn id="47" presetID="51" presetClass="entr" presetSubtype="0" fill="hold" grpId="0" nodeType="withEffect">
                                  <p:stCondLst>
                                    <p:cond delay="0"/>
                                  </p:stCondLst>
                                  <p:childTnLst>
                                    <p:set>
                                      <p:cBhvr>
                                        <p:cTn id="48" dur="1" fill="hold">
                                          <p:stCondLst>
                                            <p:cond delay="0"/>
                                          </p:stCondLst>
                                        </p:cTn>
                                        <p:tgtEl>
                                          <p:spTgt spid="181371"/>
                                        </p:tgtEl>
                                        <p:attrNameLst>
                                          <p:attrName>style.visibility</p:attrName>
                                        </p:attrNameLst>
                                      </p:cBhvr>
                                      <p:to>
                                        <p:strVal val="visible"/>
                                      </p:to>
                                    </p:set>
                                    <p:animEffect transition="in" filter="fade">
                                      <p:cBhvr>
                                        <p:cTn id="49" dur="385" decel="100000"/>
                                        <p:tgtEl>
                                          <p:spTgt spid="181371"/>
                                        </p:tgtEl>
                                      </p:cBhvr>
                                    </p:animEffect>
                                    <p:animScale>
                                      <p:cBhvr>
                                        <p:cTn id="50" dur="385" decel="100000"/>
                                        <p:tgtEl>
                                          <p:spTgt spid="181371"/>
                                        </p:tgtEl>
                                      </p:cBhvr>
                                      <p:from x="10000" y="10000"/>
                                      <p:to x="200000" y="450000"/>
                                    </p:animScale>
                                    <p:animScale>
                                      <p:cBhvr>
                                        <p:cTn id="51" dur="615" accel="100000" fill="hold">
                                          <p:stCondLst>
                                            <p:cond delay="385"/>
                                          </p:stCondLst>
                                        </p:cTn>
                                        <p:tgtEl>
                                          <p:spTgt spid="181371"/>
                                        </p:tgtEl>
                                      </p:cBhvr>
                                      <p:from x="200000" y="450000"/>
                                      <p:to x="100000" y="100000"/>
                                    </p:animScale>
                                    <p:set>
                                      <p:cBhvr>
                                        <p:cTn id="52" dur="385" fill="hold"/>
                                        <p:tgtEl>
                                          <p:spTgt spid="181371"/>
                                        </p:tgtEl>
                                        <p:attrNameLst>
                                          <p:attrName>ppt_x</p:attrName>
                                        </p:attrNameLst>
                                      </p:cBhvr>
                                      <p:to>
                                        <p:strVal val="(0.5)"/>
                                      </p:to>
                                    </p:set>
                                    <p:anim from="(0.5)" to="(#ppt_x)" calcmode="lin" valueType="num">
                                      <p:cBhvr>
                                        <p:cTn id="53" dur="615" accel="100000" fill="hold">
                                          <p:stCondLst>
                                            <p:cond delay="385"/>
                                          </p:stCondLst>
                                        </p:cTn>
                                        <p:tgtEl>
                                          <p:spTgt spid="181371"/>
                                        </p:tgtEl>
                                        <p:attrNameLst>
                                          <p:attrName>ppt_x</p:attrName>
                                        </p:attrNameLst>
                                      </p:cBhvr>
                                    </p:anim>
                                    <p:set>
                                      <p:cBhvr>
                                        <p:cTn id="54" dur="385" fill="hold"/>
                                        <p:tgtEl>
                                          <p:spTgt spid="181371"/>
                                        </p:tgtEl>
                                        <p:attrNameLst>
                                          <p:attrName>ppt_y</p:attrName>
                                        </p:attrNameLst>
                                      </p:cBhvr>
                                      <p:to>
                                        <p:strVal val="(#ppt_y+0.4)"/>
                                      </p:to>
                                    </p:set>
                                    <p:anim from="(#ppt_y+0.4)" to="(#ppt_y)" calcmode="lin" valueType="num">
                                      <p:cBhvr>
                                        <p:cTn id="55" dur="615" accel="100000" fill="hold">
                                          <p:stCondLst>
                                            <p:cond delay="385"/>
                                          </p:stCondLst>
                                        </p:cTn>
                                        <p:tgtEl>
                                          <p:spTgt spid="18137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P spid="181325" grpId="0" animBg="1"/>
      <p:bldP spid="181326" grpId="0" animBg="1"/>
      <p:bldP spid="1813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4"/>
          <p:cNvSpPr>
            <a:spLocks noGrp="1"/>
          </p:cNvSpPr>
          <p:nvPr>
            <p:ph type="ftr" sz="quarter" idx="11"/>
          </p:nvPr>
        </p:nvSpPr>
        <p:spPr/>
        <p:txBody>
          <a:bodyPr/>
          <a:lstStyle/>
          <a:p>
            <a:r>
              <a:rPr lang="en-US" altLang="en-US"/>
              <a:t>รศ.ดร.สมหมาย ปรีเปรม</a:t>
            </a:r>
            <a:endParaRPr lang="th-TH" altLang="en-US"/>
          </a:p>
        </p:txBody>
      </p:sp>
      <p:sp>
        <p:nvSpPr>
          <p:cNvPr id="225364" name="Text Box 84"/>
          <p:cNvSpPr txBox="1">
            <a:spLocks noChangeArrowheads="1"/>
          </p:cNvSpPr>
          <p:nvPr/>
        </p:nvSpPr>
        <p:spPr bwMode="auto">
          <a:xfrm>
            <a:off x="800100" y="469900"/>
            <a:ext cx="7429500" cy="2284413"/>
          </a:xfrm>
          <a:prstGeom prst="rect">
            <a:avLst/>
          </a:prstGeom>
          <a:noFill/>
          <a:ln w="9525">
            <a:noFill/>
            <a:miter lim="800000"/>
            <a:headEnd/>
            <a:tailEnd/>
          </a:ln>
          <a:effectLst/>
        </p:spPr>
        <p:txBody>
          <a:bodyPr>
            <a:spAutoFit/>
          </a:bodyPr>
          <a:lstStyle/>
          <a:p>
            <a:pPr algn="ctr">
              <a:spcBef>
                <a:spcPct val="50000"/>
              </a:spcBef>
            </a:pPr>
            <a:r>
              <a:rPr lang="en-US" sz="3600">
                <a:latin typeface="Tahoma" pitchFamily="34" charset="0"/>
                <a:cs typeface="Tahoma" pitchFamily="34" charset="0"/>
              </a:rPr>
              <a:t>Otto Cycle VS 4-Stroke Engine</a:t>
            </a:r>
          </a:p>
          <a:p>
            <a:pPr>
              <a:spcBef>
                <a:spcPct val="50000"/>
              </a:spcBef>
              <a:buFontTx/>
              <a:buChar char="•"/>
            </a:pPr>
            <a:r>
              <a:rPr lang="en-US" sz="2400">
                <a:latin typeface="Tahoma" pitchFamily="34" charset="0"/>
                <a:cs typeface="Tahoma" pitchFamily="34" charset="0"/>
              </a:rPr>
              <a:t> </a:t>
            </a:r>
            <a:r>
              <a:rPr lang="th-TH" sz="2400">
                <a:latin typeface="Tahoma" pitchFamily="34" charset="0"/>
                <a:cs typeface="Tahoma" pitchFamily="34" charset="0"/>
              </a:rPr>
              <a:t>ไม่มีจังหวะ ดูด และจังหวะคาย</a:t>
            </a:r>
          </a:p>
          <a:p>
            <a:pPr>
              <a:spcBef>
                <a:spcPct val="50000"/>
              </a:spcBef>
              <a:buFontTx/>
              <a:buChar char="•"/>
            </a:pPr>
            <a:r>
              <a:rPr lang="en-US" sz="2400">
                <a:latin typeface="Tahoma" pitchFamily="34" charset="0"/>
                <a:cs typeface="Tahoma" pitchFamily="34" charset="0"/>
              </a:rPr>
              <a:t> </a:t>
            </a:r>
            <a:r>
              <a:rPr lang="th-TH" sz="2400">
                <a:latin typeface="Tahoma" pitchFamily="34" charset="0"/>
                <a:cs typeface="Tahoma" pitchFamily="34" charset="0"/>
              </a:rPr>
              <a:t>แทนด้วยการถ่ายเทความร้อน 4-1</a:t>
            </a:r>
            <a:endParaRPr lang="en-US" sz="2400">
              <a:latin typeface="Tahoma" pitchFamily="34" charset="0"/>
              <a:cs typeface="Tahoma" pitchFamily="34" charset="0"/>
            </a:endParaRPr>
          </a:p>
          <a:p>
            <a:pPr>
              <a:spcBef>
                <a:spcPct val="50000"/>
              </a:spcBef>
              <a:buFontTx/>
              <a:buChar char="•"/>
            </a:pPr>
            <a:r>
              <a:rPr lang="en-US" sz="2400">
                <a:latin typeface="Tahoma" pitchFamily="34" charset="0"/>
                <a:cs typeface="Tahoma" pitchFamily="34" charset="0"/>
              </a:rPr>
              <a:t> Otto </a:t>
            </a:r>
            <a:r>
              <a:rPr lang="th-TH" sz="2400">
                <a:latin typeface="Tahoma" pitchFamily="34" charset="0"/>
                <a:cs typeface="Tahoma" pitchFamily="34" charset="0"/>
              </a:rPr>
              <a:t>จึงเหลือแค่ 2 </a:t>
            </a:r>
            <a:r>
              <a:rPr lang="en-US" sz="2400">
                <a:latin typeface="Tahoma" pitchFamily="34" charset="0"/>
                <a:cs typeface="Tahoma" pitchFamily="34" charset="0"/>
              </a:rPr>
              <a:t>stroke </a:t>
            </a:r>
            <a:r>
              <a:rPr lang="th-TH" sz="2400">
                <a:latin typeface="Tahoma" pitchFamily="34" charset="0"/>
                <a:cs typeface="Tahoma" pitchFamily="34" charset="0"/>
              </a:rPr>
              <a:t>คือ อัด และ </a:t>
            </a:r>
            <a:r>
              <a:rPr lang="en-US" sz="2400">
                <a:latin typeface="Tahoma" pitchFamily="34" charset="0"/>
                <a:cs typeface="Tahoma" pitchFamily="34" charset="0"/>
              </a:rPr>
              <a:t>power </a:t>
            </a:r>
            <a:r>
              <a:rPr lang="th-TH" sz="2400">
                <a:latin typeface="Tahoma" pitchFamily="34" charset="0"/>
                <a:cs typeface="Tahoma" pitchFamily="34" charset="0"/>
              </a:rPr>
              <a:t>เท่านั้น</a:t>
            </a:r>
          </a:p>
        </p:txBody>
      </p:sp>
      <p:grpSp>
        <p:nvGrpSpPr>
          <p:cNvPr id="225366" name="Group 86"/>
          <p:cNvGrpSpPr>
            <a:grpSpLocks/>
          </p:cNvGrpSpPr>
          <p:nvPr/>
        </p:nvGrpSpPr>
        <p:grpSpPr bwMode="auto">
          <a:xfrm>
            <a:off x="581025" y="3043238"/>
            <a:ext cx="2700338" cy="2640012"/>
            <a:chOff x="3197" y="1494"/>
            <a:chExt cx="1701" cy="1663"/>
          </a:xfrm>
        </p:grpSpPr>
        <p:grpSp>
          <p:nvGrpSpPr>
            <p:cNvPr id="225367" name="Group 87"/>
            <p:cNvGrpSpPr>
              <a:grpSpLocks/>
            </p:cNvGrpSpPr>
            <p:nvPr/>
          </p:nvGrpSpPr>
          <p:grpSpPr bwMode="auto">
            <a:xfrm>
              <a:off x="3371" y="1558"/>
              <a:ext cx="1487" cy="1426"/>
              <a:chOff x="728" y="928"/>
              <a:chExt cx="2000" cy="1696"/>
            </a:xfrm>
          </p:grpSpPr>
          <p:sp>
            <p:nvSpPr>
              <p:cNvPr id="225368" name="Line 88"/>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225369" name="Line 89"/>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225370" name="Text Box 90"/>
            <p:cNvSpPr txBox="1">
              <a:spLocks noChangeArrowheads="1"/>
            </p:cNvSpPr>
            <p:nvPr/>
          </p:nvSpPr>
          <p:spPr bwMode="auto">
            <a:xfrm>
              <a:off x="4732" y="2965"/>
              <a:ext cx="166" cy="192"/>
            </a:xfrm>
            <a:prstGeom prst="rect">
              <a:avLst/>
            </a:prstGeom>
            <a:noFill/>
            <a:ln w="9525">
              <a:noFill/>
              <a:miter lim="800000"/>
              <a:headEnd/>
              <a:tailEnd/>
            </a:ln>
            <a:effectLst/>
          </p:spPr>
          <p:txBody>
            <a:bodyPr>
              <a:spAutoFit/>
            </a:bodyPr>
            <a:lstStyle/>
            <a:p>
              <a:pPr>
                <a:spcBef>
                  <a:spcPct val="50000"/>
                </a:spcBef>
              </a:pPr>
              <a:r>
                <a:rPr lang="en-US" sz="1400"/>
                <a:t>v</a:t>
              </a:r>
              <a:endParaRPr lang="th-TH" sz="1400"/>
            </a:p>
          </p:txBody>
        </p:sp>
        <p:sp>
          <p:nvSpPr>
            <p:cNvPr id="225371" name="Text Box 91"/>
            <p:cNvSpPr txBox="1">
              <a:spLocks noChangeArrowheads="1"/>
            </p:cNvSpPr>
            <p:nvPr/>
          </p:nvSpPr>
          <p:spPr bwMode="auto">
            <a:xfrm>
              <a:off x="3197" y="1494"/>
              <a:ext cx="166" cy="192"/>
            </a:xfrm>
            <a:prstGeom prst="rect">
              <a:avLst/>
            </a:prstGeom>
            <a:noFill/>
            <a:ln w="9525">
              <a:noFill/>
              <a:miter lim="800000"/>
              <a:headEnd/>
              <a:tailEnd/>
            </a:ln>
            <a:effectLst/>
          </p:spPr>
          <p:txBody>
            <a:bodyPr>
              <a:spAutoFit/>
            </a:bodyPr>
            <a:lstStyle/>
            <a:p>
              <a:pPr>
                <a:spcBef>
                  <a:spcPct val="50000"/>
                </a:spcBef>
              </a:pPr>
              <a:r>
                <a:rPr lang="en-US" sz="1400"/>
                <a:t>P</a:t>
              </a:r>
              <a:endParaRPr lang="th-TH" sz="1400"/>
            </a:p>
          </p:txBody>
        </p:sp>
        <p:sp>
          <p:nvSpPr>
            <p:cNvPr id="225372" name="Line 92"/>
            <p:cNvSpPr>
              <a:spLocks noChangeShapeType="1"/>
            </p:cNvSpPr>
            <p:nvPr/>
          </p:nvSpPr>
          <p:spPr bwMode="auto">
            <a:xfrm flipV="1">
              <a:off x="4510" y="2686"/>
              <a:ext cx="4" cy="352"/>
            </a:xfrm>
            <a:prstGeom prst="line">
              <a:avLst/>
            </a:prstGeom>
            <a:noFill/>
            <a:ln w="12700">
              <a:solidFill>
                <a:srgbClr val="FF0000"/>
              </a:solidFill>
              <a:prstDash val="dashDot"/>
              <a:round/>
              <a:headEnd/>
              <a:tailEnd/>
            </a:ln>
            <a:effectLst/>
          </p:spPr>
          <p:txBody>
            <a:bodyPr/>
            <a:lstStyle/>
            <a:p>
              <a:endParaRPr lang="th-TH"/>
            </a:p>
          </p:txBody>
        </p:sp>
        <p:sp>
          <p:nvSpPr>
            <p:cNvPr id="225373" name="Line 93"/>
            <p:cNvSpPr>
              <a:spLocks noChangeShapeType="1"/>
            </p:cNvSpPr>
            <p:nvPr/>
          </p:nvSpPr>
          <p:spPr bwMode="auto">
            <a:xfrm flipV="1">
              <a:off x="3625" y="2381"/>
              <a:ext cx="2" cy="654"/>
            </a:xfrm>
            <a:prstGeom prst="line">
              <a:avLst/>
            </a:prstGeom>
            <a:noFill/>
            <a:ln w="12700">
              <a:solidFill>
                <a:srgbClr val="FF0000"/>
              </a:solidFill>
              <a:prstDash val="dashDot"/>
              <a:round/>
              <a:headEnd/>
              <a:tailEnd/>
            </a:ln>
            <a:effectLst/>
          </p:spPr>
          <p:txBody>
            <a:bodyPr/>
            <a:lstStyle/>
            <a:p>
              <a:endParaRPr lang="th-TH"/>
            </a:p>
          </p:txBody>
        </p:sp>
        <p:sp>
          <p:nvSpPr>
            <p:cNvPr id="225374" name="Text Box 94"/>
            <p:cNvSpPr txBox="1">
              <a:spLocks noChangeArrowheads="1"/>
            </p:cNvSpPr>
            <p:nvPr/>
          </p:nvSpPr>
          <p:spPr bwMode="auto">
            <a:xfrm>
              <a:off x="3487" y="2998"/>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v</a:t>
              </a:r>
              <a:r>
                <a:rPr lang="en-US" sz="1000" i="1" baseline="-25000">
                  <a:latin typeface="Times New Roman" pitchFamily="18" charset="0"/>
                </a:rPr>
                <a:t>2</a:t>
              </a:r>
              <a:r>
                <a:rPr lang="en-US" sz="1000" i="1">
                  <a:latin typeface="Times New Roman" pitchFamily="18" charset="0"/>
                </a:rPr>
                <a:t>=v</a:t>
              </a:r>
              <a:r>
                <a:rPr lang="en-US" sz="1000" i="1" baseline="-25000">
                  <a:latin typeface="Times New Roman" pitchFamily="18" charset="0"/>
                </a:rPr>
                <a:t>3</a:t>
              </a:r>
              <a:endParaRPr lang="th-TH" sz="1000" i="1">
                <a:latin typeface="Times New Roman" pitchFamily="18" charset="0"/>
              </a:endParaRPr>
            </a:p>
          </p:txBody>
        </p:sp>
        <p:sp>
          <p:nvSpPr>
            <p:cNvPr id="225375" name="Text Box 95"/>
            <p:cNvSpPr txBox="1">
              <a:spLocks noChangeArrowheads="1"/>
            </p:cNvSpPr>
            <p:nvPr/>
          </p:nvSpPr>
          <p:spPr bwMode="auto">
            <a:xfrm>
              <a:off x="4364" y="2990"/>
              <a:ext cx="306"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v</a:t>
              </a:r>
              <a:r>
                <a:rPr lang="en-US" sz="1000" i="1" baseline="-25000">
                  <a:latin typeface="Times New Roman" pitchFamily="18" charset="0"/>
                </a:rPr>
                <a:t>1</a:t>
              </a:r>
              <a:r>
                <a:rPr lang="en-US" sz="1000" i="1">
                  <a:latin typeface="Times New Roman" pitchFamily="18" charset="0"/>
                </a:rPr>
                <a:t>=v</a:t>
              </a:r>
              <a:r>
                <a:rPr lang="en-US" sz="1000" i="1" baseline="-25000">
                  <a:latin typeface="Times New Roman" pitchFamily="18" charset="0"/>
                </a:rPr>
                <a:t>4</a:t>
              </a:r>
              <a:endParaRPr lang="th-TH" sz="1000" i="1">
                <a:latin typeface="Times New Roman" pitchFamily="18" charset="0"/>
              </a:endParaRPr>
            </a:p>
          </p:txBody>
        </p:sp>
        <p:sp>
          <p:nvSpPr>
            <p:cNvPr id="225376" name="Text Box 96"/>
            <p:cNvSpPr txBox="1">
              <a:spLocks noChangeArrowheads="1"/>
            </p:cNvSpPr>
            <p:nvPr/>
          </p:nvSpPr>
          <p:spPr bwMode="auto">
            <a:xfrm>
              <a:off x="3460" y="230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2</a:t>
              </a:r>
              <a:endParaRPr lang="th-TH" sz="1000" i="1">
                <a:latin typeface="Times New Roman" pitchFamily="18" charset="0"/>
              </a:endParaRPr>
            </a:p>
          </p:txBody>
        </p:sp>
        <p:sp>
          <p:nvSpPr>
            <p:cNvPr id="225377" name="Text Box 97"/>
            <p:cNvSpPr txBox="1">
              <a:spLocks noChangeArrowheads="1"/>
            </p:cNvSpPr>
            <p:nvPr/>
          </p:nvSpPr>
          <p:spPr bwMode="auto">
            <a:xfrm>
              <a:off x="4488" y="2745"/>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1</a:t>
              </a:r>
              <a:endParaRPr lang="th-TH" sz="1000" i="1">
                <a:latin typeface="Times New Roman" pitchFamily="18" charset="0"/>
              </a:endParaRPr>
            </a:p>
          </p:txBody>
        </p:sp>
        <p:sp>
          <p:nvSpPr>
            <p:cNvPr id="225378" name="Text Box 98"/>
            <p:cNvSpPr txBox="1">
              <a:spLocks noChangeArrowheads="1"/>
            </p:cNvSpPr>
            <p:nvPr/>
          </p:nvSpPr>
          <p:spPr bwMode="auto">
            <a:xfrm>
              <a:off x="4496" y="2338"/>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4</a:t>
              </a:r>
              <a:endParaRPr lang="th-TH" sz="1000" i="1">
                <a:latin typeface="Times New Roman" pitchFamily="18" charset="0"/>
              </a:endParaRPr>
            </a:p>
          </p:txBody>
        </p:sp>
        <p:sp>
          <p:nvSpPr>
            <p:cNvPr id="225379" name="Text Box 99"/>
            <p:cNvSpPr txBox="1">
              <a:spLocks noChangeArrowheads="1"/>
            </p:cNvSpPr>
            <p:nvPr/>
          </p:nvSpPr>
          <p:spPr bwMode="auto">
            <a:xfrm>
              <a:off x="3473" y="1574"/>
              <a:ext cx="135"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3</a:t>
              </a:r>
              <a:endParaRPr lang="th-TH" sz="1000" i="1">
                <a:latin typeface="Times New Roman" pitchFamily="18" charset="0"/>
              </a:endParaRPr>
            </a:p>
          </p:txBody>
        </p:sp>
        <p:sp>
          <p:nvSpPr>
            <p:cNvPr id="225380" name="Freeform 100"/>
            <p:cNvSpPr>
              <a:spLocks/>
            </p:cNvSpPr>
            <p:nvPr/>
          </p:nvSpPr>
          <p:spPr bwMode="auto">
            <a:xfrm rot="2382338" flipH="1">
              <a:off x="4246" y="1994"/>
              <a:ext cx="172" cy="37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sp>
          <p:nvSpPr>
            <p:cNvPr id="225381" name="Rectangle 101"/>
            <p:cNvSpPr>
              <a:spLocks noChangeArrowheads="1"/>
            </p:cNvSpPr>
            <p:nvPr/>
          </p:nvSpPr>
          <p:spPr bwMode="auto">
            <a:xfrm>
              <a:off x="4371" y="2001"/>
              <a:ext cx="275" cy="173"/>
            </a:xfrm>
            <a:prstGeom prst="rect">
              <a:avLst/>
            </a:prstGeom>
            <a:noFill/>
            <a:ln w="9525" algn="ctr">
              <a:noFill/>
              <a:miter lim="800000"/>
              <a:headEnd/>
              <a:tailEnd/>
            </a:ln>
            <a:effectLst/>
          </p:spPr>
          <p:txBody>
            <a:bodyPr wrap="none">
              <a:spAutoFit/>
            </a:bodyPr>
            <a:lstStyle/>
            <a:p>
              <a:pPr algn="ctr"/>
              <a:r>
                <a:rPr lang="en-US" sz="1200" i="1"/>
                <a:t>w</a:t>
              </a:r>
              <a:r>
                <a:rPr lang="en-US" sz="1200" i="1" baseline="-25000"/>
                <a:t>out</a:t>
              </a:r>
              <a:endParaRPr lang="th-TH" sz="1200" i="1"/>
            </a:p>
          </p:txBody>
        </p:sp>
        <p:sp>
          <p:nvSpPr>
            <p:cNvPr id="225382" name="Freeform 102"/>
            <p:cNvSpPr>
              <a:spLocks/>
            </p:cNvSpPr>
            <p:nvPr/>
          </p:nvSpPr>
          <p:spPr bwMode="auto">
            <a:xfrm rot="-22890582">
              <a:off x="3968" y="2601"/>
              <a:ext cx="120" cy="253"/>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00FF00">
                <a:alpha val="60001"/>
              </a:srgbClr>
            </a:solidFill>
            <a:ln w="9525" cap="flat" cmpd="sng">
              <a:noFill/>
              <a:prstDash val="solid"/>
              <a:round/>
              <a:headEnd type="none" w="med" len="med"/>
              <a:tailEnd type="none" w="med" len="med"/>
            </a:ln>
            <a:effectLst/>
          </p:spPr>
          <p:txBody>
            <a:bodyPr/>
            <a:lstStyle/>
            <a:p>
              <a:endParaRPr lang="th-TH"/>
            </a:p>
          </p:txBody>
        </p:sp>
        <p:sp>
          <p:nvSpPr>
            <p:cNvPr id="225383" name="Rectangle 103"/>
            <p:cNvSpPr>
              <a:spLocks noChangeArrowheads="1"/>
            </p:cNvSpPr>
            <p:nvPr/>
          </p:nvSpPr>
          <p:spPr bwMode="auto">
            <a:xfrm>
              <a:off x="4062" y="2675"/>
              <a:ext cx="235" cy="173"/>
            </a:xfrm>
            <a:prstGeom prst="rect">
              <a:avLst/>
            </a:prstGeom>
            <a:noFill/>
            <a:ln w="9525" algn="ctr">
              <a:noFill/>
              <a:miter lim="800000"/>
              <a:headEnd/>
              <a:tailEnd/>
            </a:ln>
            <a:effectLst/>
          </p:spPr>
          <p:txBody>
            <a:bodyPr wrap="none">
              <a:spAutoFit/>
            </a:bodyPr>
            <a:lstStyle/>
            <a:p>
              <a:pPr algn="ctr"/>
              <a:r>
                <a:rPr lang="en-US" sz="1200" i="1"/>
                <a:t>w</a:t>
              </a:r>
              <a:r>
                <a:rPr lang="en-US" sz="1200" i="1" baseline="-25000"/>
                <a:t>in</a:t>
              </a:r>
              <a:endParaRPr lang="th-TH" sz="1200" i="1"/>
            </a:p>
          </p:txBody>
        </p:sp>
        <p:grpSp>
          <p:nvGrpSpPr>
            <p:cNvPr id="225384" name="Group 104"/>
            <p:cNvGrpSpPr>
              <a:grpSpLocks/>
            </p:cNvGrpSpPr>
            <p:nvPr/>
          </p:nvGrpSpPr>
          <p:grpSpPr bwMode="auto">
            <a:xfrm>
              <a:off x="3412" y="1512"/>
              <a:ext cx="1272" cy="1280"/>
              <a:chOff x="3488" y="1592"/>
              <a:chExt cx="1272" cy="1280"/>
            </a:xfrm>
          </p:grpSpPr>
          <p:sp>
            <p:nvSpPr>
              <p:cNvPr id="225385" name="Freeform 105"/>
              <p:cNvSpPr>
                <a:spLocks/>
              </p:cNvSpPr>
              <p:nvPr/>
            </p:nvSpPr>
            <p:spPr bwMode="auto">
              <a:xfrm flipH="1">
                <a:off x="3589" y="1592"/>
                <a:ext cx="1162" cy="1022"/>
              </a:xfrm>
              <a:custGeom>
                <a:avLst/>
                <a:gdLst/>
                <a:ahLst/>
                <a:cxnLst>
                  <a:cxn ang="0">
                    <a:pos x="0" y="1022"/>
                  </a:cxn>
                  <a:cxn ang="0">
                    <a:pos x="339" y="839"/>
                  </a:cxn>
                  <a:cxn ang="0">
                    <a:pos x="669" y="560"/>
                  </a:cxn>
                  <a:cxn ang="0">
                    <a:pos x="921" y="296"/>
                  </a:cxn>
                  <a:cxn ang="0">
                    <a:pos x="1162" y="0"/>
                  </a:cxn>
                </a:cxnLst>
                <a:rect l="0" t="0" r="r" b="b"/>
                <a:pathLst>
                  <a:path w="1162" h="1022">
                    <a:moveTo>
                      <a:pt x="0" y="1022"/>
                    </a:moveTo>
                    <a:cubicBezTo>
                      <a:pt x="56" y="992"/>
                      <a:pt x="228" y="916"/>
                      <a:pt x="339" y="839"/>
                    </a:cubicBezTo>
                    <a:cubicBezTo>
                      <a:pt x="450" y="762"/>
                      <a:pt x="572" y="650"/>
                      <a:pt x="669" y="560"/>
                    </a:cubicBezTo>
                    <a:cubicBezTo>
                      <a:pt x="766" y="470"/>
                      <a:pt x="839" y="389"/>
                      <a:pt x="921" y="296"/>
                    </a:cubicBezTo>
                    <a:cubicBezTo>
                      <a:pt x="1003" y="203"/>
                      <a:pt x="1112" y="62"/>
                      <a:pt x="1162" y="0"/>
                    </a:cubicBezTo>
                  </a:path>
                </a:pathLst>
              </a:custGeom>
              <a:noFill/>
              <a:ln w="9525">
                <a:solidFill>
                  <a:srgbClr val="808080"/>
                </a:solidFill>
                <a:round/>
                <a:headEnd/>
                <a:tailEnd/>
              </a:ln>
              <a:effectLst/>
            </p:spPr>
            <p:txBody>
              <a:bodyPr/>
              <a:lstStyle/>
              <a:p>
                <a:endParaRPr lang="th-TH"/>
              </a:p>
            </p:txBody>
          </p:sp>
          <p:sp>
            <p:nvSpPr>
              <p:cNvPr id="225386" name="Freeform 106"/>
              <p:cNvSpPr>
                <a:spLocks/>
              </p:cNvSpPr>
              <p:nvPr/>
            </p:nvSpPr>
            <p:spPr bwMode="auto">
              <a:xfrm flipH="1">
                <a:off x="3712" y="1731"/>
                <a:ext cx="886" cy="803"/>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225387" name="Text Box 107"/>
              <p:cNvSpPr txBox="1">
                <a:spLocks noChangeArrowheads="1"/>
              </p:cNvSpPr>
              <p:nvPr/>
            </p:nvSpPr>
            <p:spPr bwMode="auto">
              <a:xfrm rot="1569014">
                <a:off x="3665" y="2586"/>
                <a:ext cx="394" cy="154"/>
              </a:xfrm>
              <a:prstGeom prst="rect">
                <a:avLst/>
              </a:prstGeom>
              <a:noFill/>
              <a:ln w="9525">
                <a:noFill/>
                <a:miter lim="800000"/>
                <a:headEnd/>
                <a:tailEnd/>
              </a:ln>
              <a:effectLst/>
            </p:spPr>
            <p:txBody>
              <a:bodyPr>
                <a:spAutoFit/>
              </a:bodyPr>
              <a:lstStyle/>
              <a:p>
                <a:pPr>
                  <a:spcBef>
                    <a:spcPct val="50000"/>
                  </a:spcBef>
                </a:pPr>
                <a:r>
                  <a:rPr lang="en-US" sz="1000" i="1"/>
                  <a:t>Pv</a:t>
                </a:r>
                <a:r>
                  <a:rPr lang="en-US" sz="1000" i="1" baseline="30000"/>
                  <a:t>k </a:t>
                </a:r>
                <a:r>
                  <a:rPr lang="en-US" sz="1000" i="1"/>
                  <a:t>= c</a:t>
                </a:r>
                <a:endParaRPr lang="th-TH" sz="1000" i="1"/>
              </a:p>
            </p:txBody>
          </p:sp>
          <p:sp>
            <p:nvSpPr>
              <p:cNvPr id="225388" name="Text Box 108"/>
              <p:cNvSpPr txBox="1">
                <a:spLocks noChangeArrowheads="1"/>
              </p:cNvSpPr>
              <p:nvPr/>
            </p:nvSpPr>
            <p:spPr bwMode="auto">
              <a:xfrm rot="2343907">
                <a:off x="3971" y="1989"/>
                <a:ext cx="419" cy="154"/>
              </a:xfrm>
              <a:prstGeom prst="rect">
                <a:avLst/>
              </a:prstGeom>
              <a:noFill/>
              <a:ln w="9525">
                <a:noFill/>
                <a:miter lim="800000"/>
                <a:headEnd/>
                <a:tailEnd/>
              </a:ln>
              <a:effectLst/>
            </p:spPr>
            <p:txBody>
              <a:bodyPr>
                <a:spAutoFit/>
              </a:bodyPr>
              <a:lstStyle/>
              <a:p>
                <a:pPr>
                  <a:spcBef>
                    <a:spcPct val="50000"/>
                  </a:spcBef>
                </a:pPr>
                <a:r>
                  <a:rPr lang="en-US" sz="1000" i="1"/>
                  <a:t>Pv</a:t>
                </a:r>
                <a:r>
                  <a:rPr lang="en-US" sz="1000" i="1" baseline="30000"/>
                  <a:t>k </a:t>
                </a:r>
                <a:r>
                  <a:rPr lang="en-US" sz="1000" i="1"/>
                  <a:t>= c</a:t>
                </a:r>
                <a:endParaRPr lang="th-TH" sz="1000" i="1"/>
              </a:p>
            </p:txBody>
          </p:sp>
          <p:sp>
            <p:nvSpPr>
              <p:cNvPr id="225389" name="Line 109"/>
              <p:cNvSpPr>
                <a:spLocks noChangeShapeType="1"/>
              </p:cNvSpPr>
              <p:nvPr/>
            </p:nvSpPr>
            <p:spPr bwMode="auto">
              <a:xfrm>
                <a:off x="4079" y="2157"/>
                <a:ext cx="78" cy="72"/>
              </a:xfrm>
              <a:prstGeom prst="line">
                <a:avLst/>
              </a:prstGeom>
              <a:noFill/>
              <a:ln w="38100">
                <a:solidFill>
                  <a:srgbClr val="0000FF"/>
                </a:solidFill>
                <a:round/>
                <a:headEnd/>
                <a:tailEnd type="triangle" w="med" len="med"/>
              </a:ln>
              <a:effectLst/>
            </p:spPr>
            <p:txBody>
              <a:bodyPr/>
              <a:lstStyle/>
              <a:p>
                <a:endParaRPr lang="th-TH"/>
              </a:p>
            </p:txBody>
          </p:sp>
          <p:sp>
            <p:nvSpPr>
              <p:cNvPr id="225390" name="Line 110"/>
              <p:cNvSpPr>
                <a:spLocks noChangeShapeType="1"/>
              </p:cNvSpPr>
              <p:nvPr/>
            </p:nvSpPr>
            <p:spPr bwMode="auto">
              <a:xfrm flipH="1" flipV="1">
                <a:off x="3706" y="1981"/>
                <a:ext cx="0" cy="141"/>
              </a:xfrm>
              <a:prstGeom prst="line">
                <a:avLst/>
              </a:prstGeom>
              <a:noFill/>
              <a:ln w="38100">
                <a:solidFill>
                  <a:srgbClr val="0000FF"/>
                </a:solidFill>
                <a:round/>
                <a:headEnd/>
                <a:tailEnd type="triangle" w="med" len="med"/>
              </a:ln>
              <a:effectLst/>
            </p:spPr>
            <p:txBody>
              <a:bodyPr/>
              <a:lstStyle/>
              <a:p>
                <a:endParaRPr lang="th-TH"/>
              </a:p>
            </p:txBody>
          </p:sp>
          <p:sp>
            <p:nvSpPr>
              <p:cNvPr id="225391" name="Line 111"/>
              <p:cNvSpPr>
                <a:spLocks noChangeShapeType="1"/>
              </p:cNvSpPr>
              <p:nvPr/>
            </p:nvSpPr>
            <p:spPr bwMode="auto">
              <a:xfrm>
                <a:off x="4584" y="2637"/>
                <a:ext cx="4" cy="72"/>
              </a:xfrm>
              <a:prstGeom prst="line">
                <a:avLst/>
              </a:prstGeom>
              <a:noFill/>
              <a:ln w="38100">
                <a:solidFill>
                  <a:srgbClr val="0000FF"/>
                </a:solidFill>
                <a:round/>
                <a:headEnd/>
                <a:tailEnd type="triangle" w="med" len="med"/>
              </a:ln>
              <a:effectLst/>
            </p:spPr>
            <p:txBody>
              <a:bodyPr/>
              <a:lstStyle/>
              <a:p>
                <a:endParaRPr lang="th-TH"/>
              </a:p>
            </p:txBody>
          </p:sp>
          <p:sp>
            <p:nvSpPr>
              <p:cNvPr id="225392" name="Line 112"/>
              <p:cNvSpPr>
                <a:spLocks noChangeShapeType="1"/>
              </p:cNvSpPr>
              <p:nvPr/>
            </p:nvSpPr>
            <p:spPr bwMode="auto">
              <a:xfrm flipH="1" flipV="1">
                <a:off x="4188" y="2699"/>
                <a:ext cx="87" cy="39"/>
              </a:xfrm>
              <a:prstGeom prst="line">
                <a:avLst/>
              </a:prstGeom>
              <a:noFill/>
              <a:ln w="38100">
                <a:solidFill>
                  <a:srgbClr val="0000FF"/>
                </a:solidFill>
                <a:round/>
                <a:headEnd/>
                <a:tailEnd type="triangle" w="med" len="med"/>
              </a:ln>
              <a:effectLst/>
            </p:spPr>
            <p:txBody>
              <a:bodyPr/>
              <a:lstStyle/>
              <a:p>
                <a:endParaRPr lang="th-TH"/>
              </a:p>
            </p:txBody>
          </p:sp>
          <p:sp>
            <p:nvSpPr>
              <p:cNvPr id="225393" name="Freeform 113"/>
              <p:cNvSpPr>
                <a:spLocks/>
              </p:cNvSpPr>
              <p:nvPr/>
            </p:nvSpPr>
            <p:spPr bwMode="auto">
              <a:xfrm flipH="1">
                <a:off x="3488" y="2335"/>
                <a:ext cx="1272" cy="537"/>
              </a:xfrm>
              <a:custGeom>
                <a:avLst/>
                <a:gdLst/>
                <a:ahLst/>
                <a:cxnLst>
                  <a:cxn ang="0">
                    <a:pos x="0" y="591"/>
                  </a:cxn>
                  <a:cxn ang="0">
                    <a:pos x="336" y="501"/>
                  </a:cxn>
                  <a:cxn ang="0">
                    <a:pos x="756" y="339"/>
                  </a:cxn>
                  <a:cxn ang="0">
                    <a:pos x="1263" y="81"/>
                  </a:cxn>
                  <a:cxn ang="0">
                    <a:pos x="1401" y="0"/>
                  </a:cxn>
                </a:cxnLst>
                <a:rect l="0" t="0" r="r" b="b"/>
                <a:pathLst>
                  <a:path w="1401" h="591">
                    <a:moveTo>
                      <a:pt x="0" y="591"/>
                    </a:moveTo>
                    <a:cubicBezTo>
                      <a:pt x="105" y="567"/>
                      <a:pt x="210" y="543"/>
                      <a:pt x="336" y="501"/>
                    </a:cubicBezTo>
                    <a:cubicBezTo>
                      <a:pt x="462" y="459"/>
                      <a:pt x="602" y="409"/>
                      <a:pt x="756" y="339"/>
                    </a:cubicBezTo>
                    <a:cubicBezTo>
                      <a:pt x="910" y="269"/>
                      <a:pt x="1156" y="137"/>
                      <a:pt x="1263" y="81"/>
                    </a:cubicBezTo>
                    <a:cubicBezTo>
                      <a:pt x="1370" y="25"/>
                      <a:pt x="1385" y="12"/>
                      <a:pt x="1401" y="0"/>
                    </a:cubicBezTo>
                  </a:path>
                </a:pathLst>
              </a:custGeom>
              <a:noFill/>
              <a:ln w="9525">
                <a:solidFill>
                  <a:srgbClr val="808080"/>
                </a:solidFill>
                <a:round/>
                <a:headEnd/>
                <a:tailEnd/>
              </a:ln>
              <a:effectLst/>
            </p:spPr>
            <p:txBody>
              <a:bodyPr/>
              <a:lstStyle/>
              <a:p>
                <a:endParaRPr lang="th-TH"/>
              </a:p>
            </p:txBody>
          </p:sp>
          <p:sp>
            <p:nvSpPr>
              <p:cNvPr id="225394" name="Freeform 114"/>
              <p:cNvSpPr>
                <a:spLocks/>
              </p:cNvSpPr>
              <p:nvPr/>
            </p:nvSpPr>
            <p:spPr bwMode="auto">
              <a:xfrm flipH="1">
                <a:off x="3707" y="2461"/>
                <a:ext cx="889" cy="368"/>
              </a:xfrm>
              <a:custGeom>
                <a:avLst/>
                <a:gdLst/>
                <a:ahLst/>
                <a:cxnLst>
                  <a:cxn ang="0">
                    <a:pos x="0" y="1022"/>
                  </a:cxn>
                  <a:cxn ang="0">
                    <a:pos x="312" y="845"/>
                  </a:cxn>
                  <a:cxn ang="0">
                    <a:pos x="657" y="560"/>
                  </a:cxn>
                  <a:cxn ang="0">
                    <a:pos x="921" y="296"/>
                  </a:cxn>
                  <a:cxn ang="0">
                    <a:pos x="1162" y="0"/>
                  </a:cxn>
                </a:cxnLst>
                <a:rect l="0" t="0" r="r" b="b"/>
                <a:pathLst>
                  <a:path w="1162" h="1022">
                    <a:moveTo>
                      <a:pt x="0" y="1022"/>
                    </a:moveTo>
                    <a:cubicBezTo>
                      <a:pt x="52" y="993"/>
                      <a:pt x="202" y="922"/>
                      <a:pt x="312" y="845"/>
                    </a:cubicBezTo>
                    <a:cubicBezTo>
                      <a:pt x="422" y="768"/>
                      <a:pt x="556" y="651"/>
                      <a:pt x="657" y="560"/>
                    </a:cubicBezTo>
                    <a:cubicBezTo>
                      <a:pt x="758" y="469"/>
                      <a:pt x="837" y="389"/>
                      <a:pt x="921" y="296"/>
                    </a:cubicBezTo>
                    <a:cubicBezTo>
                      <a:pt x="1005" y="203"/>
                      <a:pt x="1112" y="62"/>
                      <a:pt x="1162" y="0"/>
                    </a:cubicBezTo>
                  </a:path>
                </a:pathLst>
              </a:custGeom>
              <a:noFill/>
              <a:ln w="38100">
                <a:solidFill>
                  <a:srgbClr val="0000FF"/>
                </a:solidFill>
                <a:round/>
                <a:headEnd/>
                <a:tailEnd/>
              </a:ln>
              <a:effectLst/>
            </p:spPr>
            <p:txBody>
              <a:bodyPr/>
              <a:lstStyle/>
              <a:p>
                <a:endParaRPr lang="th-TH"/>
              </a:p>
            </p:txBody>
          </p:sp>
          <p:sp>
            <p:nvSpPr>
              <p:cNvPr id="225395" name="Line 115"/>
              <p:cNvSpPr>
                <a:spLocks noChangeShapeType="1"/>
              </p:cNvSpPr>
              <p:nvPr/>
            </p:nvSpPr>
            <p:spPr bwMode="auto">
              <a:xfrm flipH="1">
                <a:off x="3707" y="1723"/>
                <a:ext cx="3" cy="741"/>
              </a:xfrm>
              <a:prstGeom prst="line">
                <a:avLst/>
              </a:prstGeom>
              <a:noFill/>
              <a:ln w="38100">
                <a:solidFill>
                  <a:srgbClr val="0000FF"/>
                </a:solidFill>
                <a:round/>
                <a:headEnd/>
                <a:tailEnd/>
              </a:ln>
              <a:effectLst/>
            </p:spPr>
            <p:txBody>
              <a:bodyPr/>
              <a:lstStyle/>
              <a:p>
                <a:endParaRPr lang="th-TH"/>
              </a:p>
            </p:txBody>
          </p:sp>
          <p:sp>
            <p:nvSpPr>
              <p:cNvPr id="225396" name="Line 116"/>
              <p:cNvSpPr>
                <a:spLocks noChangeShapeType="1"/>
              </p:cNvSpPr>
              <p:nvPr/>
            </p:nvSpPr>
            <p:spPr bwMode="auto">
              <a:xfrm flipH="1">
                <a:off x="4588" y="2528"/>
                <a:ext cx="0" cy="300"/>
              </a:xfrm>
              <a:prstGeom prst="line">
                <a:avLst/>
              </a:prstGeom>
              <a:noFill/>
              <a:ln w="38100">
                <a:solidFill>
                  <a:srgbClr val="0000FF"/>
                </a:solidFill>
                <a:round/>
                <a:headEnd/>
                <a:tailEnd/>
              </a:ln>
              <a:effectLst/>
            </p:spPr>
            <p:txBody>
              <a:bodyPr/>
              <a:lstStyle/>
              <a:p>
                <a:endParaRPr lang="th-TH"/>
              </a:p>
            </p:txBody>
          </p:sp>
          <p:sp>
            <p:nvSpPr>
              <p:cNvPr id="225397" name="Oval 117"/>
              <p:cNvSpPr>
                <a:spLocks noChangeArrowheads="1"/>
              </p:cNvSpPr>
              <p:nvPr/>
            </p:nvSpPr>
            <p:spPr bwMode="auto">
              <a:xfrm flipH="1">
                <a:off x="4560" y="2503"/>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225398" name="Oval 118"/>
              <p:cNvSpPr>
                <a:spLocks noChangeArrowheads="1"/>
              </p:cNvSpPr>
              <p:nvPr/>
            </p:nvSpPr>
            <p:spPr bwMode="auto">
              <a:xfrm flipH="1">
                <a:off x="4559" y="2801"/>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225399" name="Oval 119"/>
              <p:cNvSpPr>
                <a:spLocks noChangeArrowheads="1"/>
              </p:cNvSpPr>
              <p:nvPr/>
            </p:nvSpPr>
            <p:spPr bwMode="auto">
              <a:xfrm flipH="1">
                <a:off x="3679" y="1713"/>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sp>
            <p:nvSpPr>
              <p:cNvPr id="225400" name="Oval 120"/>
              <p:cNvSpPr>
                <a:spLocks noChangeArrowheads="1"/>
              </p:cNvSpPr>
              <p:nvPr/>
            </p:nvSpPr>
            <p:spPr bwMode="auto">
              <a:xfrm flipH="1">
                <a:off x="3681" y="2440"/>
                <a:ext cx="56" cy="56"/>
              </a:xfrm>
              <a:prstGeom prst="ellipse">
                <a:avLst/>
              </a:prstGeom>
              <a:solidFill>
                <a:srgbClr val="808080"/>
              </a:solidFill>
              <a:ln w="9525">
                <a:solidFill>
                  <a:schemeClr val="tx1"/>
                </a:solidFill>
                <a:round/>
                <a:headEnd/>
                <a:tailEnd/>
              </a:ln>
              <a:effectLst/>
            </p:spPr>
            <p:txBody>
              <a:bodyPr wrap="none" anchor="ctr"/>
              <a:lstStyle/>
              <a:p>
                <a:endParaRPr lang="th-TH"/>
              </a:p>
            </p:txBody>
          </p:sp>
        </p:grpSp>
      </p:grpSp>
      <p:sp>
        <p:nvSpPr>
          <p:cNvPr id="225401" name="Freeform 121"/>
          <p:cNvSpPr>
            <a:spLocks noChangeAspect="1"/>
          </p:cNvSpPr>
          <p:nvPr/>
        </p:nvSpPr>
        <p:spPr bwMode="auto">
          <a:xfrm rot="5400000">
            <a:off x="1821657" y="4672806"/>
            <a:ext cx="300038" cy="2270125"/>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25400">
            <a:solidFill>
              <a:srgbClr val="808080"/>
            </a:solidFill>
            <a:round/>
            <a:headEnd/>
            <a:tailEnd/>
          </a:ln>
        </p:spPr>
        <p:txBody>
          <a:bodyPr/>
          <a:lstStyle/>
          <a:p>
            <a:endParaRPr lang="th-TH"/>
          </a:p>
        </p:txBody>
      </p:sp>
      <p:grpSp>
        <p:nvGrpSpPr>
          <p:cNvPr id="225402" name="Group 122"/>
          <p:cNvGrpSpPr>
            <a:grpSpLocks/>
          </p:cNvGrpSpPr>
          <p:nvPr/>
        </p:nvGrpSpPr>
        <p:grpSpPr bwMode="auto">
          <a:xfrm>
            <a:off x="2652713" y="5672138"/>
            <a:ext cx="527050" cy="276225"/>
            <a:chOff x="2024" y="3223"/>
            <a:chExt cx="332" cy="608"/>
          </a:xfrm>
        </p:grpSpPr>
        <p:sp>
          <p:nvSpPr>
            <p:cNvPr id="225403" name="Rectangle 123"/>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225404" name="Rectangle 124"/>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sp>
        <p:nvSpPr>
          <p:cNvPr id="225405" name="Text Box 125"/>
          <p:cNvSpPr txBox="1">
            <a:spLocks noChangeArrowheads="1"/>
          </p:cNvSpPr>
          <p:nvPr/>
        </p:nvSpPr>
        <p:spPr bwMode="auto">
          <a:xfrm>
            <a:off x="957263" y="5937250"/>
            <a:ext cx="628650" cy="244475"/>
          </a:xfrm>
          <a:prstGeom prst="rect">
            <a:avLst/>
          </a:prstGeom>
          <a:noFill/>
          <a:ln w="9525">
            <a:noFill/>
            <a:miter lim="800000"/>
            <a:headEnd/>
            <a:tailEnd/>
          </a:ln>
          <a:effectLst/>
        </p:spPr>
        <p:txBody>
          <a:bodyPr>
            <a:spAutoFit/>
          </a:bodyPr>
          <a:lstStyle/>
          <a:p>
            <a:pPr algn="ctr">
              <a:spcBef>
                <a:spcPct val="50000"/>
              </a:spcBef>
            </a:pPr>
            <a:r>
              <a:rPr lang="en-US" sz="1000">
                <a:solidFill>
                  <a:srgbClr val="800080"/>
                </a:solidFill>
                <a:latin typeface="Times New Roman" pitchFamily="18" charset="0"/>
              </a:rPr>
              <a:t>TDC</a:t>
            </a:r>
            <a:endParaRPr lang="th-TH" sz="1000">
              <a:solidFill>
                <a:srgbClr val="800080"/>
              </a:solidFill>
              <a:latin typeface="Times New Roman" pitchFamily="18" charset="0"/>
            </a:endParaRPr>
          </a:p>
        </p:txBody>
      </p:sp>
      <p:sp>
        <p:nvSpPr>
          <p:cNvPr id="225406" name="Text Box 126"/>
          <p:cNvSpPr txBox="1">
            <a:spLocks noChangeArrowheads="1"/>
          </p:cNvSpPr>
          <p:nvPr/>
        </p:nvSpPr>
        <p:spPr bwMode="auto">
          <a:xfrm>
            <a:off x="2397125" y="5948363"/>
            <a:ext cx="628650" cy="244475"/>
          </a:xfrm>
          <a:prstGeom prst="rect">
            <a:avLst/>
          </a:prstGeom>
          <a:noFill/>
          <a:ln w="9525">
            <a:noFill/>
            <a:miter lim="800000"/>
            <a:headEnd/>
            <a:tailEnd/>
          </a:ln>
          <a:effectLst/>
        </p:spPr>
        <p:txBody>
          <a:bodyPr>
            <a:spAutoFit/>
          </a:bodyPr>
          <a:lstStyle/>
          <a:p>
            <a:pPr algn="ctr">
              <a:spcBef>
                <a:spcPct val="50000"/>
              </a:spcBef>
            </a:pPr>
            <a:r>
              <a:rPr lang="en-US" sz="1000">
                <a:solidFill>
                  <a:srgbClr val="800080"/>
                </a:solidFill>
                <a:latin typeface="Times New Roman" pitchFamily="18" charset="0"/>
              </a:rPr>
              <a:t>BDC</a:t>
            </a:r>
            <a:endParaRPr lang="th-TH" sz="1000">
              <a:solidFill>
                <a:srgbClr val="800080"/>
              </a:solidFill>
              <a:latin typeface="Times New Roman" pitchFamily="18" charset="0"/>
            </a:endParaRPr>
          </a:p>
        </p:txBody>
      </p:sp>
      <p:pic>
        <p:nvPicPr>
          <p:cNvPr id="225407" name="Picture 127" descr="4StrokeSparkIgnitionEngine"/>
          <p:cNvPicPr>
            <a:picLocks noChangeAspect="1" noChangeArrowheads="1" noCrop="1"/>
          </p:cNvPicPr>
          <p:nvPr/>
        </p:nvPicPr>
        <p:blipFill>
          <a:blip r:embed="rId2" cstate="print"/>
          <a:srcRect/>
          <a:stretch>
            <a:fillRect/>
          </a:stretch>
        </p:blipFill>
        <p:spPr bwMode="auto">
          <a:xfrm>
            <a:off x="3841750" y="3489325"/>
            <a:ext cx="2243138" cy="2114550"/>
          </a:xfrm>
          <a:prstGeom prst="rect">
            <a:avLst/>
          </a:prstGeom>
          <a:noFill/>
        </p:spPr>
      </p:pic>
      <p:sp>
        <p:nvSpPr>
          <p:cNvPr id="225452" name="Rectangle 172"/>
          <p:cNvSpPr>
            <a:spLocks noChangeArrowheads="1"/>
          </p:cNvSpPr>
          <p:nvPr/>
        </p:nvSpPr>
        <p:spPr bwMode="auto">
          <a:xfrm>
            <a:off x="3670300" y="2908300"/>
            <a:ext cx="5194300" cy="3086100"/>
          </a:xfrm>
          <a:prstGeom prst="rect">
            <a:avLst/>
          </a:prstGeom>
          <a:noFill/>
          <a:ln w="9525">
            <a:solidFill>
              <a:schemeClr val="tx1"/>
            </a:solidFill>
            <a:miter lim="800000"/>
            <a:headEnd/>
            <a:tailEnd/>
          </a:ln>
          <a:effectLst/>
        </p:spPr>
        <p:txBody>
          <a:bodyPr wrap="none" anchor="ctr"/>
          <a:lstStyle/>
          <a:p>
            <a:endParaRPr lang="th-TH"/>
          </a:p>
        </p:txBody>
      </p:sp>
      <p:sp>
        <p:nvSpPr>
          <p:cNvPr id="225453" name="Text Box 173"/>
          <p:cNvSpPr txBox="1">
            <a:spLocks noChangeArrowheads="1"/>
          </p:cNvSpPr>
          <p:nvPr/>
        </p:nvSpPr>
        <p:spPr bwMode="auto">
          <a:xfrm>
            <a:off x="1092200" y="2984500"/>
            <a:ext cx="1917700" cy="366713"/>
          </a:xfrm>
          <a:prstGeom prst="rect">
            <a:avLst/>
          </a:prstGeom>
          <a:noFill/>
          <a:ln w="9525">
            <a:noFill/>
            <a:miter lim="800000"/>
            <a:headEnd/>
            <a:tailEnd/>
          </a:ln>
          <a:effectLst/>
        </p:spPr>
        <p:txBody>
          <a:bodyPr>
            <a:spAutoFit/>
          </a:bodyPr>
          <a:lstStyle/>
          <a:p>
            <a:pPr algn="ctr">
              <a:spcBef>
                <a:spcPct val="50000"/>
              </a:spcBef>
            </a:pPr>
            <a:r>
              <a:rPr lang="en-US"/>
              <a:t>Otto Cycle</a:t>
            </a:r>
            <a:endParaRPr lang="th-TH"/>
          </a:p>
        </p:txBody>
      </p:sp>
      <p:sp>
        <p:nvSpPr>
          <p:cNvPr id="225454" name="Text Box 174"/>
          <p:cNvSpPr txBox="1">
            <a:spLocks noChangeArrowheads="1"/>
          </p:cNvSpPr>
          <p:nvPr/>
        </p:nvSpPr>
        <p:spPr bwMode="auto">
          <a:xfrm>
            <a:off x="3913188" y="2973388"/>
            <a:ext cx="1917700" cy="366712"/>
          </a:xfrm>
          <a:prstGeom prst="rect">
            <a:avLst/>
          </a:prstGeom>
          <a:noFill/>
          <a:ln w="9525">
            <a:noFill/>
            <a:miter lim="800000"/>
            <a:headEnd/>
            <a:tailEnd/>
          </a:ln>
          <a:effectLst/>
        </p:spPr>
        <p:txBody>
          <a:bodyPr>
            <a:spAutoFit/>
          </a:bodyPr>
          <a:lstStyle/>
          <a:p>
            <a:pPr algn="ctr">
              <a:spcBef>
                <a:spcPct val="50000"/>
              </a:spcBef>
            </a:pPr>
            <a:r>
              <a:rPr lang="en-US"/>
              <a:t>4-Stroke Engine</a:t>
            </a:r>
            <a:endParaRPr lang="th-TH"/>
          </a:p>
        </p:txBody>
      </p:sp>
      <p:pic>
        <p:nvPicPr>
          <p:cNvPr id="225455" name="Picture 175" descr="ottoPVdia"/>
          <p:cNvPicPr>
            <a:picLocks noChangeAspect="1" noChangeArrowheads="1"/>
          </p:cNvPicPr>
          <p:nvPr/>
        </p:nvPicPr>
        <p:blipFill>
          <a:blip r:embed="rId3" cstate="print">
            <a:clrChange>
              <a:clrFrom>
                <a:srgbClr val="F9FBF0"/>
              </a:clrFrom>
              <a:clrTo>
                <a:srgbClr val="F9FBF0">
                  <a:alpha val="0"/>
                </a:srgbClr>
              </a:clrTo>
            </a:clrChange>
          </a:blip>
          <a:srcRect/>
          <a:stretch>
            <a:fillRect/>
          </a:stretch>
        </p:blipFill>
        <p:spPr bwMode="auto">
          <a:xfrm>
            <a:off x="5989638" y="2992438"/>
            <a:ext cx="2816225" cy="2924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25366"/>
                                        </p:tgtEl>
                                        <p:attrNameLst>
                                          <p:attrName>style.visibility</p:attrName>
                                        </p:attrNameLst>
                                      </p:cBhvr>
                                      <p:to>
                                        <p:strVal val="visible"/>
                                      </p:to>
                                    </p:set>
                                    <p:animEffect transition="in" filter="wipe(right)">
                                      <p:cBhvr>
                                        <p:cTn id="7" dur="1000"/>
                                        <p:tgtEl>
                                          <p:spTgt spid="225366"/>
                                        </p:tgtEl>
                                      </p:cBhvr>
                                    </p:animEffect>
                                  </p:childTnLst>
                                </p:cTn>
                              </p:par>
                            </p:childTnLst>
                          </p:cTn>
                        </p:par>
                        <p:par>
                          <p:cTn id="8" fill="hold">
                            <p:stCondLst>
                              <p:cond delay="1000"/>
                            </p:stCondLst>
                            <p:childTnLst>
                              <p:par>
                                <p:cTn id="9" presetID="63" presetClass="path" presetSubtype="0" repeatCount="indefinite" accel="50000" decel="50000" autoRev="1" fill="hold" nodeType="afterEffect">
                                  <p:stCondLst>
                                    <p:cond delay="0"/>
                                  </p:stCondLst>
                                  <p:childTnLst>
                                    <p:animMotion origin="layout" path="M -1.11111E-6 2.22222E-6 L -0.15729 2.22222E-6 " pathEditMode="relative" rAng="0" ptsTypes="AA">
                                      <p:cBhvr>
                                        <p:cTn id="10" dur="2000" fill="hold"/>
                                        <p:tgtEl>
                                          <p:spTgt spid="225402"/>
                                        </p:tgtEl>
                                        <p:attrNameLst>
                                          <p:attrName>ppt_x</p:attrName>
                                          <p:attrName>ppt_y</p:attrName>
                                        </p:attrNameLst>
                                      </p:cBhvr>
                                      <p:rCtr x="-79" y="0"/>
                                    </p:animMotion>
                                  </p:childTnLst>
                                </p:cTn>
                              </p:par>
                            </p:childTnLst>
                          </p:cTn>
                        </p:par>
                        <p:par>
                          <p:cTn id="11" fill="hold">
                            <p:stCondLst>
                              <p:cond delay="5000"/>
                            </p:stCondLst>
                            <p:childTnLst>
                              <p:par>
                                <p:cTn id="12" presetID="18" presetClass="entr" presetSubtype="3" fill="hold" nodeType="afterEffect">
                                  <p:stCondLst>
                                    <p:cond delay="0"/>
                                  </p:stCondLst>
                                  <p:childTnLst>
                                    <p:set>
                                      <p:cBhvr>
                                        <p:cTn id="13" dur="1" fill="hold">
                                          <p:stCondLst>
                                            <p:cond delay="0"/>
                                          </p:stCondLst>
                                        </p:cTn>
                                        <p:tgtEl>
                                          <p:spTgt spid="225455"/>
                                        </p:tgtEl>
                                        <p:attrNameLst>
                                          <p:attrName>style.visibility</p:attrName>
                                        </p:attrNameLst>
                                      </p:cBhvr>
                                      <p:to>
                                        <p:strVal val="visible"/>
                                      </p:to>
                                    </p:set>
                                    <p:animEffect transition="in" filter="strips(upRight)">
                                      <p:cBhvr>
                                        <p:cTn id="14" dur="2000"/>
                                        <p:tgtEl>
                                          <p:spTgt spid="225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ltLang="en-US"/>
              <a:t>รศ.ดร.สมหมาย ปรีเปรม</a:t>
            </a:r>
            <a:endParaRPr lang="th-TH" altLang="en-US"/>
          </a:p>
        </p:txBody>
      </p:sp>
      <p:sp>
        <p:nvSpPr>
          <p:cNvPr id="183300" name="Rectangle 4"/>
          <p:cNvSpPr>
            <a:spLocks noChangeArrowheads="1"/>
          </p:cNvSpPr>
          <p:nvPr/>
        </p:nvSpPr>
        <p:spPr bwMode="auto">
          <a:xfrm>
            <a:off x="454025" y="319088"/>
            <a:ext cx="7467600" cy="468312"/>
          </a:xfrm>
          <a:prstGeom prst="rect">
            <a:avLst/>
          </a:prstGeom>
          <a:noFill/>
          <a:ln w="9525">
            <a:noFill/>
            <a:miter lim="800000"/>
            <a:headEnd/>
            <a:tailEnd/>
          </a:ln>
          <a:effectLst/>
        </p:spPr>
        <p:txBody>
          <a:bodyPr/>
          <a:lstStyle/>
          <a:p>
            <a:pPr marL="342900" indent="-342900">
              <a:lnSpc>
                <a:spcPct val="90000"/>
              </a:lnSpc>
              <a:buClr>
                <a:schemeClr val="tx2"/>
              </a:buClr>
              <a:buSzPct val="70000"/>
              <a:buFont typeface="Wingdings" pitchFamily="2" charset="2"/>
              <a:buNone/>
            </a:pPr>
            <a:r>
              <a:rPr lang="en-US" sz="2200"/>
              <a:t>Analysis of Air Standard Otto Cycle </a:t>
            </a:r>
            <a:r>
              <a:rPr lang="en-US" sz="2600" b="1">
                <a:latin typeface="Times New Roman" pitchFamily="18" charset="0"/>
              </a:rPr>
              <a:t>	</a:t>
            </a:r>
            <a:r>
              <a:rPr lang="en-US" sz="2000" i="1">
                <a:latin typeface="Times New Roman" pitchFamily="18" charset="0"/>
              </a:rPr>
              <a:t>Review of equations used:</a:t>
            </a:r>
          </a:p>
          <a:p>
            <a:pPr marL="342900" indent="-342900">
              <a:lnSpc>
                <a:spcPct val="90000"/>
              </a:lnSpc>
              <a:buClr>
                <a:schemeClr val="tx2"/>
              </a:buClr>
              <a:buSzPct val="70000"/>
              <a:buFont typeface="Wingdings" pitchFamily="2" charset="2"/>
              <a:buNone/>
            </a:pPr>
            <a:endParaRPr lang="th-TH" sz="900" i="1">
              <a:latin typeface="Times New Roman" pitchFamily="18" charset="0"/>
            </a:endParaRPr>
          </a:p>
        </p:txBody>
      </p:sp>
      <p:graphicFrame>
        <p:nvGraphicFramePr>
          <p:cNvPr id="183301" name="Object 5"/>
          <p:cNvGraphicFramePr>
            <a:graphicFrameLocks noChangeAspect="1"/>
          </p:cNvGraphicFramePr>
          <p:nvPr/>
        </p:nvGraphicFramePr>
        <p:xfrm>
          <a:off x="549275" y="1111250"/>
          <a:ext cx="4933950" cy="5094288"/>
        </p:xfrm>
        <a:graphic>
          <a:graphicData uri="http://schemas.openxmlformats.org/presentationml/2006/ole">
            <p:oleObj spid="_x0000_s183301" name="Equation" r:id="rId3" imgW="3238200" imgH="3543120" progId="Equation.DSMT4">
              <p:embed/>
            </p:oleObj>
          </a:graphicData>
        </a:graphic>
      </p:graphicFrame>
      <p:graphicFrame>
        <p:nvGraphicFramePr>
          <p:cNvPr id="183302" name="Object 6"/>
          <p:cNvGraphicFramePr>
            <a:graphicFrameLocks noChangeAspect="1"/>
          </p:cNvGraphicFramePr>
          <p:nvPr/>
        </p:nvGraphicFramePr>
        <p:xfrm>
          <a:off x="5570538" y="944563"/>
          <a:ext cx="2547937" cy="5599112"/>
        </p:xfrm>
        <a:graphic>
          <a:graphicData uri="http://schemas.openxmlformats.org/presentationml/2006/ole">
            <p:oleObj spid="_x0000_s183302" name="Equation" r:id="rId4" imgW="1549080" imgH="34034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3301"/>
                                        </p:tgtEl>
                                        <p:attrNameLst>
                                          <p:attrName>style.visibility</p:attrName>
                                        </p:attrNameLst>
                                      </p:cBhvr>
                                      <p:to>
                                        <p:strVal val="visible"/>
                                      </p:to>
                                    </p:set>
                                    <p:animEffect transition="in" filter="wipe(up)">
                                      <p:cBhvr>
                                        <p:cTn id="7" dur="1000"/>
                                        <p:tgtEl>
                                          <p:spTgt spid="18330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83302"/>
                                        </p:tgtEl>
                                        <p:attrNameLst>
                                          <p:attrName>style.visibility</p:attrName>
                                        </p:attrNameLst>
                                      </p:cBhvr>
                                      <p:to>
                                        <p:strVal val="visible"/>
                                      </p:to>
                                    </p:set>
                                    <p:animEffect transition="in" filter="wipe(up)">
                                      <p:cBhvr>
                                        <p:cTn id="11" dur="1000"/>
                                        <p:tgtEl>
                                          <p:spTgt spid="183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a:t>รศ.ดร.สมหมาย ปรีเปรม</a:t>
            </a:r>
            <a:endParaRPr lang="th-TH" altLang="en-US"/>
          </a:p>
        </p:txBody>
      </p:sp>
      <p:graphicFrame>
        <p:nvGraphicFramePr>
          <p:cNvPr id="185348" name="Object 4"/>
          <p:cNvGraphicFramePr>
            <a:graphicFrameLocks noChangeAspect="1"/>
          </p:cNvGraphicFramePr>
          <p:nvPr/>
        </p:nvGraphicFramePr>
        <p:xfrm>
          <a:off x="887413" y="525463"/>
          <a:ext cx="3092450" cy="5681662"/>
        </p:xfrm>
        <a:graphic>
          <a:graphicData uri="http://schemas.openxmlformats.org/presentationml/2006/ole">
            <p:oleObj spid="_x0000_s185348" name="Equation" r:id="rId3" imgW="1879560" imgH="3454200" progId="Equation.3">
              <p:embed/>
            </p:oleObj>
          </a:graphicData>
        </a:graphic>
      </p:graphicFrame>
      <p:sp>
        <p:nvSpPr>
          <p:cNvPr id="185349" name="Text Box 5"/>
          <p:cNvSpPr txBox="1">
            <a:spLocks noChangeArrowheads="1"/>
          </p:cNvSpPr>
          <p:nvPr/>
        </p:nvSpPr>
        <p:spPr bwMode="auto">
          <a:xfrm>
            <a:off x="4143375" y="1905000"/>
            <a:ext cx="4295775" cy="2573338"/>
          </a:xfrm>
          <a:prstGeom prst="rect">
            <a:avLst/>
          </a:prstGeom>
          <a:noFill/>
          <a:ln w="9525">
            <a:solidFill>
              <a:srgbClr val="0000FF"/>
            </a:solidFill>
            <a:miter lim="800000"/>
            <a:headEnd/>
            <a:tailEnd/>
          </a:ln>
          <a:effectLst/>
        </p:spPr>
        <p:txBody>
          <a:bodyPr>
            <a:spAutoFit/>
          </a:bodyPr>
          <a:lstStyle/>
          <a:p>
            <a:pPr marL="533400" indent="-533400"/>
            <a:r>
              <a:rPr lang="en-US">
                <a:latin typeface="Times New Roman" pitchFamily="18" charset="0"/>
              </a:rPr>
              <a:t>1. The higher r</a:t>
            </a:r>
            <a:r>
              <a:rPr lang="en-US" baseline="-25000">
                <a:latin typeface="Times New Roman" pitchFamily="18" charset="0"/>
              </a:rPr>
              <a:t>v</a:t>
            </a:r>
            <a:r>
              <a:rPr lang="en-US">
                <a:latin typeface="Times New Roman" pitchFamily="18" charset="0"/>
              </a:rPr>
              <a:t> the higher thermal eff.</a:t>
            </a:r>
          </a:p>
          <a:p>
            <a:pPr marL="533400" indent="-533400"/>
            <a:r>
              <a:rPr lang="en-US">
                <a:latin typeface="Times New Roman" pitchFamily="18" charset="0"/>
              </a:rPr>
              <a:t>2. The higher r</a:t>
            </a:r>
            <a:r>
              <a:rPr lang="en-US" baseline="-25000">
                <a:latin typeface="Times New Roman" pitchFamily="18" charset="0"/>
              </a:rPr>
              <a:t>v</a:t>
            </a:r>
            <a:r>
              <a:rPr lang="en-US">
                <a:latin typeface="Times New Roman" pitchFamily="18" charset="0"/>
              </a:rPr>
              <a:t> cause Self-Ignition </a:t>
            </a:r>
            <a:r>
              <a:rPr lang="en-US">
                <a:latin typeface="Times New Roman" pitchFamily="18" charset="0"/>
                <a:sym typeface="Wingdings" pitchFamily="2" charset="2"/>
              </a:rPr>
              <a:t> engine knock</a:t>
            </a:r>
          </a:p>
          <a:p>
            <a:pPr marL="533400" indent="-533400"/>
            <a:r>
              <a:rPr lang="en-US">
                <a:latin typeface="Times New Roman" pitchFamily="18" charset="0"/>
                <a:sym typeface="Wingdings" pitchFamily="2" charset="2"/>
              </a:rPr>
              <a:t>3. Higher Octane Number of fuel used retard the self-ignition</a:t>
            </a:r>
          </a:p>
          <a:p>
            <a:pPr marL="533400" indent="-533400"/>
            <a:r>
              <a:rPr lang="en-US">
                <a:latin typeface="Times New Roman" pitchFamily="18" charset="0"/>
                <a:sym typeface="Wingdings" pitchFamily="2" charset="2"/>
              </a:rPr>
              <a:t>4. Typical r</a:t>
            </a:r>
            <a:r>
              <a:rPr lang="en-US" baseline="-25000">
                <a:latin typeface="Times New Roman" pitchFamily="18" charset="0"/>
                <a:sym typeface="Wingdings" pitchFamily="2" charset="2"/>
              </a:rPr>
              <a:t>v</a:t>
            </a:r>
            <a:r>
              <a:rPr lang="en-US">
                <a:latin typeface="Times New Roman" pitchFamily="18" charset="0"/>
                <a:sym typeface="Wingdings" pitchFamily="2" charset="2"/>
              </a:rPr>
              <a:t> of gasoline engine ~ 9.0 – 10.0</a:t>
            </a:r>
          </a:p>
          <a:p>
            <a:pPr marL="533400" indent="-533400"/>
            <a:r>
              <a:rPr lang="en-US">
                <a:latin typeface="Times New Roman" pitchFamily="18" charset="0"/>
                <a:sym typeface="Wingdings" pitchFamily="2" charset="2"/>
              </a:rPr>
              <a:t>5. Thermal efficiency of actual spark ignition engine ~ 25-30% </a:t>
            </a:r>
          </a:p>
          <a:p>
            <a:pPr marL="533400" indent="-533400"/>
            <a:endParaRPr lang="th-TH">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wipe(up)">
                                      <p:cBhvr>
                                        <p:cTn id="7" dur="2000"/>
                                        <p:tgtEl>
                                          <p:spTgt spid="185348"/>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85349"/>
                                        </p:tgtEl>
                                        <p:attrNameLst>
                                          <p:attrName>style.visibility</p:attrName>
                                        </p:attrNameLst>
                                      </p:cBhvr>
                                      <p:to>
                                        <p:strVal val="visible"/>
                                      </p:to>
                                    </p:set>
                                    <p:animEffect transition="in" filter="wipe(up)">
                                      <p:cBhvr>
                                        <p:cTn id="11" dur="2000"/>
                                        <p:tgtEl>
                                          <p:spTgt spid="18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1797</TotalTime>
  <Words>1713</Words>
  <Application>Microsoft Office PowerPoint</Application>
  <PresentationFormat>On-screen Show (4:3)</PresentationFormat>
  <Paragraphs>260</Paragraphs>
  <Slides>18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30" baseType="lpstr">
      <vt:lpstr>Arial</vt:lpstr>
      <vt:lpstr>Angsana New</vt:lpstr>
      <vt:lpstr>Times New Roman</vt:lpstr>
      <vt:lpstr>Wingdings</vt:lpstr>
      <vt:lpstr>Comic Sans MS</vt:lpstr>
      <vt:lpstr>Monotype Corsiva</vt:lpstr>
      <vt:lpstr>Tahoma</vt:lpstr>
      <vt:lpstr>Verdana</vt:lpstr>
      <vt:lpstr>Symbol</vt:lpstr>
      <vt:lpstr>Network</vt:lpstr>
      <vt:lpstr>MathType 5.0 Equation</vt:lpstr>
      <vt:lpstr>Microsoft Equation 3.0</vt:lpstr>
      <vt:lpstr>Slide 1</vt:lpstr>
      <vt:lpstr>Over View on Reciprocating Engines</vt:lpstr>
      <vt:lpstr>Slide 3</vt:lpstr>
      <vt:lpstr>Slide 4</vt:lpstr>
      <vt:lpstr>Slide 5</vt:lpstr>
      <vt:lpstr>Slide 6</vt:lpstr>
      <vt:lpstr>Slide 7</vt:lpstr>
      <vt:lpstr>Slide 8</vt:lpstr>
      <vt:lpstr>Slide 9</vt:lpstr>
      <vt:lpstr>Slide 10</vt:lpstr>
      <vt:lpstr>Example 8.2 An ideal Otto cycle has a compression ratio of 8. At the begining of the compression process, the air is at 100 kPa and 17oC, and 800 kJ/kg of heat is transfered to air during the heat addition proceed. Accounting for the variation of specific heats of air with temperature, determine, (a) the maximum temperature and pressure which occur during the cycle, (b) the net work out put, (c) the thermal efficiency, and (d) the mean effective pressure of the cycle</vt:lpstr>
      <vt:lpstr>ทำโดย Assume constant specific heat</vt:lpstr>
      <vt:lpstr>Slide 13</vt:lpstr>
      <vt:lpstr>Slide 14</vt:lpstr>
      <vt:lpstr>Slide 15</vt:lpstr>
      <vt:lpstr>Slide 16</vt:lpstr>
      <vt:lpstr>Slide 17</vt:lpstr>
      <vt:lpstr>End of Part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The First Law of Thermodynamics:  Control Volume</dc:title>
  <dc:creator>Sommai</dc:creator>
  <cp:lastModifiedBy>User</cp:lastModifiedBy>
  <cp:revision>407</cp:revision>
  <dcterms:created xsi:type="dcterms:W3CDTF">2006-07-01T13:41:36Z</dcterms:created>
  <dcterms:modified xsi:type="dcterms:W3CDTF">2013-08-21T01:57:45Z</dcterms:modified>
</cp:coreProperties>
</file>