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Lst>
  <p:notesMasterIdLst>
    <p:notesMasterId r:id="rId42"/>
  </p:notesMasterIdLst>
  <p:handoutMasterIdLst>
    <p:handoutMasterId r:id="rId43"/>
  </p:handoutMasterIdLst>
  <p:sldIdLst>
    <p:sldId id="256" r:id="rId2"/>
    <p:sldId id="257" r:id="rId3"/>
    <p:sldId id="322" r:id="rId4"/>
    <p:sldId id="323" r:id="rId5"/>
    <p:sldId id="328" r:id="rId6"/>
    <p:sldId id="325" r:id="rId7"/>
    <p:sldId id="321" r:id="rId8"/>
    <p:sldId id="345" r:id="rId9"/>
    <p:sldId id="314" r:id="rId10"/>
    <p:sldId id="366" r:id="rId11"/>
    <p:sldId id="315" r:id="rId12"/>
    <p:sldId id="316" r:id="rId13"/>
    <p:sldId id="317" r:id="rId14"/>
    <p:sldId id="335" r:id="rId15"/>
    <p:sldId id="329" r:id="rId16"/>
    <p:sldId id="312" r:id="rId17"/>
    <p:sldId id="362" r:id="rId18"/>
    <p:sldId id="363" r:id="rId19"/>
    <p:sldId id="364" r:id="rId20"/>
    <p:sldId id="319" r:id="rId21"/>
    <p:sldId id="320" r:id="rId22"/>
    <p:sldId id="337" r:id="rId23"/>
    <p:sldId id="338" r:id="rId24"/>
    <p:sldId id="342" r:id="rId25"/>
    <p:sldId id="365" r:id="rId26"/>
    <p:sldId id="351" r:id="rId27"/>
    <p:sldId id="352" r:id="rId28"/>
    <p:sldId id="353" r:id="rId29"/>
    <p:sldId id="354" r:id="rId30"/>
    <p:sldId id="355" r:id="rId31"/>
    <p:sldId id="356" r:id="rId32"/>
    <p:sldId id="357" r:id="rId33"/>
    <p:sldId id="358" r:id="rId34"/>
    <p:sldId id="359" r:id="rId35"/>
    <p:sldId id="294" r:id="rId36"/>
    <p:sldId id="331" r:id="rId37"/>
    <p:sldId id="330" r:id="rId38"/>
    <p:sldId id="332" r:id="rId39"/>
    <p:sldId id="333" r:id="rId40"/>
    <p:sldId id="334" r:id="rId41"/>
  </p:sldIdLst>
  <p:sldSz cx="9144000" cy="6858000" type="screen4x3"/>
  <p:notesSz cx="6858000" cy="9144000"/>
  <p:defaultTextStyle>
    <a:defPPr>
      <a:defRPr lang="th-TH"/>
    </a:defPPr>
    <a:lvl1pPr algn="l" rtl="0" fontAlgn="base">
      <a:spcBef>
        <a:spcPct val="0"/>
      </a:spcBef>
      <a:spcAft>
        <a:spcPct val="0"/>
      </a:spcAft>
      <a:defRPr kern="1200">
        <a:solidFill>
          <a:schemeClr val="tx1"/>
        </a:solidFill>
        <a:latin typeface="Verdana" pitchFamily="34" charset="0"/>
        <a:ea typeface="+mn-ea"/>
        <a:cs typeface="Angsana New" pitchFamily="18" charset="-34"/>
      </a:defRPr>
    </a:lvl1pPr>
    <a:lvl2pPr marL="457200" algn="l" rtl="0" fontAlgn="base">
      <a:spcBef>
        <a:spcPct val="0"/>
      </a:spcBef>
      <a:spcAft>
        <a:spcPct val="0"/>
      </a:spcAft>
      <a:defRPr kern="1200">
        <a:solidFill>
          <a:schemeClr val="tx1"/>
        </a:solidFill>
        <a:latin typeface="Verdana" pitchFamily="34" charset="0"/>
        <a:ea typeface="+mn-ea"/>
        <a:cs typeface="Angsana New" pitchFamily="18" charset="-34"/>
      </a:defRPr>
    </a:lvl2pPr>
    <a:lvl3pPr marL="914400" algn="l" rtl="0" fontAlgn="base">
      <a:spcBef>
        <a:spcPct val="0"/>
      </a:spcBef>
      <a:spcAft>
        <a:spcPct val="0"/>
      </a:spcAft>
      <a:defRPr kern="1200">
        <a:solidFill>
          <a:schemeClr val="tx1"/>
        </a:solidFill>
        <a:latin typeface="Verdana" pitchFamily="34" charset="0"/>
        <a:ea typeface="+mn-ea"/>
        <a:cs typeface="Angsana New" pitchFamily="18" charset="-34"/>
      </a:defRPr>
    </a:lvl3pPr>
    <a:lvl4pPr marL="1371600" algn="l" rtl="0" fontAlgn="base">
      <a:spcBef>
        <a:spcPct val="0"/>
      </a:spcBef>
      <a:spcAft>
        <a:spcPct val="0"/>
      </a:spcAft>
      <a:defRPr kern="1200">
        <a:solidFill>
          <a:schemeClr val="tx1"/>
        </a:solidFill>
        <a:latin typeface="Verdana" pitchFamily="34" charset="0"/>
        <a:ea typeface="+mn-ea"/>
        <a:cs typeface="Angsana New" pitchFamily="18" charset="-34"/>
      </a:defRPr>
    </a:lvl4pPr>
    <a:lvl5pPr marL="1828800" algn="l" rtl="0" fontAlgn="base">
      <a:spcBef>
        <a:spcPct val="0"/>
      </a:spcBef>
      <a:spcAft>
        <a:spcPct val="0"/>
      </a:spcAft>
      <a:defRPr kern="1200">
        <a:solidFill>
          <a:schemeClr val="tx1"/>
        </a:solidFill>
        <a:latin typeface="Verdana" pitchFamily="34" charset="0"/>
        <a:ea typeface="+mn-ea"/>
        <a:cs typeface="Angsana New" pitchFamily="18" charset="-34"/>
      </a:defRPr>
    </a:lvl5pPr>
    <a:lvl6pPr marL="2286000" algn="l" defTabSz="914400" rtl="0" eaLnBrk="1" latinLnBrk="0" hangingPunct="1">
      <a:defRPr kern="1200">
        <a:solidFill>
          <a:schemeClr val="tx1"/>
        </a:solidFill>
        <a:latin typeface="Verdana" pitchFamily="34" charset="0"/>
        <a:ea typeface="+mn-ea"/>
        <a:cs typeface="Angsana New" pitchFamily="18" charset="-34"/>
      </a:defRPr>
    </a:lvl6pPr>
    <a:lvl7pPr marL="2743200" algn="l" defTabSz="914400" rtl="0" eaLnBrk="1" latinLnBrk="0" hangingPunct="1">
      <a:defRPr kern="1200">
        <a:solidFill>
          <a:schemeClr val="tx1"/>
        </a:solidFill>
        <a:latin typeface="Verdana" pitchFamily="34" charset="0"/>
        <a:ea typeface="+mn-ea"/>
        <a:cs typeface="Angsana New" pitchFamily="18" charset="-34"/>
      </a:defRPr>
    </a:lvl7pPr>
    <a:lvl8pPr marL="3200400" algn="l" defTabSz="914400" rtl="0" eaLnBrk="1" latinLnBrk="0" hangingPunct="1">
      <a:defRPr kern="1200">
        <a:solidFill>
          <a:schemeClr val="tx1"/>
        </a:solidFill>
        <a:latin typeface="Verdana" pitchFamily="34" charset="0"/>
        <a:ea typeface="+mn-ea"/>
        <a:cs typeface="Angsana New" pitchFamily="18" charset="-34"/>
      </a:defRPr>
    </a:lvl8pPr>
    <a:lvl9pPr marL="3657600" algn="l" defTabSz="914400" rtl="0" eaLnBrk="1" latinLnBrk="0" hangingPunct="1">
      <a:defRPr kern="1200">
        <a:solidFill>
          <a:schemeClr val="tx1"/>
        </a:solidFill>
        <a:latin typeface="Verdana" pitchFamily="34" charset="0"/>
        <a:ea typeface="+mn-ea"/>
        <a:cs typeface="Angsana New" pitchFamily="18" charset="-3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FF9900"/>
    <a:srgbClr val="FF00FF"/>
    <a:srgbClr val="CC00CC"/>
    <a:srgbClr val="660033"/>
    <a:srgbClr val="660066"/>
    <a:srgbClr val="000066"/>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385" autoAdjust="0"/>
  </p:normalViewPr>
  <p:slideViewPr>
    <p:cSldViewPr snapToGrid="0">
      <p:cViewPr>
        <p:scale>
          <a:sx n="178" d="100"/>
          <a:sy n="178" d="100"/>
        </p:scale>
        <p:origin x="414" y="1890"/>
      </p:cViewPr>
      <p:guideLst>
        <p:guide orient="horz" pos="2160"/>
        <p:guide pos="2880"/>
      </p:guideLst>
    </p:cSldViewPr>
  </p:slideViewPr>
  <p:notesTextViewPr>
    <p:cViewPr>
      <p:scale>
        <a:sx n="100" d="100"/>
        <a:sy n="100" d="100"/>
      </p:scale>
      <p:origin x="0" y="0"/>
    </p:cViewPr>
  </p:notesText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r>
              <a:rPr lang="en-US"/>
              <a:t>Thermodynamics I, Refrigeration Cycle</a:t>
            </a:r>
            <a:endParaRPr lang="th-TH"/>
          </a:p>
        </p:txBody>
      </p:sp>
      <p:sp>
        <p:nvSpPr>
          <p:cNvPr id="215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th-TH"/>
          </a:p>
        </p:txBody>
      </p:sp>
      <p:sp>
        <p:nvSpPr>
          <p:cNvPr id="215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r>
              <a:rPr lang="en-US"/>
              <a:t>รศ.ดร.สมหมาย ปรีเปรม</a:t>
            </a:r>
            <a:endParaRPr lang="th-TH"/>
          </a:p>
        </p:txBody>
      </p:sp>
      <p:sp>
        <p:nvSpPr>
          <p:cNvPr id="215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74FB8309-FE46-4A88-A1A0-C64A84FE8986}" type="slidenum">
              <a:rPr lang="en-US"/>
              <a:pPr>
                <a:defRPr/>
              </a:pPr>
              <a:t>‹#›</a:t>
            </a:fld>
            <a:endParaRPr lang="th-TH"/>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r>
              <a:rPr lang="en-US"/>
              <a:t>Thermodynamics I, Refrigeration Cycle</a:t>
            </a:r>
            <a:endParaRPr lang="th-TH"/>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th-TH"/>
          </a:p>
        </p:txBody>
      </p:sp>
      <p:sp>
        <p:nvSpPr>
          <p:cNvPr id="440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h-TH" noProof="0" smtClean="0"/>
              <a:t>Click to edit Master text styles</a:t>
            </a:r>
          </a:p>
          <a:p>
            <a:pPr lvl="1"/>
            <a:r>
              <a:rPr lang="th-TH" noProof="0" smtClean="0"/>
              <a:t>Second level</a:t>
            </a:r>
          </a:p>
          <a:p>
            <a:pPr lvl="2"/>
            <a:r>
              <a:rPr lang="th-TH" noProof="0" smtClean="0"/>
              <a:t>Third level</a:t>
            </a:r>
          </a:p>
          <a:p>
            <a:pPr lvl="3"/>
            <a:r>
              <a:rPr lang="th-TH" noProof="0" smtClean="0"/>
              <a:t>Fourth level</a:t>
            </a:r>
          </a:p>
          <a:p>
            <a:pPr lvl="4"/>
            <a:r>
              <a:rPr lang="th-TH"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r>
              <a:rPr lang="en-US"/>
              <a:t>รศ.ดร.สมหมาย ปรีเปรม</a:t>
            </a:r>
            <a:endParaRPr lang="th-TH"/>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234A0E17-36D0-4F02-92CA-B9689F1D87E1}" type="slidenum">
              <a:rPr lang="en-US"/>
              <a:pPr>
                <a:defRPr/>
              </a:pPr>
              <a:t>‹#›</a:t>
            </a:fld>
            <a:endParaRPr lang="th-TH"/>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ern="1200">
        <a:solidFill>
          <a:schemeClr val="tx1"/>
        </a:solidFill>
        <a:latin typeface="Arial" pitchFamily="34" charset="0"/>
        <a:ea typeface="+mn-ea"/>
        <a:cs typeface="Tahoma" pitchFamily="34" charset="0"/>
      </a:defRPr>
    </a:lvl1pPr>
    <a:lvl2pPr marL="457200" algn="l" rtl="0" eaLnBrk="0" fontAlgn="base" hangingPunct="0">
      <a:spcBef>
        <a:spcPct val="30000"/>
      </a:spcBef>
      <a:spcAft>
        <a:spcPct val="0"/>
      </a:spcAft>
      <a:defRPr kern="1200">
        <a:solidFill>
          <a:schemeClr val="tx1"/>
        </a:solidFill>
        <a:latin typeface="Arial" pitchFamily="34" charset="0"/>
        <a:ea typeface="+mn-ea"/>
        <a:cs typeface="Tahoma" pitchFamily="34" charset="0"/>
      </a:defRPr>
    </a:lvl2pPr>
    <a:lvl3pPr marL="914400" algn="l" rtl="0" eaLnBrk="0" fontAlgn="base" hangingPunct="0">
      <a:spcBef>
        <a:spcPct val="30000"/>
      </a:spcBef>
      <a:spcAft>
        <a:spcPct val="0"/>
      </a:spcAft>
      <a:defRPr kern="1200">
        <a:solidFill>
          <a:schemeClr val="tx1"/>
        </a:solidFill>
        <a:latin typeface="Arial" pitchFamily="34" charset="0"/>
        <a:ea typeface="+mn-ea"/>
        <a:cs typeface="Tahoma" pitchFamily="34" charset="0"/>
      </a:defRPr>
    </a:lvl3pPr>
    <a:lvl4pPr marL="1371600" algn="l" rtl="0" eaLnBrk="0" fontAlgn="base" hangingPunct="0">
      <a:spcBef>
        <a:spcPct val="30000"/>
      </a:spcBef>
      <a:spcAft>
        <a:spcPct val="0"/>
      </a:spcAft>
      <a:defRPr kern="1200">
        <a:solidFill>
          <a:schemeClr val="tx1"/>
        </a:solidFill>
        <a:latin typeface="Arial" pitchFamily="34" charset="0"/>
        <a:ea typeface="+mn-ea"/>
        <a:cs typeface="Tahoma" pitchFamily="34" charset="0"/>
      </a:defRPr>
    </a:lvl4pPr>
    <a:lvl5pPr marL="1828800" algn="l" rtl="0" eaLnBrk="0" fontAlgn="base" hangingPunct="0">
      <a:spcBef>
        <a:spcPct val="30000"/>
      </a:spcBef>
      <a:spcAft>
        <a:spcPct val="0"/>
      </a:spcAft>
      <a:defRPr kern="1200">
        <a:solidFill>
          <a:schemeClr val="tx1"/>
        </a:solidFill>
        <a:latin typeface="Arial" pitchFamily="34" charset="0"/>
        <a:ea typeface="+mn-ea"/>
        <a:cs typeface="Tahoma" pitchFamily="34" charset="0"/>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a:noFill/>
        </p:spPr>
        <p:txBody>
          <a:bodyPr/>
          <a:lstStyle/>
          <a:p>
            <a:r>
              <a:rPr lang="en-US" smtClean="0"/>
              <a:t>Thermodynamics I, Refrigeration Cycle</a:t>
            </a:r>
            <a:endParaRPr lang="th-TH" smtClean="0"/>
          </a:p>
        </p:txBody>
      </p:sp>
      <p:sp>
        <p:nvSpPr>
          <p:cNvPr id="45059" name="Rectangle 6"/>
          <p:cNvSpPr>
            <a:spLocks noGrp="1" noChangeArrowheads="1"/>
          </p:cNvSpPr>
          <p:nvPr>
            <p:ph type="ftr" sz="quarter" idx="4"/>
          </p:nvPr>
        </p:nvSpPr>
        <p:spPr>
          <a:noFill/>
        </p:spPr>
        <p:txBody>
          <a:bodyPr/>
          <a:lstStyle/>
          <a:p>
            <a:r>
              <a:rPr lang="en-US" smtClean="0"/>
              <a:t>รศ.ดร.สมหมาย ปรีเปรม</a:t>
            </a:r>
            <a:endParaRPr lang="th-TH" smtClean="0"/>
          </a:p>
        </p:txBody>
      </p:sp>
      <p:sp>
        <p:nvSpPr>
          <p:cNvPr id="45060" name="Rectangle 7"/>
          <p:cNvSpPr>
            <a:spLocks noGrp="1" noChangeArrowheads="1"/>
          </p:cNvSpPr>
          <p:nvPr>
            <p:ph type="sldNum" sz="quarter" idx="5"/>
          </p:nvPr>
        </p:nvSpPr>
        <p:spPr>
          <a:noFill/>
        </p:spPr>
        <p:txBody>
          <a:bodyPr/>
          <a:lstStyle/>
          <a:p>
            <a:fld id="{C97E95C5-CAE2-4B33-9865-2E8468738C5F}" type="slidenum">
              <a:rPr lang="en-US" smtClean="0"/>
              <a:pPr/>
              <a:t>1</a:t>
            </a:fld>
            <a:endParaRPr lang="th-TH" smtClean="0"/>
          </a:p>
        </p:txBody>
      </p:sp>
      <p:sp>
        <p:nvSpPr>
          <p:cNvPr id="45061" name="Rectangle 2"/>
          <p:cNvSpPr>
            <a:spLocks noRot="1" noChangeArrowheads="1" noTextEdit="1"/>
          </p:cNvSpPr>
          <p:nvPr>
            <p:ph type="sldImg"/>
          </p:nvPr>
        </p:nvSpPr>
        <p:spPr>
          <a:ln/>
        </p:spPr>
      </p:sp>
      <p:sp>
        <p:nvSpPr>
          <p:cNvPr id="45062" name="Rectangle 3"/>
          <p:cNvSpPr>
            <a:spLocks noGrp="1" noChangeArrowheads="1"/>
          </p:cNvSpPr>
          <p:nvPr>
            <p:ph type="body" idx="1"/>
          </p:nvPr>
        </p:nvSpPr>
        <p:spPr>
          <a:noFill/>
          <a:ln/>
        </p:spPr>
        <p:txBody>
          <a:bodyPr/>
          <a:lstStyle/>
          <a:p>
            <a:pPr eaLnBrk="1" hangingPunct="1"/>
            <a:endParaRPr lang="th-TH"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ภาพนิ่งชื่อเรื่อง">
    <p:spTree>
      <p:nvGrpSpPr>
        <p:cNvPr id="1" name=""/>
        <p:cNvGrpSpPr/>
        <p:nvPr/>
      </p:nvGrpSpPr>
      <p:grpSpPr>
        <a:xfrm>
          <a:off x="0" y="0"/>
          <a:ext cx="0" cy="0"/>
          <a:chOff x="0" y="0"/>
          <a:chExt cx="0" cy="0"/>
        </a:xfrm>
      </p:grpSpPr>
      <p:grpSp>
        <p:nvGrpSpPr>
          <p:cNvPr id="4" name="Group 7"/>
          <p:cNvGrpSpPr>
            <a:grpSpLocks/>
          </p:cNvGrpSpPr>
          <p:nvPr/>
        </p:nvGrpSpPr>
        <p:grpSpPr bwMode="auto">
          <a:xfrm>
            <a:off x="228600" y="2889250"/>
            <a:ext cx="8610600" cy="201613"/>
            <a:chOff x="144" y="1680"/>
            <a:chExt cx="5424" cy="144"/>
          </a:xfrm>
        </p:grpSpPr>
        <p:sp>
          <p:nvSpPr>
            <p:cNvPr id="5" name="Rectangle 8"/>
            <p:cNvSpPr>
              <a:spLocks noChangeArrowheads="1"/>
            </p:cNvSpPr>
            <p:nvPr userDrawn="1"/>
          </p:nvSpPr>
          <p:spPr bwMode="auto">
            <a:xfrm>
              <a:off x="144" y="1680"/>
              <a:ext cx="1808" cy="144"/>
            </a:xfrm>
            <a:prstGeom prst="rect">
              <a:avLst/>
            </a:prstGeom>
            <a:solidFill>
              <a:schemeClr val="bg2"/>
            </a:solidFill>
            <a:ln w="9525">
              <a:noFill/>
              <a:miter lim="800000"/>
              <a:headEnd/>
              <a:tailEnd/>
            </a:ln>
            <a:effectLst/>
          </p:spPr>
          <p:txBody>
            <a:bodyPr wrap="none" anchor="ctr"/>
            <a:lstStyle/>
            <a:p>
              <a:pPr>
                <a:defRPr/>
              </a:pPr>
              <a:endParaRPr lang="th-TH"/>
            </a:p>
          </p:txBody>
        </p:sp>
        <p:sp>
          <p:nvSpPr>
            <p:cNvPr id="6" name="Rectangle 9"/>
            <p:cNvSpPr>
              <a:spLocks noChangeArrowheads="1"/>
            </p:cNvSpPr>
            <p:nvPr userDrawn="1"/>
          </p:nvSpPr>
          <p:spPr bwMode="auto">
            <a:xfrm>
              <a:off x="1952" y="1680"/>
              <a:ext cx="1808" cy="144"/>
            </a:xfrm>
            <a:prstGeom prst="rect">
              <a:avLst/>
            </a:prstGeom>
            <a:solidFill>
              <a:schemeClr val="accent1"/>
            </a:solidFill>
            <a:ln w="9525">
              <a:noFill/>
              <a:miter lim="800000"/>
              <a:headEnd/>
              <a:tailEnd/>
            </a:ln>
            <a:effectLst/>
          </p:spPr>
          <p:txBody>
            <a:bodyPr wrap="none" anchor="ctr"/>
            <a:lstStyle/>
            <a:p>
              <a:pPr>
                <a:defRPr/>
              </a:pPr>
              <a:endParaRPr lang="th-TH"/>
            </a:p>
          </p:txBody>
        </p:sp>
        <p:sp>
          <p:nvSpPr>
            <p:cNvPr id="7" name="Rectangle 10"/>
            <p:cNvSpPr>
              <a:spLocks noChangeArrowheads="1"/>
            </p:cNvSpPr>
            <p:nvPr userDrawn="1"/>
          </p:nvSpPr>
          <p:spPr bwMode="auto">
            <a:xfrm>
              <a:off x="3760" y="1680"/>
              <a:ext cx="1808" cy="144"/>
            </a:xfrm>
            <a:prstGeom prst="rect">
              <a:avLst/>
            </a:prstGeom>
            <a:solidFill>
              <a:schemeClr val="tx2"/>
            </a:solidFill>
            <a:ln w="9525">
              <a:noFill/>
              <a:miter lim="800000"/>
              <a:headEnd/>
              <a:tailEnd/>
            </a:ln>
            <a:effectLst/>
          </p:spPr>
          <p:txBody>
            <a:bodyPr wrap="none" anchor="ctr"/>
            <a:lstStyle/>
            <a:p>
              <a:pPr>
                <a:defRPr/>
              </a:pPr>
              <a:endParaRPr lang="th-TH"/>
            </a:p>
          </p:txBody>
        </p:sp>
      </p:grpSp>
      <p:sp>
        <p:nvSpPr>
          <p:cNvPr id="112642" name="Rectangle 2"/>
          <p:cNvSpPr>
            <a:spLocks noGrp="1" noChangeArrowheads="1"/>
          </p:cNvSpPr>
          <p:nvPr>
            <p:ph type="ctrTitle"/>
          </p:nvPr>
        </p:nvSpPr>
        <p:spPr>
          <a:xfrm>
            <a:off x="685800" y="685800"/>
            <a:ext cx="7772400" cy="2127250"/>
          </a:xfrm>
        </p:spPr>
        <p:txBody>
          <a:bodyPr/>
          <a:lstStyle>
            <a:lvl1pPr algn="ctr">
              <a:defRPr sz="5800"/>
            </a:lvl1pPr>
          </a:lstStyle>
          <a:p>
            <a:r>
              <a:rPr lang="th-TH"/>
              <a:t>คลิกเพื่อแก้ไขลักษณะชื่อเรื่องต้นแบบ</a:t>
            </a:r>
          </a:p>
        </p:txBody>
      </p:sp>
      <p:sp>
        <p:nvSpPr>
          <p:cNvPr id="112643" name="Rectangle 3"/>
          <p:cNvSpPr>
            <a:spLocks noGrp="1" noChangeArrowheads="1"/>
          </p:cNvSpPr>
          <p:nvPr>
            <p:ph type="subTitle" idx="1"/>
          </p:nvPr>
        </p:nvSpPr>
        <p:spPr>
          <a:xfrm>
            <a:off x="1371600" y="3270250"/>
            <a:ext cx="6400800" cy="2209800"/>
          </a:xfrm>
        </p:spPr>
        <p:txBody>
          <a:bodyPr/>
          <a:lstStyle>
            <a:lvl1pPr marL="0" indent="0" algn="ctr">
              <a:buFont typeface="Wingdings" pitchFamily="2" charset="2"/>
              <a:buNone/>
              <a:defRPr sz="3000"/>
            </a:lvl1pPr>
          </a:lstStyle>
          <a:p>
            <a:r>
              <a:rPr lang="th-TH"/>
              <a:t>คลิกเพื่อแก้ไขลักษณะชื่อเรื่องรองต้นแบบ</a:t>
            </a:r>
          </a:p>
        </p:txBody>
      </p:sp>
      <p:sp>
        <p:nvSpPr>
          <p:cNvPr id="8" name="Rectangle 4"/>
          <p:cNvSpPr>
            <a:spLocks noGrp="1" noChangeArrowheads="1"/>
          </p:cNvSpPr>
          <p:nvPr>
            <p:ph type="dt" sz="half" idx="10"/>
          </p:nvPr>
        </p:nvSpPr>
        <p:spPr/>
        <p:txBody>
          <a:bodyPr/>
          <a:lstStyle>
            <a:lvl1pPr>
              <a:defRPr/>
            </a:lvl1pPr>
          </a:lstStyle>
          <a:p>
            <a:pPr>
              <a:defRPr/>
            </a:pPr>
            <a:endParaRPr lang="th-TH"/>
          </a:p>
        </p:txBody>
      </p:sp>
      <p:sp>
        <p:nvSpPr>
          <p:cNvPr id="9" name="Rectangle 5"/>
          <p:cNvSpPr>
            <a:spLocks noGrp="1" noChangeArrowheads="1"/>
          </p:cNvSpPr>
          <p:nvPr>
            <p:ph type="ftr" sz="quarter" idx="11"/>
          </p:nvPr>
        </p:nvSpPr>
        <p:spPr/>
        <p:txBody>
          <a:bodyPr/>
          <a:lstStyle>
            <a:lvl1pPr>
              <a:defRPr/>
            </a:lvl1pPr>
          </a:lstStyle>
          <a:p>
            <a:pPr>
              <a:defRPr/>
            </a:pPr>
            <a:r>
              <a:rPr lang="en-US"/>
              <a:t>รศ.ดร.สมหมาย ปรีเปรม</a:t>
            </a:r>
            <a:endParaRPr lang="th-TH"/>
          </a:p>
        </p:txBody>
      </p:sp>
      <p:sp>
        <p:nvSpPr>
          <p:cNvPr id="10" name="Rectangle 6"/>
          <p:cNvSpPr>
            <a:spLocks noGrp="1" noChangeArrowheads="1"/>
          </p:cNvSpPr>
          <p:nvPr>
            <p:ph type="sldNum" sz="quarter" idx="12"/>
          </p:nvPr>
        </p:nvSpPr>
        <p:spPr/>
        <p:txBody>
          <a:bodyPr/>
          <a:lstStyle>
            <a:lvl1pPr>
              <a:defRPr/>
            </a:lvl1pPr>
          </a:lstStyle>
          <a:p>
            <a:pPr>
              <a:defRPr/>
            </a:pPr>
            <a:fld id="{D12AA2DC-C347-4A8A-87AD-04A2F96C9152}" type="slidenum">
              <a:rPr lang="en-US"/>
              <a:pPr>
                <a:defRPr/>
              </a:pPr>
              <a:t>‹#›</a:t>
            </a:fld>
            <a:endParaRPr lang="th-T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r>
              <a:rPr lang="en-US"/>
              <a:t>รศ.ดร.สมหมาย ปรีเปรม</a:t>
            </a: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2F3C6C28-B4D9-41B1-B70C-F578A04ECB10}" type="slidenum">
              <a:rPr lang="en-US"/>
              <a:pPr>
                <a:defRPr/>
              </a:pPr>
              <a:t>‹#›</a:t>
            </a:fld>
            <a:endParaRPr lang="th-T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277813"/>
            <a:ext cx="2057400" cy="5853112"/>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457200" y="277813"/>
            <a:ext cx="6019800" cy="5853112"/>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r>
              <a:rPr lang="en-US"/>
              <a:t>รศ.ดร.สมหมาย ปรีเปรม</a:t>
            </a: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051CFD37-76E3-4DE5-9208-8C9A096EAE3A}" type="slidenum">
              <a:rPr lang="en-US"/>
              <a:pPr>
                <a:defRPr/>
              </a:pPr>
              <a:t>‹#›</a:t>
            </a:fld>
            <a:endParaRPr lang="th-T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r>
              <a:rPr lang="en-US"/>
              <a:t>รศ.ดร.สมหมาย ปรีเปรม</a:t>
            </a: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5DC50936-3D46-4EEC-9014-1A14A992BB3A}" type="slidenum">
              <a:rPr lang="en-US"/>
              <a:pPr>
                <a:defRPr/>
              </a:pPr>
              <a:t>‹#›</a:t>
            </a:fld>
            <a:endParaRPr lang="th-T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h-TH" smtClean="0"/>
              <a:t>คลิกเพื่อแก้ไขลักษณะของข้อความต้นแบบ</a:t>
            </a:r>
          </a:p>
        </p:txBody>
      </p:sp>
      <p:sp>
        <p:nvSpPr>
          <p:cNvPr id="4" name="Rectangle 4"/>
          <p:cNvSpPr>
            <a:spLocks noGrp="1" noChangeArrowheads="1"/>
          </p:cNvSpPr>
          <p:nvPr>
            <p:ph type="dt" sz="half" idx="10"/>
          </p:nvPr>
        </p:nvSpPr>
        <p:spPr>
          <a:ln/>
        </p:spPr>
        <p:txBody>
          <a:bodyPr/>
          <a:lstStyle>
            <a:lvl1pPr>
              <a:defRPr/>
            </a:lvl1pPr>
          </a:lstStyle>
          <a:p>
            <a:pPr>
              <a:defRPr/>
            </a:pPr>
            <a:endParaRPr lang="th-TH"/>
          </a:p>
        </p:txBody>
      </p:sp>
      <p:sp>
        <p:nvSpPr>
          <p:cNvPr id="5" name="Rectangle 5"/>
          <p:cNvSpPr>
            <a:spLocks noGrp="1" noChangeArrowheads="1"/>
          </p:cNvSpPr>
          <p:nvPr>
            <p:ph type="ftr" sz="quarter" idx="11"/>
          </p:nvPr>
        </p:nvSpPr>
        <p:spPr>
          <a:ln/>
        </p:spPr>
        <p:txBody>
          <a:bodyPr/>
          <a:lstStyle>
            <a:lvl1pPr>
              <a:defRPr/>
            </a:lvl1pPr>
          </a:lstStyle>
          <a:p>
            <a:pPr>
              <a:defRPr/>
            </a:pPr>
            <a:r>
              <a:rPr lang="en-US"/>
              <a:t>รศ.ดร.สมหมาย ปรีเปรม</a:t>
            </a:r>
            <a:endParaRPr lang="th-TH"/>
          </a:p>
        </p:txBody>
      </p:sp>
      <p:sp>
        <p:nvSpPr>
          <p:cNvPr id="6" name="Rectangle 6"/>
          <p:cNvSpPr>
            <a:spLocks noGrp="1" noChangeArrowheads="1"/>
          </p:cNvSpPr>
          <p:nvPr>
            <p:ph type="sldNum" sz="quarter" idx="12"/>
          </p:nvPr>
        </p:nvSpPr>
        <p:spPr>
          <a:ln/>
        </p:spPr>
        <p:txBody>
          <a:bodyPr/>
          <a:lstStyle>
            <a:lvl1pPr>
              <a:defRPr/>
            </a:lvl1pPr>
          </a:lstStyle>
          <a:p>
            <a:pPr>
              <a:defRPr/>
            </a:pPr>
            <a:fld id="{6F0E7C49-21B0-4A3B-979D-146004B25D75}" type="slidenum">
              <a:rPr lang="en-US"/>
              <a:pPr>
                <a:defRPr/>
              </a:pPr>
              <a:t>‹#›</a:t>
            </a:fld>
            <a:endParaRPr lang="th-T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r>
              <a:rPr lang="en-US"/>
              <a:t>รศ.ดร.สมหมาย ปรีเปรม</a:t>
            </a: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CBB94268-1C39-4B21-89A7-0E6334779129}" type="slidenum">
              <a:rPr lang="en-US"/>
              <a:pPr>
                <a:defRPr/>
              </a:pPr>
              <a:t>‹#›</a:t>
            </a:fld>
            <a:endParaRPr lang="th-T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229600" cy="1143000"/>
          </a:xfrm>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Rectangle 4"/>
          <p:cNvSpPr>
            <a:spLocks noGrp="1" noChangeArrowheads="1"/>
          </p:cNvSpPr>
          <p:nvPr>
            <p:ph type="dt" sz="half" idx="10"/>
          </p:nvPr>
        </p:nvSpPr>
        <p:spPr>
          <a:ln/>
        </p:spPr>
        <p:txBody>
          <a:bodyPr/>
          <a:lstStyle>
            <a:lvl1pPr>
              <a:defRPr/>
            </a:lvl1pPr>
          </a:lstStyle>
          <a:p>
            <a:pPr>
              <a:defRPr/>
            </a:pPr>
            <a:endParaRPr lang="th-TH"/>
          </a:p>
        </p:txBody>
      </p:sp>
      <p:sp>
        <p:nvSpPr>
          <p:cNvPr id="8" name="Rectangle 5"/>
          <p:cNvSpPr>
            <a:spLocks noGrp="1" noChangeArrowheads="1"/>
          </p:cNvSpPr>
          <p:nvPr>
            <p:ph type="ftr" sz="quarter" idx="11"/>
          </p:nvPr>
        </p:nvSpPr>
        <p:spPr>
          <a:ln/>
        </p:spPr>
        <p:txBody>
          <a:bodyPr/>
          <a:lstStyle>
            <a:lvl1pPr>
              <a:defRPr/>
            </a:lvl1pPr>
          </a:lstStyle>
          <a:p>
            <a:pPr>
              <a:defRPr/>
            </a:pPr>
            <a:r>
              <a:rPr lang="en-US"/>
              <a:t>รศ.ดร.สมหมาย ปรีเปรม</a:t>
            </a:r>
            <a:endParaRPr lang="th-TH"/>
          </a:p>
        </p:txBody>
      </p:sp>
      <p:sp>
        <p:nvSpPr>
          <p:cNvPr id="9" name="Rectangle 6"/>
          <p:cNvSpPr>
            <a:spLocks noGrp="1" noChangeArrowheads="1"/>
          </p:cNvSpPr>
          <p:nvPr>
            <p:ph type="sldNum" sz="quarter" idx="12"/>
          </p:nvPr>
        </p:nvSpPr>
        <p:spPr>
          <a:ln/>
        </p:spPr>
        <p:txBody>
          <a:bodyPr/>
          <a:lstStyle>
            <a:lvl1pPr>
              <a:defRPr/>
            </a:lvl1pPr>
          </a:lstStyle>
          <a:p>
            <a:pPr>
              <a:defRPr/>
            </a:pPr>
            <a:fld id="{31EC2AE4-EEBE-47AF-9613-F45A8DAE3637}" type="slidenum">
              <a:rPr lang="en-US"/>
              <a:pPr>
                <a:defRPr/>
              </a:pPr>
              <a:t>‹#›</a:t>
            </a:fld>
            <a:endParaRPr lang="th-T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Rectangle 4"/>
          <p:cNvSpPr>
            <a:spLocks noGrp="1" noChangeArrowheads="1"/>
          </p:cNvSpPr>
          <p:nvPr>
            <p:ph type="dt" sz="half" idx="10"/>
          </p:nvPr>
        </p:nvSpPr>
        <p:spPr>
          <a:ln/>
        </p:spPr>
        <p:txBody>
          <a:bodyPr/>
          <a:lstStyle>
            <a:lvl1pPr>
              <a:defRPr/>
            </a:lvl1pPr>
          </a:lstStyle>
          <a:p>
            <a:pPr>
              <a:defRPr/>
            </a:pPr>
            <a:endParaRPr lang="th-TH"/>
          </a:p>
        </p:txBody>
      </p:sp>
      <p:sp>
        <p:nvSpPr>
          <p:cNvPr id="4" name="Rectangle 5"/>
          <p:cNvSpPr>
            <a:spLocks noGrp="1" noChangeArrowheads="1"/>
          </p:cNvSpPr>
          <p:nvPr>
            <p:ph type="ftr" sz="quarter" idx="11"/>
          </p:nvPr>
        </p:nvSpPr>
        <p:spPr>
          <a:ln/>
        </p:spPr>
        <p:txBody>
          <a:bodyPr/>
          <a:lstStyle>
            <a:lvl1pPr>
              <a:defRPr/>
            </a:lvl1pPr>
          </a:lstStyle>
          <a:p>
            <a:pPr>
              <a:defRPr/>
            </a:pPr>
            <a:r>
              <a:rPr lang="en-US"/>
              <a:t>รศ.ดร.สมหมาย ปรีเปรม</a:t>
            </a:r>
            <a:endParaRPr lang="th-TH"/>
          </a:p>
        </p:txBody>
      </p:sp>
      <p:sp>
        <p:nvSpPr>
          <p:cNvPr id="5" name="Rectangle 6"/>
          <p:cNvSpPr>
            <a:spLocks noGrp="1" noChangeArrowheads="1"/>
          </p:cNvSpPr>
          <p:nvPr>
            <p:ph type="sldNum" sz="quarter" idx="12"/>
          </p:nvPr>
        </p:nvSpPr>
        <p:spPr>
          <a:ln/>
        </p:spPr>
        <p:txBody>
          <a:bodyPr/>
          <a:lstStyle>
            <a:lvl1pPr>
              <a:defRPr/>
            </a:lvl1pPr>
          </a:lstStyle>
          <a:p>
            <a:pPr>
              <a:defRPr/>
            </a:pPr>
            <a:fld id="{F1939B26-6900-4993-B1C7-4FA12412C00D}" type="slidenum">
              <a:rPr lang="en-US"/>
              <a:pPr>
                <a:defRPr/>
              </a:pPr>
              <a:t>‹#›</a:t>
            </a:fld>
            <a:endParaRPr lang="th-T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th-TH"/>
          </a:p>
        </p:txBody>
      </p:sp>
      <p:sp>
        <p:nvSpPr>
          <p:cNvPr id="3" name="Rectangle 5"/>
          <p:cNvSpPr>
            <a:spLocks noGrp="1" noChangeArrowheads="1"/>
          </p:cNvSpPr>
          <p:nvPr>
            <p:ph type="ftr" sz="quarter" idx="11"/>
          </p:nvPr>
        </p:nvSpPr>
        <p:spPr>
          <a:ln/>
        </p:spPr>
        <p:txBody>
          <a:bodyPr/>
          <a:lstStyle>
            <a:lvl1pPr>
              <a:defRPr/>
            </a:lvl1pPr>
          </a:lstStyle>
          <a:p>
            <a:pPr>
              <a:defRPr/>
            </a:pPr>
            <a:r>
              <a:rPr lang="en-US"/>
              <a:t>รศ.ดร.สมหมาย ปรีเปรม</a:t>
            </a:r>
            <a:endParaRPr lang="th-TH"/>
          </a:p>
        </p:txBody>
      </p:sp>
      <p:sp>
        <p:nvSpPr>
          <p:cNvPr id="4" name="Rectangle 6"/>
          <p:cNvSpPr>
            <a:spLocks noGrp="1" noChangeArrowheads="1"/>
          </p:cNvSpPr>
          <p:nvPr>
            <p:ph type="sldNum" sz="quarter" idx="12"/>
          </p:nvPr>
        </p:nvSpPr>
        <p:spPr>
          <a:ln/>
        </p:spPr>
        <p:txBody>
          <a:bodyPr/>
          <a:lstStyle>
            <a:lvl1pPr>
              <a:defRPr/>
            </a:lvl1pPr>
          </a:lstStyle>
          <a:p>
            <a:pPr>
              <a:defRPr/>
            </a:pPr>
            <a:fld id="{50F66B5F-5252-42B4-9DB1-6507FAE1B2E0}" type="slidenum">
              <a:rPr lang="en-US"/>
              <a:pPr>
                <a:defRPr/>
              </a:pPr>
              <a:t>‹#›</a:t>
            </a:fld>
            <a:endParaRPr lang="th-T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r>
              <a:rPr lang="en-US"/>
              <a:t>รศ.ดร.สมหมาย ปรีเปรม</a:t>
            </a: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DCD1466F-91EA-45D3-A3E5-96E04D81C47B}" type="slidenum">
              <a:rPr lang="en-US"/>
              <a:pPr>
                <a:defRPr/>
              </a:pPr>
              <a:t>‹#›</a:t>
            </a:fld>
            <a:endParaRPr lang="th-T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Rectangle 4"/>
          <p:cNvSpPr>
            <a:spLocks noGrp="1" noChangeArrowheads="1"/>
          </p:cNvSpPr>
          <p:nvPr>
            <p:ph type="dt" sz="half" idx="10"/>
          </p:nvPr>
        </p:nvSpPr>
        <p:spPr>
          <a:ln/>
        </p:spPr>
        <p:txBody>
          <a:bodyPr/>
          <a:lstStyle>
            <a:lvl1pPr>
              <a:defRPr/>
            </a:lvl1pPr>
          </a:lstStyle>
          <a:p>
            <a:pPr>
              <a:defRPr/>
            </a:pPr>
            <a:endParaRPr lang="th-TH"/>
          </a:p>
        </p:txBody>
      </p:sp>
      <p:sp>
        <p:nvSpPr>
          <p:cNvPr id="6" name="Rectangle 5"/>
          <p:cNvSpPr>
            <a:spLocks noGrp="1" noChangeArrowheads="1"/>
          </p:cNvSpPr>
          <p:nvPr>
            <p:ph type="ftr" sz="quarter" idx="11"/>
          </p:nvPr>
        </p:nvSpPr>
        <p:spPr>
          <a:ln/>
        </p:spPr>
        <p:txBody>
          <a:bodyPr/>
          <a:lstStyle>
            <a:lvl1pPr>
              <a:defRPr/>
            </a:lvl1pPr>
          </a:lstStyle>
          <a:p>
            <a:pPr>
              <a:defRPr/>
            </a:pPr>
            <a:r>
              <a:rPr lang="en-US"/>
              <a:t>รศ.ดร.สมหมาย ปรีเปรม</a:t>
            </a:r>
            <a:endParaRPr lang="th-TH"/>
          </a:p>
        </p:txBody>
      </p:sp>
      <p:sp>
        <p:nvSpPr>
          <p:cNvPr id="7" name="Rectangle 6"/>
          <p:cNvSpPr>
            <a:spLocks noGrp="1" noChangeArrowheads="1"/>
          </p:cNvSpPr>
          <p:nvPr>
            <p:ph type="sldNum" sz="quarter" idx="12"/>
          </p:nvPr>
        </p:nvSpPr>
        <p:spPr>
          <a:ln/>
        </p:spPr>
        <p:txBody>
          <a:bodyPr/>
          <a:lstStyle>
            <a:lvl1pPr>
              <a:defRPr/>
            </a:lvl1pPr>
          </a:lstStyle>
          <a:p>
            <a:pPr>
              <a:defRPr/>
            </a:pPr>
            <a:fld id="{54269112-0975-4C8A-99B7-44D035C747B7}" type="slidenum">
              <a:rPr lang="en-US"/>
              <a:pPr>
                <a:defRPr/>
              </a:pPr>
              <a:t>‹#›</a:t>
            </a:fld>
            <a:endParaRPr lang="th-T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h-TH" smtClean="0"/>
              <a:t>คลิกเพื่อแก้ไขลักษณะชื่อเรื่องต้นแบบ</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p>
        </p:txBody>
      </p:sp>
      <p:sp>
        <p:nvSpPr>
          <p:cNvPr id="111620" name="Rectangle 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vl1pPr>
          </a:lstStyle>
          <a:p>
            <a:pPr>
              <a:defRPr/>
            </a:pPr>
            <a:endParaRPr lang="th-TH"/>
          </a:p>
        </p:txBody>
      </p:sp>
      <p:sp>
        <p:nvSpPr>
          <p:cNvPr id="11162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US"/>
              <a:t>รศ.ดร.สมหมาย ปรีเปรม</a:t>
            </a:r>
            <a:endParaRPr lang="th-TH"/>
          </a:p>
        </p:txBody>
      </p:sp>
      <p:sp>
        <p:nvSpPr>
          <p:cNvPr id="111622" name="Rectangle 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vl1pPr>
          </a:lstStyle>
          <a:p>
            <a:pPr>
              <a:defRPr/>
            </a:pPr>
            <a:fld id="{7A1AB8B1-8429-4A51-942D-D2812C434AB6}" type="slidenum">
              <a:rPr lang="en-US"/>
              <a:pPr>
                <a:defRPr/>
              </a:pPr>
              <a:t>‹#›</a:t>
            </a:fld>
            <a:endParaRPr lang="th-TH"/>
          </a:p>
        </p:txBody>
      </p:sp>
      <p:sp>
        <p:nvSpPr>
          <p:cNvPr id="111623" name="Rectangle 7"/>
          <p:cNvSpPr>
            <a:spLocks noChangeArrowheads="1"/>
          </p:cNvSpPr>
          <p:nvPr/>
        </p:nvSpPr>
        <p:spPr bwMode="auto">
          <a:xfrm>
            <a:off x="0" y="0"/>
            <a:ext cx="228600" cy="2286000"/>
          </a:xfrm>
          <a:prstGeom prst="rect">
            <a:avLst/>
          </a:prstGeom>
          <a:solidFill>
            <a:schemeClr val="bg2"/>
          </a:solidFill>
          <a:ln w="9525">
            <a:noFill/>
            <a:miter lim="800000"/>
            <a:headEnd/>
            <a:tailEnd/>
          </a:ln>
          <a:effectLst/>
        </p:spPr>
        <p:txBody>
          <a:bodyPr wrap="none" anchor="ctr"/>
          <a:lstStyle/>
          <a:p>
            <a:pPr algn="ctr">
              <a:defRPr/>
            </a:pPr>
            <a:endParaRPr lang="th-TH" sz="2400">
              <a:latin typeface="Times New Roman" pitchFamily="18" charset="0"/>
            </a:endParaRPr>
          </a:p>
        </p:txBody>
      </p:sp>
      <p:sp>
        <p:nvSpPr>
          <p:cNvPr id="111624" name="Line 8"/>
          <p:cNvSpPr>
            <a:spLocks noChangeShapeType="1"/>
          </p:cNvSpPr>
          <p:nvPr/>
        </p:nvSpPr>
        <p:spPr bwMode="auto">
          <a:xfrm>
            <a:off x="457200" y="1447800"/>
            <a:ext cx="8077200" cy="0"/>
          </a:xfrm>
          <a:prstGeom prst="line">
            <a:avLst/>
          </a:prstGeom>
          <a:noFill/>
          <a:ln w="19050">
            <a:solidFill>
              <a:schemeClr val="tx2"/>
            </a:solidFill>
            <a:round/>
            <a:headEnd/>
            <a:tailEnd/>
          </a:ln>
          <a:effectLst/>
        </p:spPr>
        <p:txBody>
          <a:bodyPr/>
          <a:lstStyle/>
          <a:p>
            <a:pPr>
              <a:defRPr/>
            </a:pPr>
            <a:endParaRPr lang="th-TH"/>
          </a:p>
        </p:txBody>
      </p:sp>
      <p:sp>
        <p:nvSpPr>
          <p:cNvPr id="111625" name="Rectangle 9"/>
          <p:cNvSpPr>
            <a:spLocks noChangeArrowheads="1"/>
          </p:cNvSpPr>
          <p:nvPr/>
        </p:nvSpPr>
        <p:spPr bwMode="auto">
          <a:xfrm>
            <a:off x="0" y="2286000"/>
            <a:ext cx="228600" cy="2286000"/>
          </a:xfrm>
          <a:prstGeom prst="rect">
            <a:avLst/>
          </a:prstGeom>
          <a:solidFill>
            <a:schemeClr val="accent2"/>
          </a:solidFill>
          <a:ln w="9525">
            <a:noFill/>
            <a:miter lim="800000"/>
            <a:headEnd/>
            <a:tailEnd/>
          </a:ln>
          <a:effectLst/>
        </p:spPr>
        <p:txBody>
          <a:bodyPr wrap="none" anchor="ctr"/>
          <a:lstStyle/>
          <a:p>
            <a:pPr algn="ctr">
              <a:defRPr/>
            </a:pPr>
            <a:endParaRPr lang="th-TH" sz="2400">
              <a:latin typeface="Times New Roman" pitchFamily="18" charset="0"/>
            </a:endParaRPr>
          </a:p>
        </p:txBody>
      </p:sp>
      <p:sp>
        <p:nvSpPr>
          <p:cNvPr id="111626" name="Rectangle 10"/>
          <p:cNvSpPr>
            <a:spLocks noChangeArrowheads="1"/>
          </p:cNvSpPr>
          <p:nvPr/>
        </p:nvSpPr>
        <p:spPr bwMode="auto">
          <a:xfrm>
            <a:off x="0" y="4572000"/>
            <a:ext cx="228600" cy="2286000"/>
          </a:xfrm>
          <a:prstGeom prst="rect">
            <a:avLst/>
          </a:prstGeom>
          <a:solidFill>
            <a:schemeClr val="tx2"/>
          </a:solidFill>
          <a:ln w="9525">
            <a:noFill/>
            <a:miter lim="800000"/>
            <a:headEnd/>
            <a:tailEnd/>
          </a:ln>
          <a:effectLst/>
        </p:spPr>
        <p:txBody>
          <a:bodyPr wrap="none" anchor="ctr"/>
          <a:lstStyle/>
          <a:p>
            <a:pPr algn="ctr">
              <a:defRPr/>
            </a:pPr>
            <a:endParaRPr lang="th-TH" sz="2400">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701"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iming>
    <p:tnLst>
      <p:par>
        <p:cTn id="1" dur="indefinite" restart="never" nodeType="tmRoot"/>
      </p:par>
    </p:tnLst>
  </p:timing>
  <p:hf hd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Garamond" pitchFamily="18" charset="0"/>
          <a:cs typeface="Angsana New" pitchFamily="18" charset="-34"/>
        </a:defRPr>
      </a:lvl2pPr>
      <a:lvl3pPr algn="l" rtl="0" eaLnBrk="0" fontAlgn="base" hangingPunct="0">
        <a:spcBef>
          <a:spcPct val="0"/>
        </a:spcBef>
        <a:spcAft>
          <a:spcPct val="0"/>
        </a:spcAft>
        <a:defRPr sz="4400">
          <a:solidFill>
            <a:schemeClr val="tx2"/>
          </a:solidFill>
          <a:latin typeface="Garamond" pitchFamily="18" charset="0"/>
          <a:cs typeface="Angsana New" pitchFamily="18" charset="-34"/>
        </a:defRPr>
      </a:lvl3pPr>
      <a:lvl4pPr algn="l" rtl="0" eaLnBrk="0" fontAlgn="base" hangingPunct="0">
        <a:spcBef>
          <a:spcPct val="0"/>
        </a:spcBef>
        <a:spcAft>
          <a:spcPct val="0"/>
        </a:spcAft>
        <a:defRPr sz="4400">
          <a:solidFill>
            <a:schemeClr val="tx2"/>
          </a:solidFill>
          <a:latin typeface="Garamond" pitchFamily="18" charset="0"/>
          <a:cs typeface="Angsana New" pitchFamily="18" charset="-34"/>
        </a:defRPr>
      </a:lvl4pPr>
      <a:lvl5pPr algn="l" rtl="0" eaLnBrk="0" fontAlgn="base" hangingPunct="0">
        <a:spcBef>
          <a:spcPct val="0"/>
        </a:spcBef>
        <a:spcAft>
          <a:spcPct val="0"/>
        </a:spcAft>
        <a:defRPr sz="4400">
          <a:solidFill>
            <a:schemeClr val="tx2"/>
          </a:solidFill>
          <a:latin typeface="Garamond" pitchFamily="18" charset="0"/>
          <a:cs typeface="Angsana New" pitchFamily="18" charset="-34"/>
        </a:defRPr>
      </a:lvl5pPr>
      <a:lvl6pPr marL="457200" algn="l" rtl="0" fontAlgn="base">
        <a:spcBef>
          <a:spcPct val="0"/>
        </a:spcBef>
        <a:spcAft>
          <a:spcPct val="0"/>
        </a:spcAft>
        <a:defRPr sz="4400">
          <a:solidFill>
            <a:schemeClr val="tx2"/>
          </a:solidFill>
          <a:latin typeface="Garamond" pitchFamily="18" charset="0"/>
          <a:cs typeface="Angsana New" pitchFamily="18" charset="-34"/>
        </a:defRPr>
      </a:lvl6pPr>
      <a:lvl7pPr marL="914400" algn="l" rtl="0" fontAlgn="base">
        <a:spcBef>
          <a:spcPct val="0"/>
        </a:spcBef>
        <a:spcAft>
          <a:spcPct val="0"/>
        </a:spcAft>
        <a:defRPr sz="4400">
          <a:solidFill>
            <a:schemeClr val="tx2"/>
          </a:solidFill>
          <a:latin typeface="Garamond" pitchFamily="18" charset="0"/>
          <a:cs typeface="Angsana New" pitchFamily="18" charset="-34"/>
        </a:defRPr>
      </a:lvl7pPr>
      <a:lvl8pPr marL="1371600" algn="l" rtl="0" fontAlgn="base">
        <a:spcBef>
          <a:spcPct val="0"/>
        </a:spcBef>
        <a:spcAft>
          <a:spcPct val="0"/>
        </a:spcAft>
        <a:defRPr sz="4400">
          <a:solidFill>
            <a:schemeClr val="tx2"/>
          </a:solidFill>
          <a:latin typeface="Garamond" pitchFamily="18" charset="0"/>
          <a:cs typeface="Angsana New" pitchFamily="18" charset="-34"/>
        </a:defRPr>
      </a:lvl8pPr>
      <a:lvl9pPr marL="1828800" algn="l" rtl="0" fontAlgn="base">
        <a:spcBef>
          <a:spcPct val="0"/>
        </a:spcBef>
        <a:spcAft>
          <a:spcPct val="0"/>
        </a:spcAft>
        <a:defRPr sz="4400">
          <a:solidFill>
            <a:schemeClr val="tx2"/>
          </a:solidFill>
          <a:latin typeface="Garamond" pitchFamily="18" charset="0"/>
          <a:cs typeface="Angsana New" pitchFamily="18" charset="-34"/>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p"/>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400">
          <a:solidFill>
            <a:schemeClr val="tx1"/>
          </a:solidFill>
          <a:latin typeface="+mn-lt"/>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itchFamily="2" charset="2"/>
        <a:buChar char="§"/>
        <a:defRPr>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6.xml"/><Relationship Id="rId5" Type="http://schemas.openxmlformats.org/officeDocument/2006/relationships/image" Target="../media/image29.jpeg"/><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jpe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travelblog.org/Photos/50539.html" TargetMode="External"/><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b="1" smtClean="0">
                <a:effectLst>
                  <a:outerShdw blurRad="38100" dist="38100" dir="2700000" algn="tl">
                    <a:srgbClr val="C0C0C0"/>
                  </a:outerShdw>
                </a:effectLst>
              </a:rPr>
              <a:t>Chapter 10</a:t>
            </a:r>
            <a:br>
              <a:rPr lang="en-US" b="1" smtClean="0">
                <a:effectLst>
                  <a:outerShdw blurRad="38100" dist="38100" dir="2700000" algn="tl">
                    <a:srgbClr val="C0C0C0"/>
                  </a:outerShdw>
                </a:effectLst>
              </a:rPr>
            </a:br>
            <a:r>
              <a:rPr lang="en-US" b="1" smtClean="0">
                <a:effectLst>
                  <a:outerShdw blurRad="38100" dist="38100" dir="2700000" algn="tl">
                    <a:srgbClr val="C0C0C0"/>
                  </a:outerShdw>
                </a:effectLst>
              </a:rPr>
              <a:t>Refrigeration Cycle</a:t>
            </a:r>
            <a:endParaRPr lang="th-TH" b="1" smtClean="0">
              <a:effectLst>
                <a:outerShdw blurRad="38100" dist="38100" dir="2700000" algn="tl">
                  <a:srgbClr val="C0C0C0"/>
                </a:outerShdw>
              </a:effectLst>
            </a:endParaRPr>
          </a:p>
        </p:txBody>
      </p:sp>
      <p:sp>
        <p:nvSpPr>
          <p:cNvPr id="6147" name="Rectangle 3"/>
          <p:cNvSpPr>
            <a:spLocks noGrp="1" noChangeArrowheads="1"/>
          </p:cNvSpPr>
          <p:nvPr>
            <p:ph type="subTitle" idx="1"/>
          </p:nvPr>
        </p:nvSpPr>
        <p:spPr>
          <a:xfrm>
            <a:off x="5178425" y="5281613"/>
            <a:ext cx="3784600" cy="1016000"/>
          </a:xfrm>
        </p:spPr>
        <p:txBody>
          <a:bodyPr/>
          <a:lstStyle/>
          <a:p>
            <a:pPr algn="r" eaLnBrk="1" hangingPunct="1"/>
            <a:r>
              <a:rPr lang="en-US" sz="1700" i="1" smtClean="0">
                <a:solidFill>
                  <a:srgbClr val="000099"/>
                </a:solidFill>
                <a:latin typeface="Times New Roman" pitchFamily="18" charset="0"/>
              </a:rPr>
              <a:t>Assoc.Prof.Sommai Priprem, PhD.</a:t>
            </a:r>
          </a:p>
          <a:p>
            <a:pPr algn="r" eaLnBrk="1" hangingPunct="1"/>
            <a:r>
              <a:rPr lang="en-US" sz="1500" i="1" smtClean="0">
                <a:solidFill>
                  <a:srgbClr val="000099"/>
                </a:solidFill>
                <a:latin typeface="Times New Roman" pitchFamily="18" charset="0"/>
              </a:rPr>
              <a:t>Department of</a:t>
            </a:r>
            <a:r>
              <a:rPr lang="en-US" sz="1700" i="1" smtClean="0">
                <a:solidFill>
                  <a:srgbClr val="000099"/>
                </a:solidFill>
                <a:latin typeface="Times New Roman" pitchFamily="18" charset="0"/>
              </a:rPr>
              <a:t> Mechanical Engineering</a:t>
            </a:r>
          </a:p>
          <a:p>
            <a:pPr algn="r" eaLnBrk="1" hangingPunct="1"/>
            <a:r>
              <a:rPr lang="en-US" sz="1700" i="1" smtClean="0">
                <a:solidFill>
                  <a:srgbClr val="000099"/>
                </a:solidFill>
                <a:latin typeface="Times New Roman" pitchFamily="18" charset="0"/>
              </a:rPr>
              <a:t>Khon Kaen University</a:t>
            </a:r>
            <a:endParaRPr lang="th-TH" sz="1700" i="1" smtClean="0">
              <a:solidFill>
                <a:srgbClr val="000099"/>
              </a:solidFill>
              <a:latin typeface="Times New Roman" pitchFamily="18" charset="0"/>
            </a:endParaRPr>
          </a:p>
        </p:txBody>
      </p:sp>
      <p:sp>
        <p:nvSpPr>
          <p:cNvPr id="6148" name="Text Box 4"/>
          <p:cNvSpPr txBox="1">
            <a:spLocks noChangeArrowheads="1"/>
          </p:cNvSpPr>
          <p:nvPr/>
        </p:nvSpPr>
        <p:spPr bwMode="auto">
          <a:xfrm>
            <a:off x="315913" y="3119438"/>
            <a:ext cx="8504237" cy="765175"/>
          </a:xfrm>
          <a:prstGeom prst="rect">
            <a:avLst/>
          </a:prstGeom>
          <a:noFill/>
          <a:ln w="9525">
            <a:noFill/>
            <a:miter lim="800000"/>
            <a:headEnd/>
            <a:tailEnd/>
          </a:ln>
        </p:spPr>
        <p:txBody>
          <a:bodyPr>
            <a:spAutoFit/>
          </a:bodyPr>
          <a:lstStyle/>
          <a:p>
            <a:pPr>
              <a:spcBef>
                <a:spcPct val="50000"/>
              </a:spcBef>
            </a:pPr>
            <a:r>
              <a:rPr lang="en-US" sz="1100" i="1">
                <a:latin typeface="Times New Roman" pitchFamily="18" charset="0"/>
              </a:rPr>
              <a:t>References: </a:t>
            </a:r>
          </a:p>
          <a:p>
            <a:pPr>
              <a:spcBef>
                <a:spcPct val="50000"/>
              </a:spcBef>
              <a:buFontTx/>
              <a:buChar char="•"/>
            </a:pPr>
            <a:r>
              <a:rPr lang="en-US" sz="1100" i="1">
                <a:latin typeface="Times New Roman" pitchFamily="18" charset="0"/>
              </a:rPr>
              <a:t>Reference: Cengel, Yunus A. and Michael A. Boles, </a:t>
            </a:r>
            <a:r>
              <a:rPr lang="en-US" sz="1100" b="1" i="1" u="sng">
                <a:latin typeface="Times New Roman" pitchFamily="18" charset="0"/>
              </a:rPr>
              <a:t>Thermodynamics: An Engineering Approach</a:t>
            </a:r>
            <a:r>
              <a:rPr lang="en-US" sz="1100" i="1">
                <a:latin typeface="Times New Roman" pitchFamily="18" charset="0"/>
              </a:rPr>
              <a:t>, 5th ed., New York, McGraw-Hill: 2006</a:t>
            </a:r>
          </a:p>
          <a:p>
            <a:pPr>
              <a:spcBef>
                <a:spcPct val="50000"/>
              </a:spcBef>
              <a:buFontTx/>
              <a:buChar char="•"/>
            </a:pPr>
            <a:r>
              <a:rPr lang="en-US" sz="1100" i="1">
                <a:latin typeface="Times New Roman" pitchFamily="18" charset="0"/>
              </a:rPr>
              <a:t>Sonntag R.E., and Van Wylen G.J., </a:t>
            </a:r>
            <a:r>
              <a:rPr lang="en-US" sz="1100" b="1" i="1" u="sng">
                <a:latin typeface="Times New Roman" pitchFamily="18" charset="0"/>
              </a:rPr>
              <a:t>Introduction to Thermodynamics</a:t>
            </a:r>
            <a:r>
              <a:rPr lang="en-US" sz="1100" i="1" u="sng">
                <a:latin typeface="Times New Roman" pitchFamily="18" charset="0"/>
              </a:rPr>
              <a:t>: Classical and Statistical</a:t>
            </a:r>
            <a:r>
              <a:rPr lang="en-US" sz="1100" i="1">
                <a:latin typeface="Times New Roman" pitchFamily="18" charset="0"/>
              </a:rPr>
              <a:t>, 3</a:t>
            </a:r>
            <a:r>
              <a:rPr lang="en-US" sz="1100" i="1" baseline="30000">
                <a:latin typeface="Times New Roman" pitchFamily="18" charset="0"/>
              </a:rPr>
              <a:t>rd</a:t>
            </a:r>
            <a:r>
              <a:rPr lang="en-US" sz="1100" i="1">
                <a:latin typeface="Times New Roman" pitchFamily="18" charset="0"/>
              </a:rPr>
              <a:t> Ed., John Wiley &amp; Sons, 1991</a:t>
            </a:r>
            <a:endParaRPr lang="th-TH" sz="1100" i="1">
              <a:latin typeface="Times New Roman" pitchFamily="18" charset="0"/>
            </a:endParaRPr>
          </a:p>
        </p:txBody>
      </p:sp>
      <p:pic>
        <p:nvPicPr>
          <p:cNvPr id="6149" name="Picture 6" descr="108-0882_IMG"/>
          <p:cNvPicPr>
            <a:picLocks noChangeAspect="1" noChangeArrowheads="1"/>
          </p:cNvPicPr>
          <p:nvPr/>
        </p:nvPicPr>
        <p:blipFill>
          <a:blip r:embed="rId3" cstate="print"/>
          <a:srcRect/>
          <a:stretch>
            <a:fillRect/>
          </a:stretch>
        </p:blipFill>
        <p:spPr bwMode="auto">
          <a:xfrm>
            <a:off x="0" y="4335463"/>
            <a:ext cx="5202238" cy="1984375"/>
          </a:xfrm>
          <a:prstGeom prst="rect">
            <a:avLst/>
          </a:prstGeom>
          <a:noFill/>
          <a:ln w="9525">
            <a:noFill/>
            <a:miter lim="800000"/>
            <a:headEnd/>
            <a:tailEnd/>
          </a:ln>
        </p:spPr>
      </p:pic>
      <p:sp>
        <p:nvSpPr>
          <p:cNvPr id="6150" name="Text Box 7"/>
          <p:cNvSpPr txBox="1">
            <a:spLocks noChangeArrowheads="1"/>
          </p:cNvSpPr>
          <p:nvPr/>
        </p:nvSpPr>
        <p:spPr bwMode="auto">
          <a:xfrm>
            <a:off x="0" y="6007100"/>
            <a:ext cx="2286000" cy="304800"/>
          </a:xfrm>
          <a:prstGeom prst="rect">
            <a:avLst/>
          </a:prstGeom>
          <a:noFill/>
          <a:ln w="9525">
            <a:noFill/>
            <a:miter lim="800000"/>
            <a:headEnd/>
            <a:tailEnd/>
          </a:ln>
        </p:spPr>
        <p:txBody>
          <a:bodyPr>
            <a:spAutoFit/>
          </a:bodyPr>
          <a:lstStyle/>
          <a:p>
            <a:pPr>
              <a:spcBef>
                <a:spcPct val="50000"/>
              </a:spcBef>
            </a:pPr>
            <a:r>
              <a:rPr lang="en-US" sz="1400" i="1">
                <a:solidFill>
                  <a:srgbClr val="000099"/>
                </a:solidFill>
                <a:latin typeface="Times New Roman" pitchFamily="18" charset="0"/>
              </a:rPr>
              <a:t>Westminster, London, UK</a:t>
            </a:r>
            <a:endParaRPr lang="th-TH" sz="1400" i="1">
              <a:solidFill>
                <a:srgbClr val="000099"/>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ตัวยึดท้ายกระดาษ 4"/>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15363" name="ตัวยึดหมายเลขภาพนิ่ง 5"/>
          <p:cNvSpPr>
            <a:spLocks noGrp="1"/>
          </p:cNvSpPr>
          <p:nvPr>
            <p:ph type="sldNum" sz="quarter" idx="12"/>
          </p:nvPr>
        </p:nvSpPr>
        <p:spPr>
          <a:noFill/>
        </p:spPr>
        <p:txBody>
          <a:bodyPr/>
          <a:lstStyle/>
          <a:p>
            <a:fld id="{F98F2BBA-8331-4CB3-B814-26602918994F}" type="slidenum">
              <a:rPr lang="en-US" smtClean="0"/>
              <a:pPr/>
              <a:t>10</a:t>
            </a:fld>
            <a:endParaRPr lang="th-TH" smtClean="0"/>
          </a:p>
        </p:txBody>
      </p:sp>
      <p:sp>
        <p:nvSpPr>
          <p:cNvPr id="15364" name="Rectangle 2"/>
          <p:cNvSpPr>
            <a:spLocks noGrp="1" noChangeArrowheads="1"/>
          </p:cNvSpPr>
          <p:nvPr>
            <p:ph type="title"/>
          </p:nvPr>
        </p:nvSpPr>
        <p:spPr/>
        <p:txBody>
          <a:bodyPr/>
          <a:lstStyle/>
          <a:p>
            <a:pPr eaLnBrk="1" hangingPunct="1"/>
            <a:r>
              <a:rPr lang="en-US" smtClean="0"/>
              <a:t>Refrigerator and Heat Pump</a:t>
            </a:r>
            <a:endParaRPr lang="th-TH" smtClean="0"/>
          </a:p>
        </p:txBody>
      </p:sp>
      <p:grpSp>
        <p:nvGrpSpPr>
          <p:cNvPr id="15365" name="กลุ่ม 57"/>
          <p:cNvGrpSpPr>
            <a:grpSpLocks/>
          </p:cNvGrpSpPr>
          <p:nvPr/>
        </p:nvGrpSpPr>
        <p:grpSpPr bwMode="auto">
          <a:xfrm>
            <a:off x="1931988" y="2147888"/>
            <a:ext cx="4467225" cy="3173412"/>
            <a:chOff x="1932427" y="2148054"/>
            <a:chExt cx="4467036" cy="3173412"/>
          </a:xfrm>
        </p:grpSpPr>
        <p:grpSp>
          <p:nvGrpSpPr>
            <p:cNvPr id="15366" name="Group 4"/>
            <p:cNvGrpSpPr>
              <a:grpSpLocks/>
            </p:cNvGrpSpPr>
            <p:nvPr/>
          </p:nvGrpSpPr>
          <p:grpSpPr bwMode="auto">
            <a:xfrm>
              <a:off x="2146550" y="2148054"/>
              <a:ext cx="4252913" cy="3173412"/>
              <a:chOff x="1574" y="956"/>
              <a:chExt cx="2679" cy="1999"/>
            </a:xfrm>
          </p:grpSpPr>
          <p:grpSp>
            <p:nvGrpSpPr>
              <p:cNvPr id="15383" name="Group 5"/>
              <p:cNvGrpSpPr>
                <a:grpSpLocks/>
              </p:cNvGrpSpPr>
              <p:nvPr/>
            </p:nvGrpSpPr>
            <p:grpSpPr bwMode="auto">
              <a:xfrm>
                <a:off x="1708" y="1045"/>
                <a:ext cx="2545" cy="1814"/>
                <a:chOff x="1060" y="787"/>
                <a:chExt cx="2545" cy="1814"/>
              </a:xfrm>
            </p:grpSpPr>
            <p:grpSp>
              <p:nvGrpSpPr>
                <p:cNvPr id="15389" name="Group 6"/>
                <p:cNvGrpSpPr>
                  <a:grpSpLocks/>
                </p:cNvGrpSpPr>
                <p:nvPr/>
              </p:nvGrpSpPr>
              <p:grpSpPr bwMode="auto">
                <a:xfrm>
                  <a:off x="1060" y="1054"/>
                  <a:ext cx="2266" cy="1305"/>
                  <a:chOff x="1060" y="1054"/>
                  <a:chExt cx="2266" cy="1305"/>
                </a:xfrm>
              </p:grpSpPr>
              <p:sp>
                <p:nvSpPr>
                  <p:cNvPr id="116743" name="Rectangle 7"/>
                  <p:cNvSpPr>
                    <a:spLocks noChangeArrowheads="1"/>
                  </p:cNvSpPr>
                  <p:nvPr/>
                </p:nvSpPr>
                <p:spPr bwMode="auto">
                  <a:xfrm>
                    <a:off x="1498" y="1054"/>
                    <a:ext cx="1134" cy="204"/>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endParaRPr lang="th-TH"/>
                  </a:p>
                </p:txBody>
              </p:sp>
              <p:sp>
                <p:nvSpPr>
                  <p:cNvPr id="116744" name="Rectangle 8"/>
                  <p:cNvSpPr>
                    <a:spLocks noChangeArrowheads="1"/>
                  </p:cNvSpPr>
                  <p:nvPr/>
                </p:nvSpPr>
                <p:spPr bwMode="auto">
                  <a:xfrm>
                    <a:off x="1501" y="2155"/>
                    <a:ext cx="1134" cy="204"/>
                  </a:xfrm>
                  <a:prstGeom prst="rec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defRPr/>
                    </a:pPr>
                    <a:endParaRPr lang="th-TH"/>
                  </a:p>
                </p:txBody>
              </p:sp>
              <p:grpSp>
                <p:nvGrpSpPr>
                  <p:cNvPr id="15403" name="Group 9"/>
                  <p:cNvGrpSpPr>
                    <a:grpSpLocks/>
                  </p:cNvGrpSpPr>
                  <p:nvPr/>
                </p:nvGrpSpPr>
                <p:grpSpPr bwMode="auto">
                  <a:xfrm>
                    <a:off x="1060" y="1621"/>
                    <a:ext cx="244" cy="249"/>
                    <a:chOff x="537" y="885"/>
                    <a:chExt cx="244" cy="249"/>
                  </a:xfrm>
                </p:grpSpPr>
                <p:sp>
                  <p:nvSpPr>
                    <p:cNvPr id="116746" name="Freeform 10"/>
                    <p:cNvSpPr>
                      <a:spLocks/>
                    </p:cNvSpPr>
                    <p:nvPr/>
                  </p:nvSpPr>
                  <p:spPr bwMode="auto">
                    <a:xfrm>
                      <a:off x="537" y="1012"/>
                      <a:ext cx="240" cy="122"/>
                    </a:xfrm>
                    <a:custGeom>
                      <a:avLst/>
                      <a:gdLst/>
                      <a:ahLst/>
                      <a:cxnLst>
                        <a:cxn ang="0">
                          <a:pos x="0" y="186"/>
                        </a:cxn>
                        <a:cxn ang="0">
                          <a:pos x="267" y="186"/>
                        </a:cxn>
                        <a:cxn ang="0">
                          <a:pos x="141" y="0"/>
                        </a:cxn>
                        <a:cxn ang="0">
                          <a:pos x="0" y="186"/>
                        </a:cxn>
                      </a:cxnLst>
                      <a:rect l="0" t="0" r="r" b="b"/>
                      <a:pathLst>
                        <a:path w="267" h="186">
                          <a:moveTo>
                            <a:pt x="0" y="186"/>
                          </a:moveTo>
                          <a:lnTo>
                            <a:pt x="267" y="186"/>
                          </a:lnTo>
                          <a:lnTo>
                            <a:pt x="141" y="0"/>
                          </a:lnTo>
                          <a:lnTo>
                            <a:pt x="0" y="186"/>
                          </a:lnTo>
                          <a:close/>
                        </a:path>
                      </a:pathLst>
                    </a:cu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th-TH"/>
                    </a:p>
                  </p:txBody>
                </p:sp>
                <p:sp>
                  <p:nvSpPr>
                    <p:cNvPr id="116747" name="Freeform 11"/>
                    <p:cNvSpPr>
                      <a:spLocks/>
                    </p:cNvSpPr>
                    <p:nvPr/>
                  </p:nvSpPr>
                  <p:spPr bwMode="auto">
                    <a:xfrm>
                      <a:off x="537" y="885"/>
                      <a:ext cx="244" cy="125"/>
                    </a:xfrm>
                    <a:custGeom>
                      <a:avLst/>
                      <a:gdLst/>
                      <a:ahLst/>
                      <a:cxnLst>
                        <a:cxn ang="0">
                          <a:pos x="0" y="0"/>
                        </a:cxn>
                        <a:cxn ang="0">
                          <a:pos x="271" y="2"/>
                        </a:cxn>
                        <a:cxn ang="0">
                          <a:pos x="142" y="191"/>
                        </a:cxn>
                        <a:cxn ang="0">
                          <a:pos x="0" y="0"/>
                        </a:cxn>
                      </a:cxnLst>
                      <a:rect l="0" t="0" r="r" b="b"/>
                      <a:pathLst>
                        <a:path w="271" h="191">
                          <a:moveTo>
                            <a:pt x="0" y="0"/>
                          </a:moveTo>
                          <a:lnTo>
                            <a:pt x="271" y="2"/>
                          </a:lnTo>
                          <a:lnTo>
                            <a:pt x="142" y="191"/>
                          </a:lnTo>
                          <a:lnTo>
                            <a:pt x="0" y="0"/>
                          </a:lnTo>
                          <a:close/>
                        </a:path>
                      </a:pathLst>
                    </a:custGeom>
                    <a:ln>
                      <a:headEnd type="none" w="med" len="med"/>
                      <a:tailEnd type="none" w="med" len="med"/>
                    </a:ln>
                  </p:spPr>
                  <p:style>
                    <a:lnRef idx="2">
                      <a:schemeClr val="dk1"/>
                    </a:lnRef>
                    <a:fillRef idx="1">
                      <a:schemeClr val="lt1"/>
                    </a:fillRef>
                    <a:effectRef idx="0">
                      <a:schemeClr val="dk1"/>
                    </a:effectRef>
                    <a:fontRef idx="minor">
                      <a:schemeClr val="dk1"/>
                    </a:fontRef>
                  </p:style>
                  <p:txBody>
                    <a:bodyPr/>
                    <a:lstStyle/>
                    <a:p>
                      <a:pPr>
                        <a:defRPr/>
                      </a:pPr>
                      <a:endParaRPr lang="th-TH"/>
                    </a:p>
                  </p:txBody>
                </p:sp>
              </p:grpSp>
              <p:grpSp>
                <p:nvGrpSpPr>
                  <p:cNvPr id="15404" name="Group 12"/>
                  <p:cNvGrpSpPr>
                    <a:grpSpLocks/>
                  </p:cNvGrpSpPr>
                  <p:nvPr/>
                </p:nvGrpSpPr>
                <p:grpSpPr bwMode="auto">
                  <a:xfrm>
                    <a:off x="2823" y="1582"/>
                    <a:ext cx="503" cy="345"/>
                    <a:chOff x="2823" y="1582"/>
                    <a:chExt cx="503" cy="345"/>
                  </a:xfrm>
                </p:grpSpPr>
                <p:sp>
                  <p:nvSpPr>
                    <p:cNvPr id="15392" name="Freeform 13"/>
                    <p:cNvSpPr>
                      <a:spLocks noChangeAspect="1"/>
                    </p:cNvSpPr>
                    <p:nvPr/>
                  </p:nvSpPr>
                  <p:spPr bwMode="auto">
                    <a:xfrm rot="5400000">
                      <a:off x="2894" y="1511"/>
                      <a:ext cx="345" cy="487"/>
                    </a:xfrm>
                    <a:custGeom>
                      <a:avLst/>
                      <a:gdLst>
                        <a:gd name="T0" fmla="*/ 0 w 1980"/>
                        <a:gd name="T1" fmla="*/ 0 h 2880"/>
                        <a:gd name="T2" fmla="*/ 0 w 1980"/>
                        <a:gd name="T3" fmla="*/ 2880 h 2880"/>
                        <a:gd name="T4" fmla="*/ 1980 w 1980"/>
                        <a:gd name="T5" fmla="*/ 2880 h 2880"/>
                        <a:gd name="T6" fmla="*/ 1980 w 1980"/>
                        <a:gd name="T7" fmla="*/ 0 h 2880"/>
                        <a:gd name="T8" fmla="*/ 0 60000 65536"/>
                        <a:gd name="T9" fmla="*/ 0 60000 65536"/>
                        <a:gd name="T10" fmla="*/ 0 60000 65536"/>
                        <a:gd name="T11" fmla="*/ 0 60000 65536"/>
                        <a:gd name="T12" fmla="*/ 0 w 1980"/>
                        <a:gd name="T13" fmla="*/ 0 h 2880"/>
                        <a:gd name="T14" fmla="*/ 1980 w 1980"/>
                        <a:gd name="T15" fmla="*/ 2880 h 2880"/>
                      </a:gdLst>
                      <a:ahLst/>
                      <a:cxnLst>
                        <a:cxn ang="T8">
                          <a:pos x="T0" y="T1"/>
                        </a:cxn>
                        <a:cxn ang="T9">
                          <a:pos x="T2" y="T3"/>
                        </a:cxn>
                        <a:cxn ang="T10">
                          <a:pos x="T4" y="T5"/>
                        </a:cxn>
                        <a:cxn ang="T11">
                          <a:pos x="T6" y="T7"/>
                        </a:cxn>
                      </a:cxnLst>
                      <a:rect l="T12" t="T13" r="T14" b="T15"/>
                      <a:pathLst>
                        <a:path w="1980" h="2880">
                          <a:moveTo>
                            <a:pt x="0" y="0"/>
                          </a:moveTo>
                          <a:lnTo>
                            <a:pt x="0" y="2880"/>
                          </a:lnTo>
                          <a:lnTo>
                            <a:pt x="1980" y="2880"/>
                          </a:lnTo>
                          <a:lnTo>
                            <a:pt x="1980" y="0"/>
                          </a:lnTo>
                        </a:path>
                      </a:pathLst>
                    </a:custGeom>
                    <a:ln>
                      <a:headEnd/>
                      <a:tailEnd/>
                    </a:ln>
                  </p:spPr>
                  <p:style>
                    <a:lnRef idx="3">
                      <a:schemeClr val="dk1"/>
                    </a:lnRef>
                    <a:fillRef idx="0">
                      <a:schemeClr val="dk1"/>
                    </a:fillRef>
                    <a:effectRef idx="2">
                      <a:schemeClr val="dk1"/>
                    </a:effectRef>
                    <a:fontRef idx="minor">
                      <a:schemeClr val="tx1"/>
                    </a:fontRef>
                  </p:style>
                  <p:txBody>
                    <a:bodyPr/>
                    <a:lstStyle/>
                    <a:p>
                      <a:pPr>
                        <a:defRPr/>
                      </a:pPr>
                      <a:endParaRPr lang="th-TH"/>
                    </a:p>
                  </p:txBody>
                </p:sp>
                <p:sp>
                  <p:nvSpPr>
                    <p:cNvPr id="15410" name="AutoShape 14"/>
                    <p:cNvSpPr>
                      <a:spLocks noChangeAspect="1" noChangeArrowheads="1"/>
                    </p:cNvSpPr>
                    <p:nvPr/>
                  </p:nvSpPr>
                  <p:spPr bwMode="auto">
                    <a:xfrm rot="5400000" flipV="1">
                      <a:off x="3205" y="1677"/>
                      <a:ext cx="95" cy="147"/>
                    </a:xfrm>
                    <a:custGeom>
                      <a:avLst/>
                      <a:gdLst>
                        <a:gd name="T0" fmla="*/ 0 w 21600"/>
                        <a:gd name="T1" fmla="*/ 1 h 21600"/>
                        <a:gd name="T2" fmla="*/ 0 w 21600"/>
                        <a:gd name="T3" fmla="*/ 1 h 21600"/>
                        <a:gd name="T4" fmla="*/ 0 w 21600"/>
                        <a:gd name="T5" fmla="*/ 1 h 21600"/>
                        <a:gd name="T6" fmla="*/ 0 w 21600"/>
                        <a:gd name="T7" fmla="*/ 0 h 21600"/>
                        <a:gd name="T8" fmla="*/ 0 60000 65536"/>
                        <a:gd name="T9" fmla="*/ 0 60000 65536"/>
                        <a:gd name="T10" fmla="*/ 0 60000 65536"/>
                        <a:gd name="T11" fmla="*/ 0 60000 65536"/>
                        <a:gd name="T12" fmla="*/ 4547 w 21600"/>
                        <a:gd name="T13" fmla="*/ 4555 h 21600"/>
                        <a:gd name="T14" fmla="*/ 17053 w 21600"/>
                        <a:gd name="T15" fmla="*/ 1704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808080"/>
                        </a:gs>
                        <a:gs pos="50000">
                          <a:srgbClr val="D3D3D3"/>
                        </a:gs>
                        <a:gs pos="100000">
                          <a:srgbClr val="808080"/>
                        </a:gs>
                      </a:gsLst>
                      <a:lin ang="0" scaled="1"/>
                    </a:gradFill>
                    <a:ln w="15875" algn="ctr">
                      <a:solidFill>
                        <a:schemeClr val="tx1"/>
                      </a:solidFill>
                      <a:miter lim="800000"/>
                      <a:headEnd/>
                      <a:tailEnd/>
                    </a:ln>
                  </p:spPr>
                  <p:txBody>
                    <a:bodyPr wrap="none" anchor="ctr"/>
                    <a:lstStyle/>
                    <a:p>
                      <a:endParaRPr lang="th-TH"/>
                    </a:p>
                  </p:txBody>
                </p:sp>
                <p:sp>
                  <p:nvSpPr>
                    <p:cNvPr id="15411" name="Rectangle 16"/>
                    <p:cNvSpPr>
                      <a:spLocks noChangeAspect="1" noChangeArrowheads="1"/>
                    </p:cNvSpPr>
                    <p:nvPr/>
                  </p:nvSpPr>
                  <p:spPr bwMode="auto">
                    <a:xfrm rot="5400000">
                      <a:off x="2957" y="1693"/>
                      <a:ext cx="323" cy="121"/>
                    </a:xfrm>
                    <a:prstGeom prst="rect">
                      <a:avLst/>
                    </a:prstGeom>
                    <a:gradFill rotWithShape="1">
                      <a:gsLst>
                        <a:gs pos="0">
                          <a:srgbClr val="767676"/>
                        </a:gs>
                        <a:gs pos="50000">
                          <a:srgbClr val="FFFFFF"/>
                        </a:gs>
                        <a:gs pos="100000">
                          <a:srgbClr val="767676"/>
                        </a:gs>
                      </a:gsLst>
                      <a:lin ang="0" scaled="1"/>
                    </a:gradFill>
                    <a:ln w="15875">
                      <a:solidFill>
                        <a:schemeClr val="tx1"/>
                      </a:solidFill>
                      <a:miter lim="800000"/>
                      <a:headEnd/>
                      <a:tailEnd/>
                    </a:ln>
                  </p:spPr>
                  <p:txBody>
                    <a:bodyPr/>
                    <a:lstStyle/>
                    <a:p>
                      <a:endParaRPr lang="th-TH"/>
                    </a:p>
                  </p:txBody>
                </p:sp>
              </p:grpSp>
              <p:sp>
                <p:nvSpPr>
                  <p:cNvPr id="15405" name="Freeform 17"/>
                  <p:cNvSpPr>
                    <a:spLocks/>
                  </p:cNvSpPr>
                  <p:nvPr/>
                </p:nvSpPr>
                <p:spPr bwMode="auto">
                  <a:xfrm>
                    <a:off x="2628" y="1140"/>
                    <a:ext cx="264" cy="465"/>
                  </a:xfrm>
                  <a:custGeom>
                    <a:avLst/>
                    <a:gdLst>
                      <a:gd name="T0" fmla="*/ 264 w 363"/>
                      <a:gd name="T1" fmla="*/ 465 h 360"/>
                      <a:gd name="T2" fmla="*/ 264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FF0000"/>
                    </a:solidFill>
                    <a:prstDash val="solid"/>
                    <a:round/>
                    <a:headEnd type="none" w="med" len="med"/>
                    <a:tailEnd type="stealth" w="lg" len="lg"/>
                  </a:ln>
                </p:spPr>
                <p:txBody>
                  <a:bodyPr/>
                  <a:lstStyle/>
                  <a:p>
                    <a:endParaRPr lang="th-TH"/>
                  </a:p>
                </p:txBody>
              </p:sp>
              <p:sp>
                <p:nvSpPr>
                  <p:cNvPr id="15406" name="Freeform 18"/>
                  <p:cNvSpPr>
                    <a:spLocks/>
                  </p:cNvSpPr>
                  <p:nvPr/>
                </p:nvSpPr>
                <p:spPr bwMode="auto">
                  <a:xfrm rot="5400000">
                    <a:off x="2595" y="1952"/>
                    <a:ext cx="333" cy="276"/>
                  </a:xfrm>
                  <a:custGeom>
                    <a:avLst/>
                    <a:gdLst>
                      <a:gd name="T0" fmla="*/ 333 w 363"/>
                      <a:gd name="T1" fmla="*/ 276 h 360"/>
                      <a:gd name="T2" fmla="*/ 333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FF00FF"/>
                    </a:solidFill>
                    <a:prstDash val="solid"/>
                    <a:round/>
                    <a:headEnd type="none" w="med" len="med"/>
                    <a:tailEnd type="stealth" w="lg" len="lg"/>
                  </a:ln>
                </p:spPr>
                <p:txBody>
                  <a:bodyPr/>
                  <a:lstStyle/>
                  <a:p>
                    <a:endParaRPr lang="th-TH"/>
                  </a:p>
                </p:txBody>
              </p:sp>
              <p:sp>
                <p:nvSpPr>
                  <p:cNvPr id="15407" name="Freeform 19"/>
                  <p:cNvSpPr>
                    <a:spLocks/>
                  </p:cNvSpPr>
                  <p:nvPr/>
                </p:nvSpPr>
                <p:spPr bwMode="auto">
                  <a:xfrm rot="10800000">
                    <a:off x="1178" y="1862"/>
                    <a:ext cx="333" cy="393"/>
                  </a:xfrm>
                  <a:custGeom>
                    <a:avLst/>
                    <a:gdLst>
                      <a:gd name="T0" fmla="*/ 333 w 363"/>
                      <a:gd name="T1" fmla="*/ 393 h 360"/>
                      <a:gd name="T2" fmla="*/ 333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0000FF"/>
                    </a:solidFill>
                    <a:prstDash val="solid"/>
                    <a:round/>
                    <a:headEnd type="none" w="med" len="med"/>
                    <a:tailEnd type="stealth" w="lg" len="lg"/>
                  </a:ln>
                </p:spPr>
                <p:txBody>
                  <a:bodyPr/>
                  <a:lstStyle/>
                  <a:p>
                    <a:endParaRPr lang="th-TH"/>
                  </a:p>
                </p:txBody>
              </p:sp>
              <p:sp>
                <p:nvSpPr>
                  <p:cNvPr id="15408" name="Freeform 20"/>
                  <p:cNvSpPr>
                    <a:spLocks/>
                  </p:cNvSpPr>
                  <p:nvPr/>
                </p:nvSpPr>
                <p:spPr bwMode="auto">
                  <a:xfrm rot="-5400000">
                    <a:off x="1120" y="1232"/>
                    <a:ext cx="465" cy="321"/>
                  </a:xfrm>
                  <a:custGeom>
                    <a:avLst/>
                    <a:gdLst>
                      <a:gd name="T0" fmla="*/ 465 w 363"/>
                      <a:gd name="T1" fmla="*/ 321 h 360"/>
                      <a:gd name="T2" fmla="*/ 465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008000"/>
                    </a:solidFill>
                    <a:prstDash val="solid"/>
                    <a:round/>
                    <a:headEnd type="none" w="med" len="med"/>
                    <a:tailEnd type="stealth" w="lg" len="lg"/>
                  </a:ln>
                </p:spPr>
                <p:txBody>
                  <a:bodyPr/>
                  <a:lstStyle/>
                  <a:p>
                    <a:endParaRPr lang="th-TH"/>
                  </a:p>
                </p:txBody>
              </p:sp>
            </p:grpSp>
            <p:sp>
              <p:nvSpPr>
                <p:cNvPr id="116761" name="Freeform 25"/>
                <p:cNvSpPr>
                  <a:spLocks/>
                </p:cNvSpPr>
                <p:nvPr/>
              </p:nvSpPr>
              <p:spPr bwMode="auto">
                <a:xfrm rot="21003954">
                  <a:off x="1983" y="2338"/>
                  <a:ext cx="174" cy="263"/>
                </a:xfrm>
                <a:custGeom>
                  <a:avLst/>
                  <a:gdLst>
                    <a:gd name="connsiteX0" fmla="*/ 0 w 10000"/>
                    <a:gd name="connsiteY0" fmla="*/ 11015 h 11226"/>
                    <a:gd name="connsiteX1" fmla="*/ 485 w 10000"/>
                    <a:gd name="connsiteY1" fmla="*/ 9045 h 11226"/>
                    <a:gd name="connsiteX2" fmla="*/ 1758 w 10000"/>
                    <a:gd name="connsiteY2" fmla="*/ 6347 h 11226"/>
                    <a:gd name="connsiteX3" fmla="*/ 3636 w 10000"/>
                    <a:gd name="connsiteY3" fmla="*/ 3966 h 11226"/>
                    <a:gd name="connsiteX4" fmla="*/ 5545 w 10000"/>
                    <a:gd name="connsiteY4" fmla="*/ 2490 h 11226"/>
                    <a:gd name="connsiteX5" fmla="*/ 3182 w 10000"/>
                    <a:gd name="connsiteY5" fmla="*/ 2174 h 11226"/>
                    <a:gd name="connsiteX6" fmla="*/ 9221 w 10000"/>
                    <a:gd name="connsiteY6" fmla="*/ 0 h 11226"/>
                    <a:gd name="connsiteX7" fmla="*/ 9970 w 10000"/>
                    <a:gd name="connsiteY7" fmla="*/ 3376 h 11226"/>
                    <a:gd name="connsiteX8" fmla="*/ 8667 w 10000"/>
                    <a:gd name="connsiteY8" fmla="*/ 2901 h 11226"/>
                    <a:gd name="connsiteX9" fmla="*/ 8030 w 10000"/>
                    <a:gd name="connsiteY9" fmla="*/ 3723 h 11226"/>
                    <a:gd name="connsiteX10" fmla="*/ 7788 w 10000"/>
                    <a:gd name="connsiteY10" fmla="*/ 5104 h 11226"/>
                    <a:gd name="connsiteX11" fmla="*/ 7788 w 10000"/>
                    <a:gd name="connsiteY11" fmla="*/ 6874 h 11226"/>
                    <a:gd name="connsiteX12" fmla="*/ 8091 w 10000"/>
                    <a:gd name="connsiteY12" fmla="*/ 8634 h 11226"/>
                    <a:gd name="connsiteX13" fmla="*/ 8576 w 10000"/>
                    <a:gd name="connsiteY13" fmla="*/ 9466 h 11226"/>
                    <a:gd name="connsiteX14" fmla="*/ 9364 w 10000"/>
                    <a:gd name="connsiteY14" fmla="*/ 10710 h 11226"/>
                    <a:gd name="connsiteX15" fmla="*/ 10000 w 10000"/>
                    <a:gd name="connsiteY15" fmla="*/ 11226 h 11226"/>
                    <a:gd name="connsiteX16" fmla="*/ 4152 w 10000"/>
                    <a:gd name="connsiteY16" fmla="*/ 9161 h 11226"/>
                    <a:gd name="connsiteX17" fmla="*/ 0 w 10000"/>
                    <a:gd name="connsiteY17" fmla="*/ 11015 h 11226"/>
                    <a:gd name="connsiteX0" fmla="*/ 2384 w 12384"/>
                    <a:gd name="connsiteY0" fmla="*/ 11015 h 11226"/>
                    <a:gd name="connsiteX1" fmla="*/ 2869 w 12384"/>
                    <a:gd name="connsiteY1" fmla="*/ 9045 h 11226"/>
                    <a:gd name="connsiteX2" fmla="*/ 4142 w 12384"/>
                    <a:gd name="connsiteY2" fmla="*/ 6347 h 11226"/>
                    <a:gd name="connsiteX3" fmla="*/ 6020 w 12384"/>
                    <a:gd name="connsiteY3" fmla="*/ 3966 h 11226"/>
                    <a:gd name="connsiteX4" fmla="*/ 7929 w 12384"/>
                    <a:gd name="connsiteY4" fmla="*/ 2490 h 11226"/>
                    <a:gd name="connsiteX5" fmla="*/ 0 w 12384"/>
                    <a:gd name="connsiteY5" fmla="*/ 1528 h 11226"/>
                    <a:gd name="connsiteX6" fmla="*/ 11605 w 12384"/>
                    <a:gd name="connsiteY6" fmla="*/ 0 h 11226"/>
                    <a:gd name="connsiteX7" fmla="*/ 12354 w 12384"/>
                    <a:gd name="connsiteY7" fmla="*/ 3376 h 11226"/>
                    <a:gd name="connsiteX8" fmla="*/ 11051 w 12384"/>
                    <a:gd name="connsiteY8" fmla="*/ 2901 h 11226"/>
                    <a:gd name="connsiteX9" fmla="*/ 10414 w 12384"/>
                    <a:gd name="connsiteY9" fmla="*/ 3723 h 11226"/>
                    <a:gd name="connsiteX10" fmla="*/ 10172 w 12384"/>
                    <a:gd name="connsiteY10" fmla="*/ 5104 h 11226"/>
                    <a:gd name="connsiteX11" fmla="*/ 10172 w 12384"/>
                    <a:gd name="connsiteY11" fmla="*/ 6874 h 11226"/>
                    <a:gd name="connsiteX12" fmla="*/ 10475 w 12384"/>
                    <a:gd name="connsiteY12" fmla="*/ 8634 h 11226"/>
                    <a:gd name="connsiteX13" fmla="*/ 10960 w 12384"/>
                    <a:gd name="connsiteY13" fmla="*/ 9466 h 11226"/>
                    <a:gd name="connsiteX14" fmla="*/ 11748 w 12384"/>
                    <a:gd name="connsiteY14" fmla="*/ 10710 h 11226"/>
                    <a:gd name="connsiteX15" fmla="*/ 12384 w 12384"/>
                    <a:gd name="connsiteY15" fmla="*/ 11226 h 11226"/>
                    <a:gd name="connsiteX16" fmla="*/ 6536 w 12384"/>
                    <a:gd name="connsiteY16" fmla="*/ 9161 h 11226"/>
                    <a:gd name="connsiteX17" fmla="*/ 2384 w 12384"/>
                    <a:gd name="connsiteY17" fmla="*/ 11015 h 11226"/>
                    <a:gd name="connsiteX0" fmla="*/ 2384 w 13638"/>
                    <a:gd name="connsiteY0" fmla="*/ 11015 h 11226"/>
                    <a:gd name="connsiteX1" fmla="*/ 2869 w 13638"/>
                    <a:gd name="connsiteY1" fmla="*/ 9045 h 11226"/>
                    <a:gd name="connsiteX2" fmla="*/ 4142 w 13638"/>
                    <a:gd name="connsiteY2" fmla="*/ 6347 h 11226"/>
                    <a:gd name="connsiteX3" fmla="*/ 6020 w 13638"/>
                    <a:gd name="connsiteY3" fmla="*/ 3966 h 11226"/>
                    <a:gd name="connsiteX4" fmla="*/ 7929 w 13638"/>
                    <a:gd name="connsiteY4" fmla="*/ 2490 h 11226"/>
                    <a:gd name="connsiteX5" fmla="*/ 0 w 13638"/>
                    <a:gd name="connsiteY5" fmla="*/ 1528 h 11226"/>
                    <a:gd name="connsiteX6" fmla="*/ 11605 w 13638"/>
                    <a:gd name="connsiteY6" fmla="*/ 0 h 11226"/>
                    <a:gd name="connsiteX7" fmla="*/ 13638 w 13638"/>
                    <a:gd name="connsiteY7" fmla="*/ 3525 h 11226"/>
                    <a:gd name="connsiteX8" fmla="*/ 11051 w 13638"/>
                    <a:gd name="connsiteY8" fmla="*/ 2901 h 11226"/>
                    <a:gd name="connsiteX9" fmla="*/ 10414 w 13638"/>
                    <a:gd name="connsiteY9" fmla="*/ 3723 h 11226"/>
                    <a:gd name="connsiteX10" fmla="*/ 10172 w 13638"/>
                    <a:gd name="connsiteY10" fmla="*/ 5104 h 11226"/>
                    <a:gd name="connsiteX11" fmla="*/ 10172 w 13638"/>
                    <a:gd name="connsiteY11" fmla="*/ 6874 h 11226"/>
                    <a:gd name="connsiteX12" fmla="*/ 10475 w 13638"/>
                    <a:gd name="connsiteY12" fmla="*/ 8634 h 11226"/>
                    <a:gd name="connsiteX13" fmla="*/ 10960 w 13638"/>
                    <a:gd name="connsiteY13" fmla="*/ 9466 h 11226"/>
                    <a:gd name="connsiteX14" fmla="*/ 11748 w 13638"/>
                    <a:gd name="connsiteY14" fmla="*/ 10710 h 11226"/>
                    <a:gd name="connsiteX15" fmla="*/ 12384 w 13638"/>
                    <a:gd name="connsiteY15" fmla="*/ 11226 h 11226"/>
                    <a:gd name="connsiteX16" fmla="*/ 6536 w 13638"/>
                    <a:gd name="connsiteY16" fmla="*/ 9161 h 11226"/>
                    <a:gd name="connsiteX17" fmla="*/ 2384 w 13638"/>
                    <a:gd name="connsiteY17" fmla="*/ 11015 h 11226"/>
                    <a:gd name="connsiteX0" fmla="*/ 0 w 11254"/>
                    <a:gd name="connsiteY0" fmla="*/ 11015 h 11226"/>
                    <a:gd name="connsiteX1" fmla="*/ 485 w 11254"/>
                    <a:gd name="connsiteY1" fmla="*/ 9045 h 11226"/>
                    <a:gd name="connsiteX2" fmla="*/ 1758 w 11254"/>
                    <a:gd name="connsiteY2" fmla="*/ 6347 h 11226"/>
                    <a:gd name="connsiteX3" fmla="*/ 3636 w 11254"/>
                    <a:gd name="connsiteY3" fmla="*/ 3966 h 11226"/>
                    <a:gd name="connsiteX4" fmla="*/ 5545 w 11254"/>
                    <a:gd name="connsiteY4" fmla="*/ 2490 h 11226"/>
                    <a:gd name="connsiteX5" fmla="*/ 1469 w 11254"/>
                    <a:gd name="connsiteY5" fmla="*/ 1975 h 11226"/>
                    <a:gd name="connsiteX6" fmla="*/ 9221 w 11254"/>
                    <a:gd name="connsiteY6" fmla="*/ 0 h 11226"/>
                    <a:gd name="connsiteX7" fmla="*/ 11254 w 11254"/>
                    <a:gd name="connsiteY7" fmla="*/ 3525 h 11226"/>
                    <a:gd name="connsiteX8" fmla="*/ 8667 w 11254"/>
                    <a:gd name="connsiteY8" fmla="*/ 2901 h 11226"/>
                    <a:gd name="connsiteX9" fmla="*/ 8030 w 11254"/>
                    <a:gd name="connsiteY9" fmla="*/ 3723 h 11226"/>
                    <a:gd name="connsiteX10" fmla="*/ 7788 w 11254"/>
                    <a:gd name="connsiteY10" fmla="*/ 5104 h 11226"/>
                    <a:gd name="connsiteX11" fmla="*/ 7788 w 11254"/>
                    <a:gd name="connsiteY11" fmla="*/ 6874 h 11226"/>
                    <a:gd name="connsiteX12" fmla="*/ 8091 w 11254"/>
                    <a:gd name="connsiteY12" fmla="*/ 8634 h 11226"/>
                    <a:gd name="connsiteX13" fmla="*/ 8576 w 11254"/>
                    <a:gd name="connsiteY13" fmla="*/ 9466 h 11226"/>
                    <a:gd name="connsiteX14" fmla="*/ 9364 w 11254"/>
                    <a:gd name="connsiteY14" fmla="*/ 10710 h 11226"/>
                    <a:gd name="connsiteX15" fmla="*/ 10000 w 11254"/>
                    <a:gd name="connsiteY15" fmla="*/ 11226 h 11226"/>
                    <a:gd name="connsiteX16" fmla="*/ 4152 w 11254"/>
                    <a:gd name="connsiteY16" fmla="*/ 9161 h 11226"/>
                    <a:gd name="connsiteX17" fmla="*/ 0 w 11254"/>
                    <a:gd name="connsiteY17" fmla="*/ 11015 h 1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254" h="11226">
                      <a:moveTo>
                        <a:pt x="0" y="11015"/>
                      </a:moveTo>
                      <a:lnTo>
                        <a:pt x="485" y="9045"/>
                      </a:lnTo>
                      <a:lnTo>
                        <a:pt x="1758" y="6347"/>
                      </a:lnTo>
                      <a:lnTo>
                        <a:pt x="3636" y="3966"/>
                      </a:lnTo>
                      <a:lnTo>
                        <a:pt x="5545" y="2490"/>
                      </a:lnTo>
                      <a:lnTo>
                        <a:pt x="1469" y="1975"/>
                      </a:lnTo>
                      <a:lnTo>
                        <a:pt x="9221" y="0"/>
                      </a:lnTo>
                      <a:lnTo>
                        <a:pt x="11254" y="3525"/>
                      </a:lnTo>
                      <a:lnTo>
                        <a:pt x="8667" y="2901"/>
                      </a:lnTo>
                      <a:lnTo>
                        <a:pt x="8030" y="3723"/>
                      </a:lnTo>
                      <a:cubicBezTo>
                        <a:pt x="7949" y="4183"/>
                        <a:pt x="7869" y="4644"/>
                        <a:pt x="7788" y="5104"/>
                      </a:cubicBezTo>
                      <a:lnTo>
                        <a:pt x="7788" y="6874"/>
                      </a:lnTo>
                      <a:lnTo>
                        <a:pt x="8091" y="8634"/>
                      </a:lnTo>
                      <a:lnTo>
                        <a:pt x="8576" y="9466"/>
                      </a:lnTo>
                      <a:lnTo>
                        <a:pt x="9364" y="10710"/>
                      </a:lnTo>
                      <a:lnTo>
                        <a:pt x="10000" y="11226"/>
                      </a:lnTo>
                      <a:lnTo>
                        <a:pt x="4152" y="9161"/>
                      </a:lnTo>
                      <a:lnTo>
                        <a:pt x="0" y="11015"/>
                      </a:lnTo>
                      <a:close/>
                    </a:path>
                  </a:pathLst>
                </a:custGeom>
                <a:solidFill>
                  <a:srgbClr val="0070C0"/>
                </a:solidFill>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a:lstStyle/>
                <a:p>
                  <a:pPr>
                    <a:defRPr/>
                  </a:pPr>
                  <a:endParaRPr lang="th-TH"/>
                </a:p>
              </p:txBody>
            </p:sp>
            <p:sp>
              <p:nvSpPr>
                <p:cNvPr id="116767" name="Freeform 31"/>
                <p:cNvSpPr>
                  <a:spLocks/>
                </p:cNvSpPr>
                <p:nvPr/>
              </p:nvSpPr>
              <p:spPr bwMode="auto">
                <a:xfrm>
                  <a:off x="1956" y="787"/>
                  <a:ext cx="210" cy="318"/>
                </a:xfrm>
                <a:custGeom>
                  <a:avLst/>
                  <a:gdLst/>
                  <a:ahLst/>
                  <a:cxnLst>
                    <a:cxn ang="0">
                      <a:pos x="0" y="929"/>
                    </a:cxn>
                    <a:cxn ang="0">
                      <a:pos x="16" y="742"/>
                    </a:cxn>
                    <a:cxn ang="0">
                      <a:pos x="58" y="486"/>
                    </a:cxn>
                    <a:cxn ang="0">
                      <a:pos x="120" y="260"/>
                    </a:cxn>
                    <a:cxn ang="0">
                      <a:pos x="183" y="120"/>
                    </a:cxn>
                    <a:cxn ang="0">
                      <a:pos x="105" y="90"/>
                    </a:cxn>
                    <a:cxn ang="0">
                      <a:pos x="279" y="0"/>
                    </a:cxn>
                    <a:cxn ang="0">
                      <a:pos x="329" y="204"/>
                    </a:cxn>
                    <a:cxn ang="0">
                      <a:pos x="286" y="159"/>
                    </a:cxn>
                    <a:cxn ang="0">
                      <a:pos x="265" y="237"/>
                    </a:cxn>
                    <a:cxn ang="0">
                      <a:pos x="257" y="368"/>
                    </a:cxn>
                    <a:cxn ang="0">
                      <a:pos x="257" y="536"/>
                    </a:cxn>
                    <a:cxn ang="0">
                      <a:pos x="267" y="703"/>
                    </a:cxn>
                    <a:cxn ang="0">
                      <a:pos x="283" y="782"/>
                    </a:cxn>
                    <a:cxn ang="0">
                      <a:pos x="309" y="900"/>
                    </a:cxn>
                    <a:cxn ang="0">
                      <a:pos x="330" y="949"/>
                    </a:cxn>
                    <a:cxn ang="0">
                      <a:pos x="137" y="753"/>
                    </a:cxn>
                    <a:cxn ang="0">
                      <a:pos x="0" y="929"/>
                    </a:cxn>
                  </a:cxnLst>
                  <a:rect l="0" t="0" r="r" b="b"/>
                  <a:pathLst>
                    <a:path w="330" h="949">
                      <a:moveTo>
                        <a:pt x="0" y="929"/>
                      </a:moveTo>
                      <a:lnTo>
                        <a:pt x="16" y="742"/>
                      </a:lnTo>
                      <a:lnTo>
                        <a:pt x="58" y="486"/>
                      </a:lnTo>
                      <a:lnTo>
                        <a:pt x="120" y="260"/>
                      </a:lnTo>
                      <a:lnTo>
                        <a:pt x="183" y="120"/>
                      </a:lnTo>
                      <a:lnTo>
                        <a:pt x="105" y="90"/>
                      </a:lnTo>
                      <a:lnTo>
                        <a:pt x="279" y="0"/>
                      </a:lnTo>
                      <a:lnTo>
                        <a:pt x="329" y="204"/>
                      </a:lnTo>
                      <a:lnTo>
                        <a:pt x="286" y="159"/>
                      </a:lnTo>
                      <a:lnTo>
                        <a:pt x="265" y="237"/>
                      </a:lnTo>
                      <a:lnTo>
                        <a:pt x="257" y="368"/>
                      </a:lnTo>
                      <a:lnTo>
                        <a:pt x="257" y="536"/>
                      </a:lnTo>
                      <a:lnTo>
                        <a:pt x="267" y="703"/>
                      </a:lnTo>
                      <a:lnTo>
                        <a:pt x="283" y="782"/>
                      </a:lnTo>
                      <a:lnTo>
                        <a:pt x="309" y="900"/>
                      </a:lnTo>
                      <a:lnTo>
                        <a:pt x="330" y="949"/>
                      </a:lnTo>
                      <a:lnTo>
                        <a:pt x="137" y="753"/>
                      </a:lnTo>
                      <a:lnTo>
                        <a:pt x="0" y="929"/>
                      </a:lnTo>
                      <a:close/>
                    </a:path>
                  </a:pathLst>
                </a:custGeom>
                <a:solidFill>
                  <a:srgbClr val="FF0000"/>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a:lstStyle/>
                <a:p>
                  <a:pPr>
                    <a:defRPr/>
                  </a:pPr>
                  <a:endParaRPr lang="th-TH"/>
                </a:p>
              </p:txBody>
            </p:sp>
            <p:sp>
              <p:nvSpPr>
                <p:cNvPr id="15396" name="Line 35"/>
                <p:cNvSpPr>
                  <a:spLocks noChangeShapeType="1"/>
                </p:cNvSpPr>
                <p:nvPr/>
              </p:nvSpPr>
              <p:spPr bwMode="auto">
                <a:xfrm flipH="1">
                  <a:off x="3326" y="1749"/>
                  <a:ext cx="279" cy="0"/>
                </a:xfrm>
                <a:prstGeom prst="line">
                  <a:avLst/>
                </a:prstGeom>
                <a:noFill/>
                <a:ln w="38100">
                  <a:solidFill>
                    <a:srgbClr val="800080"/>
                  </a:solidFill>
                  <a:round/>
                  <a:headEnd/>
                  <a:tailEnd type="triangle" w="med" len="lg"/>
                </a:ln>
              </p:spPr>
              <p:txBody>
                <a:bodyPr/>
                <a:lstStyle/>
                <a:p>
                  <a:endParaRPr lang="th-TH"/>
                </a:p>
              </p:txBody>
            </p:sp>
            <p:sp>
              <p:nvSpPr>
                <p:cNvPr id="15397" name="Text Box 36"/>
                <p:cNvSpPr txBox="1">
                  <a:spLocks noChangeArrowheads="1"/>
                </p:cNvSpPr>
                <p:nvPr/>
              </p:nvSpPr>
              <p:spPr bwMode="auto">
                <a:xfrm>
                  <a:off x="1516" y="1052"/>
                  <a:ext cx="1074" cy="233"/>
                </a:xfrm>
                <a:prstGeom prst="rect">
                  <a:avLst/>
                </a:prstGeom>
                <a:noFill/>
                <a:ln w="9525" algn="ctr">
                  <a:noFill/>
                  <a:miter lim="800000"/>
                  <a:headEnd/>
                  <a:tailEnd/>
                </a:ln>
              </p:spPr>
              <p:txBody>
                <a:bodyPr>
                  <a:spAutoFit/>
                </a:bodyPr>
                <a:lstStyle/>
                <a:p>
                  <a:pPr algn="ctr">
                    <a:spcBef>
                      <a:spcPct val="50000"/>
                    </a:spcBef>
                  </a:pPr>
                  <a:r>
                    <a:rPr lang="en-US" b="1" i="1">
                      <a:latin typeface="Times New Roman" pitchFamily="18" charset="0"/>
                    </a:rPr>
                    <a:t>Condenser</a:t>
                  </a:r>
                  <a:endParaRPr lang="th-TH" b="1" i="1">
                    <a:latin typeface="Times New Roman" pitchFamily="18" charset="0"/>
                  </a:endParaRPr>
                </a:p>
              </p:txBody>
            </p:sp>
            <p:sp>
              <p:nvSpPr>
                <p:cNvPr id="15398" name="Text Box 37"/>
                <p:cNvSpPr txBox="1">
                  <a:spLocks noChangeArrowheads="1"/>
                </p:cNvSpPr>
                <p:nvPr/>
              </p:nvSpPr>
              <p:spPr bwMode="auto">
                <a:xfrm>
                  <a:off x="1222" y="1550"/>
                  <a:ext cx="725" cy="368"/>
                </a:xfrm>
                <a:prstGeom prst="rect">
                  <a:avLst/>
                </a:prstGeom>
                <a:noFill/>
                <a:ln w="9525" algn="ctr">
                  <a:noFill/>
                  <a:miter lim="800000"/>
                  <a:headEnd/>
                  <a:tailEnd/>
                </a:ln>
              </p:spPr>
              <p:txBody>
                <a:bodyPr>
                  <a:spAutoFit/>
                </a:bodyPr>
                <a:lstStyle/>
                <a:p>
                  <a:pPr algn="ctr">
                    <a:spcBef>
                      <a:spcPct val="50000"/>
                    </a:spcBef>
                  </a:pPr>
                  <a:r>
                    <a:rPr lang="en-US" sz="1600" b="1" i="1">
                      <a:latin typeface="Times New Roman" pitchFamily="18" charset="0"/>
                    </a:rPr>
                    <a:t>Expansion Valve</a:t>
                  </a:r>
                  <a:endParaRPr lang="th-TH" sz="1600" b="1" i="1">
                    <a:latin typeface="Times New Roman" pitchFamily="18" charset="0"/>
                  </a:endParaRPr>
                </a:p>
              </p:txBody>
            </p:sp>
            <p:sp>
              <p:nvSpPr>
                <p:cNvPr id="15399" name="Text Box 38"/>
                <p:cNvSpPr txBox="1">
                  <a:spLocks noChangeArrowheads="1"/>
                </p:cNvSpPr>
                <p:nvPr/>
              </p:nvSpPr>
              <p:spPr bwMode="auto">
                <a:xfrm>
                  <a:off x="1965" y="1634"/>
                  <a:ext cx="877" cy="233"/>
                </a:xfrm>
                <a:prstGeom prst="rect">
                  <a:avLst/>
                </a:prstGeom>
                <a:noFill/>
                <a:ln w="9525" algn="ctr">
                  <a:noFill/>
                  <a:miter lim="800000"/>
                  <a:headEnd/>
                  <a:tailEnd/>
                </a:ln>
              </p:spPr>
              <p:txBody>
                <a:bodyPr>
                  <a:spAutoFit/>
                </a:bodyPr>
                <a:lstStyle/>
                <a:p>
                  <a:pPr algn="ctr">
                    <a:spcBef>
                      <a:spcPct val="50000"/>
                    </a:spcBef>
                  </a:pPr>
                  <a:r>
                    <a:rPr lang="en-US" b="1" i="1">
                      <a:latin typeface="Times New Roman" pitchFamily="18" charset="0"/>
                    </a:rPr>
                    <a:t>Compressor</a:t>
                  </a:r>
                  <a:endParaRPr lang="th-TH" b="1" i="1">
                    <a:latin typeface="Times New Roman" pitchFamily="18" charset="0"/>
                  </a:endParaRPr>
                </a:p>
              </p:txBody>
            </p:sp>
            <p:sp>
              <p:nvSpPr>
                <p:cNvPr id="15400" name="Text Box 39"/>
                <p:cNvSpPr txBox="1">
                  <a:spLocks noChangeArrowheads="1"/>
                </p:cNvSpPr>
                <p:nvPr/>
              </p:nvSpPr>
              <p:spPr bwMode="auto">
                <a:xfrm>
                  <a:off x="1524" y="2136"/>
                  <a:ext cx="1109" cy="252"/>
                </a:xfrm>
                <a:prstGeom prst="rect">
                  <a:avLst/>
                </a:prstGeom>
                <a:noFill/>
                <a:ln w="9525" algn="ctr">
                  <a:noFill/>
                  <a:miter lim="800000"/>
                  <a:headEnd/>
                  <a:tailEnd/>
                </a:ln>
              </p:spPr>
              <p:txBody>
                <a:bodyPr>
                  <a:spAutoFit/>
                </a:bodyPr>
                <a:lstStyle/>
                <a:p>
                  <a:pPr algn="ctr">
                    <a:spcBef>
                      <a:spcPct val="50000"/>
                    </a:spcBef>
                  </a:pPr>
                  <a:r>
                    <a:rPr lang="en-US" sz="2000" b="1" i="1">
                      <a:latin typeface="Times New Roman" pitchFamily="18" charset="0"/>
                    </a:rPr>
                    <a:t>Evaporator</a:t>
                  </a:r>
                  <a:endParaRPr lang="th-TH" sz="2000" b="1" i="1">
                    <a:latin typeface="Times New Roman" pitchFamily="18" charset="0"/>
                  </a:endParaRPr>
                </a:p>
              </p:txBody>
            </p:sp>
          </p:grpSp>
          <p:sp>
            <p:nvSpPr>
              <p:cNvPr id="15384" name="Text Box 40"/>
              <p:cNvSpPr txBox="1">
                <a:spLocks noChangeArrowheads="1"/>
              </p:cNvSpPr>
              <p:nvPr/>
            </p:nvSpPr>
            <p:spPr bwMode="auto">
              <a:xfrm>
                <a:off x="3475" y="2485"/>
                <a:ext cx="522" cy="150"/>
              </a:xfrm>
              <a:prstGeom prst="rect">
                <a:avLst/>
              </a:prstGeom>
              <a:noFill/>
              <a:ln w="9525" algn="ctr">
                <a:noFill/>
                <a:miter lim="800000"/>
                <a:headEnd/>
                <a:tailEnd/>
              </a:ln>
            </p:spPr>
            <p:txBody>
              <a:bodyPr>
                <a:spAutoFit/>
              </a:bodyPr>
              <a:lstStyle/>
              <a:p>
                <a:pPr algn="ctr">
                  <a:lnSpc>
                    <a:spcPct val="80000"/>
                  </a:lnSpc>
                </a:pPr>
                <a:endParaRPr lang="th-TH" sz="1200" b="1" i="1">
                  <a:solidFill>
                    <a:srgbClr val="0000CC"/>
                  </a:solidFill>
                  <a:latin typeface="Times New Roman" pitchFamily="18" charset="0"/>
                </a:endParaRPr>
              </a:p>
            </p:txBody>
          </p:sp>
          <p:sp>
            <p:nvSpPr>
              <p:cNvPr id="15385" name="Text Box 41"/>
              <p:cNvSpPr txBox="1">
                <a:spLocks noChangeArrowheads="1"/>
              </p:cNvSpPr>
              <p:nvPr/>
            </p:nvSpPr>
            <p:spPr bwMode="auto">
              <a:xfrm>
                <a:off x="1574" y="2564"/>
                <a:ext cx="522" cy="150"/>
              </a:xfrm>
              <a:prstGeom prst="rect">
                <a:avLst/>
              </a:prstGeom>
              <a:noFill/>
              <a:ln w="9525" algn="ctr">
                <a:noFill/>
                <a:miter lim="800000"/>
                <a:headEnd/>
                <a:tailEnd/>
              </a:ln>
            </p:spPr>
            <p:txBody>
              <a:bodyPr>
                <a:spAutoFit/>
              </a:bodyPr>
              <a:lstStyle/>
              <a:p>
                <a:pPr algn="ctr">
                  <a:lnSpc>
                    <a:spcPct val="80000"/>
                  </a:lnSpc>
                </a:pPr>
                <a:endParaRPr lang="th-TH" sz="1200" b="1" i="1">
                  <a:solidFill>
                    <a:srgbClr val="0000CC"/>
                  </a:solidFill>
                  <a:latin typeface="Times New Roman" pitchFamily="18" charset="0"/>
                </a:endParaRPr>
              </a:p>
            </p:txBody>
          </p:sp>
          <p:sp>
            <p:nvSpPr>
              <p:cNvPr id="15386" name="Text Box 43"/>
              <p:cNvSpPr txBox="1">
                <a:spLocks noChangeArrowheads="1"/>
              </p:cNvSpPr>
              <p:nvPr/>
            </p:nvSpPr>
            <p:spPr bwMode="auto">
              <a:xfrm>
                <a:off x="3082" y="1522"/>
                <a:ext cx="522" cy="150"/>
              </a:xfrm>
              <a:prstGeom prst="rect">
                <a:avLst/>
              </a:prstGeom>
              <a:noFill/>
              <a:ln w="9525" algn="ctr">
                <a:noFill/>
                <a:miter lim="800000"/>
                <a:headEnd/>
                <a:tailEnd/>
              </a:ln>
            </p:spPr>
            <p:txBody>
              <a:bodyPr>
                <a:spAutoFit/>
              </a:bodyPr>
              <a:lstStyle/>
              <a:p>
                <a:pPr algn="ctr">
                  <a:lnSpc>
                    <a:spcPct val="80000"/>
                  </a:lnSpc>
                </a:pPr>
                <a:endParaRPr lang="th-TH" sz="1200" b="1" i="1">
                  <a:solidFill>
                    <a:srgbClr val="0000CC"/>
                  </a:solidFill>
                  <a:latin typeface="Times New Roman" pitchFamily="18" charset="0"/>
                </a:endParaRPr>
              </a:p>
            </p:txBody>
          </p:sp>
          <p:sp>
            <p:nvSpPr>
              <p:cNvPr id="15387" name="Text Box 44"/>
              <p:cNvSpPr txBox="1">
                <a:spLocks noChangeArrowheads="1"/>
              </p:cNvSpPr>
              <p:nvPr/>
            </p:nvSpPr>
            <p:spPr bwMode="auto">
              <a:xfrm>
                <a:off x="2486" y="956"/>
                <a:ext cx="522" cy="150"/>
              </a:xfrm>
              <a:prstGeom prst="rect">
                <a:avLst/>
              </a:prstGeom>
              <a:noFill/>
              <a:ln w="9525" algn="ctr">
                <a:noFill/>
                <a:miter lim="800000"/>
                <a:headEnd/>
                <a:tailEnd/>
              </a:ln>
            </p:spPr>
            <p:txBody>
              <a:bodyPr>
                <a:spAutoFit/>
              </a:bodyPr>
              <a:lstStyle/>
              <a:p>
                <a:pPr algn="ctr">
                  <a:lnSpc>
                    <a:spcPct val="80000"/>
                  </a:lnSpc>
                </a:pPr>
                <a:endParaRPr lang="th-TH" sz="1200" b="1" i="1">
                  <a:solidFill>
                    <a:srgbClr val="0000CC"/>
                  </a:solidFill>
                  <a:latin typeface="Times New Roman" pitchFamily="18" charset="0"/>
                </a:endParaRPr>
              </a:p>
            </p:txBody>
          </p:sp>
          <p:sp>
            <p:nvSpPr>
              <p:cNvPr id="15388" name="Text Box 45"/>
              <p:cNvSpPr txBox="1">
                <a:spLocks noChangeArrowheads="1"/>
              </p:cNvSpPr>
              <p:nvPr/>
            </p:nvSpPr>
            <p:spPr bwMode="auto">
              <a:xfrm>
                <a:off x="2469" y="2805"/>
                <a:ext cx="522" cy="150"/>
              </a:xfrm>
              <a:prstGeom prst="rect">
                <a:avLst/>
              </a:prstGeom>
              <a:noFill/>
              <a:ln w="9525" algn="ctr">
                <a:noFill/>
                <a:miter lim="800000"/>
                <a:headEnd/>
                <a:tailEnd/>
              </a:ln>
            </p:spPr>
            <p:txBody>
              <a:bodyPr>
                <a:spAutoFit/>
              </a:bodyPr>
              <a:lstStyle/>
              <a:p>
                <a:pPr algn="ctr">
                  <a:lnSpc>
                    <a:spcPct val="80000"/>
                  </a:lnSpc>
                </a:pPr>
                <a:endParaRPr lang="th-TH" sz="1200" b="1" i="1">
                  <a:solidFill>
                    <a:srgbClr val="0000CC"/>
                  </a:solidFill>
                  <a:latin typeface="Times New Roman" pitchFamily="18" charset="0"/>
                </a:endParaRPr>
              </a:p>
            </p:txBody>
          </p:sp>
        </p:grpSp>
        <p:grpSp>
          <p:nvGrpSpPr>
            <p:cNvPr id="15367" name="กลุ่ม 35"/>
            <p:cNvGrpSpPr>
              <a:grpSpLocks/>
            </p:cNvGrpSpPr>
            <p:nvPr/>
          </p:nvGrpSpPr>
          <p:grpSpPr bwMode="auto">
            <a:xfrm>
              <a:off x="5560615" y="4271451"/>
              <a:ext cx="385591" cy="376419"/>
              <a:chOff x="6378766" y="1843747"/>
              <a:chExt cx="385591" cy="376419"/>
            </a:xfrm>
          </p:grpSpPr>
          <p:sp>
            <p:nvSpPr>
              <p:cNvPr id="15381" name="TextBox 33"/>
              <p:cNvSpPr txBox="1">
                <a:spLocks noChangeArrowheads="1"/>
              </p:cNvSpPr>
              <p:nvPr/>
            </p:nvSpPr>
            <p:spPr bwMode="auto">
              <a:xfrm>
                <a:off x="6378766" y="1850834"/>
                <a:ext cx="385591" cy="369332"/>
              </a:xfrm>
              <a:prstGeom prst="rect">
                <a:avLst/>
              </a:prstGeom>
              <a:noFill/>
              <a:ln w="9525">
                <a:noFill/>
                <a:miter lim="800000"/>
                <a:headEnd/>
                <a:tailEnd/>
              </a:ln>
            </p:spPr>
            <p:txBody>
              <a:bodyPr>
                <a:spAutoFit/>
              </a:bodyPr>
              <a:lstStyle/>
              <a:p>
                <a:pPr algn="ctr"/>
                <a:r>
                  <a:rPr lang="en-US"/>
                  <a:t>1</a:t>
                </a:r>
                <a:endParaRPr lang="th-TH"/>
              </a:p>
            </p:txBody>
          </p:sp>
          <p:sp>
            <p:nvSpPr>
              <p:cNvPr id="35" name="วงรี 34"/>
              <p:cNvSpPr/>
              <p:nvPr/>
            </p:nvSpPr>
            <p:spPr>
              <a:xfrm>
                <a:off x="6384211" y="1844425"/>
                <a:ext cx="350823" cy="341312"/>
              </a:xfrm>
              <a:prstGeom prst="ellipse">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th-TH"/>
              </a:p>
            </p:txBody>
          </p:sp>
        </p:grpSp>
        <p:cxnSp>
          <p:nvCxnSpPr>
            <p:cNvPr id="40" name="ตัวเชื่อมต่อตรง 39"/>
            <p:cNvCxnSpPr/>
            <p:nvPr/>
          </p:nvCxnSpPr>
          <p:spPr>
            <a:xfrm>
              <a:off x="5224763" y="4454691"/>
              <a:ext cx="352410" cy="4763"/>
            </a:xfrm>
            <a:prstGeom prst="line">
              <a:avLst/>
            </a:prstGeom>
          </p:spPr>
          <p:style>
            <a:lnRef idx="2">
              <a:schemeClr val="dk1"/>
            </a:lnRef>
            <a:fillRef idx="0">
              <a:schemeClr val="dk1"/>
            </a:fillRef>
            <a:effectRef idx="1">
              <a:schemeClr val="dk1"/>
            </a:effectRef>
            <a:fontRef idx="minor">
              <a:schemeClr val="tx1"/>
            </a:fontRef>
          </p:style>
        </p:cxnSp>
        <p:grpSp>
          <p:nvGrpSpPr>
            <p:cNvPr id="15369" name="กลุ่ม 42"/>
            <p:cNvGrpSpPr>
              <a:grpSpLocks/>
            </p:cNvGrpSpPr>
            <p:nvPr/>
          </p:nvGrpSpPr>
          <p:grpSpPr bwMode="auto">
            <a:xfrm>
              <a:off x="5547245" y="2889156"/>
              <a:ext cx="385591" cy="376419"/>
              <a:chOff x="6378766" y="1843747"/>
              <a:chExt cx="385591" cy="376419"/>
            </a:xfrm>
          </p:grpSpPr>
          <p:sp>
            <p:nvSpPr>
              <p:cNvPr id="15379" name="TextBox 43"/>
              <p:cNvSpPr txBox="1">
                <a:spLocks noChangeArrowheads="1"/>
              </p:cNvSpPr>
              <p:nvPr/>
            </p:nvSpPr>
            <p:spPr bwMode="auto">
              <a:xfrm>
                <a:off x="6378766" y="1850834"/>
                <a:ext cx="385591" cy="369332"/>
              </a:xfrm>
              <a:prstGeom prst="rect">
                <a:avLst/>
              </a:prstGeom>
              <a:noFill/>
              <a:ln w="9525">
                <a:noFill/>
                <a:miter lim="800000"/>
                <a:headEnd/>
                <a:tailEnd/>
              </a:ln>
            </p:spPr>
            <p:txBody>
              <a:bodyPr>
                <a:spAutoFit/>
              </a:bodyPr>
              <a:lstStyle/>
              <a:p>
                <a:pPr algn="ctr"/>
                <a:r>
                  <a:rPr lang="en-US"/>
                  <a:t>2</a:t>
                </a:r>
                <a:endParaRPr lang="th-TH"/>
              </a:p>
            </p:txBody>
          </p:sp>
          <p:sp>
            <p:nvSpPr>
              <p:cNvPr id="45" name="วงรี 44"/>
              <p:cNvSpPr/>
              <p:nvPr/>
            </p:nvSpPr>
            <p:spPr>
              <a:xfrm>
                <a:off x="6383295" y="1844007"/>
                <a:ext cx="352410" cy="341313"/>
              </a:xfrm>
              <a:prstGeom prst="ellipse">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th-TH"/>
              </a:p>
            </p:txBody>
          </p:sp>
        </p:grpSp>
        <p:cxnSp>
          <p:nvCxnSpPr>
            <p:cNvPr id="46" name="ตัวเชื่อมต่อตรง 45"/>
            <p:cNvCxnSpPr/>
            <p:nvPr/>
          </p:nvCxnSpPr>
          <p:spPr>
            <a:xfrm>
              <a:off x="5205714" y="3071979"/>
              <a:ext cx="352410" cy="4762"/>
            </a:xfrm>
            <a:prstGeom prst="line">
              <a:avLst/>
            </a:prstGeom>
          </p:spPr>
          <p:style>
            <a:lnRef idx="2">
              <a:schemeClr val="dk1"/>
            </a:lnRef>
            <a:fillRef idx="0">
              <a:schemeClr val="dk1"/>
            </a:fillRef>
            <a:effectRef idx="1">
              <a:schemeClr val="dk1"/>
            </a:effectRef>
            <a:fontRef idx="minor">
              <a:schemeClr val="tx1"/>
            </a:fontRef>
          </p:style>
        </p:cxnSp>
        <p:grpSp>
          <p:nvGrpSpPr>
            <p:cNvPr id="15371" name="กลุ่ม 46"/>
            <p:cNvGrpSpPr>
              <a:grpSpLocks/>
            </p:cNvGrpSpPr>
            <p:nvPr/>
          </p:nvGrpSpPr>
          <p:grpSpPr bwMode="auto">
            <a:xfrm>
              <a:off x="1932427" y="2942630"/>
              <a:ext cx="385591" cy="376419"/>
              <a:chOff x="6378766" y="1843747"/>
              <a:chExt cx="385591" cy="376419"/>
            </a:xfrm>
          </p:grpSpPr>
          <p:sp>
            <p:nvSpPr>
              <p:cNvPr id="15377" name="TextBox 47"/>
              <p:cNvSpPr txBox="1">
                <a:spLocks noChangeArrowheads="1"/>
              </p:cNvSpPr>
              <p:nvPr/>
            </p:nvSpPr>
            <p:spPr bwMode="auto">
              <a:xfrm>
                <a:off x="6378766" y="1850834"/>
                <a:ext cx="385591" cy="369332"/>
              </a:xfrm>
              <a:prstGeom prst="rect">
                <a:avLst/>
              </a:prstGeom>
              <a:noFill/>
              <a:ln w="9525">
                <a:noFill/>
                <a:miter lim="800000"/>
                <a:headEnd/>
                <a:tailEnd/>
              </a:ln>
            </p:spPr>
            <p:txBody>
              <a:bodyPr>
                <a:spAutoFit/>
              </a:bodyPr>
              <a:lstStyle/>
              <a:p>
                <a:pPr algn="ctr"/>
                <a:r>
                  <a:rPr lang="en-US"/>
                  <a:t>3</a:t>
                </a:r>
                <a:endParaRPr lang="th-TH"/>
              </a:p>
            </p:txBody>
          </p:sp>
          <p:sp>
            <p:nvSpPr>
              <p:cNvPr id="49" name="วงรี 48"/>
              <p:cNvSpPr/>
              <p:nvPr/>
            </p:nvSpPr>
            <p:spPr>
              <a:xfrm>
                <a:off x="6383528" y="1844508"/>
                <a:ext cx="352410" cy="341313"/>
              </a:xfrm>
              <a:prstGeom prst="ellipse">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th-TH"/>
              </a:p>
            </p:txBody>
          </p:sp>
        </p:grpSp>
        <p:cxnSp>
          <p:nvCxnSpPr>
            <p:cNvPr id="50" name="ตัวเชื่อมต่อตรง 49"/>
            <p:cNvCxnSpPr/>
            <p:nvPr/>
          </p:nvCxnSpPr>
          <p:spPr>
            <a:xfrm>
              <a:off x="2280074" y="3125954"/>
              <a:ext cx="303200" cy="1587"/>
            </a:xfrm>
            <a:prstGeom prst="line">
              <a:avLst/>
            </a:prstGeom>
          </p:spPr>
          <p:style>
            <a:lnRef idx="2">
              <a:schemeClr val="dk1"/>
            </a:lnRef>
            <a:fillRef idx="0">
              <a:schemeClr val="dk1"/>
            </a:fillRef>
            <a:effectRef idx="1">
              <a:schemeClr val="dk1"/>
            </a:effectRef>
            <a:fontRef idx="minor">
              <a:schemeClr val="tx1"/>
            </a:fontRef>
          </p:style>
        </p:cxnSp>
        <p:grpSp>
          <p:nvGrpSpPr>
            <p:cNvPr id="15373" name="กลุ่ม 50"/>
            <p:cNvGrpSpPr>
              <a:grpSpLocks/>
            </p:cNvGrpSpPr>
            <p:nvPr/>
          </p:nvGrpSpPr>
          <p:grpSpPr bwMode="auto">
            <a:xfrm>
              <a:off x="1932427" y="4188567"/>
              <a:ext cx="385591" cy="376419"/>
              <a:chOff x="6378766" y="1843747"/>
              <a:chExt cx="385591" cy="376419"/>
            </a:xfrm>
          </p:grpSpPr>
          <p:sp>
            <p:nvSpPr>
              <p:cNvPr id="15375" name="TextBox 51"/>
              <p:cNvSpPr txBox="1">
                <a:spLocks noChangeArrowheads="1"/>
              </p:cNvSpPr>
              <p:nvPr/>
            </p:nvSpPr>
            <p:spPr bwMode="auto">
              <a:xfrm>
                <a:off x="6378766" y="1850834"/>
                <a:ext cx="385591" cy="369332"/>
              </a:xfrm>
              <a:prstGeom prst="rect">
                <a:avLst/>
              </a:prstGeom>
              <a:noFill/>
              <a:ln w="9525">
                <a:noFill/>
                <a:miter lim="800000"/>
                <a:headEnd/>
                <a:tailEnd/>
              </a:ln>
            </p:spPr>
            <p:txBody>
              <a:bodyPr>
                <a:spAutoFit/>
              </a:bodyPr>
              <a:lstStyle/>
              <a:p>
                <a:pPr algn="ctr"/>
                <a:r>
                  <a:rPr lang="en-US"/>
                  <a:t>4</a:t>
                </a:r>
                <a:endParaRPr lang="th-TH"/>
              </a:p>
            </p:txBody>
          </p:sp>
          <p:sp>
            <p:nvSpPr>
              <p:cNvPr id="53" name="วงรี 52"/>
              <p:cNvSpPr/>
              <p:nvPr/>
            </p:nvSpPr>
            <p:spPr>
              <a:xfrm>
                <a:off x="6383528" y="1843171"/>
                <a:ext cx="352410" cy="341313"/>
              </a:xfrm>
              <a:prstGeom prst="ellipse">
                <a:avLst/>
              </a:prstGeom>
              <a:noFill/>
            </p:spPr>
            <p:style>
              <a:lnRef idx="2">
                <a:schemeClr val="dk1"/>
              </a:lnRef>
              <a:fillRef idx="1">
                <a:schemeClr val="lt1"/>
              </a:fillRef>
              <a:effectRef idx="0">
                <a:schemeClr val="dk1"/>
              </a:effectRef>
              <a:fontRef idx="minor">
                <a:schemeClr val="dk1"/>
              </a:fontRef>
            </p:style>
            <p:txBody>
              <a:bodyPr anchor="ctr"/>
              <a:lstStyle/>
              <a:p>
                <a:pPr algn="ctr">
                  <a:defRPr/>
                </a:pPr>
                <a:endParaRPr lang="th-TH"/>
              </a:p>
            </p:txBody>
          </p:sp>
        </p:grpSp>
        <p:cxnSp>
          <p:nvCxnSpPr>
            <p:cNvPr id="54" name="ตัวเชื่อมต่อตรง 53"/>
            <p:cNvCxnSpPr/>
            <p:nvPr/>
          </p:nvCxnSpPr>
          <p:spPr>
            <a:xfrm>
              <a:off x="2295949" y="4365791"/>
              <a:ext cx="265102" cy="3175"/>
            </a:xfrm>
            <a:prstGeom prst="line">
              <a:avLst/>
            </a:prstGeom>
          </p:spPr>
          <p:style>
            <a:lnRef idx="2">
              <a:schemeClr val="dk1"/>
            </a:lnRef>
            <a:fillRef idx="0">
              <a:schemeClr val="dk1"/>
            </a:fillRef>
            <a:effectRef idx="1">
              <a:schemeClr val="dk1"/>
            </a:effectRef>
            <a:fontRef idx="minor">
              <a:schemeClr val="tx1"/>
            </a:fontRef>
          </p:style>
        </p:cxn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1031" name="ตัวยึดหมายเลขภาพนิ่ง 3"/>
          <p:cNvSpPr>
            <a:spLocks noGrp="1"/>
          </p:cNvSpPr>
          <p:nvPr>
            <p:ph type="sldNum" sz="quarter" idx="12"/>
          </p:nvPr>
        </p:nvSpPr>
        <p:spPr>
          <a:noFill/>
        </p:spPr>
        <p:txBody>
          <a:bodyPr/>
          <a:lstStyle/>
          <a:p>
            <a:fld id="{7703133A-C59A-44F9-AFFC-E4F8E65C06B1}" type="slidenum">
              <a:rPr lang="en-US" smtClean="0"/>
              <a:pPr/>
              <a:t>11</a:t>
            </a:fld>
            <a:endParaRPr lang="th-TH" smtClean="0"/>
          </a:p>
        </p:txBody>
      </p:sp>
      <p:grpSp>
        <p:nvGrpSpPr>
          <p:cNvPr id="2" name="Group 2"/>
          <p:cNvGrpSpPr>
            <a:grpSpLocks/>
          </p:cNvGrpSpPr>
          <p:nvPr/>
        </p:nvGrpSpPr>
        <p:grpSpPr bwMode="auto">
          <a:xfrm>
            <a:off x="4776788" y="1477963"/>
            <a:ext cx="4111625" cy="4376737"/>
            <a:chOff x="3025" y="539"/>
            <a:chExt cx="2590" cy="2757"/>
          </a:xfrm>
        </p:grpSpPr>
        <p:graphicFrame>
          <p:nvGraphicFramePr>
            <p:cNvPr id="1028" name="Object 3"/>
            <p:cNvGraphicFramePr>
              <a:graphicFrameLocks noChangeAspect="1"/>
            </p:cNvGraphicFramePr>
            <p:nvPr/>
          </p:nvGraphicFramePr>
          <p:xfrm>
            <a:off x="3659" y="539"/>
            <a:ext cx="910" cy="871"/>
          </p:xfrm>
          <a:graphic>
            <a:graphicData uri="http://schemas.openxmlformats.org/presentationml/2006/ole">
              <p:oleObj spid="_x0000_s1028" name="Visio" r:id="rId3" imgW="865273" imgH="820386" progId="Visio.Drawing.11">
                <p:embed/>
              </p:oleObj>
            </a:graphicData>
          </a:graphic>
        </p:graphicFrame>
        <p:grpSp>
          <p:nvGrpSpPr>
            <p:cNvPr id="1074" name="Group 4"/>
            <p:cNvGrpSpPr>
              <a:grpSpLocks/>
            </p:cNvGrpSpPr>
            <p:nvPr/>
          </p:nvGrpSpPr>
          <p:grpSpPr bwMode="auto">
            <a:xfrm>
              <a:off x="3035" y="1401"/>
              <a:ext cx="2279" cy="1305"/>
              <a:chOff x="1060" y="1054"/>
              <a:chExt cx="2279" cy="1305"/>
            </a:xfrm>
          </p:grpSpPr>
          <p:sp>
            <p:nvSpPr>
              <p:cNvPr id="1097" name="Rectangle 5"/>
              <p:cNvSpPr>
                <a:spLocks noChangeArrowheads="1"/>
              </p:cNvSpPr>
              <p:nvPr/>
            </p:nvSpPr>
            <p:spPr bwMode="auto">
              <a:xfrm>
                <a:off x="1498" y="1054"/>
                <a:ext cx="1134" cy="204"/>
              </a:xfrm>
              <a:prstGeom prst="rect">
                <a:avLst/>
              </a:prstGeom>
              <a:gradFill rotWithShape="1">
                <a:gsLst>
                  <a:gs pos="0">
                    <a:schemeClr val="hlink"/>
                  </a:gs>
                  <a:gs pos="100000">
                    <a:srgbClr val="FF7C80">
                      <a:alpha val="87000"/>
                    </a:srgbClr>
                  </a:gs>
                </a:gsLst>
                <a:lin ang="18900000" scaled="1"/>
              </a:gradFill>
              <a:ln w="28575" algn="ctr">
                <a:solidFill>
                  <a:srgbClr val="808080"/>
                </a:solidFill>
                <a:miter lim="800000"/>
                <a:headEnd/>
                <a:tailEnd/>
              </a:ln>
            </p:spPr>
            <p:txBody>
              <a:bodyPr wrap="none" anchor="ctr"/>
              <a:lstStyle/>
              <a:p>
                <a:endParaRPr lang="th-TH"/>
              </a:p>
            </p:txBody>
          </p:sp>
          <p:sp>
            <p:nvSpPr>
              <p:cNvPr id="1098" name="Rectangle 6"/>
              <p:cNvSpPr>
                <a:spLocks noChangeArrowheads="1"/>
              </p:cNvSpPr>
              <p:nvPr/>
            </p:nvSpPr>
            <p:spPr bwMode="auto">
              <a:xfrm>
                <a:off x="1501" y="2155"/>
                <a:ext cx="1134" cy="204"/>
              </a:xfrm>
              <a:prstGeom prst="rect">
                <a:avLst/>
              </a:prstGeom>
              <a:gradFill rotWithShape="1">
                <a:gsLst>
                  <a:gs pos="0">
                    <a:srgbClr val="0000CC"/>
                  </a:gs>
                  <a:gs pos="100000">
                    <a:srgbClr val="FF7C80">
                      <a:alpha val="32001"/>
                    </a:srgbClr>
                  </a:gs>
                </a:gsLst>
                <a:lin ang="18900000" scaled="1"/>
              </a:gradFill>
              <a:ln w="28575" algn="ctr">
                <a:solidFill>
                  <a:srgbClr val="808080"/>
                </a:solidFill>
                <a:miter lim="800000"/>
                <a:headEnd/>
                <a:tailEnd/>
              </a:ln>
            </p:spPr>
            <p:txBody>
              <a:bodyPr wrap="none" anchor="ctr"/>
              <a:lstStyle/>
              <a:p>
                <a:endParaRPr lang="th-TH"/>
              </a:p>
            </p:txBody>
          </p:sp>
          <p:grpSp>
            <p:nvGrpSpPr>
              <p:cNvPr id="1099" name="Group 7"/>
              <p:cNvGrpSpPr>
                <a:grpSpLocks/>
              </p:cNvGrpSpPr>
              <p:nvPr/>
            </p:nvGrpSpPr>
            <p:grpSpPr bwMode="auto">
              <a:xfrm>
                <a:off x="1060" y="1621"/>
                <a:ext cx="244" cy="249"/>
                <a:chOff x="537" y="885"/>
                <a:chExt cx="244" cy="249"/>
              </a:xfrm>
            </p:grpSpPr>
            <p:sp>
              <p:nvSpPr>
                <p:cNvPr id="1109" name="Freeform 8"/>
                <p:cNvSpPr>
                  <a:spLocks/>
                </p:cNvSpPr>
                <p:nvPr/>
              </p:nvSpPr>
              <p:spPr bwMode="auto">
                <a:xfrm>
                  <a:off x="537" y="1012"/>
                  <a:ext cx="240" cy="122"/>
                </a:xfrm>
                <a:custGeom>
                  <a:avLst/>
                  <a:gdLst>
                    <a:gd name="T0" fmla="*/ 0 w 267"/>
                    <a:gd name="T1" fmla="*/ 122 h 186"/>
                    <a:gd name="T2" fmla="*/ 240 w 267"/>
                    <a:gd name="T3" fmla="*/ 122 h 186"/>
                    <a:gd name="T4" fmla="*/ 127 w 267"/>
                    <a:gd name="T5" fmla="*/ 0 h 186"/>
                    <a:gd name="T6" fmla="*/ 0 w 267"/>
                    <a:gd name="T7" fmla="*/ 122 h 186"/>
                    <a:gd name="T8" fmla="*/ 0 60000 65536"/>
                    <a:gd name="T9" fmla="*/ 0 60000 65536"/>
                    <a:gd name="T10" fmla="*/ 0 60000 65536"/>
                    <a:gd name="T11" fmla="*/ 0 60000 65536"/>
                    <a:gd name="T12" fmla="*/ 0 w 267"/>
                    <a:gd name="T13" fmla="*/ 0 h 186"/>
                    <a:gd name="T14" fmla="*/ 267 w 267"/>
                    <a:gd name="T15" fmla="*/ 186 h 186"/>
                  </a:gdLst>
                  <a:ahLst/>
                  <a:cxnLst>
                    <a:cxn ang="T8">
                      <a:pos x="T0" y="T1"/>
                    </a:cxn>
                    <a:cxn ang="T9">
                      <a:pos x="T2" y="T3"/>
                    </a:cxn>
                    <a:cxn ang="T10">
                      <a:pos x="T4" y="T5"/>
                    </a:cxn>
                    <a:cxn ang="T11">
                      <a:pos x="T6" y="T7"/>
                    </a:cxn>
                  </a:cxnLst>
                  <a:rect l="T12" t="T13" r="T14" b="T15"/>
                  <a:pathLst>
                    <a:path w="267" h="186">
                      <a:moveTo>
                        <a:pt x="0" y="186"/>
                      </a:moveTo>
                      <a:lnTo>
                        <a:pt x="267" y="186"/>
                      </a:lnTo>
                      <a:lnTo>
                        <a:pt x="141" y="0"/>
                      </a:lnTo>
                      <a:lnTo>
                        <a:pt x="0" y="186"/>
                      </a:lnTo>
                      <a:close/>
                    </a:path>
                  </a:pathLst>
                </a:custGeom>
                <a:gradFill rotWithShape="1">
                  <a:gsLst>
                    <a:gs pos="0">
                      <a:srgbClr val="0000FF">
                        <a:alpha val="46999"/>
                      </a:srgbClr>
                    </a:gs>
                    <a:gs pos="100000">
                      <a:srgbClr val="0000AA"/>
                    </a:gs>
                  </a:gsLst>
                  <a:lin ang="5400000" scaled="1"/>
                </a:gradFill>
                <a:ln w="19050" cap="flat" cmpd="sng">
                  <a:solidFill>
                    <a:srgbClr val="808080"/>
                  </a:solidFill>
                  <a:prstDash val="solid"/>
                  <a:round/>
                  <a:headEnd type="none" w="med" len="med"/>
                  <a:tailEnd type="none" w="med" len="med"/>
                </a:ln>
              </p:spPr>
              <p:txBody>
                <a:bodyPr/>
                <a:lstStyle/>
                <a:p>
                  <a:endParaRPr lang="th-TH"/>
                </a:p>
              </p:txBody>
            </p:sp>
            <p:sp>
              <p:nvSpPr>
                <p:cNvPr id="117769" name="Freeform 9"/>
                <p:cNvSpPr>
                  <a:spLocks/>
                </p:cNvSpPr>
                <p:nvPr/>
              </p:nvSpPr>
              <p:spPr bwMode="auto">
                <a:xfrm>
                  <a:off x="537" y="885"/>
                  <a:ext cx="244" cy="125"/>
                </a:xfrm>
                <a:custGeom>
                  <a:avLst/>
                  <a:gdLst/>
                  <a:ahLst/>
                  <a:cxnLst>
                    <a:cxn ang="0">
                      <a:pos x="0" y="0"/>
                    </a:cxn>
                    <a:cxn ang="0">
                      <a:pos x="271" y="2"/>
                    </a:cxn>
                    <a:cxn ang="0">
                      <a:pos x="142" y="191"/>
                    </a:cxn>
                    <a:cxn ang="0">
                      <a:pos x="0" y="0"/>
                    </a:cxn>
                  </a:cxnLst>
                  <a:rect l="0" t="0" r="r" b="b"/>
                  <a:pathLst>
                    <a:path w="271" h="191">
                      <a:moveTo>
                        <a:pt x="0" y="0"/>
                      </a:moveTo>
                      <a:lnTo>
                        <a:pt x="271" y="2"/>
                      </a:lnTo>
                      <a:lnTo>
                        <a:pt x="142" y="191"/>
                      </a:lnTo>
                      <a:lnTo>
                        <a:pt x="0" y="0"/>
                      </a:lnTo>
                      <a:close/>
                    </a:path>
                  </a:pathLst>
                </a:custGeom>
                <a:gradFill rotWithShape="1">
                  <a:gsLst>
                    <a:gs pos="0">
                      <a:schemeClr val="hlink">
                        <a:gamma/>
                        <a:shade val="66667"/>
                        <a:invGamma/>
                      </a:schemeClr>
                    </a:gs>
                    <a:gs pos="100000">
                      <a:schemeClr val="hlink">
                        <a:alpha val="74001"/>
                      </a:schemeClr>
                    </a:gs>
                  </a:gsLst>
                  <a:lin ang="5400000" scaled="1"/>
                </a:gradFill>
                <a:ln w="19050" cap="flat" cmpd="sng">
                  <a:solidFill>
                    <a:srgbClr val="808080"/>
                  </a:solidFill>
                  <a:prstDash val="solid"/>
                  <a:round/>
                  <a:headEnd type="none" w="med" len="med"/>
                  <a:tailEnd type="none" w="med" len="med"/>
                </a:ln>
                <a:effectLst/>
              </p:spPr>
              <p:txBody>
                <a:bodyPr/>
                <a:lstStyle/>
                <a:p>
                  <a:pPr>
                    <a:defRPr/>
                  </a:pPr>
                  <a:endParaRPr lang="th-TH"/>
                </a:p>
              </p:txBody>
            </p:sp>
          </p:grpSp>
          <p:grpSp>
            <p:nvGrpSpPr>
              <p:cNvPr id="1100" name="Group 10"/>
              <p:cNvGrpSpPr>
                <a:grpSpLocks/>
              </p:cNvGrpSpPr>
              <p:nvPr/>
            </p:nvGrpSpPr>
            <p:grpSpPr bwMode="auto">
              <a:xfrm>
                <a:off x="2823" y="1582"/>
                <a:ext cx="516" cy="345"/>
                <a:chOff x="2823" y="1582"/>
                <a:chExt cx="516" cy="345"/>
              </a:xfrm>
            </p:grpSpPr>
            <p:sp>
              <p:nvSpPr>
                <p:cNvPr id="1105" name="Freeform 11"/>
                <p:cNvSpPr>
                  <a:spLocks noChangeAspect="1"/>
                </p:cNvSpPr>
                <p:nvPr/>
              </p:nvSpPr>
              <p:spPr bwMode="auto">
                <a:xfrm rot="5400000">
                  <a:off x="2894" y="1511"/>
                  <a:ext cx="345" cy="487"/>
                </a:xfrm>
                <a:custGeom>
                  <a:avLst/>
                  <a:gdLst>
                    <a:gd name="T0" fmla="*/ 0 w 1980"/>
                    <a:gd name="T1" fmla="*/ 0 h 2880"/>
                    <a:gd name="T2" fmla="*/ 0 w 1980"/>
                    <a:gd name="T3" fmla="*/ 487 h 2880"/>
                    <a:gd name="T4" fmla="*/ 345 w 1980"/>
                    <a:gd name="T5" fmla="*/ 487 h 2880"/>
                    <a:gd name="T6" fmla="*/ 345 w 1980"/>
                    <a:gd name="T7" fmla="*/ 0 h 2880"/>
                    <a:gd name="T8" fmla="*/ 0 60000 65536"/>
                    <a:gd name="T9" fmla="*/ 0 60000 65536"/>
                    <a:gd name="T10" fmla="*/ 0 60000 65536"/>
                    <a:gd name="T11" fmla="*/ 0 60000 65536"/>
                    <a:gd name="T12" fmla="*/ 0 w 1980"/>
                    <a:gd name="T13" fmla="*/ 0 h 2880"/>
                    <a:gd name="T14" fmla="*/ 1980 w 1980"/>
                    <a:gd name="T15" fmla="*/ 2880 h 2880"/>
                  </a:gdLst>
                  <a:ahLst/>
                  <a:cxnLst>
                    <a:cxn ang="T8">
                      <a:pos x="T0" y="T1"/>
                    </a:cxn>
                    <a:cxn ang="T9">
                      <a:pos x="T2" y="T3"/>
                    </a:cxn>
                    <a:cxn ang="T10">
                      <a:pos x="T4" y="T5"/>
                    </a:cxn>
                    <a:cxn ang="T11">
                      <a:pos x="T6" y="T7"/>
                    </a:cxn>
                  </a:cxnLst>
                  <a:rect l="T12" t="T13" r="T14" b="T15"/>
                  <a:pathLst>
                    <a:path w="1980" h="2880">
                      <a:moveTo>
                        <a:pt x="0" y="0"/>
                      </a:moveTo>
                      <a:lnTo>
                        <a:pt x="0" y="2880"/>
                      </a:lnTo>
                      <a:lnTo>
                        <a:pt x="1980" y="2880"/>
                      </a:lnTo>
                      <a:lnTo>
                        <a:pt x="1980" y="0"/>
                      </a:lnTo>
                    </a:path>
                  </a:pathLst>
                </a:custGeom>
                <a:gradFill rotWithShape="1">
                  <a:gsLst>
                    <a:gs pos="0">
                      <a:srgbClr val="525252"/>
                    </a:gs>
                    <a:gs pos="50000">
                      <a:srgbClr val="B2B2B2"/>
                    </a:gs>
                    <a:gs pos="100000">
                      <a:srgbClr val="525252"/>
                    </a:gs>
                  </a:gsLst>
                  <a:lin ang="0" scaled="1"/>
                </a:gradFill>
                <a:ln w="76200">
                  <a:solidFill>
                    <a:srgbClr val="808080"/>
                  </a:solidFill>
                  <a:round/>
                  <a:headEnd/>
                  <a:tailEnd/>
                </a:ln>
              </p:spPr>
              <p:txBody>
                <a:bodyPr/>
                <a:lstStyle/>
                <a:p>
                  <a:endParaRPr lang="th-TH"/>
                </a:p>
              </p:txBody>
            </p:sp>
            <p:sp>
              <p:nvSpPr>
                <p:cNvPr id="1106" name="AutoShape 12"/>
                <p:cNvSpPr>
                  <a:spLocks noChangeAspect="1" noChangeArrowheads="1"/>
                </p:cNvSpPr>
                <p:nvPr/>
              </p:nvSpPr>
              <p:spPr bwMode="auto">
                <a:xfrm rot="5400000" flipV="1">
                  <a:off x="3218" y="1677"/>
                  <a:ext cx="95" cy="147"/>
                </a:xfrm>
                <a:custGeom>
                  <a:avLst/>
                  <a:gdLst>
                    <a:gd name="T0" fmla="*/ 0 w 21600"/>
                    <a:gd name="T1" fmla="*/ 1 h 21600"/>
                    <a:gd name="T2" fmla="*/ 0 w 21600"/>
                    <a:gd name="T3" fmla="*/ 1 h 21600"/>
                    <a:gd name="T4" fmla="*/ 0 w 21600"/>
                    <a:gd name="T5" fmla="*/ 1 h 21600"/>
                    <a:gd name="T6" fmla="*/ 0 w 21600"/>
                    <a:gd name="T7" fmla="*/ 0 h 21600"/>
                    <a:gd name="T8" fmla="*/ 0 60000 65536"/>
                    <a:gd name="T9" fmla="*/ 0 60000 65536"/>
                    <a:gd name="T10" fmla="*/ 0 60000 65536"/>
                    <a:gd name="T11" fmla="*/ 0 60000 65536"/>
                    <a:gd name="T12" fmla="*/ 4547 w 21600"/>
                    <a:gd name="T13" fmla="*/ 4555 h 21600"/>
                    <a:gd name="T14" fmla="*/ 17053 w 21600"/>
                    <a:gd name="T15" fmla="*/ 1704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808080"/>
                    </a:gs>
                    <a:gs pos="50000">
                      <a:srgbClr val="D3D3D3"/>
                    </a:gs>
                    <a:gs pos="100000">
                      <a:srgbClr val="808080"/>
                    </a:gs>
                  </a:gsLst>
                  <a:lin ang="0" scaled="1"/>
                </a:gradFill>
                <a:ln w="3175" algn="ctr">
                  <a:solidFill>
                    <a:schemeClr val="tx1"/>
                  </a:solidFill>
                  <a:miter lim="800000"/>
                  <a:headEnd/>
                  <a:tailEnd/>
                </a:ln>
              </p:spPr>
              <p:txBody>
                <a:bodyPr wrap="none" anchor="ctr"/>
                <a:lstStyle/>
                <a:p>
                  <a:endParaRPr lang="th-TH"/>
                </a:p>
              </p:txBody>
            </p:sp>
            <p:sp>
              <p:nvSpPr>
                <p:cNvPr id="1107" name="Rectangle 13"/>
                <p:cNvSpPr>
                  <a:spLocks noChangeArrowheads="1"/>
                </p:cNvSpPr>
                <p:nvPr/>
              </p:nvSpPr>
              <p:spPr bwMode="auto">
                <a:xfrm>
                  <a:off x="2847" y="1606"/>
                  <a:ext cx="263" cy="296"/>
                </a:xfrm>
                <a:prstGeom prst="rect">
                  <a:avLst/>
                </a:prstGeom>
                <a:gradFill rotWithShape="1">
                  <a:gsLst>
                    <a:gs pos="0">
                      <a:srgbClr val="FF0000">
                        <a:alpha val="62000"/>
                      </a:srgbClr>
                    </a:gs>
                    <a:gs pos="100000">
                      <a:srgbClr val="760000">
                        <a:alpha val="32001"/>
                      </a:srgbClr>
                    </a:gs>
                  </a:gsLst>
                  <a:lin ang="0" scaled="1"/>
                </a:gradFill>
                <a:ln w="28575" algn="ctr">
                  <a:noFill/>
                  <a:miter lim="800000"/>
                  <a:headEnd/>
                  <a:tailEnd/>
                </a:ln>
              </p:spPr>
              <p:txBody>
                <a:bodyPr wrap="none" anchor="ctr"/>
                <a:lstStyle/>
                <a:p>
                  <a:endParaRPr lang="th-TH"/>
                </a:p>
              </p:txBody>
            </p:sp>
            <p:sp>
              <p:nvSpPr>
                <p:cNvPr id="1108" name="Rectangle 14"/>
                <p:cNvSpPr>
                  <a:spLocks noChangeAspect="1" noChangeArrowheads="1"/>
                </p:cNvSpPr>
                <p:nvPr/>
              </p:nvSpPr>
              <p:spPr bwMode="auto">
                <a:xfrm rot="5400000">
                  <a:off x="2991" y="1693"/>
                  <a:ext cx="290" cy="121"/>
                </a:xfrm>
                <a:prstGeom prst="rect">
                  <a:avLst/>
                </a:prstGeom>
                <a:gradFill rotWithShape="1">
                  <a:gsLst>
                    <a:gs pos="0">
                      <a:srgbClr val="767676"/>
                    </a:gs>
                    <a:gs pos="50000">
                      <a:srgbClr val="FFFFFF"/>
                    </a:gs>
                    <a:gs pos="100000">
                      <a:srgbClr val="767676"/>
                    </a:gs>
                  </a:gsLst>
                  <a:lin ang="0" scaled="1"/>
                </a:gradFill>
                <a:ln w="6350">
                  <a:solidFill>
                    <a:srgbClr val="333333"/>
                  </a:solidFill>
                  <a:miter lim="800000"/>
                  <a:headEnd/>
                  <a:tailEnd/>
                </a:ln>
              </p:spPr>
              <p:txBody>
                <a:bodyPr/>
                <a:lstStyle/>
                <a:p>
                  <a:endParaRPr lang="th-TH"/>
                </a:p>
              </p:txBody>
            </p:sp>
          </p:grpSp>
          <p:sp>
            <p:nvSpPr>
              <p:cNvPr id="1101" name="Freeform 15"/>
              <p:cNvSpPr>
                <a:spLocks/>
              </p:cNvSpPr>
              <p:nvPr/>
            </p:nvSpPr>
            <p:spPr bwMode="auto">
              <a:xfrm>
                <a:off x="2628" y="1140"/>
                <a:ext cx="264" cy="465"/>
              </a:xfrm>
              <a:custGeom>
                <a:avLst/>
                <a:gdLst>
                  <a:gd name="T0" fmla="*/ 264 w 363"/>
                  <a:gd name="T1" fmla="*/ 465 h 360"/>
                  <a:gd name="T2" fmla="*/ 264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FF0000"/>
                </a:solidFill>
                <a:prstDash val="solid"/>
                <a:round/>
                <a:headEnd type="none" w="med" len="med"/>
                <a:tailEnd type="stealth" w="lg" len="lg"/>
              </a:ln>
            </p:spPr>
            <p:txBody>
              <a:bodyPr/>
              <a:lstStyle/>
              <a:p>
                <a:endParaRPr lang="th-TH"/>
              </a:p>
            </p:txBody>
          </p:sp>
          <p:sp>
            <p:nvSpPr>
              <p:cNvPr id="1102" name="Freeform 16"/>
              <p:cNvSpPr>
                <a:spLocks/>
              </p:cNvSpPr>
              <p:nvPr/>
            </p:nvSpPr>
            <p:spPr bwMode="auto">
              <a:xfrm rot="5400000">
                <a:off x="2595" y="1952"/>
                <a:ext cx="333" cy="276"/>
              </a:xfrm>
              <a:custGeom>
                <a:avLst/>
                <a:gdLst>
                  <a:gd name="T0" fmla="*/ 333 w 363"/>
                  <a:gd name="T1" fmla="*/ 276 h 360"/>
                  <a:gd name="T2" fmla="*/ 333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FF00FF"/>
                </a:solidFill>
                <a:prstDash val="solid"/>
                <a:round/>
                <a:headEnd type="none" w="med" len="med"/>
                <a:tailEnd type="stealth" w="lg" len="lg"/>
              </a:ln>
            </p:spPr>
            <p:txBody>
              <a:bodyPr/>
              <a:lstStyle/>
              <a:p>
                <a:endParaRPr lang="th-TH"/>
              </a:p>
            </p:txBody>
          </p:sp>
          <p:sp>
            <p:nvSpPr>
              <p:cNvPr id="1103" name="Freeform 17"/>
              <p:cNvSpPr>
                <a:spLocks/>
              </p:cNvSpPr>
              <p:nvPr/>
            </p:nvSpPr>
            <p:spPr bwMode="auto">
              <a:xfrm rot="10800000">
                <a:off x="1178" y="1862"/>
                <a:ext cx="333" cy="393"/>
              </a:xfrm>
              <a:custGeom>
                <a:avLst/>
                <a:gdLst>
                  <a:gd name="T0" fmla="*/ 333 w 363"/>
                  <a:gd name="T1" fmla="*/ 393 h 360"/>
                  <a:gd name="T2" fmla="*/ 333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0000FF"/>
                </a:solidFill>
                <a:prstDash val="solid"/>
                <a:round/>
                <a:headEnd type="none" w="med" len="med"/>
                <a:tailEnd type="stealth" w="lg" len="lg"/>
              </a:ln>
            </p:spPr>
            <p:txBody>
              <a:bodyPr/>
              <a:lstStyle/>
              <a:p>
                <a:endParaRPr lang="th-TH"/>
              </a:p>
            </p:txBody>
          </p:sp>
          <p:sp>
            <p:nvSpPr>
              <p:cNvPr id="1104" name="Freeform 18"/>
              <p:cNvSpPr>
                <a:spLocks/>
              </p:cNvSpPr>
              <p:nvPr/>
            </p:nvSpPr>
            <p:spPr bwMode="auto">
              <a:xfrm rot="-5400000">
                <a:off x="1120" y="1232"/>
                <a:ext cx="465" cy="321"/>
              </a:xfrm>
              <a:custGeom>
                <a:avLst/>
                <a:gdLst>
                  <a:gd name="T0" fmla="*/ 465 w 363"/>
                  <a:gd name="T1" fmla="*/ 321 h 360"/>
                  <a:gd name="T2" fmla="*/ 465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008000"/>
                </a:solidFill>
                <a:prstDash val="solid"/>
                <a:round/>
                <a:headEnd type="none" w="med" len="med"/>
                <a:tailEnd type="stealth" w="lg" len="lg"/>
              </a:ln>
            </p:spPr>
            <p:txBody>
              <a:bodyPr/>
              <a:lstStyle/>
              <a:p>
                <a:endParaRPr lang="th-TH"/>
              </a:p>
            </p:txBody>
          </p:sp>
        </p:grpSp>
        <p:sp>
          <p:nvSpPr>
            <p:cNvPr id="117779" name="Freeform 19"/>
            <p:cNvSpPr>
              <a:spLocks/>
            </p:cNvSpPr>
            <p:nvPr/>
          </p:nvSpPr>
          <p:spPr bwMode="auto">
            <a:xfrm>
              <a:off x="3931" y="1138"/>
              <a:ext cx="210" cy="318"/>
            </a:xfrm>
            <a:custGeom>
              <a:avLst/>
              <a:gdLst/>
              <a:ahLst/>
              <a:cxnLst>
                <a:cxn ang="0">
                  <a:pos x="0" y="929"/>
                </a:cxn>
                <a:cxn ang="0">
                  <a:pos x="16" y="742"/>
                </a:cxn>
                <a:cxn ang="0">
                  <a:pos x="58" y="486"/>
                </a:cxn>
                <a:cxn ang="0">
                  <a:pos x="120" y="260"/>
                </a:cxn>
                <a:cxn ang="0">
                  <a:pos x="183" y="120"/>
                </a:cxn>
                <a:cxn ang="0">
                  <a:pos x="105" y="90"/>
                </a:cxn>
                <a:cxn ang="0">
                  <a:pos x="279" y="0"/>
                </a:cxn>
                <a:cxn ang="0">
                  <a:pos x="329" y="204"/>
                </a:cxn>
                <a:cxn ang="0">
                  <a:pos x="286" y="159"/>
                </a:cxn>
                <a:cxn ang="0">
                  <a:pos x="265" y="237"/>
                </a:cxn>
                <a:cxn ang="0">
                  <a:pos x="257" y="368"/>
                </a:cxn>
                <a:cxn ang="0">
                  <a:pos x="257" y="536"/>
                </a:cxn>
                <a:cxn ang="0">
                  <a:pos x="267" y="703"/>
                </a:cxn>
                <a:cxn ang="0">
                  <a:pos x="283" y="782"/>
                </a:cxn>
                <a:cxn ang="0">
                  <a:pos x="309" y="900"/>
                </a:cxn>
                <a:cxn ang="0">
                  <a:pos x="330" y="949"/>
                </a:cxn>
                <a:cxn ang="0">
                  <a:pos x="137" y="753"/>
                </a:cxn>
                <a:cxn ang="0">
                  <a:pos x="0" y="929"/>
                </a:cxn>
              </a:cxnLst>
              <a:rect l="0" t="0" r="r" b="b"/>
              <a:pathLst>
                <a:path w="330" h="949">
                  <a:moveTo>
                    <a:pt x="0" y="929"/>
                  </a:moveTo>
                  <a:lnTo>
                    <a:pt x="16" y="742"/>
                  </a:lnTo>
                  <a:lnTo>
                    <a:pt x="58" y="486"/>
                  </a:lnTo>
                  <a:lnTo>
                    <a:pt x="120" y="260"/>
                  </a:lnTo>
                  <a:lnTo>
                    <a:pt x="183" y="120"/>
                  </a:lnTo>
                  <a:lnTo>
                    <a:pt x="105" y="90"/>
                  </a:lnTo>
                  <a:lnTo>
                    <a:pt x="279" y="0"/>
                  </a:lnTo>
                  <a:lnTo>
                    <a:pt x="329" y="204"/>
                  </a:lnTo>
                  <a:lnTo>
                    <a:pt x="286" y="159"/>
                  </a:lnTo>
                  <a:lnTo>
                    <a:pt x="265" y="237"/>
                  </a:lnTo>
                  <a:lnTo>
                    <a:pt x="257" y="368"/>
                  </a:lnTo>
                  <a:lnTo>
                    <a:pt x="257" y="536"/>
                  </a:lnTo>
                  <a:lnTo>
                    <a:pt x="267" y="703"/>
                  </a:lnTo>
                  <a:lnTo>
                    <a:pt x="283" y="782"/>
                  </a:lnTo>
                  <a:lnTo>
                    <a:pt x="309" y="900"/>
                  </a:lnTo>
                  <a:lnTo>
                    <a:pt x="330" y="949"/>
                  </a:lnTo>
                  <a:lnTo>
                    <a:pt x="137" y="753"/>
                  </a:lnTo>
                  <a:lnTo>
                    <a:pt x="0" y="929"/>
                  </a:lnTo>
                  <a:close/>
                </a:path>
              </a:pathLst>
            </a:custGeom>
            <a:gradFill rotWithShape="1">
              <a:gsLst>
                <a:gs pos="0">
                  <a:srgbClr val="FF9999">
                    <a:gamma/>
                    <a:shade val="46275"/>
                    <a:invGamma/>
                  </a:srgbClr>
                </a:gs>
                <a:gs pos="50000">
                  <a:srgbClr val="FF9999">
                    <a:alpha val="67999"/>
                  </a:srgbClr>
                </a:gs>
                <a:gs pos="100000">
                  <a:srgbClr val="FF9999">
                    <a:gamma/>
                    <a:shade val="46275"/>
                    <a:invGamma/>
                  </a:srgbClr>
                </a:gs>
              </a:gsLst>
              <a:lin ang="18900000" scaled="1"/>
            </a:gradFill>
            <a:ln w="9525" cap="flat" cmpd="sng">
              <a:solidFill>
                <a:srgbClr val="FF0000"/>
              </a:solidFill>
              <a:prstDash val="solid"/>
              <a:round/>
              <a:headEnd type="none" w="med" len="med"/>
              <a:tailEnd type="none" w="med" len="med"/>
            </a:ln>
            <a:effectLst/>
          </p:spPr>
          <p:txBody>
            <a:bodyPr/>
            <a:lstStyle/>
            <a:p>
              <a:pPr>
                <a:defRPr/>
              </a:pPr>
              <a:endParaRPr lang="th-TH"/>
            </a:p>
          </p:txBody>
        </p:sp>
        <p:sp>
          <p:nvSpPr>
            <p:cNvPr id="1078" name="Text Box 20"/>
            <p:cNvSpPr txBox="1">
              <a:spLocks noChangeArrowheads="1"/>
            </p:cNvSpPr>
            <p:nvPr/>
          </p:nvSpPr>
          <p:spPr bwMode="auto">
            <a:xfrm>
              <a:off x="4096" y="1207"/>
              <a:ext cx="276" cy="173"/>
            </a:xfrm>
            <a:prstGeom prst="rect">
              <a:avLst/>
            </a:prstGeom>
            <a:noFill/>
            <a:ln w="9525" algn="ctr">
              <a:noFill/>
              <a:miter lim="800000"/>
              <a:headEnd/>
              <a:tailEnd/>
            </a:ln>
          </p:spPr>
          <p:txBody>
            <a:bodyPr>
              <a:spAutoFit/>
            </a:bodyPr>
            <a:lstStyle/>
            <a:p>
              <a:pPr algn="ctr">
                <a:spcBef>
                  <a:spcPct val="50000"/>
                </a:spcBef>
              </a:pPr>
              <a:r>
                <a:rPr lang="en-US" sz="1200" i="1">
                  <a:latin typeface="Comic Sans MS" pitchFamily="66" charset="0"/>
                </a:rPr>
                <a:t>Q</a:t>
              </a:r>
              <a:r>
                <a:rPr lang="en-US" sz="1200" i="1" baseline="-25000">
                  <a:latin typeface="Comic Sans MS" pitchFamily="66" charset="0"/>
                </a:rPr>
                <a:t>H</a:t>
              </a:r>
              <a:endParaRPr lang="th-TH" sz="1200" i="1" baseline="-25000">
                <a:latin typeface="Comic Sans MS" pitchFamily="66" charset="0"/>
              </a:endParaRPr>
            </a:p>
          </p:txBody>
        </p:sp>
        <p:grpSp>
          <p:nvGrpSpPr>
            <p:cNvPr id="1079" name="Group 21"/>
            <p:cNvGrpSpPr>
              <a:grpSpLocks/>
            </p:cNvGrpSpPr>
            <p:nvPr/>
          </p:nvGrpSpPr>
          <p:grpSpPr bwMode="auto">
            <a:xfrm>
              <a:off x="5308" y="2096"/>
              <a:ext cx="307" cy="175"/>
              <a:chOff x="3333" y="1749"/>
              <a:chExt cx="307" cy="175"/>
            </a:xfrm>
          </p:grpSpPr>
          <p:sp>
            <p:nvSpPr>
              <p:cNvPr id="1095" name="Text Box 22"/>
              <p:cNvSpPr txBox="1">
                <a:spLocks noChangeArrowheads="1"/>
              </p:cNvSpPr>
              <p:nvPr/>
            </p:nvSpPr>
            <p:spPr bwMode="auto">
              <a:xfrm>
                <a:off x="3364" y="1751"/>
                <a:ext cx="276" cy="173"/>
              </a:xfrm>
              <a:prstGeom prst="rect">
                <a:avLst/>
              </a:prstGeom>
              <a:noFill/>
              <a:ln w="9525" algn="ctr">
                <a:noFill/>
                <a:miter lim="800000"/>
                <a:headEnd/>
                <a:tailEnd/>
              </a:ln>
            </p:spPr>
            <p:txBody>
              <a:bodyPr>
                <a:spAutoFit/>
              </a:bodyPr>
              <a:lstStyle/>
              <a:p>
                <a:pPr algn="ctr">
                  <a:spcBef>
                    <a:spcPct val="50000"/>
                  </a:spcBef>
                </a:pPr>
                <a:r>
                  <a:rPr lang="en-US" sz="1200" i="1">
                    <a:latin typeface="Comic Sans MS" pitchFamily="66" charset="0"/>
                  </a:rPr>
                  <a:t>W</a:t>
                </a:r>
                <a:r>
                  <a:rPr lang="en-US" sz="1200" i="1" baseline="-25000">
                    <a:latin typeface="Comic Sans MS" pitchFamily="66" charset="0"/>
                  </a:rPr>
                  <a:t>in</a:t>
                </a:r>
                <a:endParaRPr lang="th-TH" sz="1200" i="1" baseline="-25000">
                  <a:latin typeface="Comic Sans MS" pitchFamily="66" charset="0"/>
                </a:endParaRPr>
              </a:p>
            </p:txBody>
          </p:sp>
          <p:sp>
            <p:nvSpPr>
              <p:cNvPr id="1096" name="Line 23"/>
              <p:cNvSpPr>
                <a:spLocks noChangeShapeType="1"/>
              </p:cNvSpPr>
              <p:nvPr/>
            </p:nvSpPr>
            <p:spPr bwMode="auto">
              <a:xfrm flipH="1">
                <a:off x="3333" y="1749"/>
                <a:ext cx="279" cy="0"/>
              </a:xfrm>
              <a:prstGeom prst="line">
                <a:avLst/>
              </a:prstGeom>
              <a:noFill/>
              <a:ln w="38100">
                <a:solidFill>
                  <a:srgbClr val="800080"/>
                </a:solidFill>
                <a:round/>
                <a:headEnd/>
                <a:tailEnd type="triangle" w="med" len="lg"/>
              </a:ln>
            </p:spPr>
            <p:txBody>
              <a:bodyPr/>
              <a:lstStyle/>
              <a:p>
                <a:endParaRPr lang="th-TH"/>
              </a:p>
            </p:txBody>
          </p:sp>
        </p:grpSp>
        <p:sp>
          <p:nvSpPr>
            <p:cNvPr id="1080" name="Text Box 24"/>
            <p:cNvSpPr txBox="1">
              <a:spLocks noChangeArrowheads="1"/>
            </p:cNvSpPr>
            <p:nvPr/>
          </p:nvSpPr>
          <p:spPr bwMode="auto">
            <a:xfrm>
              <a:off x="3727" y="1409"/>
              <a:ext cx="600" cy="173"/>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Condenser</a:t>
              </a:r>
              <a:endParaRPr lang="th-TH" sz="1200" b="1" i="1">
                <a:latin typeface="Times New Roman" pitchFamily="18" charset="0"/>
              </a:endParaRPr>
            </a:p>
          </p:txBody>
        </p:sp>
        <p:sp>
          <p:nvSpPr>
            <p:cNvPr id="1081" name="Text Box 25"/>
            <p:cNvSpPr txBox="1">
              <a:spLocks noChangeArrowheads="1"/>
            </p:cNvSpPr>
            <p:nvPr/>
          </p:nvSpPr>
          <p:spPr bwMode="auto">
            <a:xfrm>
              <a:off x="3200" y="1938"/>
              <a:ext cx="600" cy="288"/>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Expansion Valve</a:t>
              </a:r>
              <a:endParaRPr lang="th-TH" sz="1200" b="1" i="1">
                <a:latin typeface="Times New Roman" pitchFamily="18" charset="0"/>
              </a:endParaRPr>
            </a:p>
          </p:txBody>
        </p:sp>
        <p:sp>
          <p:nvSpPr>
            <p:cNvPr id="1082" name="Text Box 26"/>
            <p:cNvSpPr txBox="1">
              <a:spLocks noChangeArrowheads="1"/>
            </p:cNvSpPr>
            <p:nvPr/>
          </p:nvSpPr>
          <p:spPr bwMode="auto">
            <a:xfrm>
              <a:off x="4905" y="2293"/>
              <a:ext cx="600" cy="173"/>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Compressor</a:t>
              </a:r>
              <a:endParaRPr lang="th-TH" sz="1200" b="1" i="1">
                <a:latin typeface="Times New Roman" pitchFamily="18" charset="0"/>
              </a:endParaRPr>
            </a:p>
          </p:txBody>
        </p:sp>
        <p:sp>
          <p:nvSpPr>
            <p:cNvPr id="1083" name="Text Box 27"/>
            <p:cNvSpPr txBox="1">
              <a:spLocks noChangeArrowheads="1"/>
            </p:cNvSpPr>
            <p:nvPr/>
          </p:nvSpPr>
          <p:spPr bwMode="auto">
            <a:xfrm>
              <a:off x="3748" y="2516"/>
              <a:ext cx="600" cy="173"/>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Evaporator</a:t>
              </a:r>
              <a:endParaRPr lang="th-TH" sz="1200" b="1" i="1">
                <a:latin typeface="Times New Roman" pitchFamily="18" charset="0"/>
              </a:endParaRPr>
            </a:p>
          </p:txBody>
        </p:sp>
        <p:sp>
          <p:nvSpPr>
            <p:cNvPr id="1084" name="Text Box 28"/>
            <p:cNvSpPr txBox="1">
              <a:spLocks noChangeArrowheads="1"/>
            </p:cNvSpPr>
            <p:nvPr/>
          </p:nvSpPr>
          <p:spPr bwMode="auto">
            <a:xfrm>
              <a:off x="4894" y="2478"/>
              <a:ext cx="294" cy="150"/>
            </a:xfrm>
            <a:prstGeom prst="rect">
              <a:avLst/>
            </a:prstGeom>
            <a:noFill/>
            <a:ln w="9525" algn="ctr">
              <a:noFill/>
              <a:miter lim="800000"/>
              <a:headEnd/>
              <a:tailEnd/>
            </a:ln>
          </p:spPr>
          <p:txBody>
            <a:bodyPr>
              <a:spAutoFit/>
            </a:bodyPr>
            <a:lstStyle/>
            <a:p>
              <a:pPr algn="ctr">
                <a:lnSpc>
                  <a:spcPct val="80000"/>
                </a:lnSpc>
              </a:pPr>
              <a:r>
                <a:rPr lang="en-US" sz="1200" b="1" i="1">
                  <a:solidFill>
                    <a:srgbClr val="0000CC"/>
                  </a:solidFill>
                  <a:latin typeface="Times New Roman" pitchFamily="18" charset="0"/>
                </a:rPr>
                <a:t>0 </a:t>
              </a:r>
              <a:r>
                <a:rPr lang="en-US" sz="1200" b="1" i="1" baseline="30000">
                  <a:solidFill>
                    <a:srgbClr val="0000CC"/>
                  </a:solidFill>
                  <a:latin typeface="Times New Roman" pitchFamily="18" charset="0"/>
                </a:rPr>
                <a:t>o</a:t>
              </a:r>
              <a:r>
                <a:rPr lang="en-US" sz="1200" b="1" i="1">
                  <a:solidFill>
                    <a:srgbClr val="0000CC"/>
                  </a:solidFill>
                  <a:latin typeface="Times New Roman" pitchFamily="18" charset="0"/>
                </a:rPr>
                <a:t>C</a:t>
              </a:r>
              <a:endParaRPr lang="th-TH" sz="1200" b="1" i="1">
                <a:solidFill>
                  <a:srgbClr val="0000CC"/>
                </a:solidFill>
                <a:latin typeface="Times New Roman" pitchFamily="18" charset="0"/>
              </a:endParaRPr>
            </a:p>
          </p:txBody>
        </p:sp>
        <p:sp>
          <p:nvSpPr>
            <p:cNvPr id="1085" name="Text Box 29"/>
            <p:cNvSpPr txBox="1">
              <a:spLocks noChangeArrowheads="1"/>
            </p:cNvSpPr>
            <p:nvPr/>
          </p:nvSpPr>
          <p:spPr bwMode="auto">
            <a:xfrm>
              <a:off x="3025" y="2641"/>
              <a:ext cx="410" cy="150"/>
            </a:xfrm>
            <a:prstGeom prst="rect">
              <a:avLst/>
            </a:prstGeom>
            <a:noFill/>
            <a:ln w="9525" algn="ctr">
              <a:noFill/>
              <a:miter lim="800000"/>
              <a:headEnd/>
              <a:tailEnd/>
            </a:ln>
          </p:spPr>
          <p:txBody>
            <a:bodyPr>
              <a:spAutoFit/>
            </a:bodyPr>
            <a:lstStyle/>
            <a:p>
              <a:pPr algn="ctr">
                <a:lnSpc>
                  <a:spcPct val="80000"/>
                </a:lnSpc>
              </a:pPr>
              <a:r>
                <a:rPr lang="en-US" sz="1200" b="1" i="1">
                  <a:solidFill>
                    <a:srgbClr val="0000CC"/>
                  </a:solidFill>
                  <a:latin typeface="Times New Roman" pitchFamily="18" charset="0"/>
                </a:rPr>
                <a:t>-20 </a:t>
              </a:r>
              <a:r>
                <a:rPr lang="en-US" sz="1200" b="1" i="1" baseline="30000">
                  <a:solidFill>
                    <a:srgbClr val="0000CC"/>
                  </a:solidFill>
                  <a:latin typeface="Times New Roman" pitchFamily="18" charset="0"/>
                </a:rPr>
                <a:t>o</a:t>
              </a:r>
              <a:r>
                <a:rPr lang="en-US" sz="1200" b="1" i="1">
                  <a:solidFill>
                    <a:srgbClr val="0000CC"/>
                  </a:solidFill>
                  <a:latin typeface="Times New Roman" pitchFamily="18" charset="0"/>
                </a:rPr>
                <a:t>C</a:t>
              </a:r>
              <a:endParaRPr lang="th-TH" sz="1200" b="1" i="1">
                <a:solidFill>
                  <a:srgbClr val="0000CC"/>
                </a:solidFill>
                <a:latin typeface="Times New Roman" pitchFamily="18" charset="0"/>
              </a:endParaRPr>
            </a:p>
          </p:txBody>
        </p:sp>
        <p:sp>
          <p:nvSpPr>
            <p:cNvPr id="1086" name="Text Box 30"/>
            <p:cNvSpPr txBox="1">
              <a:spLocks noChangeArrowheads="1"/>
            </p:cNvSpPr>
            <p:nvPr/>
          </p:nvSpPr>
          <p:spPr bwMode="auto">
            <a:xfrm>
              <a:off x="3108" y="1348"/>
              <a:ext cx="342" cy="150"/>
            </a:xfrm>
            <a:prstGeom prst="rect">
              <a:avLst/>
            </a:prstGeom>
            <a:noFill/>
            <a:ln w="9525" algn="ctr">
              <a:noFill/>
              <a:miter lim="800000"/>
              <a:headEnd/>
              <a:tailEnd/>
            </a:ln>
          </p:spPr>
          <p:txBody>
            <a:bodyPr>
              <a:spAutoFit/>
            </a:bodyPr>
            <a:lstStyle/>
            <a:p>
              <a:pPr algn="ctr">
                <a:lnSpc>
                  <a:spcPct val="80000"/>
                </a:lnSpc>
              </a:pPr>
              <a:r>
                <a:rPr lang="en-US" sz="1200" b="1" i="1">
                  <a:solidFill>
                    <a:srgbClr val="0000CC"/>
                  </a:solidFill>
                  <a:latin typeface="Times New Roman" pitchFamily="18" charset="0"/>
                </a:rPr>
                <a:t>30 </a:t>
              </a:r>
              <a:r>
                <a:rPr lang="en-US" sz="1200" b="1" i="1" baseline="30000">
                  <a:solidFill>
                    <a:srgbClr val="0000CC"/>
                  </a:solidFill>
                  <a:latin typeface="Times New Roman" pitchFamily="18" charset="0"/>
                </a:rPr>
                <a:t>o</a:t>
              </a:r>
              <a:r>
                <a:rPr lang="en-US" sz="1200" b="1" i="1">
                  <a:solidFill>
                    <a:srgbClr val="0000CC"/>
                  </a:solidFill>
                  <a:latin typeface="Times New Roman" pitchFamily="18" charset="0"/>
                </a:rPr>
                <a:t>C</a:t>
              </a:r>
              <a:endParaRPr lang="th-TH" sz="1200" b="1" i="1">
                <a:solidFill>
                  <a:srgbClr val="0000CC"/>
                </a:solidFill>
                <a:latin typeface="Times New Roman" pitchFamily="18" charset="0"/>
              </a:endParaRPr>
            </a:p>
          </p:txBody>
        </p:sp>
        <p:sp>
          <p:nvSpPr>
            <p:cNvPr id="1087" name="Text Box 31"/>
            <p:cNvSpPr txBox="1">
              <a:spLocks noChangeArrowheads="1"/>
            </p:cNvSpPr>
            <p:nvPr/>
          </p:nvSpPr>
          <p:spPr bwMode="auto">
            <a:xfrm>
              <a:off x="4897" y="1471"/>
              <a:ext cx="366" cy="150"/>
            </a:xfrm>
            <a:prstGeom prst="rect">
              <a:avLst/>
            </a:prstGeom>
            <a:noFill/>
            <a:ln w="9525" algn="ctr">
              <a:noFill/>
              <a:miter lim="800000"/>
              <a:headEnd/>
              <a:tailEnd/>
            </a:ln>
          </p:spPr>
          <p:txBody>
            <a:bodyPr>
              <a:spAutoFit/>
            </a:bodyPr>
            <a:lstStyle/>
            <a:p>
              <a:pPr algn="ctr">
                <a:lnSpc>
                  <a:spcPct val="80000"/>
                </a:lnSpc>
              </a:pPr>
              <a:r>
                <a:rPr lang="en-US" sz="1200" b="1" i="1">
                  <a:solidFill>
                    <a:srgbClr val="0000CC"/>
                  </a:solidFill>
                  <a:latin typeface="Times New Roman" pitchFamily="18" charset="0"/>
                </a:rPr>
                <a:t>80 </a:t>
              </a:r>
              <a:r>
                <a:rPr lang="en-US" sz="1200" b="1" i="1" baseline="30000">
                  <a:solidFill>
                    <a:srgbClr val="0000CC"/>
                  </a:solidFill>
                  <a:latin typeface="Times New Roman" pitchFamily="18" charset="0"/>
                </a:rPr>
                <a:t>o</a:t>
              </a:r>
              <a:r>
                <a:rPr lang="en-US" sz="1200" b="1" i="1">
                  <a:solidFill>
                    <a:srgbClr val="0000CC"/>
                  </a:solidFill>
                  <a:latin typeface="Times New Roman" pitchFamily="18" charset="0"/>
                </a:rPr>
                <a:t>C</a:t>
              </a:r>
              <a:endParaRPr lang="th-TH" sz="1200" b="1" i="1">
                <a:solidFill>
                  <a:srgbClr val="0000CC"/>
                </a:solidFill>
                <a:latin typeface="Times New Roman" pitchFamily="18" charset="0"/>
              </a:endParaRPr>
            </a:p>
          </p:txBody>
        </p:sp>
        <p:sp>
          <p:nvSpPr>
            <p:cNvPr id="1088" name="Text Box 32"/>
            <p:cNvSpPr txBox="1">
              <a:spLocks noChangeArrowheads="1"/>
            </p:cNvSpPr>
            <p:nvPr/>
          </p:nvSpPr>
          <p:spPr bwMode="auto">
            <a:xfrm>
              <a:off x="3281" y="869"/>
              <a:ext cx="470" cy="242"/>
            </a:xfrm>
            <a:prstGeom prst="rect">
              <a:avLst/>
            </a:prstGeom>
            <a:noFill/>
            <a:ln w="9525" algn="ctr">
              <a:noFill/>
              <a:miter lim="800000"/>
              <a:headEnd/>
              <a:tailEnd/>
            </a:ln>
          </p:spPr>
          <p:txBody>
            <a:bodyPr>
              <a:spAutoFit/>
            </a:bodyPr>
            <a:lstStyle/>
            <a:p>
              <a:pPr algn="ctr">
                <a:lnSpc>
                  <a:spcPct val="80000"/>
                </a:lnSpc>
              </a:pPr>
              <a:r>
                <a:rPr lang="en-US" sz="1200" b="1" i="1">
                  <a:solidFill>
                    <a:srgbClr val="0000CC"/>
                  </a:solidFill>
                  <a:latin typeface="Times New Roman" pitchFamily="18" charset="0"/>
                </a:rPr>
                <a:t>Heating at 20 </a:t>
              </a:r>
              <a:r>
                <a:rPr lang="en-US" sz="1200" b="1" i="1" baseline="30000">
                  <a:solidFill>
                    <a:srgbClr val="0000CC"/>
                  </a:solidFill>
                  <a:latin typeface="Times New Roman" pitchFamily="18" charset="0"/>
                </a:rPr>
                <a:t>o</a:t>
              </a:r>
              <a:r>
                <a:rPr lang="en-US" sz="1200" b="1" i="1">
                  <a:solidFill>
                    <a:srgbClr val="0000CC"/>
                  </a:solidFill>
                  <a:latin typeface="Times New Roman" pitchFamily="18" charset="0"/>
                </a:rPr>
                <a:t>C</a:t>
              </a:r>
              <a:endParaRPr lang="th-TH" sz="1200" b="1" i="1">
                <a:solidFill>
                  <a:srgbClr val="0000CC"/>
                </a:solidFill>
                <a:latin typeface="Times New Roman" pitchFamily="18" charset="0"/>
              </a:endParaRPr>
            </a:p>
          </p:txBody>
        </p:sp>
        <p:grpSp>
          <p:nvGrpSpPr>
            <p:cNvPr id="1089" name="Group 33"/>
            <p:cNvGrpSpPr>
              <a:grpSpLocks/>
            </p:cNvGrpSpPr>
            <p:nvPr/>
          </p:nvGrpSpPr>
          <p:grpSpPr bwMode="auto">
            <a:xfrm>
              <a:off x="3066" y="2667"/>
              <a:ext cx="1973" cy="629"/>
              <a:chOff x="3066" y="2667"/>
              <a:chExt cx="1973" cy="629"/>
            </a:xfrm>
          </p:grpSpPr>
          <p:sp>
            <p:nvSpPr>
              <p:cNvPr id="1090" name="Freeform 34"/>
              <p:cNvSpPr>
                <a:spLocks/>
              </p:cNvSpPr>
              <p:nvPr/>
            </p:nvSpPr>
            <p:spPr bwMode="auto">
              <a:xfrm flipH="1" flipV="1">
                <a:off x="3066" y="2856"/>
                <a:ext cx="1973" cy="430"/>
              </a:xfrm>
              <a:custGeom>
                <a:avLst/>
                <a:gdLst>
                  <a:gd name="T0" fmla="*/ 34 w 1629"/>
                  <a:gd name="T1" fmla="*/ 315 h 694"/>
                  <a:gd name="T2" fmla="*/ 7 w 1629"/>
                  <a:gd name="T3" fmla="*/ 221 h 694"/>
                  <a:gd name="T4" fmla="*/ 73 w 1629"/>
                  <a:gd name="T5" fmla="*/ 159 h 694"/>
                  <a:gd name="T6" fmla="*/ 157 w 1629"/>
                  <a:gd name="T7" fmla="*/ 139 h 694"/>
                  <a:gd name="T8" fmla="*/ 265 w 1629"/>
                  <a:gd name="T9" fmla="*/ 124 h 694"/>
                  <a:gd name="T10" fmla="*/ 331 w 1629"/>
                  <a:gd name="T11" fmla="*/ 51 h 694"/>
                  <a:gd name="T12" fmla="*/ 501 w 1629"/>
                  <a:gd name="T13" fmla="*/ 5 h 694"/>
                  <a:gd name="T14" fmla="*/ 699 w 1629"/>
                  <a:gd name="T15" fmla="*/ 25 h 694"/>
                  <a:gd name="T16" fmla="*/ 927 w 1629"/>
                  <a:gd name="T17" fmla="*/ 89 h 694"/>
                  <a:gd name="T18" fmla="*/ 1054 w 1629"/>
                  <a:gd name="T19" fmla="*/ 94 h 694"/>
                  <a:gd name="T20" fmla="*/ 1137 w 1629"/>
                  <a:gd name="T21" fmla="*/ 81 h 694"/>
                  <a:gd name="T22" fmla="*/ 1257 w 1629"/>
                  <a:gd name="T23" fmla="*/ 37 h 694"/>
                  <a:gd name="T24" fmla="*/ 1370 w 1629"/>
                  <a:gd name="T25" fmla="*/ 5 h 694"/>
                  <a:gd name="T26" fmla="*/ 1541 w 1629"/>
                  <a:gd name="T27" fmla="*/ 9 h 694"/>
                  <a:gd name="T28" fmla="*/ 1653 w 1629"/>
                  <a:gd name="T29" fmla="*/ 44 h 694"/>
                  <a:gd name="T30" fmla="*/ 1740 w 1629"/>
                  <a:gd name="T31" fmla="*/ 90 h 694"/>
                  <a:gd name="T32" fmla="*/ 1835 w 1629"/>
                  <a:gd name="T33" fmla="*/ 92 h 694"/>
                  <a:gd name="T34" fmla="*/ 1929 w 1629"/>
                  <a:gd name="T35" fmla="*/ 133 h 694"/>
                  <a:gd name="T36" fmla="*/ 1971 w 1629"/>
                  <a:gd name="T37" fmla="*/ 190 h 694"/>
                  <a:gd name="T38" fmla="*/ 1944 w 1629"/>
                  <a:gd name="T39" fmla="*/ 274 h 694"/>
                  <a:gd name="T40" fmla="*/ 1860 w 1629"/>
                  <a:gd name="T41" fmla="*/ 343 h 694"/>
                  <a:gd name="T42" fmla="*/ 1700 w 1629"/>
                  <a:gd name="T43" fmla="*/ 395 h 694"/>
                  <a:gd name="T44" fmla="*/ 1504 w 1629"/>
                  <a:gd name="T45" fmla="*/ 405 h 694"/>
                  <a:gd name="T46" fmla="*/ 1388 w 1629"/>
                  <a:gd name="T47" fmla="*/ 382 h 694"/>
                  <a:gd name="T48" fmla="*/ 1323 w 1629"/>
                  <a:gd name="T49" fmla="*/ 341 h 694"/>
                  <a:gd name="T50" fmla="*/ 1216 w 1629"/>
                  <a:gd name="T51" fmla="*/ 399 h 694"/>
                  <a:gd name="T52" fmla="*/ 1003 w 1629"/>
                  <a:gd name="T53" fmla="*/ 429 h 694"/>
                  <a:gd name="T54" fmla="*/ 764 w 1629"/>
                  <a:gd name="T55" fmla="*/ 408 h 694"/>
                  <a:gd name="T56" fmla="*/ 705 w 1629"/>
                  <a:gd name="T57" fmla="*/ 392 h 694"/>
                  <a:gd name="T58" fmla="*/ 658 w 1629"/>
                  <a:gd name="T59" fmla="*/ 358 h 694"/>
                  <a:gd name="T60" fmla="*/ 603 w 1629"/>
                  <a:gd name="T61" fmla="*/ 390 h 694"/>
                  <a:gd name="T62" fmla="*/ 535 w 1629"/>
                  <a:gd name="T63" fmla="*/ 416 h 694"/>
                  <a:gd name="T64" fmla="*/ 382 w 1629"/>
                  <a:gd name="T65" fmla="*/ 427 h 694"/>
                  <a:gd name="T66" fmla="*/ 214 w 1629"/>
                  <a:gd name="T67" fmla="*/ 399 h 694"/>
                  <a:gd name="T68" fmla="*/ 34 w 1629"/>
                  <a:gd name="T69" fmla="*/ 315 h 6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9"/>
                  <a:gd name="T106" fmla="*/ 0 h 694"/>
                  <a:gd name="T107" fmla="*/ 1629 w 1629"/>
                  <a:gd name="T108" fmla="*/ 694 h 6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9" h="694">
                    <a:moveTo>
                      <a:pt x="28" y="509"/>
                    </a:moveTo>
                    <a:cubicBezTo>
                      <a:pt x="0" y="461"/>
                      <a:pt x="1" y="398"/>
                      <a:pt x="6" y="356"/>
                    </a:cubicBezTo>
                    <a:cubicBezTo>
                      <a:pt x="11" y="314"/>
                      <a:pt x="39" y="279"/>
                      <a:pt x="60" y="257"/>
                    </a:cubicBezTo>
                    <a:lnTo>
                      <a:pt x="130" y="224"/>
                    </a:lnTo>
                    <a:cubicBezTo>
                      <a:pt x="156" y="215"/>
                      <a:pt x="195" y="223"/>
                      <a:pt x="219" y="200"/>
                    </a:cubicBezTo>
                    <a:cubicBezTo>
                      <a:pt x="243" y="177"/>
                      <a:pt x="240" y="115"/>
                      <a:pt x="273" y="83"/>
                    </a:cubicBezTo>
                    <a:cubicBezTo>
                      <a:pt x="306" y="51"/>
                      <a:pt x="363" y="15"/>
                      <a:pt x="414" y="8"/>
                    </a:cubicBezTo>
                    <a:cubicBezTo>
                      <a:pt x="465" y="1"/>
                      <a:pt x="518" y="19"/>
                      <a:pt x="577" y="41"/>
                    </a:cubicBezTo>
                    <a:cubicBezTo>
                      <a:pt x="636" y="63"/>
                      <a:pt x="716" y="125"/>
                      <a:pt x="765" y="143"/>
                    </a:cubicBezTo>
                    <a:cubicBezTo>
                      <a:pt x="814" y="161"/>
                      <a:pt x="841" y="154"/>
                      <a:pt x="870" y="152"/>
                    </a:cubicBezTo>
                    <a:cubicBezTo>
                      <a:pt x="899" y="150"/>
                      <a:pt x="911" y="146"/>
                      <a:pt x="939" y="131"/>
                    </a:cubicBezTo>
                    <a:cubicBezTo>
                      <a:pt x="967" y="116"/>
                      <a:pt x="1006" y="79"/>
                      <a:pt x="1038" y="59"/>
                    </a:cubicBezTo>
                    <a:cubicBezTo>
                      <a:pt x="1070" y="39"/>
                      <a:pt x="1092" y="16"/>
                      <a:pt x="1131" y="8"/>
                    </a:cubicBezTo>
                    <a:cubicBezTo>
                      <a:pt x="1170" y="0"/>
                      <a:pt x="1233" y="4"/>
                      <a:pt x="1272" y="14"/>
                    </a:cubicBezTo>
                    <a:cubicBezTo>
                      <a:pt x="1311" y="24"/>
                      <a:pt x="1338" y="49"/>
                      <a:pt x="1365" y="71"/>
                    </a:cubicBezTo>
                    <a:cubicBezTo>
                      <a:pt x="1392" y="93"/>
                      <a:pt x="1412" y="133"/>
                      <a:pt x="1437" y="146"/>
                    </a:cubicBezTo>
                    <a:cubicBezTo>
                      <a:pt x="1462" y="159"/>
                      <a:pt x="1489" y="138"/>
                      <a:pt x="1515" y="149"/>
                    </a:cubicBezTo>
                    <a:cubicBezTo>
                      <a:pt x="1541" y="160"/>
                      <a:pt x="1574" y="189"/>
                      <a:pt x="1593" y="215"/>
                    </a:cubicBezTo>
                    <a:cubicBezTo>
                      <a:pt x="1612" y="241"/>
                      <a:pt x="1625" y="268"/>
                      <a:pt x="1627" y="306"/>
                    </a:cubicBezTo>
                    <a:cubicBezTo>
                      <a:pt x="1629" y="344"/>
                      <a:pt x="1620" y="402"/>
                      <a:pt x="1605" y="443"/>
                    </a:cubicBezTo>
                    <a:cubicBezTo>
                      <a:pt x="1590" y="484"/>
                      <a:pt x="1569" y="522"/>
                      <a:pt x="1536" y="554"/>
                    </a:cubicBezTo>
                    <a:cubicBezTo>
                      <a:pt x="1503" y="586"/>
                      <a:pt x="1453" y="621"/>
                      <a:pt x="1404" y="638"/>
                    </a:cubicBezTo>
                    <a:cubicBezTo>
                      <a:pt x="1355" y="655"/>
                      <a:pt x="1285" y="657"/>
                      <a:pt x="1242" y="653"/>
                    </a:cubicBezTo>
                    <a:cubicBezTo>
                      <a:pt x="1199" y="649"/>
                      <a:pt x="1171" y="634"/>
                      <a:pt x="1146" y="617"/>
                    </a:cubicBezTo>
                    <a:lnTo>
                      <a:pt x="1092" y="550"/>
                    </a:lnTo>
                    <a:lnTo>
                      <a:pt x="1004" y="644"/>
                    </a:lnTo>
                    <a:cubicBezTo>
                      <a:pt x="960" y="668"/>
                      <a:pt x="890" y="690"/>
                      <a:pt x="828" y="692"/>
                    </a:cubicBezTo>
                    <a:cubicBezTo>
                      <a:pt x="766" y="694"/>
                      <a:pt x="672" y="668"/>
                      <a:pt x="631" y="658"/>
                    </a:cubicBezTo>
                    <a:lnTo>
                      <a:pt x="582" y="632"/>
                    </a:lnTo>
                    <a:lnTo>
                      <a:pt x="543" y="577"/>
                    </a:lnTo>
                    <a:lnTo>
                      <a:pt x="498" y="629"/>
                    </a:lnTo>
                    <a:lnTo>
                      <a:pt x="442" y="671"/>
                    </a:lnTo>
                    <a:cubicBezTo>
                      <a:pt x="412" y="681"/>
                      <a:pt x="359" y="693"/>
                      <a:pt x="315" y="689"/>
                    </a:cubicBezTo>
                    <a:cubicBezTo>
                      <a:pt x="271" y="685"/>
                      <a:pt x="225" y="674"/>
                      <a:pt x="177" y="644"/>
                    </a:cubicBezTo>
                    <a:cubicBezTo>
                      <a:pt x="129" y="614"/>
                      <a:pt x="51" y="556"/>
                      <a:pt x="28" y="509"/>
                    </a:cubicBezTo>
                    <a:close/>
                  </a:path>
                </a:pathLst>
              </a:custGeom>
              <a:solidFill>
                <a:srgbClr val="3366FF">
                  <a:alpha val="59999"/>
                </a:srgbClr>
              </a:solidFill>
              <a:ln w="9525" cap="flat" cmpd="sng">
                <a:noFill/>
                <a:prstDash val="solid"/>
                <a:round/>
                <a:headEnd type="none" w="med" len="med"/>
                <a:tailEnd type="none" w="med" len="med"/>
              </a:ln>
            </p:spPr>
            <p:txBody>
              <a:bodyPr/>
              <a:lstStyle/>
              <a:p>
                <a:endParaRPr lang="th-TH"/>
              </a:p>
            </p:txBody>
          </p:sp>
          <p:sp>
            <p:nvSpPr>
              <p:cNvPr id="1091" name="Text Box 35"/>
              <p:cNvSpPr txBox="1">
                <a:spLocks noChangeArrowheads="1"/>
              </p:cNvSpPr>
              <p:nvPr/>
            </p:nvSpPr>
            <p:spPr bwMode="auto">
              <a:xfrm>
                <a:off x="3267" y="3003"/>
                <a:ext cx="827" cy="144"/>
              </a:xfrm>
              <a:prstGeom prst="rect">
                <a:avLst/>
              </a:prstGeom>
              <a:noFill/>
              <a:ln w="9525" algn="ctr">
                <a:noFill/>
                <a:miter lim="800000"/>
                <a:headEnd/>
                <a:tailEnd/>
              </a:ln>
            </p:spPr>
            <p:txBody>
              <a:bodyPr>
                <a:spAutoFit/>
              </a:bodyPr>
              <a:lstStyle/>
              <a:p>
                <a:pPr algn="ctr">
                  <a:spcBef>
                    <a:spcPct val="50000"/>
                  </a:spcBef>
                </a:pPr>
                <a:r>
                  <a:rPr lang="en-US" sz="900" b="1" i="1">
                    <a:latin typeface="Comic Sans MS" pitchFamily="66" charset="0"/>
                  </a:rPr>
                  <a:t>Out dooe space</a:t>
                </a:r>
                <a:endParaRPr lang="th-TH" sz="900" b="1" i="1" baseline="-25000">
                  <a:latin typeface="Comic Sans MS" pitchFamily="66" charset="0"/>
                </a:endParaRPr>
              </a:p>
            </p:txBody>
          </p:sp>
          <p:sp>
            <p:nvSpPr>
              <p:cNvPr id="1092" name="Freeform 36"/>
              <p:cNvSpPr>
                <a:spLocks/>
              </p:cNvSpPr>
              <p:nvPr/>
            </p:nvSpPr>
            <p:spPr bwMode="auto">
              <a:xfrm rot="-596046">
                <a:off x="3988" y="2667"/>
                <a:ext cx="159" cy="258"/>
              </a:xfrm>
              <a:custGeom>
                <a:avLst/>
                <a:gdLst>
                  <a:gd name="T0" fmla="*/ 0 w 330"/>
                  <a:gd name="T1" fmla="*/ 253 h 949"/>
                  <a:gd name="T2" fmla="*/ 8 w 330"/>
                  <a:gd name="T3" fmla="*/ 202 h 949"/>
                  <a:gd name="T4" fmla="*/ 28 w 330"/>
                  <a:gd name="T5" fmla="*/ 132 h 949"/>
                  <a:gd name="T6" fmla="*/ 58 w 330"/>
                  <a:gd name="T7" fmla="*/ 71 h 949"/>
                  <a:gd name="T8" fmla="*/ 88 w 330"/>
                  <a:gd name="T9" fmla="*/ 33 h 949"/>
                  <a:gd name="T10" fmla="*/ 51 w 330"/>
                  <a:gd name="T11" fmla="*/ 24 h 949"/>
                  <a:gd name="T12" fmla="*/ 134 w 330"/>
                  <a:gd name="T13" fmla="*/ 0 h 949"/>
                  <a:gd name="T14" fmla="*/ 159 w 330"/>
                  <a:gd name="T15" fmla="*/ 55 h 949"/>
                  <a:gd name="T16" fmla="*/ 138 w 330"/>
                  <a:gd name="T17" fmla="*/ 43 h 949"/>
                  <a:gd name="T18" fmla="*/ 128 w 330"/>
                  <a:gd name="T19" fmla="*/ 64 h 949"/>
                  <a:gd name="T20" fmla="*/ 124 w 330"/>
                  <a:gd name="T21" fmla="*/ 100 h 949"/>
                  <a:gd name="T22" fmla="*/ 124 w 330"/>
                  <a:gd name="T23" fmla="*/ 146 h 949"/>
                  <a:gd name="T24" fmla="*/ 129 w 330"/>
                  <a:gd name="T25" fmla="*/ 191 h 949"/>
                  <a:gd name="T26" fmla="*/ 136 w 330"/>
                  <a:gd name="T27" fmla="*/ 213 h 949"/>
                  <a:gd name="T28" fmla="*/ 149 w 330"/>
                  <a:gd name="T29" fmla="*/ 245 h 949"/>
                  <a:gd name="T30" fmla="*/ 159 w 330"/>
                  <a:gd name="T31" fmla="*/ 258 h 949"/>
                  <a:gd name="T32" fmla="*/ 66 w 330"/>
                  <a:gd name="T33" fmla="*/ 205 h 949"/>
                  <a:gd name="T34" fmla="*/ 0 w 330"/>
                  <a:gd name="T35" fmla="*/ 253 h 9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0"/>
                  <a:gd name="T55" fmla="*/ 0 h 949"/>
                  <a:gd name="T56" fmla="*/ 330 w 330"/>
                  <a:gd name="T57" fmla="*/ 949 h 9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0" h="949">
                    <a:moveTo>
                      <a:pt x="0" y="929"/>
                    </a:moveTo>
                    <a:lnTo>
                      <a:pt x="16" y="742"/>
                    </a:lnTo>
                    <a:lnTo>
                      <a:pt x="58" y="486"/>
                    </a:lnTo>
                    <a:lnTo>
                      <a:pt x="120" y="260"/>
                    </a:lnTo>
                    <a:lnTo>
                      <a:pt x="183" y="120"/>
                    </a:lnTo>
                    <a:lnTo>
                      <a:pt x="105" y="90"/>
                    </a:lnTo>
                    <a:lnTo>
                      <a:pt x="279" y="0"/>
                    </a:lnTo>
                    <a:lnTo>
                      <a:pt x="329" y="204"/>
                    </a:lnTo>
                    <a:lnTo>
                      <a:pt x="286" y="159"/>
                    </a:lnTo>
                    <a:lnTo>
                      <a:pt x="265" y="237"/>
                    </a:lnTo>
                    <a:lnTo>
                      <a:pt x="257" y="368"/>
                    </a:lnTo>
                    <a:lnTo>
                      <a:pt x="257" y="536"/>
                    </a:lnTo>
                    <a:lnTo>
                      <a:pt x="267" y="703"/>
                    </a:lnTo>
                    <a:lnTo>
                      <a:pt x="283" y="782"/>
                    </a:lnTo>
                    <a:lnTo>
                      <a:pt x="309" y="900"/>
                    </a:lnTo>
                    <a:lnTo>
                      <a:pt x="330" y="949"/>
                    </a:lnTo>
                    <a:lnTo>
                      <a:pt x="137" y="753"/>
                    </a:lnTo>
                    <a:lnTo>
                      <a:pt x="0" y="929"/>
                    </a:lnTo>
                    <a:close/>
                  </a:path>
                </a:pathLst>
              </a:custGeom>
              <a:gradFill rotWithShape="1">
                <a:gsLst>
                  <a:gs pos="0">
                    <a:srgbClr val="3333FF">
                      <a:alpha val="53000"/>
                    </a:srgbClr>
                  </a:gs>
                  <a:gs pos="100000">
                    <a:srgbClr val="181876"/>
                  </a:gs>
                </a:gsLst>
                <a:lin ang="18900000" scaled="1"/>
              </a:gradFill>
              <a:ln w="9525" cap="flat" cmpd="sng">
                <a:solidFill>
                  <a:srgbClr val="000080"/>
                </a:solidFill>
                <a:prstDash val="solid"/>
                <a:round/>
                <a:headEnd type="none" w="med" len="med"/>
                <a:tailEnd type="none" w="med" len="med"/>
              </a:ln>
            </p:spPr>
            <p:txBody>
              <a:bodyPr/>
              <a:lstStyle/>
              <a:p>
                <a:endParaRPr lang="th-TH"/>
              </a:p>
            </p:txBody>
          </p:sp>
          <p:sp>
            <p:nvSpPr>
              <p:cNvPr id="1093" name="Text Box 37"/>
              <p:cNvSpPr txBox="1">
                <a:spLocks noChangeArrowheads="1"/>
              </p:cNvSpPr>
              <p:nvPr/>
            </p:nvSpPr>
            <p:spPr bwMode="auto">
              <a:xfrm>
                <a:off x="3744" y="2708"/>
                <a:ext cx="276" cy="173"/>
              </a:xfrm>
              <a:prstGeom prst="rect">
                <a:avLst/>
              </a:prstGeom>
              <a:noFill/>
              <a:ln w="9525" algn="ctr">
                <a:noFill/>
                <a:miter lim="800000"/>
                <a:headEnd/>
                <a:tailEnd/>
              </a:ln>
            </p:spPr>
            <p:txBody>
              <a:bodyPr>
                <a:spAutoFit/>
              </a:bodyPr>
              <a:lstStyle/>
              <a:p>
                <a:pPr algn="ctr">
                  <a:spcBef>
                    <a:spcPct val="50000"/>
                  </a:spcBef>
                </a:pPr>
                <a:r>
                  <a:rPr lang="en-US" sz="1200" i="1">
                    <a:latin typeface="Comic Sans MS" pitchFamily="66" charset="0"/>
                  </a:rPr>
                  <a:t>Q</a:t>
                </a:r>
                <a:r>
                  <a:rPr lang="en-US" sz="1200" i="1" baseline="-25000">
                    <a:latin typeface="Comic Sans MS" pitchFamily="66" charset="0"/>
                  </a:rPr>
                  <a:t>L</a:t>
                </a:r>
                <a:endParaRPr lang="th-TH" sz="1200" i="1" baseline="-25000">
                  <a:latin typeface="Comic Sans MS" pitchFamily="66" charset="0"/>
                </a:endParaRPr>
              </a:p>
            </p:txBody>
          </p:sp>
          <p:sp>
            <p:nvSpPr>
              <p:cNvPr id="1094" name="Text Box 38"/>
              <p:cNvSpPr txBox="1">
                <a:spLocks noChangeArrowheads="1"/>
              </p:cNvSpPr>
              <p:nvPr/>
            </p:nvSpPr>
            <p:spPr bwMode="auto">
              <a:xfrm>
                <a:off x="3812" y="2918"/>
                <a:ext cx="522" cy="150"/>
              </a:xfrm>
              <a:prstGeom prst="rect">
                <a:avLst/>
              </a:prstGeom>
              <a:noFill/>
              <a:ln w="9525" algn="ctr">
                <a:noFill/>
                <a:miter lim="800000"/>
                <a:headEnd/>
                <a:tailEnd/>
              </a:ln>
            </p:spPr>
            <p:txBody>
              <a:bodyPr>
                <a:spAutoFit/>
              </a:bodyPr>
              <a:lstStyle/>
              <a:p>
                <a:pPr algn="ctr">
                  <a:lnSpc>
                    <a:spcPct val="80000"/>
                  </a:lnSpc>
                </a:pPr>
                <a:r>
                  <a:rPr lang="en-US" sz="1200" b="1" i="1">
                    <a:solidFill>
                      <a:srgbClr val="0000CC"/>
                    </a:solidFill>
                    <a:latin typeface="Times New Roman" pitchFamily="18" charset="0"/>
                  </a:rPr>
                  <a:t>-10 </a:t>
                </a:r>
                <a:r>
                  <a:rPr lang="en-US" sz="1200" b="1" i="1" baseline="30000">
                    <a:solidFill>
                      <a:srgbClr val="0000CC"/>
                    </a:solidFill>
                    <a:latin typeface="Times New Roman" pitchFamily="18" charset="0"/>
                  </a:rPr>
                  <a:t>o</a:t>
                </a:r>
                <a:r>
                  <a:rPr lang="en-US" sz="1200" b="1" i="1">
                    <a:solidFill>
                      <a:srgbClr val="0000CC"/>
                    </a:solidFill>
                    <a:latin typeface="Times New Roman" pitchFamily="18" charset="0"/>
                  </a:rPr>
                  <a:t>C</a:t>
                </a:r>
                <a:endParaRPr lang="th-TH" sz="1200" b="1" i="1">
                  <a:solidFill>
                    <a:srgbClr val="0000CC"/>
                  </a:solidFill>
                  <a:latin typeface="Times New Roman" pitchFamily="18" charset="0"/>
                </a:endParaRPr>
              </a:p>
            </p:txBody>
          </p:sp>
          <p:graphicFrame>
            <p:nvGraphicFramePr>
              <p:cNvPr id="1029" name="Object 39"/>
              <p:cNvGraphicFramePr>
                <a:graphicFrameLocks noChangeAspect="1"/>
              </p:cNvGraphicFramePr>
              <p:nvPr/>
            </p:nvGraphicFramePr>
            <p:xfrm>
              <a:off x="4302" y="2840"/>
              <a:ext cx="473" cy="456"/>
            </p:xfrm>
            <a:graphic>
              <a:graphicData uri="http://schemas.openxmlformats.org/presentationml/2006/ole">
                <p:oleObj spid="_x0000_s1029" name="Visio" r:id="rId4" imgW="841248" imgH="780288" progId="Visio.Drawing.11">
                  <p:embed/>
                </p:oleObj>
              </a:graphicData>
            </a:graphic>
          </p:graphicFrame>
        </p:grpSp>
      </p:grpSp>
      <p:grpSp>
        <p:nvGrpSpPr>
          <p:cNvPr id="8" name="Group 40"/>
          <p:cNvGrpSpPr>
            <a:grpSpLocks/>
          </p:cNvGrpSpPr>
          <p:nvPr/>
        </p:nvGrpSpPr>
        <p:grpSpPr bwMode="auto">
          <a:xfrm>
            <a:off x="320675" y="1816100"/>
            <a:ext cx="4095750" cy="4230688"/>
            <a:chOff x="122" y="0"/>
            <a:chExt cx="2580" cy="2665"/>
          </a:xfrm>
        </p:grpSpPr>
        <p:graphicFrame>
          <p:nvGraphicFramePr>
            <p:cNvPr id="1026" name="Object 41"/>
            <p:cNvGraphicFramePr>
              <a:graphicFrameLocks noChangeAspect="1"/>
            </p:cNvGraphicFramePr>
            <p:nvPr/>
          </p:nvGraphicFramePr>
          <p:xfrm>
            <a:off x="910" y="1712"/>
            <a:ext cx="996" cy="953"/>
          </p:xfrm>
          <a:graphic>
            <a:graphicData uri="http://schemas.openxmlformats.org/presentationml/2006/ole">
              <p:oleObj spid="_x0000_s1026" name="Visio" r:id="rId5" imgW="865273" imgH="820386" progId="Visio.Drawing.11">
                <p:embed/>
              </p:oleObj>
            </a:graphicData>
          </a:graphic>
        </p:graphicFrame>
        <p:grpSp>
          <p:nvGrpSpPr>
            <p:cNvPr id="1037" name="Group 42"/>
            <p:cNvGrpSpPr>
              <a:grpSpLocks/>
            </p:cNvGrpSpPr>
            <p:nvPr/>
          </p:nvGrpSpPr>
          <p:grpSpPr bwMode="auto">
            <a:xfrm>
              <a:off x="122" y="590"/>
              <a:ext cx="2279" cy="1305"/>
              <a:chOff x="1060" y="1054"/>
              <a:chExt cx="2279" cy="1305"/>
            </a:xfrm>
          </p:grpSpPr>
          <p:sp>
            <p:nvSpPr>
              <p:cNvPr id="1060" name="Rectangle 43"/>
              <p:cNvSpPr>
                <a:spLocks noChangeArrowheads="1"/>
              </p:cNvSpPr>
              <p:nvPr/>
            </p:nvSpPr>
            <p:spPr bwMode="auto">
              <a:xfrm>
                <a:off x="1498" y="1054"/>
                <a:ext cx="1134" cy="204"/>
              </a:xfrm>
              <a:prstGeom prst="rect">
                <a:avLst/>
              </a:prstGeom>
              <a:gradFill rotWithShape="1">
                <a:gsLst>
                  <a:gs pos="0">
                    <a:schemeClr val="hlink"/>
                  </a:gs>
                  <a:gs pos="100000">
                    <a:srgbClr val="FF7C80">
                      <a:alpha val="87000"/>
                    </a:srgbClr>
                  </a:gs>
                </a:gsLst>
                <a:lin ang="18900000" scaled="1"/>
              </a:gradFill>
              <a:ln w="28575" algn="ctr">
                <a:solidFill>
                  <a:srgbClr val="808080"/>
                </a:solidFill>
                <a:miter lim="800000"/>
                <a:headEnd/>
                <a:tailEnd/>
              </a:ln>
            </p:spPr>
            <p:txBody>
              <a:bodyPr wrap="none" anchor="ctr"/>
              <a:lstStyle/>
              <a:p>
                <a:endParaRPr lang="th-TH"/>
              </a:p>
            </p:txBody>
          </p:sp>
          <p:sp>
            <p:nvSpPr>
              <p:cNvPr id="1061" name="Rectangle 44"/>
              <p:cNvSpPr>
                <a:spLocks noChangeArrowheads="1"/>
              </p:cNvSpPr>
              <p:nvPr/>
            </p:nvSpPr>
            <p:spPr bwMode="auto">
              <a:xfrm>
                <a:off x="1501" y="2155"/>
                <a:ext cx="1134" cy="204"/>
              </a:xfrm>
              <a:prstGeom prst="rect">
                <a:avLst/>
              </a:prstGeom>
              <a:gradFill rotWithShape="1">
                <a:gsLst>
                  <a:gs pos="0">
                    <a:srgbClr val="0000CC"/>
                  </a:gs>
                  <a:gs pos="100000">
                    <a:srgbClr val="FF7C80">
                      <a:alpha val="32001"/>
                    </a:srgbClr>
                  </a:gs>
                </a:gsLst>
                <a:lin ang="18900000" scaled="1"/>
              </a:gradFill>
              <a:ln w="28575" algn="ctr">
                <a:solidFill>
                  <a:srgbClr val="808080"/>
                </a:solidFill>
                <a:miter lim="800000"/>
                <a:headEnd/>
                <a:tailEnd/>
              </a:ln>
            </p:spPr>
            <p:txBody>
              <a:bodyPr wrap="none" anchor="ctr"/>
              <a:lstStyle/>
              <a:p>
                <a:endParaRPr lang="th-TH"/>
              </a:p>
            </p:txBody>
          </p:sp>
          <p:grpSp>
            <p:nvGrpSpPr>
              <p:cNvPr id="1062" name="Group 45"/>
              <p:cNvGrpSpPr>
                <a:grpSpLocks/>
              </p:cNvGrpSpPr>
              <p:nvPr/>
            </p:nvGrpSpPr>
            <p:grpSpPr bwMode="auto">
              <a:xfrm>
                <a:off x="1060" y="1621"/>
                <a:ext cx="244" cy="249"/>
                <a:chOff x="537" y="885"/>
                <a:chExt cx="244" cy="249"/>
              </a:xfrm>
            </p:grpSpPr>
            <p:sp>
              <p:nvSpPr>
                <p:cNvPr id="1072" name="Freeform 46"/>
                <p:cNvSpPr>
                  <a:spLocks/>
                </p:cNvSpPr>
                <p:nvPr/>
              </p:nvSpPr>
              <p:spPr bwMode="auto">
                <a:xfrm>
                  <a:off x="537" y="1012"/>
                  <a:ext cx="240" cy="122"/>
                </a:xfrm>
                <a:custGeom>
                  <a:avLst/>
                  <a:gdLst>
                    <a:gd name="T0" fmla="*/ 0 w 267"/>
                    <a:gd name="T1" fmla="*/ 122 h 186"/>
                    <a:gd name="T2" fmla="*/ 240 w 267"/>
                    <a:gd name="T3" fmla="*/ 122 h 186"/>
                    <a:gd name="T4" fmla="*/ 127 w 267"/>
                    <a:gd name="T5" fmla="*/ 0 h 186"/>
                    <a:gd name="T6" fmla="*/ 0 w 267"/>
                    <a:gd name="T7" fmla="*/ 122 h 186"/>
                    <a:gd name="T8" fmla="*/ 0 60000 65536"/>
                    <a:gd name="T9" fmla="*/ 0 60000 65536"/>
                    <a:gd name="T10" fmla="*/ 0 60000 65536"/>
                    <a:gd name="T11" fmla="*/ 0 60000 65536"/>
                    <a:gd name="T12" fmla="*/ 0 w 267"/>
                    <a:gd name="T13" fmla="*/ 0 h 186"/>
                    <a:gd name="T14" fmla="*/ 267 w 267"/>
                    <a:gd name="T15" fmla="*/ 186 h 186"/>
                  </a:gdLst>
                  <a:ahLst/>
                  <a:cxnLst>
                    <a:cxn ang="T8">
                      <a:pos x="T0" y="T1"/>
                    </a:cxn>
                    <a:cxn ang="T9">
                      <a:pos x="T2" y="T3"/>
                    </a:cxn>
                    <a:cxn ang="T10">
                      <a:pos x="T4" y="T5"/>
                    </a:cxn>
                    <a:cxn ang="T11">
                      <a:pos x="T6" y="T7"/>
                    </a:cxn>
                  </a:cxnLst>
                  <a:rect l="T12" t="T13" r="T14" b="T15"/>
                  <a:pathLst>
                    <a:path w="267" h="186">
                      <a:moveTo>
                        <a:pt x="0" y="186"/>
                      </a:moveTo>
                      <a:lnTo>
                        <a:pt x="267" y="186"/>
                      </a:lnTo>
                      <a:lnTo>
                        <a:pt x="141" y="0"/>
                      </a:lnTo>
                      <a:lnTo>
                        <a:pt x="0" y="186"/>
                      </a:lnTo>
                      <a:close/>
                    </a:path>
                  </a:pathLst>
                </a:custGeom>
                <a:gradFill rotWithShape="1">
                  <a:gsLst>
                    <a:gs pos="0">
                      <a:srgbClr val="0000FF">
                        <a:alpha val="46999"/>
                      </a:srgbClr>
                    </a:gs>
                    <a:gs pos="100000">
                      <a:srgbClr val="0000AA"/>
                    </a:gs>
                  </a:gsLst>
                  <a:lin ang="5400000" scaled="1"/>
                </a:gradFill>
                <a:ln w="19050" cap="flat" cmpd="sng">
                  <a:solidFill>
                    <a:srgbClr val="808080"/>
                  </a:solidFill>
                  <a:prstDash val="solid"/>
                  <a:round/>
                  <a:headEnd type="none" w="med" len="med"/>
                  <a:tailEnd type="none" w="med" len="med"/>
                </a:ln>
              </p:spPr>
              <p:txBody>
                <a:bodyPr/>
                <a:lstStyle/>
                <a:p>
                  <a:endParaRPr lang="th-TH"/>
                </a:p>
              </p:txBody>
            </p:sp>
            <p:sp>
              <p:nvSpPr>
                <p:cNvPr id="117807" name="Freeform 47"/>
                <p:cNvSpPr>
                  <a:spLocks/>
                </p:cNvSpPr>
                <p:nvPr/>
              </p:nvSpPr>
              <p:spPr bwMode="auto">
                <a:xfrm>
                  <a:off x="537" y="885"/>
                  <a:ext cx="244" cy="125"/>
                </a:xfrm>
                <a:custGeom>
                  <a:avLst/>
                  <a:gdLst/>
                  <a:ahLst/>
                  <a:cxnLst>
                    <a:cxn ang="0">
                      <a:pos x="0" y="0"/>
                    </a:cxn>
                    <a:cxn ang="0">
                      <a:pos x="271" y="2"/>
                    </a:cxn>
                    <a:cxn ang="0">
                      <a:pos x="142" y="191"/>
                    </a:cxn>
                    <a:cxn ang="0">
                      <a:pos x="0" y="0"/>
                    </a:cxn>
                  </a:cxnLst>
                  <a:rect l="0" t="0" r="r" b="b"/>
                  <a:pathLst>
                    <a:path w="271" h="191">
                      <a:moveTo>
                        <a:pt x="0" y="0"/>
                      </a:moveTo>
                      <a:lnTo>
                        <a:pt x="271" y="2"/>
                      </a:lnTo>
                      <a:lnTo>
                        <a:pt x="142" y="191"/>
                      </a:lnTo>
                      <a:lnTo>
                        <a:pt x="0" y="0"/>
                      </a:lnTo>
                      <a:close/>
                    </a:path>
                  </a:pathLst>
                </a:custGeom>
                <a:gradFill rotWithShape="1">
                  <a:gsLst>
                    <a:gs pos="0">
                      <a:schemeClr val="hlink">
                        <a:gamma/>
                        <a:shade val="66667"/>
                        <a:invGamma/>
                      </a:schemeClr>
                    </a:gs>
                    <a:gs pos="100000">
                      <a:schemeClr val="hlink">
                        <a:alpha val="74001"/>
                      </a:schemeClr>
                    </a:gs>
                  </a:gsLst>
                  <a:lin ang="5400000" scaled="1"/>
                </a:gradFill>
                <a:ln w="19050" cap="flat" cmpd="sng">
                  <a:solidFill>
                    <a:srgbClr val="808080"/>
                  </a:solidFill>
                  <a:prstDash val="solid"/>
                  <a:round/>
                  <a:headEnd type="none" w="med" len="med"/>
                  <a:tailEnd type="none" w="med" len="med"/>
                </a:ln>
                <a:effectLst/>
              </p:spPr>
              <p:txBody>
                <a:bodyPr/>
                <a:lstStyle/>
                <a:p>
                  <a:pPr>
                    <a:defRPr/>
                  </a:pPr>
                  <a:endParaRPr lang="th-TH"/>
                </a:p>
              </p:txBody>
            </p:sp>
          </p:grpSp>
          <p:grpSp>
            <p:nvGrpSpPr>
              <p:cNvPr id="1063" name="Group 48"/>
              <p:cNvGrpSpPr>
                <a:grpSpLocks/>
              </p:cNvGrpSpPr>
              <p:nvPr/>
            </p:nvGrpSpPr>
            <p:grpSpPr bwMode="auto">
              <a:xfrm>
                <a:off x="2823" y="1582"/>
                <a:ext cx="516" cy="345"/>
                <a:chOff x="2823" y="1582"/>
                <a:chExt cx="516" cy="345"/>
              </a:xfrm>
            </p:grpSpPr>
            <p:sp>
              <p:nvSpPr>
                <p:cNvPr id="1068" name="Freeform 49"/>
                <p:cNvSpPr>
                  <a:spLocks noChangeAspect="1"/>
                </p:cNvSpPr>
                <p:nvPr/>
              </p:nvSpPr>
              <p:spPr bwMode="auto">
                <a:xfrm rot="5400000">
                  <a:off x="2894" y="1511"/>
                  <a:ext cx="345" cy="487"/>
                </a:xfrm>
                <a:custGeom>
                  <a:avLst/>
                  <a:gdLst>
                    <a:gd name="T0" fmla="*/ 0 w 1980"/>
                    <a:gd name="T1" fmla="*/ 0 h 2880"/>
                    <a:gd name="T2" fmla="*/ 0 w 1980"/>
                    <a:gd name="T3" fmla="*/ 487 h 2880"/>
                    <a:gd name="T4" fmla="*/ 345 w 1980"/>
                    <a:gd name="T5" fmla="*/ 487 h 2880"/>
                    <a:gd name="T6" fmla="*/ 345 w 1980"/>
                    <a:gd name="T7" fmla="*/ 0 h 2880"/>
                    <a:gd name="T8" fmla="*/ 0 60000 65536"/>
                    <a:gd name="T9" fmla="*/ 0 60000 65536"/>
                    <a:gd name="T10" fmla="*/ 0 60000 65536"/>
                    <a:gd name="T11" fmla="*/ 0 60000 65536"/>
                    <a:gd name="T12" fmla="*/ 0 w 1980"/>
                    <a:gd name="T13" fmla="*/ 0 h 2880"/>
                    <a:gd name="T14" fmla="*/ 1980 w 1980"/>
                    <a:gd name="T15" fmla="*/ 2880 h 2880"/>
                  </a:gdLst>
                  <a:ahLst/>
                  <a:cxnLst>
                    <a:cxn ang="T8">
                      <a:pos x="T0" y="T1"/>
                    </a:cxn>
                    <a:cxn ang="T9">
                      <a:pos x="T2" y="T3"/>
                    </a:cxn>
                    <a:cxn ang="T10">
                      <a:pos x="T4" y="T5"/>
                    </a:cxn>
                    <a:cxn ang="T11">
                      <a:pos x="T6" y="T7"/>
                    </a:cxn>
                  </a:cxnLst>
                  <a:rect l="T12" t="T13" r="T14" b="T15"/>
                  <a:pathLst>
                    <a:path w="1980" h="2880">
                      <a:moveTo>
                        <a:pt x="0" y="0"/>
                      </a:moveTo>
                      <a:lnTo>
                        <a:pt x="0" y="2880"/>
                      </a:lnTo>
                      <a:lnTo>
                        <a:pt x="1980" y="2880"/>
                      </a:lnTo>
                      <a:lnTo>
                        <a:pt x="1980" y="0"/>
                      </a:lnTo>
                    </a:path>
                  </a:pathLst>
                </a:custGeom>
                <a:gradFill rotWithShape="1">
                  <a:gsLst>
                    <a:gs pos="0">
                      <a:srgbClr val="525252"/>
                    </a:gs>
                    <a:gs pos="50000">
                      <a:srgbClr val="B2B2B2"/>
                    </a:gs>
                    <a:gs pos="100000">
                      <a:srgbClr val="525252"/>
                    </a:gs>
                  </a:gsLst>
                  <a:lin ang="0" scaled="1"/>
                </a:gradFill>
                <a:ln w="76200">
                  <a:solidFill>
                    <a:srgbClr val="808080"/>
                  </a:solidFill>
                  <a:round/>
                  <a:headEnd/>
                  <a:tailEnd/>
                </a:ln>
              </p:spPr>
              <p:txBody>
                <a:bodyPr/>
                <a:lstStyle/>
                <a:p>
                  <a:endParaRPr lang="th-TH"/>
                </a:p>
              </p:txBody>
            </p:sp>
            <p:sp>
              <p:nvSpPr>
                <p:cNvPr id="1069" name="AutoShape 50"/>
                <p:cNvSpPr>
                  <a:spLocks noChangeAspect="1" noChangeArrowheads="1"/>
                </p:cNvSpPr>
                <p:nvPr/>
              </p:nvSpPr>
              <p:spPr bwMode="auto">
                <a:xfrm rot="5400000" flipV="1">
                  <a:off x="3218" y="1677"/>
                  <a:ext cx="95" cy="147"/>
                </a:xfrm>
                <a:custGeom>
                  <a:avLst/>
                  <a:gdLst>
                    <a:gd name="T0" fmla="*/ 0 w 21600"/>
                    <a:gd name="T1" fmla="*/ 1 h 21600"/>
                    <a:gd name="T2" fmla="*/ 0 w 21600"/>
                    <a:gd name="T3" fmla="*/ 1 h 21600"/>
                    <a:gd name="T4" fmla="*/ 0 w 21600"/>
                    <a:gd name="T5" fmla="*/ 1 h 21600"/>
                    <a:gd name="T6" fmla="*/ 0 w 21600"/>
                    <a:gd name="T7" fmla="*/ 0 h 21600"/>
                    <a:gd name="T8" fmla="*/ 0 60000 65536"/>
                    <a:gd name="T9" fmla="*/ 0 60000 65536"/>
                    <a:gd name="T10" fmla="*/ 0 60000 65536"/>
                    <a:gd name="T11" fmla="*/ 0 60000 65536"/>
                    <a:gd name="T12" fmla="*/ 4547 w 21600"/>
                    <a:gd name="T13" fmla="*/ 4555 h 21600"/>
                    <a:gd name="T14" fmla="*/ 17053 w 21600"/>
                    <a:gd name="T15" fmla="*/ 1704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808080"/>
                    </a:gs>
                    <a:gs pos="50000">
                      <a:srgbClr val="D3D3D3"/>
                    </a:gs>
                    <a:gs pos="100000">
                      <a:srgbClr val="808080"/>
                    </a:gs>
                  </a:gsLst>
                  <a:lin ang="0" scaled="1"/>
                </a:gradFill>
                <a:ln w="3175" algn="ctr">
                  <a:solidFill>
                    <a:schemeClr val="tx1"/>
                  </a:solidFill>
                  <a:miter lim="800000"/>
                  <a:headEnd/>
                  <a:tailEnd/>
                </a:ln>
              </p:spPr>
              <p:txBody>
                <a:bodyPr wrap="none" anchor="ctr"/>
                <a:lstStyle/>
                <a:p>
                  <a:endParaRPr lang="th-TH"/>
                </a:p>
              </p:txBody>
            </p:sp>
            <p:sp>
              <p:nvSpPr>
                <p:cNvPr id="1070" name="Rectangle 51"/>
                <p:cNvSpPr>
                  <a:spLocks noChangeArrowheads="1"/>
                </p:cNvSpPr>
                <p:nvPr/>
              </p:nvSpPr>
              <p:spPr bwMode="auto">
                <a:xfrm>
                  <a:off x="2847" y="1606"/>
                  <a:ext cx="263" cy="296"/>
                </a:xfrm>
                <a:prstGeom prst="rect">
                  <a:avLst/>
                </a:prstGeom>
                <a:gradFill rotWithShape="1">
                  <a:gsLst>
                    <a:gs pos="0">
                      <a:srgbClr val="FF0000">
                        <a:alpha val="62000"/>
                      </a:srgbClr>
                    </a:gs>
                    <a:gs pos="100000">
                      <a:srgbClr val="760000">
                        <a:alpha val="32001"/>
                      </a:srgbClr>
                    </a:gs>
                  </a:gsLst>
                  <a:lin ang="0" scaled="1"/>
                </a:gradFill>
                <a:ln w="28575" algn="ctr">
                  <a:noFill/>
                  <a:miter lim="800000"/>
                  <a:headEnd/>
                  <a:tailEnd/>
                </a:ln>
              </p:spPr>
              <p:txBody>
                <a:bodyPr wrap="none" anchor="ctr"/>
                <a:lstStyle/>
                <a:p>
                  <a:endParaRPr lang="th-TH"/>
                </a:p>
              </p:txBody>
            </p:sp>
            <p:sp>
              <p:nvSpPr>
                <p:cNvPr id="1071" name="Rectangle 52"/>
                <p:cNvSpPr>
                  <a:spLocks noChangeAspect="1" noChangeArrowheads="1"/>
                </p:cNvSpPr>
                <p:nvPr/>
              </p:nvSpPr>
              <p:spPr bwMode="auto">
                <a:xfrm rot="5400000">
                  <a:off x="2991" y="1693"/>
                  <a:ext cx="290" cy="121"/>
                </a:xfrm>
                <a:prstGeom prst="rect">
                  <a:avLst/>
                </a:prstGeom>
                <a:gradFill rotWithShape="1">
                  <a:gsLst>
                    <a:gs pos="0">
                      <a:srgbClr val="767676"/>
                    </a:gs>
                    <a:gs pos="50000">
                      <a:srgbClr val="FFFFFF"/>
                    </a:gs>
                    <a:gs pos="100000">
                      <a:srgbClr val="767676"/>
                    </a:gs>
                  </a:gsLst>
                  <a:lin ang="0" scaled="1"/>
                </a:gradFill>
                <a:ln w="6350">
                  <a:solidFill>
                    <a:srgbClr val="333333"/>
                  </a:solidFill>
                  <a:miter lim="800000"/>
                  <a:headEnd/>
                  <a:tailEnd/>
                </a:ln>
              </p:spPr>
              <p:txBody>
                <a:bodyPr/>
                <a:lstStyle/>
                <a:p>
                  <a:endParaRPr lang="th-TH"/>
                </a:p>
              </p:txBody>
            </p:sp>
          </p:grpSp>
          <p:sp>
            <p:nvSpPr>
              <p:cNvPr id="1064" name="Freeform 53"/>
              <p:cNvSpPr>
                <a:spLocks/>
              </p:cNvSpPr>
              <p:nvPr/>
            </p:nvSpPr>
            <p:spPr bwMode="auto">
              <a:xfrm>
                <a:off x="2628" y="1140"/>
                <a:ext cx="264" cy="465"/>
              </a:xfrm>
              <a:custGeom>
                <a:avLst/>
                <a:gdLst>
                  <a:gd name="T0" fmla="*/ 264 w 363"/>
                  <a:gd name="T1" fmla="*/ 465 h 360"/>
                  <a:gd name="T2" fmla="*/ 264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FF0000"/>
                </a:solidFill>
                <a:prstDash val="solid"/>
                <a:round/>
                <a:headEnd type="none" w="med" len="med"/>
                <a:tailEnd type="stealth" w="lg" len="lg"/>
              </a:ln>
            </p:spPr>
            <p:txBody>
              <a:bodyPr/>
              <a:lstStyle/>
              <a:p>
                <a:endParaRPr lang="th-TH"/>
              </a:p>
            </p:txBody>
          </p:sp>
          <p:sp>
            <p:nvSpPr>
              <p:cNvPr id="1065" name="Freeform 54"/>
              <p:cNvSpPr>
                <a:spLocks/>
              </p:cNvSpPr>
              <p:nvPr/>
            </p:nvSpPr>
            <p:spPr bwMode="auto">
              <a:xfrm rot="5400000">
                <a:off x="2595" y="1952"/>
                <a:ext cx="333" cy="276"/>
              </a:xfrm>
              <a:custGeom>
                <a:avLst/>
                <a:gdLst>
                  <a:gd name="T0" fmla="*/ 333 w 363"/>
                  <a:gd name="T1" fmla="*/ 276 h 360"/>
                  <a:gd name="T2" fmla="*/ 333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FF00FF"/>
                </a:solidFill>
                <a:prstDash val="solid"/>
                <a:round/>
                <a:headEnd type="none" w="med" len="med"/>
                <a:tailEnd type="stealth" w="lg" len="lg"/>
              </a:ln>
            </p:spPr>
            <p:txBody>
              <a:bodyPr/>
              <a:lstStyle/>
              <a:p>
                <a:endParaRPr lang="th-TH"/>
              </a:p>
            </p:txBody>
          </p:sp>
          <p:sp>
            <p:nvSpPr>
              <p:cNvPr id="1066" name="Freeform 55"/>
              <p:cNvSpPr>
                <a:spLocks/>
              </p:cNvSpPr>
              <p:nvPr/>
            </p:nvSpPr>
            <p:spPr bwMode="auto">
              <a:xfrm rot="10800000">
                <a:off x="1178" y="1862"/>
                <a:ext cx="333" cy="393"/>
              </a:xfrm>
              <a:custGeom>
                <a:avLst/>
                <a:gdLst>
                  <a:gd name="T0" fmla="*/ 333 w 363"/>
                  <a:gd name="T1" fmla="*/ 393 h 360"/>
                  <a:gd name="T2" fmla="*/ 333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0000FF"/>
                </a:solidFill>
                <a:prstDash val="solid"/>
                <a:round/>
                <a:headEnd type="none" w="med" len="med"/>
                <a:tailEnd type="stealth" w="lg" len="lg"/>
              </a:ln>
            </p:spPr>
            <p:txBody>
              <a:bodyPr/>
              <a:lstStyle/>
              <a:p>
                <a:endParaRPr lang="th-TH"/>
              </a:p>
            </p:txBody>
          </p:sp>
          <p:sp>
            <p:nvSpPr>
              <p:cNvPr id="1067" name="Freeform 56"/>
              <p:cNvSpPr>
                <a:spLocks/>
              </p:cNvSpPr>
              <p:nvPr/>
            </p:nvSpPr>
            <p:spPr bwMode="auto">
              <a:xfrm rot="-5400000">
                <a:off x="1120" y="1232"/>
                <a:ext cx="465" cy="321"/>
              </a:xfrm>
              <a:custGeom>
                <a:avLst/>
                <a:gdLst>
                  <a:gd name="T0" fmla="*/ 465 w 363"/>
                  <a:gd name="T1" fmla="*/ 321 h 360"/>
                  <a:gd name="T2" fmla="*/ 465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008000"/>
                </a:solidFill>
                <a:prstDash val="solid"/>
                <a:round/>
                <a:headEnd type="none" w="med" len="med"/>
                <a:tailEnd type="stealth" w="lg" len="lg"/>
              </a:ln>
            </p:spPr>
            <p:txBody>
              <a:bodyPr/>
              <a:lstStyle/>
              <a:p>
                <a:endParaRPr lang="th-TH"/>
              </a:p>
            </p:txBody>
          </p:sp>
        </p:grpSp>
        <p:sp>
          <p:nvSpPr>
            <p:cNvPr id="1038" name="Text Box 57"/>
            <p:cNvSpPr txBox="1">
              <a:spLocks noChangeArrowheads="1"/>
            </p:cNvSpPr>
            <p:nvPr/>
          </p:nvSpPr>
          <p:spPr bwMode="auto">
            <a:xfrm>
              <a:off x="956" y="2481"/>
              <a:ext cx="894" cy="144"/>
            </a:xfrm>
            <a:prstGeom prst="rect">
              <a:avLst/>
            </a:prstGeom>
            <a:noFill/>
            <a:ln w="9525" algn="ctr">
              <a:noFill/>
              <a:miter lim="800000"/>
              <a:headEnd/>
              <a:tailEnd/>
            </a:ln>
          </p:spPr>
          <p:txBody>
            <a:bodyPr>
              <a:spAutoFit/>
            </a:bodyPr>
            <a:lstStyle/>
            <a:p>
              <a:pPr algn="ctr">
                <a:spcBef>
                  <a:spcPct val="50000"/>
                </a:spcBef>
              </a:pPr>
              <a:r>
                <a:rPr lang="en-US" sz="900" b="1" i="1">
                  <a:latin typeface="Comic Sans MS" pitchFamily="66" charset="0"/>
                </a:rPr>
                <a:t>Air Conditioned, 25</a:t>
              </a:r>
              <a:r>
                <a:rPr lang="en-US" sz="900" b="1" i="1" baseline="30000">
                  <a:latin typeface="Comic Sans MS" pitchFamily="66" charset="0"/>
                </a:rPr>
                <a:t>o</a:t>
              </a:r>
              <a:r>
                <a:rPr lang="en-US" sz="900" b="1" i="1">
                  <a:latin typeface="Comic Sans MS" pitchFamily="66" charset="0"/>
                </a:rPr>
                <a:t>C</a:t>
              </a:r>
              <a:endParaRPr lang="th-TH" sz="900" b="1" i="1" baseline="-25000">
                <a:latin typeface="Comic Sans MS" pitchFamily="66" charset="0"/>
              </a:endParaRPr>
            </a:p>
          </p:txBody>
        </p:sp>
        <p:sp>
          <p:nvSpPr>
            <p:cNvPr id="1039" name="Text Box 58"/>
            <p:cNvSpPr txBox="1">
              <a:spLocks noChangeArrowheads="1"/>
            </p:cNvSpPr>
            <p:nvPr/>
          </p:nvSpPr>
          <p:spPr bwMode="auto">
            <a:xfrm>
              <a:off x="648" y="2080"/>
              <a:ext cx="276" cy="173"/>
            </a:xfrm>
            <a:prstGeom prst="rect">
              <a:avLst/>
            </a:prstGeom>
            <a:noFill/>
            <a:ln w="9525" algn="ctr">
              <a:noFill/>
              <a:miter lim="800000"/>
              <a:headEnd/>
              <a:tailEnd/>
            </a:ln>
          </p:spPr>
          <p:txBody>
            <a:bodyPr>
              <a:spAutoFit/>
            </a:bodyPr>
            <a:lstStyle/>
            <a:p>
              <a:pPr algn="ctr">
                <a:spcBef>
                  <a:spcPct val="50000"/>
                </a:spcBef>
              </a:pPr>
              <a:r>
                <a:rPr lang="en-US" sz="1200" i="1">
                  <a:latin typeface="Comic Sans MS" pitchFamily="66" charset="0"/>
                </a:rPr>
                <a:t>Q</a:t>
              </a:r>
              <a:r>
                <a:rPr lang="en-US" sz="1200" i="1" baseline="-25000">
                  <a:latin typeface="Comic Sans MS" pitchFamily="66" charset="0"/>
                </a:rPr>
                <a:t>L</a:t>
              </a:r>
              <a:endParaRPr lang="th-TH" sz="1200" i="1" baseline="-25000">
                <a:latin typeface="Comic Sans MS" pitchFamily="66" charset="0"/>
              </a:endParaRPr>
            </a:p>
          </p:txBody>
        </p:sp>
        <p:grpSp>
          <p:nvGrpSpPr>
            <p:cNvPr id="1040" name="Group 59"/>
            <p:cNvGrpSpPr>
              <a:grpSpLocks/>
            </p:cNvGrpSpPr>
            <p:nvPr/>
          </p:nvGrpSpPr>
          <p:grpSpPr bwMode="auto">
            <a:xfrm>
              <a:off x="159" y="43"/>
              <a:ext cx="1879" cy="448"/>
              <a:chOff x="1416" y="2436"/>
              <a:chExt cx="898" cy="298"/>
            </a:xfrm>
          </p:grpSpPr>
          <p:sp>
            <p:nvSpPr>
              <p:cNvPr id="1058" name="Freeform 60"/>
              <p:cNvSpPr>
                <a:spLocks/>
              </p:cNvSpPr>
              <p:nvPr/>
            </p:nvSpPr>
            <p:spPr bwMode="auto">
              <a:xfrm>
                <a:off x="1417" y="2436"/>
                <a:ext cx="897" cy="298"/>
              </a:xfrm>
              <a:custGeom>
                <a:avLst/>
                <a:gdLst>
                  <a:gd name="T0" fmla="*/ 15 w 1629"/>
                  <a:gd name="T1" fmla="*/ 219 h 694"/>
                  <a:gd name="T2" fmla="*/ 3 w 1629"/>
                  <a:gd name="T3" fmla="*/ 153 h 694"/>
                  <a:gd name="T4" fmla="*/ 33 w 1629"/>
                  <a:gd name="T5" fmla="*/ 110 h 694"/>
                  <a:gd name="T6" fmla="*/ 72 w 1629"/>
                  <a:gd name="T7" fmla="*/ 96 h 694"/>
                  <a:gd name="T8" fmla="*/ 121 w 1629"/>
                  <a:gd name="T9" fmla="*/ 86 h 694"/>
                  <a:gd name="T10" fmla="*/ 150 w 1629"/>
                  <a:gd name="T11" fmla="*/ 36 h 694"/>
                  <a:gd name="T12" fmla="*/ 228 w 1629"/>
                  <a:gd name="T13" fmla="*/ 3 h 694"/>
                  <a:gd name="T14" fmla="*/ 318 w 1629"/>
                  <a:gd name="T15" fmla="*/ 18 h 694"/>
                  <a:gd name="T16" fmla="*/ 421 w 1629"/>
                  <a:gd name="T17" fmla="*/ 61 h 694"/>
                  <a:gd name="T18" fmla="*/ 479 w 1629"/>
                  <a:gd name="T19" fmla="*/ 65 h 694"/>
                  <a:gd name="T20" fmla="*/ 517 w 1629"/>
                  <a:gd name="T21" fmla="*/ 56 h 694"/>
                  <a:gd name="T22" fmla="*/ 572 w 1629"/>
                  <a:gd name="T23" fmla="*/ 25 h 694"/>
                  <a:gd name="T24" fmla="*/ 623 w 1629"/>
                  <a:gd name="T25" fmla="*/ 3 h 694"/>
                  <a:gd name="T26" fmla="*/ 700 w 1629"/>
                  <a:gd name="T27" fmla="*/ 6 h 694"/>
                  <a:gd name="T28" fmla="*/ 752 w 1629"/>
                  <a:gd name="T29" fmla="*/ 30 h 694"/>
                  <a:gd name="T30" fmla="*/ 791 w 1629"/>
                  <a:gd name="T31" fmla="*/ 63 h 694"/>
                  <a:gd name="T32" fmla="*/ 834 w 1629"/>
                  <a:gd name="T33" fmla="*/ 64 h 694"/>
                  <a:gd name="T34" fmla="*/ 877 w 1629"/>
                  <a:gd name="T35" fmla="*/ 92 h 694"/>
                  <a:gd name="T36" fmla="*/ 896 w 1629"/>
                  <a:gd name="T37" fmla="*/ 131 h 694"/>
                  <a:gd name="T38" fmla="*/ 884 w 1629"/>
                  <a:gd name="T39" fmla="*/ 190 h 694"/>
                  <a:gd name="T40" fmla="*/ 846 w 1629"/>
                  <a:gd name="T41" fmla="*/ 238 h 694"/>
                  <a:gd name="T42" fmla="*/ 773 w 1629"/>
                  <a:gd name="T43" fmla="*/ 274 h 694"/>
                  <a:gd name="T44" fmla="*/ 684 w 1629"/>
                  <a:gd name="T45" fmla="*/ 280 h 694"/>
                  <a:gd name="T46" fmla="*/ 631 w 1629"/>
                  <a:gd name="T47" fmla="*/ 265 h 694"/>
                  <a:gd name="T48" fmla="*/ 601 w 1629"/>
                  <a:gd name="T49" fmla="*/ 236 h 694"/>
                  <a:gd name="T50" fmla="*/ 553 w 1629"/>
                  <a:gd name="T51" fmla="*/ 277 h 694"/>
                  <a:gd name="T52" fmla="*/ 456 w 1629"/>
                  <a:gd name="T53" fmla="*/ 297 h 694"/>
                  <a:gd name="T54" fmla="*/ 347 w 1629"/>
                  <a:gd name="T55" fmla="*/ 283 h 694"/>
                  <a:gd name="T56" fmla="*/ 320 w 1629"/>
                  <a:gd name="T57" fmla="*/ 271 h 694"/>
                  <a:gd name="T58" fmla="*/ 299 w 1629"/>
                  <a:gd name="T59" fmla="*/ 248 h 694"/>
                  <a:gd name="T60" fmla="*/ 274 w 1629"/>
                  <a:gd name="T61" fmla="*/ 270 h 694"/>
                  <a:gd name="T62" fmla="*/ 243 w 1629"/>
                  <a:gd name="T63" fmla="*/ 288 h 694"/>
                  <a:gd name="T64" fmla="*/ 173 w 1629"/>
                  <a:gd name="T65" fmla="*/ 296 h 694"/>
                  <a:gd name="T66" fmla="*/ 97 w 1629"/>
                  <a:gd name="T67" fmla="*/ 277 h 694"/>
                  <a:gd name="T68" fmla="*/ 15 w 1629"/>
                  <a:gd name="T69" fmla="*/ 219 h 6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9"/>
                  <a:gd name="T106" fmla="*/ 0 h 694"/>
                  <a:gd name="T107" fmla="*/ 1629 w 1629"/>
                  <a:gd name="T108" fmla="*/ 694 h 6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9" h="694">
                    <a:moveTo>
                      <a:pt x="28" y="509"/>
                    </a:moveTo>
                    <a:cubicBezTo>
                      <a:pt x="0" y="461"/>
                      <a:pt x="1" y="398"/>
                      <a:pt x="6" y="356"/>
                    </a:cubicBezTo>
                    <a:cubicBezTo>
                      <a:pt x="11" y="314"/>
                      <a:pt x="39" y="279"/>
                      <a:pt x="60" y="257"/>
                    </a:cubicBezTo>
                    <a:lnTo>
                      <a:pt x="130" y="224"/>
                    </a:lnTo>
                    <a:cubicBezTo>
                      <a:pt x="156" y="215"/>
                      <a:pt x="195" y="223"/>
                      <a:pt x="219" y="200"/>
                    </a:cubicBezTo>
                    <a:cubicBezTo>
                      <a:pt x="243" y="177"/>
                      <a:pt x="240" y="115"/>
                      <a:pt x="273" y="83"/>
                    </a:cubicBezTo>
                    <a:cubicBezTo>
                      <a:pt x="306" y="51"/>
                      <a:pt x="363" y="15"/>
                      <a:pt x="414" y="8"/>
                    </a:cubicBezTo>
                    <a:cubicBezTo>
                      <a:pt x="465" y="1"/>
                      <a:pt x="518" y="19"/>
                      <a:pt x="577" y="41"/>
                    </a:cubicBezTo>
                    <a:cubicBezTo>
                      <a:pt x="636" y="63"/>
                      <a:pt x="716" y="125"/>
                      <a:pt x="765" y="143"/>
                    </a:cubicBezTo>
                    <a:cubicBezTo>
                      <a:pt x="814" y="161"/>
                      <a:pt x="841" y="154"/>
                      <a:pt x="870" y="152"/>
                    </a:cubicBezTo>
                    <a:cubicBezTo>
                      <a:pt x="899" y="150"/>
                      <a:pt x="911" y="146"/>
                      <a:pt x="939" y="131"/>
                    </a:cubicBezTo>
                    <a:cubicBezTo>
                      <a:pt x="967" y="116"/>
                      <a:pt x="1006" y="79"/>
                      <a:pt x="1038" y="59"/>
                    </a:cubicBezTo>
                    <a:cubicBezTo>
                      <a:pt x="1070" y="39"/>
                      <a:pt x="1092" y="16"/>
                      <a:pt x="1131" y="8"/>
                    </a:cubicBezTo>
                    <a:cubicBezTo>
                      <a:pt x="1170" y="0"/>
                      <a:pt x="1233" y="4"/>
                      <a:pt x="1272" y="14"/>
                    </a:cubicBezTo>
                    <a:cubicBezTo>
                      <a:pt x="1311" y="24"/>
                      <a:pt x="1338" y="49"/>
                      <a:pt x="1365" y="71"/>
                    </a:cubicBezTo>
                    <a:cubicBezTo>
                      <a:pt x="1392" y="93"/>
                      <a:pt x="1412" y="133"/>
                      <a:pt x="1437" y="146"/>
                    </a:cubicBezTo>
                    <a:cubicBezTo>
                      <a:pt x="1462" y="159"/>
                      <a:pt x="1489" y="138"/>
                      <a:pt x="1515" y="149"/>
                    </a:cubicBezTo>
                    <a:cubicBezTo>
                      <a:pt x="1541" y="160"/>
                      <a:pt x="1574" y="189"/>
                      <a:pt x="1593" y="215"/>
                    </a:cubicBezTo>
                    <a:cubicBezTo>
                      <a:pt x="1612" y="241"/>
                      <a:pt x="1625" y="268"/>
                      <a:pt x="1627" y="306"/>
                    </a:cubicBezTo>
                    <a:cubicBezTo>
                      <a:pt x="1629" y="344"/>
                      <a:pt x="1620" y="402"/>
                      <a:pt x="1605" y="443"/>
                    </a:cubicBezTo>
                    <a:cubicBezTo>
                      <a:pt x="1590" y="484"/>
                      <a:pt x="1569" y="522"/>
                      <a:pt x="1536" y="554"/>
                    </a:cubicBezTo>
                    <a:cubicBezTo>
                      <a:pt x="1503" y="586"/>
                      <a:pt x="1453" y="621"/>
                      <a:pt x="1404" y="638"/>
                    </a:cubicBezTo>
                    <a:cubicBezTo>
                      <a:pt x="1355" y="655"/>
                      <a:pt x="1285" y="657"/>
                      <a:pt x="1242" y="653"/>
                    </a:cubicBezTo>
                    <a:cubicBezTo>
                      <a:pt x="1199" y="649"/>
                      <a:pt x="1171" y="634"/>
                      <a:pt x="1146" y="617"/>
                    </a:cubicBezTo>
                    <a:lnTo>
                      <a:pt x="1092" y="550"/>
                    </a:lnTo>
                    <a:lnTo>
                      <a:pt x="1004" y="644"/>
                    </a:lnTo>
                    <a:cubicBezTo>
                      <a:pt x="960" y="668"/>
                      <a:pt x="890" y="690"/>
                      <a:pt x="828" y="692"/>
                    </a:cubicBezTo>
                    <a:cubicBezTo>
                      <a:pt x="766" y="694"/>
                      <a:pt x="672" y="668"/>
                      <a:pt x="631" y="658"/>
                    </a:cubicBezTo>
                    <a:lnTo>
                      <a:pt x="582" y="632"/>
                    </a:lnTo>
                    <a:lnTo>
                      <a:pt x="543" y="577"/>
                    </a:lnTo>
                    <a:lnTo>
                      <a:pt x="498" y="629"/>
                    </a:lnTo>
                    <a:lnTo>
                      <a:pt x="442" y="671"/>
                    </a:lnTo>
                    <a:cubicBezTo>
                      <a:pt x="412" y="681"/>
                      <a:pt x="359" y="693"/>
                      <a:pt x="315" y="689"/>
                    </a:cubicBezTo>
                    <a:cubicBezTo>
                      <a:pt x="271" y="685"/>
                      <a:pt x="225" y="674"/>
                      <a:pt x="177" y="644"/>
                    </a:cubicBezTo>
                    <a:cubicBezTo>
                      <a:pt x="129" y="614"/>
                      <a:pt x="51" y="556"/>
                      <a:pt x="28" y="509"/>
                    </a:cubicBezTo>
                    <a:close/>
                  </a:path>
                </a:pathLst>
              </a:custGeom>
              <a:solidFill>
                <a:srgbClr val="FF0000">
                  <a:alpha val="59999"/>
                </a:srgbClr>
              </a:solidFill>
              <a:ln w="9525" cap="flat" cmpd="sng">
                <a:noFill/>
                <a:prstDash val="solid"/>
                <a:round/>
                <a:headEnd type="none" w="med" len="med"/>
                <a:tailEnd type="none" w="med" len="med"/>
              </a:ln>
            </p:spPr>
            <p:txBody>
              <a:bodyPr/>
              <a:lstStyle/>
              <a:p>
                <a:endParaRPr lang="th-TH"/>
              </a:p>
            </p:txBody>
          </p:sp>
          <p:sp>
            <p:nvSpPr>
              <p:cNvPr id="1059" name="Text Box 61"/>
              <p:cNvSpPr txBox="1">
                <a:spLocks noChangeArrowheads="1"/>
              </p:cNvSpPr>
              <p:nvPr/>
            </p:nvSpPr>
            <p:spPr bwMode="auto">
              <a:xfrm>
                <a:off x="1416" y="2497"/>
                <a:ext cx="894" cy="96"/>
              </a:xfrm>
              <a:prstGeom prst="rect">
                <a:avLst/>
              </a:prstGeom>
              <a:noFill/>
              <a:ln w="9525" algn="ctr">
                <a:noFill/>
                <a:miter lim="800000"/>
                <a:headEnd/>
                <a:tailEnd/>
              </a:ln>
            </p:spPr>
            <p:txBody>
              <a:bodyPr>
                <a:spAutoFit/>
              </a:bodyPr>
              <a:lstStyle/>
              <a:p>
                <a:pPr algn="ctr">
                  <a:spcBef>
                    <a:spcPct val="50000"/>
                  </a:spcBef>
                </a:pPr>
                <a:r>
                  <a:rPr lang="en-US" sz="900" b="1" i="1">
                    <a:latin typeface="Comic Sans MS" pitchFamily="66" charset="0"/>
                  </a:rPr>
                  <a:t>Environment</a:t>
                </a:r>
                <a:endParaRPr lang="th-TH" sz="900" b="1" i="1" baseline="-25000">
                  <a:latin typeface="Comic Sans MS" pitchFamily="66" charset="0"/>
                </a:endParaRPr>
              </a:p>
            </p:txBody>
          </p:sp>
        </p:grpSp>
        <p:sp>
          <p:nvSpPr>
            <p:cNvPr id="117822" name="Freeform 62"/>
            <p:cNvSpPr>
              <a:spLocks/>
            </p:cNvSpPr>
            <p:nvPr/>
          </p:nvSpPr>
          <p:spPr bwMode="auto">
            <a:xfrm>
              <a:off x="1018" y="365"/>
              <a:ext cx="210" cy="276"/>
            </a:xfrm>
            <a:custGeom>
              <a:avLst/>
              <a:gdLst/>
              <a:ahLst/>
              <a:cxnLst>
                <a:cxn ang="0">
                  <a:pos x="0" y="929"/>
                </a:cxn>
                <a:cxn ang="0">
                  <a:pos x="16" y="742"/>
                </a:cxn>
                <a:cxn ang="0">
                  <a:pos x="58" y="486"/>
                </a:cxn>
                <a:cxn ang="0">
                  <a:pos x="120" y="260"/>
                </a:cxn>
                <a:cxn ang="0">
                  <a:pos x="183" y="120"/>
                </a:cxn>
                <a:cxn ang="0">
                  <a:pos x="105" y="90"/>
                </a:cxn>
                <a:cxn ang="0">
                  <a:pos x="279" y="0"/>
                </a:cxn>
                <a:cxn ang="0">
                  <a:pos x="329" y="204"/>
                </a:cxn>
                <a:cxn ang="0">
                  <a:pos x="286" y="159"/>
                </a:cxn>
                <a:cxn ang="0">
                  <a:pos x="265" y="237"/>
                </a:cxn>
                <a:cxn ang="0">
                  <a:pos x="257" y="368"/>
                </a:cxn>
                <a:cxn ang="0">
                  <a:pos x="257" y="536"/>
                </a:cxn>
                <a:cxn ang="0">
                  <a:pos x="267" y="703"/>
                </a:cxn>
                <a:cxn ang="0">
                  <a:pos x="283" y="782"/>
                </a:cxn>
                <a:cxn ang="0">
                  <a:pos x="309" y="900"/>
                </a:cxn>
                <a:cxn ang="0">
                  <a:pos x="330" y="949"/>
                </a:cxn>
                <a:cxn ang="0">
                  <a:pos x="137" y="753"/>
                </a:cxn>
                <a:cxn ang="0">
                  <a:pos x="0" y="929"/>
                </a:cxn>
              </a:cxnLst>
              <a:rect l="0" t="0" r="r" b="b"/>
              <a:pathLst>
                <a:path w="330" h="949">
                  <a:moveTo>
                    <a:pt x="0" y="929"/>
                  </a:moveTo>
                  <a:lnTo>
                    <a:pt x="16" y="742"/>
                  </a:lnTo>
                  <a:lnTo>
                    <a:pt x="58" y="486"/>
                  </a:lnTo>
                  <a:lnTo>
                    <a:pt x="120" y="260"/>
                  </a:lnTo>
                  <a:lnTo>
                    <a:pt x="183" y="120"/>
                  </a:lnTo>
                  <a:lnTo>
                    <a:pt x="105" y="90"/>
                  </a:lnTo>
                  <a:lnTo>
                    <a:pt x="279" y="0"/>
                  </a:lnTo>
                  <a:lnTo>
                    <a:pt x="329" y="204"/>
                  </a:lnTo>
                  <a:lnTo>
                    <a:pt x="286" y="159"/>
                  </a:lnTo>
                  <a:lnTo>
                    <a:pt x="265" y="237"/>
                  </a:lnTo>
                  <a:lnTo>
                    <a:pt x="257" y="368"/>
                  </a:lnTo>
                  <a:lnTo>
                    <a:pt x="257" y="536"/>
                  </a:lnTo>
                  <a:lnTo>
                    <a:pt x="267" y="703"/>
                  </a:lnTo>
                  <a:lnTo>
                    <a:pt x="283" y="782"/>
                  </a:lnTo>
                  <a:lnTo>
                    <a:pt x="309" y="900"/>
                  </a:lnTo>
                  <a:lnTo>
                    <a:pt x="330" y="949"/>
                  </a:lnTo>
                  <a:lnTo>
                    <a:pt x="137" y="753"/>
                  </a:lnTo>
                  <a:lnTo>
                    <a:pt x="0" y="929"/>
                  </a:lnTo>
                  <a:close/>
                </a:path>
              </a:pathLst>
            </a:custGeom>
            <a:gradFill rotWithShape="1">
              <a:gsLst>
                <a:gs pos="0">
                  <a:srgbClr val="FF9999">
                    <a:gamma/>
                    <a:shade val="46275"/>
                    <a:invGamma/>
                  </a:srgbClr>
                </a:gs>
                <a:gs pos="50000">
                  <a:srgbClr val="FF9999">
                    <a:alpha val="67999"/>
                  </a:srgbClr>
                </a:gs>
                <a:gs pos="100000">
                  <a:srgbClr val="FF9999">
                    <a:gamma/>
                    <a:shade val="46275"/>
                    <a:invGamma/>
                  </a:srgbClr>
                </a:gs>
              </a:gsLst>
              <a:lin ang="18900000" scaled="1"/>
            </a:gradFill>
            <a:ln w="9525" cap="flat" cmpd="sng">
              <a:solidFill>
                <a:srgbClr val="FF0000"/>
              </a:solidFill>
              <a:prstDash val="solid"/>
              <a:round/>
              <a:headEnd type="none" w="med" len="med"/>
              <a:tailEnd type="none" w="med" len="med"/>
            </a:ln>
            <a:effectLst/>
          </p:spPr>
          <p:txBody>
            <a:bodyPr/>
            <a:lstStyle/>
            <a:p>
              <a:pPr>
                <a:defRPr/>
              </a:pPr>
              <a:endParaRPr lang="th-TH"/>
            </a:p>
          </p:txBody>
        </p:sp>
        <p:sp>
          <p:nvSpPr>
            <p:cNvPr id="1044" name="Text Box 63"/>
            <p:cNvSpPr txBox="1">
              <a:spLocks noChangeArrowheads="1"/>
            </p:cNvSpPr>
            <p:nvPr/>
          </p:nvSpPr>
          <p:spPr bwMode="auto">
            <a:xfrm>
              <a:off x="1225" y="422"/>
              <a:ext cx="276" cy="173"/>
            </a:xfrm>
            <a:prstGeom prst="rect">
              <a:avLst/>
            </a:prstGeom>
            <a:noFill/>
            <a:ln w="9525" algn="ctr">
              <a:noFill/>
              <a:miter lim="800000"/>
              <a:headEnd/>
              <a:tailEnd/>
            </a:ln>
          </p:spPr>
          <p:txBody>
            <a:bodyPr>
              <a:spAutoFit/>
            </a:bodyPr>
            <a:lstStyle/>
            <a:p>
              <a:pPr algn="ctr">
                <a:spcBef>
                  <a:spcPct val="50000"/>
                </a:spcBef>
              </a:pPr>
              <a:r>
                <a:rPr lang="en-US" sz="1200" i="1">
                  <a:latin typeface="Comic Sans MS" pitchFamily="66" charset="0"/>
                </a:rPr>
                <a:t>Q</a:t>
              </a:r>
              <a:r>
                <a:rPr lang="en-US" sz="1200" i="1" baseline="-25000">
                  <a:latin typeface="Comic Sans MS" pitchFamily="66" charset="0"/>
                </a:rPr>
                <a:t>H</a:t>
              </a:r>
              <a:endParaRPr lang="th-TH" sz="1200" i="1" baseline="-25000">
                <a:latin typeface="Comic Sans MS" pitchFamily="66" charset="0"/>
              </a:endParaRPr>
            </a:p>
          </p:txBody>
        </p:sp>
        <p:grpSp>
          <p:nvGrpSpPr>
            <p:cNvPr id="1045" name="Group 64"/>
            <p:cNvGrpSpPr>
              <a:grpSpLocks/>
            </p:cNvGrpSpPr>
            <p:nvPr/>
          </p:nvGrpSpPr>
          <p:grpSpPr bwMode="auto">
            <a:xfrm>
              <a:off x="2395" y="1285"/>
              <a:ext cx="307" cy="175"/>
              <a:chOff x="3333" y="1749"/>
              <a:chExt cx="307" cy="175"/>
            </a:xfrm>
          </p:grpSpPr>
          <p:sp>
            <p:nvSpPr>
              <p:cNvPr id="1056" name="Text Box 65"/>
              <p:cNvSpPr txBox="1">
                <a:spLocks noChangeArrowheads="1"/>
              </p:cNvSpPr>
              <p:nvPr/>
            </p:nvSpPr>
            <p:spPr bwMode="auto">
              <a:xfrm>
                <a:off x="3364" y="1751"/>
                <a:ext cx="276" cy="173"/>
              </a:xfrm>
              <a:prstGeom prst="rect">
                <a:avLst/>
              </a:prstGeom>
              <a:noFill/>
              <a:ln w="9525" algn="ctr">
                <a:noFill/>
                <a:miter lim="800000"/>
                <a:headEnd/>
                <a:tailEnd/>
              </a:ln>
            </p:spPr>
            <p:txBody>
              <a:bodyPr>
                <a:spAutoFit/>
              </a:bodyPr>
              <a:lstStyle/>
              <a:p>
                <a:pPr algn="ctr">
                  <a:spcBef>
                    <a:spcPct val="50000"/>
                  </a:spcBef>
                </a:pPr>
                <a:r>
                  <a:rPr lang="en-US" sz="1200" i="1">
                    <a:latin typeface="Comic Sans MS" pitchFamily="66" charset="0"/>
                  </a:rPr>
                  <a:t>W</a:t>
                </a:r>
                <a:r>
                  <a:rPr lang="en-US" sz="1200" i="1" baseline="-25000">
                    <a:latin typeface="Comic Sans MS" pitchFamily="66" charset="0"/>
                  </a:rPr>
                  <a:t>in</a:t>
                </a:r>
                <a:endParaRPr lang="th-TH" sz="1200" i="1" baseline="-25000">
                  <a:latin typeface="Comic Sans MS" pitchFamily="66" charset="0"/>
                </a:endParaRPr>
              </a:p>
            </p:txBody>
          </p:sp>
          <p:sp>
            <p:nvSpPr>
              <p:cNvPr id="1057" name="Line 66"/>
              <p:cNvSpPr>
                <a:spLocks noChangeShapeType="1"/>
              </p:cNvSpPr>
              <p:nvPr/>
            </p:nvSpPr>
            <p:spPr bwMode="auto">
              <a:xfrm flipH="1">
                <a:off x="3333" y="1749"/>
                <a:ext cx="279" cy="0"/>
              </a:xfrm>
              <a:prstGeom prst="line">
                <a:avLst/>
              </a:prstGeom>
              <a:noFill/>
              <a:ln w="38100">
                <a:solidFill>
                  <a:srgbClr val="800080"/>
                </a:solidFill>
                <a:round/>
                <a:headEnd/>
                <a:tailEnd type="triangle" w="med" len="lg"/>
              </a:ln>
            </p:spPr>
            <p:txBody>
              <a:bodyPr/>
              <a:lstStyle/>
              <a:p>
                <a:endParaRPr lang="th-TH"/>
              </a:p>
            </p:txBody>
          </p:sp>
        </p:grpSp>
        <p:sp>
          <p:nvSpPr>
            <p:cNvPr id="1046" name="Text Box 67"/>
            <p:cNvSpPr txBox="1">
              <a:spLocks noChangeArrowheads="1"/>
            </p:cNvSpPr>
            <p:nvPr/>
          </p:nvSpPr>
          <p:spPr bwMode="auto">
            <a:xfrm>
              <a:off x="814" y="598"/>
              <a:ext cx="600" cy="173"/>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Condenser</a:t>
              </a:r>
              <a:endParaRPr lang="th-TH" sz="1200" b="1" i="1">
                <a:latin typeface="Times New Roman" pitchFamily="18" charset="0"/>
              </a:endParaRPr>
            </a:p>
          </p:txBody>
        </p:sp>
        <p:sp>
          <p:nvSpPr>
            <p:cNvPr id="1047" name="Text Box 68"/>
            <p:cNvSpPr txBox="1">
              <a:spLocks noChangeArrowheads="1"/>
            </p:cNvSpPr>
            <p:nvPr/>
          </p:nvSpPr>
          <p:spPr bwMode="auto">
            <a:xfrm>
              <a:off x="287" y="1127"/>
              <a:ext cx="600" cy="288"/>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Expansion Valve</a:t>
              </a:r>
              <a:endParaRPr lang="th-TH" sz="1200" b="1" i="1">
                <a:latin typeface="Times New Roman" pitchFamily="18" charset="0"/>
              </a:endParaRPr>
            </a:p>
          </p:txBody>
        </p:sp>
        <p:sp>
          <p:nvSpPr>
            <p:cNvPr id="1048" name="Text Box 69"/>
            <p:cNvSpPr txBox="1">
              <a:spLocks noChangeArrowheads="1"/>
            </p:cNvSpPr>
            <p:nvPr/>
          </p:nvSpPr>
          <p:spPr bwMode="auto">
            <a:xfrm>
              <a:off x="1992" y="1482"/>
              <a:ext cx="600" cy="173"/>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Compressor</a:t>
              </a:r>
              <a:endParaRPr lang="th-TH" sz="1200" b="1" i="1">
                <a:latin typeface="Times New Roman" pitchFamily="18" charset="0"/>
              </a:endParaRPr>
            </a:p>
          </p:txBody>
        </p:sp>
        <p:sp>
          <p:nvSpPr>
            <p:cNvPr id="1049" name="Text Box 70"/>
            <p:cNvSpPr txBox="1">
              <a:spLocks noChangeArrowheads="1"/>
            </p:cNvSpPr>
            <p:nvPr/>
          </p:nvSpPr>
          <p:spPr bwMode="auto">
            <a:xfrm>
              <a:off x="841" y="1723"/>
              <a:ext cx="600" cy="173"/>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Evaporator</a:t>
              </a:r>
              <a:endParaRPr lang="th-TH" sz="1200" b="1" i="1">
                <a:latin typeface="Times New Roman" pitchFamily="18" charset="0"/>
              </a:endParaRPr>
            </a:p>
          </p:txBody>
        </p:sp>
        <p:sp>
          <p:nvSpPr>
            <p:cNvPr id="1050" name="Text Box 71"/>
            <p:cNvSpPr txBox="1">
              <a:spLocks noChangeArrowheads="1"/>
            </p:cNvSpPr>
            <p:nvPr/>
          </p:nvSpPr>
          <p:spPr bwMode="auto">
            <a:xfrm>
              <a:off x="1922" y="1718"/>
              <a:ext cx="405" cy="150"/>
            </a:xfrm>
            <a:prstGeom prst="rect">
              <a:avLst/>
            </a:prstGeom>
            <a:noFill/>
            <a:ln w="9525" algn="ctr">
              <a:noFill/>
              <a:miter lim="800000"/>
              <a:headEnd/>
              <a:tailEnd/>
            </a:ln>
          </p:spPr>
          <p:txBody>
            <a:bodyPr>
              <a:spAutoFit/>
            </a:bodyPr>
            <a:lstStyle/>
            <a:p>
              <a:pPr algn="ctr">
                <a:lnSpc>
                  <a:spcPct val="80000"/>
                </a:lnSpc>
              </a:pPr>
              <a:r>
                <a:rPr lang="en-US" sz="1200" b="1" i="1">
                  <a:solidFill>
                    <a:srgbClr val="0000CC"/>
                  </a:solidFill>
                  <a:latin typeface="Times New Roman" pitchFamily="18" charset="0"/>
                </a:rPr>
                <a:t>15 </a:t>
              </a:r>
              <a:r>
                <a:rPr lang="en-US" sz="1200" b="1" i="1" baseline="30000">
                  <a:solidFill>
                    <a:srgbClr val="0000CC"/>
                  </a:solidFill>
                  <a:latin typeface="Times New Roman" pitchFamily="18" charset="0"/>
                </a:rPr>
                <a:t>o</a:t>
              </a:r>
              <a:r>
                <a:rPr lang="en-US" sz="1200" b="1" i="1">
                  <a:solidFill>
                    <a:srgbClr val="0000CC"/>
                  </a:solidFill>
                  <a:latin typeface="Times New Roman" pitchFamily="18" charset="0"/>
                </a:rPr>
                <a:t>C</a:t>
              </a:r>
              <a:endParaRPr lang="th-TH" sz="1200" b="1" i="1">
                <a:solidFill>
                  <a:srgbClr val="0000CC"/>
                </a:solidFill>
                <a:latin typeface="Times New Roman" pitchFamily="18" charset="0"/>
              </a:endParaRPr>
            </a:p>
          </p:txBody>
        </p:sp>
        <p:sp>
          <p:nvSpPr>
            <p:cNvPr id="1051" name="Text Box 72"/>
            <p:cNvSpPr txBox="1">
              <a:spLocks noChangeArrowheads="1"/>
            </p:cNvSpPr>
            <p:nvPr/>
          </p:nvSpPr>
          <p:spPr bwMode="auto">
            <a:xfrm>
              <a:off x="153" y="1818"/>
              <a:ext cx="360" cy="150"/>
            </a:xfrm>
            <a:prstGeom prst="rect">
              <a:avLst/>
            </a:prstGeom>
            <a:noFill/>
            <a:ln w="9525" algn="ctr">
              <a:noFill/>
              <a:miter lim="800000"/>
              <a:headEnd/>
              <a:tailEnd/>
            </a:ln>
          </p:spPr>
          <p:txBody>
            <a:bodyPr>
              <a:spAutoFit/>
            </a:bodyPr>
            <a:lstStyle/>
            <a:p>
              <a:pPr algn="ctr">
                <a:lnSpc>
                  <a:spcPct val="80000"/>
                </a:lnSpc>
              </a:pPr>
              <a:r>
                <a:rPr lang="en-US" sz="1200" b="1" i="1">
                  <a:solidFill>
                    <a:srgbClr val="0000CC"/>
                  </a:solidFill>
                  <a:latin typeface="Times New Roman" pitchFamily="18" charset="0"/>
                </a:rPr>
                <a:t>10 </a:t>
              </a:r>
              <a:r>
                <a:rPr lang="en-US" sz="1200" b="1" i="1" baseline="30000">
                  <a:solidFill>
                    <a:srgbClr val="0000CC"/>
                  </a:solidFill>
                  <a:latin typeface="Times New Roman" pitchFamily="18" charset="0"/>
                </a:rPr>
                <a:t>o</a:t>
              </a:r>
              <a:r>
                <a:rPr lang="en-US" sz="1200" b="1" i="1">
                  <a:solidFill>
                    <a:srgbClr val="0000CC"/>
                  </a:solidFill>
                  <a:latin typeface="Times New Roman" pitchFamily="18" charset="0"/>
                </a:rPr>
                <a:t>C</a:t>
              </a:r>
              <a:endParaRPr lang="th-TH" sz="1200" b="1" i="1">
                <a:solidFill>
                  <a:srgbClr val="0000CC"/>
                </a:solidFill>
                <a:latin typeface="Times New Roman" pitchFamily="18" charset="0"/>
              </a:endParaRPr>
            </a:p>
          </p:txBody>
        </p:sp>
        <p:sp>
          <p:nvSpPr>
            <p:cNvPr id="1052" name="Text Box 73"/>
            <p:cNvSpPr txBox="1">
              <a:spLocks noChangeArrowheads="1"/>
            </p:cNvSpPr>
            <p:nvPr/>
          </p:nvSpPr>
          <p:spPr bwMode="auto">
            <a:xfrm>
              <a:off x="163" y="537"/>
              <a:ext cx="386" cy="150"/>
            </a:xfrm>
            <a:prstGeom prst="rect">
              <a:avLst/>
            </a:prstGeom>
            <a:noFill/>
            <a:ln w="9525" algn="ctr">
              <a:noFill/>
              <a:miter lim="800000"/>
              <a:headEnd/>
              <a:tailEnd/>
            </a:ln>
          </p:spPr>
          <p:txBody>
            <a:bodyPr>
              <a:spAutoFit/>
            </a:bodyPr>
            <a:lstStyle/>
            <a:p>
              <a:pPr algn="ctr">
                <a:lnSpc>
                  <a:spcPct val="80000"/>
                </a:lnSpc>
              </a:pPr>
              <a:r>
                <a:rPr lang="en-US" sz="1200" b="1" i="1">
                  <a:solidFill>
                    <a:srgbClr val="0000CC"/>
                  </a:solidFill>
                  <a:latin typeface="Times New Roman" pitchFamily="18" charset="0"/>
                </a:rPr>
                <a:t>50 </a:t>
              </a:r>
              <a:r>
                <a:rPr lang="en-US" sz="1200" b="1" i="1" baseline="30000">
                  <a:solidFill>
                    <a:srgbClr val="0000CC"/>
                  </a:solidFill>
                  <a:latin typeface="Times New Roman" pitchFamily="18" charset="0"/>
                </a:rPr>
                <a:t>o</a:t>
              </a:r>
              <a:r>
                <a:rPr lang="en-US" sz="1200" b="1" i="1">
                  <a:solidFill>
                    <a:srgbClr val="0000CC"/>
                  </a:solidFill>
                  <a:latin typeface="Times New Roman" pitchFamily="18" charset="0"/>
                </a:rPr>
                <a:t>C</a:t>
              </a:r>
              <a:endParaRPr lang="th-TH" sz="1200" b="1" i="1">
                <a:solidFill>
                  <a:srgbClr val="0000CC"/>
                </a:solidFill>
                <a:latin typeface="Times New Roman" pitchFamily="18" charset="0"/>
              </a:endParaRPr>
            </a:p>
          </p:txBody>
        </p:sp>
        <p:sp>
          <p:nvSpPr>
            <p:cNvPr id="1053" name="Text Box 74"/>
            <p:cNvSpPr txBox="1">
              <a:spLocks noChangeArrowheads="1"/>
            </p:cNvSpPr>
            <p:nvPr/>
          </p:nvSpPr>
          <p:spPr bwMode="auto">
            <a:xfrm>
              <a:off x="1982" y="632"/>
              <a:ext cx="396" cy="150"/>
            </a:xfrm>
            <a:prstGeom prst="rect">
              <a:avLst/>
            </a:prstGeom>
            <a:noFill/>
            <a:ln w="9525" algn="ctr">
              <a:noFill/>
              <a:miter lim="800000"/>
              <a:headEnd/>
              <a:tailEnd/>
            </a:ln>
          </p:spPr>
          <p:txBody>
            <a:bodyPr>
              <a:spAutoFit/>
            </a:bodyPr>
            <a:lstStyle/>
            <a:p>
              <a:pPr algn="ctr">
                <a:lnSpc>
                  <a:spcPct val="80000"/>
                </a:lnSpc>
              </a:pPr>
              <a:r>
                <a:rPr lang="en-US" sz="1200" b="1" i="1">
                  <a:solidFill>
                    <a:srgbClr val="0000CC"/>
                  </a:solidFill>
                  <a:latin typeface="Times New Roman" pitchFamily="18" charset="0"/>
                </a:rPr>
                <a:t>80 </a:t>
              </a:r>
              <a:r>
                <a:rPr lang="en-US" sz="1200" b="1" i="1" baseline="30000">
                  <a:solidFill>
                    <a:srgbClr val="0000CC"/>
                  </a:solidFill>
                  <a:latin typeface="Times New Roman" pitchFamily="18" charset="0"/>
                </a:rPr>
                <a:t>o</a:t>
              </a:r>
              <a:r>
                <a:rPr lang="en-US" sz="1200" b="1" i="1">
                  <a:solidFill>
                    <a:srgbClr val="0000CC"/>
                  </a:solidFill>
                  <a:latin typeface="Times New Roman" pitchFamily="18" charset="0"/>
                </a:rPr>
                <a:t>C</a:t>
              </a:r>
              <a:endParaRPr lang="th-TH" sz="1200" b="1" i="1">
                <a:solidFill>
                  <a:srgbClr val="0000CC"/>
                </a:solidFill>
                <a:latin typeface="Times New Roman" pitchFamily="18" charset="0"/>
              </a:endParaRPr>
            </a:p>
          </p:txBody>
        </p:sp>
        <p:sp>
          <p:nvSpPr>
            <p:cNvPr id="1054" name="Text Box 75"/>
            <p:cNvSpPr txBox="1">
              <a:spLocks noChangeArrowheads="1"/>
            </p:cNvSpPr>
            <p:nvPr/>
          </p:nvSpPr>
          <p:spPr bwMode="auto">
            <a:xfrm>
              <a:off x="900" y="234"/>
              <a:ext cx="522" cy="150"/>
            </a:xfrm>
            <a:prstGeom prst="rect">
              <a:avLst/>
            </a:prstGeom>
            <a:noFill/>
            <a:ln w="9525" algn="ctr">
              <a:noFill/>
              <a:miter lim="800000"/>
              <a:headEnd/>
              <a:tailEnd/>
            </a:ln>
          </p:spPr>
          <p:txBody>
            <a:bodyPr>
              <a:spAutoFit/>
            </a:bodyPr>
            <a:lstStyle/>
            <a:p>
              <a:pPr algn="ctr">
                <a:lnSpc>
                  <a:spcPct val="80000"/>
                </a:lnSpc>
              </a:pPr>
              <a:r>
                <a:rPr lang="en-US" sz="1200" b="1" i="1">
                  <a:solidFill>
                    <a:srgbClr val="0000CC"/>
                  </a:solidFill>
                  <a:latin typeface="Times New Roman" pitchFamily="18" charset="0"/>
                </a:rPr>
                <a:t>40 </a:t>
              </a:r>
              <a:r>
                <a:rPr lang="en-US" sz="1200" b="1" i="1" baseline="30000">
                  <a:solidFill>
                    <a:srgbClr val="0000CC"/>
                  </a:solidFill>
                  <a:latin typeface="Times New Roman" pitchFamily="18" charset="0"/>
                </a:rPr>
                <a:t>o</a:t>
              </a:r>
              <a:r>
                <a:rPr lang="en-US" sz="1200" b="1" i="1">
                  <a:solidFill>
                    <a:srgbClr val="0000CC"/>
                  </a:solidFill>
                  <a:latin typeface="Times New Roman" pitchFamily="18" charset="0"/>
                </a:rPr>
                <a:t>C</a:t>
              </a:r>
              <a:endParaRPr lang="th-TH" sz="1200" b="1" i="1">
                <a:solidFill>
                  <a:srgbClr val="0000CC"/>
                </a:solidFill>
                <a:latin typeface="Times New Roman" pitchFamily="18" charset="0"/>
              </a:endParaRPr>
            </a:p>
          </p:txBody>
        </p:sp>
        <p:graphicFrame>
          <p:nvGraphicFramePr>
            <p:cNvPr id="1027" name="Object 76"/>
            <p:cNvGraphicFramePr>
              <a:graphicFrameLocks noChangeAspect="1"/>
            </p:cNvGraphicFramePr>
            <p:nvPr/>
          </p:nvGraphicFramePr>
          <p:xfrm>
            <a:off x="1401" y="0"/>
            <a:ext cx="473" cy="456"/>
          </p:xfrm>
          <a:graphic>
            <a:graphicData uri="http://schemas.openxmlformats.org/presentationml/2006/ole">
              <p:oleObj spid="_x0000_s1027" name="Visio" r:id="rId6" imgW="841248" imgH="780288" progId="Visio.Drawing.11">
                <p:embed/>
              </p:oleObj>
            </a:graphicData>
          </a:graphic>
        </p:graphicFrame>
        <p:sp>
          <p:nvSpPr>
            <p:cNvPr id="1055" name="Freeform 77"/>
            <p:cNvSpPr>
              <a:spLocks/>
            </p:cNvSpPr>
            <p:nvPr/>
          </p:nvSpPr>
          <p:spPr bwMode="auto">
            <a:xfrm>
              <a:off x="783" y="1843"/>
              <a:ext cx="405" cy="421"/>
            </a:xfrm>
            <a:custGeom>
              <a:avLst/>
              <a:gdLst>
                <a:gd name="T0" fmla="*/ 297 w 405"/>
                <a:gd name="T1" fmla="*/ 421 h 421"/>
                <a:gd name="T2" fmla="*/ 215 w 405"/>
                <a:gd name="T3" fmla="*/ 390 h 421"/>
                <a:gd name="T4" fmla="*/ 92 w 405"/>
                <a:gd name="T5" fmla="*/ 309 h 421"/>
                <a:gd name="T6" fmla="*/ 41 w 405"/>
                <a:gd name="T7" fmla="*/ 249 h 421"/>
                <a:gd name="T8" fmla="*/ 23 w 405"/>
                <a:gd name="T9" fmla="*/ 174 h 421"/>
                <a:gd name="T10" fmla="*/ 36 w 405"/>
                <a:gd name="T11" fmla="*/ 88 h 421"/>
                <a:gd name="T12" fmla="*/ 0 w 405"/>
                <a:gd name="T13" fmla="*/ 106 h 421"/>
                <a:gd name="T14" fmla="*/ 86 w 405"/>
                <a:gd name="T15" fmla="*/ 0 h 421"/>
                <a:gd name="T16" fmla="*/ 131 w 405"/>
                <a:gd name="T17" fmla="*/ 96 h 421"/>
                <a:gd name="T18" fmla="*/ 86 w 405"/>
                <a:gd name="T19" fmla="*/ 78 h 421"/>
                <a:gd name="T20" fmla="*/ 83 w 405"/>
                <a:gd name="T21" fmla="*/ 132 h 421"/>
                <a:gd name="T22" fmla="*/ 101 w 405"/>
                <a:gd name="T23" fmla="*/ 189 h 421"/>
                <a:gd name="T24" fmla="*/ 146 w 405"/>
                <a:gd name="T25" fmla="*/ 240 h 421"/>
                <a:gd name="T26" fmla="*/ 203 w 405"/>
                <a:gd name="T27" fmla="*/ 267 h 421"/>
                <a:gd name="T28" fmla="*/ 281 w 405"/>
                <a:gd name="T29" fmla="*/ 291 h 421"/>
                <a:gd name="T30" fmla="*/ 347 w 405"/>
                <a:gd name="T31" fmla="*/ 297 h 421"/>
                <a:gd name="T32" fmla="*/ 405 w 405"/>
                <a:gd name="T33" fmla="*/ 309 h 421"/>
                <a:gd name="T34" fmla="*/ 245 w 405"/>
                <a:gd name="T35" fmla="*/ 360 h 421"/>
                <a:gd name="T36" fmla="*/ 297 w 405"/>
                <a:gd name="T37" fmla="*/ 421 h 4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5"/>
                <a:gd name="T58" fmla="*/ 0 h 421"/>
                <a:gd name="T59" fmla="*/ 405 w 405"/>
                <a:gd name="T60" fmla="*/ 421 h 4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5" h="421">
                  <a:moveTo>
                    <a:pt x="297" y="421"/>
                  </a:moveTo>
                  <a:lnTo>
                    <a:pt x="215" y="390"/>
                  </a:lnTo>
                  <a:lnTo>
                    <a:pt x="92" y="309"/>
                  </a:lnTo>
                  <a:lnTo>
                    <a:pt x="41" y="249"/>
                  </a:lnTo>
                  <a:lnTo>
                    <a:pt x="23" y="174"/>
                  </a:lnTo>
                  <a:lnTo>
                    <a:pt x="36" y="88"/>
                  </a:lnTo>
                  <a:lnTo>
                    <a:pt x="0" y="106"/>
                  </a:lnTo>
                  <a:lnTo>
                    <a:pt x="86" y="0"/>
                  </a:lnTo>
                  <a:lnTo>
                    <a:pt x="131" y="96"/>
                  </a:lnTo>
                  <a:lnTo>
                    <a:pt x="86" y="78"/>
                  </a:lnTo>
                  <a:lnTo>
                    <a:pt x="83" y="132"/>
                  </a:lnTo>
                  <a:lnTo>
                    <a:pt x="101" y="189"/>
                  </a:lnTo>
                  <a:lnTo>
                    <a:pt x="146" y="240"/>
                  </a:lnTo>
                  <a:lnTo>
                    <a:pt x="203" y="267"/>
                  </a:lnTo>
                  <a:lnTo>
                    <a:pt x="281" y="291"/>
                  </a:lnTo>
                  <a:lnTo>
                    <a:pt x="347" y="297"/>
                  </a:lnTo>
                  <a:lnTo>
                    <a:pt x="405" y="309"/>
                  </a:lnTo>
                  <a:lnTo>
                    <a:pt x="245" y="360"/>
                  </a:lnTo>
                  <a:lnTo>
                    <a:pt x="297" y="421"/>
                  </a:lnTo>
                  <a:close/>
                </a:path>
              </a:pathLst>
            </a:custGeom>
            <a:gradFill rotWithShape="1">
              <a:gsLst>
                <a:gs pos="0">
                  <a:srgbClr val="3333FF">
                    <a:alpha val="53000"/>
                  </a:srgbClr>
                </a:gs>
                <a:gs pos="100000">
                  <a:srgbClr val="181876"/>
                </a:gs>
              </a:gsLst>
              <a:lin ang="18900000" scaled="1"/>
            </a:gradFill>
            <a:ln w="9525" cap="flat" cmpd="sng">
              <a:solidFill>
                <a:srgbClr val="000080"/>
              </a:solidFill>
              <a:prstDash val="solid"/>
              <a:round/>
              <a:headEnd type="none" w="med" len="med"/>
              <a:tailEnd type="none" w="med" len="med"/>
            </a:ln>
          </p:spPr>
          <p:txBody>
            <a:bodyPr/>
            <a:lstStyle/>
            <a:p>
              <a:endParaRPr lang="th-TH"/>
            </a:p>
          </p:txBody>
        </p:sp>
      </p:grpSp>
      <p:sp>
        <p:nvSpPr>
          <p:cNvPr id="1034" name="Line 78"/>
          <p:cNvSpPr>
            <a:spLocks noChangeShapeType="1"/>
          </p:cNvSpPr>
          <p:nvPr/>
        </p:nvSpPr>
        <p:spPr bwMode="auto">
          <a:xfrm>
            <a:off x="4470400" y="0"/>
            <a:ext cx="25400" cy="6858000"/>
          </a:xfrm>
          <a:prstGeom prst="line">
            <a:avLst/>
          </a:prstGeom>
          <a:noFill/>
          <a:ln w="38100">
            <a:solidFill>
              <a:srgbClr val="808080"/>
            </a:solidFill>
            <a:round/>
            <a:headEnd/>
            <a:tailEnd/>
          </a:ln>
        </p:spPr>
        <p:txBody>
          <a:bodyPr/>
          <a:lstStyle/>
          <a:p>
            <a:endParaRPr lang="th-TH"/>
          </a:p>
        </p:txBody>
      </p:sp>
      <p:sp>
        <p:nvSpPr>
          <p:cNvPr id="117839" name="Text Box 79"/>
          <p:cNvSpPr txBox="1">
            <a:spLocks noChangeArrowheads="1"/>
          </p:cNvSpPr>
          <p:nvPr/>
        </p:nvSpPr>
        <p:spPr bwMode="auto">
          <a:xfrm>
            <a:off x="323850" y="523875"/>
            <a:ext cx="3638550" cy="793750"/>
          </a:xfrm>
          <a:prstGeom prst="rect">
            <a:avLst/>
          </a:prstGeom>
          <a:noFill/>
          <a:ln w="9525" algn="ctr">
            <a:noFill/>
            <a:miter lim="800000"/>
            <a:headEnd/>
            <a:tailEnd/>
          </a:ln>
        </p:spPr>
        <p:txBody>
          <a:bodyPr>
            <a:spAutoFit/>
          </a:bodyPr>
          <a:lstStyle/>
          <a:p>
            <a:pPr algn="ctr">
              <a:spcBef>
                <a:spcPct val="50000"/>
              </a:spcBef>
            </a:pPr>
            <a:r>
              <a:rPr lang="en-US" sz="1600">
                <a:latin typeface="Arial" pitchFamily="34" charset="0"/>
              </a:rPr>
              <a:t>House-cooling using</a:t>
            </a:r>
          </a:p>
          <a:p>
            <a:pPr algn="ctr">
              <a:spcBef>
                <a:spcPct val="50000"/>
              </a:spcBef>
            </a:pPr>
            <a:r>
              <a:rPr lang="en-US" sz="1600">
                <a:latin typeface="Arial" pitchFamily="34" charset="0"/>
              </a:rPr>
              <a:t>an</a:t>
            </a:r>
            <a:r>
              <a:rPr lang="en-US" sz="2000" b="1">
                <a:latin typeface="Arial" pitchFamily="34" charset="0"/>
              </a:rPr>
              <a:t> air-conditioner</a:t>
            </a:r>
            <a:endParaRPr lang="th-TH" sz="2000" b="1">
              <a:latin typeface="Arial" pitchFamily="34" charset="0"/>
            </a:endParaRPr>
          </a:p>
        </p:txBody>
      </p:sp>
      <p:sp>
        <p:nvSpPr>
          <p:cNvPr id="117840" name="Text Box 80"/>
          <p:cNvSpPr txBox="1">
            <a:spLocks noChangeArrowheads="1"/>
          </p:cNvSpPr>
          <p:nvPr/>
        </p:nvSpPr>
        <p:spPr bwMode="auto">
          <a:xfrm>
            <a:off x="4745038" y="496888"/>
            <a:ext cx="3638550" cy="793750"/>
          </a:xfrm>
          <a:prstGeom prst="rect">
            <a:avLst/>
          </a:prstGeom>
          <a:noFill/>
          <a:ln w="9525" algn="ctr">
            <a:noFill/>
            <a:miter lim="800000"/>
            <a:headEnd/>
            <a:tailEnd/>
          </a:ln>
        </p:spPr>
        <p:txBody>
          <a:bodyPr>
            <a:spAutoFit/>
          </a:bodyPr>
          <a:lstStyle/>
          <a:p>
            <a:pPr algn="ctr">
              <a:spcBef>
                <a:spcPct val="50000"/>
              </a:spcBef>
            </a:pPr>
            <a:r>
              <a:rPr lang="en-US" sz="1600">
                <a:latin typeface="Arial" pitchFamily="34" charset="0"/>
              </a:rPr>
              <a:t>House-heating using </a:t>
            </a:r>
          </a:p>
          <a:p>
            <a:pPr algn="ctr">
              <a:spcBef>
                <a:spcPct val="50000"/>
              </a:spcBef>
            </a:pPr>
            <a:r>
              <a:rPr lang="en-US" sz="1600">
                <a:latin typeface="Arial" pitchFamily="34" charset="0"/>
              </a:rPr>
              <a:t>a  </a:t>
            </a:r>
            <a:r>
              <a:rPr lang="en-US" sz="2000" b="1">
                <a:latin typeface="Arial" pitchFamily="34" charset="0"/>
              </a:rPr>
              <a:t>heat pump</a:t>
            </a:r>
            <a:endParaRPr lang="th-TH" sz="2000" b="1">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10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7839"/>
                                        </p:tgtEl>
                                        <p:attrNameLst>
                                          <p:attrName>style.visibility</p:attrName>
                                        </p:attrNameLst>
                                      </p:cBhvr>
                                      <p:to>
                                        <p:strVal val="visible"/>
                                      </p:to>
                                    </p:set>
                                    <p:animEffect transition="in" filter="wipe(down)">
                                      <p:cBhvr>
                                        <p:cTn id="10" dur="1000"/>
                                        <p:tgtEl>
                                          <p:spTgt spid="117839"/>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17840"/>
                                        </p:tgtEl>
                                        <p:attrNameLst>
                                          <p:attrName>style.visibility</p:attrName>
                                        </p:attrNameLst>
                                      </p:cBhvr>
                                      <p:to>
                                        <p:strVal val="visible"/>
                                      </p:to>
                                    </p:set>
                                    <p:animEffect transition="in" filter="wipe(up)">
                                      <p:cBhvr>
                                        <p:cTn id="13" dur="1000"/>
                                        <p:tgtEl>
                                          <p:spTgt spid="117840"/>
                                        </p:tgtEl>
                                      </p:cBhvr>
                                    </p:animEffect>
                                  </p:childTnLst>
                                </p:cTn>
                              </p:par>
                              <p:par>
                                <p:cTn id="14" presetID="22" presetClass="entr" presetSubtype="1"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up)">
                                      <p:cBhvr>
                                        <p:cTn id="1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39" grpId="0"/>
      <p:bldP spid="1178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ตัวยึดท้ายกระดาษ 4"/>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16387" name="ตัวยึดหมายเลขภาพนิ่ง 5"/>
          <p:cNvSpPr>
            <a:spLocks noGrp="1"/>
          </p:cNvSpPr>
          <p:nvPr>
            <p:ph type="sldNum" sz="quarter" idx="12"/>
          </p:nvPr>
        </p:nvSpPr>
        <p:spPr>
          <a:noFill/>
        </p:spPr>
        <p:txBody>
          <a:bodyPr/>
          <a:lstStyle/>
          <a:p>
            <a:fld id="{21D17565-8968-408D-9722-9827D06C1A3E}" type="slidenum">
              <a:rPr lang="en-US" smtClean="0"/>
              <a:pPr/>
              <a:t>12</a:t>
            </a:fld>
            <a:endParaRPr lang="th-TH" smtClean="0"/>
          </a:p>
        </p:txBody>
      </p:sp>
      <p:sp>
        <p:nvSpPr>
          <p:cNvPr id="16388" name="Rectangle 2"/>
          <p:cNvSpPr>
            <a:spLocks noGrp="1" noChangeArrowheads="1"/>
          </p:cNvSpPr>
          <p:nvPr>
            <p:ph type="title"/>
          </p:nvPr>
        </p:nvSpPr>
        <p:spPr/>
        <p:txBody>
          <a:bodyPr/>
          <a:lstStyle/>
          <a:p>
            <a:pPr eaLnBrk="1" hangingPunct="1"/>
            <a:r>
              <a:rPr lang="en-US" smtClean="0"/>
              <a:t>Coefficient of Performance</a:t>
            </a:r>
            <a:endParaRPr lang="th-TH" smtClean="0"/>
          </a:p>
        </p:txBody>
      </p:sp>
      <p:sp>
        <p:nvSpPr>
          <p:cNvPr id="16389" name="Rectangle 3"/>
          <p:cNvSpPr>
            <a:spLocks noGrp="1" noChangeArrowheads="1"/>
          </p:cNvSpPr>
          <p:nvPr>
            <p:ph type="body" idx="1"/>
          </p:nvPr>
        </p:nvSpPr>
        <p:spPr/>
        <p:txBody>
          <a:bodyPr/>
          <a:lstStyle/>
          <a:p>
            <a:pPr eaLnBrk="1" hangingPunct="1">
              <a:spcBef>
                <a:spcPct val="0"/>
              </a:spcBef>
              <a:buFont typeface="Wingdings" pitchFamily="2" charset="2"/>
              <a:buNone/>
            </a:pPr>
            <a:r>
              <a:rPr lang="en-US" sz="2400" smtClean="0"/>
              <a:t>COP = </a:t>
            </a:r>
            <a:r>
              <a:rPr lang="en-US" sz="2400" u="sng" smtClean="0"/>
              <a:t>desired output</a:t>
            </a:r>
            <a:r>
              <a:rPr lang="en-US" sz="2400" smtClean="0"/>
              <a:t>  = </a:t>
            </a:r>
            <a:r>
              <a:rPr lang="en-US" sz="2400" u="sng" smtClean="0"/>
              <a:t>Q</a:t>
            </a:r>
            <a:r>
              <a:rPr lang="en-US" sz="2400" baseline="-25000" smtClean="0"/>
              <a:t>useful</a:t>
            </a:r>
            <a:endParaRPr lang="en-US" sz="2400" smtClean="0"/>
          </a:p>
          <a:p>
            <a:pPr eaLnBrk="1" hangingPunct="1">
              <a:spcBef>
                <a:spcPct val="0"/>
              </a:spcBef>
              <a:buFont typeface="Wingdings" pitchFamily="2" charset="2"/>
              <a:buNone/>
            </a:pPr>
            <a:r>
              <a:rPr lang="en-US" sz="2400" smtClean="0"/>
              <a:t>             required input     W</a:t>
            </a:r>
            <a:r>
              <a:rPr lang="en-US" sz="2400" baseline="-25000" smtClean="0"/>
              <a:t>in</a:t>
            </a:r>
            <a:endParaRPr lang="en-US" sz="2400" smtClean="0"/>
          </a:p>
          <a:p>
            <a:pPr eaLnBrk="1" hangingPunct="1">
              <a:spcBef>
                <a:spcPct val="0"/>
              </a:spcBef>
              <a:buFont typeface="Wingdings" pitchFamily="2" charset="2"/>
              <a:buNone/>
            </a:pPr>
            <a:endParaRPr lang="en-US" sz="2400" smtClean="0"/>
          </a:p>
          <a:p>
            <a:pPr eaLnBrk="1" hangingPunct="1">
              <a:spcBef>
                <a:spcPct val="0"/>
              </a:spcBef>
              <a:buFont typeface="Wingdings" pitchFamily="2" charset="2"/>
              <a:buNone/>
            </a:pPr>
            <a:r>
              <a:rPr lang="en-US" sz="2400" smtClean="0"/>
              <a:t>COP</a:t>
            </a:r>
            <a:r>
              <a:rPr lang="en-US" sz="2400" baseline="-25000" smtClean="0"/>
              <a:t>R</a:t>
            </a:r>
            <a:r>
              <a:rPr lang="en-US" sz="2400" smtClean="0"/>
              <a:t>    =  </a:t>
            </a:r>
            <a:r>
              <a:rPr lang="en-US" sz="2400" u="sng" smtClean="0"/>
              <a:t>Q</a:t>
            </a:r>
            <a:r>
              <a:rPr lang="en-US" sz="2400" baseline="-25000" smtClean="0"/>
              <a:t>L </a:t>
            </a:r>
            <a:r>
              <a:rPr lang="en-US" sz="2400" smtClean="0"/>
              <a:t>   =  </a:t>
            </a:r>
            <a:r>
              <a:rPr lang="en-US" sz="2400" u="sng" smtClean="0"/>
              <a:t>  Q</a:t>
            </a:r>
            <a:r>
              <a:rPr lang="en-US" sz="2400" u="sng" baseline="-25000" smtClean="0"/>
              <a:t>L</a:t>
            </a:r>
            <a:r>
              <a:rPr lang="en-US" sz="2400" u="sng" smtClean="0"/>
              <a:t>  </a:t>
            </a:r>
            <a:r>
              <a:rPr lang="en-US" sz="2400" smtClean="0"/>
              <a:t>    =   </a:t>
            </a:r>
            <a:r>
              <a:rPr lang="en-US" sz="2400" u="sng" smtClean="0"/>
              <a:t>        1    .</a:t>
            </a:r>
            <a:r>
              <a:rPr lang="en-US" sz="2400" baseline="-25000" smtClean="0"/>
              <a:t>  </a:t>
            </a:r>
            <a:r>
              <a:rPr lang="en-US" sz="2400" smtClean="0"/>
              <a:t>   </a:t>
            </a:r>
            <a:r>
              <a:rPr lang="en-US" sz="1600" i="1" smtClean="0"/>
              <a:t>(5.5)</a:t>
            </a:r>
            <a:r>
              <a:rPr lang="en-US" sz="2400" u="sng" smtClean="0"/>
              <a:t> </a:t>
            </a:r>
          </a:p>
          <a:p>
            <a:pPr eaLnBrk="1" hangingPunct="1">
              <a:spcBef>
                <a:spcPct val="0"/>
              </a:spcBef>
              <a:buFont typeface="Wingdings" pitchFamily="2" charset="2"/>
              <a:buNone/>
            </a:pPr>
            <a:r>
              <a:rPr lang="en-US" sz="2400" smtClean="0"/>
              <a:t>                  W</a:t>
            </a:r>
            <a:r>
              <a:rPr lang="en-US" sz="2400" baseline="-25000" smtClean="0"/>
              <a:t>in</a:t>
            </a:r>
            <a:r>
              <a:rPr lang="en-US" sz="2400" smtClean="0"/>
              <a:t>      Q</a:t>
            </a:r>
            <a:r>
              <a:rPr lang="en-US" sz="2400" baseline="-25000" smtClean="0"/>
              <a:t>H</a:t>
            </a:r>
            <a:r>
              <a:rPr lang="en-US" sz="2400" smtClean="0"/>
              <a:t>-Q</a:t>
            </a:r>
            <a:r>
              <a:rPr lang="en-US" sz="2400" baseline="-25000" smtClean="0"/>
              <a:t>L            </a:t>
            </a:r>
            <a:r>
              <a:rPr lang="en-US" sz="2400" smtClean="0"/>
              <a:t>Q</a:t>
            </a:r>
            <a:r>
              <a:rPr lang="en-US" sz="2400" baseline="-25000" smtClean="0"/>
              <a:t>H</a:t>
            </a:r>
            <a:r>
              <a:rPr lang="en-US" sz="2400" smtClean="0"/>
              <a:t>/Q</a:t>
            </a:r>
            <a:r>
              <a:rPr lang="en-US" sz="2400" baseline="-25000" smtClean="0"/>
              <a:t>L</a:t>
            </a:r>
            <a:r>
              <a:rPr lang="en-US" sz="2400" smtClean="0"/>
              <a:t>- 1</a:t>
            </a:r>
          </a:p>
          <a:p>
            <a:pPr eaLnBrk="1" hangingPunct="1">
              <a:spcBef>
                <a:spcPct val="0"/>
              </a:spcBef>
              <a:buFont typeface="Wingdings" pitchFamily="2" charset="2"/>
              <a:buNone/>
            </a:pPr>
            <a:endParaRPr lang="en-US" sz="2400" u="sng" smtClean="0"/>
          </a:p>
          <a:p>
            <a:pPr eaLnBrk="1" hangingPunct="1">
              <a:spcBef>
                <a:spcPct val="0"/>
              </a:spcBef>
              <a:buFont typeface="Wingdings" pitchFamily="2" charset="2"/>
              <a:buNone/>
            </a:pPr>
            <a:r>
              <a:rPr lang="en-US" sz="2400" smtClean="0"/>
              <a:t>COP</a:t>
            </a:r>
            <a:r>
              <a:rPr lang="en-US" sz="2400" baseline="-25000" smtClean="0"/>
              <a:t>HP</a:t>
            </a:r>
            <a:r>
              <a:rPr lang="en-US" sz="2400" smtClean="0"/>
              <a:t>   =  </a:t>
            </a:r>
            <a:r>
              <a:rPr lang="en-US" sz="2400" u="sng" smtClean="0"/>
              <a:t>Q</a:t>
            </a:r>
            <a:r>
              <a:rPr lang="en-US" sz="2400" baseline="-25000" smtClean="0"/>
              <a:t>H </a:t>
            </a:r>
            <a:r>
              <a:rPr lang="en-US" sz="2400" smtClean="0"/>
              <a:t>   =  </a:t>
            </a:r>
            <a:r>
              <a:rPr lang="en-US" sz="2400" u="sng" smtClean="0"/>
              <a:t>  Q</a:t>
            </a:r>
            <a:r>
              <a:rPr lang="en-US" sz="2400" u="sng" baseline="-25000" smtClean="0"/>
              <a:t>H</a:t>
            </a:r>
            <a:r>
              <a:rPr lang="en-US" sz="2400" u="sng" smtClean="0"/>
              <a:t>  </a:t>
            </a:r>
            <a:r>
              <a:rPr lang="en-US" sz="2400" smtClean="0"/>
              <a:t>    =    </a:t>
            </a:r>
            <a:r>
              <a:rPr lang="en-US" sz="2400" u="sng" smtClean="0"/>
              <a:t>   1      . </a:t>
            </a:r>
            <a:r>
              <a:rPr lang="en-US" sz="2400" smtClean="0"/>
              <a:t>    </a:t>
            </a:r>
            <a:r>
              <a:rPr lang="en-US" sz="1600" i="1" smtClean="0"/>
              <a:t>(5.6)</a:t>
            </a:r>
            <a:r>
              <a:rPr lang="en-US" sz="2400" u="sng" smtClean="0"/>
              <a:t>       </a:t>
            </a:r>
            <a:r>
              <a:rPr lang="en-US" sz="2400" baseline="-25000" smtClean="0"/>
              <a:t>      </a:t>
            </a:r>
            <a:r>
              <a:rPr lang="en-US" sz="2400" u="sng" smtClean="0"/>
              <a:t>    </a:t>
            </a:r>
          </a:p>
          <a:p>
            <a:pPr eaLnBrk="1" hangingPunct="1">
              <a:spcBef>
                <a:spcPct val="0"/>
              </a:spcBef>
              <a:buFont typeface="Wingdings" pitchFamily="2" charset="2"/>
              <a:buNone/>
            </a:pPr>
            <a:r>
              <a:rPr lang="en-US" sz="2400" smtClean="0"/>
              <a:t>                  W</a:t>
            </a:r>
            <a:r>
              <a:rPr lang="en-US" sz="2400" baseline="-25000" smtClean="0"/>
              <a:t>in</a:t>
            </a:r>
            <a:r>
              <a:rPr lang="en-US" sz="2400" smtClean="0"/>
              <a:t>      Q</a:t>
            </a:r>
            <a:r>
              <a:rPr lang="en-US" sz="2400" baseline="-25000" smtClean="0"/>
              <a:t>H</a:t>
            </a:r>
            <a:r>
              <a:rPr lang="en-US" sz="2400" smtClean="0"/>
              <a:t>-Q</a:t>
            </a:r>
            <a:r>
              <a:rPr lang="en-US" sz="2400" baseline="-25000" smtClean="0"/>
              <a:t>L              </a:t>
            </a:r>
            <a:r>
              <a:rPr lang="en-US" sz="2400" smtClean="0"/>
              <a:t>1-Q</a:t>
            </a:r>
            <a:r>
              <a:rPr lang="en-US" sz="2400" baseline="-25000" smtClean="0"/>
              <a:t>L</a:t>
            </a:r>
            <a:r>
              <a:rPr lang="en-US" sz="2400" smtClean="0"/>
              <a:t>/Q</a:t>
            </a:r>
            <a:r>
              <a:rPr lang="en-US" sz="2400" baseline="-25000" smtClean="0"/>
              <a:t>H</a:t>
            </a:r>
            <a:endParaRPr lang="en-US" sz="2400" smtClean="0"/>
          </a:p>
          <a:p>
            <a:pPr eaLnBrk="1" hangingPunct="1">
              <a:spcBef>
                <a:spcPct val="0"/>
              </a:spcBef>
              <a:buFont typeface="Wingdings" pitchFamily="2" charset="2"/>
              <a:buNone/>
            </a:pPr>
            <a:endParaRPr lang="th-TH" sz="2400" u="sng"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ตัวยึดท้ายกระดาษ 4"/>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17411" name="ตัวยึดหมายเลขภาพนิ่ง 5"/>
          <p:cNvSpPr>
            <a:spLocks noGrp="1"/>
          </p:cNvSpPr>
          <p:nvPr>
            <p:ph type="sldNum" sz="quarter" idx="12"/>
          </p:nvPr>
        </p:nvSpPr>
        <p:spPr>
          <a:noFill/>
        </p:spPr>
        <p:txBody>
          <a:bodyPr/>
          <a:lstStyle/>
          <a:p>
            <a:fld id="{FBFD9A60-D111-4D9D-AB86-451FC348A185}" type="slidenum">
              <a:rPr lang="en-US" smtClean="0"/>
              <a:pPr/>
              <a:t>13</a:t>
            </a:fld>
            <a:endParaRPr lang="th-TH" smtClean="0"/>
          </a:p>
        </p:txBody>
      </p:sp>
      <p:grpSp>
        <p:nvGrpSpPr>
          <p:cNvPr id="2" name="Group 2"/>
          <p:cNvGrpSpPr>
            <a:grpSpLocks/>
          </p:cNvGrpSpPr>
          <p:nvPr/>
        </p:nvGrpSpPr>
        <p:grpSpPr bwMode="auto">
          <a:xfrm>
            <a:off x="973138" y="3871913"/>
            <a:ext cx="776287" cy="752475"/>
            <a:chOff x="2561" y="1093"/>
            <a:chExt cx="489" cy="474"/>
          </a:xfrm>
        </p:grpSpPr>
        <p:sp>
          <p:nvSpPr>
            <p:cNvPr id="17451" name="Rectangle 3"/>
            <p:cNvSpPr>
              <a:spLocks noChangeArrowheads="1"/>
            </p:cNvSpPr>
            <p:nvPr/>
          </p:nvSpPr>
          <p:spPr bwMode="auto">
            <a:xfrm>
              <a:off x="2561" y="1093"/>
              <a:ext cx="489" cy="474"/>
            </a:xfrm>
            <a:prstGeom prst="rect">
              <a:avLst/>
            </a:prstGeom>
            <a:solidFill>
              <a:srgbClr val="FFFF99">
                <a:alpha val="61960"/>
              </a:srgbClr>
            </a:solidFill>
            <a:ln w="9525" algn="ctr">
              <a:noFill/>
              <a:miter lim="800000"/>
              <a:headEnd/>
              <a:tailEnd/>
            </a:ln>
            <a:effectLst>
              <a:prstShdw prst="shdw17" dist="17961" dir="2700000">
                <a:srgbClr val="99995C"/>
              </a:prstShdw>
            </a:effectLst>
          </p:spPr>
          <p:txBody>
            <a:bodyPr wrap="none" anchor="ctr"/>
            <a:lstStyle/>
            <a:p>
              <a:endParaRPr lang="th-TH"/>
            </a:p>
          </p:txBody>
        </p:sp>
        <p:grpSp>
          <p:nvGrpSpPr>
            <p:cNvPr id="17452" name="Group 4"/>
            <p:cNvGrpSpPr>
              <a:grpSpLocks/>
            </p:cNvGrpSpPr>
            <p:nvPr/>
          </p:nvGrpSpPr>
          <p:grpSpPr bwMode="auto">
            <a:xfrm>
              <a:off x="2589" y="1167"/>
              <a:ext cx="394" cy="330"/>
              <a:chOff x="2461" y="1823"/>
              <a:chExt cx="394" cy="330"/>
            </a:xfrm>
          </p:grpSpPr>
          <p:sp>
            <p:nvSpPr>
              <p:cNvPr id="17453" name="Oval 5"/>
              <p:cNvSpPr>
                <a:spLocks noChangeArrowheads="1"/>
              </p:cNvSpPr>
              <p:nvPr/>
            </p:nvSpPr>
            <p:spPr bwMode="auto">
              <a:xfrm flipH="1" flipV="1">
                <a:off x="2507" y="1823"/>
                <a:ext cx="348" cy="330"/>
              </a:xfrm>
              <a:prstGeom prst="ellipse">
                <a:avLst/>
              </a:prstGeom>
              <a:noFill/>
              <a:ln w="28575" algn="ctr">
                <a:solidFill>
                  <a:srgbClr val="000080"/>
                </a:solidFill>
                <a:round/>
                <a:headEnd/>
                <a:tailEnd/>
              </a:ln>
            </p:spPr>
            <p:txBody>
              <a:bodyPr wrap="none" anchor="ctr"/>
              <a:lstStyle/>
              <a:p>
                <a:endParaRPr lang="th-TH"/>
              </a:p>
            </p:txBody>
          </p:sp>
          <p:sp>
            <p:nvSpPr>
              <p:cNvPr id="17454" name="Line 6"/>
              <p:cNvSpPr>
                <a:spLocks noChangeShapeType="1"/>
              </p:cNvSpPr>
              <p:nvPr/>
            </p:nvSpPr>
            <p:spPr bwMode="auto">
              <a:xfrm flipH="1" flipV="1">
                <a:off x="2510" y="1967"/>
                <a:ext cx="0" cy="60"/>
              </a:xfrm>
              <a:prstGeom prst="line">
                <a:avLst/>
              </a:prstGeom>
              <a:noFill/>
              <a:ln w="9525">
                <a:solidFill>
                  <a:srgbClr val="000080"/>
                </a:solidFill>
                <a:round/>
                <a:headEnd/>
                <a:tailEnd type="stealth" w="lg" len="lg"/>
              </a:ln>
            </p:spPr>
            <p:txBody>
              <a:bodyPr/>
              <a:lstStyle/>
              <a:p>
                <a:endParaRPr lang="th-TH"/>
              </a:p>
            </p:txBody>
          </p:sp>
          <p:sp>
            <p:nvSpPr>
              <p:cNvPr id="17455" name="Line 7"/>
              <p:cNvSpPr>
                <a:spLocks noChangeShapeType="1"/>
              </p:cNvSpPr>
              <p:nvPr/>
            </p:nvSpPr>
            <p:spPr bwMode="auto">
              <a:xfrm flipH="1" flipV="1">
                <a:off x="2461" y="1973"/>
                <a:ext cx="99" cy="0"/>
              </a:xfrm>
              <a:prstGeom prst="line">
                <a:avLst/>
              </a:prstGeom>
              <a:noFill/>
              <a:ln w="9525">
                <a:solidFill>
                  <a:srgbClr val="000080"/>
                </a:solidFill>
                <a:round/>
                <a:headEnd/>
                <a:tailEnd/>
              </a:ln>
            </p:spPr>
            <p:txBody>
              <a:bodyPr/>
              <a:lstStyle/>
              <a:p>
                <a:endParaRPr lang="th-TH"/>
              </a:p>
            </p:txBody>
          </p:sp>
        </p:grpSp>
      </p:grpSp>
      <p:grpSp>
        <p:nvGrpSpPr>
          <p:cNvPr id="4" name="Group 8"/>
          <p:cNvGrpSpPr>
            <a:grpSpLocks/>
          </p:cNvGrpSpPr>
          <p:nvPr/>
        </p:nvGrpSpPr>
        <p:grpSpPr bwMode="auto">
          <a:xfrm>
            <a:off x="6821488" y="3756025"/>
            <a:ext cx="1990725" cy="815975"/>
            <a:chOff x="4297" y="2366"/>
            <a:chExt cx="1254" cy="514"/>
          </a:xfrm>
        </p:grpSpPr>
        <p:grpSp>
          <p:nvGrpSpPr>
            <p:cNvPr id="17443" name="Group 9"/>
            <p:cNvGrpSpPr>
              <a:grpSpLocks/>
            </p:cNvGrpSpPr>
            <p:nvPr/>
          </p:nvGrpSpPr>
          <p:grpSpPr bwMode="auto">
            <a:xfrm>
              <a:off x="4418" y="2366"/>
              <a:ext cx="489" cy="474"/>
              <a:chOff x="2561" y="1093"/>
              <a:chExt cx="489" cy="474"/>
            </a:xfrm>
          </p:grpSpPr>
          <p:sp>
            <p:nvSpPr>
              <p:cNvPr id="17446" name="Rectangle 10"/>
              <p:cNvSpPr>
                <a:spLocks noChangeArrowheads="1"/>
              </p:cNvSpPr>
              <p:nvPr/>
            </p:nvSpPr>
            <p:spPr bwMode="auto">
              <a:xfrm>
                <a:off x="2561" y="1093"/>
                <a:ext cx="489" cy="474"/>
              </a:xfrm>
              <a:prstGeom prst="rect">
                <a:avLst/>
              </a:prstGeom>
              <a:solidFill>
                <a:srgbClr val="FFFF99">
                  <a:alpha val="61960"/>
                </a:srgbClr>
              </a:solidFill>
              <a:ln w="9525" algn="ctr">
                <a:noFill/>
                <a:miter lim="800000"/>
                <a:headEnd/>
                <a:tailEnd/>
              </a:ln>
              <a:effectLst>
                <a:prstShdw prst="shdw17" dist="17961" dir="2700000">
                  <a:srgbClr val="99995C"/>
                </a:prstShdw>
              </a:effectLst>
            </p:spPr>
            <p:txBody>
              <a:bodyPr wrap="none" anchor="ctr"/>
              <a:lstStyle/>
              <a:p>
                <a:endParaRPr lang="th-TH"/>
              </a:p>
            </p:txBody>
          </p:sp>
          <p:grpSp>
            <p:nvGrpSpPr>
              <p:cNvPr id="17447" name="Group 11"/>
              <p:cNvGrpSpPr>
                <a:grpSpLocks/>
              </p:cNvGrpSpPr>
              <p:nvPr/>
            </p:nvGrpSpPr>
            <p:grpSpPr bwMode="auto">
              <a:xfrm>
                <a:off x="2589" y="1167"/>
                <a:ext cx="394" cy="330"/>
                <a:chOff x="2461" y="1823"/>
                <a:chExt cx="394" cy="330"/>
              </a:xfrm>
            </p:grpSpPr>
            <p:sp>
              <p:nvSpPr>
                <p:cNvPr id="17448" name="Oval 12"/>
                <p:cNvSpPr>
                  <a:spLocks noChangeArrowheads="1"/>
                </p:cNvSpPr>
                <p:nvPr/>
              </p:nvSpPr>
              <p:spPr bwMode="auto">
                <a:xfrm flipH="1" flipV="1">
                  <a:off x="2507" y="1823"/>
                  <a:ext cx="348" cy="330"/>
                </a:xfrm>
                <a:prstGeom prst="ellipse">
                  <a:avLst/>
                </a:prstGeom>
                <a:noFill/>
                <a:ln w="28575" algn="ctr">
                  <a:solidFill>
                    <a:srgbClr val="000080"/>
                  </a:solidFill>
                  <a:round/>
                  <a:headEnd/>
                  <a:tailEnd/>
                </a:ln>
              </p:spPr>
              <p:txBody>
                <a:bodyPr wrap="none" anchor="ctr"/>
                <a:lstStyle/>
                <a:p>
                  <a:endParaRPr lang="th-TH"/>
                </a:p>
              </p:txBody>
            </p:sp>
            <p:sp>
              <p:nvSpPr>
                <p:cNvPr id="17449" name="Line 13"/>
                <p:cNvSpPr>
                  <a:spLocks noChangeShapeType="1"/>
                </p:cNvSpPr>
                <p:nvPr/>
              </p:nvSpPr>
              <p:spPr bwMode="auto">
                <a:xfrm flipH="1" flipV="1">
                  <a:off x="2510" y="1967"/>
                  <a:ext cx="0" cy="60"/>
                </a:xfrm>
                <a:prstGeom prst="line">
                  <a:avLst/>
                </a:prstGeom>
                <a:noFill/>
                <a:ln w="9525">
                  <a:solidFill>
                    <a:srgbClr val="000080"/>
                  </a:solidFill>
                  <a:round/>
                  <a:headEnd/>
                  <a:tailEnd type="stealth" w="lg" len="lg"/>
                </a:ln>
              </p:spPr>
              <p:txBody>
                <a:bodyPr/>
                <a:lstStyle/>
                <a:p>
                  <a:endParaRPr lang="th-TH"/>
                </a:p>
              </p:txBody>
            </p:sp>
            <p:sp>
              <p:nvSpPr>
                <p:cNvPr id="17450" name="Line 14"/>
                <p:cNvSpPr>
                  <a:spLocks noChangeShapeType="1"/>
                </p:cNvSpPr>
                <p:nvPr/>
              </p:nvSpPr>
              <p:spPr bwMode="auto">
                <a:xfrm flipH="1" flipV="1">
                  <a:off x="2461" y="1973"/>
                  <a:ext cx="99" cy="0"/>
                </a:xfrm>
                <a:prstGeom prst="line">
                  <a:avLst/>
                </a:prstGeom>
                <a:noFill/>
                <a:ln w="9525">
                  <a:solidFill>
                    <a:srgbClr val="000080"/>
                  </a:solidFill>
                  <a:round/>
                  <a:headEnd/>
                  <a:tailEnd/>
                </a:ln>
              </p:spPr>
              <p:txBody>
                <a:bodyPr/>
                <a:lstStyle/>
                <a:p>
                  <a:endParaRPr lang="th-TH"/>
                </a:p>
              </p:txBody>
            </p:sp>
          </p:grpSp>
        </p:grpSp>
        <p:sp>
          <p:nvSpPr>
            <p:cNvPr id="17444" name="Text Box 15"/>
            <p:cNvSpPr txBox="1">
              <a:spLocks noChangeArrowheads="1"/>
            </p:cNvSpPr>
            <p:nvPr/>
          </p:nvSpPr>
          <p:spPr bwMode="auto">
            <a:xfrm>
              <a:off x="4297" y="2724"/>
              <a:ext cx="710" cy="156"/>
            </a:xfrm>
            <a:prstGeom prst="rect">
              <a:avLst/>
            </a:prstGeom>
            <a:noFill/>
            <a:ln w="9525" algn="ctr">
              <a:noFill/>
              <a:miter lim="800000"/>
              <a:headEnd/>
              <a:tailEnd/>
            </a:ln>
          </p:spPr>
          <p:txBody>
            <a:bodyPr>
              <a:spAutoFit/>
            </a:bodyPr>
            <a:lstStyle/>
            <a:p>
              <a:pPr algn="ctr">
                <a:lnSpc>
                  <a:spcPct val="85000"/>
                </a:lnSpc>
              </a:pPr>
              <a:r>
                <a:rPr lang="en-US" sz="1200" i="1">
                  <a:latin typeface="Comic Sans MS" pitchFamily="66" charset="0"/>
                </a:rPr>
                <a:t>Heat Pump</a:t>
              </a:r>
              <a:endParaRPr lang="th-TH" sz="1200" i="1" baseline="-25000">
                <a:latin typeface="Comic Sans MS" pitchFamily="66" charset="0"/>
              </a:endParaRPr>
            </a:p>
          </p:txBody>
        </p:sp>
        <p:sp>
          <p:nvSpPr>
            <p:cNvPr id="17445" name="Text Box 16"/>
            <p:cNvSpPr txBox="1">
              <a:spLocks noChangeArrowheads="1"/>
            </p:cNvSpPr>
            <p:nvPr/>
          </p:nvSpPr>
          <p:spPr bwMode="auto">
            <a:xfrm>
              <a:off x="5131" y="2566"/>
              <a:ext cx="420" cy="192"/>
            </a:xfrm>
            <a:prstGeom prst="rect">
              <a:avLst/>
            </a:prstGeom>
            <a:noFill/>
            <a:ln w="9525" algn="ctr">
              <a:noFill/>
              <a:miter lim="800000"/>
              <a:headEnd/>
              <a:tailEnd/>
            </a:ln>
          </p:spPr>
          <p:txBody>
            <a:bodyPr>
              <a:spAutoFit/>
            </a:bodyPr>
            <a:lstStyle/>
            <a:p>
              <a:pPr algn="ctr">
                <a:spcBef>
                  <a:spcPct val="50000"/>
                </a:spcBef>
              </a:pPr>
              <a:r>
                <a:rPr lang="en-US" sz="1400" i="1">
                  <a:latin typeface="Comic Sans MS" pitchFamily="66" charset="0"/>
                </a:rPr>
                <a:t>W</a:t>
              </a:r>
              <a:endParaRPr lang="th-TH" sz="1400" i="1" baseline="-25000">
                <a:latin typeface="Comic Sans MS" pitchFamily="66" charset="0"/>
              </a:endParaRPr>
            </a:p>
          </p:txBody>
        </p:sp>
      </p:grpSp>
      <p:pic>
        <p:nvPicPr>
          <p:cNvPr id="17414" name="Picture 17" descr="Rudolf_clausius"/>
          <p:cNvPicPr>
            <a:picLocks noChangeAspect="1" noChangeArrowheads="1"/>
          </p:cNvPicPr>
          <p:nvPr/>
        </p:nvPicPr>
        <p:blipFill>
          <a:blip r:embed="rId2" cstate="print"/>
          <a:srcRect/>
          <a:stretch>
            <a:fillRect/>
          </a:stretch>
        </p:blipFill>
        <p:spPr bwMode="auto">
          <a:xfrm>
            <a:off x="0" y="0"/>
            <a:ext cx="1435100" cy="2152650"/>
          </a:xfrm>
          <a:prstGeom prst="rect">
            <a:avLst/>
          </a:prstGeom>
          <a:noFill/>
          <a:ln w="9525">
            <a:noFill/>
            <a:miter lim="800000"/>
            <a:headEnd/>
            <a:tailEnd/>
          </a:ln>
        </p:spPr>
      </p:pic>
      <p:sp>
        <p:nvSpPr>
          <p:cNvPr id="17415" name="Rectangle 18"/>
          <p:cNvSpPr>
            <a:spLocks noGrp="1" noChangeArrowheads="1"/>
          </p:cNvSpPr>
          <p:nvPr>
            <p:ph type="title"/>
          </p:nvPr>
        </p:nvSpPr>
        <p:spPr>
          <a:xfrm>
            <a:off x="368300" y="287338"/>
            <a:ext cx="8229600" cy="1143000"/>
          </a:xfrm>
        </p:spPr>
        <p:txBody>
          <a:bodyPr/>
          <a:lstStyle/>
          <a:p>
            <a:pPr algn="r" eaLnBrk="1" hangingPunct="1"/>
            <a:r>
              <a:rPr lang="en-US" sz="3300" smtClean="0"/>
              <a:t>The Second Law of Thermodynamics:</a:t>
            </a:r>
            <a:br>
              <a:rPr lang="en-US" sz="3300" smtClean="0"/>
            </a:br>
            <a:r>
              <a:rPr lang="en-US" sz="3600" smtClean="0"/>
              <a:t>Clausuis Statement</a:t>
            </a:r>
            <a:endParaRPr lang="th-TH" sz="3600" smtClean="0"/>
          </a:p>
        </p:txBody>
      </p:sp>
      <p:sp>
        <p:nvSpPr>
          <p:cNvPr id="119827" name="Rectangle 19"/>
          <p:cNvSpPr>
            <a:spLocks noGrp="1" noChangeArrowheads="1"/>
          </p:cNvSpPr>
          <p:nvPr>
            <p:ph type="body" idx="1"/>
          </p:nvPr>
        </p:nvSpPr>
        <p:spPr>
          <a:xfrm>
            <a:off x="1714500" y="1511300"/>
            <a:ext cx="7099300" cy="1084263"/>
          </a:xfrm>
          <a:solidFill>
            <a:srgbClr val="FFFF99"/>
          </a:solidFill>
          <a:ln>
            <a:solidFill>
              <a:srgbClr val="FF0000"/>
            </a:solidFill>
          </a:ln>
        </p:spPr>
        <p:txBody>
          <a:bodyPr/>
          <a:lstStyle/>
          <a:p>
            <a:pPr eaLnBrk="1" hangingPunct="1">
              <a:lnSpc>
                <a:spcPct val="80000"/>
              </a:lnSpc>
              <a:buFont typeface="Wingdings" pitchFamily="2" charset="2"/>
              <a:buNone/>
            </a:pPr>
            <a:r>
              <a:rPr lang="en-US" sz="1800" i="1" smtClean="0">
                <a:solidFill>
                  <a:srgbClr val="0000FF"/>
                </a:solidFill>
                <a:latin typeface="Comic Sans MS" pitchFamily="66" charset="0"/>
              </a:rPr>
              <a:t>It is impossible  to construct a device that operates in a cycle and produces no effect other than the transfer of heat from a lower-temperature body to a higher-temperature body.</a:t>
            </a:r>
            <a:endParaRPr lang="th-TH" sz="1800" i="1" smtClean="0">
              <a:solidFill>
                <a:srgbClr val="0000FF"/>
              </a:solidFill>
              <a:latin typeface="Comic Sans MS" pitchFamily="66" charset="0"/>
            </a:endParaRPr>
          </a:p>
        </p:txBody>
      </p:sp>
      <p:sp>
        <p:nvSpPr>
          <p:cNvPr id="119828" name="Text Box 20"/>
          <p:cNvSpPr txBox="1">
            <a:spLocks noChangeArrowheads="1"/>
          </p:cNvSpPr>
          <p:nvPr/>
        </p:nvSpPr>
        <p:spPr bwMode="auto">
          <a:xfrm>
            <a:off x="590550" y="5338763"/>
            <a:ext cx="1216025" cy="1519237"/>
          </a:xfrm>
          <a:prstGeom prst="rect">
            <a:avLst/>
          </a:prstGeom>
          <a:noFill/>
          <a:ln w="9525" algn="ctr">
            <a:noFill/>
            <a:miter lim="800000"/>
            <a:headEnd/>
            <a:tailEnd/>
          </a:ln>
        </p:spPr>
        <p:txBody>
          <a:bodyPr>
            <a:spAutoFit/>
          </a:bodyPr>
          <a:lstStyle/>
          <a:p>
            <a:pPr algn="ctr">
              <a:lnSpc>
                <a:spcPct val="60000"/>
              </a:lnSpc>
            </a:pPr>
            <a:r>
              <a:rPr lang="en-US" sz="15600">
                <a:solidFill>
                  <a:srgbClr val="FF3300"/>
                </a:solidFill>
                <a:latin typeface="Arial" pitchFamily="34" charset="0"/>
                <a:sym typeface="Wingdings 2" pitchFamily="18" charset="2"/>
              </a:rPr>
              <a:t></a:t>
            </a:r>
            <a:endParaRPr lang="th-TH" sz="15600">
              <a:solidFill>
                <a:srgbClr val="FF3300"/>
              </a:solidFill>
              <a:latin typeface="Arial" pitchFamily="34" charset="0"/>
            </a:endParaRPr>
          </a:p>
        </p:txBody>
      </p:sp>
      <p:sp>
        <p:nvSpPr>
          <p:cNvPr id="119829" name="Text Box 21"/>
          <p:cNvSpPr txBox="1">
            <a:spLocks noChangeArrowheads="1"/>
          </p:cNvSpPr>
          <p:nvPr/>
        </p:nvSpPr>
        <p:spPr bwMode="auto">
          <a:xfrm>
            <a:off x="6929438" y="5211763"/>
            <a:ext cx="863600" cy="1263650"/>
          </a:xfrm>
          <a:prstGeom prst="rect">
            <a:avLst/>
          </a:prstGeom>
          <a:noFill/>
          <a:ln w="9525" algn="ctr">
            <a:noFill/>
            <a:miter lim="800000"/>
            <a:headEnd/>
            <a:tailEnd/>
          </a:ln>
        </p:spPr>
        <p:txBody>
          <a:bodyPr>
            <a:spAutoFit/>
          </a:bodyPr>
          <a:lstStyle/>
          <a:p>
            <a:pPr algn="ctr">
              <a:lnSpc>
                <a:spcPct val="80000"/>
              </a:lnSpc>
            </a:pPr>
            <a:r>
              <a:rPr lang="en-US" sz="9600">
                <a:solidFill>
                  <a:srgbClr val="FF3300"/>
                </a:solidFill>
                <a:latin typeface="Arial" pitchFamily="34" charset="0"/>
                <a:sym typeface="Wingdings 2" pitchFamily="18" charset="2"/>
              </a:rPr>
              <a:t></a:t>
            </a:r>
          </a:p>
        </p:txBody>
      </p:sp>
      <p:sp>
        <p:nvSpPr>
          <p:cNvPr id="119830" name="Rectangle 22"/>
          <p:cNvSpPr>
            <a:spLocks noChangeArrowheads="1"/>
          </p:cNvSpPr>
          <p:nvPr/>
        </p:nvSpPr>
        <p:spPr bwMode="auto">
          <a:xfrm>
            <a:off x="2706688" y="3389313"/>
            <a:ext cx="3505200" cy="2122487"/>
          </a:xfrm>
          <a:prstGeom prst="rect">
            <a:avLst/>
          </a:prstGeom>
          <a:solidFill>
            <a:srgbClr val="FFFF99"/>
          </a:solidFill>
          <a:ln w="9525">
            <a:solidFill>
              <a:srgbClr val="FF0000"/>
            </a:solidFill>
            <a:miter lim="800000"/>
            <a:headEnd/>
            <a:tailEnd/>
          </a:ln>
        </p:spPr>
        <p:txBody>
          <a:bodyPr/>
          <a:lstStyle/>
          <a:p>
            <a:pPr marL="342900" indent="-342900">
              <a:lnSpc>
                <a:spcPct val="80000"/>
              </a:lnSpc>
              <a:spcBef>
                <a:spcPct val="20000"/>
              </a:spcBef>
              <a:buClr>
                <a:schemeClr val="bg2"/>
              </a:buClr>
              <a:buSzPct val="75000"/>
              <a:buFont typeface="Wingdings" pitchFamily="2" charset="2"/>
              <a:buNone/>
            </a:pPr>
            <a:r>
              <a:rPr lang="en-US" i="1">
                <a:solidFill>
                  <a:srgbClr val="0000FF"/>
                </a:solidFill>
                <a:latin typeface="Comic Sans MS" pitchFamily="66" charset="0"/>
              </a:rPr>
              <a:t>meaning:   W</a:t>
            </a:r>
            <a:r>
              <a:rPr lang="en-US" i="1" baseline="-25000">
                <a:solidFill>
                  <a:srgbClr val="0000FF"/>
                </a:solidFill>
                <a:latin typeface="Comic Sans MS" pitchFamily="66" charset="0"/>
              </a:rPr>
              <a:t> </a:t>
            </a:r>
            <a:r>
              <a:rPr lang="en-US" i="1">
                <a:solidFill>
                  <a:srgbClr val="0000FF"/>
                </a:solidFill>
                <a:latin typeface="Comic Sans MS" pitchFamily="66" charset="0"/>
              </a:rPr>
              <a:t>&gt; 0</a:t>
            </a:r>
          </a:p>
          <a:p>
            <a:pPr marL="342900" indent="-342900">
              <a:lnSpc>
                <a:spcPct val="80000"/>
              </a:lnSpc>
              <a:spcBef>
                <a:spcPct val="20000"/>
              </a:spcBef>
              <a:buClr>
                <a:schemeClr val="bg2"/>
              </a:buClr>
              <a:buSzPct val="75000"/>
              <a:buFont typeface="Wingdings" pitchFamily="2" charset="2"/>
              <a:buNone/>
            </a:pPr>
            <a:endParaRPr lang="en-US" i="1">
              <a:solidFill>
                <a:srgbClr val="0000FF"/>
              </a:solidFill>
              <a:latin typeface="Comic Sans MS" pitchFamily="66" charset="0"/>
            </a:endParaRPr>
          </a:p>
          <a:p>
            <a:pPr marL="342900" indent="-342900">
              <a:lnSpc>
                <a:spcPct val="80000"/>
              </a:lnSpc>
              <a:buClr>
                <a:schemeClr val="bg2"/>
              </a:buClr>
              <a:buSzPct val="75000"/>
              <a:buFont typeface="Wingdings" pitchFamily="2" charset="2"/>
              <a:buNone/>
            </a:pPr>
            <a:r>
              <a:rPr lang="en-US" sz="1600" i="1">
                <a:sym typeface="Symbol" pitchFamily="18" charset="2"/>
              </a:rPr>
              <a:t>from    </a:t>
            </a:r>
            <a:r>
              <a:rPr lang="en-US" sz="2400" i="1">
                <a:sym typeface="Symbol" pitchFamily="18" charset="2"/>
              </a:rPr>
              <a:t>COP =	    </a:t>
            </a:r>
            <a:r>
              <a:rPr lang="en-US" sz="2400" i="1" u="sng">
                <a:sym typeface="Symbol" pitchFamily="18" charset="2"/>
              </a:rPr>
              <a:t>Q</a:t>
            </a:r>
            <a:endParaRPr lang="en-US" sz="2400" i="1" baseline="-25000">
              <a:sym typeface="Symbol" pitchFamily="18" charset="2"/>
            </a:endParaRPr>
          </a:p>
          <a:p>
            <a:pPr marL="342900" indent="-342900">
              <a:lnSpc>
                <a:spcPct val="80000"/>
              </a:lnSpc>
              <a:buClr>
                <a:schemeClr val="bg2"/>
              </a:buClr>
              <a:buSzPct val="75000"/>
              <a:buFont typeface="Wingdings" pitchFamily="2" charset="2"/>
              <a:buNone/>
            </a:pPr>
            <a:r>
              <a:rPr lang="en-US" sz="2400" i="1" baseline="-25000">
                <a:sym typeface="Symbol" pitchFamily="18" charset="2"/>
              </a:rPr>
              <a:t>	                           </a:t>
            </a:r>
            <a:r>
              <a:rPr lang="en-US" sz="2400" i="1">
                <a:sym typeface="Symbol" pitchFamily="18" charset="2"/>
              </a:rPr>
              <a:t>W</a:t>
            </a:r>
            <a:endParaRPr lang="en-US" sz="2400" i="1" baseline="-25000">
              <a:sym typeface="Symbol" pitchFamily="18" charset="2"/>
            </a:endParaRPr>
          </a:p>
          <a:p>
            <a:pPr marL="342900" indent="-342900">
              <a:lnSpc>
                <a:spcPct val="80000"/>
              </a:lnSpc>
              <a:buClr>
                <a:schemeClr val="bg2"/>
              </a:buClr>
              <a:buSzPct val="75000"/>
              <a:buFont typeface="Wingdings" pitchFamily="2" charset="2"/>
              <a:buNone/>
            </a:pPr>
            <a:endParaRPr lang="en-US" sz="2400" i="1">
              <a:sym typeface="Symbol" pitchFamily="18" charset="2"/>
            </a:endParaRPr>
          </a:p>
          <a:p>
            <a:pPr marL="342900" indent="-342900">
              <a:lnSpc>
                <a:spcPct val="80000"/>
              </a:lnSpc>
              <a:spcBef>
                <a:spcPct val="20000"/>
              </a:spcBef>
              <a:buClr>
                <a:schemeClr val="bg2"/>
              </a:buClr>
              <a:buSzPct val="75000"/>
              <a:buFont typeface="Wingdings" pitchFamily="2" charset="2"/>
              <a:buNone/>
            </a:pPr>
            <a:r>
              <a:rPr lang="en-US" b="1" i="1">
                <a:solidFill>
                  <a:srgbClr val="0000FF"/>
                </a:solidFill>
                <a:latin typeface="Comic Sans MS" pitchFamily="66" charset="0"/>
              </a:rPr>
              <a:t>No heat pump can have a COP of </a:t>
            </a:r>
            <a:r>
              <a:rPr lang="en-US" sz="2800" b="1" i="1">
                <a:solidFill>
                  <a:srgbClr val="0000FF"/>
                </a:solidFill>
                <a:latin typeface="Comic Sans MS" pitchFamily="66" charset="0"/>
                <a:sym typeface="Symbol" pitchFamily="18" charset="2"/>
              </a:rPr>
              <a:t></a:t>
            </a:r>
          </a:p>
        </p:txBody>
      </p:sp>
      <p:grpSp>
        <p:nvGrpSpPr>
          <p:cNvPr id="7" name="Group 23"/>
          <p:cNvGrpSpPr>
            <a:grpSpLocks/>
          </p:cNvGrpSpPr>
          <p:nvPr/>
        </p:nvGrpSpPr>
        <p:grpSpPr bwMode="auto">
          <a:xfrm>
            <a:off x="6669088" y="3097213"/>
            <a:ext cx="1425575" cy="473075"/>
            <a:chOff x="1416" y="2436"/>
            <a:chExt cx="898" cy="298"/>
          </a:xfrm>
        </p:grpSpPr>
        <p:sp>
          <p:nvSpPr>
            <p:cNvPr id="17441" name="Freeform 24"/>
            <p:cNvSpPr>
              <a:spLocks/>
            </p:cNvSpPr>
            <p:nvPr/>
          </p:nvSpPr>
          <p:spPr bwMode="auto">
            <a:xfrm>
              <a:off x="1417" y="2436"/>
              <a:ext cx="897" cy="298"/>
            </a:xfrm>
            <a:custGeom>
              <a:avLst/>
              <a:gdLst>
                <a:gd name="T0" fmla="*/ 15 w 1629"/>
                <a:gd name="T1" fmla="*/ 219 h 694"/>
                <a:gd name="T2" fmla="*/ 3 w 1629"/>
                <a:gd name="T3" fmla="*/ 153 h 694"/>
                <a:gd name="T4" fmla="*/ 33 w 1629"/>
                <a:gd name="T5" fmla="*/ 110 h 694"/>
                <a:gd name="T6" fmla="*/ 72 w 1629"/>
                <a:gd name="T7" fmla="*/ 96 h 694"/>
                <a:gd name="T8" fmla="*/ 121 w 1629"/>
                <a:gd name="T9" fmla="*/ 86 h 694"/>
                <a:gd name="T10" fmla="*/ 150 w 1629"/>
                <a:gd name="T11" fmla="*/ 36 h 694"/>
                <a:gd name="T12" fmla="*/ 228 w 1629"/>
                <a:gd name="T13" fmla="*/ 3 h 694"/>
                <a:gd name="T14" fmla="*/ 318 w 1629"/>
                <a:gd name="T15" fmla="*/ 18 h 694"/>
                <a:gd name="T16" fmla="*/ 421 w 1629"/>
                <a:gd name="T17" fmla="*/ 61 h 694"/>
                <a:gd name="T18" fmla="*/ 479 w 1629"/>
                <a:gd name="T19" fmla="*/ 65 h 694"/>
                <a:gd name="T20" fmla="*/ 517 w 1629"/>
                <a:gd name="T21" fmla="*/ 56 h 694"/>
                <a:gd name="T22" fmla="*/ 572 w 1629"/>
                <a:gd name="T23" fmla="*/ 25 h 694"/>
                <a:gd name="T24" fmla="*/ 623 w 1629"/>
                <a:gd name="T25" fmla="*/ 3 h 694"/>
                <a:gd name="T26" fmla="*/ 700 w 1629"/>
                <a:gd name="T27" fmla="*/ 6 h 694"/>
                <a:gd name="T28" fmla="*/ 752 w 1629"/>
                <a:gd name="T29" fmla="*/ 30 h 694"/>
                <a:gd name="T30" fmla="*/ 791 w 1629"/>
                <a:gd name="T31" fmla="*/ 63 h 694"/>
                <a:gd name="T32" fmla="*/ 834 w 1629"/>
                <a:gd name="T33" fmla="*/ 64 h 694"/>
                <a:gd name="T34" fmla="*/ 877 w 1629"/>
                <a:gd name="T35" fmla="*/ 92 h 694"/>
                <a:gd name="T36" fmla="*/ 896 w 1629"/>
                <a:gd name="T37" fmla="*/ 131 h 694"/>
                <a:gd name="T38" fmla="*/ 884 w 1629"/>
                <a:gd name="T39" fmla="*/ 190 h 694"/>
                <a:gd name="T40" fmla="*/ 846 w 1629"/>
                <a:gd name="T41" fmla="*/ 238 h 694"/>
                <a:gd name="T42" fmla="*/ 773 w 1629"/>
                <a:gd name="T43" fmla="*/ 274 h 694"/>
                <a:gd name="T44" fmla="*/ 684 w 1629"/>
                <a:gd name="T45" fmla="*/ 280 h 694"/>
                <a:gd name="T46" fmla="*/ 631 w 1629"/>
                <a:gd name="T47" fmla="*/ 265 h 694"/>
                <a:gd name="T48" fmla="*/ 601 w 1629"/>
                <a:gd name="T49" fmla="*/ 236 h 694"/>
                <a:gd name="T50" fmla="*/ 553 w 1629"/>
                <a:gd name="T51" fmla="*/ 277 h 694"/>
                <a:gd name="T52" fmla="*/ 456 w 1629"/>
                <a:gd name="T53" fmla="*/ 297 h 694"/>
                <a:gd name="T54" fmla="*/ 347 w 1629"/>
                <a:gd name="T55" fmla="*/ 283 h 694"/>
                <a:gd name="T56" fmla="*/ 320 w 1629"/>
                <a:gd name="T57" fmla="*/ 271 h 694"/>
                <a:gd name="T58" fmla="*/ 299 w 1629"/>
                <a:gd name="T59" fmla="*/ 248 h 694"/>
                <a:gd name="T60" fmla="*/ 274 w 1629"/>
                <a:gd name="T61" fmla="*/ 270 h 694"/>
                <a:gd name="T62" fmla="*/ 243 w 1629"/>
                <a:gd name="T63" fmla="*/ 288 h 694"/>
                <a:gd name="T64" fmla="*/ 173 w 1629"/>
                <a:gd name="T65" fmla="*/ 296 h 694"/>
                <a:gd name="T66" fmla="*/ 97 w 1629"/>
                <a:gd name="T67" fmla="*/ 277 h 694"/>
                <a:gd name="T68" fmla="*/ 15 w 1629"/>
                <a:gd name="T69" fmla="*/ 219 h 6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9"/>
                <a:gd name="T106" fmla="*/ 0 h 694"/>
                <a:gd name="T107" fmla="*/ 1629 w 1629"/>
                <a:gd name="T108" fmla="*/ 694 h 6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9" h="694">
                  <a:moveTo>
                    <a:pt x="28" y="509"/>
                  </a:moveTo>
                  <a:cubicBezTo>
                    <a:pt x="0" y="461"/>
                    <a:pt x="1" y="398"/>
                    <a:pt x="6" y="356"/>
                  </a:cubicBezTo>
                  <a:cubicBezTo>
                    <a:pt x="11" y="314"/>
                    <a:pt x="39" y="279"/>
                    <a:pt x="60" y="257"/>
                  </a:cubicBezTo>
                  <a:lnTo>
                    <a:pt x="130" y="224"/>
                  </a:lnTo>
                  <a:cubicBezTo>
                    <a:pt x="156" y="215"/>
                    <a:pt x="195" y="223"/>
                    <a:pt x="219" y="200"/>
                  </a:cubicBezTo>
                  <a:cubicBezTo>
                    <a:pt x="243" y="177"/>
                    <a:pt x="240" y="115"/>
                    <a:pt x="273" y="83"/>
                  </a:cubicBezTo>
                  <a:cubicBezTo>
                    <a:pt x="306" y="51"/>
                    <a:pt x="363" y="15"/>
                    <a:pt x="414" y="8"/>
                  </a:cubicBezTo>
                  <a:cubicBezTo>
                    <a:pt x="465" y="1"/>
                    <a:pt x="518" y="19"/>
                    <a:pt x="577" y="41"/>
                  </a:cubicBezTo>
                  <a:cubicBezTo>
                    <a:pt x="636" y="63"/>
                    <a:pt x="716" y="125"/>
                    <a:pt x="765" y="143"/>
                  </a:cubicBezTo>
                  <a:cubicBezTo>
                    <a:pt x="814" y="161"/>
                    <a:pt x="841" y="154"/>
                    <a:pt x="870" y="152"/>
                  </a:cubicBezTo>
                  <a:cubicBezTo>
                    <a:pt x="899" y="150"/>
                    <a:pt x="911" y="146"/>
                    <a:pt x="939" y="131"/>
                  </a:cubicBezTo>
                  <a:cubicBezTo>
                    <a:pt x="967" y="116"/>
                    <a:pt x="1006" y="79"/>
                    <a:pt x="1038" y="59"/>
                  </a:cubicBezTo>
                  <a:cubicBezTo>
                    <a:pt x="1070" y="39"/>
                    <a:pt x="1092" y="16"/>
                    <a:pt x="1131" y="8"/>
                  </a:cubicBezTo>
                  <a:cubicBezTo>
                    <a:pt x="1170" y="0"/>
                    <a:pt x="1233" y="4"/>
                    <a:pt x="1272" y="14"/>
                  </a:cubicBezTo>
                  <a:cubicBezTo>
                    <a:pt x="1311" y="24"/>
                    <a:pt x="1338" y="49"/>
                    <a:pt x="1365" y="71"/>
                  </a:cubicBezTo>
                  <a:cubicBezTo>
                    <a:pt x="1392" y="93"/>
                    <a:pt x="1412" y="133"/>
                    <a:pt x="1437" y="146"/>
                  </a:cubicBezTo>
                  <a:cubicBezTo>
                    <a:pt x="1462" y="159"/>
                    <a:pt x="1489" y="138"/>
                    <a:pt x="1515" y="149"/>
                  </a:cubicBezTo>
                  <a:cubicBezTo>
                    <a:pt x="1541" y="160"/>
                    <a:pt x="1574" y="189"/>
                    <a:pt x="1593" y="215"/>
                  </a:cubicBezTo>
                  <a:cubicBezTo>
                    <a:pt x="1612" y="241"/>
                    <a:pt x="1625" y="268"/>
                    <a:pt x="1627" y="306"/>
                  </a:cubicBezTo>
                  <a:cubicBezTo>
                    <a:pt x="1629" y="344"/>
                    <a:pt x="1620" y="402"/>
                    <a:pt x="1605" y="443"/>
                  </a:cubicBezTo>
                  <a:cubicBezTo>
                    <a:pt x="1590" y="484"/>
                    <a:pt x="1569" y="522"/>
                    <a:pt x="1536" y="554"/>
                  </a:cubicBezTo>
                  <a:cubicBezTo>
                    <a:pt x="1503" y="586"/>
                    <a:pt x="1453" y="621"/>
                    <a:pt x="1404" y="638"/>
                  </a:cubicBezTo>
                  <a:cubicBezTo>
                    <a:pt x="1355" y="655"/>
                    <a:pt x="1285" y="657"/>
                    <a:pt x="1242" y="653"/>
                  </a:cubicBezTo>
                  <a:cubicBezTo>
                    <a:pt x="1199" y="649"/>
                    <a:pt x="1171" y="634"/>
                    <a:pt x="1146" y="617"/>
                  </a:cubicBezTo>
                  <a:lnTo>
                    <a:pt x="1092" y="550"/>
                  </a:lnTo>
                  <a:lnTo>
                    <a:pt x="1004" y="644"/>
                  </a:lnTo>
                  <a:cubicBezTo>
                    <a:pt x="960" y="668"/>
                    <a:pt x="890" y="690"/>
                    <a:pt x="828" y="692"/>
                  </a:cubicBezTo>
                  <a:cubicBezTo>
                    <a:pt x="766" y="694"/>
                    <a:pt x="672" y="668"/>
                    <a:pt x="631" y="658"/>
                  </a:cubicBezTo>
                  <a:lnTo>
                    <a:pt x="582" y="632"/>
                  </a:lnTo>
                  <a:lnTo>
                    <a:pt x="543" y="577"/>
                  </a:lnTo>
                  <a:lnTo>
                    <a:pt x="498" y="629"/>
                  </a:lnTo>
                  <a:lnTo>
                    <a:pt x="442" y="671"/>
                  </a:lnTo>
                  <a:cubicBezTo>
                    <a:pt x="412" y="681"/>
                    <a:pt x="359" y="693"/>
                    <a:pt x="315" y="689"/>
                  </a:cubicBezTo>
                  <a:cubicBezTo>
                    <a:pt x="271" y="685"/>
                    <a:pt x="225" y="674"/>
                    <a:pt x="177" y="644"/>
                  </a:cubicBezTo>
                  <a:cubicBezTo>
                    <a:pt x="129" y="614"/>
                    <a:pt x="51" y="556"/>
                    <a:pt x="28" y="509"/>
                  </a:cubicBezTo>
                  <a:close/>
                </a:path>
              </a:pathLst>
            </a:custGeom>
            <a:solidFill>
              <a:srgbClr val="FF0000">
                <a:alpha val="59999"/>
              </a:srgbClr>
            </a:solidFill>
            <a:ln w="9525" cap="flat" cmpd="sng">
              <a:noFill/>
              <a:prstDash val="solid"/>
              <a:round/>
              <a:headEnd type="none" w="med" len="med"/>
              <a:tailEnd type="none" w="med" len="med"/>
            </a:ln>
          </p:spPr>
          <p:txBody>
            <a:bodyPr/>
            <a:lstStyle/>
            <a:p>
              <a:endParaRPr lang="th-TH"/>
            </a:p>
          </p:txBody>
        </p:sp>
        <p:sp>
          <p:nvSpPr>
            <p:cNvPr id="17442" name="Text Box 25"/>
            <p:cNvSpPr txBox="1">
              <a:spLocks noChangeArrowheads="1"/>
            </p:cNvSpPr>
            <p:nvPr/>
          </p:nvSpPr>
          <p:spPr bwMode="auto">
            <a:xfrm>
              <a:off x="1416" y="2497"/>
              <a:ext cx="894" cy="144"/>
            </a:xfrm>
            <a:prstGeom prst="rect">
              <a:avLst/>
            </a:prstGeom>
            <a:noFill/>
            <a:ln w="9525" algn="ctr">
              <a:noFill/>
              <a:miter lim="800000"/>
              <a:headEnd/>
              <a:tailEnd/>
            </a:ln>
          </p:spPr>
          <p:txBody>
            <a:bodyPr>
              <a:spAutoFit/>
            </a:bodyPr>
            <a:lstStyle/>
            <a:p>
              <a:pPr algn="ctr">
                <a:spcBef>
                  <a:spcPct val="50000"/>
                </a:spcBef>
              </a:pPr>
              <a:r>
                <a:rPr lang="en-US" sz="900" b="1" i="1">
                  <a:latin typeface="Comic Sans MS" pitchFamily="66" charset="0"/>
                </a:rPr>
                <a:t>High-Temp. Body, T</a:t>
              </a:r>
              <a:r>
                <a:rPr lang="en-US" sz="900" b="1" i="1" baseline="-25000">
                  <a:latin typeface="Comic Sans MS" pitchFamily="66" charset="0"/>
                </a:rPr>
                <a:t>H</a:t>
              </a:r>
              <a:endParaRPr lang="th-TH" sz="900" b="1" i="1" baseline="-25000">
                <a:latin typeface="Comic Sans MS" pitchFamily="66" charset="0"/>
              </a:endParaRPr>
            </a:p>
          </p:txBody>
        </p:sp>
      </p:grpSp>
      <p:grpSp>
        <p:nvGrpSpPr>
          <p:cNvPr id="8" name="Group 26"/>
          <p:cNvGrpSpPr>
            <a:grpSpLocks/>
          </p:cNvGrpSpPr>
          <p:nvPr/>
        </p:nvGrpSpPr>
        <p:grpSpPr bwMode="auto">
          <a:xfrm>
            <a:off x="6646863" y="4829175"/>
            <a:ext cx="1428750" cy="473075"/>
            <a:chOff x="1402" y="3527"/>
            <a:chExt cx="900" cy="298"/>
          </a:xfrm>
        </p:grpSpPr>
        <p:sp>
          <p:nvSpPr>
            <p:cNvPr id="17439" name="Freeform 27"/>
            <p:cNvSpPr>
              <a:spLocks/>
            </p:cNvSpPr>
            <p:nvPr/>
          </p:nvSpPr>
          <p:spPr bwMode="auto">
            <a:xfrm flipH="1" flipV="1">
              <a:off x="1405" y="3527"/>
              <a:ext cx="897" cy="298"/>
            </a:xfrm>
            <a:custGeom>
              <a:avLst/>
              <a:gdLst>
                <a:gd name="T0" fmla="*/ 15 w 1629"/>
                <a:gd name="T1" fmla="*/ 219 h 694"/>
                <a:gd name="T2" fmla="*/ 3 w 1629"/>
                <a:gd name="T3" fmla="*/ 153 h 694"/>
                <a:gd name="T4" fmla="*/ 33 w 1629"/>
                <a:gd name="T5" fmla="*/ 110 h 694"/>
                <a:gd name="T6" fmla="*/ 72 w 1629"/>
                <a:gd name="T7" fmla="*/ 96 h 694"/>
                <a:gd name="T8" fmla="*/ 121 w 1629"/>
                <a:gd name="T9" fmla="*/ 86 h 694"/>
                <a:gd name="T10" fmla="*/ 150 w 1629"/>
                <a:gd name="T11" fmla="*/ 36 h 694"/>
                <a:gd name="T12" fmla="*/ 228 w 1629"/>
                <a:gd name="T13" fmla="*/ 3 h 694"/>
                <a:gd name="T14" fmla="*/ 318 w 1629"/>
                <a:gd name="T15" fmla="*/ 18 h 694"/>
                <a:gd name="T16" fmla="*/ 421 w 1629"/>
                <a:gd name="T17" fmla="*/ 61 h 694"/>
                <a:gd name="T18" fmla="*/ 479 w 1629"/>
                <a:gd name="T19" fmla="*/ 65 h 694"/>
                <a:gd name="T20" fmla="*/ 517 w 1629"/>
                <a:gd name="T21" fmla="*/ 56 h 694"/>
                <a:gd name="T22" fmla="*/ 572 w 1629"/>
                <a:gd name="T23" fmla="*/ 25 h 694"/>
                <a:gd name="T24" fmla="*/ 623 w 1629"/>
                <a:gd name="T25" fmla="*/ 3 h 694"/>
                <a:gd name="T26" fmla="*/ 700 w 1629"/>
                <a:gd name="T27" fmla="*/ 6 h 694"/>
                <a:gd name="T28" fmla="*/ 752 w 1629"/>
                <a:gd name="T29" fmla="*/ 30 h 694"/>
                <a:gd name="T30" fmla="*/ 791 w 1629"/>
                <a:gd name="T31" fmla="*/ 63 h 694"/>
                <a:gd name="T32" fmla="*/ 834 w 1629"/>
                <a:gd name="T33" fmla="*/ 64 h 694"/>
                <a:gd name="T34" fmla="*/ 877 w 1629"/>
                <a:gd name="T35" fmla="*/ 92 h 694"/>
                <a:gd name="T36" fmla="*/ 896 w 1629"/>
                <a:gd name="T37" fmla="*/ 131 h 694"/>
                <a:gd name="T38" fmla="*/ 884 w 1629"/>
                <a:gd name="T39" fmla="*/ 190 h 694"/>
                <a:gd name="T40" fmla="*/ 846 w 1629"/>
                <a:gd name="T41" fmla="*/ 238 h 694"/>
                <a:gd name="T42" fmla="*/ 773 w 1629"/>
                <a:gd name="T43" fmla="*/ 274 h 694"/>
                <a:gd name="T44" fmla="*/ 684 w 1629"/>
                <a:gd name="T45" fmla="*/ 280 h 694"/>
                <a:gd name="T46" fmla="*/ 631 w 1629"/>
                <a:gd name="T47" fmla="*/ 265 h 694"/>
                <a:gd name="T48" fmla="*/ 601 w 1629"/>
                <a:gd name="T49" fmla="*/ 236 h 694"/>
                <a:gd name="T50" fmla="*/ 553 w 1629"/>
                <a:gd name="T51" fmla="*/ 277 h 694"/>
                <a:gd name="T52" fmla="*/ 456 w 1629"/>
                <a:gd name="T53" fmla="*/ 297 h 694"/>
                <a:gd name="T54" fmla="*/ 347 w 1629"/>
                <a:gd name="T55" fmla="*/ 283 h 694"/>
                <a:gd name="T56" fmla="*/ 320 w 1629"/>
                <a:gd name="T57" fmla="*/ 271 h 694"/>
                <a:gd name="T58" fmla="*/ 299 w 1629"/>
                <a:gd name="T59" fmla="*/ 248 h 694"/>
                <a:gd name="T60" fmla="*/ 274 w 1629"/>
                <a:gd name="T61" fmla="*/ 270 h 694"/>
                <a:gd name="T62" fmla="*/ 243 w 1629"/>
                <a:gd name="T63" fmla="*/ 288 h 694"/>
                <a:gd name="T64" fmla="*/ 173 w 1629"/>
                <a:gd name="T65" fmla="*/ 296 h 694"/>
                <a:gd name="T66" fmla="*/ 97 w 1629"/>
                <a:gd name="T67" fmla="*/ 277 h 694"/>
                <a:gd name="T68" fmla="*/ 15 w 1629"/>
                <a:gd name="T69" fmla="*/ 219 h 6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9"/>
                <a:gd name="T106" fmla="*/ 0 h 694"/>
                <a:gd name="T107" fmla="*/ 1629 w 1629"/>
                <a:gd name="T108" fmla="*/ 694 h 6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9" h="694">
                  <a:moveTo>
                    <a:pt x="28" y="509"/>
                  </a:moveTo>
                  <a:cubicBezTo>
                    <a:pt x="0" y="461"/>
                    <a:pt x="1" y="398"/>
                    <a:pt x="6" y="356"/>
                  </a:cubicBezTo>
                  <a:cubicBezTo>
                    <a:pt x="11" y="314"/>
                    <a:pt x="39" y="279"/>
                    <a:pt x="60" y="257"/>
                  </a:cubicBezTo>
                  <a:lnTo>
                    <a:pt x="130" y="224"/>
                  </a:lnTo>
                  <a:cubicBezTo>
                    <a:pt x="156" y="215"/>
                    <a:pt x="195" y="223"/>
                    <a:pt x="219" y="200"/>
                  </a:cubicBezTo>
                  <a:cubicBezTo>
                    <a:pt x="243" y="177"/>
                    <a:pt x="240" y="115"/>
                    <a:pt x="273" y="83"/>
                  </a:cubicBezTo>
                  <a:cubicBezTo>
                    <a:pt x="306" y="51"/>
                    <a:pt x="363" y="15"/>
                    <a:pt x="414" y="8"/>
                  </a:cubicBezTo>
                  <a:cubicBezTo>
                    <a:pt x="465" y="1"/>
                    <a:pt x="518" y="19"/>
                    <a:pt x="577" y="41"/>
                  </a:cubicBezTo>
                  <a:cubicBezTo>
                    <a:pt x="636" y="63"/>
                    <a:pt x="716" y="125"/>
                    <a:pt x="765" y="143"/>
                  </a:cubicBezTo>
                  <a:cubicBezTo>
                    <a:pt x="814" y="161"/>
                    <a:pt x="841" y="154"/>
                    <a:pt x="870" y="152"/>
                  </a:cubicBezTo>
                  <a:cubicBezTo>
                    <a:pt x="899" y="150"/>
                    <a:pt x="911" y="146"/>
                    <a:pt x="939" y="131"/>
                  </a:cubicBezTo>
                  <a:cubicBezTo>
                    <a:pt x="967" y="116"/>
                    <a:pt x="1006" y="79"/>
                    <a:pt x="1038" y="59"/>
                  </a:cubicBezTo>
                  <a:cubicBezTo>
                    <a:pt x="1070" y="39"/>
                    <a:pt x="1092" y="16"/>
                    <a:pt x="1131" y="8"/>
                  </a:cubicBezTo>
                  <a:cubicBezTo>
                    <a:pt x="1170" y="0"/>
                    <a:pt x="1233" y="4"/>
                    <a:pt x="1272" y="14"/>
                  </a:cubicBezTo>
                  <a:cubicBezTo>
                    <a:pt x="1311" y="24"/>
                    <a:pt x="1338" y="49"/>
                    <a:pt x="1365" y="71"/>
                  </a:cubicBezTo>
                  <a:cubicBezTo>
                    <a:pt x="1392" y="93"/>
                    <a:pt x="1412" y="133"/>
                    <a:pt x="1437" y="146"/>
                  </a:cubicBezTo>
                  <a:cubicBezTo>
                    <a:pt x="1462" y="159"/>
                    <a:pt x="1489" y="138"/>
                    <a:pt x="1515" y="149"/>
                  </a:cubicBezTo>
                  <a:cubicBezTo>
                    <a:pt x="1541" y="160"/>
                    <a:pt x="1574" y="189"/>
                    <a:pt x="1593" y="215"/>
                  </a:cubicBezTo>
                  <a:cubicBezTo>
                    <a:pt x="1612" y="241"/>
                    <a:pt x="1625" y="268"/>
                    <a:pt x="1627" y="306"/>
                  </a:cubicBezTo>
                  <a:cubicBezTo>
                    <a:pt x="1629" y="344"/>
                    <a:pt x="1620" y="402"/>
                    <a:pt x="1605" y="443"/>
                  </a:cubicBezTo>
                  <a:cubicBezTo>
                    <a:pt x="1590" y="484"/>
                    <a:pt x="1569" y="522"/>
                    <a:pt x="1536" y="554"/>
                  </a:cubicBezTo>
                  <a:cubicBezTo>
                    <a:pt x="1503" y="586"/>
                    <a:pt x="1453" y="621"/>
                    <a:pt x="1404" y="638"/>
                  </a:cubicBezTo>
                  <a:cubicBezTo>
                    <a:pt x="1355" y="655"/>
                    <a:pt x="1285" y="657"/>
                    <a:pt x="1242" y="653"/>
                  </a:cubicBezTo>
                  <a:cubicBezTo>
                    <a:pt x="1199" y="649"/>
                    <a:pt x="1171" y="634"/>
                    <a:pt x="1146" y="617"/>
                  </a:cubicBezTo>
                  <a:lnTo>
                    <a:pt x="1092" y="550"/>
                  </a:lnTo>
                  <a:lnTo>
                    <a:pt x="1004" y="644"/>
                  </a:lnTo>
                  <a:cubicBezTo>
                    <a:pt x="960" y="668"/>
                    <a:pt x="890" y="690"/>
                    <a:pt x="828" y="692"/>
                  </a:cubicBezTo>
                  <a:cubicBezTo>
                    <a:pt x="766" y="694"/>
                    <a:pt x="672" y="668"/>
                    <a:pt x="631" y="658"/>
                  </a:cubicBezTo>
                  <a:lnTo>
                    <a:pt x="582" y="632"/>
                  </a:lnTo>
                  <a:lnTo>
                    <a:pt x="543" y="577"/>
                  </a:lnTo>
                  <a:lnTo>
                    <a:pt x="498" y="629"/>
                  </a:lnTo>
                  <a:lnTo>
                    <a:pt x="442" y="671"/>
                  </a:lnTo>
                  <a:cubicBezTo>
                    <a:pt x="412" y="681"/>
                    <a:pt x="359" y="693"/>
                    <a:pt x="315" y="689"/>
                  </a:cubicBezTo>
                  <a:cubicBezTo>
                    <a:pt x="271" y="685"/>
                    <a:pt x="225" y="674"/>
                    <a:pt x="177" y="644"/>
                  </a:cubicBezTo>
                  <a:cubicBezTo>
                    <a:pt x="129" y="614"/>
                    <a:pt x="51" y="556"/>
                    <a:pt x="28" y="509"/>
                  </a:cubicBezTo>
                  <a:close/>
                </a:path>
              </a:pathLst>
            </a:custGeom>
            <a:solidFill>
              <a:srgbClr val="3366FF">
                <a:alpha val="59999"/>
              </a:srgbClr>
            </a:solidFill>
            <a:ln w="9525" cap="flat" cmpd="sng">
              <a:noFill/>
              <a:prstDash val="solid"/>
              <a:round/>
              <a:headEnd type="none" w="med" len="med"/>
              <a:tailEnd type="none" w="med" len="med"/>
            </a:ln>
          </p:spPr>
          <p:txBody>
            <a:bodyPr/>
            <a:lstStyle/>
            <a:p>
              <a:endParaRPr lang="th-TH"/>
            </a:p>
          </p:txBody>
        </p:sp>
        <p:sp>
          <p:nvSpPr>
            <p:cNvPr id="17440" name="Text Box 28"/>
            <p:cNvSpPr txBox="1">
              <a:spLocks noChangeArrowheads="1"/>
            </p:cNvSpPr>
            <p:nvPr/>
          </p:nvSpPr>
          <p:spPr bwMode="auto">
            <a:xfrm>
              <a:off x="1402" y="3629"/>
              <a:ext cx="894" cy="144"/>
            </a:xfrm>
            <a:prstGeom prst="rect">
              <a:avLst/>
            </a:prstGeom>
            <a:noFill/>
            <a:ln w="9525" algn="ctr">
              <a:noFill/>
              <a:miter lim="800000"/>
              <a:headEnd/>
              <a:tailEnd/>
            </a:ln>
          </p:spPr>
          <p:txBody>
            <a:bodyPr>
              <a:spAutoFit/>
            </a:bodyPr>
            <a:lstStyle/>
            <a:p>
              <a:pPr algn="ctr">
                <a:spcBef>
                  <a:spcPct val="50000"/>
                </a:spcBef>
              </a:pPr>
              <a:r>
                <a:rPr lang="en-US" sz="900" b="1" i="1">
                  <a:latin typeface="Comic Sans MS" pitchFamily="66" charset="0"/>
                </a:rPr>
                <a:t>Low-Temp. Body, T</a:t>
              </a:r>
              <a:r>
                <a:rPr lang="en-US" sz="900" b="1" i="1" baseline="-25000">
                  <a:latin typeface="Comic Sans MS" pitchFamily="66" charset="0"/>
                </a:rPr>
                <a:t>L</a:t>
              </a:r>
              <a:endParaRPr lang="th-TH" sz="900" b="1" i="1" baseline="-25000">
                <a:latin typeface="Comic Sans MS" pitchFamily="66" charset="0"/>
              </a:endParaRPr>
            </a:p>
          </p:txBody>
        </p:sp>
      </p:grpSp>
      <p:grpSp>
        <p:nvGrpSpPr>
          <p:cNvPr id="9" name="Group 29"/>
          <p:cNvGrpSpPr>
            <a:grpSpLocks/>
          </p:cNvGrpSpPr>
          <p:nvPr/>
        </p:nvGrpSpPr>
        <p:grpSpPr bwMode="auto">
          <a:xfrm>
            <a:off x="7061200" y="3406775"/>
            <a:ext cx="1238250" cy="1609725"/>
            <a:chOff x="4448" y="2146"/>
            <a:chExt cx="780" cy="1014"/>
          </a:xfrm>
        </p:grpSpPr>
        <p:sp>
          <p:nvSpPr>
            <p:cNvPr id="119838" name="Freeform 30"/>
            <p:cNvSpPr>
              <a:spLocks/>
            </p:cNvSpPr>
            <p:nvPr/>
          </p:nvSpPr>
          <p:spPr bwMode="auto">
            <a:xfrm>
              <a:off x="4448" y="2146"/>
              <a:ext cx="780" cy="1014"/>
            </a:xfrm>
            <a:custGeom>
              <a:avLst/>
              <a:gdLst/>
              <a:ahLst/>
              <a:cxnLst>
                <a:cxn ang="0">
                  <a:pos x="80" y="1068"/>
                </a:cxn>
                <a:cxn ang="0">
                  <a:pos x="92" y="88"/>
                </a:cxn>
                <a:cxn ang="0">
                  <a:pos x="0" y="88"/>
                </a:cxn>
                <a:cxn ang="0">
                  <a:pos x="244" y="0"/>
                </a:cxn>
                <a:cxn ang="0">
                  <a:pos x="496" y="84"/>
                </a:cxn>
                <a:cxn ang="0">
                  <a:pos x="424" y="92"/>
                </a:cxn>
                <a:cxn ang="0">
                  <a:pos x="424" y="420"/>
                </a:cxn>
                <a:cxn ang="0">
                  <a:pos x="430" y="454"/>
                </a:cxn>
                <a:cxn ang="0">
                  <a:pos x="448" y="484"/>
                </a:cxn>
                <a:cxn ang="0">
                  <a:pos x="474" y="496"/>
                </a:cxn>
                <a:cxn ang="0">
                  <a:pos x="502" y="498"/>
                </a:cxn>
                <a:cxn ang="0">
                  <a:pos x="798" y="500"/>
                </a:cxn>
                <a:cxn ang="0">
                  <a:pos x="762" y="538"/>
                </a:cxn>
                <a:cxn ang="0">
                  <a:pos x="822" y="576"/>
                </a:cxn>
                <a:cxn ang="0">
                  <a:pos x="486" y="578"/>
                </a:cxn>
                <a:cxn ang="0">
                  <a:pos x="450" y="572"/>
                </a:cxn>
                <a:cxn ang="0">
                  <a:pos x="418" y="562"/>
                </a:cxn>
                <a:cxn ang="0">
                  <a:pos x="388" y="544"/>
                </a:cxn>
                <a:cxn ang="0">
                  <a:pos x="364" y="514"/>
                </a:cxn>
                <a:cxn ang="0">
                  <a:pos x="350" y="478"/>
                </a:cxn>
                <a:cxn ang="0">
                  <a:pos x="340" y="426"/>
                </a:cxn>
                <a:cxn ang="0">
                  <a:pos x="344" y="1064"/>
                </a:cxn>
                <a:cxn ang="0">
                  <a:pos x="220" y="988"/>
                </a:cxn>
                <a:cxn ang="0">
                  <a:pos x="80" y="1068"/>
                </a:cxn>
              </a:cxnLst>
              <a:rect l="0" t="0" r="r" b="b"/>
              <a:pathLst>
                <a:path w="822" h="1068">
                  <a:moveTo>
                    <a:pt x="80" y="1068"/>
                  </a:moveTo>
                  <a:lnTo>
                    <a:pt x="92" y="88"/>
                  </a:lnTo>
                  <a:lnTo>
                    <a:pt x="0" y="88"/>
                  </a:lnTo>
                  <a:lnTo>
                    <a:pt x="244" y="0"/>
                  </a:lnTo>
                  <a:lnTo>
                    <a:pt x="496" y="84"/>
                  </a:lnTo>
                  <a:lnTo>
                    <a:pt x="424" y="92"/>
                  </a:lnTo>
                  <a:lnTo>
                    <a:pt x="424" y="420"/>
                  </a:lnTo>
                  <a:lnTo>
                    <a:pt x="430" y="454"/>
                  </a:lnTo>
                  <a:lnTo>
                    <a:pt x="448" y="484"/>
                  </a:lnTo>
                  <a:lnTo>
                    <a:pt x="474" y="496"/>
                  </a:lnTo>
                  <a:lnTo>
                    <a:pt x="502" y="498"/>
                  </a:lnTo>
                  <a:lnTo>
                    <a:pt x="798" y="500"/>
                  </a:lnTo>
                  <a:lnTo>
                    <a:pt x="762" y="538"/>
                  </a:lnTo>
                  <a:lnTo>
                    <a:pt x="822" y="576"/>
                  </a:lnTo>
                  <a:lnTo>
                    <a:pt x="486" y="578"/>
                  </a:lnTo>
                  <a:lnTo>
                    <a:pt x="450" y="572"/>
                  </a:lnTo>
                  <a:lnTo>
                    <a:pt x="418" y="562"/>
                  </a:lnTo>
                  <a:lnTo>
                    <a:pt x="388" y="544"/>
                  </a:lnTo>
                  <a:lnTo>
                    <a:pt x="364" y="514"/>
                  </a:lnTo>
                  <a:lnTo>
                    <a:pt x="350" y="478"/>
                  </a:lnTo>
                  <a:lnTo>
                    <a:pt x="340" y="426"/>
                  </a:lnTo>
                  <a:lnTo>
                    <a:pt x="344" y="1064"/>
                  </a:lnTo>
                  <a:lnTo>
                    <a:pt x="220" y="988"/>
                  </a:lnTo>
                  <a:lnTo>
                    <a:pt x="80" y="1068"/>
                  </a:lnTo>
                  <a:close/>
                </a:path>
              </a:pathLst>
            </a:custGeom>
            <a:gradFill rotWithShape="1">
              <a:gsLst>
                <a:gs pos="0">
                  <a:srgbClr val="FFCC99">
                    <a:gamma/>
                    <a:shade val="46275"/>
                    <a:invGamma/>
                  </a:srgbClr>
                </a:gs>
                <a:gs pos="50000">
                  <a:srgbClr val="FFCC99">
                    <a:alpha val="32001"/>
                  </a:srgbClr>
                </a:gs>
                <a:gs pos="100000">
                  <a:srgbClr val="FFCC99">
                    <a:gamma/>
                    <a:shade val="46275"/>
                    <a:invGamma/>
                  </a:srgbClr>
                </a:gs>
              </a:gsLst>
              <a:lin ang="18900000" scaled="1"/>
            </a:gradFill>
            <a:ln w="9525" cap="flat" cmpd="sng">
              <a:solidFill>
                <a:srgbClr val="008000"/>
              </a:solidFill>
              <a:prstDash val="solid"/>
              <a:round/>
              <a:headEnd type="none" w="med" len="med"/>
              <a:tailEnd type="none" w="med" len="med"/>
            </a:ln>
            <a:effectLst/>
          </p:spPr>
          <p:txBody>
            <a:bodyPr/>
            <a:lstStyle/>
            <a:p>
              <a:pPr>
                <a:defRPr/>
              </a:pPr>
              <a:endParaRPr lang="th-TH"/>
            </a:p>
          </p:txBody>
        </p:sp>
        <p:sp>
          <p:nvSpPr>
            <p:cNvPr id="17437" name="Text Box 31"/>
            <p:cNvSpPr txBox="1">
              <a:spLocks noChangeArrowheads="1"/>
            </p:cNvSpPr>
            <p:nvPr/>
          </p:nvSpPr>
          <p:spPr bwMode="auto">
            <a:xfrm>
              <a:off x="4848" y="2211"/>
              <a:ext cx="276" cy="192"/>
            </a:xfrm>
            <a:prstGeom prst="rect">
              <a:avLst/>
            </a:prstGeom>
            <a:noFill/>
            <a:ln w="9525" algn="ctr">
              <a:noFill/>
              <a:miter lim="800000"/>
              <a:headEnd/>
              <a:tailEnd/>
            </a:ln>
          </p:spPr>
          <p:txBody>
            <a:bodyPr>
              <a:spAutoFit/>
            </a:bodyPr>
            <a:lstStyle/>
            <a:p>
              <a:pPr algn="ctr">
                <a:spcBef>
                  <a:spcPct val="50000"/>
                </a:spcBef>
              </a:pPr>
              <a:r>
                <a:rPr lang="en-US" sz="1400" i="1">
                  <a:latin typeface="Comic Sans MS" pitchFamily="66" charset="0"/>
                </a:rPr>
                <a:t>Q</a:t>
              </a:r>
              <a:r>
                <a:rPr lang="en-US" sz="1400" i="1" baseline="-25000">
                  <a:latin typeface="Comic Sans MS" pitchFamily="66" charset="0"/>
                </a:rPr>
                <a:t>H</a:t>
              </a:r>
              <a:endParaRPr lang="th-TH" sz="1400" i="1" baseline="-25000">
                <a:latin typeface="Comic Sans MS" pitchFamily="66" charset="0"/>
              </a:endParaRPr>
            </a:p>
          </p:txBody>
        </p:sp>
        <p:sp>
          <p:nvSpPr>
            <p:cNvPr id="17438" name="Text Box 32"/>
            <p:cNvSpPr txBox="1">
              <a:spLocks noChangeArrowheads="1"/>
            </p:cNvSpPr>
            <p:nvPr/>
          </p:nvSpPr>
          <p:spPr bwMode="auto">
            <a:xfrm>
              <a:off x="4753" y="2880"/>
              <a:ext cx="276" cy="192"/>
            </a:xfrm>
            <a:prstGeom prst="rect">
              <a:avLst/>
            </a:prstGeom>
            <a:noFill/>
            <a:ln w="9525" algn="ctr">
              <a:noFill/>
              <a:miter lim="800000"/>
              <a:headEnd/>
              <a:tailEnd/>
            </a:ln>
          </p:spPr>
          <p:txBody>
            <a:bodyPr>
              <a:spAutoFit/>
            </a:bodyPr>
            <a:lstStyle/>
            <a:p>
              <a:pPr algn="ctr">
                <a:spcBef>
                  <a:spcPct val="50000"/>
                </a:spcBef>
              </a:pPr>
              <a:r>
                <a:rPr lang="en-US" sz="1400" i="1">
                  <a:latin typeface="Comic Sans MS" pitchFamily="66" charset="0"/>
                </a:rPr>
                <a:t>Q</a:t>
              </a:r>
              <a:r>
                <a:rPr lang="en-US" sz="1400" i="1" baseline="-25000">
                  <a:latin typeface="Comic Sans MS" pitchFamily="66" charset="0"/>
                </a:rPr>
                <a:t>L</a:t>
              </a:r>
              <a:endParaRPr lang="th-TH" sz="1400" i="1" baseline="-25000">
                <a:latin typeface="Comic Sans MS" pitchFamily="66" charset="0"/>
              </a:endParaRPr>
            </a:p>
          </p:txBody>
        </p:sp>
      </p:grpSp>
      <p:grpSp>
        <p:nvGrpSpPr>
          <p:cNvPr id="10" name="Group 33"/>
          <p:cNvGrpSpPr>
            <a:grpSpLocks/>
          </p:cNvGrpSpPr>
          <p:nvPr/>
        </p:nvGrpSpPr>
        <p:grpSpPr bwMode="auto">
          <a:xfrm>
            <a:off x="733425" y="3181350"/>
            <a:ext cx="1425575" cy="473075"/>
            <a:chOff x="1416" y="2436"/>
            <a:chExt cx="898" cy="298"/>
          </a:xfrm>
        </p:grpSpPr>
        <p:sp>
          <p:nvSpPr>
            <p:cNvPr id="17432" name="Freeform 34"/>
            <p:cNvSpPr>
              <a:spLocks/>
            </p:cNvSpPr>
            <p:nvPr/>
          </p:nvSpPr>
          <p:spPr bwMode="auto">
            <a:xfrm>
              <a:off x="1417" y="2436"/>
              <a:ext cx="897" cy="298"/>
            </a:xfrm>
            <a:custGeom>
              <a:avLst/>
              <a:gdLst>
                <a:gd name="T0" fmla="*/ 15 w 1629"/>
                <a:gd name="T1" fmla="*/ 219 h 694"/>
                <a:gd name="T2" fmla="*/ 3 w 1629"/>
                <a:gd name="T3" fmla="*/ 153 h 694"/>
                <a:gd name="T4" fmla="*/ 33 w 1629"/>
                <a:gd name="T5" fmla="*/ 110 h 694"/>
                <a:gd name="T6" fmla="*/ 72 w 1629"/>
                <a:gd name="T7" fmla="*/ 96 h 694"/>
                <a:gd name="T8" fmla="*/ 121 w 1629"/>
                <a:gd name="T9" fmla="*/ 86 h 694"/>
                <a:gd name="T10" fmla="*/ 150 w 1629"/>
                <a:gd name="T11" fmla="*/ 36 h 694"/>
                <a:gd name="T12" fmla="*/ 228 w 1629"/>
                <a:gd name="T13" fmla="*/ 3 h 694"/>
                <a:gd name="T14" fmla="*/ 318 w 1629"/>
                <a:gd name="T15" fmla="*/ 18 h 694"/>
                <a:gd name="T16" fmla="*/ 421 w 1629"/>
                <a:gd name="T17" fmla="*/ 61 h 694"/>
                <a:gd name="T18" fmla="*/ 479 w 1629"/>
                <a:gd name="T19" fmla="*/ 65 h 694"/>
                <a:gd name="T20" fmla="*/ 517 w 1629"/>
                <a:gd name="T21" fmla="*/ 56 h 694"/>
                <a:gd name="T22" fmla="*/ 572 w 1629"/>
                <a:gd name="T23" fmla="*/ 25 h 694"/>
                <a:gd name="T24" fmla="*/ 623 w 1629"/>
                <a:gd name="T25" fmla="*/ 3 h 694"/>
                <a:gd name="T26" fmla="*/ 700 w 1629"/>
                <a:gd name="T27" fmla="*/ 6 h 694"/>
                <a:gd name="T28" fmla="*/ 752 w 1629"/>
                <a:gd name="T29" fmla="*/ 30 h 694"/>
                <a:gd name="T30" fmla="*/ 791 w 1629"/>
                <a:gd name="T31" fmla="*/ 63 h 694"/>
                <a:gd name="T32" fmla="*/ 834 w 1629"/>
                <a:gd name="T33" fmla="*/ 64 h 694"/>
                <a:gd name="T34" fmla="*/ 877 w 1629"/>
                <a:gd name="T35" fmla="*/ 92 h 694"/>
                <a:gd name="T36" fmla="*/ 896 w 1629"/>
                <a:gd name="T37" fmla="*/ 131 h 694"/>
                <a:gd name="T38" fmla="*/ 884 w 1629"/>
                <a:gd name="T39" fmla="*/ 190 h 694"/>
                <a:gd name="T40" fmla="*/ 846 w 1629"/>
                <a:gd name="T41" fmla="*/ 238 h 694"/>
                <a:gd name="T42" fmla="*/ 773 w 1629"/>
                <a:gd name="T43" fmla="*/ 274 h 694"/>
                <a:gd name="T44" fmla="*/ 684 w 1629"/>
                <a:gd name="T45" fmla="*/ 280 h 694"/>
                <a:gd name="T46" fmla="*/ 631 w 1629"/>
                <a:gd name="T47" fmla="*/ 265 h 694"/>
                <a:gd name="T48" fmla="*/ 601 w 1629"/>
                <a:gd name="T49" fmla="*/ 236 h 694"/>
                <a:gd name="T50" fmla="*/ 553 w 1629"/>
                <a:gd name="T51" fmla="*/ 277 h 694"/>
                <a:gd name="T52" fmla="*/ 456 w 1629"/>
                <a:gd name="T53" fmla="*/ 297 h 694"/>
                <a:gd name="T54" fmla="*/ 347 w 1629"/>
                <a:gd name="T55" fmla="*/ 283 h 694"/>
                <a:gd name="T56" fmla="*/ 320 w 1629"/>
                <a:gd name="T57" fmla="*/ 271 h 694"/>
                <a:gd name="T58" fmla="*/ 299 w 1629"/>
                <a:gd name="T59" fmla="*/ 248 h 694"/>
                <a:gd name="T60" fmla="*/ 274 w 1629"/>
                <a:gd name="T61" fmla="*/ 270 h 694"/>
                <a:gd name="T62" fmla="*/ 243 w 1629"/>
                <a:gd name="T63" fmla="*/ 288 h 694"/>
                <a:gd name="T64" fmla="*/ 173 w 1629"/>
                <a:gd name="T65" fmla="*/ 296 h 694"/>
                <a:gd name="T66" fmla="*/ 97 w 1629"/>
                <a:gd name="T67" fmla="*/ 277 h 694"/>
                <a:gd name="T68" fmla="*/ 15 w 1629"/>
                <a:gd name="T69" fmla="*/ 219 h 6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9"/>
                <a:gd name="T106" fmla="*/ 0 h 694"/>
                <a:gd name="T107" fmla="*/ 1629 w 1629"/>
                <a:gd name="T108" fmla="*/ 694 h 6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9" h="694">
                  <a:moveTo>
                    <a:pt x="28" y="509"/>
                  </a:moveTo>
                  <a:cubicBezTo>
                    <a:pt x="0" y="461"/>
                    <a:pt x="1" y="398"/>
                    <a:pt x="6" y="356"/>
                  </a:cubicBezTo>
                  <a:cubicBezTo>
                    <a:pt x="11" y="314"/>
                    <a:pt x="39" y="279"/>
                    <a:pt x="60" y="257"/>
                  </a:cubicBezTo>
                  <a:lnTo>
                    <a:pt x="130" y="224"/>
                  </a:lnTo>
                  <a:cubicBezTo>
                    <a:pt x="156" y="215"/>
                    <a:pt x="195" y="223"/>
                    <a:pt x="219" y="200"/>
                  </a:cubicBezTo>
                  <a:cubicBezTo>
                    <a:pt x="243" y="177"/>
                    <a:pt x="240" y="115"/>
                    <a:pt x="273" y="83"/>
                  </a:cubicBezTo>
                  <a:cubicBezTo>
                    <a:pt x="306" y="51"/>
                    <a:pt x="363" y="15"/>
                    <a:pt x="414" y="8"/>
                  </a:cubicBezTo>
                  <a:cubicBezTo>
                    <a:pt x="465" y="1"/>
                    <a:pt x="518" y="19"/>
                    <a:pt x="577" y="41"/>
                  </a:cubicBezTo>
                  <a:cubicBezTo>
                    <a:pt x="636" y="63"/>
                    <a:pt x="716" y="125"/>
                    <a:pt x="765" y="143"/>
                  </a:cubicBezTo>
                  <a:cubicBezTo>
                    <a:pt x="814" y="161"/>
                    <a:pt x="841" y="154"/>
                    <a:pt x="870" y="152"/>
                  </a:cubicBezTo>
                  <a:cubicBezTo>
                    <a:pt x="899" y="150"/>
                    <a:pt x="911" y="146"/>
                    <a:pt x="939" y="131"/>
                  </a:cubicBezTo>
                  <a:cubicBezTo>
                    <a:pt x="967" y="116"/>
                    <a:pt x="1006" y="79"/>
                    <a:pt x="1038" y="59"/>
                  </a:cubicBezTo>
                  <a:cubicBezTo>
                    <a:pt x="1070" y="39"/>
                    <a:pt x="1092" y="16"/>
                    <a:pt x="1131" y="8"/>
                  </a:cubicBezTo>
                  <a:cubicBezTo>
                    <a:pt x="1170" y="0"/>
                    <a:pt x="1233" y="4"/>
                    <a:pt x="1272" y="14"/>
                  </a:cubicBezTo>
                  <a:cubicBezTo>
                    <a:pt x="1311" y="24"/>
                    <a:pt x="1338" y="49"/>
                    <a:pt x="1365" y="71"/>
                  </a:cubicBezTo>
                  <a:cubicBezTo>
                    <a:pt x="1392" y="93"/>
                    <a:pt x="1412" y="133"/>
                    <a:pt x="1437" y="146"/>
                  </a:cubicBezTo>
                  <a:cubicBezTo>
                    <a:pt x="1462" y="159"/>
                    <a:pt x="1489" y="138"/>
                    <a:pt x="1515" y="149"/>
                  </a:cubicBezTo>
                  <a:cubicBezTo>
                    <a:pt x="1541" y="160"/>
                    <a:pt x="1574" y="189"/>
                    <a:pt x="1593" y="215"/>
                  </a:cubicBezTo>
                  <a:cubicBezTo>
                    <a:pt x="1612" y="241"/>
                    <a:pt x="1625" y="268"/>
                    <a:pt x="1627" y="306"/>
                  </a:cubicBezTo>
                  <a:cubicBezTo>
                    <a:pt x="1629" y="344"/>
                    <a:pt x="1620" y="402"/>
                    <a:pt x="1605" y="443"/>
                  </a:cubicBezTo>
                  <a:cubicBezTo>
                    <a:pt x="1590" y="484"/>
                    <a:pt x="1569" y="522"/>
                    <a:pt x="1536" y="554"/>
                  </a:cubicBezTo>
                  <a:cubicBezTo>
                    <a:pt x="1503" y="586"/>
                    <a:pt x="1453" y="621"/>
                    <a:pt x="1404" y="638"/>
                  </a:cubicBezTo>
                  <a:cubicBezTo>
                    <a:pt x="1355" y="655"/>
                    <a:pt x="1285" y="657"/>
                    <a:pt x="1242" y="653"/>
                  </a:cubicBezTo>
                  <a:cubicBezTo>
                    <a:pt x="1199" y="649"/>
                    <a:pt x="1171" y="634"/>
                    <a:pt x="1146" y="617"/>
                  </a:cubicBezTo>
                  <a:lnTo>
                    <a:pt x="1092" y="550"/>
                  </a:lnTo>
                  <a:lnTo>
                    <a:pt x="1004" y="644"/>
                  </a:lnTo>
                  <a:cubicBezTo>
                    <a:pt x="960" y="668"/>
                    <a:pt x="890" y="690"/>
                    <a:pt x="828" y="692"/>
                  </a:cubicBezTo>
                  <a:cubicBezTo>
                    <a:pt x="766" y="694"/>
                    <a:pt x="672" y="668"/>
                    <a:pt x="631" y="658"/>
                  </a:cubicBezTo>
                  <a:lnTo>
                    <a:pt x="582" y="632"/>
                  </a:lnTo>
                  <a:lnTo>
                    <a:pt x="543" y="577"/>
                  </a:lnTo>
                  <a:lnTo>
                    <a:pt x="498" y="629"/>
                  </a:lnTo>
                  <a:lnTo>
                    <a:pt x="442" y="671"/>
                  </a:lnTo>
                  <a:cubicBezTo>
                    <a:pt x="412" y="681"/>
                    <a:pt x="359" y="693"/>
                    <a:pt x="315" y="689"/>
                  </a:cubicBezTo>
                  <a:cubicBezTo>
                    <a:pt x="271" y="685"/>
                    <a:pt x="225" y="674"/>
                    <a:pt x="177" y="644"/>
                  </a:cubicBezTo>
                  <a:cubicBezTo>
                    <a:pt x="129" y="614"/>
                    <a:pt x="51" y="556"/>
                    <a:pt x="28" y="509"/>
                  </a:cubicBezTo>
                  <a:close/>
                </a:path>
              </a:pathLst>
            </a:custGeom>
            <a:solidFill>
              <a:srgbClr val="FF0000">
                <a:alpha val="59999"/>
              </a:srgbClr>
            </a:solidFill>
            <a:ln w="9525" cap="flat" cmpd="sng">
              <a:noFill/>
              <a:prstDash val="solid"/>
              <a:round/>
              <a:headEnd type="none" w="med" len="med"/>
              <a:tailEnd type="none" w="med" len="med"/>
            </a:ln>
          </p:spPr>
          <p:txBody>
            <a:bodyPr/>
            <a:lstStyle/>
            <a:p>
              <a:endParaRPr lang="th-TH"/>
            </a:p>
          </p:txBody>
        </p:sp>
        <p:sp>
          <p:nvSpPr>
            <p:cNvPr id="17433" name="Text Box 35"/>
            <p:cNvSpPr txBox="1">
              <a:spLocks noChangeArrowheads="1"/>
            </p:cNvSpPr>
            <p:nvPr/>
          </p:nvSpPr>
          <p:spPr bwMode="auto">
            <a:xfrm>
              <a:off x="1416" y="2497"/>
              <a:ext cx="894" cy="144"/>
            </a:xfrm>
            <a:prstGeom prst="rect">
              <a:avLst/>
            </a:prstGeom>
            <a:noFill/>
            <a:ln w="9525" algn="ctr">
              <a:noFill/>
              <a:miter lim="800000"/>
              <a:headEnd/>
              <a:tailEnd/>
            </a:ln>
          </p:spPr>
          <p:txBody>
            <a:bodyPr>
              <a:spAutoFit/>
            </a:bodyPr>
            <a:lstStyle/>
            <a:p>
              <a:pPr algn="ctr">
                <a:spcBef>
                  <a:spcPct val="50000"/>
                </a:spcBef>
              </a:pPr>
              <a:r>
                <a:rPr lang="en-US" sz="900" b="1" i="1">
                  <a:latin typeface="Comic Sans MS" pitchFamily="66" charset="0"/>
                </a:rPr>
                <a:t>High-Temp. Body, T</a:t>
              </a:r>
              <a:r>
                <a:rPr lang="en-US" sz="900" b="1" i="1" baseline="-25000">
                  <a:latin typeface="Comic Sans MS" pitchFamily="66" charset="0"/>
                </a:rPr>
                <a:t>H</a:t>
              </a:r>
              <a:endParaRPr lang="th-TH" sz="900" b="1" i="1" baseline="-25000">
                <a:latin typeface="Comic Sans MS" pitchFamily="66" charset="0"/>
              </a:endParaRPr>
            </a:p>
          </p:txBody>
        </p:sp>
      </p:grpSp>
      <p:grpSp>
        <p:nvGrpSpPr>
          <p:cNvPr id="11" name="Group 36"/>
          <p:cNvGrpSpPr>
            <a:grpSpLocks/>
          </p:cNvGrpSpPr>
          <p:nvPr/>
        </p:nvGrpSpPr>
        <p:grpSpPr bwMode="auto">
          <a:xfrm>
            <a:off x="711200" y="4913313"/>
            <a:ext cx="1428750" cy="473075"/>
            <a:chOff x="1402" y="3527"/>
            <a:chExt cx="900" cy="298"/>
          </a:xfrm>
        </p:grpSpPr>
        <p:sp>
          <p:nvSpPr>
            <p:cNvPr id="17430" name="Freeform 37"/>
            <p:cNvSpPr>
              <a:spLocks/>
            </p:cNvSpPr>
            <p:nvPr/>
          </p:nvSpPr>
          <p:spPr bwMode="auto">
            <a:xfrm flipH="1" flipV="1">
              <a:off x="1405" y="3527"/>
              <a:ext cx="897" cy="298"/>
            </a:xfrm>
            <a:custGeom>
              <a:avLst/>
              <a:gdLst>
                <a:gd name="T0" fmla="*/ 15 w 1629"/>
                <a:gd name="T1" fmla="*/ 219 h 694"/>
                <a:gd name="T2" fmla="*/ 3 w 1629"/>
                <a:gd name="T3" fmla="*/ 153 h 694"/>
                <a:gd name="T4" fmla="*/ 33 w 1629"/>
                <a:gd name="T5" fmla="*/ 110 h 694"/>
                <a:gd name="T6" fmla="*/ 72 w 1629"/>
                <a:gd name="T7" fmla="*/ 96 h 694"/>
                <a:gd name="T8" fmla="*/ 121 w 1629"/>
                <a:gd name="T9" fmla="*/ 86 h 694"/>
                <a:gd name="T10" fmla="*/ 150 w 1629"/>
                <a:gd name="T11" fmla="*/ 36 h 694"/>
                <a:gd name="T12" fmla="*/ 228 w 1629"/>
                <a:gd name="T13" fmla="*/ 3 h 694"/>
                <a:gd name="T14" fmla="*/ 318 w 1629"/>
                <a:gd name="T15" fmla="*/ 18 h 694"/>
                <a:gd name="T16" fmla="*/ 421 w 1629"/>
                <a:gd name="T17" fmla="*/ 61 h 694"/>
                <a:gd name="T18" fmla="*/ 479 w 1629"/>
                <a:gd name="T19" fmla="*/ 65 h 694"/>
                <a:gd name="T20" fmla="*/ 517 w 1629"/>
                <a:gd name="T21" fmla="*/ 56 h 694"/>
                <a:gd name="T22" fmla="*/ 572 w 1629"/>
                <a:gd name="T23" fmla="*/ 25 h 694"/>
                <a:gd name="T24" fmla="*/ 623 w 1629"/>
                <a:gd name="T25" fmla="*/ 3 h 694"/>
                <a:gd name="T26" fmla="*/ 700 w 1629"/>
                <a:gd name="T27" fmla="*/ 6 h 694"/>
                <a:gd name="T28" fmla="*/ 752 w 1629"/>
                <a:gd name="T29" fmla="*/ 30 h 694"/>
                <a:gd name="T30" fmla="*/ 791 w 1629"/>
                <a:gd name="T31" fmla="*/ 63 h 694"/>
                <a:gd name="T32" fmla="*/ 834 w 1629"/>
                <a:gd name="T33" fmla="*/ 64 h 694"/>
                <a:gd name="T34" fmla="*/ 877 w 1629"/>
                <a:gd name="T35" fmla="*/ 92 h 694"/>
                <a:gd name="T36" fmla="*/ 896 w 1629"/>
                <a:gd name="T37" fmla="*/ 131 h 694"/>
                <a:gd name="T38" fmla="*/ 884 w 1629"/>
                <a:gd name="T39" fmla="*/ 190 h 694"/>
                <a:gd name="T40" fmla="*/ 846 w 1629"/>
                <a:gd name="T41" fmla="*/ 238 h 694"/>
                <a:gd name="T42" fmla="*/ 773 w 1629"/>
                <a:gd name="T43" fmla="*/ 274 h 694"/>
                <a:gd name="T44" fmla="*/ 684 w 1629"/>
                <a:gd name="T45" fmla="*/ 280 h 694"/>
                <a:gd name="T46" fmla="*/ 631 w 1629"/>
                <a:gd name="T47" fmla="*/ 265 h 694"/>
                <a:gd name="T48" fmla="*/ 601 w 1629"/>
                <a:gd name="T49" fmla="*/ 236 h 694"/>
                <a:gd name="T50" fmla="*/ 553 w 1629"/>
                <a:gd name="T51" fmla="*/ 277 h 694"/>
                <a:gd name="T52" fmla="*/ 456 w 1629"/>
                <a:gd name="T53" fmla="*/ 297 h 694"/>
                <a:gd name="T54" fmla="*/ 347 w 1629"/>
                <a:gd name="T55" fmla="*/ 283 h 694"/>
                <a:gd name="T56" fmla="*/ 320 w 1629"/>
                <a:gd name="T57" fmla="*/ 271 h 694"/>
                <a:gd name="T58" fmla="*/ 299 w 1629"/>
                <a:gd name="T59" fmla="*/ 248 h 694"/>
                <a:gd name="T60" fmla="*/ 274 w 1629"/>
                <a:gd name="T61" fmla="*/ 270 h 694"/>
                <a:gd name="T62" fmla="*/ 243 w 1629"/>
                <a:gd name="T63" fmla="*/ 288 h 694"/>
                <a:gd name="T64" fmla="*/ 173 w 1629"/>
                <a:gd name="T65" fmla="*/ 296 h 694"/>
                <a:gd name="T66" fmla="*/ 97 w 1629"/>
                <a:gd name="T67" fmla="*/ 277 h 694"/>
                <a:gd name="T68" fmla="*/ 15 w 1629"/>
                <a:gd name="T69" fmla="*/ 219 h 6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9"/>
                <a:gd name="T106" fmla="*/ 0 h 694"/>
                <a:gd name="T107" fmla="*/ 1629 w 1629"/>
                <a:gd name="T108" fmla="*/ 694 h 6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9" h="694">
                  <a:moveTo>
                    <a:pt x="28" y="509"/>
                  </a:moveTo>
                  <a:cubicBezTo>
                    <a:pt x="0" y="461"/>
                    <a:pt x="1" y="398"/>
                    <a:pt x="6" y="356"/>
                  </a:cubicBezTo>
                  <a:cubicBezTo>
                    <a:pt x="11" y="314"/>
                    <a:pt x="39" y="279"/>
                    <a:pt x="60" y="257"/>
                  </a:cubicBezTo>
                  <a:lnTo>
                    <a:pt x="130" y="224"/>
                  </a:lnTo>
                  <a:cubicBezTo>
                    <a:pt x="156" y="215"/>
                    <a:pt x="195" y="223"/>
                    <a:pt x="219" y="200"/>
                  </a:cubicBezTo>
                  <a:cubicBezTo>
                    <a:pt x="243" y="177"/>
                    <a:pt x="240" y="115"/>
                    <a:pt x="273" y="83"/>
                  </a:cubicBezTo>
                  <a:cubicBezTo>
                    <a:pt x="306" y="51"/>
                    <a:pt x="363" y="15"/>
                    <a:pt x="414" y="8"/>
                  </a:cubicBezTo>
                  <a:cubicBezTo>
                    <a:pt x="465" y="1"/>
                    <a:pt x="518" y="19"/>
                    <a:pt x="577" y="41"/>
                  </a:cubicBezTo>
                  <a:cubicBezTo>
                    <a:pt x="636" y="63"/>
                    <a:pt x="716" y="125"/>
                    <a:pt x="765" y="143"/>
                  </a:cubicBezTo>
                  <a:cubicBezTo>
                    <a:pt x="814" y="161"/>
                    <a:pt x="841" y="154"/>
                    <a:pt x="870" y="152"/>
                  </a:cubicBezTo>
                  <a:cubicBezTo>
                    <a:pt x="899" y="150"/>
                    <a:pt x="911" y="146"/>
                    <a:pt x="939" y="131"/>
                  </a:cubicBezTo>
                  <a:cubicBezTo>
                    <a:pt x="967" y="116"/>
                    <a:pt x="1006" y="79"/>
                    <a:pt x="1038" y="59"/>
                  </a:cubicBezTo>
                  <a:cubicBezTo>
                    <a:pt x="1070" y="39"/>
                    <a:pt x="1092" y="16"/>
                    <a:pt x="1131" y="8"/>
                  </a:cubicBezTo>
                  <a:cubicBezTo>
                    <a:pt x="1170" y="0"/>
                    <a:pt x="1233" y="4"/>
                    <a:pt x="1272" y="14"/>
                  </a:cubicBezTo>
                  <a:cubicBezTo>
                    <a:pt x="1311" y="24"/>
                    <a:pt x="1338" y="49"/>
                    <a:pt x="1365" y="71"/>
                  </a:cubicBezTo>
                  <a:cubicBezTo>
                    <a:pt x="1392" y="93"/>
                    <a:pt x="1412" y="133"/>
                    <a:pt x="1437" y="146"/>
                  </a:cubicBezTo>
                  <a:cubicBezTo>
                    <a:pt x="1462" y="159"/>
                    <a:pt x="1489" y="138"/>
                    <a:pt x="1515" y="149"/>
                  </a:cubicBezTo>
                  <a:cubicBezTo>
                    <a:pt x="1541" y="160"/>
                    <a:pt x="1574" y="189"/>
                    <a:pt x="1593" y="215"/>
                  </a:cubicBezTo>
                  <a:cubicBezTo>
                    <a:pt x="1612" y="241"/>
                    <a:pt x="1625" y="268"/>
                    <a:pt x="1627" y="306"/>
                  </a:cubicBezTo>
                  <a:cubicBezTo>
                    <a:pt x="1629" y="344"/>
                    <a:pt x="1620" y="402"/>
                    <a:pt x="1605" y="443"/>
                  </a:cubicBezTo>
                  <a:cubicBezTo>
                    <a:pt x="1590" y="484"/>
                    <a:pt x="1569" y="522"/>
                    <a:pt x="1536" y="554"/>
                  </a:cubicBezTo>
                  <a:cubicBezTo>
                    <a:pt x="1503" y="586"/>
                    <a:pt x="1453" y="621"/>
                    <a:pt x="1404" y="638"/>
                  </a:cubicBezTo>
                  <a:cubicBezTo>
                    <a:pt x="1355" y="655"/>
                    <a:pt x="1285" y="657"/>
                    <a:pt x="1242" y="653"/>
                  </a:cubicBezTo>
                  <a:cubicBezTo>
                    <a:pt x="1199" y="649"/>
                    <a:pt x="1171" y="634"/>
                    <a:pt x="1146" y="617"/>
                  </a:cubicBezTo>
                  <a:lnTo>
                    <a:pt x="1092" y="550"/>
                  </a:lnTo>
                  <a:lnTo>
                    <a:pt x="1004" y="644"/>
                  </a:lnTo>
                  <a:cubicBezTo>
                    <a:pt x="960" y="668"/>
                    <a:pt x="890" y="690"/>
                    <a:pt x="828" y="692"/>
                  </a:cubicBezTo>
                  <a:cubicBezTo>
                    <a:pt x="766" y="694"/>
                    <a:pt x="672" y="668"/>
                    <a:pt x="631" y="658"/>
                  </a:cubicBezTo>
                  <a:lnTo>
                    <a:pt x="582" y="632"/>
                  </a:lnTo>
                  <a:lnTo>
                    <a:pt x="543" y="577"/>
                  </a:lnTo>
                  <a:lnTo>
                    <a:pt x="498" y="629"/>
                  </a:lnTo>
                  <a:lnTo>
                    <a:pt x="442" y="671"/>
                  </a:lnTo>
                  <a:cubicBezTo>
                    <a:pt x="412" y="681"/>
                    <a:pt x="359" y="693"/>
                    <a:pt x="315" y="689"/>
                  </a:cubicBezTo>
                  <a:cubicBezTo>
                    <a:pt x="271" y="685"/>
                    <a:pt x="225" y="674"/>
                    <a:pt x="177" y="644"/>
                  </a:cubicBezTo>
                  <a:cubicBezTo>
                    <a:pt x="129" y="614"/>
                    <a:pt x="51" y="556"/>
                    <a:pt x="28" y="509"/>
                  </a:cubicBezTo>
                  <a:close/>
                </a:path>
              </a:pathLst>
            </a:custGeom>
            <a:solidFill>
              <a:srgbClr val="3366FF">
                <a:alpha val="59999"/>
              </a:srgbClr>
            </a:solidFill>
            <a:ln w="9525" cap="flat" cmpd="sng">
              <a:noFill/>
              <a:prstDash val="solid"/>
              <a:round/>
              <a:headEnd type="none" w="med" len="med"/>
              <a:tailEnd type="none" w="med" len="med"/>
            </a:ln>
          </p:spPr>
          <p:txBody>
            <a:bodyPr/>
            <a:lstStyle/>
            <a:p>
              <a:endParaRPr lang="th-TH"/>
            </a:p>
          </p:txBody>
        </p:sp>
        <p:sp>
          <p:nvSpPr>
            <p:cNvPr id="17431" name="Text Box 38"/>
            <p:cNvSpPr txBox="1">
              <a:spLocks noChangeArrowheads="1"/>
            </p:cNvSpPr>
            <p:nvPr/>
          </p:nvSpPr>
          <p:spPr bwMode="auto">
            <a:xfrm>
              <a:off x="1402" y="3629"/>
              <a:ext cx="894" cy="144"/>
            </a:xfrm>
            <a:prstGeom prst="rect">
              <a:avLst/>
            </a:prstGeom>
            <a:noFill/>
            <a:ln w="9525" algn="ctr">
              <a:noFill/>
              <a:miter lim="800000"/>
              <a:headEnd/>
              <a:tailEnd/>
            </a:ln>
          </p:spPr>
          <p:txBody>
            <a:bodyPr>
              <a:spAutoFit/>
            </a:bodyPr>
            <a:lstStyle/>
            <a:p>
              <a:pPr algn="ctr">
                <a:spcBef>
                  <a:spcPct val="50000"/>
                </a:spcBef>
              </a:pPr>
              <a:r>
                <a:rPr lang="en-US" sz="900" b="1" i="1">
                  <a:latin typeface="Comic Sans MS" pitchFamily="66" charset="0"/>
                </a:rPr>
                <a:t>Low-Temp. Body, T</a:t>
              </a:r>
              <a:r>
                <a:rPr lang="en-US" sz="900" b="1" i="1" baseline="-25000">
                  <a:latin typeface="Comic Sans MS" pitchFamily="66" charset="0"/>
                </a:rPr>
                <a:t>L</a:t>
              </a:r>
              <a:endParaRPr lang="th-TH" sz="900" b="1" i="1" baseline="-25000">
                <a:latin typeface="Comic Sans MS" pitchFamily="66" charset="0"/>
              </a:endParaRPr>
            </a:p>
          </p:txBody>
        </p:sp>
      </p:grpSp>
      <p:grpSp>
        <p:nvGrpSpPr>
          <p:cNvPr id="12" name="Group 39"/>
          <p:cNvGrpSpPr>
            <a:grpSpLocks/>
          </p:cNvGrpSpPr>
          <p:nvPr/>
        </p:nvGrpSpPr>
        <p:grpSpPr bwMode="auto">
          <a:xfrm>
            <a:off x="1042988" y="3549650"/>
            <a:ext cx="779462" cy="1506538"/>
            <a:chOff x="705" y="2244"/>
            <a:chExt cx="491" cy="949"/>
          </a:xfrm>
        </p:grpSpPr>
        <p:sp>
          <p:nvSpPr>
            <p:cNvPr id="119848" name="Freeform 40"/>
            <p:cNvSpPr>
              <a:spLocks/>
            </p:cNvSpPr>
            <p:nvPr/>
          </p:nvSpPr>
          <p:spPr bwMode="auto">
            <a:xfrm>
              <a:off x="705" y="2244"/>
              <a:ext cx="330" cy="949"/>
            </a:xfrm>
            <a:custGeom>
              <a:avLst/>
              <a:gdLst/>
              <a:ahLst/>
              <a:cxnLst>
                <a:cxn ang="0">
                  <a:pos x="0" y="929"/>
                </a:cxn>
                <a:cxn ang="0">
                  <a:pos x="16" y="742"/>
                </a:cxn>
                <a:cxn ang="0">
                  <a:pos x="58" y="486"/>
                </a:cxn>
                <a:cxn ang="0">
                  <a:pos x="120" y="260"/>
                </a:cxn>
                <a:cxn ang="0">
                  <a:pos x="183" y="120"/>
                </a:cxn>
                <a:cxn ang="0">
                  <a:pos x="105" y="90"/>
                </a:cxn>
                <a:cxn ang="0">
                  <a:pos x="279" y="0"/>
                </a:cxn>
                <a:cxn ang="0">
                  <a:pos x="329" y="204"/>
                </a:cxn>
                <a:cxn ang="0">
                  <a:pos x="286" y="159"/>
                </a:cxn>
                <a:cxn ang="0">
                  <a:pos x="265" y="237"/>
                </a:cxn>
                <a:cxn ang="0">
                  <a:pos x="257" y="368"/>
                </a:cxn>
                <a:cxn ang="0">
                  <a:pos x="257" y="536"/>
                </a:cxn>
                <a:cxn ang="0">
                  <a:pos x="267" y="703"/>
                </a:cxn>
                <a:cxn ang="0">
                  <a:pos x="283" y="782"/>
                </a:cxn>
                <a:cxn ang="0">
                  <a:pos x="309" y="900"/>
                </a:cxn>
                <a:cxn ang="0">
                  <a:pos x="330" y="949"/>
                </a:cxn>
                <a:cxn ang="0">
                  <a:pos x="137" y="753"/>
                </a:cxn>
                <a:cxn ang="0">
                  <a:pos x="0" y="929"/>
                </a:cxn>
              </a:cxnLst>
              <a:rect l="0" t="0" r="r" b="b"/>
              <a:pathLst>
                <a:path w="330" h="949">
                  <a:moveTo>
                    <a:pt x="0" y="929"/>
                  </a:moveTo>
                  <a:lnTo>
                    <a:pt x="16" y="742"/>
                  </a:lnTo>
                  <a:lnTo>
                    <a:pt x="58" y="486"/>
                  </a:lnTo>
                  <a:lnTo>
                    <a:pt x="120" y="260"/>
                  </a:lnTo>
                  <a:lnTo>
                    <a:pt x="183" y="120"/>
                  </a:lnTo>
                  <a:lnTo>
                    <a:pt x="105" y="90"/>
                  </a:lnTo>
                  <a:lnTo>
                    <a:pt x="279" y="0"/>
                  </a:lnTo>
                  <a:lnTo>
                    <a:pt x="329" y="204"/>
                  </a:lnTo>
                  <a:lnTo>
                    <a:pt x="286" y="159"/>
                  </a:lnTo>
                  <a:lnTo>
                    <a:pt x="265" y="237"/>
                  </a:lnTo>
                  <a:lnTo>
                    <a:pt x="257" y="368"/>
                  </a:lnTo>
                  <a:lnTo>
                    <a:pt x="257" y="536"/>
                  </a:lnTo>
                  <a:lnTo>
                    <a:pt x="267" y="703"/>
                  </a:lnTo>
                  <a:lnTo>
                    <a:pt x="283" y="782"/>
                  </a:lnTo>
                  <a:lnTo>
                    <a:pt x="309" y="900"/>
                  </a:lnTo>
                  <a:lnTo>
                    <a:pt x="330" y="949"/>
                  </a:lnTo>
                  <a:lnTo>
                    <a:pt x="137" y="753"/>
                  </a:lnTo>
                  <a:lnTo>
                    <a:pt x="0" y="929"/>
                  </a:lnTo>
                  <a:close/>
                </a:path>
              </a:pathLst>
            </a:custGeom>
            <a:gradFill rotWithShape="1">
              <a:gsLst>
                <a:gs pos="0">
                  <a:srgbClr val="FF9999">
                    <a:gamma/>
                    <a:shade val="46275"/>
                    <a:invGamma/>
                  </a:srgbClr>
                </a:gs>
                <a:gs pos="50000">
                  <a:srgbClr val="FF9999">
                    <a:alpha val="53000"/>
                  </a:srgbClr>
                </a:gs>
                <a:gs pos="100000">
                  <a:srgbClr val="FF9999">
                    <a:gamma/>
                    <a:shade val="46275"/>
                    <a:invGamma/>
                  </a:srgbClr>
                </a:gs>
              </a:gsLst>
              <a:lin ang="18900000" scaled="1"/>
            </a:gradFill>
            <a:ln w="9525" cap="flat" cmpd="sng">
              <a:noFill/>
              <a:prstDash val="solid"/>
              <a:round/>
              <a:headEnd type="none" w="med" len="med"/>
              <a:tailEnd type="none" w="med" len="med"/>
            </a:ln>
            <a:effectLst/>
          </p:spPr>
          <p:txBody>
            <a:bodyPr/>
            <a:lstStyle/>
            <a:p>
              <a:pPr>
                <a:defRPr/>
              </a:pPr>
              <a:endParaRPr lang="th-TH"/>
            </a:p>
          </p:txBody>
        </p:sp>
        <p:sp>
          <p:nvSpPr>
            <p:cNvPr id="17429" name="Text Box 41"/>
            <p:cNvSpPr txBox="1">
              <a:spLocks noChangeArrowheads="1"/>
            </p:cNvSpPr>
            <p:nvPr/>
          </p:nvSpPr>
          <p:spPr bwMode="auto">
            <a:xfrm>
              <a:off x="920" y="2599"/>
              <a:ext cx="276" cy="192"/>
            </a:xfrm>
            <a:prstGeom prst="rect">
              <a:avLst/>
            </a:prstGeom>
            <a:noFill/>
            <a:ln w="9525" algn="ctr">
              <a:noFill/>
              <a:miter lim="800000"/>
              <a:headEnd/>
              <a:tailEnd/>
            </a:ln>
          </p:spPr>
          <p:txBody>
            <a:bodyPr>
              <a:spAutoFit/>
            </a:bodyPr>
            <a:lstStyle/>
            <a:p>
              <a:pPr algn="ctr">
                <a:spcBef>
                  <a:spcPct val="50000"/>
                </a:spcBef>
              </a:pPr>
              <a:r>
                <a:rPr lang="en-US" sz="1400" i="1">
                  <a:latin typeface="Comic Sans MS" pitchFamily="66" charset="0"/>
                </a:rPr>
                <a:t>Q</a:t>
              </a:r>
              <a:endParaRPr lang="th-TH" sz="1400" i="1" baseline="-25000">
                <a:latin typeface="Comic Sans MS" pitchFamily="6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119827">
                                            <p:bg/>
                                          </p:spTgt>
                                        </p:tgtEl>
                                        <p:attrNameLst>
                                          <p:attrName>style.visibility</p:attrName>
                                        </p:attrNameLst>
                                      </p:cBhvr>
                                      <p:to>
                                        <p:strVal val="visible"/>
                                      </p:to>
                                    </p:set>
                                    <p:animEffect transition="in" filter="strips(downRight)">
                                      <p:cBhvr>
                                        <p:cTn id="7" dur="1000"/>
                                        <p:tgtEl>
                                          <p:spTgt spid="119827">
                                            <p:bg/>
                                          </p:spTgt>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119827">
                                            <p:txEl>
                                              <p:pRg st="0" end="0"/>
                                            </p:txEl>
                                          </p:spTgt>
                                        </p:tgtEl>
                                        <p:attrNameLst>
                                          <p:attrName>style.visibility</p:attrName>
                                        </p:attrNameLst>
                                      </p:cBhvr>
                                      <p:to>
                                        <p:strVal val="visible"/>
                                      </p:to>
                                    </p:set>
                                    <p:animEffect transition="in" filter="strips(downRight)">
                                      <p:cBhvr>
                                        <p:cTn id="11" dur="1000"/>
                                        <p:tgtEl>
                                          <p:spTgt spid="119827">
                                            <p:txEl>
                                              <p:pRg st="0" end="0"/>
                                            </p:txEl>
                                          </p:spTgt>
                                        </p:tgtEl>
                                      </p:cBhvr>
                                    </p:animEffect>
                                  </p:childTnLst>
                                </p:cTn>
                              </p:par>
                            </p:childTnLst>
                          </p:cTn>
                        </p:par>
                        <p:par>
                          <p:cTn id="12" fill="hold">
                            <p:stCondLst>
                              <p:cond delay="2000"/>
                            </p:stCondLst>
                            <p:childTnLst>
                              <p:par>
                                <p:cTn id="13" presetID="8"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in)">
                                      <p:cBhvr>
                                        <p:cTn id="15" dur="500"/>
                                        <p:tgtEl>
                                          <p:spTgt spid="2"/>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par>
                          <p:cTn id="23" fill="hold">
                            <p:stCondLst>
                              <p:cond delay="3500"/>
                            </p:stCondLst>
                            <p:childTnLst>
                              <p:par>
                                <p:cTn id="24" presetID="22" presetClass="entr" presetSubtype="4" repeatCount="2000"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childTnLst>
                          </p:cTn>
                        </p:par>
                        <p:par>
                          <p:cTn id="27" fill="hold">
                            <p:stCondLst>
                              <p:cond delay="4500"/>
                            </p:stCondLst>
                            <p:childTnLst>
                              <p:par>
                                <p:cTn id="28" presetID="10" presetClass="entr" presetSubtype="0" repeatCount="indefinite" fill="hold" grpId="0" nodeType="afterEffect">
                                  <p:stCondLst>
                                    <p:cond delay="0"/>
                                  </p:stCondLst>
                                  <p:endCondLst>
                                    <p:cond evt="onNext" delay="0">
                                      <p:tgtEl>
                                        <p:sldTgt/>
                                      </p:tgtEl>
                                    </p:cond>
                                  </p:endCondLst>
                                  <p:childTnLst>
                                    <p:set>
                                      <p:cBhvr>
                                        <p:cTn id="29" dur="1" fill="hold">
                                          <p:stCondLst>
                                            <p:cond delay="0"/>
                                          </p:stCondLst>
                                        </p:cTn>
                                        <p:tgtEl>
                                          <p:spTgt spid="119828"/>
                                        </p:tgtEl>
                                        <p:attrNameLst>
                                          <p:attrName>style.visibility</p:attrName>
                                        </p:attrNameLst>
                                      </p:cBhvr>
                                      <p:to>
                                        <p:strVal val="visible"/>
                                      </p:to>
                                    </p:set>
                                    <p:animEffect transition="in" filter="fade">
                                      <p:cBhvr>
                                        <p:cTn id="30" dur="500"/>
                                        <p:tgtEl>
                                          <p:spTgt spid="119828"/>
                                        </p:tgtEl>
                                      </p:cBhvr>
                                    </p:animEffect>
                                  </p:childTnLst>
                                </p:cTn>
                              </p:par>
                            </p:childTnLst>
                          </p:cTn>
                        </p:par>
                        <p:par>
                          <p:cTn id="31" fill="hold">
                            <p:stCondLst>
                              <p:cond delay="5000"/>
                            </p:stCondLst>
                            <p:childTnLst>
                              <p:par>
                                <p:cTn id="32" presetID="10" presetClass="entr" presetSubtype="0" fill="hold"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childTnLst>
                                </p:cTn>
                              </p:par>
                              <p:par>
                                <p:cTn id="35" presetID="10"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par>
                          <p:cTn id="38" fill="hold">
                            <p:stCondLst>
                              <p:cond delay="6000"/>
                            </p:stCondLst>
                            <p:childTnLst>
                              <p:par>
                                <p:cTn id="39" presetID="10" presetClass="entr" presetSubtype="0"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500"/>
                                        <p:tgtEl>
                                          <p:spTgt spid="4"/>
                                        </p:tgtEl>
                                      </p:cBhvr>
                                    </p:animEffect>
                                  </p:childTnLst>
                                </p:cTn>
                              </p:par>
                            </p:childTnLst>
                          </p:cTn>
                        </p:par>
                        <p:par>
                          <p:cTn id="42" fill="hold">
                            <p:stCondLst>
                              <p:cond delay="6500"/>
                            </p:stCondLst>
                            <p:childTnLst>
                              <p:par>
                                <p:cTn id="43" presetID="22" presetClass="entr" presetSubtype="4" repeatCount="indefinite"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down)">
                                      <p:cBhvr>
                                        <p:cTn id="45" dur="500"/>
                                        <p:tgtEl>
                                          <p:spTgt spid="9"/>
                                        </p:tgtEl>
                                      </p:cBhvr>
                                    </p:animEffect>
                                  </p:childTnLst>
                                </p:cTn>
                              </p:par>
                            </p:childTnLst>
                          </p:cTn>
                        </p:par>
                        <p:par>
                          <p:cTn id="46" fill="hold">
                            <p:stCondLst>
                              <p:cond delay="7000"/>
                            </p:stCondLst>
                            <p:childTnLst>
                              <p:par>
                                <p:cTn id="47" presetID="22" presetClass="entr" presetSubtype="8" fill="hold" grpId="0" nodeType="afterEffect">
                                  <p:stCondLst>
                                    <p:cond delay="0"/>
                                  </p:stCondLst>
                                  <p:childTnLst>
                                    <p:set>
                                      <p:cBhvr>
                                        <p:cTn id="48" dur="1" fill="hold">
                                          <p:stCondLst>
                                            <p:cond delay="0"/>
                                          </p:stCondLst>
                                        </p:cTn>
                                        <p:tgtEl>
                                          <p:spTgt spid="119829"/>
                                        </p:tgtEl>
                                        <p:attrNameLst>
                                          <p:attrName>style.visibility</p:attrName>
                                        </p:attrNameLst>
                                      </p:cBhvr>
                                      <p:to>
                                        <p:strVal val="visible"/>
                                      </p:to>
                                    </p:set>
                                    <p:animEffect transition="in" filter="wipe(left)">
                                      <p:cBhvr>
                                        <p:cTn id="49" dur="500"/>
                                        <p:tgtEl>
                                          <p:spTgt spid="119829"/>
                                        </p:tgtEl>
                                      </p:cBhvr>
                                    </p:animEffect>
                                  </p:childTnLst>
                                </p:cTn>
                              </p:par>
                            </p:childTnLst>
                          </p:cTn>
                        </p:par>
                        <p:par>
                          <p:cTn id="50" fill="hold">
                            <p:stCondLst>
                              <p:cond delay="7500"/>
                            </p:stCondLst>
                            <p:childTnLst>
                              <p:par>
                                <p:cTn id="51" presetID="21" presetClass="entr" presetSubtype="4" fill="hold" grpId="0" nodeType="afterEffect">
                                  <p:stCondLst>
                                    <p:cond delay="0"/>
                                  </p:stCondLst>
                                  <p:childTnLst>
                                    <p:set>
                                      <p:cBhvr>
                                        <p:cTn id="52" dur="1" fill="hold">
                                          <p:stCondLst>
                                            <p:cond delay="0"/>
                                          </p:stCondLst>
                                        </p:cTn>
                                        <p:tgtEl>
                                          <p:spTgt spid="119830"/>
                                        </p:tgtEl>
                                        <p:attrNameLst>
                                          <p:attrName>style.visibility</p:attrName>
                                        </p:attrNameLst>
                                      </p:cBhvr>
                                      <p:to>
                                        <p:strVal val="visible"/>
                                      </p:to>
                                    </p:set>
                                    <p:animEffect transition="in" filter="wheel(4)">
                                      <p:cBhvr>
                                        <p:cTn id="53" dur="500"/>
                                        <p:tgtEl>
                                          <p:spTgt spid="1198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27" grpId="0" build="p" animBg="1"/>
      <p:bldP spid="119828" grpId="0"/>
      <p:bldP spid="119829" grpId="0"/>
      <p:bldP spid="1198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ตัวยึดท้ายกระดาษ 4"/>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18435" name="ตัวยึดหมายเลขภาพนิ่ง 5"/>
          <p:cNvSpPr>
            <a:spLocks noGrp="1"/>
          </p:cNvSpPr>
          <p:nvPr>
            <p:ph type="sldNum" sz="quarter" idx="12"/>
          </p:nvPr>
        </p:nvSpPr>
        <p:spPr>
          <a:noFill/>
        </p:spPr>
        <p:txBody>
          <a:bodyPr/>
          <a:lstStyle/>
          <a:p>
            <a:fld id="{3C2F24F1-1822-451F-AE99-8E4C8BDD2E1A}" type="slidenum">
              <a:rPr lang="en-US" smtClean="0"/>
              <a:pPr/>
              <a:t>14</a:t>
            </a:fld>
            <a:endParaRPr lang="th-TH" smtClean="0"/>
          </a:p>
        </p:txBody>
      </p:sp>
      <p:sp>
        <p:nvSpPr>
          <p:cNvPr id="18436" name="Rectangle 2"/>
          <p:cNvSpPr>
            <a:spLocks noGrp="1" noChangeArrowheads="1"/>
          </p:cNvSpPr>
          <p:nvPr>
            <p:ph type="title"/>
          </p:nvPr>
        </p:nvSpPr>
        <p:spPr/>
        <p:txBody>
          <a:bodyPr/>
          <a:lstStyle/>
          <a:p>
            <a:pPr eaLnBrk="1" hangingPunct="1"/>
            <a:r>
              <a:rPr lang="en-US" sz="3600" smtClean="0"/>
              <a:t>Reverse Carnot Cycle = Carnot Heat Pump</a:t>
            </a:r>
            <a:endParaRPr lang="th-TH" sz="3600" smtClean="0"/>
          </a:p>
        </p:txBody>
      </p:sp>
      <p:sp>
        <p:nvSpPr>
          <p:cNvPr id="18437" name="Line 54"/>
          <p:cNvSpPr>
            <a:spLocks noChangeShapeType="1"/>
          </p:cNvSpPr>
          <p:nvPr/>
        </p:nvSpPr>
        <p:spPr bwMode="auto">
          <a:xfrm>
            <a:off x="6507163" y="3475038"/>
            <a:ext cx="0" cy="0"/>
          </a:xfrm>
          <a:prstGeom prst="line">
            <a:avLst/>
          </a:prstGeom>
          <a:noFill/>
          <a:ln w="9525">
            <a:solidFill>
              <a:srgbClr val="000000"/>
            </a:solidFill>
            <a:round/>
            <a:headEnd/>
            <a:tailEnd/>
          </a:ln>
        </p:spPr>
        <p:txBody>
          <a:bodyPr/>
          <a:lstStyle/>
          <a:p>
            <a:endParaRPr lang="th-TH"/>
          </a:p>
        </p:txBody>
      </p:sp>
      <p:sp>
        <p:nvSpPr>
          <p:cNvPr id="18438" name="Line 55"/>
          <p:cNvSpPr>
            <a:spLocks noChangeShapeType="1"/>
          </p:cNvSpPr>
          <p:nvPr/>
        </p:nvSpPr>
        <p:spPr bwMode="auto">
          <a:xfrm>
            <a:off x="6478588" y="3225800"/>
            <a:ext cx="0" cy="0"/>
          </a:xfrm>
          <a:prstGeom prst="line">
            <a:avLst/>
          </a:prstGeom>
          <a:noFill/>
          <a:ln w="9525">
            <a:solidFill>
              <a:srgbClr val="000000"/>
            </a:solidFill>
            <a:round/>
            <a:headEnd/>
            <a:tailEnd/>
          </a:ln>
        </p:spPr>
        <p:txBody>
          <a:bodyPr/>
          <a:lstStyle/>
          <a:p>
            <a:endParaRPr lang="th-TH"/>
          </a:p>
        </p:txBody>
      </p:sp>
      <p:sp>
        <p:nvSpPr>
          <p:cNvPr id="139320" name="Freeform 56"/>
          <p:cNvSpPr>
            <a:spLocks/>
          </p:cNvSpPr>
          <p:nvPr/>
        </p:nvSpPr>
        <p:spPr bwMode="auto">
          <a:xfrm>
            <a:off x="5575300" y="2393950"/>
            <a:ext cx="2693988" cy="2093913"/>
          </a:xfrm>
          <a:custGeom>
            <a:avLst/>
            <a:gdLst>
              <a:gd name="T0" fmla="*/ 0 w 1454"/>
              <a:gd name="T1" fmla="*/ 2093913 h 989"/>
              <a:gd name="T2" fmla="*/ 113021 w 1454"/>
              <a:gd name="T3" fmla="*/ 1681059 h 989"/>
              <a:gd name="T4" fmla="*/ 209368 w 1454"/>
              <a:gd name="T5" fmla="*/ 1346541 h 989"/>
              <a:gd name="T6" fmla="*/ 335359 w 1454"/>
              <a:gd name="T7" fmla="*/ 908280 h 989"/>
              <a:gd name="T8" fmla="*/ 494701 w 1454"/>
              <a:gd name="T9" fmla="*/ 491191 h 989"/>
              <a:gd name="T10" fmla="*/ 737419 w 1454"/>
              <a:gd name="T11" fmla="*/ 78336 h 989"/>
              <a:gd name="T12" fmla="*/ 926406 w 1454"/>
              <a:gd name="T13" fmla="*/ 23289 h 989"/>
              <a:gd name="T14" fmla="*/ 1070925 w 1454"/>
              <a:gd name="T15" fmla="*/ 124915 h 989"/>
              <a:gd name="T16" fmla="*/ 1265470 w 1454"/>
              <a:gd name="T17" fmla="*/ 404386 h 989"/>
              <a:gd name="T18" fmla="*/ 1454457 w 1454"/>
              <a:gd name="T19" fmla="*/ 728318 h 989"/>
              <a:gd name="T20" fmla="*/ 1743496 w 1454"/>
              <a:gd name="T21" fmla="*/ 1153875 h 989"/>
              <a:gd name="T22" fmla="*/ 2110353 w 1454"/>
              <a:gd name="T23" fmla="*/ 1623894 h 989"/>
              <a:gd name="T24" fmla="*/ 2371599 w 1454"/>
              <a:gd name="T25" fmla="*/ 1865255 h 989"/>
              <a:gd name="T26" fmla="*/ 2693988 w 1454"/>
              <a:gd name="T27" fmla="*/ 2036749 h 9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54"/>
              <a:gd name="T43" fmla="*/ 0 h 989"/>
              <a:gd name="T44" fmla="*/ 1454 w 1454"/>
              <a:gd name="T45" fmla="*/ 989 h 9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54" h="989">
                <a:moveTo>
                  <a:pt x="0" y="989"/>
                </a:moveTo>
                <a:cubicBezTo>
                  <a:pt x="10" y="957"/>
                  <a:pt x="42" y="853"/>
                  <a:pt x="61" y="794"/>
                </a:cubicBezTo>
                <a:cubicBezTo>
                  <a:pt x="80" y="735"/>
                  <a:pt x="93" y="697"/>
                  <a:pt x="113" y="636"/>
                </a:cubicBezTo>
                <a:cubicBezTo>
                  <a:pt x="133" y="575"/>
                  <a:pt x="155" y="496"/>
                  <a:pt x="181" y="429"/>
                </a:cubicBezTo>
                <a:cubicBezTo>
                  <a:pt x="208" y="362"/>
                  <a:pt x="232" y="297"/>
                  <a:pt x="267" y="232"/>
                </a:cubicBezTo>
                <a:cubicBezTo>
                  <a:pt x="303" y="167"/>
                  <a:pt x="359" y="74"/>
                  <a:pt x="398" y="37"/>
                </a:cubicBezTo>
                <a:cubicBezTo>
                  <a:pt x="437" y="0"/>
                  <a:pt x="470" y="7"/>
                  <a:pt x="500" y="11"/>
                </a:cubicBezTo>
                <a:cubicBezTo>
                  <a:pt x="530" y="15"/>
                  <a:pt x="547" y="29"/>
                  <a:pt x="578" y="59"/>
                </a:cubicBezTo>
                <a:cubicBezTo>
                  <a:pt x="609" y="89"/>
                  <a:pt x="649" y="144"/>
                  <a:pt x="683" y="191"/>
                </a:cubicBezTo>
                <a:cubicBezTo>
                  <a:pt x="717" y="238"/>
                  <a:pt x="742" y="285"/>
                  <a:pt x="785" y="344"/>
                </a:cubicBezTo>
                <a:cubicBezTo>
                  <a:pt x="828" y="403"/>
                  <a:pt x="882" y="474"/>
                  <a:pt x="941" y="545"/>
                </a:cubicBezTo>
                <a:cubicBezTo>
                  <a:pt x="1000" y="616"/>
                  <a:pt x="1082" y="711"/>
                  <a:pt x="1139" y="767"/>
                </a:cubicBezTo>
                <a:cubicBezTo>
                  <a:pt x="1196" y="823"/>
                  <a:pt x="1228" y="849"/>
                  <a:pt x="1280" y="881"/>
                </a:cubicBezTo>
                <a:cubicBezTo>
                  <a:pt x="1332" y="913"/>
                  <a:pt x="1418" y="945"/>
                  <a:pt x="1454" y="962"/>
                </a:cubicBezTo>
              </a:path>
            </a:pathLst>
          </a:custGeom>
          <a:noFill/>
          <a:ln w="25400">
            <a:solidFill>
              <a:srgbClr val="0000FF"/>
            </a:solidFill>
            <a:round/>
            <a:headEnd/>
            <a:tailEnd/>
          </a:ln>
        </p:spPr>
        <p:txBody>
          <a:bodyPr/>
          <a:lstStyle/>
          <a:p>
            <a:endParaRPr lang="th-TH"/>
          </a:p>
        </p:txBody>
      </p:sp>
      <p:grpSp>
        <p:nvGrpSpPr>
          <p:cNvPr id="2" name="Group 139"/>
          <p:cNvGrpSpPr>
            <a:grpSpLocks/>
          </p:cNvGrpSpPr>
          <p:nvPr/>
        </p:nvGrpSpPr>
        <p:grpSpPr bwMode="auto">
          <a:xfrm>
            <a:off x="4791075" y="1738313"/>
            <a:ext cx="3952875" cy="3389312"/>
            <a:chOff x="2874" y="1383"/>
            <a:chExt cx="2490" cy="2135"/>
          </a:xfrm>
        </p:grpSpPr>
        <p:sp>
          <p:nvSpPr>
            <p:cNvPr id="18525" name="Text Box 53"/>
            <p:cNvSpPr txBox="1">
              <a:spLocks noChangeArrowheads="1"/>
            </p:cNvSpPr>
            <p:nvPr/>
          </p:nvSpPr>
          <p:spPr bwMode="auto">
            <a:xfrm>
              <a:off x="3331" y="1383"/>
              <a:ext cx="1140" cy="192"/>
            </a:xfrm>
            <a:prstGeom prst="rect">
              <a:avLst/>
            </a:prstGeom>
            <a:noFill/>
            <a:ln w="9525">
              <a:noFill/>
              <a:miter lim="800000"/>
              <a:headEnd/>
              <a:tailEnd/>
            </a:ln>
          </p:spPr>
          <p:txBody>
            <a:bodyPr>
              <a:spAutoFit/>
            </a:bodyPr>
            <a:lstStyle/>
            <a:p>
              <a:pPr algn="ctr">
                <a:spcBef>
                  <a:spcPct val="50000"/>
                </a:spcBef>
              </a:pPr>
              <a:r>
                <a:rPr lang="en-US" sz="1400" i="1">
                  <a:latin typeface="Times New Roman" pitchFamily="18" charset="0"/>
                </a:rPr>
                <a:t>T-s Diagram</a:t>
              </a:r>
              <a:endParaRPr lang="th-TH" sz="1400" i="1">
                <a:latin typeface="Times New Roman" pitchFamily="18" charset="0"/>
              </a:endParaRPr>
            </a:p>
          </p:txBody>
        </p:sp>
        <p:grpSp>
          <p:nvGrpSpPr>
            <p:cNvPr id="18526" name="Group 112"/>
            <p:cNvGrpSpPr>
              <a:grpSpLocks/>
            </p:cNvGrpSpPr>
            <p:nvPr/>
          </p:nvGrpSpPr>
          <p:grpSpPr bwMode="auto">
            <a:xfrm>
              <a:off x="2874" y="1643"/>
              <a:ext cx="2490" cy="1875"/>
              <a:chOff x="2874" y="1643"/>
              <a:chExt cx="2490" cy="1875"/>
            </a:xfrm>
          </p:grpSpPr>
          <p:grpSp>
            <p:nvGrpSpPr>
              <p:cNvPr id="18527" name="Group 58"/>
              <p:cNvGrpSpPr>
                <a:grpSpLocks/>
              </p:cNvGrpSpPr>
              <p:nvPr/>
            </p:nvGrpSpPr>
            <p:grpSpPr bwMode="auto">
              <a:xfrm>
                <a:off x="2874" y="1643"/>
                <a:ext cx="2490" cy="1875"/>
                <a:chOff x="843" y="590"/>
                <a:chExt cx="2126" cy="1875"/>
              </a:xfrm>
            </p:grpSpPr>
            <p:sp>
              <p:nvSpPr>
                <p:cNvPr id="18533" name="Text Box 59"/>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a:latin typeface="Times New Roman" pitchFamily="18" charset="0"/>
                    </a:rPr>
                    <a:t>T</a:t>
                  </a:r>
                  <a:endParaRPr lang="en-US" sz="1200" i="1">
                    <a:latin typeface="Times New Roman" pitchFamily="18" charset="0"/>
                    <a:cs typeface="Arial" pitchFamily="34" charset="0"/>
                  </a:endParaRPr>
                </a:p>
              </p:txBody>
            </p:sp>
            <p:sp>
              <p:nvSpPr>
                <p:cNvPr id="18534" name="Line 60"/>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18535" name="Line 61"/>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18536" name="Text Box 62"/>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a:latin typeface="Times New Roman" pitchFamily="18" charset="0"/>
                    </a:rPr>
                    <a:t>s</a:t>
                  </a:r>
                  <a:endParaRPr lang="en-US" sz="1200" i="1">
                    <a:latin typeface="Times New Roman" pitchFamily="18" charset="0"/>
                    <a:cs typeface="Arial" pitchFamily="34" charset="0"/>
                  </a:endParaRPr>
                </a:p>
              </p:txBody>
            </p:sp>
          </p:grpSp>
          <p:grpSp>
            <p:nvGrpSpPr>
              <p:cNvPr id="18528" name="Group 111"/>
              <p:cNvGrpSpPr>
                <a:grpSpLocks/>
              </p:cNvGrpSpPr>
              <p:nvPr/>
            </p:nvGrpSpPr>
            <p:grpSpPr bwMode="auto">
              <a:xfrm>
                <a:off x="3295" y="1684"/>
                <a:ext cx="1821" cy="1409"/>
                <a:chOff x="3295" y="1684"/>
                <a:chExt cx="1821" cy="1409"/>
              </a:xfrm>
            </p:grpSpPr>
            <p:sp>
              <p:nvSpPr>
                <p:cNvPr id="18529" name="Freeform 64"/>
                <p:cNvSpPr>
                  <a:spLocks/>
                </p:cNvSpPr>
                <p:nvPr/>
              </p:nvSpPr>
              <p:spPr bwMode="auto">
                <a:xfrm>
                  <a:off x="3389" y="1684"/>
                  <a:ext cx="1235" cy="954"/>
                </a:xfrm>
                <a:custGeom>
                  <a:avLst/>
                  <a:gdLst>
                    <a:gd name="T0" fmla="*/ 0 w 1247"/>
                    <a:gd name="T1" fmla="*/ 954 h 954"/>
                    <a:gd name="T2" fmla="*/ 270 w 1247"/>
                    <a:gd name="T3" fmla="*/ 458 h 954"/>
                    <a:gd name="T4" fmla="*/ 835 w 1247"/>
                    <a:gd name="T5" fmla="*/ 456 h 954"/>
                    <a:gd name="T6" fmla="*/ 968 w 1247"/>
                    <a:gd name="T7" fmla="*/ 324 h 954"/>
                    <a:gd name="T8" fmla="*/ 1086 w 1247"/>
                    <a:gd name="T9" fmla="*/ 189 h 954"/>
                    <a:gd name="T10" fmla="*/ 1235 w 1247"/>
                    <a:gd name="T11" fmla="*/ 0 h 954"/>
                    <a:gd name="T12" fmla="*/ 0 60000 65536"/>
                    <a:gd name="T13" fmla="*/ 0 60000 65536"/>
                    <a:gd name="T14" fmla="*/ 0 60000 65536"/>
                    <a:gd name="T15" fmla="*/ 0 60000 65536"/>
                    <a:gd name="T16" fmla="*/ 0 60000 65536"/>
                    <a:gd name="T17" fmla="*/ 0 60000 65536"/>
                    <a:gd name="T18" fmla="*/ 0 w 1247"/>
                    <a:gd name="T19" fmla="*/ 0 h 954"/>
                    <a:gd name="T20" fmla="*/ 1247 w 1247"/>
                    <a:gd name="T21" fmla="*/ 954 h 954"/>
                  </a:gdLst>
                  <a:ahLst/>
                  <a:cxnLst>
                    <a:cxn ang="T12">
                      <a:pos x="T0" y="T1"/>
                    </a:cxn>
                    <a:cxn ang="T13">
                      <a:pos x="T2" y="T3"/>
                    </a:cxn>
                    <a:cxn ang="T14">
                      <a:pos x="T4" y="T5"/>
                    </a:cxn>
                    <a:cxn ang="T15">
                      <a:pos x="T6" y="T7"/>
                    </a:cxn>
                    <a:cxn ang="T16">
                      <a:pos x="T8" y="T9"/>
                    </a:cxn>
                    <a:cxn ang="T17">
                      <a:pos x="T10" y="T11"/>
                    </a:cxn>
                  </a:cxnLst>
                  <a:rect l="T18" t="T19" r="T20" b="T21"/>
                  <a:pathLst>
                    <a:path w="1247" h="954">
                      <a:moveTo>
                        <a:pt x="0" y="954"/>
                      </a:moveTo>
                      <a:lnTo>
                        <a:pt x="273" y="458"/>
                      </a:lnTo>
                      <a:lnTo>
                        <a:pt x="843" y="456"/>
                      </a:lnTo>
                      <a:lnTo>
                        <a:pt x="977" y="324"/>
                      </a:lnTo>
                      <a:lnTo>
                        <a:pt x="1097" y="189"/>
                      </a:lnTo>
                      <a:lnTo>
                        <a:pt x="1247" y="0"/>
                      </a:lnTo>
                    </a:path>
                  </a:pathLst>
                </a:custGeom>
                <a:noFill/>
                <a:ln w="6350">
                  <a:solidFill>
                    <a:srgbClr val="008000"/>
                  </a:solidFill>
                  <a:round/>
                  <a:headEnd/>
                  <a:tailEnd/>
                </a:ln>
              </p:spPr>
              <p:txBody>
                <a:bodyPr/>
                <a:lstStyle/>
                <a:p>
                  <a:endParaRPr lang="th-TH"/>
                </a:p>
              </p:txBody>
            </p:sp>
            <p:sp>
              <p:nvSpPr>
                <p:cNvPr id="18530" name="Text Box 65"/>
                <p:cNvSpPr txBox="1">
                  <a:spLocks noChangeArrowheads="1"/>
                </p:cNvSpPr>
                <p:nvPr/>
              </p:nvSpPr>
              <p:spPr bwMode="auto">
                <a:xfrm>
                  <a:off x="4466" y="1763"/>
                  <a:ext cx="239" cy="139"/>
                </a:xfrm>
                <a:prstGeom prst="rect">
                  <a:avLst/>
                </a:prstGeom>
                <a:noFill/>
                <a:ln w="9525">
                  <a:noFill/>
                  <a:miter lim="800000"/>
                  <a:headEnd/>
                  <a:tailEnd/>
                </a:ln>
              </p:spPr>
              <p:txBody>
                <a:bodyPr/>
                <a:lstStyle/>
                <a:p>
                  <a:pPr algn="ctr"/>
                  <a:r>
                    <a:rPr lang="en-US" sz="1000" i="1">
                      <a:latin typeface="Times New Roman" pitchFamily="18" charset="0"/>
                    </a:rPr>
                    <a:t>P</a:t>
                  </a:r>
                  <a:r>
                    <a:rPr lang="en-US" sz="1000" i="1" baseline="-25000">
                      <a:latin typeface="Times New Roman" pitchFamily="18" charset="0"/>
                    </a:rPr>
                    <a:t>2</a:t>
                  </a:r>
                  <a:endParaRPr lang="en-US" sz="1000" i="1" baseline="-25000">
                    <a:latin typeface="Times New Roman" pitchFamily="18" charset="0"/>
                    <a:cs typeface="Arial" pitchFamily="34" charset="0"/>
                  </a:endParaRPr>
                </a:p>
              </p:txBody>
            </p:sp>
            <p:sp>
              <p:nvSpPr>
                <p:cNvPr id="18531" name="Freeform 66"/>
                <p:cNvSpPr>
                  <a:spLocks/>
                </p:cNvSpPr>
                <p:nvPr/>
              </p:nvSpPr>
              <p:spPr bwMode="auto">
                <a:xfrm>
                  <a:off x="3295" y="2452"/>
                  <a:ext cx="1778" cy="641"/>
                </a:xfrm>
                <a:custGeom>
                  <a:avLst/>
                  <a:gdLst>
                    <a:gd name="T0" fmla="*/ 0 w 1518"/>
                    <a:gd name="T1" fmla="*/ 641 h 641"/>
                    <a:gd name="T2" fmla="*/ 144 w 1518"/>
                    <a:gd name="T3" fmla="*/ 405 h 641"/>
                    <a:gd name="T4" fmla="*/ 1413 w 1518"/>
                    <a:gd name="T5" fmla="*/ 393 h 641"/>
                    <a:gd name="T6" fmla="*/ 1560 w 1518"/>
                    <a:gd name="T7" fmla="*/ 258 h 641"/>
                    <a:gd name="T8" fmla="*/ 1669 w 1518"/>
                    <a:gd name="T9" fmla="*/ 144 h 641"/>
                    <a:gd name="T10" fmla="*/ 1778 w 1518"/>
                    <a:gd name="T11" fmla="*/ 0 h 641"/>
                    <a:gd name="T12" fmla="*/ 0 60000 65536"/>
                    <a:gd name="T13" fmla="*/ 0 60000 65536"/>
                    <a:gd name="T14" fmla="*/ 0 60000 65536"/>
                    <a:gd name="T15" fmla="*/ 0 60000 65536"/>
                    <a:gd name="T16" fmla="*/ 0 60000 65536"/>
                    <a:gd name="T17" fmla="*/ 0 60000 65536"/>
                    <a:gd name="T18" fmla="*/ 0 w 1518"/>
                    <a:gd name="T19" fmla="*/ 0 h 641"/>
                    <a:gd name="T20" fmla="*/ 1518 w 1518"/>
                    <a:gd name="T21" fmla="*/ 641 h 641"/>
                  </a:gdLst>
                  <a:ahLst/>
                  <a:cxnLst>
                    <a:cxn ang="T12">
                      <a:pos x="T0" y="T1"/>
                    </a:cxn>
                    <a:cxn ang="T13">
                      <a:pos x="T2" y="T3"/>
                    </a:cxn>
                    <a:cxn ang="T14">
                      <a:pos x="T4" y="T5"/>
                    </a:cxn>
                    <a:cxn ang="T15">
                      <a:pos x="T6" y="T7"/>
                    </a:cxn>
                    <a:cxn ang="T16">
                      <a:pos x="T8" y="T9"/>
                    </a:cxn>
                    <a:cxn ang="T17">
                      <a:pos x="T10" y="T11"/>
                    </a:cxn>
                  </a:cxnLst>
                  <a:rect l="T18" t="T19" r="T20" b="T21"/>
                  <a:pathLst>
                    <a:path w="1518" h="641">
                      <a:moveTo>
                        <a:pt x="0" y="641"/>
                      </a:moveTo>
                      <a:lnTo>
                        <a:pt x="123" y="405"/>
                      </a:lnTo>
                      <a:lnTo>
                        <a:pt x="1206" y="393"/>
                      </a:lnTo>
                      <a:lnTo>
                        <a:pt x="1332" y="258"/>
                      </a:lnTo>
                      <a:lnTo>
                        <a:pt x="1425" y="144"/>
                      </a:lnTo>
                      <a:lnTo>
                        <a:pt x="1518" y="0"/>
                      </a:lnTo>
                    </a:path>
                  </a:pathLst>
                </a:custGeom>
                <a:noFill/>
                <a:ln w="6350">
                  <a:solidFill>
                    <a:srgbClr val="008000"/>
                  </a:solidFill>
                  <a:round/>
                  <a:headEnd/>
                  <a:tailEnd/>
                </a:ln>
              </p:spPr>
              <p:txBody>
                <a:bodyPr/>
                <a:lstStyle/>
                <a:p>
                  <a:endParaRPr lang="th-TH"/>
                </a:p>
              </p:txBody>
            </p:sp>
            <p:sp>
              <p:nvSpPr>
                <p:cNvPr id="18532" name="Text Box 67"/>
                <p:cNvSpPr txBox="1">
                  <a:spLocks noChangeArrowheads="1"/>
                </p:cNvSpPr>
                <p:nvPr/>
              </p:nvSpPr>
              <p:spPr bwMode="auto">
                <a:xfrm>
                  <a:off x="4877" y="2579"/>
                  <a:ext cx="239" cy="139"/>
                </a:xfrm>
                <a:prstGeom prst="rect">
                  <a:avLst/>
                </a:prstGeom>
                <a:noFill/>
                <a:ln w="9525">
                  <a:noFill/>
                  <a:miter lim="800000"/>
                  <a:headEnd/>
                  <a:tailEnd/>
                </a:ln>
              </p:spPr>
              <p:txBody>
                <a:bodyPr/>
                <a:lstStyle/>
                <a:p>
                  <a:pPr algn="ctr"/>
                  <a:r>
                    <a:rPr lang="en-US" sz="1000" i="1">
                      <a:latin typeface="Times New Roman" pitchFamily="18" charset="0"/>
                    </a:rPr>
                    <a:t>P</a:t>
                  </a:r>
                  <a:r>
                    <a:rPr lang="en-US" sz="1000" i="1" baseline="-25000">
                      <a:latin typeface="Times New Roman" pitchFamily="18" charset="0"/>
                    </a:rPr>
                    <a:t>1</a:t>
                  </a:r>
                  <a:endParaRPr lang="en-US" sz="1000" i="1" baseline="-25000">
                    <a:latin typeface="Times New Roman" pitchFamily="18" charset="0"/>
                    <a:cs typeface="Arial" pitchFamily="34" charset="0"/>
                  </a:endParaRPr>
                </a:p>
              </p:txBody>
            </p:sp>
          </p:grpSp>
        </p:grpSp>
      </p:grpSp>
      <p:grpSp>
        <p:nvGrpSpPr>
          <p:cNvPr id="6" name="Group 110"/>
          <p:cNvGrpSpPr>
            <a:grpSpLocks/>
          </p:cNvGrpSpPr>
          <p:nvPr/>
        </p:nvGrpSpPr>
        <p:grpSpPr bwMode="auto">
          <a:xfrm>
            <a:off x="6823075" y="2660650"/>
            <a:ext cx="211138" cy="1701800"/>
            <a:chOff x="4154" y="1964"/>
            <a:chExt cx="133" cy="1072"/>
          </a:xfrm>
        </p:grpSpPr>
        <p:sp>
          <p:nvSpPr>
            <p:cNvPr id="18515" name="Line 89"/>
            <p:cNvSpPr>
              <a:spLocks noChangeShapeType="1"/>
            </p:cNvSpPr>
            <p:nvPr/>
          </p:nvSpPr>
          <p:spPr bwMode="auto">
            <a:xfrm flipH="1" flipV="1">
              <a:off x="4219" y="2142"/>
              <a:ext cx="3" cy="709"/>
            </a:xfrm>
            <a:prstGeom prst="line">
              <a:avLst/>
            </a:prstGeom>
            <a:noFill/>
            <a:ln w="38100">
              <a:solidFill>
                <a:srgbClr val="FF0000"/>
              </a:solidFill>
              <a:round/>
              <a:headEnd/>
              <a:tailEnd/>
            </a:ln>
          </p:spPr>
          <p:txBody>
            <a:bodyPr/>
            <a:lstStyle/>
            <a:p>
              <a:endParaRPr lang="th-TH"/>
            </a:p>
          </p:txBody>
        </p:sp>
        <p:sp>
          <p:nvSpPr>
            <p:cNvPr id="18516" name="Oval 90"/>
            <p:cNvSpPr>
              <a:spLocks noChangeArrowheads="1"/>
            </p:cNvSpPr>
            <p:nvPr/>
          </p:nvSpPr>
          <p:spPr bwMode="auto">
            <a:xfrm>
              <a:off x="4183" y="2813"/>
              <a:ext cx="64" cy="59"/>
            </a:xfrm>
            <a:prstGeom prst="ellipse">
              <a:avLst/>
            </a:prstGeom>
            <a:solidFill>
              <a:srgbClr val="008000"/>
            </a:solidFill>
            <a:ln w="9525">
              <a:solidFill>
                <a:srgbClr val="800080"/>
              </a:solidFill>
              <a:round/>
              <a:headEnd/>
              <a:tailEnd/>
            </a:ln>
          </p:spPr>
          <p:txBody>
            <a:bodyPr wrap="none" anchor="ctr"/>
            <a:lstStyle/>
            <a:p>
              <a:endParaRPr lang="th-TH"/>
            </a:p>
          </p:txBody>
        </p:sp>
        <p:sp>
          <p:nvSpPr>
            <p:cNvPr id="18517" name="Line 91"/>
            <p:cNvSpPr>
              <a:spLocks noChangeShapeType="1"/>
            </p:cNvSpPr>
            <p:nvPr/>
          </p:nvSpPr>
          <p:spPr bwMode="auto">
            <a:xfrm flipH="1" flipV="1">
              <a:off x="4217" y="2409"/>
              <a:ext cx="2" cy="138"/>
            </a:xfrm>
            <a:prstGeom prst="line">
              <a:avLst/>
            </a:prstGeom>
            <a:noFill/>
            <a:ln w="38100">
              <a:solidFill>
                <a:srgbClr val="FF0000"/>
              </a:solidFill>
              <a:round/>
              <a:headEnd/>
              <a:tailEnd type="stealth" w="lg" len="lg"/>
            </a:ln>
          </p:spPr>
          <p:txBody>
            <a:bodyPr/>
            <a:lstStyle/>
            <a:p>
              <a:endParaRPr lang="th-TH"/>
            </a:p>
          </p:txBody>
        </p:sp>
        <p:grpSp>
          <p:nvGrpSpPr>
            <p:cNvPr id="18518" name="Group 92"/>
            <p:cNvGrpSpPr>
              <a:grpSpLocks/>
            </p:cNvGrpSpPr>
            <p:nvPr/>
          </p:nvGrpSpPr>
          <p:grpSpPr bwMode="auto">
            <a:xfrm>
              <a:off x="4154" y="2892"/>
              <a:ext cx="129" cy="144"/>
              <a:chOff x="1756" y="996"/>
              <a:chExt cx="129" cy="144"/>
            </a:xfrm>
          </p:grpSpPr>
          <p:sp>
            <p:nvSpPr>
              <p:cNvPr id="18523" name="Text Box 93"/>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1</a:t>
                </a:r>
                <a:endParaRPr lang="th-TH" sz="900">
                  <a:latin typeface="Script MT Bold" pitchFamily="66" charset="0"/>
                </a:endParaRPr>
              </a:p>
            </p:txBody>
          </p:sp>
          <p:sp>
            <p:nvSpPr>
              <p:cNvPr id="18524" name="Oval 94"/>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grpSp>
          <p:nvGrpSpPr>
            <p:cNvPr id="18519" name="Group 95"/>
            <p:cNvGrpSpPr>
              <a:grpSpLocks/>
            </p:cNvGrpSpPr>
            <p:nvPr/>
          </p:nvGrpSpPr>
          <p:grpSpPr bwMode="auto">
            <a:xfrm>
              <a:off x="4158" y="1964"/>
              <a:ext cx="129" cy="144"/>
              <a:chOff x="1756" y="996"/>
              <a:chExt cx="129" cy="144"/>
            </a:xfrm>
          </p:grpSpPr>
          <p:sp>
            <p:nvSpPr>
              <p:cNvPr id="18521" name="Text Box 96"/>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2</a:t>
                </a:r>
                <a:endParaRPr lang="th-TH" sz="900">
                  <a:latin typeface="Script MT Bold" pitchFamily="66" charset="0"/>
                </a:endParaRPr>
              </a:p>
            </p:txBody>
          </p:sp>
          <p:sp>
            <p:nvSpPr>
              <p:cNvPr id="18522" name="Oval 97"/>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18520" name="Oval 98"/>
            <p:cNvSpPr>
              <a:spLocks noChangeArrowheads="1"/>
            </p:cNvSpPr>
            <p:nvPr/>
          </p:nvSpPr>
          <p:spPr bwMode="auto">
            <a:xfrm>
              <a:off x="4182" y="2113"/>
              <a:ext cx="64" cy="59"/>
            </a:xfrm>
            <a:prstGeom prst="ellipse">
              <a:avLst/>
            </a:prstGeom>
            <a:solidFill>
              <a:srgbClr val="008000"/>
            </a:solidFill>
            <a:ln w="9525">
              <a:solidFill>
                <a:srgbClr val="800080"/>
              </a:solidFill>
              <a:round/>
              <a:headEnd/>
              <a:tailEnd/>
            </a:ln>
          </p:spPr>
          <p:txBody>
            <a:bodyPr wrap="none" anchor="ctr"/>
            <a:lstStyle/>
            <a:p>
              <a:endParaRPr lang="th-TH"/>
            </a:p>
          </p:txBody>
        </p:sp>
      </p:grpSp>
      <p:grpSp>
        <p:nvGrpSpPr>
          <p:cNvPr id="9" name="Group 126"/>
          <p:cNvGrpSpPr>
            <a:grpSpLocks/>
          </p:cNvGrpSpPr>
          <p:nvPr/>
        </p:nvGrpSpPr>
        <p:grpSpPr bwMode="auto">
          <a:xfrm>
            <a:off x="5865813" y="2398713"/>
            <a:ext cx="1071562" cy="588962"/>
            <a:chOff x="3551" y="1799"/>
            <a:chExt cx="675" cy="371"/>
          </a:xfrm>
        </p:grpSpPr>
        <p:grpSp>
          <p:nvGrpSpPr>
            <p:cNvPr id="18506" name="Group 83"/>
            <p:cNvGrpSpPr>
              <a:grpSpLocks/>
            </p:cNvGrpSpPr>
            <p:nvPr/>
          </p:nvGrpSpPr>
          <p:grpSpPr bwMode="auto">
            <a:xfrm>
              <a:off x="3551" y="1964"/>
              <a:ext cx="129" cy="144"/>
              <a:chOff x="1756" y="996"/>
              <a:chExt cx="129" cy="144"/>
            </a:xfrm>
          </p:grpSpPr>
          <p:sp>
            <p:nvSpPr>
              <p:cNvPr id="18513" name="Text Box 84"/>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3</a:t>
                </a:r>
                <a:endParaRPr lang="th-TH" sz="900">
                  <a:latin typeface="Script MT Bold" pitchFamily="66" charset="0"/>
                </a:endParaRPr>
              </a:p>
            </p:txBody>
          </p:sp>
          <p:sp>
            <p:nvSpPr>
              <p:cNvPr id="18514" name="Oval 85"/>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grpSp>
          <p:nvGrpSpPr>
            <p:cNvPr id="18507" name="Group 102"/>
            <p:cNvGrpSpPr>
              <a:grpSpLocks/>
            </p:cNvGrpSpPr>
            <p:nvPr/>
          </p:nvGrpSpPr>
          <p:grpSpPr bwMode="auto">
            <a:xfrm>
              <a:off x="3815" y="1799"/>
              <a:ext cx="254" cy="326"/>
              <a:chOff x="1042" y="1629"/>
              <a:chExt cx="406" cy="491"/>
            </a:xfrm>
          </p:grpSpPr>
          <p:sp>
            <p:nvSpPr>
              <p:cNvPr id="18511" name="Freeform 103"/>
              <p:cNvSpPr>
                <a:spLocks/>
              </p:cNvSpPr>
              <p:nvPr/>
            </p:nvSpPr>
            <p:spPr bwMode="auto">
              <a:xfrm>
                <a:off x="1164" y="1629"/>
                <a:ext cx="284" cy="491"/>
              </a:xfrm>
              <a:custGeom>
                <a:avLst/>
                <a:gdLst>
                  <a:gd name="T0" fmla="*/ 142 w 284"/>
                  <a:gd name="T1" fmla="*/ 491 h 491"/>
                  <a:gd name="T2" fmla="*/ 192 w 284"/>
                  <a:gd name="T3" fmla="*/ 453 h 491"/>
                  <a:gd name="T4" fmla="*/ 223 w 284"/>
                  <a:gd name="T5" fmla="*/ 401 h 491"/>
                  <a:gd name="T6" fmla="*/ 240 w 284"/>
                  <a:gd name="T7" fmla="*/ 347 h 491"/>
                  <a:gd name="T8" fmla="*/ 248 w 284"/>
                  <a:gd name="T9" fmla="*/ 284 h 491"/>
                  <a:gd name="T10" fmla="*/ 252 w 284"/>
                  <a:gd name="T11" fmla="*/ 201 h 491"/>
                  <a:gd name="T12" fmla="*/ 250 w 284"/>
                  <a:gd name="T13" fmla="*/ 137 h 491"/>
                  <a:gd name="T14" fmla="*/ 242 w 284"/>
                  <a:gd name="T15" fmla="*/ 73 h 491"/>
                  <a:gd name="T16" fmla="*/ 284 w 284"/>
                  <a:gd name="T17" fmla="*/ 85 h 491"/>
                  <a:gd name="T18" fmla="*/ 210 w 284"/>
                  <a:gd name="T19" fmla="*/ 0 h 491"/>
                  <a:gd name="T20" fmla="*/ 144 w 284"/>
                  <a:gd name="T21" fmla="*/ 94 h 491"/>
                  <a:gd name="T22" fmla="*/ 192 w 284"/>
                  <a:gd name="T23" fmla="*/ 77 h 491"/>
                  <a:gd name="T24" fmla="*/ 184 w 284"/>
                  <a:gd name="T25" fmla="*/ 137 h 491"/>
                  <a:gd name="T26" fmla="*/ 172 w 284"/>
                  <a:gd name="T27" fmla="*/ 187 h 491"/>
                  <a:gd name="T28" fmla="*/ 144 w 284"/>
                  <a:gd name="T29" fmla="*/ 255 h 491"/>
                  <a:gd name="T30" fmla="*/ 108 w 284"/>
                  <a:gd name="T31" fmla="*/ 307 h 491"/>
                  <a:gd name="T32" fmla="*/ 72 w 284"/>
                  <a:gd name="T33" fmla="*/ 347 h 491"/>
                  <a:gd name="T34" fmla="*/ 21 w 284"/>
                  <a:gd name="T35" fmla="*/ 386 h 491"/>
                  <a:gd name="T36" fmla="*/ 0 w 284"/>
                  <a:gd name="T37" fmla="*/ 400 h 491"/>
                  <a:gd name="T38" fmla="*/ 64 w 284"/>
                  <a:gd name="T39" fmla="*/ 395 h 491"/>
                  <a:gd name="T40" fmla="*/ 116 w 284"/>
                  <a:gd name="T41" fmla="*/ 385 h 491"/>
                  <a:gd name="T42" fmla="*/ 150 w 284"/>
                  <a:gd name="T43" fmla="*/ 372 h 491"/>
                  <a:gd name="T44" fmla="*/ 156 w 284"/>
                  <a:gd name="T45" fmla="*/ 413 h 491"/>
                  <a:gd name="T46" fmla="*/ 156 w 284"/>
                  <a:gd name="T47" fmla="*/ 451 h 491"/>
                  <a:gd name="T48" fmla="*/ 142 w 284"/>
                  <a:gd name="T49" fmla="*/ 491 h 4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491"/>
                  <a:gd name="T77" fmla="*/ 284 w 284"/>
                  <a:gd name="T78" fmla="*/ 491 h 4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491">
                    <a:moveTo>
                      <a:pt x="142" y="491"/>
                    </a:moveTo>
                    <a:lnTo>
                      <a:pt x="192" y="453"/>
                    </a:lnTo>
                    <a:lnTo>
                      <a:pt x="223" y="401"/>
                    </a:lnTo>
                    <a:lnTo>
                      <a:pt x="240" y="347"/>
                    </a:lnTo>
                    <a:lnTo>
                      <a:pt x="248" y="284"/>
                    </a:lnTo>
                    <a:lnTo>
                      <a:pt x="252" y="201"/>
                    </a:lnTo>
                    <a:lnTo>
                      <a:pt x="250" y="137"/>
                    </a:lnTo>
                    <a:lnTo>
                      <a:pt x="242" y="73"/>
                    </a:lnTo>
                    <a:lnTo>
                      <a:pt x="284" y="85"/>
                    </a:lnTo>
                    <a:lnTo>
                      <a:pt x="210" y="0"/>
                    </a:lnTo>
                    <a:lnTo>
                      <a:pt x="144" y="94"/>
                    </a:lnTo>
                    <a:lnTo>
                      <a:pt x="192" y="77"/>
                    </a:lnTo>
                    <a:lnTo>
                      <a:pt x="184" y="137"/>
                    </a:lnTo>
                    <a:lnTo>
                      <a:pt x="172" y="187"/>
                    </a:lnTo>
                    <a:lnTo>
                      <a:pt x="144" y="255"/>
                    </a:lnTo>
                    <a:lnTo>
                      <a:pt x="108" y="307"/>
                    </a:lnTo>
                    <a:lnTo>
                      <a:pt x="72" y="347"/>
                    </a:lnTo>
                    <a:lnTo>
                      <a:pt x="21" y="386"/>
                    </a:lnTo>
                    <a:lnTo>
                      <a:pt x="0" y="400"/>
                    </a:lnTo>
                    <a:lnTo>
                      <a:pt x="64" y="395"/>
                    </a:lnTo>
                    <a:lnTo>
                      <a:pt x="116" y="385"/>
                    </a:lnTo>
                    <a:lnTo>
                      <a:pt x="150" y="372"/>
                    </a:lnTo>
                    <a:lnTo>
                      <a:pt x="156" y="413"/>
                    </a:lnTo>
                    <a:lnTo>
                      <a:pt x="156" y="451"/>
                    </a:lnTo>
                    <a:lnTo>
                      <a:pt x="142" y="491"/>
                    </a:lnTo>
                    <a:close/>
                  </a:path>
                </a:pathLst>
              </a:custGeom>
              <a:solidFill>
                <a:srgbClr val="993366"/>
              </a:solidFill>
              <a:ln w="9525" cap="flat" cmpd="sng">
                <a:noFill/>
                <a:prstDash val="solid"/>
                <a:round/>
                <a:headEnd type="none" w="med" len="med"/>
                <a:tailEnd type="none" w="med" len="med"/>
              </a:ln>
            </p:spPr>
            <p:txBody>
              <a:bodyPr/>
              <a:lstStyle/>
              <a:p>
                <a:endParaRPr lang="th-TH"/>
              </a:p>
            </p:txBody>
          </p:sp>
          <p:sp>
            <p:nvSpPr>
              <p:cNvPr id="18512" name="Rectangle 104"/>
              <p:cNvSpPr>
                <a:spLocks noChangeArrowheads="1"/>
              </p:cNvSpPr>
              <p:nvPr/>
            </p:nvSpPr>
            <p:spPr bwMode="auto">
              <a:xfrm>
                <a:off x="1042" y="1828"/>
                <a:ext cx="305" cy="203"/>
              </a:xfrm>
              <a:prstGeom prst="rect">
                <a:avLst/>
              </a:prstGeom>
              <a:noFill/>
              <a:ln w="9525" algn="ctr">
                <a:noFill/>
                <a:miter lim="800000"/>
                <a:headEnd/>
                <a:tailEnd/>
              </a:ln>
            </p:spPr>
            <p:txBody>
              <a:bodyPr wrap="none">
                <a:spAutoFit/>
              </a:bodyPr>
              <a:lstStyle/>
              <a:p>
                <a:pPr algn="ctr"/>
                <a:r>
                  <a:rPr lang="en-US" sz="800" i="1">
                    <a:latin typeface="Times New Roman" pitchFamily="18" charset="0"/>
                  </a:rPr>
                  <a:t>Q</a:t>
                </a:r>
                <a:r>
                  <a:rPr lang="en-US" sz="800" i="1" baseline="-25000">
                    <a:latin typeface="Times New Roman" pitchFamily="18" charset="0"/>
                  </a:rPr>
                  <a:t>H</a:t>
                </a:r>
                <a:endParaRPr lang="th-TH" sz="800" i="1">
                  <a:latin typeface="Times New Roman" pitchFamily="18" charset="0"/>
                </a:endParaRPr>
              </a:p>
            </p:txBody>
          </p:sp>
        </p:grpSp>
        <p:sp>
          <p:nvSpPr>
            <p:cNvPr id="18508" name="Line 107"/>
            <p:cNvSpPr>
              <a:spLocks noChangeShapeType="1"/>
            </p:cNvSpPr>
            <p:nvPr/>
          </p:nvSpPr>
          <p:spPr bwMode="auto">
            <a:xfrm flipV="1">
              <a:off x="3659" y="2141"/>
              <a:ext cx="567" cy="3"/>
            </a:xfrm>
            <a:prstGeom prst="line">
              <a:avLst/>
            </a:prstGeom>
            <a:noFill/>
            <a:ln w="38100">
              <a:solidFill>
                <a:srgbClr val="FF0000"/>
              </a:solidFill>
              <a:round/>
              <a:headEnd/>
              <a:tailEnd/>
            </a:ln>
          </p:spPr>
          <p:txBody>
            <a:bodyPr/>
            <a:lstStyle/>
            <a:p>
              <a:endParaRPr lang="th-TH"/>
            </a:p>
          </p:txBody>
        </p:sp>
        <p:sp>
          <p:nvSpPr>
            <p:cNvPr id="18509" name="Line 108"/>
            <p:cNvSpPr>
              <a:spLocks noChangeShapeType="1"/>
            </p:cNvSpPr>
            <p:nvPr/>
          </p:nvSpPr>
          <p:spPr bwMode="auto">
            <a:xfrm flipH="1" flipV="1">
              <a:off x="3867" y="2140"/>
              <a:ext cx="122" cy="3"/>
            </a:xfrm>
            <a:prstGeom prst="line">
              <a:avLst/>
            </a:prstGeom>
            <a:noFill/>
            <a:ln w="38100">
              <a:solidFill>
                <a:srgbClr val="FF0000"/>
              </a:solidFill>
              <a:round/>
              <a:headEnd/>
              <a:tailEnd type="stealth" w="lg" len="lg"/>
            </a:ln>
          </p:spPr>
          <p:txBody>
            <a:bodyPr/>
            <a:lstStyle/>
            <a:p>
              <a:endParaRPr lang="th-TH"/>
            </a:p>
          </p:txBody>
        </p:sp>
        <p:sp>
          <p:nvSpPr>
            <p:cNvPr id="18510" name="Oval 123"/>
            <p:cNvSpPr>
              <a:spLocks noChangeArrowheads="1"/>
            </p:cNvSpPr>
            <p:nvPr/>
          </p:nvSpPr>
          <p:spPr bwMode="auto">
            <a:xfrm>
              <a:off x="3625" y="2111"/>
              <a:ext cx="64" cy="59"/>
            </a:xfrm>
            <a:prstGeom prst="ellipse">
              <a:avLst/>
            </a:prstGeom>
            <a:solidFill>
              <a:srgbClr val="008000"/>
            </a:solidFill>
            <a:ln w="9525">
              <a:solidFill>
                <a:srgbClr val="800080"/>
              </a:solidFill>
              <a:round/>
              <a:headEnd/>
              <a:tailEnd/>
            </a:ln>
          </p:spPr>
          <p:txBody>
            <a:bodyPr wrap="none" anchor="ctr"/>
            <a:lstStyle/>
            <a:p>
              <a:endParaRPr lang="th-TH"/>
            </a:p>
          </p:txBody>
        </p:sp>
      </p:grpSp>
      <p:grpSp>
        <p:nvGrpSpPr>
          <p:cNvPr id="12" name="Group 127"/>
          <p:cNvGrpSpPr>
            <a:grpSpLocks/>
          </p:cNvGrpSpPr>
          <p:nvPr/>
        </p:nvGrpSpPr>
        <p:grpSpPr bwMode="auto">
          <a:xfrm>
            <a:off x="5924550" y="2944813"/>
            <a:ext cx="204788" cy="1419225"/>
            <a:chOff x="3588" y="2143"/>
            <a:chExt cx="129" cy="894"/>
          </a:xfrm>
        </p:grpSpPr>
        <p:sp>
          <p:nvSpPr>
            <p:cNvPr id="18500" name="Line 106"/>
            <p:cNvSpPr>
              <a:spLocks noChangeShapeType="1"/>
            </p:cNvSpPr>
            <p:nvPr/>
          </p:nvSpPr>
          <p:spPr bwMode="auto">
            <a:xfrm flipH="1" flipV="1">
              <a:off x="3665" y="2143"/>
              <a:ext cx="3" cy="709"/>
            </a:xfrm>
            <a:prstGeom prst="line">
              <a:avLst/>
            </a:prstGeom>
            <a:noFill/>
            <a:ln w="38100">
              <a:solidFill>
                <a:srgbClr val="FF0000"/>
              </a:solidFill>
              <a:round/>
              <a:headEnd/>
              <a:tailEnd/>
            </a:ln>
          </p:spPr>
          <p:txBody>
            <a:bodyPr/>
            <a:lstStyle/>
            <a:p>
              <a:endParaRPr lang="th-TH"/>
            </a:p>
          </p:txBody>
        </p:sp>
        <p:sp>
          <p:nvSpPr>
            <p:cNvPr id="18501" name="Line 109"/>
            <p:cNvSpPr>
              <a:spLocks noChangeShapeType="1"/>
            </p:cNvSpPr>
            <p:nvPr/>
          </p:nvSpPr>
          <p:spPr bwMode="auto">
            <a:xfrm>
              <a:off x="3668" y="2443"/>
              <a:ext cx="1" cy="90"/>
            </a:xfrm>
            <a:prstGeom prst="line">
              <a:avLst/>
            </a:prstGeom>
            <a:noFill/>
            <a:ln w="38100">
              <a:solidFill>
                <a:srgbClr val="FF0000"/>
              </a:solidFill>
              <a:round/>
              <a:headEnd/>
              <a:tailEnd type="stealth" w="lg" len="lg"/>
            </a:ln>
          </p:spPr>
          <p:txBody>
            <a:bodyPr/>
            <a:lstStyle/>
            <a:p>
              <a:endParaRPr lang="th-TH"/>
            </a:p>
          </p:txBody>
        </p:sp>
        <p:grpSp>
          <p:nvGrpSpPr>
            <p:cNvPr id="18502" name="Group 119"/>
            <p:cNvGrpSpPr>
              <a:grpSpLocks/>
            </p:cNvGrpSpPr>
            <p:nvPr/>
          </p:nvGrpSpPr>
          <p:grpSpPr bwMode="auto">
            <a:xfrm>
              <a:off x="3588" y="2893"/>
              <a:ext cx="129" cy="144"/>
              <a:chOff x="1756" y="996"/>
              <a:chExt cx="129" cy="144"/>
            </a:xfrm>
          </p:grpSpPr>
          <p:sp>
            <p:nvSpPr>
              <p:cNvPr id="18504" name="Text Box 120"/>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4</a:t>
                </a:r>
                <a:endParaRPr lang="th-TH" sz="900">
                  <a:latin typeface="Script MT Bold" pitchFamily="66" charset="0"/>
                </a:endParaRPr>
              </a:p>
            </p:txBody>
          </p:sp>
          <p:sp>
            <p:nvSpPr>
              <p:cNvPr id="18505" name="Oval 121"/>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18503" name="Oval 124"/>
            <p:cNvSpPr>
              <a:spLocks noChangeArrowheads="1"/>
            </p:cNvSpPr>
            <p:nvPr/>
          </p:nvSpPr>
          <p:spPr bwMode="auto">
            <a:xfrm>
              <a:off x="3635" y="2814"/>
              <a:ext cx="64" cy="59"/>
            </a:xfrm>
            <a:prstGeom prst="ellipse">
              <a:avLst/>
            </a:prstGeom>
            <a:solidFill>
              <a:srgbClr val="008000"/>
            </a:solidFill>
            <a:ln w="9525">
              <a:solidFill>
                <a:srgbClr val="800080"/>
              </a:solidFill>
              <a:round/>
              <a:headEnd/>
              <a:tailEnd/>
            </a:ln>
          </p:spPr>
          <p:txBody>
            <a:bodyPr wrap="none" anchor="ctr"/>
            <a:lstStyle/>
            <a:p>
              <a:endParaRPr lang="th-TH"/>
            </a:p>
          </p:txBody>
        </p:sp>
      </p:grpSp>
      <p:grpSp>
        <p:nvGrpSpPr>
          <p:cNvPr id="14" name="Group 128"/>
          <p:cNvGrpSpPr>
            <a:grpSpLocks/>
          </p:cNvGrpSpPr>
          <p:nvPr/>
        </p:nvGrpSpPr>
        <p:grpSpPr bwMode="auto">
          <a:xfrm>
            <a:off x="6037263" y="4064000"/>
            <a:ext cx="917575" cy="673100"/>
            <a:chOff x="3659" y="2848"/>
            <a:chExt cx="578" cy="424"/>
          </a:xfrm>
        </p:grpSpPr>
        <p:sp>
          <p:nvSpPr>
            <p:cNvPr id="18495" name="Line 73"/>
            <p:cNvSpPr>
              <a:spLocks noChangeShapeType="1"/>
            </p:cNvSpPr>
            <p:nvPr/>
          </p:nvSpPr>
          <p:spPr bwMode="auto">
            <a:xfrm flipV="1">
              <a:off x="3670" y="2848"/>
              <a:ext cx="567" cy="3"/>
            </a:xfrm>
            <a:prstGeom prst="line">
              <a:avLst/>
            </a:prstGeom>
            <a:noFill/>
            <a:ln w="38100">
              <a:solidFill>
                <a:srgbClr val="FF0000"/>
              </a:solidFill>
              <a:round/>
              <a:headEnd/>
              <a:tailEnd/>
            </a:ln>
          </p:spPr>
          <p:txBody>
            <a:bodyPr/>
            <a:lstStyle/>
            <a:p>
              <a:endParaRPr lang="th-TH"/>
            </a:p>
          </p:txBody>
        </p:sp>
        <p:grpSp>
          <p:nvGrpSpPr>
            <p:cNvPr id="18496" name="Group 99"/>
            <p:cNvGrpSpPr>
              <a:grpSpLocks/>
            </p:cNvGrpSpPr>
            <p:nvPr/>
          </p:nvGrpSpPr>
          <p:grpSpPr bwMode="auto">
            <a:xfrm>
              <a:off x="3659" y="2869"/>
              <a:ext cx="239" cy="403"/>
              <a:chOff x="1540" y="1746"/>
              <a:chExt cx="239" cy="403"/>
            </a:xfrm>
          </p:grpSpPr>
          <p:sp>
            <p:nvSpPr>
              <p:cNvPr id="18498" name="Freeform 100"/>
              <p:cNvSpPr>
                <a:spLocks/>
              </p:cNvSpPr>
              <p:nvPr/>
            </p:nvSpPr>
            <p:spPr bwMode="auto">
              <a:xfrm>
                <a:off x="1609" y="1746"/>
                <a:ext cx="170" cy="313"/>
              </a:xfrm>
              <a:custGeom>
                <a:avLst/>
                <a:gdLst>
                  <a:gd name="T0" fmla="*/ 85 w 284"/>
                  <a:gd name="T1" fmla="*/ 313 h 491"/>
                  <a:gd name="T2" fmla="*/ 115 w 284"/>
                  <a:gd name="T3" fmla="*/ 289 h 491"/>
                  <a:gd name="T4" fmla="*/ 133 w 284"/>
                  <a:gd name="T5" fmla="*/ 256 h 491"/>
                  <a:gd name="T6" fmla="*/ 144 w 284"/>
                  <a:gd name="T7" fmla="*/ 221 h 491"/>
                  <a:gd name="T8" fmla="*/ 148 w 284"/>
                  <a:gd name="T9" fmla="*/ 181 h 491"/>
                  <a:gd name="T10" fmla="*/ 151 w 284"/>
                  <a:gd name="T11" fmla="*/ 128 h 491"/>
                  <a:gd name="T12" fmla="*/ 150 w 284"/>
                  <a:gd name="T13" fmla="*/ 87 h 491"/>
                  <a:gd name="T14" fmla="*/ 145 w 284"/>
                  <a:gd name="T15" fmla="*/ 47 h 491"/>
                  <a:gd name="T16" fmla="*/ 170 w 284"/>
                  <a:gd name="T17" fmla="*/ 54 h 491"/>
                  <a:gd name="T18" fmla="*/ 126 w 284"/>
                  <a:gd name="T19" fmla="*/ 0 h 491"/>
                  <a:gd name="T20" fmla="*/ 86 w 284"/>
                  <a:gd name="T21" fmla="*/ 60 h 491"/>
                  <a:gd name="T22" fmla="*/ 115 w 284"/>
                  <a:gd name="T23" fmla="*/ 49 h 491"/>
                  <a:gd name="T24" fmla="*/ 110 w 284"/>
                  <a:gd name="T25" fmla="*/ 87 h 491"/>
                  <a:gd name="T26" fmla="*/ 103 w 284"/>
                  <a:gd name="T27" fmla="*/ 119 h 491"/>
                  <a:gd name="T28" fmla="*/ 86 w 284"/>
                  <a:gd name="T29" fmla="*/ 163 h 491"/>
                  <a:gd name="T30" fmla="*/ 65 w 284"/>
                  <a:gd name="T31" fmla="*/ 196 h 491"/>
                  <a:gd name="T32" fmla="*/ 43 w 284"/>
                  <a:gd name="T33" fmla="*/ 221 h 491"/>
                  <a:gd name="T34" fmla="*/ 13 w 284"/>
                  <a:gd name="T35" fmla="*/ 246 h 491"/>
                  <a:gd name="T36" fmla="*/ 0 w 284"/>
                  <a:gd name="T37" fmla="*/ 255 h 491"/>
                  <a:gd name="T38" fmla="*/ 38 w 284"/>
                  <a:gd name="T39" fmla="*/ 252 h 491"/>
                  <a:gd name="T40" fmla="*/ 69 w 284"/>
                  <a:gd name="T41" fmla="*/ 245 h 491"/>
                  <a:gd name="T42" fmla="*/ 90 w 284"/>
                  <a:gd name="T43" fmla="*/ 237 h 491"/>
                  <a:gd name="T44" fmla="*/ 93 w 284"/>
                  <a:gd name="T45" fmla="*/ 263 h 491"/>
                  <a:gd name="T46" fmla="*/ 93 w 284"/>
                  <a:gd name="T47" fmla="*/ 288 h 491"/>
                  <a:gd name="T48" fmla="*/ 85 w 284"/>
                  <a:gd name="T49" fmla="*/ 313 h 4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491"/>
                  <a:gd name="T77" fmla="*/ 284 w 284"/>
                  <a:gd name="T78" fmla="*/ 491 h 4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491">
                    <a:moveTo>
                      <a:pt x="142" y="491"/>
                    </a:moveTo>
                    <a:lnTo>
                      <a:pt x="192" y="453"/>
                    </a:lnTo>
                    <a:lnTo>
                      <a:pt x="223" y="401"/>
                    </a:lnTo>
                    <a:lnTo>
                      <a:pt x="240" y="347"/>
                    </a:lnTo>
                    <a:lnTo>
                      <a:pt x="248" y="284"/>
                    </a:lnTo>
                    <a:lnTo>
                      <a:pt x="252" y="201"/>
                    </a:lnTo>
                    <a:lnTo>
                      <a:pt x="250" y="137"/>
                    </a:lnTo>
                    <a:lnTo>
                      <a:pt x="242" y="73"/>
                    </a:lnTo>
                    <a:lnTo>
                      <a:pt x="284" y="85"/>
                    </a:lnTo>
                    <a:lnTo>
                      <a:pt x="210" y="0"/>
                    </a:lnTo>
                    <a:lnTo>
                      <a:pt x="144" y="94"/>
                    </a:lnTo>
                    <a:lnTo>
                      <a:pt x="192" y="77"/>
                    </a:lnTo>
                    <a:lnTo>
                      <a:pt x="184" y="137"/>
                    </a:lnTo>
                    <a:lnTo>
                      <a:pt x="172" y="187"/>
                    </a:lnTo>
                    <a:lnTo>
                      <a:pt x="144" y="255"/>
                    </a:lnTo>
                    <a:lnTo>
                      <a:pt x="108" y="307"/>
                    </a:lnTo>
                    <a:lnTo>
                      <a:pt x="72" y="347"/>
                    </a:lnTo>
                    <a:lnTo>
                      <a:pt x="21" y="386"/>
                    </a:lnTo>
                    <a:lnTo>
                      <a:pt x="0" y="400"/>
                    </a:lnTo>
                    <a:lnTo>
                      <a:pt x="64" y="395"/>
                    </a:lnTo>
                    <a:lnTo>
                      <a:pt x="116" y="385"/>
                    </a:lnTo>
                    <a:lnTo>
                      <a:pt x="150" y="372"/>
                    </a:lnTo>
                    <a:lnTo>
                      <a:pt x="156" y="413"/>
                    </a:lnTo>
                    <a:lnTo>
                      <a:pt x="156" y="451"/>
                    </a:lnTo>
                    <a:lnTo>
                      <a:pt x="142" y="491"/>
                    </a:lnTo>
                    <a:close/>
                  </a:path>
                </a:pathLst>
              </a:custGeom>
              <a:solidFill>
                <a:srgbClr val="00FFFF"/>
              </a:solidFill>
              <a:ln w="6350" cap="flat" cmpd="sng">
                <a:solidFill>
                  <a:srgbClr val="0000FF"/>
                </a:solidFill>
                <a:prstDash val="solid"/>
                <a:round/>
                <a:headEnd type="none" w="med" len="med"/>
                <a:tailEnd type="none" w="med" len="med"/>
              </a:ln>
            </p:spPr>
            <p:txBody>
              <a:bodyPr/>
              <a:lstStyle/>
              <a:p>
                <a:endParaRPr lang="th-TH"/>
              </a:p>
            </p:txBody>
          </p:sp>
          <p:sp>
            <p:nvSpPr>
              <p:cNvPr id="18499" name="Rectangle 101"/>
              <p:cNvSpPr>
                <a:spLocks noChangeArrowheads="1"/>
              </p:cNvSpPr>
              <p:nvPr/>
            </p:nvSpPr>
            <p:spPr bwMode="auto">
              <a:xfrm>
                <a:off x="1540" y="1976"/>
                <a:ext cx="221" cy="173"/>
              </a:xfrm>
              <a:prstGeom prst="rect">
                <a:avLst/>
              </a:prstGeom>
              <a:noFill/>
              <a:ln w="9525" algn="ctr">
                <a:noFill/>
                <a:miter lim="800000"/>
                <a:headEnd/>
                <a:tailEnd/>
              </a:ln>
            </p:spPr>
            <p:txBody>
              <a:bodyPr wrap="none">
                <a:spAutoFit/>
              </a:bodyPr>
              <a:lstStyle/>
              <a:p>
                <a:pPr algn="ctr"/>
                <a:r>
                  <a:rPr lang="en-US" sz="1200" i="1">
                    <a:latin typeface="Times New Roman" pitchFamily="18" charset="0"/>
                  </a:rPr>
                  <a:t>Q</a:t>
                </a:r>
                <a:r>
                  <a:rPr lang="en-US" sz="1200" i="1" baseline="-25000">
                    <a:latin typeface="Times New Roman" pitchFamily="18" charset="0"/>
                  </a:rPr>
                  <a:t>L</a:t>
                </a:r>
                <a:endParaRPr lang="th-TH" sz="1200" i="1">
                  <a:latin typeface="Times New Roman" pitchFamily="18" charset="0"/>
                </a:endParaRPr>
              </a:p>
            </p:txBody>
          </p:sp>
        </p:grpSp>
        <p:sp>
          <p:nvSpPr>
            <p:cNvPr id="18497" name="Line 72"/>
            <p:cNvSpPr>
              <a:spLocks noChangeShapeType="1"/>
            </p:cNvSpPr>
            <p:nvPr/>
          </p:nvSpPr>
          <p:spPr bwMode="auto">
            <a:xfrm>
              <a:off x="3907" y="2851"/>
              <a:ext cx="118" cy="3"/>
            </a:xfrm>
            <a:prstGeom prst="line">
              <a:avLst/>
            </a:prstGeom>
            <a:noFill/>
            <a:ln w="38100">
              <a:solidFill>
                <a:srgbClr val="FF0000"/>
              </a:solidFill>
              <a:round/>
              <a:headEnd/>
              <a:tailEnd type="stealth" w="lg" len="lg"/>
            </a:ln>
          </p:spPr>
          <p:txBody>
            <a:bodyPr/>
            <a:lstStyle/>
            <a:p>
              <a:endParaRPr lang="th-TH"/>
            </a:p>
          </p:txBody>
        </p:sp>
      </p:grpSp>
      <p:grpSp>
        <p:nvGrpSpPr>
          <p:cNvPr id="16" name="Group 140"/>
          <p:cNvGrpSpPr>
            <a:grpSpLocks/>
          </p:cNvGrpSpPr>
          <p:nvPr/>
        </p:nvGrpSpPr>
        <p:grpSpPr bwMode="auto">
          <a:xfrm>
            <a:off x="546100" y="1897063"/>
            <a:ext cx="4260850" cy="3894137"/>
            <a:chOff x="344" y="1195"/>
            <a:chExt cx="2684" cy="2453"/>
          </a:xfrm>
        </p:grpSpPr>
        <p:grpSp>
          <p:nvGrpSpPr>
            <p:cNvPr id="18446" name="Group 105"/>
            <p:cNvGrpSpPr>
              <a:grpSpLocks/>
            </p:cNvGrpSpPr>
            <p:nvPr/>
          </p:nvGrpSpPr>
          <p:grpSpPr bwMode="auto">
            <a:xfrm>
              <a:off x="344" y="1195"/>
              <a:ext cx="2684" cy="2453"/>
              <a:chOff x="344" y="1195"/>
              <a:chExt cx="2684" cy="2453"/>
            </a:xfrm>
          </p:grpSpPr>
          <p:sp>
            <p:nvSpPr>
              <p:cNvPr id="18466" name="Freeform 46"/>
              <p:cNvSpPr>
                <a:spLocks/>
              </p:cNvSpPr>
              <p:nvPr/>
            </p:nvSpPr>
            <p:spPr bwMode="auto">
              <a:xfrm>
                <a:off x="722" y="3200"/>
                <a:ext cx="1877" cy="448"/>
              </a:xfrm>
              <a:custGeom>
                <a:avLst/>
                <a:gdLst>
                  <a:gd name="T0" fmla="*/ 32 w 1629"/>
                  <a:gd name="T1" fmla="*/ 329 h 694"/>
                  <a:gd name="T2" fmla="*/ 7 w 1629"/>
                  <a:gd name="T3" fmla="*/ 230 h 694"/>
                  <a:gd name="T4" fmla="*/ 69 w 1629"/>
                  <a:gd name="T5" fmla="*/ 166 h 694"/>
                  <a:gd name="T6" fmla="*/ 150 w 1629"/>
                  <a:gd name="T7" fmla="*/ 145 h 694"/>
                  <a:gd name="T8" fmla="*/ 252 w 1629"/>
                  <a:gd name="T9" fmla="*/ 129 h 694"/>
                  <a:gd name="T10" fmla="*/ 315 w 1629"/>
                  <a:gd name="T11" fmla="*/ 54 h 694"/>
                  <a:gd name="T12" fmla="*/ 477 w 1629"/>
                  <a:gd name="T13" fmla="*/ 5 h 694"/>
                  <a:gd name="T14" fmla="*/ 665 w 1629"/>
                  <a:gd name="T15" fmla="*/ 26 h 694"/>
                  <a:gd name="T16" fmla="*/ 881 w 1629"/>
                  <a:gd name="T17" fmla="*/ 92 h 694"/>
                  <a:gd name="T18" fmla="*/ 1002 w 1629"/>
                  <a:gd name="T19" fmla="*/ 98 h 694"/>
                  <a:gd name="T20" fmla="*/ 1082 w 1629"/>
                  <a:gd name="T21" fmla="*/ 85 h 694"/>
                  <a:gd name="T22" fmla="*/ 1196 w 1629"/>
                  <a:gd name="T23" fmla="*/ 38 h 694"/>
                  <a:gd name="T24" fmla="*/ 1303 w 1629"/>
                  <a:gd name="T25" fmla="*/ 5 h 694"/>
                  <a:gd name="T26" fmla="*/ 1466 w 1629"/>
                  <a:gd name="T27" fmla="*/ 9 h 694"/>
                  <a:gd name="T28" fmla="*/ 1573 w 1629"/>
                  <a:gd name="T29" fmla="*/ 46 h 694"/>
                  <a:gd name="T30" fmla="*/ 1656 w 1629"/>
                  <a:gd name="T31" fmla="*/ 94 h 694"/>
                  <a:gd name="T32" fmla="*/ 1746 w 1629"/>
                  <a:gd name="T33" fmla="*/ 96 h 694"/>
                  <a:gd name="T34" fmla="*/ 1836 w 1629"/>
                  <a:gd name="T35" fmla="*/ 139 h 694"/>
                  <a:gd name="T36" fmla="*/ 1875 w 1629"/>
                  <a:gd name="T37" fmla="*/ 198 h 694"/>
                  <a:gd name="T38" fmla="*/ 1849 w 1629"/>
                  <a:gd name="T39" fmla="*/ 286 h 694"/>
                  <a:gd name="T40" fmla="*/ 1770 w 1629"/>
                  <a:gd name="T41" fmla="*/ 358 h 694"/>
                  <a:gd name="T42" fmla="*/ 1618 w 1629"/>
                  <a:gd name="T43" fmla="*/ 412 h 694"/>
                  <a:gd name="T44" fmla="*/ 1431 w 1629"/>
                  <a:gd name="T45" fmla="*/ 422 h 694"/>
                  <a:gd name="T46" fmla="*/ 1320 w 1629"/>
                  <a:gd name="T47" fmla="*/ 398 h 694"/>
                  <a:gd name="T48" fmla="*/ 1258 w 1629"/>
                  <a:gd name="T49" fmla="*/ 355 h 694"/>
                  <a:gd name="T50" fmla="*/ 1157 w 1629"/>
                  <a:gd name="T51" fmla="*/ 416 h 694"/>
                  <a:gd name="T52" fmla="*/ 954 w 1629"/>
                  <a:gd name="T53" fmla="*/ 447 h 694"/>
                  <a:gd name="T54" fmla="*/ 727 w 1629"/>
                  <a:gd name="T55" fmla="*/ 425 h 694"/>
                  <a:gd name="T56" fmla="*/ 671 w 1629"/>
                  <a:gd name="T57" fmla="*/ 408 h 694"/>
                  <a:gd name="T58" fmla="*/ 626 w 1629"/>
                  <a:gd name="T59" fmla="*/ 372 h 694"/>
                  <a:gd name="T60" fmla="*/ 574 w 1629"/>
                  <a:gd name="T61" fmla="*/ 406 h 694"/>
                  <a:gd name="T62" fmla="*/ 509 w 1629"/>
                  <a:gd name="T63" fmla="*/ 433 h 694"/>
                  <a:gd name="T64" fmla="*/ 363 w 1629"/>
                  <a:gd name="T65" fmla="*/ 445 h 694"/>
                  <a:gd name="T66" fmla="*/ 204 w 1629"/>
                  <a:gd name="T67" fmla="*/ 416 h 694"/>
                  <a:gd name="T68" fmla="*/ 32 w 1629"/>
                  <a:gd name="T69" fmla="*/ 329 h 6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9"/>
                  <a:gd name="T106" fmla="*/ 0 h 694"/>
                  <a:gd name="T107" fmla="*/ 1629 w 1629"/>
                  <a:gd name="T108" fmla="*/ 694 h 6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9" h="694">
                    <a:moveTo>
                      <a:pt x="28" y="509"/>
                    </a:moveTo>
                    <a:cubicBezTo>
                      <a:pt x="0" y="461"/>
                      <a:pt x="1" y="398"/>
                      <a:pt x="6" y="356"/>
                    </a:cubicBezTo>
                    <a:cubicBezTo>
                      <a:pt x="11" y="314"/>
                      <a:pt x="39" y="279"/>
                      <a:pt x="60" y="257"/>
                    </a:cubicBezTo>
                    <a:lnTo>
                      <a:pt x="130" y="224"/>
                    </a:lnTo>
                    <a:cubicBezTo>
                      <a:pt x="156" y="215"/>
                      <a:pt x="195" y="223"/>
                      <a:pt x="219" y="200"/>
                    </a:cubicBezTo>
                    <a:cubicBezTo>
                      <a:pt x="243" y="177"/>
                      <a:pt x="240" y="115"/>
                      <a:pt x="273" y="83"/>
                    </a:cubicBezTo>
                    <a:cubicBezTo>
                      <a:pt x="306" y="51"/>
                      <a:pt x="363" y="15"/>
                      <a:pt x="414" y="8"/>
                    </a:cubicBezTo>
                    <a:cubicBezTo>
                      <a:pt x="465" y="1"/>
                      <a:pt x="518" y="19"/>
                      <a:pt x="577" y="41"/>
                    </a:cubicBezTo>
                    <a:cubicBezTo>
                      <a:pt x="636" y="63"/>
                      <a:pt x="716" y="125"/>
                      <a:pt x="765" y="143"/>
                    </a:cubicBezTo>
                    <a:cubicBezTo>
                      <a:pt x="814" y="161"/>
                      <a:pt x="841" y="154"/>
                      <a:pt x="870" y="152"/>
                    </a:cubicBezTo>
                    <a:cubicBezTo>
                      <a:pt x="899" y="150"/>
                      <a:pt x="911" y="146"/>
                      <a:pt x="939" y="131"/>
                    </a:cubicBezTo>
                    <a:cubicBezTo>
                      <a:pt x="967" y="116"/>
                      <a:pt x="1006" y="79"/>
                      <a:pt x="1038" y="59"/>
                    </a:cubicBezTo>
                    <a:cubicBezTo>
                      <a:pt x="1070" y="39"/>
                      <a:pt x="1092" y="16"/>
                      <a:pt x="1131" y="8"/>
                    </a:cubicBezTo>
                    <a:cubicBezTo>
                      <a:pt x="1170" y="0"/>
                      <a:pt x="1233" y="4"/>
                      <a:pt x="1272" y="14"/>
                    </a:cubicBezTo>
                    <a:cubicBezTo>
                      <a:pt x="1311" y="24"/>
                      <a:pt x="1338" y="49"/>
                      <a:pt x="1365" y="71"/>
                    </a:cubicBezTo>
                    <a:cubicBezTo>
                      <a:pt x="1392" y="93"/>
                      <a:pt x="1412" y="133"/>
                      <a:pt x="1437" y="146"/>
                    </a:cubicBezTo>
                    <a:cubicBezTo>
                      <a:pt x="1462" y="159"/>
                      <a:pt x="1489" y="138"/>
                      <a:pt x="1515" y="149"/>
                    </a:cubicBezTo>
                    <a:cubicBezTo>
                      <a:pt x="1541" y="160"/>
                      <a:pt x="1574" y="189"/>
                      <a:pt x="1593" y="215"/>
                    </a:cubicBezTo>
                    <a:cubicBezTo>
                      <a:pt x="1612" y="241"/>
                      <a:pt x="1625" y="268"/>
                      <a:pt x="1627" y="306"/>
                    </a:cubicBezTo>
                    <a:cubicBezTo>
                      <a:pt x="1629" y="344"/>
                      <a:pt x="1620" y="402"/>
                      <a:pt x="1605" y="443"/>
                    </a:cubicBezTo>
                    <a:cubicBezTo>
                      <a:pt x="1590" y="484"/>
                      <a:pt x="1569" y="522"/>
                      <a:pt x="1536" y="554"/>
                    </a:cubicBezTo>
                    <a:cubicBezTo>
                      <a:pt x="1503" y="586"/>
                      <a:pt x="1453" y="621"/>
                      <a:pt x="1404" y="638"/>
                    </a:cubicBezTo>
                    <a:cubicBezTo>
                      <a:pt x="1355" y="655"/>
                      <a:pt x="1285" y="657"/>
                      <a:pt x="1242" y="653"/>
                    </a:cubicBezTo>
                    <a:cubicBezTo>
                      <a:pt x="1199" y="649"/>
                      <a:pt x="1171" y="634"/>
                      <a:pt x="1146" y="617"/>
                    </a:cubicBezTo>
                    <a:lnTo>
                      <a:pt x="1092" y="550"/>
                    </a:lnTo>
                    <a:lnTo>
                      <a:pt x="1004" y="644"/>
                    </a:lnTo>
                    <a:cubicBezTo>
                      <a:pt x="960" y="668"/>
                      <a:pt x="890" y="690"/>
                      <a:pt x="828" y="692"/>
                    </a:cubicBezTo>
                    <a:cubicBezTo>
                      <a:pt x="766" y="694"/>
                      <a:pt x="672" y="668"/>
                      <a:pt x="631" y="658"/>
                    </a:cubicBezTo>
                    <a:lnTo>
                      <a:pt x="582" y="632"/>
                    </a:lnTo>
                    <a:lnTo>
                      <a:pt x="543" y="577"/>
                    </a:lnTo>
                    <a:lnTo>
                      <a:pt x="498" y="629"/>
                    </a:lnTo>
                    <a:lnTo>
                      <a:pt x="442" y="671"/>
                    </a:lnTo>
                    <a:cubicBezTo>
                      <a:pt x="412" y="681"/>
                      <a:pt x="359" y="693"/>
                      <a:pt x="315" y="689"/>
                    </a:cubicBezTo>
                    <a:cubicBezTo>
                      <a:pt x="271" y="685"/>
                      <a:pt x="225" y="674"/>
                      <a:pt x="177" y="644"/>
                    </a:cubicBezTo>
                    <a:cubicBezTo>
                      <a:pt x="129" y="614"/>
                      <a:pt x="51" y="556"/>
                      <a:pt x="28" y="509"/>
                    </a:cubicBezTo>
                    <a:close/>
                  </a:path>
                </a:pathLst>
              </a:custGeom>
              <a:solidFill>
                <a:srgbClr val="00FFFF"/>
              </a:solidFill>
              <a:ln w="9525" cap="flat" cmpd="sng">
                <a:noFill/>
                <a:prstDash val="solid"/>
                <a:round/>
                <a:headEnd type="none" w="med" len="med"/>
                <a:tailEnd type="none" w="med" len="med"/>
              </a:ln>
            </p:spPr>
            <p:txBody>
              <a:bodyPr/>
              <a:lstStyle/>
              <a:p>
                <a:endParaRPr lang="th-TH"/>
              </a:p>
            </p:txBody>
          </p:sp>
          <p:sp>
            <p:nvSpPr>
              <p:cNvPr id="18467" name="Text Box 47"/>
              <p:cNvSpPr txBox="1">
                <a:spLocks noChangeArrowheads="1"/>
              </p:cNvSpPr>
              <p:nvPr/>
            </p:nvSpPr>
            <p:spPr bwMode="auto">
              <a:xfrm>
                <a:off x="702" y="3394"/>
                <a:ext cx="1871" cy="144"/>
              </a:xfrm>
              <a:prstGeom prst="rect">
                <a:avLst/>
              </a:prstGeom>
              <a:noFill/>
              <a:ln w="9525" algn="ctr">
                <a:noFill/>
                <a:miter lim="800000"/>
                <a:headEnd/>
                <a:tailEnd/>
              </a:ln>
            </p:spPr>
            <p:txBody>
              <a:bodyPr>
                <a:spAutoFit/>
              </a:bodyPr>
              <a:lstStyle/>
              <a:p>
                <a:pPr algn="ctr">
                  <a:spcBef>
                    <a:spcPct val="50000"/>
                  </a:spcBef>
                </a:pPr>
                <a:r>
                  <a:rPr lang="en-US" sz="900" b="1" i="1">
                    <a:latin typeface="Times New Roman" pitchFamily="18" charset="0"/>
                  </a:rPr>
                  <a:t>COLD medium at T</a:t>
                </a:r>
                <a:r>
                  <a:rPr lang="en-US" sz="900" b="1" i="1" baseline="-25000">
                    <a:latin typeface="Times New Roman" pitchFamily="18" charset="0"/>
                  </a:rPr>
                  <a:t>L</a:t>
                </a:r>
                <a:endParaRPr lang="th-TH" sz="900" b="1" i="1" baseline="-25000">
                  <a:latin typeface="Times New Roman" pitchFamily="18" charset="0"/>
                </a:endParaRPr>
              </a:p>
            </p:txBody>
          </p:sp>
          <p:sp>
            <p:nvSpPr>
              <p:cNvPr id="18468" name="Rectangle 10"/>
              <p:cNvSpPr>
                <a:spLocks noChangeArrowheads="1"/>
              </p:cNvSpPr>
              <p:nvPr/>
            </p:nvSpPr>
            <p:spPr bwMode="auto">
              <a:xfrm>
                <a:off x="896" y="1742"/>
                <a:ext cx="1134" cy="204"/>
              </a:xfrm>
              <a:prstGeom prst="rect">
                <a:avLst/>
              </a:prstGeom>
              <a:gradFill rotWithShape="1">
                <a:gsLst>
                  <a:gs pos="0">
                    <a:schemeClr val="hlink"/>
                  </a:gs>
                  <a:gs pos="100000">
                    <a:srgbClr val="FF7C80">
                      <a:alpha val="87000"/>
                    </a:srgbClr>
                  </a:gs>
                </a:gsLst>
                <a:lin ang="18900000" scaled="1"/>
              </a:gradFill>
              <a:ln w="28575" algn="ctr">
                <a:solidFill>
                  <a:srgbClr val="808080"/>
                </a:solidFill>
                <a:miter lim="800000"/>
                <a:headEnd/>
                <a:tailEnd/>
              </a:ln>
            </p:spPr>
            <p:txBody>
              <a:bodyPr wrap="none" anchor="ctr"/>
              <a:lstStyle/>
              <a:p>
                <a:endParaRPr lang="th-TH"/>
              </a:p>
            </p:txBody>
          </p:sp>
          <p:sp>
            <p:nvSpPr>
              <p:cNvPr id="18469" name="Rectangle 11"/>
              <p:cNvSpPr>
                <a:spLocks noChangeArrowheads="1"/>
              </p:cNvSpPr>
              <p:nvPr/>
            </p:nvSpPr>
            <p:spPr bwMode="auto">
              <a:xfrm>
                <a:off x="899" y="2843"/>
                <a:ext cx="1134" cy="204"/>
              </a:xfrm>
              <a:prstGeom prst="rect">
                <a:avLst/>
              </a:prstGeom>
              <a:gradFill rotWithShape="1">
                <a:gsLst>
                  <a:gs pos="0">
                    <a:srgbClr val="0000CC"/>
                  </a:gs>
                  <a:gs pos="100000">
                    <a:srgbClr val="FF7C80">
                      <a:alpha val="32001"/>
                    </a:srgbClr>
                  </a:gs>
                </a:gsLst>
                <a:lin ang="18900000" scaled="1"/>
              </a:gradFill>
              <a:ln w="28575" algn="ctr">
                <a:solidFill>
                  <a:srgbClr val="808080"/>
                </a:solidFill>
                <a:miter lim="800000"/>
                <a:headEnd/>
                <a:tailEnd/>
              </a:ln>
            </p:spPr>
            <p:txBody>
              <a:bodyPr wrap="none" anchor="ctr"/>
              <a:lstStyle/>
              <a:p>
                <a:endParaRPr lang="th-TH"/>
              </a:p>
            </p:txBody>
          </p:sp>
          <p:sp>
            <p:nvSpPr>
              <p:cNvPr id="18470" name="Freeform 20"/>
              <p:cNvSpPr>
                <a:spLocks/>
              </p:cNvSpPr>
              <p:nvPr/>
            </p:nvSpPr>
            <p:spPr bwMode="auto">
              <a:xfrm>
                <a:off x="2026" y="1828"/>
                <a:ext cx="624" cy="465"/>
              </a:xfrm>
              <a:custGeom>
                <a:avLst/>
                <a:gdLst>
                  <a:gd name="T0" fmla="*/ 624 w 363"/>
                  <a:gd name="T1" fmla="*/ 465 h 360"/>
                  <a:gd name="T2" fmla="*/ 624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FF0000"/>
                </a:solidFill>
                <a:prstDash val="solid"/>
                <a:round/>
                <a:headEnd type="none" w="med" len="med"/>
                <a:tailEnd type="stealth" w="lg" len="lg"/>
              </a:ln>
            </p:spPr>
            <p:txBody>
              <a:bodyPr/>
              <a:lstStyle/>
              <a:p>
                <a:endParaRPr lang="th-TH"/>
              </a:p>
            </p:txBody>
          </p:sp>
          <p:sp>
            <p:nvSpPr>
              <p:cNvPr id="18471" name="Freeform 21"/>
              <p:cNvSpPr>
                <a:spLocks/>
              </p:cNvSpPr>
              <p:nvPr/>
            </p:nvSpPr>
            <p:spPr bwMode="auto">
              <a:xfrm rot="5400000">
                <a:off x="1993" y="2640"/>
                <a:ext cx="333" cy="276"/>
              </a:xfrm>
              <a:custGeom>
                <a:avLst/>
                <a:gdLst>
                  <a:gd name="T0" fmla="*/ 333 w 363"/>
                  <a:gd name="T1" fmla="*/ 276 h 360"/>
                  <a:gd name="T2" fmla="*/ 333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FF00FF"/>
                </a:solidFill>
                <a:prstDash val="solid"/>
                <a:round/>
                <a:headEnd type="none" w="med" len="med"/>
                <a:tailEnd type="stealth" w="lg" len="lg"/>
              </a:ln>
            </p:spPr>
            <p:txBody>
              <a:bodyPr/>
              <a:lstStyle/>
              <a:p>
                <a:endParaRPr lang="th-TH"/>
              </a:p>
            </p:txBody>
          </p:sp>
          <p:sp>
            <p:nvSpPr>
              <p:cNvPr id="18472" name="Freeform 22"/>
              <p:cNvSpPr>
                <a:spLocks/>
              </p:cNvSpPr>
              <p:nvPr/>
            </p:nvSpPr>
            <p:spPr bwMode="auto">
              <a:xfrm rot="10800000">
                <a:off x="642" y="2550"/>
                <a:ext cx="267" cy="393"/>
              </a:xfrm>
              <a:custGeom>
                <a:avLst/>
                <a:gdLst>
                  <a:gd name="T0" fmla="*/ 267 w 363"/>
                  <a:gd name="T1" fmla="*/ 393 h 360"/>
                  <a:gd name="T2" fmla="*/ 267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0000FF"/>
                </a:solidFill>
                <a:prstDash val="solid"/>
                <a:round/>
                <a:headEnd type="none" w="med" len="med"/>
                <a:tailEnd type="stealth" w="lg" len="lg"/>
              </a:ln>
            </p:spPr>
            <p:txBody>
              <a:bodyPr/>
              <a:lstStyle/>
              <a:p>
                <a:endParaRPr lang="th-TH"/>
              </a:p>
            </p:txBody>
          </p:sp>
          <p:sp>
            <p:nvSpPr>
              <p:cNvPr id="18473" name="Freeform 23"/>
              <p:cNvSpPr>
                <a:spLocks/>
              </p:cNvSpPr>
              <p:nvPr/>
            </p:nvSpPr>
            <p:spPr bwMode="auto">
              <a:xfrm rot="-5400000">
                <a:off x="428" y="1830"/>
                <a:ext cx="465" cy="501"/>
              </a:xfrm>
              <a:custGeom>
                <a:avLst/>
                <a:gdLst>
                  <a:gd name="T0" fmla="*/ 465 w 363"/>
                  <a:gd name="T1" fmla="*/ 501 h 360"/>
                  <a:gd name="T2" fmla="*/ 465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008000"/>
                </a:solidFill>
                <a:prstDash val="solid"/>
                <a:round/>
                <a:headEnd type="none" w="med" len="med"/>
                <a:tailEnd type="stealth" w="lg" len="lg"/>
              </a:ln>
            </p:spPr>
            <p:txBody>
              <a:bodyPr/>
              <a:lstStyle/>
              <a:p>
                <a:endParaRPr lang="th-TH"/>
              </a:p>
            </p:txBody>
          </p:sp>
          <p:sp>
            <p:nvSpPr>
              <p:cNvPr id="18474" name="Text Box 25"/>
              <p:cNvSpPr txBox="1">
                <a:spLocks noChangeArrowheads="1"/>
              </p:cNvSpPr>
              <p:nvPr/>
            </p:nvSpPr>
            <p:spPr bwMode="auto">
              <a:xfrm>
                <a:off x="1680" y="3060"/>
                <a:ext cx="276" cy="173"/>
              </a:xfrm>
              <a:prstGeom prst="rect">
                <a:avLst/>
              </a:prstGeom>
              <a:noFill/>
              <a:ln w="9525" algn="ctr">
                <a:noFill/>
                <a:miter lim="800000"/>
                <a:headEnd/>
                <a:tailEnd/>
              </a:ln>
            </p:spPr>
            <p:txBody>
              <a:bodyPr>
                <a:spAutoFit/>
              </a:bodyPr>
              <a:lstStyle/>
              <a:p>
                <a:pPr algn="ctr">
                  <a:spcBef>
                    <a:spcPct val="50000"/>
                  </a:spcBef>
                </a:pPr>
                <a:r>
                  <a:rPr lang="en-US" sz="1200" i="1">
                    <a:latin typeface="Comic Sans MS" pitchFamily="66" charset="0"/>
                  </a:rPr>
                  <a:t>Q</a:t>
                </a:r>
                <a:r>
                  <a:rPr lang="en-US" sz="1200" i="1" baseline="-25000">
                    <a:latin typeface="Comic Sans MS" pitchFamily="66" charset="0"/>
                  </a:rPr>
                  <a:t>L</a:t>
                </a:r>
                <a:endParaRPr lang="th-TH" sz="1200" i="1" baseline="-25000">
                  <a:latin typeface="Comic Sans MS" pitchFamily="66" charset="0"/>
                </a:endParaRPr>
              </a:p>
            </p:txBody>
          </p:sp>
          <p:grpSp>
            <p:nvGrpSpPr>
              <p:cNvPr id="18475" name="Group 26"/>
              <p:cNvGrpSpPr>
                <a:grpSpLocks/>
              </p:cNvGrpSpPr>
              <p:nvPr/>
            </p:nvGrpSpPr>
            <p:grpSpPr bwMode="auto">
              <a:xfrm>
                <a:off x="495" y="1195"/>
                <a:ext cx="1879" cy="448"/>
                <a:chOff x="1416" y="2436"/>
                <a:chExt cx="898" cy="298"/>
              </a:xfrm>
            </p:grpSpPr>
            <p:sp>
              <p:nvSpPr>
                <p:cNvPr id="18493" name="Freeform 27"/>
                <p:cNvSpPr>
                  <a:spLocks/>
                </p:cNvSpPr>
                <p:nvPr/>
              </p:nvSpPr>
              <p:spPr bwMode="auto">
                <a:xfrm>
                  <a:off x="1417" y="2436"/>
                  <a:ext cx="897" cy="298"/>
                </a:xfrm>
                <a:custGeom>
                  <a:avLst/>
                  <a:gdLst>
                    <a:gd name="T0" fmla="*/ 15 w 1629"/>
                    <a:gd name="T1" fmla="*/ 219 h 694"/>
                    <a:gd name="T2" fmla="*/ 3 w 1629"/>
                    <a:gd name="T3" fmla="*/ 153 h 694"/>
                    <a:gd name="T4" fmla="*/ 33 w 1629"/>
                    <a:gd name="T5" fmla="*/ 110 h 694"/>
                    <a:gd name="T6" fmla="*/ 72 w 1629"/>
                    <a:gd name="T7" fmla="*/ 96 h 694"/>
                    <a:gd name="T8" fmla="*/ 121 w 1629"/>
                    <a:gd name="T9" fmla="*/ 86 h 694"/>
                    <a:gd name="T10" fmla="*/ 150 w 1629"/>
                    <a:gd name="T11" fmla="*/ 36 h 694"/>
                    <a:gd name="T12" fmla="*/ 228 w 1629"/>
                    <a:gd name="T13" fmla="*/ 3 h 694"/>
                    <a:gd name="T14" fmla="*/ 318 w 1629"/>
                    <a:gd name="T15" fmla="*/ 18 h 694"/>
                    <a:gd name="T16" fmla="*/ 421 w 1629"/>
                    <a:gd name="T17" fmla="*/ 61 h 694"/>
                    <a:gd name="T18" fmla="*/ 479 w 1629"/>
                    <a:gd name="T19" fmla="*/ 65 h 694"/>
                    <a:gd name="T20" fmla="*/ 517 w 1629"/>
                    <a:gd name="T21" fmla="*/ 56 h 694"/>
                    <a:gd name="T22" fmla="*/ 572 w 1629"/>
                    <a:gd name="T23" fmla="*/ 25 h 694"/>
                    <a:gd name="T24" fmla="*/ 623 w 1629"/>
                    <a:gd name="T25" fmla="*/ 3 h 694"/>
                    <a:gd name="T26" fmla="*/ 700 w 1629"/>
                    <a:gd name="T27" fmla="*/ 6 h 694"/>
                    <a:gd name="T28" fmla="*/ 752 w 1629"/>
                    <a:gd name="T29" fmla="*/ 30 h 694"/>
                    <a:gd name="T30" fmla="*/ 791 w 1629"/>
                    <a:gd name="T31" fmla="*/ 63 h 694"/>
                    <a:gd name="T32" fmla="*/ 834 w 1629"/>
                    <a:gd name="T33" fmla="*/ 64 h 694"/>
                    <a:gd name="T34" fmla="*/ 877 w 1629"/>
                    <a:gd name="T35" fmla="*/ 92 h 694"/>
                    <a:gd name="T36" fmla="*/ 896 w 1629"/>
                    <a:gd name="T37" fmla="*/ 131 h 694"/>
                    <a:gd name="T38" fmla="*/ 884 w 1629"/>
                    <a:gd name="T39" fmla="*/ 190 h 694"/>
                    <a:gd name="T40" fmla="*/ 846 w 1629"/>
                    <a:gd name="T41" fmla="*/ 238 h 694"/>
                    <a:gd name="T42" fmla="*/ 773 w 1629"/>
                    <a:gd name="T43" fmla="*/ 274 h 694"/>
                    <a:gd name="T44" fmla="*/ 684 w 1629"/>
                    <a:gd name="T45" fmla="*/ 280 h 694"/>
                    <a:gd name="T46" fmla="*/ 631 w 1629"/>
                    <a:gd name="T47" fmla="*/ 265 h 694"/>
                    <a:gd name="T48" fmla="*/ 601 w 1629"/>
                    <a:gd name="T49" fmla="*/ 236 h 694"/>
                    <a:gd name="T50" fmla="*/ 553 w 1629"/>
                    <a:gd name="T51" fmla="*/ 277 h 694"/>
                    <a:gd name="T52" fmla="*/ 456 w 1629"/>
                    <a:gd name="T53" fmla="*/ 297 h 694"/>
                    <a:gd name="T54" fmla="*/ 347 w 1629"/>
                    <a:gd name="T55" fmla="*/ 283 h 694"/>
                    <a:gd name="T56" fmla="*/ 320 w 1629"/>
                    <a:gd name="T57" fmla="*/ 271 h 694"/>
                    <a:gd name="T58" fmla="*/ 299 w 1629"/>
                    <a:gd name="T59" fmla="*/ 248 h 694"/>
                    <a:gd name="T60" fmla="*/ 274 w 1629"/>
                    <a:gd name="T61" fmla="*/ 270 h 694"/>
                    <a:gd name="T62" fmla="*/ 243 w 1629"/>
                    <a:gd name="T63" fmla="*/ 288 h 694"/>
                    <a:gd name="T64" fmla="*/ 173 w 1629"/>
                    <a:gd name="T65" fmla="*/ 296 h 694"/>
                    <a:gd name="T66" fmla="*/ 97 w 1629"/>
                    <a:gd name="T67" fmla="*/ 277 h 694"/>
                    <a:gd name="T68" fmla="*/ 15 w 1629"/>
                    <a:gd name="T69" fmla="*/ 219 h 6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9"/>
                    <a:gd name="T106" fmla="*/ 0 h 694"/>
                    <a:gd name="T107" fmla="*/ 1629 w 1629"/>
                    <a:gd name="T108" fmla="*/ 694 h 6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9" h="694">
                      <a:moveTo>
                        <a:pt x="28" y="509"/>
                      </a:moveTo>
                      <a:cubicBezTo>
                        <a:pt x="0" y="461"/>
                        <a:pt x="1" y="398"/>
                        <a:pt x="6" y="356"/>
                      </a:cubicBezTo>
                      <a:cubicBezTo>
                        <a:pt x="11" y="314"/>
                        <a:pt x="39" y="279"/>
                        <a:pt x="60" y="257"/>
                      </a:cubicBezTo>
                      <a:lnTo>
                        <a:pt x="130" y="224"/>
                      </a:lnTo>
                      <a:cubicBezTo>
                        <a:pt x="156" y="215"/>
                        <a:pt x="195" y="223"/>
                        <a:pt x="219" y="200"/>
                      </a:cubicBezTo>
                      <a:cubicBezTo>
                        <a:pt x="243" y="177"/>
                        <a:pt x="240" y="115"/>
                        <a:pt x="273" y="83"/>
                      </a:cubicBezTo>
                      <a:cubicBezTo>
                        <a:pt x="306" y="51"/>
                        <a:pt x="363" y="15"/>
                        <a:pt x="414" y="8"/>
                      </a:cubicBezTo>
                      <a:cubicBezTo>
                        <a:pt x="465" y="1"/>
                        <a:pt x="518" y="19"/>
                        <a:pt x="577" y="41"/>
                      </a:cubicBezTo>
                      <a:cubicBezTo>
                        <a:pt x="636" y="63"/>
                        <a:pt x="716" y="125"/>
                        <a:pt x="765" y="143"/>
                      </a:cubicBezTo>
                      <a:cubicBezTo>
                        <a:pt x="814" y="161"/>
                        <a:pt x="841" y="154"/>
                        <a:pt x="870" y="152"/>
                      </a:cubicBezTo>
                      <a:cubicBezTo>
                        <a:pt x="899" y="150"/>
                        <a:pt x="911" y="146"/>
                        <a:pt x="939" y="131"/>
                      </a:cubicBezTo>
                      <a:cubicBezTo>
                        <a:pt x="967" y="116"/>
                        <a:pt x="1006" y="79"/>
                        <a:pt x="1038" y="59"/>
                      </a:cubicBezTo>
                      <a:cubicBezTo>
                        <a:pt x="1070" y="39"/>
                        <a:pt x="1092" y="16"/>
                        <a:pt x="1131" y="8"/>
                      </a:cubicBezTo>
                      <a:cubicBezTo>
                        <a:pt x="1170" y="0"/>
                        <a:pt x="1233" y="4"/>
                        <a:pt x="1272" y="14"/>
                      </a:cubicBezTo>
                      <a:cubicBezTo>
                        <a:pt x="1311" y="24"/>
                        <a:pt x="1338" y="49"/>
                        <a:pt x="1365" y="71"/>
                      </a:cubicBezTo>
                      <a:cubicBezTo>
                        <a:pt x="1392" y="93"/>
                        <a:pt x="1412" y="133"/>
                        <a:pt x="1437" y="146"/>
                      </a:cubicBezTo>
                      <a:cubicBezTo>
                        <a:pt x="1462" y="159"/>
                        <a:pt x="1489" y="138"/>
                        <a:pt x="1515" y="149"/>
                      </a:cubicBezTo>
                      <a:cubicBezTo>
                        <a:pt x="1541" y="160"/>
                        <a:pt x="1574" y="189"/>
                        <a:pt x="1593" y="215"/>
                      </a:cubicBezTo>
                      <a:cubicBezTo>
                        <a:pt x="1612" y="241"/>
                        <a:pt x="1625" y="268"/>
                        <a:pt x="1627" y="306"/>
                      </a:cubicBezTo>
                      <a:cubicBezTo>
                        <a:pt x="1629" y="344"/>
                        <a:pt x="1620" y="402"/>
                        <a:pt x="1605" y="443"/>
                      </a:cubicBezTo>
                      <a:cubicBezTo>
                        <a:pt x="1590" y="484"/>
                        <a:pt x="1569" y="522"/>
                        <a:pt x="1536" y="554"/>
                      </a:cubicBezTo>
                      <a:cubicBezTo>
                        <a:pt x="1503" y="586"/>
                        <a:pt x="1453" y="621"/>
                        <a:pt x="1404" y="638"/>
                      </a:cubicBezTo>
                      <a:cubicBezTo>
                        <a:pt x="1355" y="655"/>
                        <a:pt x="1285" y="657"/>
                        <a:pt x="1242" y="653"/>
                      </a:cubicBezTo>
                      <a:cubicBezTo>
                        <a:pt x="1199" y="649"/>
                        <a:pt x="1171" y="634"/>
                        <a:pt x="1146" y="617"/>
                      </a:cubicBezTo>
                      <a:lnTo>
                        <a:pt x="1092" y="550"/>
                      </a:lnTo>
                      <a:lnTo>
                        <a:pt x="1004" y="644"/>
                      </a:lnTo>
                      <a:cubicBezTo>
                        <a:pt x="960" y="668"/>
                        <a:pt x="890" y="690"/>
                        <a:pt x="828" y="692"/>
                      </a:cubicBezTo>
                      <a:cubicBezTo>
                        <a:pt x="766" y="694"/>
                        <a:pt x="672" y="668"/>
                        <a:pt x="631" y="658"/>
                      </a:cubicBezTo>
                      <a:lnTo>
                        <a:pt x="582" y="632"/>
                      </a:lnTo>
                      <a:lnTo>
                        <a:pt x="543" y="577"/>
                      </a:lnTo>
                      <a:lnTo>
                        <a:pt x="498" y="629"/>
                      </a:lnTo>
                      <a:lnTo>
                        <a:pt x="442" y="671"/>
                      </a:lnTo>
                      <a:cubicBezTo>
                        <a:pt x="412" y="681"/>
                        <a:pt x="359" y="693"/>
                        <a:pt x="315" y="689"/>
                      </a:cubicBezTo>
                      <a:cubicBezTo>
                        <a:pt x="271" y="685"/>
                        <a:pt x="225" y="674"/>
                        <a:pt x="177" y="644"/>
                      </a:cubicBezTo>
                      <a:cubicBezTo>
                        <a:pt x="129" y="614"/>
                        <a:pt x="51" y="556"/>
                        <a:pt x="28" y="509"/>
                      </a:cubicBezTo>
                      <a:close/>
                    </a:path>
                  </a:pathLst>
                </a:custGeom>
                <a:solidFill>
                  <a:srgbClr val="FF0000">
                    <a:alpha val="59999"/>
                  </a:srgbClr>
                </a:solidFill>
                <a:ln w="9525" cap="flat" cmpd="sng">
                  <a:noFill/>
                  <a:prstDash val="solid"/>
                  <a:round/>
                  <a:headEnd type="none" w="med" len="med"/>
                  <a:tailEnd type="none" w="med" len="med"/>
                </a:ln>
              </p:spPr>
              <p:txBody>
                <a:bodyPr/>
                <a:lstStyle/>
                <a:p>
                  <a:endParaRPr lang="th-TH"/>
                </a:p>
              </p:txBody>
            </p:sp>
            <p:sp>
              <p:nvSpPr>
                <p:cNvPr id="18494" name="Text Box 28"/>
                <p:cNvSpPr txBox="1">
                  <a:spLocks noChangeArrowheads="1"/>
                </p:cNvSpPr>
                <p:nvPr/>
              </p:nvSpPr>
              <p:spPr bwMode="auto">
                <a:xfrm>
                  <a:off x="1416" y="2497"/>
                  <a:ext cx="894" cy="96"/>
                </a:xfrm>
                <a:prstGeom prst="rect">
                  <a:avLst/>
                </a:prstGeom>
                <a:noFill/>
                <a:ln w="9525" algn="ctr">
                  <a:noFill/>
                  <a:miter lim="800000"/>
                  <a:headEnd/>
                  <a:tailEnd/>
                </a:ln>
              </p:spPr>
              <p:txBody>
                <a:bodyPr>
                  <a:spAutoFit/>
                </a:bodyPr>
                <a:lstStyle/>
                <a:p>
                  <a:pPr algn="ctr">
                    <a:spcBef>
                      <a:spcPct val="50000"/>
                    </a:spcBef>
                  </a:pPr>
                  <a:r>
                    <a:rPr lang="en-US" sz="900" b="1" i="1">
                      <a:latin typeface="Times New Roman" pitchFamily="18" charset="0"/>
                    </a:rPr>
                    <a:t>WARM medium at T</a:t>
                  </a:r>
                  <a:r>
                    <a:rPr lang="en-US" sz="900" b="1" i="1" baseline="-25000">
                      <a:latin typeface="Times New Roman" pitchFamily="18" charset="0"/>
                    </a:rPr>
                    <a:t>H</a:t>
                  </a:r>
                  <a:endParaRPr lang="th-TH" sz="900" b="1" i="1" baseline="-25000">
                    <a:latin typeface="Times New Roman" pitchFamily="18" charset="0"/>
                  </a:endParaRPr>
                </a:p>
              </p:txBody>
            </p:sp>
          </p:grpSp>
          <p:sp>
            <p:nvSpPr>
              <p:cNvPr id="139293" name="Freeform 29"/>
              <p:cNvSpPr>
                <a:spLocks/>
              </p:cNvSpPr>
              <p:nvPr/>
            </p:nvSpPr>
            <p:spPr bwMode="auto">
              <a:xfrm>
                <a:off x="1354" y="1517"/>
                <a:ext cx="210" cy="276"/>
              </a:xfrm>
              <a:custGeom>
                <a:avLst/>
                <a:gdLst/>
                <a:ahLst/>
                <a:cxnLst>
                  <a:cxn ang="0">
                    <a:pos x="0" y="929"/>
                  </a:cxn>
                  <a:cxn ang="0">
                    <a:pos x="16" y="742"/>
                  </a:cxn>
                  <a:cxn ang="0">
                    <a:pos x="58" y="486"/>
                  </a:cxn>
                  <a:cxn ang="0">
                    <a:pos x="120" y="260"/>
                  </a:cxn>
                  <a:cxn ang="0">
                    <a:pos x="183" y="120"/>
                  </a:cxn>
                  <a:cxn ang="0">
                    <a:pos x="105" y="90"/>
                  </a:cxn>
                  <a:cxn ang="0">
                    <a:pos x="279" y="0"/>
                  </a:cxn>
                  <a:cxn ang="0">
                    <a:pos x="329" y="204"/>
                  </a:cxn>
                  <a:cxn ang="0">
                    <a:pos x="286" y="159"/>
                  </a:cxn>
                  <a:cxn ang="0">
                    <a:pos x="265" y="237"/>
                  </a:cxn>
                  <a:cxn ang="0">
                    <a:pos x="257" y="368"/>
                  </a:cxn>
                  <a:cxn ang="0">
                    <a:pos x="257" y="536"/>
                  </a:cxn>
                  <a:cxn ang="0">
                    <a:pos x="267" y="703"/>
                  </a:cxn>
                  <a:cxn ang="0">
                    <a:pos x="283" y="782"/>
                  </a:cxn>
                  <a:cxn ang="0">
                    <a:pos x="309" y="900"/>
                  </a:cxn>
                  <a:cxn ang="0">
                    <a:pos x="330" y="949"/>
                  </a:cxn>
                  <a:cxn ang="0">
                    <a:pos x="137" y="753"/>
                  </a:cxn>
                  <a:cxn ang="0">
                    <a:pos x="0" y="929"/>
                  </a:cxn>
                </a:cxnLst>
                <a:rect l="0" t="0" r="r" b="b"/>
                <a:pathLst>
                  <a:path w="330" h="949">
                    <a:moveTo>
                      <a:pt x="0" y="929"/>
                    </a:moveTo>
                    <a:lnTo>
                      <a:pt x="16" y="742"/>
                    </a:lnTo>
                    <a:lnTo>
                      <a:pt x="58" y="486"/>
                    </a:lnTo>
                    <a:lnTo>
                      <a:pt x="120" y="260"/>
                    </a:lnTo>
                    <a:lnTo>
                      <a:pt x="183" y="120"/>
                    </a:lnTo>
                    <a:lnTo>
                      <a:pt x="105" y="90"/>
                    </a:lnTo>
                    <a:lnTo>
                      <a:pt x="279" y="0"/>
                    </a:lnTo>
                    <a:lnTo>
                      <a:pt x="329" y="204"/>
                    </a:lnTo>
                    <a:lnTo>
                      <a:pt x="286" y="159"/>
                    </a:lnTo>
                    <a:lnTo>
                      <a:pt x="265" y="237"/>
                    </a:lnTo>
                    <a:lnTo>
                      <a:pt x="257" y="368"/>
                    </a:lnTo>
                    <a:lnTo>
                      <a:pt x="257" y="536"/>
                    </a:lnTo>
                    <a:lnTo>
                      <a:pt x="267" y="703"/>
                    </a:lnTo>
                    <a:lnTo>
                      <a:pt x="283" y="782"/>
                    </a:lnTo>
                    <a:lnTo>
                      <a:pt x="309" y="900"/>
                    </a:lnTo>
                    <a:lnTo>
                      <a:pt x="330" y="949"/>
                    </a:lnTo>
                    <a:lnTo>
                      <a:pt x="137" y="753"/>
                    </a:lnTo>
                    <a:lnTo>
                      <a:pt x="0" y="929"/>
                    </a:lnTo>
                    <a:close/>
                  </a:path>
                </a:pathLst>
              </a:custGeom>
              <a:gradFill rotWithShape="1">
                <a:gsLst>
                  <a:gs pos="0">
                    <a:srgbClr val="FF9999">
                      <a:gamma/>
                      <a:shade val="46275"/>
                      <a:invGamma/>
                    </a:srgbClr>
                  </a:gs>
                  <a:gs pos="50000">
                    <a:srgbClr val="FF9999">
                      <a:alpha val="67999"/>
                    </a:srgbClr>
                  </a:gs>
                  <a:gs pos="100000">
                    <a:srgbClr val="FF9999">
                      <a:gamma/>
                      <a:shade val="46275"/>
                      <a:invGamma/>
                    </a:srgbClr>
                  </a:gs>
                </a:gsLst>
                <a:lin ang="18900000" scaled="1"/>
              </a:gradFill>
              <a:ln w="9525" cap="flat" cmpd="sng">
                <a:solidFill>
                  <a:srgbClr val="FF0000"/>
                </a:solidFill>
                <a:prstDash val="solid"/>
                <a:round/>
                <a:headEnd type="none" w="med" len="med"/>
                <a:tailEnd type="none" w="med" len="med"/>
              </a:ln>
              <a:effectLst/>
            </p:spPr>
            <p:txBody>
              <a:bodyPr/>
              <a:lstStyle/>
              <a:p>
                <a:pPr>
                  <a:defRPr/>
                </a:pPr>
                <a:endParaRPr lang="th-TH"/>
              </a:p>
            </p:txBody>
          </p:sp>
          <p:sp>
            <p:nvSpPr>
              <p:cNvPr id="18479" name="Text Box 30"/>
              <p:cNvSpPr txBox="1">
                <a:spLocks noChangeArrowheads="1"/>
              </p:cNvSpPr>
              <p:nvPr/>
            </p:nvSpPr>
            <p:spPr bwMode="auto">
              <a:xfrm>
                <a:off x="1561" y="1574"/>
                <a:ext cx="276" cy="173"/>
              </a:xfrm>
              <a:prstGeom prst="rect">
                <a:avLst/>
              </a:prstGeom>
              <a:noFill/>
              <a:ln w="9525" algn="ctr">
                <a:noFill/>
                <a:miter lim="800000"/>
                <a:headEnd/>
                <a:tailEnd/>
              </a:ln>
            </p:spPr>
            <p:txBody>
              <a:bodyPr>
                <a:spAutoFit/>
              </a:bodyPr>
              <a:lstStyle/>
              <a:p>
                <a:pPr algn="ctr">
                  <a:spcBef>
                    <a:spcPct val="50000"/>
                  </a:spcBef>
                </a:pPr>
                <a:r>
                  <a:rPr lang="en-US" sz="1200" i="1">
                    <a:latin typeface="Comic Sans MS" pitchFamily="66" charset="0"/>
                  </a:rPr>
                  <a:t>Q</a:t>
                </a:r>
                <a:r>
                  <a:rPr lang="en-US" sz="1200" i="1" baseline="-25000">
                    <a:latin typeface="Comic Sans MS" pitchFamily="66" charset="0"/>
                  </a:rPr>
                  <a:t>H</a:t>
                </a:r>
                <a:endParaRPr lang="th-TH" sz="1200" i="1" baseline="-25000">
                  <a:latin typeface="Comic Sans MS" pitchFamily="66" charset="0"/>
                </a:endParaRPr>
              </a:p>
            </p:txBody>
          </p:sp>
          <p:grpSp>
            <p:nvGrpSpPr>
              <p:cNvPr id="18480" name="Group 31"/>
              <p:cNvGrpSpPr>
                <a:grpSpLocks/>
              </p:cNvGrpSpPr>
              <p:nvPr/>
            </p:nvGrpSpPr>
            <p:grpSpPr bwMode="auto">
              <a:xfrm>
                <a:off x="2721" y="2431"/>
                <a:ext cx="307" cy="175"/>
                <a:chOff x="3333" y="1749"/>
                <a:chExt cx="307" cy="175"/>
              </a:xfrm>
            </p:grpSpPr>
            <p:sp>
              <p:nvSpPr>
                <p:cNvPr id="18491" name="Text Box 32"/>
                <p:cNvSpPr txBox="1">
                  <a:spLocks noChangeArrowheads="1"/>
                </p:cNvSpPr>
                <p:nvPr/>
              </p:nvSpPr>
              <p:spPr bwMode="auto">
                <a:xfrm>
                  <a:off x="3364" y="1751"/>
                  <a:ext cx="276" cy="173"/>
                </a:xfrm>
                <a:prstGeom prst="rect">
                  <a:avLst/>
                </a:prstGeom>
                <a:noFill/>
                <a:ln w="9525" algn="ctr">
                  <a:noFill/>
                  <a:miter lim="800000"/>
                  <a:headEnd/>
                  <a:tailEnd/>
                </a:ln>
              </p:spPr>
              <p:txBody>
                <a:bodyPr>
                  <a:spAutoFit/>
                </a:bodyPr>
                <a:lstStyle/>
                <a:p>
                  <a:pPr algn="ctr">
                    <a:spcBef>
                      <a:spcPct val="50000"/>
                    </a:spcBef>
                  </a:pPr>
                  <a:r>
                    <a:rPr lang="en-US" sz="1200" i="1">
                      <a:latin typeface="Comic Sans MS" pitchFamily="66" charset="0"/>
                    </a:rPr>
                    <a:t>W</a:t>
                  </a:r>
                  <a:r>
                    <a:rPr lang="en-US" sz="1200" i="1" baseline="-25000">
                      <a:latin typeface="Comic Sans MS" pitchFamily="66" charset="0"/>
                    </a:rPr>
                    <a:t>in</a:t>
                  </a:r>
                  <a:endParaRPr lang="th-TH" sz="1200" i="1" baseline="-25000">
                    <a:latin typeface="Comic Sans MS" pitchFamily="66" charset="0"/>
                  </a:endParaRPr>
                </a:p>
              </p:txBody>
            </p:sp>
            <p:sp>
              <p:nvSpPr>
                <p:cNvPr id="18492" name="Line 33"/>
                <p:cNvSpPr>
                  <a:spLocks noChangeShapeType="1"/>
                </p:cNvSpPr>
                <p:nvPr/>
              </p:nvSpPr>
              <p:spPr bwMode="auto">
                <a:xfrm flipH="1">
                  <a:off x="3333" y="1749"/>
                  <a:ext cx="279" cy="0"/>
                </a:xfrm>
                <a:prstGeom prst="line">
                  <a:avLst/>
                </a:prstGeom>
                <a:noFill/>
                <a:ln w="38100">
                  <a:solidFill>
                    <a:srgbClr val="800080"/>
                  </a:solidFill>
                  <a:round/>
                  <a:headEnd/>
                  <a:tailEnd type="triangle" w="med" len="lg"/>
                </a:ln>
              </p:spPr>
              <p:txBody>
                <a:bodyPr/>
                <a:lstStyle/>
                <a:p>
                  <a:endParaRPr lang="th-TH"/>
                </a:p>
              </p:txBody>
            </p:sp>
          </p:grpSp>
          <p:sp>
            <p:nvSpPr>
              <p:cNvPr id="18481" name="Text Box 34"/>
              <p:cNvSpPr txBox="1">
                <a:spLocks noChangeArrowheads="1"/>
              </p:cNvSpPr>
              <p:nvPr/>
            </p:nvSpPr>
            <p:spPr bwMode="auto">
              <a:xfrm>
                <a:off x="1150" y="1750"/>
                <a:ext cx="600" cy="173"/>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Condenser</a:t>
                </a:r>
                <a:endParaRPr lang="th-TH" sz="1200" b="1" i="1">
                  <a:latin typeface="Times New Roman" pitchFamily="18" charset="0"/>
                </a:endParaRPr>
              </a:p>
            </p:txBody>
          </p:sp>
          <p:sp>
            <p:nvSpPr>
              <p:cNvPr id="18482" name="Text Box 37"/>
              <p:cNvSpPr txBox="1">
                <a:spLocks noChangeArrowheads="1"/>
              </p:cNvSpPr>
              <p:nvPr/>
            </p:nvSpPr>
            <p:spPr bwMode="auto">
              <a:xfrm>
                <a:off x="1177" y="2875"/>
                <a:ext cx="600" cy="173"/>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Evaporator</a:t>
                </a:r>
                <a:endParaRPr lang="th-TH" sz="1200" b="1" i="1">
                  <a:latin typeface="Times New Roman" pitchFamily="18" charset="0"/>
                </a:endParaRPr>
              </a:p>
            </p:txBody>
          </p:sp>
          <p:sp>
            <p:nvSpPr>
              <p:cNvPr id="18483" name="Freeform 44"/>
              <p:cNvSpPr>
                <a:spLocks/>
              </p:cNvSpPr>
              <p:nvPr/>
            </p:nvSpPr>
            <p:spPr bwMode="auto">
              <a:xfrm>
                <a:off x="1515" y="2987"/>
                <a:ext cx="405" cy="421"/>
              </a:xfrm>
              <a:custGeom>
                <a:avLst/>
                <a:gdLst>
                  <a:gd name="T0" fmla="*/ 297 w 405"/>
                  <a:gd name="T1" fmla="*/ 421 h 421"/>
                  <a:gd name="T2" fmla="*/ 215 w 405"/>
                  <a:gd name="T3" fmla="*/ 390 h 421"/>
                  <a:gd name="T4" fmla="*/ 92 w 405"/>
                  <a:gd name="T5" fmla="*/ 309 h 421"/>
                  <a:gd name="T6" fmla="*/ 41 w 405"/>
                  <a:gd name="T7" fmla="*/ 249 h 421"/>
                  <a:gd name="T8" fmla="*/ 23 w 405"/>
                  <a:gd name="T9" fmla="*/ 174 h 421"/>
                  <a:gd name="T10" fmla="*/ 36 w 405"/>
                  <a:gd name="T11" fmla="*/ 88 h 421"/>
                  <a:gd name="T12" fmla="*/ 0 w 405"/>
                  <a:gd name="T13" fmla="*/ 106 h 421"/>
                  <a:gd name="T14" fmla="*/ 86 w 405"/>
                  <a:gd name="T15" fmla="*/ 0 h 421"/>
                  <a:gd name="T16" fmla="*/ 131 w 405"/>
                  <a:gd name="T17" fmla="*/ 96 h 421"/>
                  <a:gd name="T18" fmla="*/ 86 w 405"/>
                  <a:gd name="T19" fmla="*/ 78 h 421"/>
                  <a:gd name="T20" fmla="*/ 83 w 405"/>
                  <a:gd name="T21" fmla="*/ 132 h 421"/>
                  <a:gd name="T22" fmla="*/ 101 w 405"/>
                  <a:gd name="T23" fmla="*/ 189 h 421"/>
                  <a:gd name="T24" fmla="*/ 146 w 405"/>
                  <a:gd name="T25" fmla="*/ 240 h 421"/>
                  <a:gd name="T26" fmla="*/ 203 w 405"/>
                  <a:gd name="T27" fmla="*/ 267 h 421"/>
                  <a:gd name="T28" fmla="*/ 281 w 405"/>
                  <a:gd name="T29" fmla="*/ 291 h 421"/>
                  <a:gd name="T30" fmla="*/ 347 w 405"/>
                  <a:gd name="T31" fmla="*/ 297 h 421"/>
                  <a:gd name="T32" fmla="*/ 405 w 405"/>
                  <a:gd name="T33" fmla="*/ 309 h 421"/>
                  <a:gd name="T34" fmla="*/ 245 w 405"/>
                  <a:gd name="T35" fmla="*/ 360 h 421"/>
                  <a:gd name="T36" fmla="*/ 297 w 405"/>
                  <a:gd name="T37" fmla="*/ 421 h 4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05"/>
                  <a:gd name="T58" fmla="*/ 0 h 421"/>
                  <a:gd name="T59" fmla="*/ 405 w 405"/>
                  <a:gd name="T60" fmla="*/ 421 h 4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05" h="421">
                    <a:moveTo>
                      <a:pt x="297" y="421"/>
                    </a:moveTo>
                    <a:lnTo>
                      <a:pt x="215" y="390"/>
                    </a:lnTo>
                    <a:lnTo>
                      <a:pt x="92" y="309"/>
                    </a:lnTo>
                    <a:lnTo>
                      <a:pt x="41" y="249"/>
                    </a:lnTo>
                    <a:lnTo>
                      <a:pt x="23" y="174"/>
                    </a:lnTo>
                    <a:lnTo>
                      <a:pt x="36" y="88"/>
                    </a:lnTo>
                    <a:lnTo>
                      <a:pt x="0" y="106"/>
                    </a:lnTo>
                    <a:lnTo>
                      <a:pt x="86" y="0"/>
                    </a:lnTo>
                    <a:lnTo>
                      <a:pt x="131" y="96"/>
                    </a:lnTo>
                    <a:lnTo>
                      <a:pt x="86" y="78"/>
                    </a:lnTo>
                    <a:lnTo>
                      <a:pt x="83" y="132"/>
                    </a:lnTo>
                    <a:lnTo>
                      <a:pt x="101" y="189"/>
                    </a:lnTo>
                    <a:lnTo>
                      <a:pt x="146" y="240"/>
                    </a:lnTo>
                    <a:lnTo>
                      <a:pt x="203" y="267"/>
                    </a:lnTo>
                    <a:lnTo>
                      <a:pt x="281" y="291"/>
                    </a:lnTo>
                    <a:lnTo>
                      <a:pt x="347" y="297"/>
                    </a:lnTo>
                    <a:lnTo>
                      <a:pt x="405" y="309"/>
                    </a:lnTo>
                    <a:lnTo>
                      <a:pt x="245" y="360"/>
                    </a:lnTo>
                    <a:lnTo>
                      <a:pt x="297" y="421"/>
                    </a:lnTo>
                    <a:close/>
                  </a:path>
                </a:pathLst>
              </a:custGeom>
              <a:gradFill rotWithShape="1">
                <a:gsLst>
                  <a:gs pos="0">
                    <a:srgbClr val="3333FF"/>
                  </a:gs>
                  <a:gs pos="100000">
                    <a:srgbClr val="181876"/>
                  </a:gs>
                </a:gsLst>
                <a:lin ang="18900000" scaled="1"/>
              </a:gradFill>
              <a:ln w="9525" cap="flat" cmpd="sng">
                <a:solidFill>
                  <a:srgbClr val="000080"/>
                </a:solidFill>
                <a:prstDash val="solid"/>
                <a:round/>
                <a:headEnd type="none" w="med" len="med"/>
                <a:tailEnd type="none" w="med" len="med"/>
              </a:ln>
            </p:spPr>
            <p:txBody>
              <a:bodyPr/>
              <a:lstStyle/>
              <a:p>
                <a:endParaRPr lang="th-TH"/>
              </a:p>
            </p:txBody>
          </p:sp>
          <p:grpSp>
            <p:nvGrpSpPr>
              <p:cNvPr id="18484" name="Group 51"/>
              <p:cNvGrpSpPr>
                <a:grpSpLocks/>
              </p:cNvGrpSpPr>
              <p:nvPr/>
            </p:nvGrpSpPr>
            <p:grpSpPr bwMode="auto">
              <a:xfrm>
                <a:off x="2160" y="2190"/>
                <a:ext cx="600" cy="447"/>
                <a:chOff x="2160" y="2190"/>
                <a:chExt cx="600" cy="447"/>
              </a:xfrm>
            </p:grpSpPr>
            <p:sp>
              <p:nvSpPr>
                <p:cNvPr id="18489" name="Freeform 48"/>
                <p:cNvSpPr>
                  <a:spLocks/>
                </p:cNvSpPr>
                <p:nvPr/>
              </p:nvSpPr>
              <p:spPr bwMode="auto">
                <a:xfrm>
                  <a:off x="2217" y="2190"/>
                  <a:ext cx="492" cy="447"/>
                </a:xfrm>
                <a:custGeom>
                  <a:avLst/>
                  <a:gdLst>
                    <a:gd name="T0" fmla="*/ 0 w 333"/>
                    <a:gd name="T1" fmla="*/ 447 h 342"/>
                    <a:gd name="T2" fmla="*/ 0 w 333"/>
                    <a:gd name="T3" fmla="*/ 0 h 342"/>
                    <a:gd name="T4" fmla="*/ 492 w 333"/>
                    <a:gd name="T5" fmla="*/ 122 h 342"/>
                    <a:gd name="T6" fmla="*/ 488 w 333"/>
                    <a:gd name="T7" fmla="*/ 349 h 342"/>
                    <a:gd name="T8" fmla="*/ 0 w 333"/>
                    <a:gd name="T9" fmla="*/ 447 h 342"/>
                    <a:gd name="T10" fmla="*/ 0 60000 65536"/>
                    <a:gd name="T11" fmla="*/ 0 60000 65536"/>
                    <a:gd name="T12" fmla="*/ 0 60000 65536"/>
                    <a:gd name="T13" fmla="*/ 0 60000 65536"/>
                    <a:gd name="T14" fmla="*/ 0 60000 65536"/>
                    <a:gd name="T15" fmla="*/ 0 w 333"/>
                    <a:gd name="T16" fmla="*/ 0 h 342"/>
                    <a:gd name="T17" fmla="*/ 333 w 333"/>
                    <a:gd name="T18" fmla="*/ 342 h 342"/>
                  </a:gdLst>
                  <a:ahLst/>
                  <a:cxnLst>
                    <a:cxn ang="T10">
                      <a:pos x="T0" y="T1"/>
                    </a:cxn>
                    <a:cxn ang="T11">
                      <a:pos x="T2" y="T3"/>
                    </a:cxn>
                    <a:cxn ang="T12">
                      <a:pos x="T4" y="T5"/>
                    </a:cxn>
                    <a:cxn ang="T13">
                      <a:pos x="T6" y="T7"/>
                    </a:cxn>
                    <a:cxn ang="T14">
                      <a:pos x="T8" y="T9"/>
                    </a:cxn>
                  </a:cxnLst>
                  <a:rect l="T15" t="T16" r="T17" b="T18"/>
                  <a:pathLst>
                    <a:path w="333" h="342">
                      <a:moveTo>
                        <a:pt x="0" y="342"/>
                      </a:moveTo>
                      <a:lnTo>
                        <a:pt x="0" y="0"/>
                      </a:lnTo>
                      <a:lnTo>
                        <a:pt x="333" y="93"/>
                      </a:lnTo>
                      <a:lnTo>
                        <a:pt x="330" y="267"/>
                      </a:lnTo>
                      <a:lnTo>
                        <a:pt x="0" y="342"/>
                      </a:lnTo>
                      <a:close/>
                    </a:path>
                  </a:pathLst>
                </a:custGeom>
                <a:solidFill>
                  <a:srgbClr val="C0C0C0">
                    <a:alpha val="70195"/>
                  </a:srgbClr>
                </a:solidFill>
                <a:ln w="25400">
                  <a:solidFill>
                    <a:srgbClr val="808080"/>
                  </a:solidFill>
                  <a:round/>
                  <a:headEnd/>
                  <a:tailEnd/>
                </a:ln>
              </p:spPr>
              <p:txBody>
                <a:bodyPr/>
                <a:lstStyle/>
                <a:p>
                  <a:endParaRPr lang="th-TH"/>
                </a:p>
              </p:txBody>
            </p:sp>
            <p:sp>
              <p:nvSpPr>
                <p:cNvPr id="18490" name="Text Box 36"/>
                <p:cNvSpPr txBox="1">
                  <a:spLocks noChangeArrowheads="1"/>
                </p:cNvSpPr>
                <p:nvPr/>
              </p:nvSpPr>
              <p:spPr bwMode="auto">
                <a:xfrm>
                  <a:off x="2160" y="2331"/>
                  <a:ext cx="600" cy="173"/>
                </a:xfrm>
                <a:prstGeom prst="rect">
                  <a:avLst/>
                </a:prstGeom>
                <a:noFill/>
                <a:ln w="9525" algn="ctr">
                  <a:noFill/>
                  <a:miter lim="800000"/>
                  <a:headEnd/>
                  <a:tailEnd/>
                </a:ln>
              </p:spPr>
              <p:txBody>
                <a:bodyPr>
                  <a:spAutoFit/>
                </a:bodyPr>
                <a:lstStyle/>
                <a:p>
                  <a:pPr algn="ctr">
                    <a:spcBef>
                      <a:spcPct val="50000"/>
                    </a:spcBef>
                  </a:pPr>
                  <a:r>
                    <a:rPr lang="en-US" sz="1200" b="1" i="1">
                      <a:solidFill>
                        <a:srgbClr val="000099"/>
                      </a:solidFill>
                      <a:latin typeface="Times New Roman" pitchFamily="18" charset="0"/>
                    </a:rPr>
                    <a:t>Compressor</a:t>
                  </a:r>
                  <a:endParaRPr lang="th-TH" sz="1200" b="1" i="1">
                    <a:solidFill>
                      <a:srgbClr val="000099"/>
                    </a:solidFill>
                    <a:latin typeface="Times New Roman" pitchFamily="18" charset="0"/>
                  </a:endParaRPr>
                </a:p>
              </p:txBody>
            </p:sp>
          </p:grpSp>
          <p:grpSp>
            <p:nvGrpSpPr>
              <p:cNvPr id="18485" name="Group 50"/>
              <p:cNvGrpSpPr>
                <a:grpSpLocks/>
              </p:cNvGrpSpPr>
              <p:nvPr/>
            </p:nvGrpSpPr>
            <p:grpSpPr bwMode="auto">
              <a:xfrm>
                <a:off x="344" y="2233"/>
                <a:ext cx="420" cy="342"/>
                <a:chOff x="764" y="2230"/>
                <a:chExt cx="420" cy="342"/>
              </a:xfrm>
            </p:grpSpPr>
            <p:sp>
              <p:nvSpPr>
                <p:cNvPr id="18487" name="Freeform 49"/>
                <p:cNvSpPr>
                  <a:spLocks/>
                </p:cNvSpPr>
                <p:nvPr/>
              </p:nvSpPr>
              <p:spPr bwMode="auto">
                <a:xfrm flipH="1">
                  <a:off x="799" y="2230"/>
                  <a:ext cx="333" cy="342"/>
                </a:xfrm>
                <a:custGeom>
                  <a:avLst/>
                  <a:gdLst>
                    <a:gd name="T0" fmla="*/ 0 w 333"/>
                    <a:gd name="T1" fmla="*/ 342 h 342"/>
                    <a:gd name="T2" fmla="*/ 0 w 333"/>
                    <a:gd name="T3" fmla="*/ 0 h 342"/>
                    <a:gd name="T4" fmla="*/ 333 w 333"/>
                    <a:gd name="T5" fmla="*/ 93 h 342"/>
                    <a:gd name="T6" fmla="*/ 330 w 333"/>
                    <a:gd name="T7" fmla="*/ 267 h 342"/>
                    <a:gd name="T8" fmla="*/ 0 w 333"/>
                    <a:gd name="T9" fmla="*/ 342 h 342"/>
                    <a:gd name="T10" fmla="*/ 0 60000 65536"/>
                    <a:gd name="T11" fmla="*/ 0 60000 65536"/>
                    <a:gd name="T12" fmla="*/ 0 60000 65536"/>
                    <a:gd name="T13" fmla="*/ 0 60000 65536"/>
                    <a:gd name="T14" fmla="*/ 0 60000 65536"/>
                    <a:gd name="T15" fmla="*/ 0 w 333"/>
                    <a:gd name="T16" fmla="*/ 0 h 342"/>
                    <a:gd name="T17" fmla="*/ 333 w 333"/>
                    <a:gd name="T18" fmla="*/ 342 h 342"/>
                  </a:gdLst>
                  <a:ahLst/>
                  <a:cxnLst>
                    <a:cxn ang="T10">
                      <a:pos x="T0" y="T1"/>
                    </a:cxn>
                    <a:cxn ang="T11">
                      <a:pos x="T2" y="T3"/>
                    </a:cxn>
                    <a:cxn ang="T12">
                      <a:pos x="T4" y="T5"/>
                    </a:cxn>
                    <a:cxn ang="T13">
                      <a:pos x="T6" y="T7"/>
                    </a:cxn>
                    <a:cxn ang="T14">
                      <a:pos x="T8" y="T9"/>
                    </a:cxn>
                  </a:cxnLst>
                  <a:rect l="T15" t="T16" r="T17" b="T18"/>
                  <a:pathLst>
                    <a:path w="333" h="342">
                      <a:moveTo>
                        <a:pt x="0" y="342"/>
                      </a:moveTo>
                      <a:lnTo>
                        <a:pt x="0" y="0"/>
                      </a:lnTo>
                      <a:lnTo>
                        <a:pt x="333" y="93"/>
                      </a:lnTo>
                      <a:lnTo>
                        <a:pt x="330" y="267"/>
                      </a:lnTo>
                      <a:lnTo>
                        <a:pt x="0" y="342"/>
                      </a:lnTo>
                      <a:close/>
                    </a:path>
                  </a:pathLst>
                </a:custGeom>
                <a:solidFill>
                  <a:srgbClr val="C0C0C0">
                    <a:alpha val="70195"/>
                  </a:srgbClr>
                </a:solidFill>
                <a:ln w="25400">
                  <a:solidFill>
                    <a:srgbClr val="808080"/>
                  </a:solidFill>
                  <a:round/>
                  <a:headEnd/>
                  <a:tailEnd/>
                </a:ln>
              </p:spPr>
              <p:txBody>
                <a:bodyPr/>
                <a:lstStyle/>
                <a:p>
                  <a:endParaRPr lang="th-TH"/>
                </a:p>
              </p:txBody>
            </p:sp>
            <p:sp>
              <p:nvSpPr>
                <p:cNvPr id="18488" name="Text Box 35"/>
                <p:cNvSpPr txBox="1">
                  <a:spLocks noChangeArrowheads="1"/>
                </p:cNvSpPr>
                <p:nvPr/>
              </p:nvSpPr>
              <p:spPr bwMode="auto">
                <a:xfrm>
                  <a:off x="764" y="2328"/>
                  <a:ext cx="420" cy="154"/>
                </a:xfrm>
                <a:prstGeom prst="rect">
                  <a:avLst/>
                </a:prstGeom>
                <a:noFill/>
                <a:ln w="9525" algn="ctr">
                  <a:noFill/>
                  <a:miter lim="800000"/>
                  <a:headEnd/>
                  <a:tailEnd/>
                </a:ln>
              </p:spPr>
              <p:txBody>
                <a:bodyPr>
                  <a:spAutoFit/>
                </a:bodyPr>
                <a:lstStyle/>
                <a:p>
                  <a:pPr algn="ctr">
                    <a:spcBef>
                      <a:spcPct val="50000"/>
                    </a:spcBef>
                  </a:pPr>
                  <a:r>
                    <a:rPr lang="en-US" sz="1000" b="1" i="1">
                      <a:solidFill>
                        <a:srgbClr val="000099"/>
                      </a:solidFill>
                      <a:latin typeface="Times New Roman" pitchFamily="18" charset="0"/>
                    </a:rPr>
                    <a:t>Turbine</a:t>
                  </a:r>
                  <a:endParaRPr lang="th-TH" sz="1000" b="1" i="1">
                    <a:solidFill>
                      <a:srgbClr val="000099"/>
                    </a:solidFill>
                    <a:latin typeface="Times New Roman" pitchFamily="18" charset="0"/>
                  </a:endParaRPr>
                </a:p>
              </p:txBody>
            </p:sp>
          </p:grpSp>
          <p:sp>
            <p:nvSpPr>
              <p:cNvPr id="18486" name="Rectangle 52"/>
              <p:cNvSpPr>
                <a:spLocks noChangeArrowheads="1"/>
              </p:cNvSpPr>
              <p:nvPr/>
            </p:nvSpPr>
            <p:spPr bwMode="auto">
              <a:xfrm>
                <a:off x="705" y="2400"/>
                <a:ext cx="1521" cy="27"/>
              </a:xfrm>
              <a:prstGeom prst="rect">
                <a:avLst/>
              </a:prstGeom>
              <a:solidFill>
                <a:srgbClr val="C0C0C0"/>
              </a:solidFill>
              <a:ln w="9525">
                <a:solidFill>
                  <a:srgbClr val="808080"/>
                </a:solidFill>
                <a:miter lim="800000"/>
                <a:headEnd/>
                <a:tailEnd/>
              </a:ln>
            </p:spPr>
            <p:txBody>
              <a:bodyPr wrap="none" anchor="ctr"/>
              <a:lstStyle/>
              <a:p>
                <a:endParaRPr lang="th-TH"/>
              </a:p>
            </p:txBody>
          </p:sp>
        </p:grpSp>
        <p:grpSp>
          <p:nvGrpSpPr>
            <p:cNvPr id="18447" name="Group 76"/>
            <p:cNvGrpSpPr>
              <a:grpSpLocks/>
            </p:cNvGrpSpPr>
            <p:nvPr/>
          </p:nvGrpSpPr>
          <p:grpSpPr bwMode="auto">
            <a:xfrm>
              <a:off x="462" y="1633"/>
              <a:ext cx="129" cy="144"/>
              <a:chOff x="1756" y="996"/>
              <a:chExt cx="129" cy="144"/>
            </a:xfrm>
          </p:grpSpPr>
          <p:sp>
            <p:nvSpPr>
              <p:cNvPr id="18464" name="Text Box 77"/>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3</a:t>
                </a:r>
                <a:endParaRPr lang="th-TH" sz="900">
                  <a:latin typeface="Script MT Bold" pitchFamily="66" charset="0"/>
                </a:endParaRPr>
              </a:p>
            </p:txBody>
          </p:sp>
          <p:sp>
            <p:nvSpPr>
              <p:cNvPr id="18465" name="Oval 78"/>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18448" name="Line 132"/>
            <p:cNvSpPr>
              <a:spLocks noChangeShapeType="1"/>
            </p:cNvSpPr>
            <p:nvPr/>
          </p:nvSpPr>
          <p:spPr bwMode="auto">
            <a:xfrm>
              <a:off x="537" y="1761"/>
              <a:ext cx="0" cy="120"/>
            </a:xfrm>
            <a:prstGeom prst="line">
              <a:avLst/>
            </a:prstGeom>
            <a:noFill/>
            <a:ln w="9525">
              <a:solidFill>
                <a:schemeClr val="tx1"/>
              </a:solidFill>
              <a:round/>
              <a:headEnd/>
              <a:tailEnd/>
            </a:ln>
          </p:spPr>
          <p:txBody>
            <a:bodyPr/>
            <a:lstStyle/>
            <a:p>
              <a:endParaRPr lang="th-TH"/>
            </a:p>
          </p:txBody>
        </p:sp>
        <p:grpSp>
          <p:nvGrpSpPr>
            <p:cNvPr id="18449" name="Group 134"/>
            <p:cNvGrpSpPr>
              <a:grpSpLocks/>
            </p:cNvGrpSpPr>
            <p:nvPr/>
          </p:nvGrpSpPr>
          <p:grpSpPr bwMode="auto">
            <a:xfrm>
              <a:off x="2368" y="1631"/>
              <a:ext cx="129" cy="239"/>
              <a:chOff x="2368" y="1631"/>
              <a:chExt cx="129" cy="239"/>
            </a:xfrm>
          </p:grpSpPr>
          <p:grpSp>
            <p:nvGrpSpPr>
              <p:cNvPr id="18460" name="Group 113"/>
              <p:cNvGrpSpPr>
                <a:grpSpLocks/>
              </p:cNvGrpSpPr>
              <p:nvPr/>
            </p:nvGrpSpPr>
            <p:grpSpPr bwMode="auto">
              <a:xfrm>
                <a:off x="2368" y="1631"/>
                <a:ext cx="129" cy="144"/>
                <a:chOff x="1756" y="996"/>
                <a:chExt cx="129" cy="144"/>
              </a:xfrm>
            </p:grpSpPr>
            <p:sp>
              <p:nvSpPr>
                <p:cNvPr id="18462" name="Text Box 114"/>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2</a:t>
                  </a:r>
                  <a:endParaRPr lang="th-TH" sz="900">
                    <a:latin typeface="Script MT Bold" pitchFamily="66" charset="0"/>
                  </a:endParaRPr>
                </a:p>
              </p:txBody>
            </p:sp>
            <p:sp>
              <p:nvSpPr>
                <p:cNvPr id="18463" name="Oval 115"/>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18461" name="Line 133"/>
              <p:cNvSpPr>
                <a:spLocks noChangeShapeType="1"/>
              </p:cNvSpPr>
              <p:nvPr/>
            </p:nvSpPr>
            <p:spPr bwMode="auto">
              <a:xfrm>
                <a:off x="2449" y="1750"/>
                <a:ext cx="0" cy="120"/>
              </a:xfrm>
              <a:prstGeom prst="line">
                <a:avLst/>
              </a:prstGeom>
              <a:noFill/>
              <a:ln w="9525">
                <a:solidFill>
                  <a:schemeClr val="tx1"/>
                </a:solidFill>
                <a:round/>
                <a:headEnd/>
                <a:tailEnd/>
              </a:ln>
            </p:spPr>
            <p:txBody>
              <a:bodyPr/>
              <a:lstStyle/>
              <a:p>
                <a:endParaRPr lang="th-TH"/>
              </a:p>
            </p:txBody>
          </p:sp>
        </p:grpSp>
        <p:grpSp>
          <p:nvGrpSpPr>
            <p:cNvPr id="18450" name="Group 138"/>
            <p:cNvGrpSpPr>
              <a:grpSpLocks/>
            </p:cNvGrpSpPr>
            <p:nvPr/>
          </p:nvGrpSpPr>
          <p:grpSpPr bwMode="auto">
            <a:xfrm>
              <a:off x="433" y="2669"/>
              <a:ext cx="248" cy="144"/>
              <a:chOff x="433" y="2669"/>
              <a:chExt cx="248" cy="144"/>
            </a:xfrm>
          </p:grpSpPr>
          <p:grpSp>
            <p:nvGrpSpPr>
              <p:cNvPr id="18456" name="Group 129"/>
              <p:cNvGrpSpPr>
                <a:grpSpLocks/>
              </p:cNvGrpSpPr>
              <p:nvPr/>
            </p:nvGrpSpPr>
            <p:grpSpPr bwMode="auto">
              <a:xfrm>
                <a:off x="433" y="2669"/>
                <a:ext cx="129" cy="144"/>
                <a:chOff x="1756" y="996"/>
                <a:chExt cx="129" cy="144"/>
              </a:xfrm>
            </p:grpSpPr>
            <p:sp>
              <p:nvSpPr>
                <p:cNvPr id="18458" name="Text Box 130"/>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4</a:t>
                  </a:r>
                  <a:endParaRPr lang="th-TH" sz="900">
                    <a:latin typeface="Script MT Bold" pitchFamily="66" charset="0"/>
                  </a:endParaRPr>
                </a:p>
              </p:txBody>
            </p:sp>
            <p:sp>
              <p:nvSpPr>
                <p:cNvPr id="18459" name="Oval 131"/>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18457" name="Line 135"/>
              <p:cNvSpPr>
                <a:spLocks noChangeShapeType="1"/>
              </p:cNvSpPr>
              <p:nvPr/>
            </p:nvSpPr>
            <p:spPr bwMode="auto">
              <a:xfrm>
                <a:off x="561" y="2748"/>
                <a:ext cx="120" cy="0"/>
              </a:xfrm>
              <a:prstGeom prst="line">
                <a:avLst/>
              </a:prstGeom>
              <a:noFill/>
              <a:ln w="9525">
                <a:solidFill>
                  <a:schemeClr val="tx1"/>
                </a:solidFill>
                <a:round/>
                <a:headEnd/>
                <a:tailEnd/>
              </a:ln>
            </p:spPr>
            <p:txBody>
              <a:bodyPr/>
              <a:lstStyle/>
              <a:p>
                <a:endParaRPr lang="th-TH"/>
              </a:p>
            </p:txBody>
          </p:sp>
        </p:grpSp>
        <p:grpSp>
          <p:nvGrpSpPr>
            <p:cNvPr id="18451" name="Group 137"/>
            <p:cNvGrpSpPr>
              <a:grpSpLocks/>
            </p:cNvGrpSpPr>
            <p:nvPr/>
          </p:nvGrpSpPr>
          <p:grpSpPr bwMode="auto">
            <a:xfrm>
              <a:off x="2254" y="2784"/>
              <a:ext cx="223" cy="144"/>
              <a:chOff x="2254" y="2784"/>
              <a:chExt cx="223" cy="144"/>
            </a:xfrm>
          </p:grpSpPr>
          <p:grpSp>
            <p:nvGrpSpPr>
              <p:cNvPr id="18452" name="Group 116"/>
              <p:cNvGrpSpPr>
                <a:grpSpLocks/>
              </p:cNvGrpSpPr>
              <p:nvPr/>
            </p:nvGrpSpPr>
            <p:grpSpPr bwMode="auto">
              <a:xfrm>
                <a:off x="2348" y="2784"/>
                <a:ext cx="129" cy="144"/>
                <a:chOff x="1756" y="996"/>
                <a:chExt cx="129" cy="144"/>
              </a:xfrm>
            </p:grpSpPr>
            <p:sp>
              <p:nvSpPr>
                <p:cNvPr id="18454" name="Text Box 117"/>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1</a:t>
                  </a:r>
                  <a:endParaRPr lang="th-TH" sz="900">
                    <a:latin typeface="Script MT Bold" pitchFamily="66" charset="0"/>
                  </a:endParaRPr>
                </a:p>
              </p:txBody>
            </p:sp>
            <p:sp>
              <p:nvSpPr>
                <p:cNvPr id="18455" name="Oval 118"/>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18453" name="Line 136"/>
              <p:cNvSpPr>
                <a:spLocks noChangeShapeType="1"/>
              </p:cNvSpPr>
              <p:nvPr/>
            </p:nvSpPr>
            <p:spPr bwMode="auto">
              <a:xfrm>
                <a:off x="2254" y="2857"/>
                <a:ext cx="120" cy="0"/>
              </a:xfrm>
              <a:prstGeom prst="line">
                <a:avLst/>
              </a:prstGeom>
              <a:noFill/>
              <a:ln w="9525">
                <a:solidFill>
                  <a:schemeClr val="tx1"/>
                </a:solidFill>
                <a:round/>
                <a:headEnd/>
                <a:tailEnd/>
              </a:ln>
            </p:spPr>
            <p:txBody>
              <a:bodyPr/>
              <a:lstStyle/>
              <a:p>
                <a:endParaRPr lang="th-TH"/>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edge">
                                      <p:cBhvr>
                                        <p:cTn id="7" dur="2000"/>
                                        <p:tgtEl>
                                          <p:spTgt spid="16"/>
                                        </p:tgtEl>
                                      </p:cBhvr>
                                    </p:animEffect>
                                  </p:childTnLst>
                                </p:cTn>
                              </p:par>
                            </p:childTnLst>
                          </p:cTn>
                        </p:par>
                        <p:par>
                          <p:cTn id="8" fill="hold">
                            <p:stCondLst>
                              <p:cond delay="2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0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39320"/>
                                        </p:tgtEl>
                                        <p:attrNameLst>
                                          <p:attrName>style.visibility</p:attrName>
                                        </p:attrNameLst>
                                      </p:cBhvr>
                                      <p:to>
                                        <p:strVal val="visible"/>
                                      </p:to>
                                    </p:set>
                                    <p:animEffect transition="in" filter="fade">
                                      <p:cBhvr>
                                        <p:cTn id="14" dur="2000"/>
                                        <p:tgtEl>
                                          <p:spTgt spid="139320"/>
                                        </p:tgtEl>
                                      </p:cBhvr>
                                    </p:animEffect>
                                  </p:childTnLst>
                                </p:cTn>
                              </p:par>
                            </p:childTnLst>
                          </p:cTn>
                        </p:par>
                        <p:par>
                          <p:cTn id="15" fill="hold">
                            <p:stCondLst>
                              <p:cond delay="4000"/>
                            </p:stCondLst>
                            <p:childTnLst>
                              <p:par>
                                <p:cTn id="16" presetID="22" presetClass="entr" presetSubtype="4" fill="hold"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1000"/>
                                        <p:tgtEl>
                                          <p:spTgt spid="6"/>
                                        </p:tgtEl>
                                      </p:cBhvr>
                                    </p:animEffect>
                                  </p:childTnLst>
                                </p:cTn>
                              </p:par>
                            </p:childTnLst>
                          </p:cTn>
                        </p:par>
                        <p:par>
                          <p:cTn id="19" fill="hold">
                            <p:stCondLst>
                              <p:cond delay="5000"/>
                            </p:stCondLst>
                            <p:childTnLst>
                              <p:par>
                                <p:cTn id="20" presetID="22" presetClass="entr" presetSubtype="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1000"/>
                                        <p:tgtEl>
                                          <p:spTgt spid="9"/>
                                        </p:tgtEl>
                                      </p:cBhvr>
                                    </p:animEffect>
                                  </p:childTnLst>
                                </p:cTn>
                              </p:par>
                            </p:childTnLst>
                          </p:cTn>
                        </p:par>
                        <p:par>
                          <p:cTn id="23" fill="hold">
                            <p:stCondLst>
                              <p:cond delay="6000"/>
                            </p:stCondLst>
                            <p:childTnLst>
                              <p:par>
                                <p:cTn id="24" presetID="22" presetClass="entr" presetSubtype="1" fill="hold"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7000"/>
                            </p:stCondLst>
                            <p:childTnLst>
                              <p:par>
                                <p:cTn id="28" presetID="22" presetClass="entr" presetSubtype="8"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3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ctrTitle"/>
          </p:nvPr>
        </p:nvSpPr>
        <p:spPr/>
        <p:txBody>
          <a:bodyPr/>
          <a:lstStyle/>
          <a:p>
            <a:pPr eaLnBrk="1" hangingPunct="1"/>
            <a:r>
              <a:rPr lang="en-US" smtClean="0"/>
              <a:t>Vapor Compression Refrigeration Cycle</a:t>
            </a:r>
            <a:endParaRPr lang="th-TH" smtClean="0"/>
          </a:p>
        </p:txBody>
      </p:sp>
      <p:sp>
        <p:nvSpPr>
          <p:cNvPr id="19459" name="Rectangle 5"/>
          <p:cNvSpPr>
            <a:spLocks noGrp="1" noChangeArrowheads="1"/>
          </p:cNvSpPr>
          <p:nvPr>
            <p:ph type="subTitle" idx="1"/>
          </p:nvPr>
        </p:nvSpPr>
        <p:spPr/>
        <p:txBody>
          <a:bodyPr/>
          <a:lstStyle/>
          <a:p>
            <a:pPr eaLnBrk="1" hangingPunct="1"/>
            <a:r>
              <a:rPr lang="en-US" i="1" smtClean="0">
                <a:latin typeface="Times New Roman" pitchFamily="18" charset="0"/>
              </a:rPr>
              <a:t>The cycle widely used in the world for cooling, freezing, and heating</a:t>
            </a:r>
            <a:endParaRPr lang="th-TH" i="1" smtClean="0">
              <a:latin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20483" name="ตัวยึดหมายเลขภาพนิ่ง 3"/>
          <p:cNvSpPr>
            <a:spLocks noGrp="1"/>
          </p:cNvSpPr>
          <p:nvPr>
            <p:ph type="sldNum" sz="quarter" idx="12"/>
          </p:nvPr>
        </p:nvSpPr>
        <p:spPr>
          <a:noFill/>
        </p:spPr>
        <p:txBody>
          <a:bodyPr/>
          <a:lstStyle/>
          <a:p>
            <a:fld id="{985D5E01-994A-4D90-8A0F-1247032E326C}" type="slidenum">
              <a:rPr lang="en-US" smtClean="0"/>
              <a:pPr/>
              <a:t>16</a:t>
            </a:fld>
            <a:endParaRPr lang="th-TH" smtClean="0"/>
          </a:p>
        </p:txBody>
      </p:sp>
      <p:grpSp>
        <p:nvGrpSpPr>
          <p:cNvPr id="2" name="Group 93"/>
          <p:cNvGrpSpPr>
            <a:grpSpLocks/>
          </p:cNvGrpSpPr>
          <p:nvPr/>
        </p:nvGrpSpPr>
        <p:grpSpPr bwMode="auto">
          <a:xfrm>
            <a:off x="1639888" y="5300663"/>
            <a:ext cx="1800225" cy="1060450"/>
            <a:chOff x="1039" y="2997"/>
            <a:chExt cx="1134" cy="668"/>
          </a:xfrm>
        </p:grpSpPr>
        <p:sp>
          <p:nvSpPr>
            <p:cNvPr id="20592" name="Rectangle 8"/>
            <p:cNvSpPr>
              <a:spLocks noChangeArrowheads="1"/>
            </p:cNvSpPr>
            <p:nvPr/>
          </p:nvSpPr>
          <p:spPr bwMode="auto">
            <a:xfrm>
              <a:off x="1039" y="2997"/>
              <a:ext cx="1134" cy="204"/>
            </a:xfrm>
            <a:prstGeom prst="rect">
              <a:avLst/>
            </a:prstGeom>
            <a:gradFill rotWithShape="1">
              <a:gsLst>
                <a:gs pos="0">
                  <a:srgbClr val="0000CC"/>
                </a:gs>
                <a:gs pos="100000">
                  <a:srgbClr val="FF7C80">
                    <a:alpha val="32001"/>
                  </a:srgbClr>
                </a:gs>
              </a:gsLst>
              <a:lin ang="18900000" scaled="1"/>
            </a:gradFill>
            <a:ln w="28575" algn="ctr">
              <a:solidFill>
                <a:srgbClr val="808080"/>
              </a:solidFill>
              <a:miter lim="800000"/>
              <a:headEnd/>
              <a:tailEnd/>
            </a:ln>
          </p:spPr>
          <p:txBody>
            <a:bodyPr wrap="none" anchor="ctr"/>
            <a:lstStyle/>
            <a:p>
              <a:endParaRPr lang="th-TH"/>
            </a:p>
          </p:txBody>
        </p:sp>
        <p:grpSp>
          <p:nvGrpSpPr>
            <p:cNvPr id="20593" name="Group 21"/>
            <p:cNvGrpSpPr>
              <a:grpSpLocks/>
            </p:cNvGrpSpPr>
            <p:nvPr/>
          </p:nvGrpSpPr>
          <p:grpSpPr bwMode="auto">
            <a:xfrm>
              <a:off x="1186" y="3187"/>
              <a:ext cx="900" cy="478"/>
              <a:chOff x="1648" y="2345"/>
              <a:chExt cx="900" cy="478"/>
            </a:xfrm>
          </p:grpSpPr>
          <p:grpSp>
            <p:nvGrpSpPr>
              <p:cNvPr id="20595" name="Group 22"/>
              <p:cNvGrpSpPr>
                <a:grpSpLocks/>
              </p:cNvGrpSpPr>
              <p:nvPr/>
            </p:nvGrpSpPr>
            <p:grpSpPr bwMode="auto">
              <a:xfrm>
                <a:off x="1648" y="2525"/>
                <a:ext cx="900" cy="298"/>
                <a:chOff x="1402" y="3527"/>
                <a:chExt cx="900" cy="298"/>
              </a:xfrm>
            </p:grpSpPr>
            <p:sp>
              <p:nvSpPr>
                <p:cNvPr id="20598" name="Freeform 23"/>
                <p:cNvSpPr>
                  <a:spLocks/>
                </p:cNvSpPr>
                <p:nvPr/>
              </p:nvSpPr>
              <p:spPr bwMode="auto">
                <a:xfrm flipH="1" flipV="1">
                  <a:off x="1405" y="3527"/>
                  <a:ext cx="897" cy="298"/>
                </a:xfrm>
                <a:custGeom>
                  <a:avLst/>
                  <a:gdLst>
                    <a:gd name="T0" fmla="*/ 15 w 1629"/>
                    <a:gd name="T1" fmla="*/ 219 h 694"/>
                    <a:gd name="T2" fmla="*/ 3 w 1629"/>
                    <a:gd name="T3" fmla="*/ 153 h 694"/>
                    <a:gd name="T4" fmla="*/ 33 w 1629"/>
                    <a:gd name="T5" fmla="*/ 110 h 694"/>
                    <a:gd name="T6" fmla="*/ 72 w 1629"/>
                    <a:gd name="T7" fmla="*/ 96 h 694"/>
                    <a:gd name="T8" fmla="*/ 121 w 1629"/>
                    <a:gd name="T9" fmla="*/ 86 h 694"/>
                    <a:gd name="T10" fmla="*/ 150 w 1629"/>
                    <a:gd name="T11" fmla="*/ 36 h 694"/>
                    <a:gd name="T12" fmla="*/ 228 w 1629"/>
                    <a:gd name="T13" fmla="*/ 3 h 694"/>
                    <a:gd name="T14" fmla="*/ 318 w 1629"/>
                    <a:gd name="T15" fmla="*/ 18 h 694"/>
                    <a:gd name="T16" fmla="*/ 421 w 1629"/>
                    <a:gd name="T17" fmla="*/ 61 h 694"/>
                    <a:gd name="T18" fmla="*/ 479 w 1629"/>
                    <a:gd name="T19" fmla="*/ 65 h 694"/>
                    <a:gd name="T20" fmla="*/ 517 w 1629"/>
                    <a:gd name="T21" fmla="*/ 56 h 694"/>
                    <a:gd name="T22" fmla="*/ 572 w 1629"/>
                    <a:gd name="T23" fmla="*/ 25 h 694"/>
                    <a:gd name="T24" fmla="*/ 623 w 1629"/>
                    <a:gd name="T25" fmla="*/ 3 h 694"/>
                    <a:gd name="T26" fmla="*/ 700 w 1629"/>
                    <a:gd name="T27" fmla="*/ 6 h 694"/>
                    <a:gd name="T28" fmla="*/ 752 w 1629"/>
                    <a:gd name="T29" fmla="*/ 30 h 694"/>
                    <a:gd name="T30" fmla="*/ 791 w 1629"/>
                    <a:gd name="T31" fmla="*/ 63 h 694"/>
                    <a:gd name="T32" fmla="*/ 834 w 1629"/>
                    <a:gd name="T33" fmla="*/ 64 h 694"/>
                    <a:gd name="T34" fmla="*/ 877 w 1629"/>
                    <a:gd name="T35" fmla="*/ 92 h 694"/>
                    <a:gd name="T36" fmla="*/ 896 w 1629"/>
                    <a:gd name="T37" fmla="*/ 131 h 694"/>
                    <a:gd name="T38" fmla="*/ 884 w 1629"/>
                    <a:gd name="T39" fmla="*/ 190 h 694"/>
                    <a:gd name="T40" fmla="*/ 846 w 1629"/>
                    <a:gd name="T41" fmla="*/ 238 h 694"/>
                    <a:gd name="T42" fmla="*/ 773 w 1629"/>
                    <a:gd name="T43" fmla="*/ 274 h 694"/>
                    <a:gd name="T44" fmla="*/ 684 w 1629"/>
                    <a:gd name="T45" fmla="*/ 280 h 694"/>
                    <a:gd name="T46" fmla="*/ 631 w 1629"/>
                    <a:gd name="T47" fmla="*/ 265 h 694"/>
                    <a:gd name="T48" fmla="*/ 601 w 1629"/>
                    <a:gd name="T49" fmla="*/ 236 h 694"/>
                    <a:gd name="T50" fmla="*/ 553 w 1629"/>
                    <a:gd name="T51" fmla="*/ 277 h 694"/>
                    <a:gd name="T52" fmla="*/ 456 w 1629"/>
                    <a:gd name="T53" fmla="*/ 297 h 694"/>
                    <a:gd name="T54" fmla="*/ 347 w 1629"/>
                    <a:gd name="T55" fmla="*/ 283 h 694"/>
                    <a:gd name="T56" fmla="*/ 320 w 1629"/>
                    <a:gd name="T57" fmla="*/ 271 h 694"/>
                    <a:gd name="T58" fmla="*/ 299 w 1629"/>
                    <a:gd name="T59" fmla="*/ 248 h 694"/>
                    <a:gd name="T60" fmla="*/ 274 w 1629"/>
                    <a:gd name="T61" fmla="*/ 270 h 694"/>
                    <a:gd name="T62" fmla="*/ 243 w 1629"/>
                    <a:gd name="T63" fmla="*/ 288 h 694"/>
                    <a:gd name="T64" fmla="*/ 173 w 1629"/>
                    <a:gd name="T65" fmla="*/ 296 h 694"/>
                    <a:gd name="T66" fmla="*/ 97 w 1629"/>
                    <a:gd name="T67" fmla="*/ 277 h 694"/>
                    <a:gd name="T68" fmla="*/ 15 w 1629"/>
                    <a:gd name="T69" fmla="*/ 219 h 6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9"/>
                    <a:gd name="T106" fmla="*/ 0 h 694"/>
                    <a:gd name="T107" fmla="*/ 1629 w 1629"/>
                    <a:gd name="T108" fmla="*/ 694 h 6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9" h="694">
                      <a:moveTo>
                        <a:pt x="28" y="509"/>
                      </a:moveTo>
                      <a:cubicBezTo>
                        <a:pt x="0" y="461"/>
                        <a:pt x="1" y="398"/>
                        <a:pt x="6" y="356"/>
                      </a:cubicBezTo>
                      <a:cubicBezTo>
                        <a:pt x="11" y="314"/>
                        <a:pt x="39" y="279"/>
                        <a:pt x="60" y="257"/>
                      </a:cubicBezTo>
                      <a:lnTo>
                        <a:pt x="130" y="224"/>
                      </a:lnTo>
                      <a:cubicBezTo>
                        <a:pt x="156" y="215"/>
                        <a:pt x="195" y="223"/>
                        <a:pt x="219" y="200"/>
                      </a:cubicBezTo>
                      <a:cubicBezTo>
                        <a:pt x="243" y="177"/>
                        <a:pt x="240" y="115"/>
                        <a:pt x="273" y="83"/>
                      </a:cubicBezTo>
                      <a:cubicBezTo>
                        <a:pt x="306" y="51"/>
                        <a:pt x="363" y="15"/>
                        <a:pt x="414" y="8"/>
                      </a:cubicBezTo>
                      <a:cubicBezTo>
                        <a:pt x="465" y="1"/>
                        <a:pt x="518" y="19"/>
                        <a:pt x="577" y="41"/>
                      </a:cubicBezTo>
                      <a:cubicBezTo>
                        <a:pt x="636" y="63"/>
                        <a:pt x="716" y="125"/>
                        <a:pt x="765" y="143"/>
                      </a:cubicBezTo>
                      <a:cubicBezTo>
                        <a:pt x="814" y="161"/>
                        <a:pt x="841" y="154"/>
                        <a:pt x="870" y="152"/>
                      </a:cubicBezTo>
                      <a:cubicBezTo>
                        <a:pt x="899" y="150"/>
                        <a:pt x="911" y="146"/>
                        <a:pt x="939" y="131"/>
                      </a:cubicBezTo>
                      <a:cubicBezTo>
                        <a:pt x="967" y="116"/>
                        <a:pt x="1006" y="79"/>
                        <a:pt x="1038" y="59"/>
                      </a:cubicBezTo>
                      <a:cubicBezTo>
                        <a:pt x="1070" y="39"/>
                        <a:pt x="1092" y="16"/>
                        <a:pt x="1131" y="8"/>
                      </a:cubicBezTo>
                      <a:cubicBezTo>
                        <a:pt x="1170" y="0"/>
                        <a:pt x="1233" y="4"/>
                        <a:pt x="1272" y="14"/>
                      </a:cubicBezTo>
                      <a:cubicBezTo>
                        <a:pt x="1311" y="24"/>
                        <a:pt x="1338" y="49"/>
                        <a:pt x="1365" y="71"/>
                      </a:cubicBezTo>
                      <a:cubicBezTo>
                        <a:pt x="1392" y="93"/>
                        <a:pt x="1412" y="133"/>
                        <a:pt x="1437" y="146"/>
                      </a:cubicBezTo>
                      <a:cubicBezTo>
                        <a:pt x="1462" y="159"/>
                        <a:pt x="1489" y="138"/>
                        <a:pt x="1515" y="149"/>
                      </a:cubicBezTo>
                      <a:cubicBezTo>
                        <a:pt x="1541" y="160"/>
                        <a:pt x="1574" y="189"/>
                        <a:pt x="1593" y="215"/>
                      </a:cubicBezTo>
                      <a:cubicBezTo>
                        <a:pt x="1612" y="241"/>
                        <a:pt x="1625" y="268"/>
                        <a:pt x="1627" y="306"/>
                      </a:cubicBezTo>
                      <a:cubicBezTo>
                        <a:pt x="1629" y="344"/>
                        <a:pt x="1620" y="402"/>
                        <a:pt x="1605" y="443"/>
                      </a:cubicBezTo>
                      <a:cubicBezTo>
                        <a:pt x="1590" y="484"/>
                        <a:pt x="1569" y="522"/>
                        <a:pt x="1536" y="554"/>
                      </a:cubicBezTo>
                      <a:cubicBezTo>
                        <a:pt x="1503" y="586"/>
                        <a:pt x="1453" y="621"/>
                        <a:pt x="1404" y="638"/>
                      </a:cubicBezTo>
                      <a:cubicBezTo>
                        <a:pt x="1355" y="655"/>
                        <a:pt x="1285" y="657"/>
                        <a:pt x="1242" y="653"/>
                      </a:cubicBezTo>
                      <a:cubicBezTo>
                        <a:pt x="1199" y="649"/>
                        <a:pt x="1171" y="634"/>
                        <a:pt x="1146" y="617"/>
                      </a:cubicBezTo>
                      <a:lnTo>
                        <a:pt x="1092" y="550"/>
                      </a:lnTo>
                      <a:lnTo>
                        <a:pt x="1004" y="644"/>
                      </a:lnTo>
                      <a:cubicBezTo>
                        <a:pt x="960" y="668"/>
                        <a:pt x="890" y="690"/>
                        <a:pt x="828" y="692"/>
                      </a:cubicBezTo>
                      <a:cubicBezTo>
                        <a:pt x="766" y="694"/>
                        <a:pt x="672" y="668"/>
                        <a:pt x="631" y="658"/>
                      </a:cubicBezTo>
                      <a:lnTo>
                        <a:pt x="582" y="632"/>
                      </a:lnTo>
                      <a:lnTo>
                        <a:pt x="543" y="577"/>
                      </a:lnTo>
                      <a:lnTo>
                        <a:pt x="498" y="629"/>
                      </a:lnTo>
                      <a:lnTo>
                        <a:pt x="442" y="671"/>
                      </a:lnTo>
                      <a:cubicBezTo>
                        <a:pt x="412" y="681"/>
                        <a:pt x="359" y="693"/>
                        <a:pt x="315" y="689"/>
                      </a:cubicBezTo>
                      <a:cubicBezTo>
                        <a:pt x="271" y="685"/>
                        <a:pt x="225" y="674"/>
                        <a:pt x="177" y="644"/>
                      </a:cubicBezTo>
                      <a:cubicBezTo>
                        <a:pt x="129" y="614"/>
                        <a:pt x="51" y="556"/>
                        <a:pt x="28" y="509"/>
                      </a:cubicBezTo>
                      <a:close/>
                    </a:path>
                  </a:pathLst>
                </a:custGeom>
                <a:solidFill>
                  <a:srgbClr val="3366FF">
                    <a:alpha val="59999"/>
                  </a:srgbClr>
                </a:solidFill>
                <a:ln w="9525" cap="flat" cmpd="sng">
                  <a:noFill/>
                  <a:prstDash val="solid"/>
                  <a:round/>
                  <a:headEnd type="none" w="med" len="med"/>
                  <a:tailEnd type="none" w="med" len="med"/>
                </a:ln>
              </p:spPr>
              <p:txBody>
                <a:bodyPr/>
                <a:lstStyle/>
                <a:p>
                  <a:endParaRPr lang="th-TH"/>
                </a:p>
              </p:txBody>
            </p:sp>
            <p:sp>
              <p:nvSpPr>
                <p:cNvPr id="20599" name="Text Box 24"/>
                <p:cNvSpPr txBox="1">
                  <a:spLocks noChangeArrowheads="1"/>
                </p:cNvSpPr>
                <p:nvPr/>
              </p:nvSpPr>
              <p:spPr bwMode="auto">
                <a:xfrm>
                  <a:off x="1402" y="3629"/>
                  <a:ext cx="894" cy="144"/>
                </a:xfrm>
                <a:prstGeom prst="rect">
                  <a:avLst/>
                </a:prstGeom>
                <a:noFill/>
                <a:ln w="9525" algn="ctr">
                  <a:noFill/>
                  <a:miter lim="800000"/>
                  <a:headEnd/>
                  <a:tailEnd/>
                </a:ln>
              </p:spPr>
              <p:txBody>
                <a:bodyPr>
                  <a:spAutoFit/>
                </a:bodyPr>
                <a:lstStyle/>
                <a:p>
                  <a:pPr algn="ctr">
                    <a:spcBef>
                      <a:spcPct val="50000"/>
                    </a:spcBef>
                  </a:pPr>
                  <a:r>
                    <a:rPr lang="en-US" sz="900" b="1" i="1">
                      <a:latin typeface="Comic Sans MS" pitchFamily="66" charset="0"/>
                    </a:rPr>
                    <a:t>Refrigerated Space</a:t>
                  </a:r>
                  <a:endParaRPr lang="th-TH" sz="900" b="1" i="1" baseline="-25000">
                    <a:latin typeface="Comic Sans MS" pitchFamily="66" charset="0"/>
                  </a:endParaRPr>
                </a:p>
              </p:txBody>
            </p:sp>
          </p:grpSp>
          <p:sp>
            <p:nvSpPr>
              <p:cNvPr id="20596" name="Freeform 25"/>
              <p:cNvSpPr>
                <a:spLocks/>
              </p:cNvSpPr>
              <p:nvPr/>
            </p:nvSpPr>
            <p:spPr bwMode="auto">
              <a:xfrm rot="-596046">
                <a:off x="2016" y="2345"/>
                <a:ext cx="155" cy="234"/>
              </a:xfrm>
              <a:custGeom>
                <a:avLst/>
                <a:gdLst>
                  <a:gd name="T0" fmla="*/ 0 w 330"/>
                  <a:gd name="T1" fmla="*/ 229 h 949"/>
                  <a:gd name="T2" fmla="*/ 8 w 330"/>
                  <a:gd name="T3" fmla="*/ 183 h 949"/>
                  <a:gd name="T4" fmla="*/ 27 w 330"/>
                  <a:gd name="T5" fmla="*/ 120 h 949"/>
                  <a:gd name="T6" fmla="*/ 56 w 330"/>
                  <a:gd name="T7" fmla="*/ 64 h 949"/>
                  <a:gd name="T8" fmla="*/ 86 w 330"/>
                  <a:gd name="T9" fmla="*/ 30 h 949"/>
                  <a:gd name="T10" fmla="*/ 49 w 330"/>
                  <a:gd name="T11" fmla="*/ 22 h 949"/>
                  <a:gd name="T12" fmla="*/ 131 w 330"/>
                  <a:gd name="T13" fmla="*/ 0 h 949"/>
                  <a:gd name="T14" fmla="*/ 155 w 330"/>
                  <a:gd name="T15" fmla="*/ 50 h 949"/>
                  <a:gd name="T16" fmla="*/ 134 w 330"/>
                  <a:gd name="T17" fmla="*/ 39 h 949"/>
                  <a:gd name="T18" fmla="*/ 124 w 330"/>
                  <a:gd name="T19" fmla="*/ 58 h 949"/>
                  <a:gd name="T20" fmla="*/ 121 w 330"/>
                  <a:gd name="T21" fmla="*/ 91 h 949"/>
                  <a:gd name="T22" fmla="*/ 121 w 330"/>
                  <a:gd name="T23" fmla="*/ 132 h 949"/>
                  <a:gd name="T24" fmla="*/ 125 w 330"/>
                  <a:gd name="T25" fmla="*/ 173 h 949"/>
                  <a:gd name="T26" fmla="*/ 133 w 330"/>
                  <a:gd name="T27" fmla="*/ 193 h 949"/>
                  <a:gd name="T28" fmla="*/ 145 w 330"/>
                  <a:gd name="T29" fmla="*/ 222 h 949"/>
                  <a:gd name="T30" fmla="*/ 155 w 330"/>
                  <a:gd name="T31" fmla="*/ 234 h 949"/>
                  <a:gd name="T32" fmla="*/ 64 w 330"/>
                  <a:gd name="T33" fmla="*/ 186 h 949"/>
                  <a:gd name="T34" fmla="*/ 0 w 330"/>
                  <a:gd name="T35" fmla="*/ 229 h 9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0"/>
                  <a:gd name="T55" fmla="*/ 0 h 949"/>
                  <a:gd name="T56" fmla="*/ 330 w 330"/>
                  <a:gd name="T57" fmla="*/ 949 h 9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0" h="949">
                    <a:moveTo>
                      <a:pt x="0" y="929"/>
                    </a:moveTo>
                    <a:lnTo>
                      <a:pt x="16" y="742"/>
                    </a:lnTo>
                    <a:lnTo>
                      <a:pt x="58" y="486"/>
                    </a:lnTo>
                    <a:lnTo>
                      <a:pt x="120" y="260"/>
                    </a:lnTo>
                    <a:lnTo>
                      <a:pt x="183" y="120"/>
                    </a:lnTo>
                    <a:lnTo>
                      <a:pt x="105" y="90"/>
                    </a:lnTo>
                    <a:lnTo>
                      <a:pt x="279" y="0"/>
                    </a:lnTo>
                    <a:lnTo>
                      <a:pt x="329" y="204"/>
                    </a:lnTo>
                    <a:lnTo>
                      <a:pt x="286" y="159"/>
                    </a:lnTo>
                    <a:lnTo>
                      <a:pt x="265" y="237"/>
                    </a:lnTo>
                    <a:lnTo>
                      <a:pt x="257" y="368"/>
                    </a:lnTo>
                    <a:lnTo>
                      <a:pt x="257" y="536"/>
                    </a:lnTo>
                    <a:lnTo>
                      <a:pt x="267" y="703"/>
                    </a:lnTo>
                    <a:lnTo>
                      <a:pt x="283" y="782"/>
                    </a:lnTo>
                    <a:lnTo>
                      <a:pt x="309" y="900"/>
                    </a:lnTo>
                    <a:lnTo>
                      <a:pt x="330" y="949"/>
                    </a:lnTo>
                    <a:lnTo>
                      <a:pt x="137" y="753"/>
                    </a:lnTo>
                    <a:lnTo>
                      <a:pt x="0" y="929"/>
                    </a:lnTo>
                    <a:close/>
                  </a:path>
                </a:pathLst>
              </a:custGeom>
              <a:gradFill rotWithShape="1">
                <a:gsLst>
                  <a:gs pos="0">
                    <a:srgbClr val="3333FF">
                      <a:alpha val="53000"/>
                    </a:srgbClr>
                  </a:gs>
                  <a:gs pos="100000">
                    <a:srgbClr val="181876"/>
                  </a:gs>
                </a:gsLst>
                <a:lin ang="18900000" scaled="1"/>
              </a:gradFill>
              <a:ln w="9525" cap="flat" cmpd="sng">
                <a:solidFill>
                  <a:srgbClr val="000080"/>
                </a:solidFill>
                <a:prstDash val="solid"/>
                <a:round/>
                <a:headEnd type="none" w="med" len="med"/>
                <a:tailEnd type="none" w="med" len="med"/>
              </a:ln>
            </p:spPr>
            <p:txBody>
              <a:bodyPr/>
              <a:lstStyle/>
              <a:p>
                <a:endParaRPr lang="th-TH"/>
              </a:p>
            </p:txBody>
          </p:sp>
          <p:sp>
            <p:nvSpPr>
              <p:cNvPr id="20597" name="Text Box 26"/>
              <p:cNvSpPr txBox="1">
                <a:spLocks noChangeArrowheads="1"/>
              </p:cNvSpPr>
              <p:nvPr/>
            </p:nvSpPr>
            <p:spPr bwMode="auto">
              <a:xfrm>
                <a:off x="1769" y="2361"/>
                <a:ext cx="276" cy="173"/>
              </a:xfrm>
              <a:prstGeom prst="rect">
                <a:avLst/>
              </a:prstGeom>
              <a:noFill/>
              <a:ln w="9525" algn="ctr">
                <a:noFill/>
                <a:miter lim="800000"/>
                <a:headEnd/>
                <a:tailEnd/>
              </a:ln>
            </p:spPr>
            <p:txBody>
              <a:bodyPr>
                <a:spAutoFit/>
              </a:bodyPr>
              <a:lstStyle/>
              <a:p>
                <a:pPr algn="ctr">
                  <a:spcBef>
                    <a:spcPct val="50000"/>
                  </a:spcBef>
                </a:pPr>
                <a:r>
                  <a:rPr lang="en-US" sz="1200" i="1">
                    <a:latin typeface="Comic Sans MS" pitchFamily="66" charset="0"/>
                  </a:rPr>
                  <a:t>Q</a:t>
                </a:r>
                <a:r>
                  <a:rPr lang="en-US" sz="1200" i="1" baseline="-25000">
                    <a:latin typeface="Comic Sans MS" pitchFamily="66" charset="0"/>
                  </a:rPr>
                  <a:t>L</a:t>
                </a:r>
                <a:endParaRPr lang="th-TH" sz="1200" i="1" baseline="-25000">
                  <a:latin typeface="Comic Sans MS" pitchFamily="66" charset="0"/>
                </a:endParaRPr>
              </a:p>
            </p:txBody>
          </p:sp>
        </p:grpSp>
        <p:sp>
          <p:nvSpPr>
            <p:cNvPr id="20594" name="Text Box 39"/>
            <p:cNvSpPr txBox="1">
              <a:spLocks noChangeArrowheads="1"/>
            </p:cNvSpPr>
            <p:nvPr/>
          </p:nvSpPr>
          <p:spPr bwMode="auto">
            <a:xfrm>
              <a:off x="1311" y="3011"/>
              <a:ext cx="600" cy="173"/>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Evaporator</a:t>
              </a:r>
              <a:endParaRPr lang="th-TH" sz="1200" b="1" i="1">
                <a:latin typeface="Times New Roman" pitchFamily="18" charset="0"/>
              </a:endParaRPr>
            </a:p>
          </p:txBody>
        </p:sp>
      </p:grpSp>
      <p:grpSp>
        <p:nvGrpSpPr>
          <p:cNvPr id="5" name="Group 91"/>
          <p:cNvGrpSpPr>
            <a:grpSpLocks/>
          </p:cNvGrpSpPr>
          <p:nvPr/>
        </p:nvGrpSpPr>
        <p:grpSpPr bwMode="auto">
          <a:xfrm>
            <a:off x="841375" y="2760663"/>
            <a:ext cx="2593975" cy="1698625"/>
            <a:chOff x="536" y="1397"/>
            <a:chExt cx="1634" cy="1070"/>
          </a:xfrm>
        </p:grpSpPr>
        <p:sp>
          <p:nvSpPr>
            <p:cNvPr id="20578" name="Rectangle 7"/>
            <p:cNvSpPr>
              <a:spLocks noChangeArrowheads="1"/>
            </p:cNvSpPr>
            <p:nvPr/>
          </p:nvSpPr>
          <p:spPr bwMode="auto">
            <a:xfrm>
              <a:off x="1036" y="1896"/>
              <a:ext cx="1134" cy="204"/>
            </a:xfrm>
            <a:prstGeom prst="rect">
              <a:avLst/>
            </a:prstGeom>
            <a:gradFill rotWithShape="1">
              <a:gsLst>
                <a:gs pos="0">
                  <a:schemeClr val="hlink"/>
                </a:gs>
                <a:gs pos="100000">
                  <a:srgbClr val="FF7C80">
                    <a:alpha val="87000"/>
                  </a:srgbClr>
                </a:gs>
              </a:gsLst>
              <a:lin ang="18900000" scaled="1"/>
            </a:gradFill>
            <a:ln w="28575" algn="ctr">
              <a:solidFill>
                <a:srgbClr val="808080"/>
              </a:solidFill>
              <a:miter lim="800000"/>
              <a:headEnd/>
              <a:tailEnd/>
            </a:ln>
          </p:spPr>
          <p:txBody>
            <a:bodyPr wrap="none" anchor="ctr"/>
            <a:lstStyle/>
            <a:p>
              <a:endParaRPr lang="th-TH"/>
            </a:p>
          </p:txBody>
        </p:sp>
        <p:sp>
          <p:nvSpPr>
            <p:cNvPr id="20579" name="Freeform 20"/>
            <p:cNvSpPr>
              <a:spLocks/>
            </p:cNvSpPr>
            <p:nvPr/>
          </p:nvSpPr>
          <p:spPr bwMode="auto">
            <a:xfrm rot="-5400000">
              <a:off x="658" y="2074"/>
              <a:ext cx="465" cy="321"/>
            </a:xfrm>
            <a:custGeom>
              <a:avLst/>
              <a:gdLst>
                <a:gd name="T0" fmla="*/ 465 w 363"/>
                <a:gd name="T1" fmla="*/ 321 h 360"/>
                <a:gd name="T2" fmla="*/ 465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008000"/>
              </a:solidFill>
              <a:prstDash val="solid"/>
              <a:round/>
              <a:headEnd type="none" w="med" len="med"/>
              <a:tailEnd type="stealth" w="lg" len="lg"/>
            </a:ln>
          </p:spPr>
          <p:txBody>
            <a:bodyPr/>
            <a:lstStyle/>
            <a:p>
              <a:endParaRPr lang="th-TH"/>
            </a:p>
          </p:txBody>
        </p:sp>
        <p:grpSp>
          <p:nvGrpSpPr>
            <p:cNvPr id="20580" name="Group 27"/>
            <p:cNvGrpSpPr>
              <a:grpSpLocks/>
            </p:cNvGrpSpPr>
            <p:nvPr/>
          </p:nvGrpSpPr>
          <p:grpSpPr bwMode="auto">
            <a:xfrm>
              <a:off x="1160" y="1397"/>
              <a:ext cx="898" cy="550"/>
              <a:chOff x="1622" y="555"/>
              <a:chExt cx="898" cy="550"/>
            </a:xfrm>
          </p:grpSpPr>
          <p:grpSp>
            <p:nvGrpSpPr>
              <p:cNvPr id="20585" name="Group 28"/>
              <p:cNvGrpSpPr>
                <a:grpSpLocks/>
              </p:cNvGrpSpPr>
              <p:nvPr/>
            </p:nvGrpSpPr>
            <p:grpSpPr bwMode="auto">
              <a:xfrm>
                <a:off x="1622" y="555"/>
                <a:ext cx="898" cy="298"/>
                <a:chOff x="1416" y="2436"/>
                <a:chExt cx="898" cy="298"/>
              </a:xfrm>
            </p:grpSpPr>
            <p:sp>
              <p:nvSpPr>
                <p:cNvPr id="20590" name="Freeform 29"/>
                <p:cNvSpPr>
                  <a:spLocks/>
                </p:cNvSpPr>
                <p:nvPr/>
              </p:nvSpPr>
              <p:spPr bwMode="auto">
                <a:xfrm>
                  <a:off x="1417" y="2436"/>
                  <a:ext cx="897" cy="298"/>
                </a:xfrm>
                <a:custGeom>
                  <a:avLst/>
                  <a:gdLst>
                    <a:gd name="T0" fmla="*/ 15 w 1629"/>
                    <a:gd name="T1" fmla="*/ 219 h 694"/>
                    <a:gd name="T2" fmla="*/ 3 w 1629"/>
                    <a:gd name="T3" fmla="*/ 153 h 694"/>
                    <a:gd name="T4" fmla="*/ 33 w 1629"/>
                    <a:gd name="T5" fmla="*/ 110 h 694"/>
                    <a:gd name="T6" fmla="*/ 72 w 1629"/>
                    <a:gd name="T7" fmla="*/ 96 h 694"/>
                    <a:gd name="T8" fmla="*/ 121 w 1629"/>
                    <a:gd name="T9" fmla="*/ 86 h 694"/>
                    <a:gd name="T10" fmla="*/ 150 w 1629"/>
                    <a:gd name="T11" fmla="*/ 36 h 694"/>
                    <a:gd name="T12" fmla="*/ 228 w 1629"/>
                    <a:gd name="T13" fmla="*/ 3 h 694"/>
                    <a:gd name="T14" fmla="*/ 318 w 1629"/>
                    <a:gd name="T15" fmla="*/ 18 h 694"/>
                    <a:gd name="T16" fmla="*/ 421 w 1629"/>
                    <a:gd name="T17" fmla="*/ 61 h 694"/>
                    <a:gd name="T18" fmla="*/ 479 w 1629"/>
                    <a:gd name="T19" fmla="*/ 65 h 694"/>
                    <a:gd name="T20" fmla="*/ 517 w 1629"/>
                    <a:gd name="T21" fmla="*/ 56 h 694"/>
                    <a:gd name="T22" fmla="*/ 572 w 1629"/>
                    <a:gd name="T23" fmla="*/ 25 h 694"/>
                    <a:gd name="T24" fmla="*/ 623 w 1629"/>
                    <a:gd name="T25" fmla="*/ 3 h 694"/>
                    <a:gd name="T26" fmla="*/ 700 w 1629"/>
                    <a:gd name="T27" fmla="*/ 6 h 694"/>
                    <a:gd name="T28" fmla="*/ 752 w 1629"/>
                    <a:gd name="T29" fmla="*/ 30 h 694"/>
                    <a:gd name="T30" fmla="*/ 791 w 1629"/>
                    <a:gd name="T31" fmla="*/ 63 h 694"/>
                    <a:gd name="T32" fmla="*/ 834 w 1629"/>
                    <a:gd name="T33" fmla="*/ 64 h 694"/>
                    <a:gd name="T34" fmla="*/ 877 w 1629"/>
                    <a:gd name="T35" fmla="*/ 92 h 694"/>
                    <a:gd name="T36" fmla="*/ 896 w 1629"/>
                    <a:gd name="T37" fmla="*/ 131 h 694"/>
                    <a:gd name="T38" fmla="*/ 884 w 1629"/>
                    <a:gd name="T39" fmla="*/ 190 h 694"/>
                    <a:gd name="T40" fmla="*/ 846 w 1629"/>
                    <a:gd name="T41" fmla="*/ 238 h 694"/>
                    <a:gd name="T42" fmla="*/ 773 w 1629"/>
                    <a:gd name="T43" fmla="*/ 274 h 694"/>
                    <a:gd name="T44" fmla="*/ 684 w 1629"/>
                    <a:gd name="T45" fmla="*/ 280 h 694"/>
                    <a:gd name="T46" fmla="*/ 631 w 1629"/>
                    <a:gd name="T47" fmla="*/ 265 h 694"/>
                    <a:gd name="T48" fmla="*/ 601 w 1629"/>
                    <a:gd name="T49" fmla="*/ 236 h 694"/>
                    <a:gd name="T50" fmla="*/ 553 w 1629"/>
                    <a:gd name="T51" fmla="*/ 277 h 694"/>
                    <a:gd name="T52" fmla="*/ 456 w 1629"/>
                    <a:gd name="T53" fmla="*/ 297 h 694"/>
                    <a:gd name="T54" fmla="*/ 347 w 1629"/>
                    <a:gd name="T55" fmla="*/ 283 h 694"/>
                    <a:gd name="T56" fmla="*/ 320 w 1629"/>
                    <a:gd name="T57" fmla="*/ 271 h 694"/>
                    <a:gd name="T58" fmla="*/ 299 w 1629"/>
                    <a:gd name="T59" fmla="*/ 248 h 694"/>
                    <a:gd name="T60" fmla="*/ 274 w 1629"/>
                    <a:gd name="T61" fmla="*/ 270 h 694"/>
                    <a:gd name="T62" fmla="*/ 243 w 1629"/>
                    <a:gd name="T63" fmla="*/ 288 h 694"/>
                    <a:gd name="T64" fmla="*/ 173 w 1629"/>
                    <a:gd name="T65" fmla="*/ 296 h 694"/>
                    <a:gd name="T66" fmla="*/ 97 w 1629"/>
                    <a:gd name="T67" fmla="*/ 277 h 694"/>
                    <a:gd name="T68" fmla="*/ 15 w 1629"/>
                    <a:gd name="T69" fmla="*/ 219 h 6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9"/>
                    <a:gd name="T106" fmla="*/ 0 h 694"/>
                    <a:gd name="T107" fmla="*/ 1629 w 1629"/>
                    <a:gd name="T108" fmla="*/ 694 h 6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9" h="694">
                      <a:moveTo>
                        <a:pt x="28" y="509"/>
                      </a:moveTo>
                      <a:cubicBezTo>
                        <a:pt x="0" y="461"/>
                        <a:pt x="1" y="398"/>
                        <a:pt x="6" y="356"/>
                      </a:cubicBezTo>
                      <a:cubicBezTo>
                        <a:pt x="11" y="314"/>
                        <a:pt x="39" y="279"/>
                        <a:pt x="60" y="257"/>
                      </a:cubicBezTo>
                      <a:lnTo>
                        <a:pt x="130" y="224"/>
                      </a:lnTo>
                      <a:cubicBezTo>
                        <a:pt x="156" y="215"/>
                        <a:pt x="195" y="223"/>
                        <a:pt x="219" y="200"/>
                      </a:cubicBezTo>
                      <a:cubicBezTo>
                        <a:pt x="243" y="177"/>
                        <a:pt x="240" y="115"/>
                        <a:pt x="273" y="83"/>
                      </a:cubicBezTo>
                      <a:cubicBezTo>
                        <a:pt x="306" y="51"/>
                        <a:pt x="363" y="15"/>
                        <a:pt x="414" y="8"/>
                      </a:cubicBezTo>
                      <a:cubicBezTo>
                        <a:pt x="465" y="1"/>
                        <a:pt x="518" y="19"/>
                        <a:pt x="577" y="41"/>
                      </a:cubicBezTo>
                      <a:cubicBezTo>
                        <a:pt x="636" y="63"/>
                        <a:pt x="716" y="125"/>
                        <a:pt x="765" y="143"/>
                      </a:cubicBezTo>
                      <a:cubicBezTo>
                        <a:pt x="814" y="161"/>
                        <a:pt x="841" y="154"/>
                        <a:pt x="870" y="152"/>
                      </a:cubicBezTo>
                      <a:cubicBezTo>
                        <a:pt x="899" y="150"/>
                        <a:pt x="911" y="146"/>
                        <a:pt x="939" y="131"/>
                      </a:cubicBezTo>
                      <a:cubicBezTo>
                        <a:pt x="967" y="116"/>
                        <a:pt x="1006" y="79"/>
                        <a:pt x="1038" y="59"/>
                      </a:cubicBezTo>
                      <a:cubicBezTo>
                        <a:pt x="1070" y="39"/>
                        <a:pt x="1092" y="16"/>
                        <a:pt x="1131" y="8"/>
                      </a:cubicBezTo>
                      <a:cubicBezTo>
                        <a:pt x="1170" y="0"/>
                        <a:pt x="1233" y="4"/>
                        <a:pt x="1272" y="14"/>
                      </a:cubicBezTo>
                      <a:cubicBezTo>
                        <a:pt x="1311" y="24"/>
                        <a:pt x="1338" y="49"/>
                        <a:pt x="1365" y="71"/>
                      </a:cubicBezTo>
                      <a:cubicBezTo>
                        <a:pt x="1392" y="93"/>
                        <a:pt x="1412" y="133"/>
                        <a:pt x="1437" y="146"/>
                      </a:cubicBezTo>
                      <a:cubicBezTo>
                        <a:pt x="1462" y="159"/>
                        <a:pt x="1489" y="138"/>
                        <a:pt x="1515" y="149"/>
                      </a:cubicBezTo>
                      <a:cubicBezTo>
                        <a:pt x="1541" y="160"/>
                        <a:pt x="1574" y="189"/>
                        <a:pt x="1593" y="215"/>
                      </a:cubicBezTo>
                      <a:cubicBezTo>
                        <a:pt x="1612" y="241"/>
                        <a:pt x="1625" y="268"/>
                        <a:pt x="1627" y="306"/>
                      </a:cubicBezTo>
                      <a:cubicBezTo>
                        <a:pt x="1629" y="344"/>
                        <a:pt x="1620" y="402"/>
                        <a:pt x="1605" y="443"/>
                      </a:cubicBezTo>
                      <a:cubicBezTo>
                        <a:pt x="1590" y="484"/>
                        <a:pt x="1569" y="522"/>
                        <a:pt x="1536" y="554"/>
                      </a:cubicBezTo>
                      <a:cubicBezTo>
                        <a:pt x="1503" y="586"/>
                        <a:pt x="1453" y="621"/>
                        <a:pt x="1404" y="638"/>
                      </a:cubicBezTo>
                      <a:cubicBezTo>
                        <a:pt x="1355" y="655"/>
                        <a:pt x="1285" y="657"/>
                        <a:pt x="1242" y="653"/>
                      </a:cubicBezTo>
                      <a:cubicBezTo>
                        <a:pt x="1199" y="649"/>
                        <a:pt x="1171" y="634"/>
                        <a:pt x="1146" y="617"/>
                      </a:cubicBezTo>
                      <a:lnTo>
                        <a:pt x="1092" y="550"/>
                      </a:lnTo>
                      <a:lnTo>
                        <a:pt x="1004" y="644"/>
                      </a:lnTo>
                      <a:cubicBezTo>
                        <a:pt x="960" y="668"/>
                        <a:pt x="890" y="690"/>
                        <a:pt x="828" y="692"/>
                      </a:cubicBezTo>
                      <a:cubicBezTo>
                        <a:pt x="766" y="694"/>
                        <a:pt x="672" y="668"/>
                        <a:pt x="631" y="658"/>
                      </a:cubicBezTo>
                      <a:lnTo>
                        <a:pt x="582" y="632"/>
                      </a:lnTo>
                      <a:lnTo>
                        <a:pt x="543" y="577"/>
                      </a:lnTo>
                      <a:lnTo>
                        <a:pt x="498" y="629"/>
                      </a:lnTo>
                      <a:lnTo>
                        <a:pt x="442" y="671"/>
                      </a:lnTo>
                      <a:cubicBezTo>
                        <a:pt x="412" y="681"/>
                        <a:pt x="359" y="693"/>
                        <a:pt x="315" y="689"/>
                      </a:cubicBezTo>
                      <a:cubicBezTo>
                        <a:pt x="271" y="685"/>
                        <a:pt x="225" y="674"/>
                        <a:pt x="177" y="644"/>
                      </a:cubicBezTo>
                      <a:cubicBezTo>
                        <a:pt x="129" y="614"/>
                        <a:pt x="51" y="556"/>
                        <a:pt x="28" y="509"/>
                      </a:cubicBezTo>
                      <a:close/>
                    </a:path>
                  </a:pathLst>
                </a:custGeom>
                <a:solidFill>
                  <a:srgbClr val="FF0000">
                    <a:alpha val="59999"/>
                  </a:srgbClr>
                </a:solidFill>
                <a:ln w="9525" cap="flat" cmpd="sng">
                  <a:noFill/>
                  <a:prstDash val="solid"/>
                  <a:round/>
                  <a:headEnd type="none" w="med" len="med"/>
                  <a:tailEnd type="none" w="med" len="med"/>
                </a:ln>
              </p:spPr>
              <p:txBody>
                <a:bodyPr/>
                <a:lstStyle/>
                <a:p>
                  <a:endParaRPr lang="th-TH"/>
                </a:p>
              </p:txBody>
            </p:sp>
            <p:sp>
              <p:nvSpPr>
                <p:cNvPr id="20591" name="Text Box 30"/>
                <p:cNvSpPr txBox="1">
                  <a:spLocks noChangeArrowheads="1"/>
                </p:cNvSpPr>
                <p:nvPr/>
              </p:nvSpPr>
              <p:spPr bwMode="auto">
                <a:xfrm>
                  <a:off x="1416" y="2497"/>
                  <a:ext cx="894" cy="144"/>
                </a:xfrm>
                <a:prstGeom prst="rect">
                  <a:avLst/>
                </a:prstGeom>
                <a:noFill/>
                <a:ln w="9525" algn="ctr">
                  <a:noFill/>
                  <a:miter lim="800000"/>
                  <a:headEnd/>
                  <a:tailEnd/>
                </a:ln>
              </p:spPr>
              <p:txBody>
                <a:bodyPr>
                  <a:spAutoFit/>
                </a:bodyPr>
                <a:lstStyle/>
                <a:p>
                  <a:pPr algn="ctr">
                    <a:spcBef>
                      <a:spcPct val="50000"/>
                    </a:spcBef>
                  </a:pPr>
                  <a:r>
                    <a:rPr lang="en-US" sz="900" b="1" i="1">
                      <a:latin typeface="Comic Sans MS" pitchFamily="66" charset="0"/>
                    </a:rPr>
                    <a:t>Environment</a:t>
                  </a:r>
                  <a:endParaRPr lang="th-TH" sz="900" b="1" i="1" baseline="-25000">
                    <a:latin typeface="Comic Sans MS" pitchFamily="66" charset="0"/>
                  </a:endParaRPr>
                </a:p>
              </p:txBody>
            </p:sp>
          </p:grpSp>
          <p:sp>
            <p:nvSpPr>
              <p:cNvPr id="114719" name="Freeform 31"/>
              <p:cNvSpPr>
                <a:spLocks/>
              </p:cNvSpPr>
              <p:nvPr/>
            </p:nvSpPr>
            <p:spPr bwMode="auto">
              <a:xfrm>
                <a:off x="1956" y="787"/>
                <a:ext cx="210" cy="318"/>
              </a:xfrm>
              <a:custGeom>
                <a:avLst/>
                <a:gdLst/>
                <a:ahLst/>
                <a:cxnLst>
                  <a:cxn ang="0">
                    <a:pos x="0" y="929"/>
                  </a:cxn>
                  <a:cxn ang="0">
                    <a:pos x="16" y="742"/>
                  </a:cxn>
                  <a:cxn ang="0">
                    <a:pos x="58" y="486"/>
                  </a:cxn>
                  <a:cxn ang="0">
                    <a:pos x="120" y="260"/>
                  </a:cxn>
                  <a:cxn ang="0">
                    <a:pos x="183" y="120"/>
                  </a:cxn>
                  <a:cxn ang="0">
                    <a:pos x="105" y="90"/>
                  </a:cxn>
                  <a:cxn ang="0">
                    <a:pos x="279" y="0"/>
                  </a:cxn>
                  <a:cxn ang="0">
                    <a:pos x="329" y="204"/>
                  </a:cxn>
                  <a:cxn ang="0">
                    <a:pos x="286" y="159"/>
                  </a:cxn>
                  <a:cxn ang="0">
                    <a:pos x="265" y="237"/>
                  </a:cxn>
                  <a:cxn ang="0">
                    <a:pos x="257" y="368"/>
                  </a:cxn>
                  <a:cxn ang="0">
                    <a:pos x="257" y="536"/>
                  </a:cxn>
                  <a:cxn ang="0">
                    <a:pos x="267" y="703"/>
                  </a:cxn>
                  <a:cxn ang="0">
                    <a:pos x="283" y="782"/>
                  </a:cxn>
                  <a:cxn ang="0">
                    <a:pos x="309" y="900"/>
                  </a:cxn>
                  <a:cxn ang="0">
                    <a:pos x="330" y="949"/>
                  </a:cxn>
                  <a:cxn ang="0">
                    <a:pos x="137" y="753"/>
                  </a:cxn>
                  <a:cxn ang="0">
                    <a:pos x="0" y="929"/>
                  </a:cxn>
                </a:cxnLst>
                <a:rect l="0" t="0" r="r" b="b"/>
                <a:pathLst>
                  <a:path w="330" h="949">
                    <a:moveTo>
                      <a:pt x="0" y="929"/>
                    </a:moveTo>
                    <a:lnTo>
                      <a:pt x="16" y="742"/>
                    </a:lnTo>
                    <a:lnTo>
                      <a:pt x="58" y="486"/>
                    </a:lnTo>
                    <a:lnTo>
                      <a:pt x="120" y="260"/>
                    </a:lnTo>
                    <a:lnTo>
                      <a:pt x="183" y="120"/>
                    </a:lnTo>
                    <a:lnTo>
                      <a:pt x="105" y="90"/>
                    </a:lnTo>
                    <a:lnTo>
                      <a:pt x="279" y="0"/>
                    </a:lnTo>
                    <a:lnTo>
                      <a:pt x="329" y="204"/>
                    </a:lnTo>
                    <a:lnTo>
                      <a:pt x="286" y="159"/>
                    </a:lnTo>
                    <a:lnTo>
                      <a:pt x="265" y="237"/>
                    </a:lnTo>
                    <a:lnTo>
                      <a:pt x="257" y="368"/>
                    </a:lnTo>
                    <a:lnTo>
                      <a:pt x="257" y="536"/>
                    </a:lnTo>
                    <a:lnTo>
                      <a:pt x="267" y="703"/>
                    </a:lnTo>
                    <a:lnTo>
                      <a:pt x="283" y="782"/>
                    </a:lnTo>
                    <a:lnTo>
                      <a:pt x="309" y="900"/>
                    </a:lnTo>
                    <a:lnTo>
                      <a:pt x="330" y="949"/>
                    </a:lnTo>
                    <a:lnTo>
                      <a:pt x="137" y="753"/>
                    </a:lnTo>
                    <a:lnTo>
                      <a:pt x="0" y="929"/>
                    </a:lnTo>
                    <a:close/>
                  </a:path>
                </a:pathLst>
              </a:custGeom>
              <a:gradFill rotWithShape="1">
                <a:gsLst>
                  <a:gs pos="0">
                    <a:srgbClr val="FF9999">
                      <a:gamma/>
                      <a:shade val="46275"/>
                      <a:invGamma/>
                    </a:srgbClr>
                  </a:gs>
                  <a:gs pos="50000">
                    <a:srgbClr val="FF9999">
                      <a:alpha val="67999"/>
                    </a:srgbClr>
                  </a:gs>
                  <a:gs pos="100000">
                    <a:srgbClr val="FF9999">
                      <a:gamma/>
                      <a:shade val="46275"/>
                      <a:invGamma/>
                    </a:srgbClr>
                  </a:gs>
                </a:gsLst>
                <a:lin ang="18900000" scaled="1"/>
              </a:gradFill>
              <a:ln w="9525" cap="flat" cmpd="sng">
                <a:solidFill>
                  <a:srgbClr val="FF0000"/>
                </a:solidFill>
                <a:prstDash val="solid"/>
                <a:round/>
                <a:headEnd type="none" w="med" len="med"/>
                <a:tailEnd type="none" w="med" len="med"/>
              </a:ln>
              <a:effectLst/>
            </p:spPr>
            <p:txBody>
              <a:bodyPr/>
              <a:lstStyle/>
              <a:p>
                <a:pPr>
                  <a:defRPr/>
                </a:pPr>
                <a:endParaRPr lang="th-TH"/>
              </a:p>
            </p:txBody>
          </p:sp>
          <p:sp>
            <p:nvSpPr>
              <p:cNvPr id="20589" name="Text Box 32"/>
              <p:cNvSpPr txBox="1">
                <a:spLocks noChangeArrowheads="1"/>
              </p:cNvSpPr>
              <p:nvPr/>
            </p:nvSpPr>
            <p:spPr bwMode="auto">
              <a:xfrm>
                <a:off x="2121" y="856"/>
                <a:ext cx="276" cy="173"/>
              </a:xfrm>
              <a:prstGeom prst="rect">
                <a:avLst/>
              </a:prstGeom>
              <a:noFill/>
              <a:ln w="9525" algn="ctr">
                <a:noFill/>
                <a:miter lim="800000"/>
                <a:headEnd/>
                <a:tailEnd/>
              </a:ln>
            </p:spPr>
            <p:txBody>
              <a:bodyPr>
                <a:spAutoFit/>
              </a:bodyPr>
              <a:lstStyle/>
              <a:p>
                <a:pPr algn="ctr">
                  <a:spcBef>
                    <a:spcPct val="50000"/>
                  </a:spcBef>
                </a:pPr>
                <a:r>
                  <a:rPr lang="en-US" sz="1200" i="1">
                    <a:latin typeface="Comic Sans MS" pitchFamily="66" charset="0"/>
                  </a:rPr>
                  <a:t>Q</a:t>
                </a:r>
                <a:r>
                  <a:rPr lang="en-US" sz="1200" i="1" baseline="-25000">
                    <a:latin typeface="Comic Sans MS" pitchFamily="66" charset="0"/>
                  </a:rPr>
                  <a:t>H</a:t>
                </a:r>
                <a:endParaRPr lang="th-TH" sz="1200" i="1" baseline="-25000">
                  <a:latin typeface="Comic Sans MS" pitchFamily="66" charset="0"/>
                </a:endParaRPr>
              </a:p>
            </p:txBody>
          </p:sp>
        </p:grpSp>
        <p:sp>
          <p:nvSpPr>
            <p:cNvPr id="20581" name="Text Box 36"/>
            <p:cNvSpPr txBox="1">
              <a:spLocks noChangeArrowheads="1"/>
            </p:cNvSpPr>
            <p:nvPr/>
          </p:nvSpPr>
          <p:spPr bwMode="auto">
            <a:xfrm>
              <a:off x="1290" y="1904"/>
              <a:ext cx="600" cy="173"/>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Condenser</a:t>
              </a:r>
              <a:endParaRPr lang="th-TH" sz="1200" b="1" i="1">
                <a:latin typeface="Times New Roman" pitchFamily="18" charset="0"/>
              </a:endParaRPr>
            </a:p>
          </p:txBody>
        </p:sp>
        <p:grpSp>
          <p:nvGrpSpPr>
            <p:cNvPr id="20582" name="Group 54"/>
            <p:cNvGrpSpPr>
              <a:grpSpLocks/>
            </p:cNvGrpSpPr>
            <p:nvPr/>
          </p:nvGrpSpPr>
          <p:grpSpPr bwMode="auto">
            <a:xfrm>
              <a:off x="536" y="2092"/>
              <a:ext cx="129" cy="144"/>
              <a:chOff x="1756" y="996"/>
              <a:chExt cx="129" cy="144"/>
            </a:xfrm>
          </p:grpSpPr>
          <p:sp>
            <p:nvSpPr>
              <p:cNvPr id="20583" name="Text Box 55"/>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3</a:t>
                </a:r>
                <a:endParaRPr lang="th-TH" sz="900">
                  <a:latin typeface="Script MT Bold" pitchFamily="66" charset="0"/>
                </a:endParaRPr>
              </a:p>
            </p:txBody>
          </p:sp>
          <p:sp>
            <p:nvSpPr>
              <p:cNvPr id="20584" name="Oval 56"/>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grpSp>
      <p:sp>
        <p:nvSpPr>
          <p:cNvPr id="114751" name="Text Box 63"/>
          <p:cNvSpPr txBox="1">
            <a:spLocks noChangeArrowheads="1"/>
          </p:cNvSpPr>
          <p:nvPr/>
        </p:nvSpPr>
        <p:spPr bwMode="auto">
          <a:xfrm>
            <a:off x="5815013" y="2779713"/>
            <a:ext cx="1809750" cy="304800"/>
          </a:xfrm>
          <a:prstGeom prst="rect">
            <a:avLst/>
          </a:prstGeom>
          <a:noFill/>
          <a:ln w="9525">
            <a:noFill/>
            <a:miter lim="800000"/>
            <a:headEnd/>
            <a:tailEnd/>
          </a:ln>
        </p:spPr>
        <p:txBody>
          <a:bodyPr>
            <a:spAutoFit/>
          </a:bodyPr>
          <a:lstStyle/>
          <a:p>
            <a:pPr algn="ctr">
              <a:spcBef>
                <a:spcPct val="50000"/>
              </a:spcBef>
            </a:pPr>
            <a:r>
              <a:rPr lang="en-US" sz="1400" i="1">
                <a:latin typeface="Times New Roman" pitchFamily="18" charset="0"/>
              </a:rPr>
              <a:t>T-s Diagram</a:t>
            </a:r>
            <a:endParaRPr lang="th-TH" sz="1400" i="1">
              <a:latin typeface="Times New Roman" pitchFamily="18" charset="0"/>
            </a:endParaRPr>
          </a:p>
        </p:txBody>
      </p:sp>
      <p:sp>
        <p:nvSpPr>
          <p:cNvPr id="20487" name="Line 72"/>
          <p:cNvSpPr>
            <a:spLocks noChangeShapeType="1"/>
          </p:cNvSpPr>
          <p:nvPr/>
        </p:nvSpPr>
        <p:spPr bwMode="auto">
          <a:xfrm flipH="1">
            <a:off x="1038225" y="3983038"/>
            <a:ext cx="161925" cy="0"/>
          </a:xfrm>
          <a:prstGeom prst="line">
            <a:avLst/>
          </a:prstGeom>
          <a:noFill/>
          <a:ln w="9525">
            <a:solidFill>
              <a:schemeClr val="tx1"/>
            </a:solidFill>
            <a:round/>
            <a:headEnd/>
            <a:tailEnd/>
          </a:ln>
        </p:spPr>
        <p:txBody>
          <a:bodyPr/>
          <a:lstStyle/>
          <a:p>
            <a:endParaRPr lang="th-TH"/>
          </a:p>
        </p:txBody>
      </p:sp>
      <p:grpSp>
        <p:nvGrpSpPr>
          <p:cNvPr id="9" name="Group 90"/>
          <p:cNvGrpSpPr>
            <a:grpSpLocks/>
          </p:cNvGrpSpPr>
          <p:nvPr/>
        </p:nvGrpSpPr>
        <p:grpSpPr bwMode="auto">
          <a:xfrm>
            <a:off x="2803525" y="3689350"/>
            <a:ext cx="2232025" cy="1771650"/>
            <a:chOff x="1772" y="1982"/>
            <a:chExt cx="1406" cy="1116"/>
          </a:xfrm>
        </p:grpSpPr>
        <p:sp>
          <p:nvSpPr>
            <p:cNvPr id="20556" name="Text Box 38"/>
            <p:cNvSpPr txBox="1">
              <a:spLocks noChangeArrowheads="1"/>
            </p:cNvSpPr>
            <p:nvPr/>
          </p:nvSpPr>
          <p:spPr bwMode="auto">
            <a:xfrm>
              <a:off x="1772" y="2508"/>
              <a:ext cx="600" cy="173"/>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Compressor</a:t>
              </a:r>
              <a:endParaRPr lang="th-TH" sz="1200" b="1" i="1">
                <a:latin typeface="Times New Roman" pitchFamily="18" charset="0"/>
              </a:endParaRPr>
            </a:p>
          </p:txBody>
        </p:sp>
        <p:grpSp>
          <p:nvGrpSpPr>
            <p:cNvPr id="20557" name="Group 89"/>
            <p:cNvGrpSpPr>
              <a:grpSpLocks/>
            </p:cNvGrpSpPr>
            <p:nvPr/>
          </p:nvGrpSpPr>
          <p:grpSpPr bwMode="auto">
            <a:xfrm>
              <a:off x="2162" y="1982"/>
              <a:ext cx="1016" cy="1116"/>
              <a:chOff x="2162" y="1982"/>
              <a:chExt cx="1016" cy="1116"/>
            </a:xfrm>
          </p:grpSpPr>
          <p:grpSp>
            <p:nvGrpSpPr>
              <p:cNvPr id="20558" name="Group 12"/>
              <p:cNvGrpSpPr>
                <a:grpSpLocks/>
              </p:cNvGrpSpPr>
              <p:nvPr/>
            </p:nvGrpSpPr>
            <p:grpSpPr bwMode="auto">
              <a:xfrm>
                <a:off x="2361" y="2424"/>
                <a:ext cx="516" cy="345"/>
                <a:chOff x="2823" y="1582"/>
                <a:chExt cx="516" cy="345"/>
              </a:xfrm>
            </p:grpSpPr>
            <p:sp>
              <p:nvSpPr>
                <p:cNvPr id="20574" name="Freeform 13"/>
                <p:cNvSpPr>
                  <a:spLocks noChangeAspect="1"/>
                </p:cNvSpPr>
                <p:nvPr/>
              </p:nvSpPr>
              <p:spPr bwMode="auto">
                <a:xfrm rot="5400000">
                  <a:off x="2894" y="1511"/>
                  <a:ext cx="345" cy="487"/>
                </a:xfrm>
                <a:custGeom>
                  <a:avLst/>
                  <a:gdLst>
                    <a:gd name="T0" fmla="*/ 0 w 1980"/>
                    <a:gd name="T1" fmla="*/ 0 h 2880"/>
                    <a:gd name="T2" fmla="*/ 0 w 1980"/>
                    <a:gd name="T3" fmla="*/ 487 h 2880"/>
                    <a:gd name="T4" fmla="*/ 345 w 1980"/>
                    <a:gd name="T5" fmla="*/ 487 h 2880"/>
                    <a:gd name="T6" fmla="*/ 345 w 1980"/>
                    <a:gd name="T7" fmla="*/ 0 h 2880"/>
                    <a:gd name="T8" fmla="*/ 0 60000 65536"/>
                    <a:gd name="T9" fmla="*/ 0 60000 65536"/>
                    <a:gd name="T10" fmla="*/ 0 60000 65536"/>
                    <a:gd name="T11" fmla="*/ 0 60000 65536"/>
                    <a:gd name="T12" fmla="*/ 0 w 1980"/>
                    <a:gd name="T13" fmla="*/ 0 h 2880"/>
                    <a:gd name="T14" fmla="*/ 1980 w 1980"/>
                    <a:gd name="T15" fmla="*/ 2880 h 2880"/>
                  </a:gdLst>
                  <a:ahLst/>
                  <a:cxnLst>
                    <a:cxn ang="T8">
                      <a:pos x="T0" y="T1"/>
                    </a:cxn>
                    <a:cxn ang="T9">
                      <a:pos x="T2" y="T3"/>
                    </a:cxn>
                    <a:cxn ang="T10">
                      <a:pos x="T4" y="T5"/>
                    </a:cxn>
                    <a:cxn ang="T11">
                      <a:pos x="T6" y="T7"/>
                    </a:cxn>
                  </a:cxnLst>
                  <a:rect l="T12" t="T13" r="T14" b="T15"/>
                  <a:pathLst>
                    <a:path w="1980" h="2880">
                      <a:moveTo>
                        <a:pt x="0" y="0"/>
                      </a:moveTo>
                      <a:lnTo>
                        <a:pt x="0" y="2880"/>
                      </a:lnTo>
                      <a:lnTo>
                        <a:pt x="1980" y="2880"/>
                      </a:lnTo>
                      <a:lnTo>
                        <a:pt x="1980" y="0"/>
                      </a:lnTo>
                    </a:path>
                  </a:pathLst>
                </a:custGeom>
                <a:gradFill rotWithShape="1">
                  <a:gsLst>
                    <a:gs pos="0">
                      <a:srgbClr val="525252"/>
                    </a:gs>
                    <a:gs pos="50000">
                      <a:srgbClr val="B2B2B2"/>
                    </a:gs>
                    <a:gs pos="100000">
                      <a:srgbClr val="525252"/>
                    </a:gs>
                  </a:gsLst>
                  <a:lin ang="0" scaled="1"/>
                </a:gradFill>
                <a:ln w="76200">
                  <a:solidFill>
                    <a:srgbClr val="808080"/>
                  </a:solidFill>
                  <a:round/>
                  <a:headEnd/>
                  <a:tailEnd/>
                </a:ln>
              </p:spPr>
              <p:txBody>
                <a:bodyPr/>
                <a:lstStyle/>
                <a:p>
                  <a:endParaRPr lang="th-TH"/>
                </a:p>
              </p:txBody>
            </p:sp>
            <p:sp>
              <p:nvSpPr>
                <p:cNvPr id="20575" name="AutoShape 14"/>
                <p:cNvSpPr>
                  <a:spLocks noChangeAspect="1" noChangeArrowheads="1"/>
                </p:cNvSpPr>
                <p:nvPr/>
              </p:nvSpPr>
              <p:spPr bwMode="auto">
                <a:xfrm rot="5400000" flipV="1">
                  <a:off x="3218" y="1677"/>
                  <a:ext cx="95" cy="147"/>
                </a:xfrm>
                <a:custGeom>
                  <a:avLst/>
                  <a:gdLst>
                    <a:gd name="T0" fmla="*/ 0 w 21600"/>
                    <a:gd name="T1" fmla="*/ 1 h 21600"/>
                    <a:gd name="T2" fmla="*/ 0 w 21600"/>
                    <a:gd name="T3" fmla="*/ 1 h 21600"/>
                    <a:gd name="T4" fmla="*/ 0 w 21600"/>
                    <a:gd name="T5" fmla="*/ 1 h 21600"/>
                    <a:gd name="T6" fmla="*/ 0 w 21600"/>
                    <a:gd name="T7" fmla="*/ 0 h 21600"/>
                    <a:gd name="T8" fmla="*/ 0 60000 65536"/>
                    <a:gd name="T9" fmla="*/ 0 60000 65536"/>
                    <a:gd name="T10" fmla="*/ 0 60000 65536"/>
                    <a:gd name="T11" fmla="*/ 0 60000 65536"/>
                    <a:gd name="T12" fmla="*/ 4547 w 21600"/>
                    <a:gd name="T13" fmla="*/ 4555 h 21600"/>
                    <a:gd name="T14" fmla="*/ 17053 w 21600"/>
                    <a:gd name="T15" fmla="*/ 1704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808080"/>
                    </a:gs>
                    <a:gs pos="50000">
                      <a:srgbClr val="D3D3D3"/>
                    </a:gs>
                    <a:gs pos="100000">
                      <a:srgbClr val="808080"/>
                    </a:gs>
                  </a:gsLst>
                  <a:lin ang="0" scaled="1"/>
                </a:gradFill>
                <a:ln w="3175" algn="ctr">
                  <a:solidFill>
                    <a:schemeClr val="tx1"/>
                  </a:solidFill>
                  <a:miter lim="800000"/>
                  <a:headEnd/>
                  <a:tailEnd/>
                </a:ln>
              </p:spPr>
              <p:txBody>
                <a:bodyPr wrap="none" anchor="ctr"/>
                <a:lstStyle/>
                <a:p>
                  <a:endParaRPr lang="th-TH"/>
                </a:p>
              </p:txBody>
            </p:sp>
            <p:sp>
              <p:nvSpPr>
                <p:cNvPr id="20576" name="Rectangle 15"/>
                <p:cNvSpPr>
                  <a:spLocks noChangeArrowheads="1"/>
                </p:cNvSpPr>
                <p:nvPr/>
              </p:nvSpPr>
              <p:spPr bwMode="auto">
                <a:xfrm>
                  <a:off x="2847" y="1606"/>
                  <a:ext cx="263" cy="296"/>
                </a:xfrm>
                <a:prstGeom prst="rect">
                  <a:avLst/>
                </a:prstGeom>
                <a:gradFill rotWithShape="1">
                  <a:gsLst>
                    <a:gs pos="0">
                      <a:srgbClr val="FF0000">
                        <a:alpha val="62000"/>
                      </a:srgbClr>
                    </a:gs>
                    <a:gs pos="100000">
                      <a:srgbClr val="760000">
                        <a:alpha val="32001"/>
                      </a:srgbClr>
                    </a:gs>
                  </a:gsLst>
                  <a:lin ang="0" scaled="1"/>
                </a:gradFill>
                <a:ln w="28575" algn="ctr">
                  <a:noFill/>
                  <a:miter lim="800000"/>
                  <a:headEnd/>
                  <a:tailEnd/>
                </a:ln>
              </p:spPr>
              <p:txBody>
                <a:bodyPr wrap="none" anchor="ctr"/>
                <a:lstStyle/>
                <a:p>
                  <a:endParaRPr lang="th-TH"/>
                </a:p>
              </p:txBody>
            </p:sp>
            <p:sp>
              <p:nvSpPr>
                <p:cNvPr id="20577" name="Rectangle 16"/>
                <p:cNvSpPr>
                  <a:spLocks noChangeAspect="1" noChangeArrowheads="1"/>
                </p:cNvSpPr>
                <p:nvPr/>
              </p:nvSpPr>
              <p:spPr bwMode="auto">
                <a:xfrm rot="5400000">
                  <a:off x="2991" y="1693"/>
                  <a:ext cx="290" cy="121"/>
                </a:xfrm>
                <a:prstGeom prst="rect">
                  <a:avLst/>
                </a:prstGeom>
                <a:gradFill rotWithShape="1">
                  <a:gsLst>
                    <a:gs pos="0">
                      <a:srgbClr val="767676"/>
                    </a:gs>
                    <a:gs pos="50000">
                      <a:srgbClr val="FFFFFF"/>
                    </a:gs>
                    <a:gs pos="100000">
                      <a:srgbClr val="767676"/>
                    </a:gs>
                  </a:gsLst>
                  <a:lin ang="0" scaled="1"/>
                </a:gradFill>
                <a:ln w="6350">
                  <a:solidFill>
                    <a:srgbClr val="333333"/>
                  </a:solidFill>
                  <a:miter lim="800000"/>
                  <a:headEnd/>
                  <a:tailEnd/>
                </a:ln>
              </p:spPr>
              <p:txBody>
                <a:bodyPr/>
                <a:lstStyle/>
                <a:p>
                  <a:endParaRPr lang="th-TH"/>
                </a:p>
              </p:txBody>
            </p:sp>
          </p:grpSp>
          <p:sp>
            <p:nvSpPr>
              <p:cNvPr id="20559" name="Freeform 17"/>
              <p:cNvSpPr>
                <a:spLocks/>
              </p:cNvSpPr>
              <p:nvPr/>
            </p:nvSpPr>
            <p:spPr bwMode="auto">
              <a:xfrm>
                <a:off x="2166" y="1982"/>
                <a:ext cx="264" cy="465"/>
              </a:xfrm>
              <a:custGeom>
                <a:avLst/>
                <a:gdLst>
                  <a:gd name="T0" fmla="*/ 264 w 363"/>
                  <a:gd name="T1" fmla="*/ 465 h 360"/>
                  <a:gd name="T2" fmla="*/ 264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FF0000"/>
                </a:solidFill>
                <a:prstDash val="solid"/>
                <a:round/>
                <a:headEnd type="none" w="med" len="med"/>
                <a:tailEnd type="stealth" w="lg" len="lg"/>
              </a:ln>
            </p:spPr>
            <p:txBody>
              <a:bodyPr/>
              <a:lstStyle/>
              <a:p>
                <a:endParaRPr lang="th-TH"/>
              </a:p>
            </p:txBody>
          </p:sp>
          <p:sp>
            <p:nvSpPr>
              <p:cNvPr id="20560" name="Freeform 18"/>
              <p:cNvSpPr>
                <a:spLocks/>
              </p:cNvSpPr>
              <p:nvPr/>
            </p:nvSpPr>
            <p:spPr bwMode="auto">
              <a:xfrm rot="5400000">
                <a:off x="2133" y="2794"/>
                <a:ext cx="333" cy="276"/>
              </a:xfrm>
              <a:custGeom>
                <a:avLst/>
                <a:gdLst>
                  <a:gd name="T0" fmla="*/ 333 w 363"/>
                  <a:gd name="T1" fmla="*/ 276 h 360"/>
                  <a:gd name="T2" fmla="*/ 333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FF00FF"/>
                </a:solidFill>
                <a:prstDash val="solid"/>
                <a:round/>
                <a:headEnd type="none" w="med" len="med"/>
                <a:tailEnd type="stealth" w="lg" len="lg"/>
              </a:ln>
            </p:spPr>
            <p:txBody>
              <a:bodyPr/>
              <a:lstStyle/>
              <a:p>
                <a:endParaRPr lang="th-TH"/>
              </a:p>
            </p:txBody>
          </p:sp>
          <p:grpSp>
            <p:nvGrpSpPr>
              <p:cNvPr id="20561" name="Group 33"/>
              <p:cNvGrpSpPr>
                <a:grpSpLocks/>
              </p:cNvGrpSpPr>
              <p:nvPr/>
            </p:nvGrpSpPr>
            <p:grpSpPr bwMode="auto">
              <a:xfrm>
                <a:off x="2871" y="2591"/>
                <a:ext cx="307" cy="175"/>
                <a:chOff x="3333" y="1749"/>
                <a:chExt cx="307" cy="175"/>
              </a:xfrm>
            </p:grpSpPr>
            <p:sp>
              <p:nvSpPr>
                <p:cNvPr id="20572" name="Text Box 34"/>
                <p:cNvSpPr txBox="1">
                  <a:spLocks noChangeArrowheads="1"/>
                </p:cNvSpPr>
                <p:nvPr/>
              </p:nvSpPr>
              <p:spPr bwMode="auto">
                <a:xfrm>
                  <a:off x="3364" y="1751"/>
                  <a:ext cx="276" cy="173"/>
                </a:xfrm>
                <a:prstGeom prst="rect">
                  <a:avLst/>
                </a:prstGeom>
                <a:noFill/>
                <a:ln w="9525" algn="ctr">
                  <a:noFill/>
                  <a:miter lim="800000"/>
                  <a:headEnd/>
                  <a:tailEnd/>
                </a:ln>
              </p:spPr>
              <p:txBody>
                <a:bodyPr>
                  <a:spAutoFit/>
                </a:bodyPr>
                <a:lstStyle/>
                <a:p>
                  <a:pPr algn="ctr">
                    <a:spcBef>
                      <a:spcPct val="50000"/>
                    </a:spcBef>
                  </a:pPr>
                  <a:r>
                    <a:rPr lang="en-US" sz="1200" i="1">
                      <a:latin typeface="Comic Sans MS" pitchFamily="66" charset="0"/>
                    </a:rPr>
                    <a:t>W</a:t>
                  </a:r>
                  <a:r>
                    <a:rPr lang="en-US" sz="1200" i="1" baseline="-25000">
                      <a:latin typeface="Comic Sans MS" pitchFamily="66" charset="0"/>
                    </a:rPr>
                    <a:t>in</a:t>
                  </a:r>
                  <a:endParaRPr lang="th-TH" sz="1200" i="1" baseline="-25000">
                    <a:latin typeface="Comic Sans MS" pitchFamily="66" charset="0"/>
                  </a:endParaRPr>
                </a:p>
              </p:txBody>
            </p:sp>
            <p:sp>
              <p:nvSpPr>
                <p:cNvPr id="20573" name="Line 35"/>
                <p:cNvSpPr>
                  <a:spLocks noChangeShapeType="1"/>
                </p:cNvSpPr>
                <p:nvPr/>
              </p:nvSpPr>
              <p:spPr bwMode="auto">
                <a:xfrm flipH="1">
                  <a:off x="3333" y="1749"/>
                  <a:ext cx="279" cy="0"/>
                </a:xfrm>
                <a:prstGeom prst="line">
                  <a:avLst/>
                </a:prstGeom>
                <a:noFill/>
                <a:ln w="38100">
                  <a:solidFill>
                    <a:srgbClr val="800080"/>
                  </a:solidFill>
                  <a:round/>
                  <a:headEnd/>
                  <a:tailEnd type="triangle" w="med" len="lg"/>
                </a:ln>
              </p:spPr>
              <p:txBody>
                <a:bodyPr/>
                <a:lstStyle/>
                <a:p>
                  <a:endParaRPr lang="th-TH"/>
                </a:p>
              </p:txBody>
            </p:sp>
          </p:grpSp>
          <p:grpSp>
            <p:nvGrpSpPr>
              <p:cNvPr id="20562" name="Group 73"/>
              <p:cNvGrpSpPr>
                <a:grpSpLocks/>
              </p:cNvGrpSpPr>
              <p:nvPr/>
            </p:nvGrpSpPr>
            <p:grpSpPr bwMode="auto">
              <a:xfrm>
                <a:off x="2387" y="2088"/>
                <a:ext cx="212" cy="144"/>
                <a:chOff x="2255" y="1536"/>
                <a:chExt cx="212" cy="144"/>
              </a:xfrm>
            </p:grpSpPr>
            <p:grpSp>
              <p:nvGrpSpPr>
                <p:cNvPr id="20568" name="Group 59"/>
                <p:cNvGrpSpPr>
                  <a:grpSpLocks/>
                </p:cNvGrpSpPr>
                <p:nvPr/>
              </p:nvGrpSpPr>
              <p:grpSpPr bwMode="auto">
                <a:xfrm>
                  <a:off x="2338" y="1536"/>
                  <a:ext cx="129" cy="144"/>
                  <a:chOff x="1756" y="996"/>
                  <a:chExt cx="129" cy="144"/>
                </a:xfrm>
              </p:grpSpPr>
              <p:sp>
                <p:nvSpPr>
                  <p:cNvPr id="20570" name="Text Box 60"/>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2</a:t>
                    </a:r>
                    <a:endParaRPr lang="th-TH" sz="900">
                      <a:latin typeface="Script MT Bold" pitchFamily="66" charset="0"/>
                    </a:endParaRPr>
                  </a:p>
                </p:txBody>
              </p:sp>
              <p:sp>
                <p:nvSpPr>
                  <p:cNvPr id="20571" name="Oval 61"/>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20569" name="Line 62"/>
                <p:cNvSpPr>
                  <a:spLocks noChangeShapeType="1"/>
                </p:cNvSpPr>
                <p:nvPr/>
              </p:nvSpPr>
              <p:spPr bwMode="auto">
                <a:xfrm flipH="1">
                  <a:off x="2255" y="1606"/>
                  <a:ext cx="102" cy="0"/>
                </a:xfrm>
                <a:prstGeom prst="line">
                  <a:avLst/>
                </a:prstGeom>
                <a:noFill/>
                <a:ln w="9525">
                  <a:solidFill>
                    <a:schemeClr val="tx1"/>
                  </a:solidFill>
                  <a:round/>
                  <a:headEnd/>
                  <a:tailEnd/>
                </a:ln>
              </p:spPr>
              <p:txBody>
                <a:bodyPr/>
                <a:lstStyle/>
                <a:p>
                  <a:endParaRPr lang="th-TH"/>
                </a:p>
              </p:txBody>
            </p:sp>
          </p:grpSp>
          <p:grpSp>
            <p:nvGrpSpPr>
              <p:cNvPr id="20563" name="Group 74"/>
              <p:cNvGrpSpPr>
                <a:grpSpLocks/>
              </p:cNvGrpSpPr>
              <p:nvPr/>
            </p:nvGrpSpPr>
            <p:grpSpPr bwMode="auto">
              <a:xfrm>
                <a:off x="2412" y="2909"/>
                <a:ext cx="212" cy="144"/>
                <a:chOff x="2255" y="1536"/>
                <a:chExt cx="212" cy="144"/>
              </a:xfrm>
            </p:grpSpPr>
            <p:grpSp>
              <p:nvGrpSpPr>
                <p:cNvPr id="20564" name="Group 75"/>
                <p:cNvGrpSpPr>
                  <a:grpSpLocks/>
                </p:cNvGrpSpPr>
                <p:nvPr/>
              </p:nvGrpSpPr>
              <p:grpSpPr bwMode="auto">
                <a:xfrm>
                  <a:off x="2338" y="1536"/>
                  <a:ext cx="129" cy="144"/>
                  <a:chOff x="1756" y="996"/>
                  <a:chExt cx="129" cy="144"/>
                </a:xfrm>
              </p:grpSpPr>
              <p:sp>
                <p:nvSpPr>
                  <p:cNvPr id="20566" name="Text Box 76"/>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1</a:t>
                    </a:r>
                    <a:endParaRPr lang="th-TH" sz="900">
                      <a:latin typeface="Script MT Bold" pitchFamily="66" charset="0"/>
                    </a:endParaRPr>
                  </a:p>
                </p:txBody>
              </p:sp>
              <p:sp>
                <p:nvSpPr>
                  <p:cNvPr id="20567" name="Oval 77"/>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20565" name="Line 78"/>
                <p:cNvSpPr>
                  <a:spLocks noChangeShapeType="1"/>
                </p:cNvSpPr>
                <p:nvPr/>
              </p:nvSpPr>
              <p:spPr bwMode="auto">
                <a:xfrm flipH="1">
                  <a:off x="2255" y="1606"/>
                  <a:ext cx="102" cy="0"/>
                </a:xfrm>
                <a:prstGeom prst="line">
                  <a:avLst/>
                </a:prstGeom>
                <a:noFill/>
                <a:ln w="9525">
                  <a:solidFill>
                    <a:schemeClr val="tx1"/>
                  </a:solidFill>
                  <a:round/>
                  <a:headEnd/>
                  <a:tailEnd/>
                </a:ln>
              </p:spPr>
              <p:txBody>
                <a:bodyPr/>
                <a:lstStyle/>
                <a:p>
                  <a:endParaRPr lang="th-TH"/>
                </a:p>
              </p:txBody>
            </p:sp>
          </p:grpSp>
        </p:grpSp>
      </p:grpSp>
      <p:grpSp>
        <p:nvGrpSpPr>
          <p:cNvPr id="17" name="Group 92"/>
          <p:cNvGrpSpPr>
            <a:grpSpLocks/>
          </p:cNvGrpSpPr>
          <p:nvPr/>
        </p:nvGrpSpPr>
        <p:grpSpPr bwMode="auto">
          <a:xfrm>
            <a:off x="836613" y="4405313"/>
            <a:ext cx="1317625" cy="1054100"/>
            <a:chOff x="533" y="2433"/>
            <a:chExt cx="830" cy="664"/>
          </a:xfrm>
        </p:grpSpPr>
        <p:grpSp>
          <p:nvGrpSpPr>
            <p:cNvPr id="20548" name="Group 9"/>
            <p:cNvGrpSpPr>
              <a:grpSpLocks/>
            </p:cNvGrpSpPr>
            <p:nvPr/>
          </p:nvGrpSpPr>
          <p:grpSpPr bwMode="auto">
            <a:xfrm>
              <a:off x="598" y="2463"/>
              <a:ext cx="244" cy="249"/>
              <a:chOff x="537" y="885"/>
              <a:chExt cx="244" cy="249"/>
            </a:xfrm>
          </p:grpSpPr>
          <p:sp>
            <p:nvSpPr>
              <p:cNvPr id="20554" name="Freeform 10"/>
              <p:cNvSpPr>
                <a:spLocks/>
              </p:cNvSpPr>
              <p:nvPr/>
            </p:nvSpPr>
            <p:spPr bwMode="auto">
              <a:xfrm>
                <a:off x="537" y="1012"/>
                <a:ext cx="240" cy="122"/>
              </a:xfrm>
              <a:custGeom>
                <a:avLst/>
                <a:gdLst>
                  <a:gd name="T0" fmla="*/ 0 w 267"/>
                  <a:gd name="T1" fmla="*/ 122 h 186"/>
                  <a:gd name="T2" fmla="*/ 240 w 267"/>
                  <a:gd name="T3" fmla="*/ 122 h 186"/>
                  <a:gd name="T4" fmla="*/ 127 w 267"/>
                  <a:gd name="T5" fmla="*/ 0 h 186"/>
                  <a:gd name="T6" fmla="*/ 0 w 267"/>
                  <a:gd name="T7" fmla="*/ 122 h 186"/>
                  <a:gd name="T8" fmla="*/ 0 60000 65536"/>
                  <a:gd name="T9" fmla="*/ 0 60000 65536"/>
                  <a:gd name="T10" fmla="*/ 0 60000 65536"/>
                  <a:gd name="T11" fmla="*/ 0 60000 65536"/>
                  <a:gd name="T12" fmla="*/ 0 w 267"/>
                  <a:gd name="T13" fmla="*/ 0 h 186"/>
                  <a:gd name="T14" fmla="*/ 267 w 267"/>
                  <a:gd name="T15" fmla="*/ 186 h 186"/>
                </a:gdLst>
                <a:ahLst/>
                <a:cxnLst>
                  <a:cxn ang="T8">
                    <a:pos x="T0" y="T1"/>
                  </a:cxn>
                  <a:cxn ang="T9">
                    <a:pos x="T2" y="T3"/>
                  </a:cxn>
                  <a:cxn ang="T10">
                    <a:pos x="T4" y="T5"/>
                  </a:cxn>
                  <a:cxn ang="T11">
                    <a:pos x="T6" y="T7"/>
                  </a:cxn>
                </a:cxnLst>
                <a:rect l="T12" t="T13" r="T14" b="T15"/>
                <a:pathLst>
                  <a:path w="267" h="186">
                    <a:moveTo>
                      <a:pt x="0" y="186"/>
                    </a:moveTo>
                    <a:lnTo>
                      <a:pt x="267" y="186"/>
                    </a:lnTo>
                    <a:lnTo>
                      <a:pt x="141" y="0"/>
                    </a:lnTo>
                    <a:lnTo>
                      <a:pt x="0" y="186"/>
                    </a:lnTo>
                    <a:close/>
                  </a:path>
                </a:pathLst>
              </a:custGeom>
              <a:gradFill rotWithShape="1">
                <a:gsLst>
                  <a:gs pos="0">
                    <a:srgbClr val="0000FF">
                      <a:alpha val="46999"/>
                    </a:srgbClr>
                  </a:gs>
                  <a:gs pos="100000">
                    <a:srgbClr val="0000AA"/>
                  </a:gs>
                </a:gsLst>
                <a:lin ang="5400000" scaled="1"/>
              </a:gradFill>
              <a:ln w="19050" cap="flat" cmpd="sng">
                <a:solidFill>
                  <a:srgbClr val="808080"/>
                </a:solidFill>
                <a:prstDash val="solid"/>
                <a:round/>
                <a:headEnd type="none" w="med" len="med"/>
                <a:tailEnd type="none" w="med" len="med"/>
              </a:ln>
            </p:spPr>
            <p:txBody>
              <a:bodyPr/>
              <a:lstStyle/>
              <a:p>
                <a:endParaRPr lang="th-TH"/>
              </a:p>
            </p:txBody>
          </p:sp>
          <p:sp>
            <p:nvSpPr>
              <p:cNvPr id="114699" name="Freeform 11"/>
              <p:cNvSpPr>
                <a:spLocks/>
              </p:cNvSpPr>
              <p:nvPr/>
            </p:nvSpPr>
            <p:spPr bwMode="auto">
              <a:xfrm>
                <a:off x="537" y="885"/>
                <a:ext cx="244" cy="125"/>
              </a:xfrm>
              <a:custGeom>
                <a:avLst/>
                <a:gdLst/>
                <a:ahLst/>
                <a:cxnLst>
                  <a:cxn ang="0">
                    <a:pos x="0" y="0"/>
                  </a:cxn>
                  <a:cxn ang="0">
                    <a:pos x="271" y="2"/>
                  </a:cxn>
                  <a:cxn ang="0">
                    <a:pos x="142" y="191"/>
                  </a:cxn>
                  <a:cxn ang="0">
                    <a:pos x="0" y="0"/>
                  </a:cxn>
                </a:cxnLst>
                <a:rect l="0" t="0" r="r" b="b"/>
                <a:pathLst>
                  <a:path w="271" h="191">
                    <a:moveTo>
                      <a:pt x="0" y="0"/>
                    </a:moveTo>
                    <a:lnTo>
                      <a:pt x="271" y="2"/>
                    </a:lnTo>
                    <a:lnTo>
                      <a:pt x="142" y="191"/>
                    </a:lnTo>
                    <a:lnTo>
                      <a:pt x="0" y="0"/>
                    </a:lnTo>
                    <a:close/>
                  </a:path>
                </a:pathLst>
              </a:custGeom>
              <a:gradFill rotWithShape="1">
                <a:gsLst>
                  <a:gs pos="0">
                    <a:schemeClr val="hlink">
                      <a:gamma/>
                      <a:shade val="66667"/>
                      <a:invGamma/>
                    </a:schemeClr>
                  </a:gs>
                  <a:gs pos="100000">
                    <a:schemeClr val="hlink">
                      <a:alpha val="74001"/>
                    </a:schemeClr>
                  </a:gs>
                </a:gsLst>
                <a:lin ang="5400000" scaled="1"/>
              </a:gradFill>
              <a:ln w="19050" cap="flat" cmpd="sng">
                <a:solidFill>
                  <a:srgbClr val="808080"/>
                </a:solidFill>
                <a:prstDash val="solid"/>
                <a:round/>
                <a:headEnd type="none" w="med" len="med"/>
                <a:tailEnd type="none" w="med" len="med"/>
              </a:ln>
              <a:effectLst/>
            </p:spPr>
            <p:txBody>
              <a:bodyPr/>
              <a:lstStyle/>
              <a:p>
                <a:pPr>
                  <a:defRPr/>
                </a:pPr>
                <a:endParaRPr lang="th-TH"/>
              </a:p>
            </p:txBody>
          </p:sp>
        </p:grpSp>
        <p:sp>
          <p:nvSpPr>
            <p:cNvPr id="20549" name="Freeform 19"/>
            <p:cNvSpPr>
              <a:spLocks/>
            </p:cNvSpPr>
            <p:nvPr/>
          </p:nvSpPr>
          <p:spPr bwMode="auto">
            <a:xfrm rot="10800000">
              <a:off x="716" y="2704"/>
              <a:ext cx="333" cy="393"/>
            </a:xfrm>
            <a:custGeom>
              <a:avLst/>
              <a:gdLst>
                <a:gd name="T0" fmla="*/ 333 w 363"/>
                <a:gd name="T1" fmla="*/ 393 h 360"/>
                <a:gd name="T2" fmla="*/ 333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0000FF"/>
              </a:solidFill>
              <a:prstDash val="solid"/>
              <a:round/>
              <a:headEnd type="none" w="med" len="med"/>
              <a:tailEnd type="stealth" w="lg" len="lg"/>
            </a:ln>
          </p:spPr>
          <p:txBody>
            <a:bodyPr/>
            <a:lstStyle/>
            <a:p>
              <a:endParaRPr lang="th-TH"/>
            </a:p>
          </p:txBody>
        </p:sp>
        <p:sp>
          <p:nvSpPr>
            <p:cNvPr id="20550" name="Text Box 37"/>
            <p:cNvSpPr txBox="1">
              <a:spLocks noChangeArrowheads="1"/>
            </p:cNvSpPr>
            <p:nvPr/>
          </p:nvSpPr>
          <p:spPr bwMode="auto">
            <a:xfrm>
              <a:off x="763" y="2433"/>
              <a:ext cx="600" cy="288"/>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Expansion Valve</a:t>
              </a:r>
              <a:endParaRPr lang="th-TH" sz="1200" b="1" i="1">
                <a:latin typeface="Times New Roman" pitchFamily="18" charset="0"/>
              </a:endParaRPr>
            </a:p>
          </p:txBody>
        </p:sp>
        <p:grpSp>
          <p:nvGrpSpPr>
            <p:cNvPr id="20551" name="Group 79"/>
            <p:cNvGrpSpPr>
              <a:grpSpLocks/>
            </p:cNvGrpSpPr>
            <p:nvPr/>
          </p:nvGrpSpPr>
          <p:grpSpPr bwMode="auto">
            <a:xfrm>
              <a:off x="533" y="2817"/>
              <a:ext cx="129" cy="144"/>
              <a:chOff x="1756" y="996"/>
              <a:chExt cx="129" cy="144"/>
            </a:xfrm>
          </p:grpSpPr>
          <p:sp>
            <p:nvSpPr>
              <p:cNvPr id="20552" name="Text Box 80"/>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4</a:t>
                </a:r>
                <a:endParaRPr lang="th-TH" sz="900">
                  <a:latin typeface="Script MT Bold" pitchFamily="66" charset="0"/>
                </a:endParaRPr>
              </a:p>
            </p:txBody>
          </p:sp>
          <p:sp>
            <p:nvSpPr>
              <p:cNvPr id="20553" name="Oval 81"/>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grpSp>
      <p:sp>
        <p:nvSpPr>
          <p:cNvPr id="20490" name="Line 82"/>
          <p:cNvSpPr>
            <a:spLocks noChangeShapeType="1"/>
          </p:cNvSpPr>
          <p:nvPr/>
        </p:nvSpPr>
        <p:spPr bwMode="auto">
          <a:xfrm flipH="1">
            <a:off x="1033463" y="5133975"/>
            <a:ext cx="161925" cy="0"/>
          </a:xfrm>
          <a:prstGeom prst="line">
            <a:avLst/>
          </a:prstGeom>
          <a:noFill/>
          <a:ln w="9525">
            <a:solidFill>
              <a:schemeClr val="tx1"/>
            </a:solidFill>
            <a:round/>
            <a:headEnd/>
            <a:tailEnd/>
          </a:ln>
        </p:spPr>
        <p:txBody>
          <a:bodyPr/>
          <a:lstStyle/>
          <a:p>
            <a:endParaRPr lang="th-TH"/>
          </a:p>
        </p:txBody>
      </p:sp>
      <p:sp>
        <p:nvSpPr>
          <p:cNvPr id="114782" name="Text Box 94"/>
          <p:cNvSpPr txBox="1">
            <a:spLocks noChangeArrowheads="1"/>
          </p:cNvSpPr>
          <p:nvPr/>
        </p:nvSpPr>
        <p:spPr bwMode="auto">
          <a:xfrm>
            <a:off x="1597025" y="2381250"/>
            <a:ext cx="1809750" cy="304800"/>
          </a:xfrm>
          <a:prstGeom prst="rect">
            <a:avLst/>
          </a:prstGeom>
          <a:noFill/>
          <a:ln w="9525">
            <a:noFill/>
            <a:miter lim="800000"/>
            <a:headEnd/>
            <a:tailEnd/>
          </a:ln>
        </p:spPr>
        <p:txBody>
          <a:bodyPr>
            <a:spAutoFit/>
          </a:bodyPr>
          <a:lstStyle/>
          <a:p>
            <a:pPr algn="ctr">
              <a:spcBef>
                <a:spcPct val="50000"/>
              </a:spcBef>
            </a:pPr>
            <a:r>
              <a:rPr lang="en-US" sz="1400" i="1">
                <a:latin typeface="Times New Roman" pitchFamily="18" charset="0"/>
              </a:rPr>
              <a:t>Schematic Diagram</a:t>
            </a:r>
            <a:endParaRPr lang="th-TH" sz="1400" i="1">
              <a:latin typeface="Times New Roman" pitchFamily="18" charset="0"/>
            </a:endParaRPr>
          </a:p>
        </p:txBody>
      </p:sp>
      <p:sp>
        <p:nvSpPr>
          <p:cNvPr id="20492" name="Line 95"/>
          <p:cNvSpPr>
            <a:spLocks noChangeShapeType="1"/>
          </p:cNvSpPr>
          <p:nvPr/>
        </p:nvSpPr>
        <p:spPr bwMode="auto">
          <a:xfrm>
            <a:off x="6119813" y="4564063"/>
            <a:ext cx="0" cy="0"/>
          </a:xfrm>
          <a:prstGeom prst="line">
            <a:avLst/>
          </a:prstGeom>
          <a:noFill/>
          <a:ln w="9525">
            <a:solidFill>
              <a:srgbClr val="000000"/>
            </a:solidFill>
            <a:round/>
            <a:headEnd/>
            <a:tailEnd/>
          </a:ln>
        </p:spPr>
        <p:txBody>
          <a:bodyPr/>
          <a:lstStyle/>
          <a:p>
            <a:endParaRPr lang="th-TH"/>
          </a:p>
        </p:txBody>
      </p:sp>
      <p:sp>
        <p:nvSpPr>
          <p:cNvPr id="20493" name="Line 96"/>
          <p:cNvSpPr>
            <a:spLocks noChangeShapeType="1"/>
          </p:cNvSpPr>
          <p:nvPr/>
        </p:nvSpPr>
        <p:spPr bwMode="auto">
          <a:xfrm>
            <a:off x="6091238" y="4314825"/>
            <a:ext cx="0" cy="0"/>
          </a:xfrm>
          <a:prstGeom prst="line">
            <a:avLst/>
          </a:prstGeom>
          <a:noFill/>
          <a:ln w="9525">
            <a:solidFill>
              <a:srgbClr val="000000"/>
            </a:solidFill>
            <a:round/>
            <a:headEnd/>
            <a:tailEnd/>
          </a:ln>
        </p:spPr>
        <p:txBody>
          <a:bodyPr/>
          <a:lstStyle/>
          <a:p>
            <a:endParaRPr lang="th-TH"/>
          </a:p>
        </p:txBody>
      </p:sp>
      <p:sp>
        <p:nvSpPr>
          <p:cNvPr id="20494" name="Freeform 97"/>
          <p:cNvSpPr>
            <a:spLocks/>
          </p:cNvSpPr>
          <p:nvPr/>
        </p:nvSpPr>
        <p:spPr bwMode="auto">
          <a:xfrm>
            <a:off x="5797550" y="3802063"/>
            <a:ext cx="2308225" cy="1570037"/>
          </a:xfrm>
          <a:custGeom>
            <a:avLst/>
            <a:gdLst>
              <a:gd name="T0" fmla="*/ 0 w 1454"/>
              <a:gd name="T1" fmla="*/ 1570037 h 989"/>
              <a:gd name="T2" fmla="*/ 96837 w 1454"/>
              <a:gd name="T3" fmla="*/ 1260475 h 989"/>
              <a:gd name="T4" fmla="*/ 179387 w 1454"/>
              <a:gd name="T5" fmla="*/ 1009650 h 989"/>
              <a:gd name="T6" fmla="*/ 287338 w 1454"/>
              <a:gd name="T7" fmla="*/ 681037 h 989"/>
              <a:gd name="T8" fmla="*/ 423863 w 1454"/>
              <a:gd name="T9" fmla="*/ 368300 h 989"/>
              <a:gd name="T10" fmla="*/ 631825 w 1454"/>
              <a:gd name="T11" fmla="*/ 58737 h 989"/>
              <a:gd name="T12" fmla="*/ 793750 w 1454"/>
              <a:gd name="T13" fmla="*/ 17462 h 989"/>
              <a:gd name="T14" fmla="*/ 917575 w 1454"/>
              <a:gd name="T15" fmla="*/ 93662 h 989"/>
              <a:gd name="T16" fmla="*/ 1084263 w 1454"/>
              <a:gd name="T17" fmla="*/ 303212 h 989"/>
              <a:gd name="T18" fmla="*/ 1246187 w 1454"/>
              <a:gd name="T19" fmla="*/ 546100 h 989"/>
              <a:gd name="T20" fmla="*/ 1493837 w 1454"/>
              <a:gd name="T21" fmla="*/ 865187 h 989"/>
              <a:gd name="T22" fmla="*/ 1808163 w 1454"/>
              <a:gd name="T23" fmla="*/ 1217612 h 989"/>
              <a:gd name="T24" fmla="*/ 2032000 w 1454"/>
              <a:gd name="T25" fmla="*/ 1398587 h 989"/>
              <a:gd name="T26" fmla="*/ 2308225 w 1454"/>
              <a:gd name="T27" fmla="*/ 1527175 h 9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54"/>
              <a:gd name="T43" fmla="*/ 0 h 989"/>
              <a:gd name="T44" fmla="*/ 1454 w 1454"/>
              <a:gd name="T45" fmla="*/ 989 h 9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54" h="989">
                <a:moveTo>
                  <a:pt x="0" y="989"/>
                </a:moveTo>
                <a:cubicBezTo>
                  <a:pt x="10" y="957"/>
                  <a:pt x="42" y="853"/>
                  <a:pt x="61" y="794"/>
                </a:cubicBezTo>
                <a:cubicBezTo>
                  <a:pt x="80" y="735"/>
                  <a:pt x="93" y="697"/>
                  <a:pt x="113" y="636"/>
                </a:cubicBezTo>
                <a:cubicBezTo>
                  <a:pt x="133" y="575"/>
                  <a:pt x="155" y="496"/>
                  <a:pt x="181" y="429"/>
                </a:cubicBezTo>
                <a:cubicBezTo>
                  <a:pt x="208" y="362"/>
                  <a:pt x="232" y="297"/>
                  <a:pt x="267" y="232"/>
                </a:cubicBezTo>
                <a:cubicBezTo>
                  <a:pt x="303" y="167"/>
                  <a:pt x="359" y="74"/>
                  <a:pt x="398" y="37"/>
                </a:cubicBezTo>
                <a:cubicBezTo>
                  <a:pt x="437" y="0"/>
                  <a:pt x="470" y="7"/>
                  <a:pt x="500" y="11"/>
                </a:cubicBezTo>
                <a:cubicBezTo>
                  <a:pt x="530" y="15"/>
                  <a:pt x="547" y="29"/>
                  <a:pt x="578" y="59"/>
                </a:cubicBezTo>
                <a:cubicBezTo>
                  <a:pt x="609" y="89"/>
                  <a:pt x="649" y="144"/>
                  <a:pt x="683" y="191"/>
                </a:cubicBezTo>
                <a:cubicBezTo>
                  <a:pt x="717" y="238"/>
                  <a:pt x="742" y="285"/>
                  <a:pt x="785" y="344"/>
                </a:cubicBezTo>
                <a:cubicBezTo>
                  <a:pt x="828" y="403"/>
                  <a:pt x="882" y="474"/>
                  <a:pt x="941" y="545"/>
                </a:cubicBezTo>
                <a:cubicBezTo>
                  <a:pt x="1000" y="616"/>
                  <a:pt x="1082" y="711"/>
                  <a:pt x="1139" y="767"/>
                </a:cubicBezTo>
                <a:cubicBezTo>
                  <a:pt x="1196" y="823"/>
                  <a:pt x="1228" y="849"/>
                  <a:pt x="1280" y="881"/>
                </a:cubicBezTo>
                <a:cubicBezTo>
                  <a:pt x="1332" y="913"/>
                  <a:pt x="1418" y="945"/>
                  <a:pt x="1454" y="962"/>
                </a:cubicBezTo>
              </a:path>
            </a:pathLst>
          </a:custGeom>
          <a:noFill/>
          <a:ln w="50800">
            <a:solidFill>
              <a:srgbClr val="0000FF"/>
            </a:solidFill>
            <a:round/>
            <a:headEnd/>
            <a:tailEnd/>
          </a:ln>
        </p:spPr>
        <p:txBody>
          <a:bodyPr/>
          <a:lstStyle/>
          <a:p>
            <a:endParaRPr lang="th-TH"/>
          </a:p>
        </p:txBody>
      </p:sp>
      <p:grpSp>
        <p:nvGrpSpPr>
          <p:cNvPr id="20" name="Group 98"/>
          <p:cNvGrpSpPr>
            <a:grpSpLocks/>
          </p:cNvGrpSpPr>
          <p:nvPr/>
        </p:nvGrpSpPr>
        <p:grpSpPr bwMode="auto">
          <a:xfrm>
            <a:off x="5180013" y="3092450"/>
            <a:ext cx="3257550" cy="2976563"/>
            <a:chOff x="2207" y="1264"/>
            <a:chExt cx="2052" cy="1875"/>
          </a:xfrm>
        </p:grpSpPr>
        <p:grpSp>
          <p:nvGrpSpPr>
            <p:cNvPr id="20538" name="Group 99"/>
            <p:cNvGrpSpPr>
              <a:grpSpLocks/>
            </p:cNvGrpSpPr>
            <p:nvPr/>
          </p:nvGrpSpPr>
          <p:grpSpPr bwMode="auto">
            <a:xfrm>
              <a:off x="2207" y="1264"/>
              <a:ext cx="2052" cy="1875"/>
              <a:chOff x="843" y="590"/>
              <a:chExt cx="2126" cy="1875"/>
            </a:xfrm>
          </p:grpSpPr>
          <p:sp>
            <p:nvSpPr>
              <p:cNvPr id="20544" name="Text Box 100"/>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a:latin typeface="Times New Roman" pitchFamily="18" charset="0"/>
                  </a:rPr>
                  <a:t>T</a:t>
                </a:r>
                <a:endParaRPr lang="en-US" sz="1200" i="1">
                  <a:latin typeface="Times New Roman" pitchFamily="18" charset="0"/>
                  <a:cs typeface="Arial" pitchFamily="34" charset="0"/>
                </a:endParaRPr>
              </a:p>
            </p:txBody>
          </p:sp>
          <p:sp>
            <p:nvSpPr>
              <p:cNvPr id="20545" name="Line 101"/>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20546" name="Line 102"/>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20547" name="Text Box 103"/>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a:latin typeface="Times New Roman" pitchFamily="18" charset="0"/>
                  </a:rPr>
                  <a:t>s</a:t>
                </a:r>
                <a:endParaRPr lang="en-US" sz="1200" i="1">
                  <a:latin typeface="Times New Roman" pitchFamily="18" charset="0"/>
                  <a:cs typeface="Arial" pitchFamily="34" charset="0"/>
                </a:endParaRPr>
              </a:p>
            </p:txBody>
          </p:sp>
        </p:grpSp>
        <p:grpSp>
          <p:nvGrpSpPr>
            <p:cNvPr id="20539" name="Group 104"/>
            <p:cNvGrpSpPr>
              <a:grpSpLocks/>
            </p:cNvGrpSpPr>
            <p:nvPr/>
          </p:nvGrpSpPr>
          <p:grpSpPr bwMode="auto">
            <a:xfrm>
              <a:off x="2529" y="1375"/>
              <a:ext cx="1573" cy="1357"/>
              <a:chOff x="2529" y="1375"/>
              <a:chExt cx="1573" cy="1357"/>
            </a:xfrm>
          </p:grpSpPr>
          <p:sp>
            <p:nvSpPr>
              <p:cNvPr id="20540" name="Freeform 105"/>
              <p:cNvSpPr>
                <a:spLocks/>
              </p:cNvSpPr>
              <p:nvPr/>
            </p:nvSpPr>
            <p:spPr bwMode="auto">
              <a:xfrm>
                <a:off x="2547" y="1431"/>
                <a:ext cx="1314" cy="1101"/>
              </a:xfrm>
              <a:custGeom>
                <a:avLst/>
                <a:gdLst>
                  <a:gd name="T0" fmla="*/ 0 w 1314"/>
                  <a:gd name="T1" fmla="*/ 1101 h 1101"/>
                  <a:gd name="T2" fmla="*/ 267 w 1314"/>
                  <a:gd name="T3" fmla="*/ 605 h 1101"/>
                  <a:gd name="T4" fmla="*/ 825 w 1314"/>
                  <a:gd name="T5" fmla="*/ 603 h 1101"/>
                  <a:gd name="T6" fmla="*/ 957 w 1314"/>
                  <a:gd name="T7" fmla="*/ 471 h 1101"/>
                  <a:gd name="T8" fmla="*/ 1074 w 1314"/>
                  <a:gd name="T9" fmla="*/ 336 h 1101"/>
                  <a:gd name="T10" fmla="*/ 1221 w 1314"/>
                  <a:gd name="T11" fmla="*/ 147 h 1101"/>
                  <a:gd name="T12" fmla="*/ 1314 w 1314"/>
                  <a:gd name="T13" fmla="*/ 0 h 1101"/>
                  <a:gd name="T14" fmla="*/ 0 60000 65536"/>
                  <a:gd name="T15" fmla="*/ 0 60000 65536"/>
                  <a:gd name="T16" fmla="*/ 0 60000 65536"/>
                  <a:gd name="T17" fmla="*/ 0 60000 65536"/>
                  <a:gd name="T18" fmla="*/ 0 60000 65536"/>
                  <a:gd name="T19" fmla="*/ 0 60000 65536"/>
                  <a:gd name="T20" fmla="*/ 0 60000 65536"/>
                  <a:gd name="T21" fmla="*/ 0 w 1314"/>
                  <a:gd name="T22" fmla="*/ 0 h 1101"/>
                  <a:gd name="T23" fmla="*/ 1314 w 1314"/>
                  <a:gd name="T24" fmla="*/ 1101 h 1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4" h="1101">
                    <a:moveTo>
                      <a:pt x="0" y="1101"/>
                    </a:moveTo>
                    <a:lnTo>
                      <a:pt x="267" y="605"/>
                    </a:lnTo>
                    <a:lnTo>
                      <a:pt x="825" y="603"/>
                    </a:lnTo>
                    <a:lnTo>
                      <a:pt x="957" y="471"/>
                    </a:lnTo>
                    <a:lnTo>
                      <a:pt x="1074" y="336"/>
                    </a:lnTo>
                    <a:lnTo>
                      <a:pt x="1221" y="147"/>
                    </a:lnTo>
                    <a:lnTo>
                      <a:pt x="1314" y="0"/>
                    </a:lnTo>
                  </a:path>
                </a:pathLst>
              </a:custGeom>
              <a:noFill/>
              <a:ln w="12700">
                <a:solidFill>
                  <a:srgbClr val="008000"/>
                </a:solidFill>
                <a:round/>
                <a:headEnd/>
                <a:tailEnd/>
              </a:ln>
            </p:spPr>
            <p:txBody>
              <a:bodyPr/>
              <a:lstStyle/>
              <a:p>
                <a:endParaRPr lang="th-TH"/>
              </a:p>
            </p:txBody>
          </p:sp>
          <p:sp>
            <p:nvSpPr>
              <p:cNvPr id="20541" name="Text Box 106"/>
              <p:cNvSpPr txBox="1">
                <a:spLocks noChangeArrowheads="1"/>
              </p:cNvSpPr>
              <p:nvPr/>
            </p:nvSpPr>
            <p:spPr bwMode="auto">
              <a:xfrm>
                <a:off x="3623" y="1375"/>
                <a:ext cx="197" cy="139"/>
              </a:xfrm>
              <a:prstGeom prst="rect">
                <a:avLst/>
              </a:prstGeom>
              <a:noFill/>
              <a:ln w="9525">
                <a:noFill/>
                <a:miter lim="800000"/>
                <a:headEnd/>
                <a:tailEnd/>
              </a:ln>
            </p:spPr>
            <p:txBody>
              <a:bodyPr/>
              <a:lstStyle/>
              <a:p>
                <a:pPr algn="ctr"/>
                <a:r>
                  <a:rPr lang="en-US" sz="1000" i="1">
                    <a:latin typeface="Times New Roman" pitchFamily="18" charset="0"/>
                  </a:rPr>
                  <a:t>P</a:t>
                </a:r>
                <a:r>
                  <a:rPr lang="en-US" sz="1000" i="1" baseline="-25000">
                    <a:latin typeface="Times New Roman" pitchFamily="18" charset="0"/>
                  </a:rPr>
                  <a:t>2</a:t>
                </a:r>
                <a:endParaRPr lang="en-US" sz="1000" i="1" baseline="-25000">
                  <a:latin typeface="Times New Roman" pitchFamily="18" charset="0"/>
                  <a:cs typeface="Arial" pitchFamily="34" charset="0"/>
                </a:endParaRPr>
              </a:p>
            </p:txBody>
          </p:sp>
          <p:sp>
            <p:nvSpPr>
              <p:cNvPr id="20542" name="Freeform 107"/>
              <p:cNvSpPr>
                <a:spLocks/>
              </p:cNvSpPr>
              <p:nvPr/>
            </p:nvSpPr>
            <p:spPr bwMode="auto">
              <a:xfrm>
                <a:off x="2529" y="2091"/>
                <a:ext cx="1518" cy="641"/>
              </a:xfrm>
              <a:custGeom>
                <a:avLst/>
                <a:gdLst>
                  <a:gd name="T0" fmla="*/ 0 w 1518"/>
                  <a:gd name="T1" fmla="*/ 641 h 641"/>
                  <a:gd name="T2" fmla="*/ 123 w 1518"/>
                  <a:gd name="T3" fmla="*/ 405 h 641"/>
                  <a:gd name="T4" fmla="*/ 1206 w 1518"/>
                  <a:gd name="T5" fmla="*/ 393 h 641"/>
                  <a:gd name="T6" fmla="*/ 1332 w 1518"/>
                  <a:gd name="T7" fmla="*/ 258 h 641"/>
                  <a:gd name="T8" fmla="*/ 1425 w 1518"/>
                  <a:gd name="T9" fmla="*/ 144 h 641"/>
                  <a:gd name="T10" fmla="*/ 1518 w 1518"/>
                  <a:gd name="T11" fmla="*/ 0 h 641"/>
                  <a:gd name="T12" fmla="*/ 0 60000 65536"/>
                  <a:gd name="T13" fmla="*/ 0 60000 65536"/>
                  <a:gd name="T14" fmla="*/ 0 60000 65536"/>
                  <a:gd name="T15" fmla="*/ 0 60000 65536"/>
                  <a:gd name="T16" fmla="*/ 0 60000 65536"/>
                  <a:gd name="T17" fmla="*/ 0 60000 65536"/>
                  <a:gd name="T18" fmla="*/ 0 w 1518"/>
                  <a:gd name="T19" fmla="*/ 0 h 641"/>
                  <a:gd name="T20" fmla="*/ 1518 w 1518"/>
                  <a:gd name="T21" fmla="*/ 641 h 641"/>
                </a:gdLst>
                <a:ahLst/>
                <a:cxnLst>
                  <a:cxn ang="T12">
                    <a:pos x="T0" y="T1"/>
                  </a:cxn>
                  <a:cxn ang="T13">
                    <a:pos x="T2" y="T3"/>
                  </a:cxn>
                  <a:cxn ang="T14">
                    <a:pos x="T4" y="T5"/>
                  </a:cxn>
                  <a:cxn ang="T15">
                    <a:pos x="T6" y="T7"/>
                  </a:cxn>
                  <a:cxn ang="T16">
                    <a:pos x="T8" y="T9"/>
                  </a:cxn>
                  <a:cxn ang="T17">
                    <a:pos x="T10" y="T11"/>
                  </a:cxn>
                </a:cxnLst>
                <a:rect l="T18" t="T19" r="T20" b="T21"/>
                <a:pathLst>
                  <a:path w="1518" h="641">
                    <a:moveTo>
                      <a:pt x="0" y="641"/>
                    </a:moveTo>
                    <a:lnTo>
                      <a:pt x="123" y="405"/>
                    </a:lnTo>
                    <a:lnTo>
                      <a:pt x="1206" y="393"/>
                    </a:lnTo>
                    <a:lnTo>
                      <a:pt x="1332" y="258"/>
                    </a:lnTo>
                    <a:lnTo>
                      <a:pt x="1425" y="144"/>
                    </a:lnTo>
                    <a:lnTo>
                      <a:pt x="1518" y="0"/>
                    </a:lnTo>
                  </a:path>
                </a:pathLst>
              </a:custGeom>
              <a:noFill/>
              <a:ln w="12700">
                <a:solidFill>
                  <a:srgbClr val="008000"/>
                </a:solidFill>
                <a:round/>
                <a:headEnd/>
                <a:tailEnd/>
              </a:ln>
            </p:spPr>
            <p:txBody>
              <a:bodyPr/>
              <a:lstStyle/>
              <a:p>
                <a:endParaRPr lang="th-TH"/>
              </a:p>
            </p:txBody>
          </p:sp>
          <p:sp>
            <p:nvSpPr>
              <p:cNvPr id="20543" name="Text Box 108"/>
              <p:cNvSpPr txBox="1">
                <a:spLocks noChangeArrowheads="1"/>
              </p:cNvSpPr>
              <p:nvPr/>
            </p:nvSpPr>
            <p:spPr bwMode="auto">
              <a:xfrm>
                <a:off x="3905" y="1945"/>
                <a:ext cx="197" cy="139"/>
              </a:xfrm>
              <a:prstGeom prst="rect">
                <a:avLst/>
              </a:prstGeom>
              <a:noFill/>
              <a:ln w="9525">
                <a:noFill/>
                <a:miter lim="800000"/>
                <a:headEnd/>
                <a:tailEnd/>
              </a:ln>
            </p:spPr>
            <p:txBody>
              <a:bodyPr/>
              <a:lstStyle/>
              <a:p>
                <a:pPr algn="ctr"/>
                <a:r>
                  <a:rPr lang="en-US" sz="1000" i="1">
                    <a:latin typeface="Times New Roman" pitchFamily="18" charset="0"/>
                  </a:rPr>
                  <a:t>P</a:t>
                </a:r>
                <a:r>
                  <a:rPr lang="en-US" sz="1000" i="1" baseline="-25000">
                    <a:latin typeface="Times New Roman" pitchFamily="18" charset="0"/>
                  </a:rPr>
                  <a:t>1</a:t>
                </a:r>
                <a:endParaRPr lang="en-US" sz="1000" i="1" baseline="-25000">
                  <a:latin typeface="Times New Roman" pitchFamily="18" charset="0"/>
                  <a:cs typeface="Arial" pitchFamily="34" charset="0"/>
                </a:endParaRPr>
              </a:p>
            </p:txBody>
          </p:sp>
        </p:grpSp>
      </p:grpSp>
      <p:grpSp>
        <p:nvGrpSpPr>
          <p:cNvPr id="23" name="Group 109"/>
          <p:cNvGrpSpPr>
            <a:grpSpLocks/>
          </p:cNvGrpSpPr>
          <p:nvPr/>
        </p:nvGrpSpPr>
        <p:grpSpPr bwMode="auto">
          <a:xfrm>
            <a:off x="7680325" y="3738563"/>
            <a:ext cx="763588" cy="474662"/>
            <a:chOff x="3782" y="1671"/>
            <a:chExt cx="481" cy="299"/>
          </a:xfrm>
        </p:grpSpPr>
        <p:sp>
          <p:nvSpPr>
            <p:cNvPr id="20536" name="Rectangle 110"/>
            <p:cNvSpPr>
              <a:spLocks noChangeArrowheads="1"/>
            </p:cNvSpPr>
            <p:nvPr/>
          </p:nvSpPr>
          <p:spPr bwMode="auto">
            <a:xfrm>
              <a:off x="4017" y="1671"/>
              <a:ext cx="246" cy="173"/>
            </a:xfrm>
            <a:prstGeom prst="rect">
              <a:avLst/>
            </a:prstGeom>
            <a:noFill/>
            <a:ln w="9525" algn="ctr">
              <a:noFill/>
              <a:miter lim="800000"/>
              <a:headEnd/>
              <a:tailEnd/>
            </a:ln>
          </p:spPr>
          <p:txBody>
            <a:bodyPr wrap="none">
              <a:spAutoFit/>
            </a:bodyPr>
            <a:lstStyle/>
            <a:p>
              <a:pPr algn="ctr"/>
              <a:r>
                <a:rPr lang="en-US" sz="1200" i="1">
                  <a:latin typeface="Times New Roman" pitchFamily="18" charset="0"/>
                </a:rPr>
                <a:t>W</a:t>
              </a:r>
              <a:r>
                <a:rPr lang="en-US" sz="1200" i="1" baseline="-25000">
                  <a:latin typeface="Times New Roman" pitchFamily="18" charset="0"/>
                </a:rPr>
                <a:t>in</a:t>
              </a:r>
              <a:endParaRPr lang="th-TH" sz="1200" i="1">
                <a:latin typeface="Times New Roman" pitchFamily="18" charset="0"/>
              </a:endParaRPr>
            </a:p>
          </p:txBody>
        </p:sp>
        <p:sp>
          <p:nvSpPr>
            <p:cNvPr id="20537" name="Freeform 111"/>
            <p:cNvSpPr>
              <a:spLocks/>
            </p:cNvSpPr>
            <p:nvPr/>
          </p:nvSpPr>
          <p:spPr bwMode="auto">
            <a:xfrm>
              <a:off x="3782" y="1699"/>
              <a:ext cx="342" cy="271"/>
            </a:xfrm>
            <a:custGeom>
              <a:avLst/>
              <a:gdLst>
                <a:gd name="T0" fmla="*/ 342 w 432"/>
                <a:gd name="T1" fmla="*/ 137 h 271"/>
                <a:gd name="T2" fmla="*/ 284 w 432"/>
                <a:gd name="T3" fmla="*/ 170 h 271"/>
                <a:gd name="T4" fmla="*/ 201 w 432"/>
                <a:gd name="T5" fmla="*/ 207 h 271"/>
                <a:gd name="T6" fmla="*/ 124 w 432"/>
                <a:gd name="T7" fmla="*/ 229 h 271"/>
                <a:gd name="T8" fmla="*/ 59 w 432"/>
                <a:gd name="T9" fmla="*/ 239 h 271"/>
                <a:gd name="T10" fmla="*/ 79 w 432"/>
                <a:gd name="T11" fmla="*/ 271 h 271"/>
                <a:gd name="T12" fmla="*/ 0 w 432"/>
                <a:gd name="T13" fmla="*/ 231 h 271"/>
                <a:gd name="T14" fmla="*/ 69 w 432"/>
                <a:gd name="T15" fmla="*/ 157 h 271"/>
                <a:gd name="T16" fmla="*/ 55 w 432"/>
                <a:gd name="T17" fmla="*/ 195 h 271"/>
                <a:gd name="T18" fmla="*/ 101 w 432"/>
                <a:gd name="T19" fmla="*/ 181 h 271"/>
                <a:gd name="T20" fmla="*/ 138 w 432"/>
                <a:gd name="T21" fmla="*/ 157 h 271"/>
                <a:gd name="T22" fmla="*/ 179 w 432"/>
                <a:gd name="T23" fmla="*/ 125 h 271"/>
                <a:gd name="T24" fmla="*/ 222 w 432"/>
                <a:gd name="T25" fmla="*/ 89 h 271"/>
                <a:gd name="T26" fmla="*/ 247 w 432"/>
                <a:gd name="T27" fmla="*/ 54 h 271"/>
                <a:gd name="T28" fmla="*/ 277 w 432"/>
                <a:gd name="T29" fmla="*/ 19 h 271"/>
                <a:gd name="T30" fmla="*/ 287 w 432"/>
                <a:gd name="T31" fmla="*/ 0 h 271"/>
                <a:gd name="T32" fmla="*/ 266 w 432"/>
                <a:gd name="T33" fmla="*/ 119 h 271"/>
                <a:gd name="T34" fmla="*/ 342 w 432"/>
                <a:gd name="T35" fmla="*/ 137 h 2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2"/>
                <a:gd name="T55" fmla="*/ 0 h 271"/>
                <a:gd name="T56" fmla="*/ 432 w 432"/>
                <a:gd name="T57" fmla="*/ 271 h 2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2" h="271">
                  <a:moveTo>
                    <a:pt x="432" y="137"/>
                  </a:moveTo>
                  <a:lnTo>
                    <a:pt x="359" y="170"/>
                  </a:lnTo>
                  <a:lnTo>
                    <a:pt x="254" y="207"/>
                  </a:lnTo>
                  <a:lnTo>
                    <a:pt x="156" y="229"/>
                  </a:lnTo>
                  <a:lnTo>
                    <a:pt x="75" y="239"/>
                  </a:lnTo>
                  <a:lnTo>
                    <a:pt x="100" y="271"/>
                  </a:lnTo>
                  <a:lnTo>
                    <a:pt x="0" y="231"/>
                  </a:lnTo>
                  <a:lnTo>
                    <a:pt x="87" y="157"/>
                  </a:lnTo>
                  <a:lnTo>
                    <a:pt x="70" y="195"/>
                  </a:lnTo>
                  <a:lnTo>
                    <a:pt x="128" y="181"/>
                  </a:lnTo>
                  <a:lnTo>
                    <a:pt x="174" y="157"/>
                  </a:lnTo>
                  <a:lnTo>
                    <a:pt x="226" y="125"/>
                  </a:lnTo>
                  <a:lnTo>
                    <a:pt x="280" y="89"/>
                  </a:lnTo>
                  <a:lnTo>
                    <a:pt x="312" y="54"/>
                  </a:lnTo>
                  <a:lnTo>
                    <a:pt x="350" y="19"/>
                  </a:lnTo>
                  <a:lnTo>
                    <a:pt x="363" y="0"/>
                  </a:lnTo>
                  <a:lnTo>
                    <a:pt x="336" y="119"/>
                  </a:lnTo>
                  <a:lnTo>
                    <a:pt x="432" y="137"/>
                  </a:lnTo>
                  <a:close/>
                </a:path>
              </a:pathLst>
            </a:custGeom>
            <a:solidFill>
              <a:srgbClr val="808080">
                <a:alpha val="83920"/>
              </a:srgbClr>
            </a:solidFill>
            <a:ln w="9525" cap="flat" cmpd="sng">
              <a:solidFill>
                <a:srgbClr val="333333"/>
              </a:solidFill>
              <a:prstDash val="solid"/>
              <a:round/>
              <a:headEnd type="none" w="med" len="med"/>
              <a:tailEnd type="none" w="med" len="med"/>
            </a:ln>
          </p:spPr>
          <p:txBody>
            <a:bodyPr/>
            <a:lstStyle/>
            <a:p>
              <a:endParaRPr lang="th-TH"/>
            </a:p>
          </p:txBody>
        </p:sp>
      </p:grpSp>
      <p:grpSp>
        <p:nvGrpSpPr>
          <p:cNvPr id="24" name="Group 112"/>
          <p:cNvGrpSpPr>
            <a:grpSpLocks/>
          </p:cNvGrpSpPr>
          <p:nvPr/>
        </p:nvGrpSpPr>
        <p:grpSpPr bwMode="auto">
          <a:xfrm>
            <a:off x="6529388" y="5029200"/>
            <a:ext cx="1042987" cy="14288"/>
            <a:chOff x="3057" y="2484"/>
            <a:chExt cx="657" cy="9"/>
          </a:xfrm>
        </p:grpSpPr>
        <p:sp>
          <p:nvSpPr>
            <p:cNvPr id="20534" name="Line 113"/>
            <p:cNvSpPr>
              <a:spLocks noChangeShapeType="1"/>
            </p:cNvSpPr>
            <p:nvPr/>
          </p:nvSpPr>
          <p:spPr bwMode="auto">
            <a:xfrm>
              <a:off x="3327" y="2487"/>
              <a:ext cx="118" cy="3"/>
            </a:xfrm>
            <a:prstGeom prst="line">
              <a:avLst/>
            </a:prstGeom>
            <a:noFill/>
            <a:ln w="38100">
              <a:solidFill>
                <a:srgbClr val="FF0000"/>
              </a:solidFill>
              <a:round/>
              <a:headEnd/>
              <a:tailEnd type="stealth" w="lg" len="lg"/>
            </a:ln>
          </p:spPr>
          <p:txBody>
            <a:bodyPr/>
            <a:lstStyle/>
            <a:p>
              <a:endParaRPr lang="th-TH"/>
            </a:p>
          </p:txBody>
        </p:sp>
        <p:sp>
          <p:nvSpPr>
            <p:cNvPr id="20535" name="Line 114"/>
            <p:cNvSpPr>
              <a:spLocks noChangeShapeType="1"/>
            </p:cNvSpPr>
            <p:nvPr/>
          </p:nvSpPr>
          <p:spPr bwMode="auto">
            <a:xfrm flipV="1">
              <a:off x="3057" y="2484"/>
              <a:ext cx="657" cy="9"/>
            </a:xfrm>
            <a:prstGeom prst="line">
              <a:avLst/>
            </a:prstGeom>
            <a:noFill/>
            <a:ln w="38100">
              <a:solidFill>
                <a:srgbClr val="FF0000"/>
              </a:solidFill>
              <a:round/>
              <a:headEnd/>
              <a:tailEnd/>
            </a:ln>
          </p:spPr>
          <p:txBody>
            <a:bodyPr/>
            <a:lstStyle/>
            <a:p>
              <a:endParaRPr lang="th-TH"/>
            </a:p>
          </p:txBody>
        </p:sp>
      </p:grpSp>
      <p:grpSp>
        <p:nvGrpSpPr>
          <p:cNvPr id="25" name="Group 115"/>
          <p:cNvGrpSpPr>
            <a:grpSpLocks/>
          </p:cNvGrpSpPr>
          <p:nvPr/>
        </p:nvGrpSpPr>
        <p:grpSpPr bwMode="auto">
          <a:xfrm>
            <a:off x="6143625" y="4338638"/>
            <a:ext cx="488950" cy="981075"/>
            <a:chOff x="2814" y="2049"/>
            <a:chExt cx="308" cy="618"/>
          </a:xfrm>
        </p:grpSpPr>
        <p:sp>
          <p:nvSpPr>
            <p:cNvPr id="20528" name="Freeform 116"/>
            <p:cNvSpPr>
              <a:spLocks/>
            </p:cNvSpPr>
            <p:nvPr/>
          </p:nvSpPr>
          <p:spPr bwMode="auto">
            <a:xfrm>
              <a:off x="2814" y="2049"/>
              <a:ext cx="249" cy="450"/>
            </a:xfrm>
            <a:custGeom>
              <a:avLst/>
              <a:gdLst>
                <a:gd name="T0" fmla="*/ 0 w 249"/>
                <a:gd name="T1" fmla="*/ 0 h 450"/>
                <a:gd name="T2" fmla="*/ 15 w 249"/>
                <a:gd name="T3" fmla="*/ 105 h 450"/>
                <a:gd name="T4" fmla="*/ 45 w 249"/>
                <a:gd name="T5" fmla="*/ 192 h 450"/>
                <a:gd name="T6" fmla="*/ 90 w 249"/>
                <a:gd name="T7" fmla="*/ 282 h 450"/>
                <a:gd name="T8" fmla="*/ 162 w 249"/>
                <a:gd name="T9" fmla="*/ 378 h 450"/>
                <a:gd name="T10" fmla="*/ 249 w 249"/>
                <a:gd name="T11" fmla="*/ 450 h 450"/>
                <a:gd name="T12" fmla="*/ 0 60000 65536"/>
                <a:gd name="T13" fmla="*/ 0 60000 65536"/>
                <a:gd name="T14" fmla="*/ 0 60000 65536"/>
                <a:gd name="T15" fmla="*/ 0 60000 65536"/>
                <a:gd name="T16" fmla="*/ 0 60000 65536"/>
                <a:gd name="T17" fmla="*/ 0 60000 65536"/>
                <a:gd name="T18" fmla="*/ 0 w 249"/>
                <a:gd name="T19" fmla="*/ 0 h 450"/>
                <a:gd name="T20" fmla="*/ 249 w 249"/>
                <a:gd name="T21" fmla="*/ 450 h 450"/>
              </a:gdLst>
              <a:ahLst/>
              <a:cxnLst>
                <a:cxn ang="T12">
                  <a:pos x="T0" y="T1"/>
                </a:cxn>
                <a:cxn ang="T13">
                  <a:pos x="T2" y="T3"/>
                </a:cxn>
                <a:cxn ang="T14">
                  <a:pos x="T4" y="T5"/>
                </a:cxn>
                <a:cxn ang="T15">
                  <a:pos x="T6" y="T7"/>
                </a:cxn>
                <a:cxn ang="T16">
                  <a:pos x="T8" y="T9"/>
                </a:cxn>
                <a:cxn ang="T17">
                  <a:pos x="T10" y="T11"/>
                </a:cxn>
              </a:cxnLst>
              <a:rect l="T18" t="T19" r="T20" b="T21"/>
              <a:pathLst>
                <a:path w="249" h="450">
                  <a:moveTo>
                    <a:pt x="0" y="0"/>
                  </a:moveTo>
                  <a:lnTo>
                    <a:pt x="15" y="105"/>
                  </a:lnTo>
                  <a:lnTo>
                    <a:pt x="45" y="192"/>
                  </a:lnTo>
                  <a:lnTo>
                    <a:pt x="90" y="282"/>
                  </a:lnTo>
                  <a:lnTo>
                    <a:pt x="162" y="378"/>
                  </a:lnTo>
                  <a:lnTo>
                    <a:pt x="249" y="450"/>
                  </a:lnTo>
                </a:path>
              </a:pathLst>
            </a:custGeom>
            <a:noFill/>
            <a:ln w="38100">
              <a:solidFill>
                <a:srgbClr val="FF0000"/>
              </a:solidFill>
              <a:round/>
              <a:headEnd/>
              <a:tailEnd type="none" w="lg" len="lg"/>
            </a:ln>
          </p:spPr>
          <p:txBody>
            <a:bodyPr/>
            <a:lstStyle/>
            <a:p>
              <a:endParaRPr lang="th-TH"/>
            </a:p>
          </p:txBody>
        </p:sp>
        <p:grpSp>
          <p:nvGrpSpPr>
            <p:cNvPr id="20529" name="Group 117"/>
            <p:cNvGrpSpPr>
              <a:grpSpLocks/>
            </p:cNvGrpSpPr>
            <p:nvPr/>
          </p:nvGrpSpPr>
          <p:grpSpPr bwMode="auto">
            <a:xfrm>
              <a:off x="2993" y="2523"/>
              <a:ext cx="129" cy="144"/>
              <a:chOff x="1756" y="996"/>
              <a:chExt cx="129" cy="144"/>
            </a:xfrm>
          </p:grpSpPr>
          <p:sp>
            <p:nvSpPr>
              <p:cNvPr id="20532" name="Text Box 118"/>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4</a:t>
                </a:r>
                <a:endParaRPr lang="th-TH" sz="900">
                  <a:latin typeface="Script MT Bold" pitchFamily="66" charset="0"/>
                </a:endParaRPr>
              </a:p>
            </p:txBody>
          </p:sp>
          <p:sp>
            <p:nvSpPr>
              <p:cNvPr id="20533" name="Oval 119"/>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20530" name="Line 120"/>
            <p:cNvSpPr>
              <a:spLocks noChangeShapeType="1"/>
            </p:cNvSpPr>
            <p:nvPr/>
          </p:nvSpPr>
          <p:spPr bwMode="auto">
            <a:xfrm>
              <a:off x="2870" y="2260"/>
              <a:ext cx="43" cy="93"/>
            </a:xfrm>
            <a:prstGeom prst="line">
              <a:avLst/>
            </a:prstGeom>
            <a:noFill/>
            <a:ln w="38100">
              <a:solidFill>
                <a:srgbClr val="FF0000"/>
              </a:solidFill>
              <a:round/>
              <a:headEnd/>
              <a:tailEnd type="stealth" w="lg" len="lg"/>
            </a:ln>
          </p:spPr>
          <p:txBody>
            <a:bodyPr/>
            <a:lstStyle/>
            <a:p>
              <a:endParaRPr lang="th-TH"/>
            </a:p>
          </p:txBody>
        </p:sp>
        <p:sp>
          <p:nvSpPr>
            <p:cNvPr id="20531" name="Oval 121"/>
            <p:cNvSpPr>
              <a:spLocks noChangeArrowheads="1"/>
            </p:cNvSpPr>
            <p:nvPr/>
          </p:nvSpPr>
          <p:spPr bwMode="auto">
            <a:xfrm>
              <a:off x="3022" y="2465"/>
              <a:ext cx="64" cy="59"/>
            </a:xfrm>
            <a:prstGeom prst="ellipse">
              <a:avLst/>
            </a:prstGeom>
            <a:solidFill>
              <a:srgbClr val="008000"/>
            </a:solidFill>
            <a:ln w="9525">
              <a:solidFill>
                <a:srgbClr val="800080"/>
              </a:solidFill>
              <a:round/>
              <a:headEnd/>
              <a:tailEnd/>
            </a:ln>
          </p:spPr>
          <p:txBody>
            <a:bodyPr wrap="none" anchor="ctr"/>
            <a:lstStyle/>
            <a:p>
              <a:endParaRPr lang="th-TH"/>
            </a:p>
          </p:txBody>
        </p:sp>
      </p:grpSp>
      <p:grpSp>
        <p:nvGrpSpPr>
          <p:cNvPr id="27" name="Group 122"/>
          <p:cNvGrpSpPr>
            <a:grpSpLocks/>
          </p:cNvGrpSpPr>
          <p:nvPr/>
        </p:nvGrpSpPr>
        <p:grpSpPr bwMode="auto">
          <a:xfrm>
            <a:off x="5868988" y="3681413"/>
            <a:ext cx="1712912" cy="690562"/>
            <a:chOff x="2641" y="1635"/>
            <a:chExt cx="1079" cy="435"/>
          </a:xfrm>
        </p:grpSpPr>
        <p:sp>
          <p:nvSpPr>
            <p:cNvPr id="20522" name="Freeform 123"/>
            <p:cNvSpPr>
              <a:spLocks/>
            </p:cNvSpPr>
            <p:nvPr/>
          </p:nvSpPr>
          <p:spPr bwMode="auto">
            <a:xfrm>
              <a:off x="2820" y="1635"/>
              <a:ext cx="900" cy="408"/>
            </a:xfrm>
            <a:custGeom>
              <a:avLst/>
              <a:gdLst>
                <a:gd name="T0" fmla="*/ 0 w 900"/>
                <a:gd name="T1" fmla="*/ 408 h 408"/>
                <a:gd name="T2" fmla="*/ 552 w 900"/>
                <a:gd name="T3" fmla="*/ 402 h 408"/>
                <a:gd name="T4" fmla="*/ 624 w 900"/>
                <a:gd name="T5" fmla="*/ 330 h 408"/>
                <a:gd name="T6" fmla="*/ 693 w 900"/>
                <a:gd name="T7" fmla="*/ 264 h 408"/>
                <a:gd name="T8" fmla="*/ 756 w 900"/>
                <a:gd name="T9" fmla="*/ 195 h 408"/>
                <a:gd name="T10" fmla="*/ 825 w 900"/>
                <a:gd name="T11" fmla="*/ 102 h 408"/>
                <a:gd name="T12" fmla="*/ 900 w 900"/>
                <a:gd name="T13" fmla="*/ 0 h 408"/>
                <a:gd name="T14" fmla="*/ 0 60000 65536"/>
                <a:gd name="T15" fmla="*/ 0 60000 65536"/>
                <a:gd name="T16" fmla="*/ 0 60000 65536"/>
                <a:gd name="T17" fmla="*/ 0 60000 65536"/>
                <a:gd name="T18" fmla="*/ 0 60000 65536"/>
                <a:gd name="T19" fmla="*/ 0 60000 65536"/>
                <a:gd name="T20" fmla="*/ 0 60000 65536"/>
                <a:gd name="T21" fmla="*/ 0 w 900"/>
                <a:gd name="T22" fmla="*/ 0 h 408"/>
                <a:gd name="T23" fmla="*/ 900 w 900"/>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0" h="408">
                  <a:moveTo>
                    <a:pt x="0" y="408"/>
                  </a:moveTo>
                  <a:lnTo>
                    <a:pt x="552" y="402"/>
                  </a:lnTo>
                  <a:lnTo>
                    <a:pt x="624" y="330"/>
                  </a:lnTo>
                  <a:lnTo>
                    <a:pt x="693" y="264"/>
                  </a:lnTo>
                  <a:lnTo>
                    <a:pt x="756" y="195"/>
                  </a:lnTo>
                  <a:lnTo>
                    <a:pt x="825" y="102"/>
                  </a:lnTo>
                  <a:lnTo>
                    <a:pt x="900" y="0"/>
                  </a:lnTo>
                </a:path>
              </a:pathLst>
            </a:custGeom>
            <a:noFill/>
            <a:ln w="38100">
              <a:solidFill>
                <a:srgbClr val="FF0000"/>
              </a:solidFill>
              <a:round/>
              <a:headEnd/>
              <a:tailEnd/>
            </a:ln>
          </p:spPr>
          <p:txBody>
            <a:bodyPr/>
            <a:lstStyle/>
            <a:p>
              <a:endParaRPr lang="th-TH"/>
            </a:p>
          </p:txBody>
        </p:sp>
        <p:grpSp>
          <p:nvGrpSpPr>
            <p:cNvPr id="20523" name="Group 124"/>
            <p:cNvGrpSpPr>
              <a:grpSpLocks/>
            </p:cNvGrpSpPr>
            <p:nvPr/>
          </p:nvGrpSpPr>
          <p:grpSpPr bwMode="auto">
            <a:xfrm>
              <a:off x="2641" y="1885"/>
              <a:ext cx="129" cy="144"/>
              <a:chOff x="1756" y="996"/>
              <a:chExt cx="129" cy="144"/>
            </a:xfrm>
          </p:grpSpPr>
          <p:sp>
            <p:nvSpPr>
              <p:cNvPr id="20526" name="Text Box 125"/>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3</a:t>
                </a:r>
                <a:endParaRPr lang="th-TH" sz="900">
                  <a:latin typeface="Script MT Bold" pitchFamily="66" charset="0"/>
                </a:endParaRPr>
              </a:p>
            </p:txBody>
          </p:sp>
          <p:sp>
            <p:nvSpPr>
              <p:cNvPr id="20527" name="Oval 126"/>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20524" name="Line 127"/>
            <p:cNvSpPr>
              <a:spLocks noChangeShapeType="1"/>
            </p:cNvSpPr>
            <p:nvPr/>
          </p:nvSpPr>
          <p:spPr bwMode="auto">
            <a:xfrm flipH="1">
              <a:off x="3460" y="1880"/>
              <a:ext cx="71" cy="81"/>
            </a:xfrm>
            <a:prstGeom prst="line">
              <a:avLst/>
            </a:prstGeom>
            <a:noFill/>
            <a:ln w="38100">
              <a:solidFill>
                <a:srgbClr val="FF0000"/>
              </a:solidFill>
              <a:round/>
              <a:headEnd/>
              <a:tailEnd type="stealth" w="lg" len="lg"/>
            </a:ln>
          </p:spPr>
          <p:txBody>
            <a:bodyPr/>
            <a:lstStyle/>
            <a:p>
              <a:endParaRPr lang="th-TH"/>
            </a:p>
          </p:txBody>
        </p:sp>
        <p:sp>
          <p:nvSpPr>
            <p:cNvPr id="20525" name="Oval 128"/>
            <p:cNvSpPr>
              <a:spLocks noChangeArrowheads="1"/>
            </p:cNvSpPr>
            <p:nvPr/>
          </p:nvSpPr>
          <p:spPr bwMode="auto">
            <a:xfrm>
              <a:off x="2787" y="2011"/>
              <a:ext cx="64" cy="59"/>
            </a:xfrm>
            <a:prstGeom prst="ellipse">
              <a:avLst/>
            </a:prstGeom>
            <a:solidFill>
              <a:srgbClr val="008000"/>
            </a:solidFill>
            <a:ln w="9525">
              <a:solidFill>
                <a:srgbClr val="800080"/>
              </a:solidFill>
              <a:round/>
              <a:headEnd/>
              <a:tailEnd/>
            </a:ln>
          </p:spPr>
          <p:txBody>
            <a:bodyPr wrap="none" anchor="ctr"/>
            <a:lstStyle/>
            <a:p>
              <a:endParaRPr lang="th-TH"/>
            </a:p>
          </p:txBody>
        </p:sp>
      </p:grpSp>
      <p:grpSp>
        <p:nvGrpSpPr>
          <p:cNvPr id="29" name="Group 129"/>
          <p:cNvGrpSpPr>
            <a:grpSpLocks/>
          </p:cNvGrpSpPr>
          <p:nvPr/>
        </p:nvGrpSpPr>
        <p:grpSpPr bwMode="auto">
          <a:xfrm>
            <a:off x="7397750" y="3559175"/>
            <a:ext cx="434975" cy="1739900"/>
            <a:chOff x="3604" y="1558"/>
            <a:chExt cx="274" cy="1096"/>
          </a:xfrm>
        </p:grpSpPr>
        <p:sp>
          <p:nvSpPr>
            <p:cNvPr id="20512" name="Line 130"/>
            <p:cNvSpPr>
              <a:spLocks noChangeShapeType="1"/>
            </p:cNvSpPr>
            <p:nvPr/>
          </p:nvSpPr>
          <p:spPr bwMode="auto">
            <a:xfrm flipV="1">
              <a:off x="3726" y="1634"/>
              <a:ext cx="0" cy="838"/>
            </a:xfrm>
            <a:prstGeom prst="line">
              <a:avLst/>
            </a:prstGeom>
            <a:noFill/>
            <a:ln w="38100">
              <a:solidFill>
                <a:srgbClr val="FF0000"/>
              </a:solidFill>
              <a:round/>
              <a:headEnd/>
              <a:tailEnd/>
            </a:ln>
          </p:spPr>
          <p:txBody>
            <a:bodyPr/>
            <a:lstStyle/>
            <a:p>
              <a:endParaRPr lang="th-TH"/>
            </a:p>
          </p:txBody>
        </p:sp>
        <p:sp>
          <p:nvSpPr>
            <p:cNvPr id="20513" name="Oval 131"/>
            <p:cNvSpPr>
              <a:spLocks noChangeArrowheads="1"/>
            </p:cNvSpPr>
            <p:nvPr/>
          </p:nvSpPr>
          <p:spPr bwMode="auto">
            <a:xfrm>
              <a:off x="3696" y="2443"/>
              <a:ext cx="64" cy="59"/>
            </a:xfrm>
            <a:prstGeom prst="ellipse">
              <a:avLst/>
            </a:prstGeom>
            <a:solidFill>
              <a:srgbClr val="008000"/>
            </a:solidFill>
            <a:ln w="9525">
              <a:solidFill>
                <a:srgbClr val="800080"/>
              </a:solidFill>
              <a:round/>
              <a:headEnd/>
              <a:tailEnd/>
            </a:ln>
          </p:spPr>
          <p:txBody>
            <a:bodyPr wrap="none" anchor="ctr"/>
            <a:lstStyle/>
            <a:p>
              <a:endParaRPr lang="th-TH"/>
            </a:p>
          </p:txBody>
        </p:sp>
        <p:sp>
          <p:nvSpPr>
            <p:cNvPr id="20514" name="Line 132"/>
            <p:cNvSpPr>
              <a:spLocks noChangeShapeType="1"/>
            </p:cNvSpPr>
            <p:nvPr/>
          </p:nvSpPr>
          <p:spPr bwMode="auto">
            <a:xfrm flipH="1" flipV="1">
              <a:off x="3724" y="1985"/>
              <a:ext cx="2" cy="138"/>
            </a:xfrm>
            <a:prstGeom prst="line">
              <a:avLst/>
            </a:prstGeom>
            <a:noFill/>
            <a:ln w="38100">
              <a:solidFill>
                <a:srgbClr val="FF0000"/>
              </a:solidFill>
              <a:round/>
              <a:headEnd/>
              <a:tailEnd type="stealth" w="lg" len="lg"/>
            </a:ln>
          </p:spPr>
          <p:txBody>
            <a:bodyPr/>
            <a:lstStyle/>
            <a:p>
              <a:endParaRPr lang="th-TH"/>
            </a:p>
          </p:txBody>
        </p:sp>
        <p:grpSp>
          <p:nvGrpSpPr>
            <p:cNvPr id="20515" name="Group 133"/>
            <p:cNvGrpSpPr>
              <a:grpSpLocks/>
            </p:cNvGrpSpPr>
            <p:nvPr/>
          </p:nvGrpSpPr>
          <p:grpSpPr bwMode="auto">
            <a:xfrm>
              <a:off x="3604" y="2510"/>
              <a:ext cx="129" cy="144"/>
              <a:chOff x="1756" y="996"/>
              <a:chExt cx="129" cy="144"/>
            </a:xfrm>
          </p:grpSpPr>
          <p:sp>
            <p:nvSpPr>
              <p:cNvPr id="20520" name="Text Box 134"/>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1</a:t>
                </a:r>
                <a:endParaRPr lang="th-TH" sz="900">
                  <a:latin typeface="Script MT Bold" pitchFamily="66" charset="0"/>
                </a:endParaRPr>
              </a:p>
            </p:txBody>
          </p:sp>
          <p:sp>
            <p:nvSpPr>
              <p:cNvPr id="20521" name="Oval 135"/>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grpSp>
          <p:nvGrpSpPr>
            <p:cNvPr id="20516" name="Group 136"/>
            <p:cNvGrpSpPr>
              <a:grpSpLocks/>
            </p:cNvGrpSpPr>
            <p:nvPr/>
          </p:nvGrpSpPr>
          <p:grpSpPr bwMode="auto">
            <a:xfrm>
              <a:off x="3749" y="1558"/>
              <a:ext cx="129" cy="144"/>
              <a:chOff x="1756" y="996"/>
              <a:chExt cx="129" cy="144"/>
            </a:xfrm>
          </p:grpSpPr>
          <p:sp>
            <p:nvSpPr>
              <p:cNvPr id="20518" name="Text Box 137"/>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2</a:t>
                </a:r>
                <a:endParaRPr lang="th-TH" sz="900">
                  <a:latin typeface="Script MT Bold" pitchFamily="66" charset="0"/>
                </a:endParaRPr>
              </a:p>
            </p:txBody>
          </p:sp>
          <p:sp>
            <p:nvSpPr>
              <p:cNvPr id="20519" name="Oval 138"/>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20517" name="Oval 139"/>
            <p:cNvSpPr>
              <a:spLocks noChangeArrowheads="1"/>
            </p:cNvSpPr>
            <p:nvPr/>
          </p:nvSpPr>
          <p:spPr bwMode="auto">
            <a:xfrm>
              <a:off x="3692" y="1608"/>
              <a:ext cx="64" cy="59"/>
            </a:xfrm>
            <a:prstGeom prst="ellipse">
              <a:avLst/>
            </a:prstGeom>
            <a:solidFill>
              <a:srgbClr val="008000"/>
            </a:solidFill>
            <a:ln w="9525">
              <a:solidFill>
                <a:srgbClr val="800080"/>
              </a:solidFill>
              <a:round/>
              <a:headEnd/>
              <a:tailEnd/>
            </a:ln>
          </p:spPr>
          <p:txBody>
            <a:bodyPr wrap="none" anchor="ctr"/>
            <a:lstStyle/>
            <a:p>
              <a:endParaRPr lang="th-TH"/>
            </a:p>
          </p:txBody>
        </p:sp>
      </p:grpSp>
      <p:grpSp>
        <p:nvGrpSpPr>
          <p:cNvPr id="114688" name="Group 140"/>
          <p:cNvGrpSpPr>
            <a:grpSpLocks/>
          </p:cNvGrpSpPr>
          <p:nvPr/>
        </p:nvGrpSpPr>
        <p:grpSpPr bwMode="auto">
          <a:xfrm>
            <a:off x="6578600" y="5019675"/>
            <a:ext cx="379413" cy="639763"/>
            <a:chOff x="1540" y="1746"/>
            <a:chExt cx="239" cy="403"/>
          </a:xfrm>
        </p:grpSpPr>
        <p:sp>
          <p:nvSpPr>
            <p:cNvPr id="20510" name="Freeform 141"/>
            <p:cNvSpPr>
              <a:spLocks/>
            </p:cNvSpPr>
            <p:nvPr/>
          </p:nvSpPr>
          <p:spPr bwMode="auto">
            <a:xfrm>
              <a:off x="1609" y="1746"/>
              <a:ext cx="170" cy="313"/>
            </a:xfrm>
            <a:custGeom>
              <a:avLst/>
              <a:gdLst>
                <a:gd name="T0" fmla="*/ 85 w 284"/>
                <a:gd name="T1" fmla="*/ 313 h 491"/>
                <a:gd name="T2" fmla="*/ 115 w 284"/>
                <a:gd name="T3" fmla="*/ 289 h 491"/>
                <a:gd name="T4" fmla="*/ 133 w 284"/>
                <a:gd name="T5" fmla="*/ 256 h 491"/>
                <a:gd name="T6" fmla="*/ 144 w 284"/>
                <a:gd name="T7" fmla="*/ 221 h 491"/>
                <a:gd name="T8" fmla="*/ 148 w 284"/>
                <a:gd name="T9" fmla="*/ 181 h 491"/>
                <a:gd name="T10" fmla="*/ 151 w 284"/>
                <a:gd name="T11" fmla="*/ 128 h 491"/>
                <a:gd name="T12" fmla="*/ 150 w 284"/>
                <a:gd name="T13" fmla="*/ 87 h 491"/>
                <a:gd name="T14" fmla="*/ 145 w 284"/>
                <a:gd name="T15" fmla="*/ 47 h 491"/>
                <a:gd name="T16" fmla="*/ 170 w 284"/>
                <a:gd name="T17" fmla="*/ 54 h 491"/>
                <a:gd name="T18" fmla="*/ 126 w 284"/>
                <a:gd name="T19" fmla="*/ 0 h 491"/>
                <a:gd name="T20" fmla="*/ 86 w 284"/>
                <a:gd name="T21" fmla="*/ 60 h 491"/>
                <a:gd name="T22" fmla="*/ 115 w 284"/>
                <a:gd name="T23" fmla="*/ 49 h 491"/>
                <a:gd name="T24" fmla="*/ 110 w 284"/>
                <a:gd name="T25" fmla="*/ 87 h 491"/>
                <a:gd name="T26" fmla="*/ 103 w 284"/>
                <a:gd name="T27" fmla="*/ 119 h 491"/>
                <a:gd name="T28" fmla="*/ 86 w 284"/>
                <a:gd name="T29" fmla="*/ 163 h 491"/>
                <a:gd name="T30" fmla="*/ 65 w 284"/>
                <a:gd name="T31" fmla="*/ 196 h 491"/>
                <a:gd name="T32" fmla="*/ 43 w 284"/>
                <a:gd name="T33" fmla="*/ 221 h 491"/>
                <a:gd name="T34" fmla="*/ 13 w 284"/>
                <a:gd name="T35" fmla="*/ 246 h 491"/>
                <a:gd name="T36" fmla="*/ 0 w 284"/>
                <a:gd name="T37" fmla="*/ 255 h 491"/>
                <a:gd name="T38" fmla="*/ 38 w 284"/>
                <a:gd name="T39" fmla="*/ 252 h 491"/>
                <a:gd name="T40" fmla="*/ 69 w 284"/>
                <a:gd name="T41" fmla="*/ 245 h 491"/>
                <a:gd name="T42" fmla="*/ 90 w 284"/>
                <a:gd name="T43" fmla="*/ 237 h 491"/>
                <a:gd name="T44" fmla="*/ 93 w 284"/>
                <a:gd name="T45" fmla="*/ 263 h 491"/>
                <a:gd name="T46" fmla="*/ 93 w 284"/>
                <a:gd name="T47" fmla="*/ 288 h 491"/>
                <a:gd name="T48" fmla="*/ 85 w 284"/>
                <a:gd name="T49" fmla="*/ 313 h 4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491"/>
                <a:gd name="T77" fmla="*/ 284 w 284"/>
                <a:gd name="T78" fmla="*/ 491 h 4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491">
                  <a:moveTo>
                    <a:pt x="142" y="491"/>
                  </a:moveTo>
                  <a:lnTo>
                    <a:pt x="192" y="453"/>
                  </a:lnTo>
                  <a:lnTo>
                    <a:pt x="223" y="401"/>
                  </a:lnTo>
                  <a:lnTo>
                    <a:pt x="240" y="347"/>
                  </a:lnTo>
                  <a:lnTo>
                    <a:pt x="248" y="284"/>
                  </a:lnTo>
                  <a:lnTo>
                    <a:pt x="252" y="201"/>
                  </a:lnTo>
                  <a:lnTo>
                    <a:pt x="250" y="137"/>
                  </a:lnTo>
                  <a:lnTo>
                    <a:pt x="242" y="73"/>
                  </a:lnTo>
                  <a:lnTo>
                    <a:pt x="284" y="85"/>
                  </a:lnTo>
                  <a:lnTo>
                    <a:pt x="210" y="0"/>
                  </a:lnTo>
                  <a:lnTo>
                    <a:pt x="144" y="94"/>
                  </a:lnTo>
                  <a:lnTo>
                    <a:pt x="192" y="77"/>
                  </a:lnTo>
                  <a:lnTo>
                    <a:pt x="184" y="137"/>
                  </a:lnTo>
                  <a:lnTo>
                    <a:pt x="172" y="187"/>
                  </a:lnTo>
                  <a:lnTo>
                    <a:pt x="144" y="255"/>
                  </a:lnTo>
                  <a:lnTo>
                    <a:pt x="108" y="307"/>
                  </a:lnTo>
                  <a:lnTo>
                    <a:pt x="72" y="347"/>
                  </a:lnTo>
                  <a:lnTo>
                    <a:pt x="21" y="386"/>
                  </a:lnTo>
                  <a:lnTo>
                    <a:pt x="0" y="400"/>
                  </a:lnTo>
                  <a:lnTo>
                    <a:pt x="64" y="395"/>
                  </a:lnTo>
                  <a:lnTo>
                    <a:pt x="116" y="385"/>
                  </a:lnTo>
                  <a:lnTo>
                    <a:pt x="150" y="372"/>
                  </a:lnTo>
                  <a:lnTo>
                    <a:pt x="156" y="413"/>
                  </a:lnTo>
                  <a:lnTo>
                    <a:pt x="156" y="451"/>
                  </a:lnTo>
                  <a:lnTo>
                    <a:pt x="142" y="491"/>
                  </a:lnTo>
                  <a:close/>
                </a:path>
              </a:pathLst>
            </a:custGeom>
            <a:solidFill>
              <a:srgbClr val="00FFFF"/>
            </a:solidFill>
            <a:ln w="6350" cap="flat" cmpd="sng">
              <a:solidFill>
                <a:srgbClr val="0000FF"/>
              </a:solidFill>
              <a:prstDash val="solid"/>
              <a:round/>
              <a:headEnd type="none" w="med" len="med"/>
              <a:tailEnd type="none" w="med" len="med"/>
            </a:ln>
          </p:spPr>
          <p:txBody>
            <a:bodyPr/>
            <a:lstStyle/>
            <a:p>
              <a:endParaRPr lang="th-TH"/>
            </a:p>
          </p:txBody>
        </p:sp>
        <p:sp>
          <p:nvSpPr>
            <p:cNvPr id="20511" name="Rectangle 142"/>
            <p:cNvSpPr>
              <a:spLocks noChangeArrowheads="1"/>
            </p:cNvSpPr>
            <p:nvPr/>
          </p:nvSpPr>
          <p:spPr bwMode="auto">
            <a:xfrm>
              <a:off x="1540" y="1976"/>
              <a:ext cx="221" cy="173"/>
            </a:xfrm>
            <a:prstGeom prst="rect">
              <a:avLst/>
            </a:prstGeom>
            <a:noFill/>
            <a:ln w="9525" algn="ctr">
              <a:noFill/>
              <a:miter lim="800000"/>
              <a:headEnd/>
              <a:tailEnd/>
            </a:ln>
          </p:spPr>
          <p:txBody>
            <a:bodyPr wrap="none">
              <a:spAutoFit/>
            </a:bodyPr>
            <a:lstStyle/>
            <a:p>
              <a:pPr algn="ctr"/>
              <a:r>
                <a:rPr lang="en-US" sz="1200" i="1">
                  <a:latin typeface="Times New Roman" pitchFamily="18" charset="0"/>
                </a:rPr>
                <a:t>Q</a:t>
              </a:r>
              <a:r>
                <a:rPr lang="en-US" sz="1200" i="1" baseline="-25000">
                  <a:latin typeface="Times New Roman" pitchFamily="18" charset="0"/>
                </a:rPr>
                <a:t>L</a:t>
              </a:r>
              <a:endParaRPr lang="th-TH" sz="1200" i="1">
                <a:latin typeface="Times New Roman" pitchFamily="18" charset="0"/>
              </a:endParaRPr>
            </a:p>
          </p:txBody>
        </p:sp>
      </p:grpSp>
      <p:grpSp>
        <p:nvGrpSpPr>
          <p:cNvPr id="114689" name="Group 143"/>
          <p:cNvGrpSpPr>
            <a:grpSpLocks/>
          </p:cNvGrpSpPr>
          <p:nvPr/>
        </p:nvGrpSpPr>
        <p:grpSpPr bwMode="auto">
          <a:xfrm>
            <a:off x="6311900" y="3678238"/>
            <a:ext cx="584200" cy="779462"/>
            <a:chOff x="1080" y="1629"/>
            <a:chExt cx="368" cy="491"/>
          </a:xfrm>
        </p:grpSpPr>
        <p:sp>
          <p:nvSpPr>
            <p:cNvPr id="20508" name="Freeform 144"/>
            <p:cNvSpPr>
              <a:spLocks/>
            </p:cNvSpPr>
            <p:nvPr/>
          </p:nvSpPr>
          <p:spPr bwMode="auto">
            <a:xfrm>
              <a:off x="1164" y="1629"/>
              <a:ext cx="284" cy="491"/>
            </a:xfrm>
            <a:custGeom>
              <a:avLst/>
              <a:gdLst>
                <a:gd name="T0" fmla="*/ 142 w 284"/>
                <a:gd name="T1" fmla="*/ 491 h 491"/>
                <a:gd name="T2" fmla="*/ 192 w 284"/>
                <a:gd name="T3" fmla="*/ 453 h 491"/>
                <a:gd name="T4" fmla="*/ 223 w 284"/>
                <a:gd name="T5" fmla="*/ 401 h 491"/>
                <a:gd name="T6" fmla="*/ 240 w 284"/>
                <a:gd name="T7" fmla="*/ 347 h 491"/>
                <a:gd name="T8" fmla="*/ 248 w 284"/>
                <a:gd name="T9" fmla="*/ 284 h 491"/>
                <a:gd name="T10" fmla="*/ 252 w 284"/>
                <a:gd name="T11" fmla="*/ 201 h 491"/>
                <a:gd name="T12" fmla="*/ 250 w 284"/>
                <a:gd name="T13" fmla="*/ 137 h 491"/>
                <a:gd name="T14" fmla="*/ 242 w 284"/>
                <a:gd name="T15" fmla="*/ 73 h 491"/>
                <a:gd name="T16" fmla="*/ 284 w 284"/>
                <a:gd name="T17" fmla="*/ 85 h 491"/>
                <a:gd name="T18" fmla="*/ 210 w 284"/>
                <a:gd name="T19" fmla="*/ 0 h 491"/>
                <a:gd name="T20" fmla="*/ 144 w 284"/>
                <a:gd name="T21" fmla="*/ 94 h 491"/>
                <a:gd name="T22" fmla="*/ 192 w 284"/>
                <a:gd name="T23" fmla="*/ 77 h 491"/>
                <a:gd name="T24" fmla="*/ 184 w 284"/>
                <a:gd name="T25" fmla="*/ 137 h 491"/>
                <a:gd name="T26" fmla="*/ 172 w 284"/>
                <a:gd name="T27" fmla="*/ 187 h 491"/>
                <a:gd name="T28" fmla="*/ 144 w 284"/>
                <a:gd name="T29" fmla="*/ 255 h 491"/>
                <a:gd name="T30" fmla="*/ 108 w 284"/>
                <a:gd name="T31" fmla="*/ 307 h 491"/>
                <a:gd name="T32" fmla="*/ 72 w 284"/>
                <a:gd name="T33" fmla="*/ 347 h 491"/>
                <a:gd name="T34" fmla="*/ 21 w 284"/>
                <a:gd name="T35" fmla="*/ 386 h 491"/>
                <a:gd name="T36" fmla="*/ 0 w 284"/>
                <a:gd name="T37" fmla="*/ 400 h 491"/>
                <a:gd name="T38" fmla="*/ 64 w 284"/>
                <a:gd name="T39" fmla="*/ 395 h 491"/>
                <a:gd name="T40" fmla="*/ 116 w 284"/>
                <a:gd name="T41" fmla="*/ 385 h 491"/>
                <a:gd name="T42" fmla="*/ 150 w 284"/>
                <a:gd name="T43" fmla="*/ 372 h 491"/>
                <a:gd name="T44" fmla="*/ 156 w 284"/>
                <a:gd name="T45" fmla="*/ 413 h 491"/>
                <a:gd name="T46" fmla="*/ 156 w 284"/>
                <a:gd name="T47" fmla="*/ 451 h 491"/>
                <a:gd name="T48" fmla="*/ 142 w 284"/>
                <a:gd name="T49" fmla="*/ 491 h 4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491"/>
                <a:gd name="T77" fmla="*/ 284 w 284"/>
                <a:gd name="T78" fmla="*/ 491 h 4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491">
                  <a:moveTo>
                    <a:pt x="142" y="491"/>
                  </a:moveTo>
                  <a:lnTo>
                    <a:pt x="192" y="453"/>
                  </a:lnTo>
                  <a:lnTo>
                    <a:pt x="223" y="401"/>
                  </a:lnTo>
                  <a:lnTo>
                    <a:pt x="240" y="347"/>
                  </a:lnTo>
                  <a:lnTo>
                    <a:pt x="248" y="284"/>
                  </a:lnTo>
                  <a:lnTo>
                    <a:pt x="252" y="201"/>
                  </a:lnTo>
                  <a:lnTo>
                    <a:pt x="250" y="137"/>
                  </a:lnTo>
                  <a:lnTo>
                    <a:pt x="242" y="73"/>
                  </a:lnTo>
                  <a:lnTo>
                    <a:pt x="284" y="85"/>
                  </a:lnTo>
                  <a:lnTo>
                    <a:pt x="210" y="0"/>
                  </a:lnTo>
                  <a:lnTo>
                    <a:pt x="144" y="94"/>
                  </a:lnTo>
                  <a:lnTo>
                    <a:pt x="192" y="77"/>
                  </a:lnTo>
                  <a:lnTo>
                    <a:pt x="184" y="137"/>
                  </a:lnTo>
                  <a:lnTo>
                    <a:pt x="172" y="187"/>
                  </a:lnTo>
                  <a:lnTo>
                    <a:pt x="144" y="255"/>
                  </a:lnTo>
                  <a:lnTo>
                    <a:pt x="108" y="307"/>
                  </a:lnTo>
                  <a:lnTo>
                    <a:pt x="72" y="347"/>
                  </a:lnTo>
                  <a:lnTo>
                    <a:pt x="21" y="386"/>
                  </a:lnTo>
                  <a:lnTo>
                    <a:pt x="0" y="400"/>
                  </a:lnTo>
                  <a:lnTo>
                    <a:pt x="64" y="395"/>
                  </a:lnTo>
                  <a:lnTo>
                    <a:pt x="116" y="385"/>
                  </a:lnTo>
                  <a:lnTo>
                    <a:pt x="150" y="372"/>
                  </a:lnTo>
                  <a:lnTo>
                    <a:pt x="156" y="413"/>
                  </a:lnTo>
                  <a:lnTo>
                    <a:pt x="156" y="451"/>
                  </a:lnTo>
                  <a:lnTo>
                    <a:pt x="142" y="491"/>
                  </a:lnTo>
                  <a:close/>
                </a:path>
              </a:pathLst>
            </a:custGeom>
            <a:solidFill>
              <a:srgbClr val="993366"/>
            </a:solidFill>
            <a:ln w="9525" cap="flat" cmpd="sng">
              <a:noFill/>
              <a:prstDash val="solid"/>
              <a:round/>
              <a:headEnd type="none" w="med" len="med"/>
              <a:tailEnd type="none" w="med" len="med"/>
            </a:ln>
          </p:spPr>
          <p:txBody>
            <a:bodyPr/>
            <a:lstStyle/>
            <a:p>
              <a:endParaRPr lang="th-TH"/>
            </a:p>
          </p:txBody>
        </p:sp>
        <p:sp>
          <p:nvSpPr>
            <p:cNvPr id="20509" name="Rectangle 145"/>
            <p:cNvSpPr>
              <a:spLocks noChangeArrowheads="1"/>
            </p:cNvSpPr>
            <p:nvPr/>
          </p:nvSpPr>
          <p:spPr bwMode="auto">
            <a:xfrm>
              <a:off x="1080" y="1789"/>
              <a:ext cx="231" cy="173"/>
            </a:xfrm>
            <a:prstGeom prst="rect">
              <a:avLst/>
            </a:prstGeom>
            <a:noFill/>
            <a:ln w="9525" algn="ctr">
              <a:noFill/>
              <a:miter lim="800000"/>
              <a:headEnd/>
              <a:tailEnd/>
            </a:ln>
          </p:spPr>
          <p:txBody>
            <a:bodyPr wrap="none">
              <a:spAutoFit/>
            </a:bodyPr>
            <a:lstStyle/>
            <a:p>
              <a:pPr algn="ctr"/>
              <a:r>
                <a:rPr lang="en-US" sz="1200" i="1">
                  <a:latin typeface="Times New Roman" pitchFamily="18" charset="0"/>
                </a:rPr>
                <a:t>Q</a:t>
              </a:r>
              <a:r>
                <a:rPr lang="en-US" sz="1200" i="1" baseline="-25000">
                  <a:latin typeface="Times New Roman" pitchFamily="18" charset="0"/>
                </a:rPr>
                <a:t>H</a:t>
              </a:r>
              <a:endParaRPr lang="th-TH" sz="1200" i="1">
                <a:latin typeface="Times New Roman" pitchFamily="18" charset="0"/>
              </a:endParaRPr>
            </a:p>
          </p:txBody>
        </p:sp>
      </p:grpSp>
      <p:sp>
        <p:nvSpPr>
          <p:cNvPr id="114834" name="Text Box 146"/>
          <p:cNvSpPr txBox="1">
            <a:spLocks noChangeArrowheads="1"/>
          </p:cNvSpPr>
          <p:nvPr/>
        </p:nvSpPr>
        <p:spPr bwMode="auto">
          <a:xfrm>
            <a:off x="590550" y="565150"/>
            <a:ext cx="8010525" cy="336550"/>
          </a:xfrm>
          <a:prstGeom prst="rect">
            <a:avLst/>
          </a:prstGeom>
          <a:solidFill>
            <a:srgbClr val="C0C0C0"/>
          </a:solidFill>
          <a:ln w="9525">
            <a:noFill/>
            <a:miter lim="800000"/>
            <a:headEnd/>
            <a:tailEnd/>
          </a:ln>
          <a:effectLst>
            <a:prstShdw prst="shdw17" dist="17961" dir="2700000">
              <a:srgbClr val="C0C0C0">
                <a:gamma/>
                <a:shade val="60000"/>
                <a:invGamma/>
              </a:srgbClr>
            </a:prstShdw>
          </a:effectLst>
        </p:spPr>
        <p:txBody>
          <a:bodyPr>
            <a:spAutoFit/>
          </a:bodyPr>
          <a:lstStyle/>
          <a:p>
            <a:pPr>
              <a:spcBef>
                <a:spcPct val="50000"/>
              </a:spcBef>
              <a:defRPr/>
            </a:pPr>
            <a:r>
              <a:rPr lang="en-US" sz="1600" b="1" i="1">
                <a:solidFill>
                  <a:srgbClr val="000066"/>
                </a:solidFill>
                <a:effectLst>
                  <a:outerShdw blurRad="38100" dist="38100" dir="2700000" algn="tl">
                    <a:srgbClr val="000000"/>
                  </a:outerShdw>
                </a:effectLst>
                <a:latin typeface="Times New Roman" pitchFamily="18" charset="0"/>
              </a:rPr>
              <a:t> </a:t>
            </a:r>
            <a:r>
              <a:rPr lang="en-US" sz="800" i="1">
                <a:solidFill>
                  <a:srgbClr val="000066"/>
                </a:solidFill>
                <a:latin typeface="Times New Roman" pitchFamily="18" charset="0"/>
              </a:rPr>
              <a:t>Process</a:t>
            </a:r>
            <a:r>
              <a:rPr lang="en-US" sz="1600" b="1" i="1">
                <a:solidFill>
                  <a:srgbClr val="000066"/>
                </a:solidFill>
                <a:effectLst>
                  <a:outerShdw blurRad="38100" dist="38100" dir="2700000" algn="tl">
                    <a:srgbClr val="000000"/>
                  </a:outerShdw>
                </a:effectLst>
                <a:latin typeface="Times New Roman" pitchFamily="18" charset="0"/>
              </a:rPr>
              <a:t> 1-2</a:t>
            </a:r>
            <a:r>
              <a:rPr lang="en-US" sz="1600" i="1">
                <a:latin typeface="Times New Roman" pitchFamily="18" charset="0"/>
              </a:rPr>
              <a:t>  </a:t>
            </a:r>
            <a:r>
              <a:rPr lang="en-US" sz="1600" b="1" i="1">
                <a:solidFill>
                  <a:srgbClr val="0000CC"/>
                </a:solidFill>
                <a:effectLst>
                  <a:outerShdw blurRad="38100" dist="38100" dir="2700000" algn="tl">
                    <a:srgbClr val="000000"/>
                  </a:outerShdw>
                </a:effectLst>
                <a:latin typeface="Times New Roman" pitchFamily="18" charset="0"/>
              </a:rPr>
              <a:t>Isentropic Compression Process, </a:t>
            </a:r>
            <a:r>
              <a:rPr lang="en-US" sz="1600" i="1">
                <a:solidFill>
                  <a:srgbClr val="0000CC"/>
                </a:solidFill>
                <a:effectLst>
                  <a:outerShdw blurRad="38100" dist="38100" dir="2700000" algn="tl">
                    <a:srgbClr val="000000"/>
                  </a:outerShdw>
                </a:effectLst>
                <a:latin typeface="Times New Roman" pitchFamily="18" charset="0"/>
              </a:rPr>
              <a:t>s=const</a:t>
            </a:r>
            <a:r>
              <a:rPr lang="en-US" sz="1600" b="1" i="1">
                <a:solidFill>
                  <a:srgbClr val="0000CC"/>
                </a:solidFill>
                <a:effectLst>
                  <a:outerShdw blurRad="38100" dist="38100" dir="2700000" algn="tl">
                    <a:srgbClr val="000000"/>
                  </a:outerShdw>
                </a:effectLst>
                <a:latin typeface="Times New Roman" pitchFamily="18" charset="0"/>
              </a:rPr>
              <a:t>.</a:t>
            </a:r>
            <a:r>
              <a:rPr lang="en-US" sz="1600" i="1">
                <a:latin typeface="Times New Roman" pitchFamily="18" charset="0"/>
              </a:rPr>
              <a:t>: </a:t>
            </a:r>
            <a:r>
              <a:rPr lang="en-US" sz="1600" i="1">
                <a:solidFill>
                  <a:srgbClr val="660033"/>
                </a:solidFill>
                <a:latin typeface="Times New Roman" pitchFamily="18" charset="0"/>
              </a:rPr>
              <a:t>Compressor</a:t>
            </a:r>
            <a:r>
              <a:rPr lang="en-US" sz="1600" i="1">
                <a:latin typeface="Times New Roman" pitchFamily="18" charset="0"/>
              </a:rPr>
              <a:t>, </a:t>
            </a:r>
            <a:r>
              <a:rPr lang="en-US" sz="1600" i="1">
                <a:solidFill>
                  <a:srgbClr val="0000CC"/>
                </a:solidFill>
                <a:latin typeface="Times New Roman" pitchFamily="18" charset="0"/>
              </a:rPr>
              <a:t>sat.vap </a:t>
            </a:r>
            <a:r>
              <a:rPr lang="en-US" sz="1600" i="1">
                <a:solidFill>
                  <a:srgbClr val="0000CC"/>
                </a:solidFill>
                <a:latin typeface="Times New Roman" pitchFamily="18" charset="0"/>
                <a:sym typeface="Wingdings" pitchFamily="2" charset="2"/>
              </a:rPr>
              <a:t> superheat</a:t>
            </a:r>
            <a:r>
              <a:rPr lang="th-TH" sz="1600" i="1">
                <a:solidFill>
                  <a:srgbClr val="0000CC"/>
                </a:solidFill>
                <a:latin typeface="Times New Roman" pitchFamily="18" charset="0"/>
                <a:sym typeface="Wingdings" pitchFamily="2" charset="2"/>
              </a:rPr>
              <a:t> </a:t>
            </a:r>
            <a:r>
              <a:rPr lang="en-US" sz="1600" i="1">
                <a:solidFill>
                  <a:srgbClr val="0000CC"/>
                </a:solidFill>
                <a:latin typeface="Times New Roman" pitchFamily="18" charset="0"/>
                <a:sym typeface="Wingdings" pitchFamily="2" charset="2"/>
              </a:rPr>
              <a:t>vapor</a:t>
            </a:r>
            <a:endParaRPr lang="th-TH" sz="1600" i="1">
              <a:solidFill>
                <a:srgbClr val="0000CC"/>
              </a:solidFill>
              <a:latin typeface="Times New Roman" pitchFamily="18" charset="0"/>
            </a:endParaRPr>
          </a:p>
        </p:txBody>
      </p:sp>
      <p:sp>
        <p:nvSpPr>
          <p:cNvPr id="114835" name="Text Box 147"/>
          <p:cNvSpPr txBox="1">
            <a:spLocks noChangeArrowheads="1"/>
          </p:cNvSpPr>
          <p:nvPr/>
        </p:nvSpPr>
        <p:spPr bwMode="auto">
          <a:xfrm>
            <a:off x="992188" y="1023938"/>
            <a:ext cx="7578725" cy="336550"/>
          </a:xfrm>
          <a:prstGeom prst="rect">
            <a:avLst/>
          </a:prstGeom>
          <a:solidFill>
            <a:srgbClr val="C0C0C0"/>
          </a:solidFill>
          <a:ln w="9525">
            <a:noFill/>
            <a:miter lim="800000"/>
            <a:headEnd/>
            <a:tailEnd/>
          </a:ln>
          <a:effectLst>
            <a:prstShdw prst="shdw17" dist="17961" dir="2700000">
              <a:srgbClr val="C0C0C0">
                <a:gamma/>
                <a:shade val="60000"/>
                <a:invGamma/>
              </a:srgbClr>
            </a:prstShdw>
          </a:effectLst>
        </p:spPr>
        <p:txBody>
          <a:bodyPr>
            <a:spAutoFit/>
          </a:bodyPr>
          <a:lstStyle/>
          <a:p>
            <a:pPr>
              <a:spcBef>
                <a:spcPct val="50000"/>
              </a:spcBef>
              <a:defRPr/>
            </a:pPr>
            <a:r>
              <a:rPr lang="en-US" sz="1600" b="1" i="1">
                <a:solidFill>
                  <a:srgbClr val="000066"/>
                </a:solidFill>
                <a:effectLst>
                  <a:outerShdw blurRad="38100" dist="38100" dir="2700000" algn="tl">
                    <a:srgbClr val="000000"/>
                  </a:outerShdw>
                </a:effectLst>
                <a:latin typeface="Times New Roman" pitchFamily="18" charset="0"/>
              </a:rPr>
              <a:t> </a:t>
            </a:r>
            <a:r>
              <a:rPr lang="en-US" sz="800" i="1">
                <a:solidFill>
                  <a:srgbClr val="000066"/>
                </a:solidFill>
                <a:latin typeface="Times New Roman" pitchFamily="18" charset="0"/>
              </a:rPr>
              <a:t>Process</a:t>
            </a:r>
            <a:r>
              <a:rPr lang="en-US" sz="1600" b="1" i="1">
                <a:solidFill>
                  <a:srgbClr val="000066"/>
                </a:solidFill>
                <a:effectLst>
                  <a:outerShdw blurRad="38100" dist="38100" dir="2700000" algn="tl">
                    <a:srgbClr val="000000"/>
                  </a:outerShdw>
                </a:effectLst>
                <a:latin typeface="Times New Roman" pitchFamily="18" charset="0"/>
              </a:rPr>
              <a:t>   2-3</a:t>
            </a:r>
            <a:r>
              <a:rPr lang="en-US" sz="1600" i="1">
                <a:latin typeface="Times New Roman" pitchFamily="18" charset="0"/>
              </a:rPr>
              <a:t>  </a:t>
            </a:r>
            <a:r>
              <a:rPr lang="en-US" sz="1600" i="1">
                <a:solidFill>
                  <a:srgbClr val="0000CC"/>
                </a:solidFill>
                <a:effectLst>
                  <a:outerShdw blurRad="38100" dist="38100" dir="2700000" algn="tl">
                    <a:srgbClr val="000000"/>
                  </a:outerShdw>
                </a:effectLst>
                <a:latin typeface="Times New Roman" pitchFamily="18" charset="0"/>
              </a:rPr>
              <a:t>P = const</a:t>
            </a:r>
            <a:r>
              <a:rPr lang="en-US" sz="1600" b="1" i="1">
                <a:solidFill>
                  <a:srgbClr val="0000CC"/>
                </a:solidFill>
                <a:effectLst>
                  <a:outerShdw blurRad="38100" dist="38100" dir="2700000" algn="tl">
                    <a:srgbClr val="000000"/>
                  </a:outerShdw>
                </a:effectLst>
                <a:latin typeface="Times New Roman" pitchFamily="18" charset="0"/>
              </a:rPr>
              <a:t>. Heat Rejection Process</a:t>
            </a:r>
            <a:r>
              <a:rPr lang="en-US" sz="1600" i="1">
                <a:latin typeface="Times New Roman" pitchFamily="18" charset="0"/>
              </a:rPr>
              <a:t>: </a:t>
            </a:r>
            <a:r>
              <a:rPr lang="en-US" sz="1600" i="1">
                <a:solidFill>
                  <a:srgbClr val="660033"/>
                </a:solidFill>
                <a:latin typeface="Times New Roman" pitchFamily="18" charset="0"/>
              </a:rPr>
              <a:t>Condenser,</a:t>
            </a:r>
            <a:r>
              <a:rPr lang="en-US" sz="1600" i="1">
                <a:latin typeface="Times New Roman" pitchFamily="18" charset="0"/>
              </a:rPr>
              <a:t> </a:t>
            </a:r>
            <a:r>
              <a:rPr lang="en-US" sz="1600" i="1">
                <a:solidFill>
                  <a:srgbClr val="0000CC"/>
                </a:solidFill>
                <a:latin typeface="Times New Roman" pitchFamily="18" charset="0"/>
                <a:sym typeface="Wingdings" pitchFamily="2" charset="2"/>
              </a:rPr>
              <a:t>superheat</a:t>
            </a:r>
            <a:r>
              <a:rPr lang="th-TH" sz="1600" i="1">
                <a:solidFill>
                  <a:srgbClr val="0000CC"/>
                </a:solidFill>
                <a:latin typeface="Times New Roman" pitchFamily="18" charset="0"/>
                <a:sym typeface="Wingdings" pitchFamily="2" charset="2"/>
              </a:rPr>
              <a:t> </a:t>
            </a:r>
            <a:r>
              <a:rPr lang="en-US" sz="1600" i="1">
                <a:solidFill>
                  <a:srgbClr val="0000CC"/>
                </a:solidFill>
                <a:latin typeface="Times New Roman" pitchFamily="18" charset="0"/>
                <a:sym typeface="Wingdings" pitchFamily="2" charset="2"/>
              </a:rPr>
              <a:t>vapor</a:t>
            </a:r>
            <a:r>
              <a:rPr lang="th-TH" sz="1600" i="1">
                <a:solidFill>
                  <a:srgbClr val="0000CC"/>
                </a:solidFill>
                <a:latin typeface="Times New Roman" pitchFamily="18" charset="0"/>
                <a:sym typeface="Wingdings" pitchFamily="2" charset="2"/>
              </a:rPr>
              <a:t> </a:t>
            </a:r>
            <a:r>
              <a:rPr lang="en-US" sz="1600" i="1">
                <a:solidFill>
                  <a:srgbClr val="0000CC"/>
                </a:solidFill>
                <a:latin typeface="Times New Roman" pitchFamily="18" charset="0"/>
                <a:sym typeface="Wingdings" pitchFamily="2" charset="2"/>
              </a:rPr>
              <a:t> sat.liquid</a:t>
            </a:r>
            <a:endParaRPr lang="th-TH" sz="1600" i="1">
              <a:solidFill>
                <a:srgbClr val="0000CC"/>
              </a:solidFill>
              <a:latin typeface="Times New Roman" pitchFamily="18" charset="0"/>
              <a:sym typeface="Wingdings" pitchFamily="2" charset="2"/>
            </a:endParaRPr>
          </a:p>
        </p:txBody>
      </p:sp>
      <p:sp>
        <p:nvSpPr>
          <p:cNvPr id="114836" name="Text Box 148"/>
          <p:cNvSpPr txBox="1">
            <a:spLocks noChangeArrowheads="1"/>
          </p:cNvSpPr>
          <p:nvPr/>
        </p:nvSpPr>
        <p:spPr bwMode="auto">
          <a:xfrm>
            <a:off x="1403350" y="1482725"/>
            <a:ext cx="7156450" cy="336550"/>
          </a:xfrm>
          <a:prstGeom prst="rect">
            <a:avLst/>
          </a:prstGeom>
          <a:solidFill>
            <a:srgbClr val="C0C0C0"/>
          </a:solidFill>
          <a:ln w="9525">
            <a:noFill/>
            <a:miter lim="800000"/>
            <a:headEnd/>
            <a:tailEnd/>
          </a:ln>
          <a:effectLst>
            <a:prstShdw prst="shdw17" dist="17961" dir="2700000">
              <a:srgbClr val="C0C0C0">
                <a:gamma/>
                <a:shade val="60000"/>
                <a:invGamma/>
              </a:srgbClr>
            </a:prstShdw>
          </a:effectLst>
        </p:spPr>
        <p:txBody>
          <a:bodyPr>
            <a:spAutoFit/>
          </a:bodyPr>
          <a:lstStyle/>
          <a:p>
            <a:pPr>
              <a:spcBef>
                <a:spcPct val="50000"/>
              </a:spcBef>
              <a:defRPr/>
            </a:pPr>
            <a:r>
              <a:rPr lang="en-US" sz="1600" b="1" i="1">
                <a:solidFill>
                  <a:srgbClr val="000066"/>
                </a:solidFill>
                <a:effectLst>
                  <a:outerShdw blurRad="38100" dist="38100" dir="2700000" algn="tl">
                    <a:srgbClr val="000000"/>
                  </a:outerShdw>
                </a:effectLst>
                <a:latin typeface="Times New Roman" pitchFamily="18" charset="0"/>
              </a:rPr>
              <a:t>  </a:t>
            </a:r>
            <a:r>
              <a:rPr lang="en-US" sz="800" i="1">
                <a:solidFill>
                  <a:srgbClr val="000066"/>
                </a:solidFill>
                <a:latin typeface="Times New Roman" pitchFamily="18" charset="0"/>
              </a:rPr>
              <a:t>Process</a:t>
            </a:r>
            <a:r>
              <a:rPr lang="en-US" sz="1600" b="1" i="1">
                <a:solidFill>
                  <a:srgbClr val="000066"/>
                </a:solidFill>
                <a:effectLst>
                  <a:outerShdw blurRad="38100" dist="38100" dir="2700000" algn="tl">
                    <a:srgbClr val="000000"/>
                  </a:outerShdw>
                </a:effectLst>
                <a:latin typeface="Times New Roman" pitchFamily="18" charset="0"/>
              </a:rPr>
              <a:t>  3-4</a:t>
            </a:r>
            <a:r>
              <a:rPr lang="en-US" sz="1600" i="1">
                <a:latin typeface="Times New Roman" pitchFamily="18" charset="0"/>
              </a:rPr>
              <a:t>  </a:t>
            </a:r>
            <a:r>
              <a:rPr lang="en-US" sz="1600" b="1" i="1">
                <a:solidFill>
                  <a:srgbClr val="0000CC"/>
                </a:solidFill>
                <a:effectLst>
                  <a:outerShdw blurRad="38100" dist="38100" dir="2700000" algn="tl">
                    <a:srgbClr val="000000"/>
                  </a:outerShdw>
                </a:effectLst>
                <a:latin typeface="Times New Roman" pitchFamily="18" charset="0"/>
              </a:rPr>
              <a:t>Throttling Process, </a:t>
            </a:r>
            <a:r>
              <a:rPr lang="en-US" sz="1600" i="1">
                <a:solidFill>
                  <a:srgbClr val="0000CC"/>
                </a:solidFill>
                <a:effectLst>
                  <a:outerShdw blurRad="38100" dist="38100" dir="2700000" algn="tl">
                    <a:srgbClr val="000000"/>
                  </a:outerShdw>
                </a:effectLst>
                <a:latin typeface="Times New Roman" pitchFamily="18" charset="0"/>
              </a:rPr>
              <a:t>h=const</a:t>
            </a:r>
            <a:r>
              <a:rPr lang="en-US" sz="1600" b="1" i="1">
                <a:solidFill>
                  <a:srgbClr val="0000CC"/>
                </a:solidFill>
                <a:effectLst>
                  <a:outerShdw blurRad="38100" dist="38100" dir="2700000" algn="tl">
                    <a:srgbClr val="000000"/>
                  </a:outerShdw>
                </a:effectLst>
                <a:latin typeface="Times New Roman" pitchFamily="18" charset="0"/>
              </a:rPr>
              <a:t>.</a:t>
            </a:r>
            <a:r>
              <a:rPr lang="en-US" sz="1600" i="1">
                <a:latin typeface="Times New Roman" pitchFamily="18" charset="0"/>
              </a:rPr>
              <a:t>: </a:t>
            </a:r>
            <a:r>
              <a:rPr lang="en-US" sz="1600" i="1">
                <a:solidFill>
                  <a:srgbClr val="660033"/>
                </a:solidFill>
                <a:latin typeface="Times New Roman" pitchFamily="18" charset="0"/>
              </a:rPr>
              <a:t>Expansion Valve,</a:t>
            </a:r>
            <a:r>
              <a:rPr lang="en-US" sz="1600" i="1">
                <a:latin typeface="Times New Roman" pitchFamily="18" charset="0"/>
              </a:rPr>
              <a:t> </a:t>
            </a:r>
            <a:r>
              <a:rPr lang="en-US" sz="1600" i="1">
                <a:solidFill>
                  <a:srgbClr val="0000CC"/>
                </a:solidFill>
                <a:latin typeface="Times New Roman" pitchFamily="18" charset="0"/>
              </a:rPr>
              <a:t>sat. liquid</a:t>
            </a:r>
            <a:r>
              <a:rPr lang="th-TH" sz="1600" i="1">
                <a:solidFill>
                  <a:srgbClr val="0000CC"/>
                </a:solidFill>
                <a:latin typeface="Times New Roman" pitchFamily="18" charset="0"/>
              </a:rPr>
              <a:t> </a:t>
            </a:r>
            <a:r>
              <a:rPr lang="en-US" sz="1600" i="1">
                <a:solidFill>
                  <a:srgbClr val="0000CC"/>
                </a:solidFill>
                <a:latin typeface="Times New Roman" pitchFamily="18" charset="0"/>
                <a:sym typeface="Wingdings" pitchFamily="2" charset="2"/>
              </a:rPr>
              <a:t> mixture</a:t>
            </a:r>
            <a:endParaRPr lang="th-TH" sz="1600" i="1">
              <a:solidFill>
                <a:srgbClr val="0000CC"/>
              </a:solidFill>
              <a:latin typeface="Times New Roman" pitchFamily="18" charset="0"/>
              <a:sym typeface="Wingdings" pitchFamily="2" charset="2"/>
            </a:endParaRPr>
          </a:p>
        </p:txBody>
      </p:sp>
      <p:sp>
        <p:nvSpPr>
          <p:cNvPr id="114837" name="Text Box 149"/>
          <p:cNvSpPr txBox="1">
            <a:spLocks noChangeArrowheads="1"/>
          </p:cNvSpPr>
          <p:nvPr/>
        </p:nvSpPr>
        <p:spPr bwMode="auto">
          <a:xfrm>
            <a:off x="1706563" y="1960563"/>
            <a:ext cx="6842125" cy="336550"/>
          </a:xfrm>
          <a:prstGeom prst="rect">
            <a:avLst/>
          </a:prstGeom>
          <a:solidFill>
            <a:srgbClr val="C0C0C0"/>
          </a:solidFill>
          <a:ln w="9525">
            <a:noFill/>
            <a:miter lim="800000"/>
            <a:headEnd/>
            <a:tailEnd/>
          </a:ln>
          <a:effectLst>
            <a:prstShdw prst="shdw17" dist="17961" dir="2700000">
              <a:srgbClr val="C0C0C0">
                <a:gamma/>
                <a:shade val="60000"/>
                <a:invGamma/>
              </a:srgbClr>
            </a:prstShdw>
          </a:effectLst>
        </p:spPr>
        <p:txBody>
          <a:bodyPr>
            <a:spAutoFit/>
          </a:bodyPr>
          <a:lstStyle/>
          <a:p>
            <a:pPr>
              <a:spcBef>
                <a:spcPct val="50000"/>
              </a:spcBef>
              <a:defRPr/>
            </a:pPr>
            <a:r>
              <a:rPr lang="en-US" sz="1600" b="1" i="1">
                <a:solidFill>
                  <a:srgbClr val="000066"/>
                </a:solidFill>
                <a:effectLst>
                  <a:outerShdw blurRad="38100" dist="38100" dir="2700000" algn="tl">
                    <a:srgbClr val="000000"/>
                  </a:outerShdw>
                </a:effectLst>
                <a:latin typeface="Times New Roman" pitchFamily="18" charset="0"/>
              </a:rPr>
              <a:t>  </a:t>
            </a:r>
            <a:r>
              <a:rPr lang="en-US" sz="800" i="1">
                <a:solidFill>
                  <a:srgbClr val="000066"/>
                </a:solidFill>
                <a:latin typeface="Times New Roman" pitchFamily="18" charset="0"/>
              </a:rPr>
              <a:t>Process</a:t>
            </a:r>
            <a:r>
              <a:rPr lang="en-US" sz="1600" b="1" i="1">
                <a:solidFill>
                  <a:srgbClr val="000066"/>
                </a:solidFill>
                <a:effectLst>
                  <a:outerShdw blurRad="38100" dist="38100" dir="2700000" algn="tl">
                    <a:srgbClr val="000000"/>
                  </a:outerShdw>
                </a:effectLst>
                <a:latin typeface="Times New Roman" pitchFamily="18" charset="0"/>
              </a:rPr>
              <a:t>  4-1</a:t>
            </a:r>
            <a:r>
              <a:rPr lang="en-US" sz="1600" i="1">
                <a:latin typeface="Times New Roman" pitchFamily="18" charset="0"/>
              </a:rPr>
              <a:t>  </a:t>
            </a:r>
            <a:r>
              <a:rPr lang="en-US" sz="1600" i="1">
                <a:solidFill>
                  <a:srgbClr val="0000CC"/>
                </a:solidFill>
                <a:effectLst>
                  <a:outerShdw blurRad="38100" dist="38100" dir="2700000" algn="tl">
                    <a:srgbClr val="000000"/>
                  </a:outerShdw>
                </a:effectLst>
                <a:latin typeface="Times New Roman" pitchFamily="18" charset="0"/>
              </a:rPr>
              <a:t>P = const</a:t>
            </a:r>
            <a:r>
              <a:rPr lang="en-US" sz="1600" b="1" i="1">
                <a:solidFill>
                  <a:srgbClr val="0000CC"/>
                </a:solidFill>
                <a:effectLst>
                  <a:outerShdw blurRad="38100" dist="38100" dir="2700000" algn="tl">
                    <a:srgbClr val="000000"/>
                  </a:outerShdw>
                </a:effectLst>
                <a:latin typeface="Times New Roman" pitchFamily="18" charset="0"/>
              </a:rPr>
              <a:t>. Heat Addition Process </a:t>
            </a:r>
            <a:r>
              <a:rPr lang="en-US" sz="1600" i="1">
                <a:latin typeface="Times New Roman" pitchFamily="18" charset="0"/>
              </a:rPr>
              <a:t>: </a:t>
            </a:r>
            <a:r>
              <a:rPr lang="en-US" sz="1600" i="1">
                <a:solidFill>
                  <a:srgbClr val="660033"/>
                </a:solidFill>
                <a:latin typeface="Times New Roman" pitchFamily="18" charset="0"/>
              </a:rPr>
              <a:t>Evaporator,</a:t>
            </a:r>
            <a:r>
              <a:rPr lang="en-US" sz="1600" i="1">
                <a:latin typeface="Times New Roman" pitchFamily="18" charset="0"/>
              </a:rPr>
              <a:t> </a:t>
            </a:r>
            <a:r>
              <a:rPr lang="en-US" sz="1600" i="1">
                <a:solidFill>
                  <a:srgbClr val="0000CC"/>
                </a:solidFill>
                <a:latin typeface="Times New Roman" pitchFamily="18" charset="0"/>
                <a:sym typeface="Wingdings" pitchFamily="2" charset="2"/>
              </a:rPr>
              <a:t>Mixture  sat. vapor</a:t>
            </a:r>
            <a:endParaRPr lang="th-TH" sz="1600" i="1">
              <a:solidFill>
                <a:srgbClr val="0000CC"/>
              </a:solidFill>
              <a:latin typeface="Times New Roman" pitchFamily="18" charset="0"/>
              <a:sym typeface="Wingdings" pitchFamily="2" charset="2"/>
            </a:endParaRPr>
          </a:p>
        </p:txBody>
      </p:sp>
      <p:sp>
        <p:nvSpPr>
          <p:cNvPr id="114838" name="Text Box 150"/>
          <p:cNvSpPr txBox="1">
            <a:spLocks noChangeArrowheads="1"/>
          </p:cNvSpPr>
          <p:nvPr/>
        </p:nvSpPr>
        <p:spPr bwMode="auto">
          <a:xfrm>
            <a:off x="495300" y="50800"/>
            <a:ext cx="5613400" cy="457200"/>
          </a:xfrm>
          <a:prstGeom prst="rect">
            <a:avLst/>
          </a:prstGeom>
          <a:noFill/>
          <a:ln w="9525">
            <a:noFill/>
            <a:miter lim="800000"/>
            <a:headEnd/>
            <a:tailEnd/>
          </a:ln>
          <a:effectLst/>
        </p:spPr>
        <p:txBody>
          <a:bodyPr>
            <a:spAutoFit/>
          </a:bodyPr>
          <a:lstStyle/>
          <a:p>
            <a:pPr>
              <a:spcBef>
                <a:spcPct val="50000"/>
              </a:spcBef>
              <a:defRPr/>
            </a:pPr>
            <a:r>
              <a:rPr lang="en-US" sz="2400" b="1">
                <a:solidFill>
                  <a:srgbClr val="CC00CC"/>
                </a:solidFill>
                <a:effectLst>
                  <a:outerShdw blurRad="38100" dist="38100" dir="2700000" algn="tl">
                    <a:srgbClr val="C0C0C0"/>
                  </a:outerShdw>
                </a:effectLst>
              </a:rPr>
              <a:t>4 - Processes</a:t>
            </a:r>
            <a:endParaRPr lang="th-TH" sz="2400" b="1">
              <a:solidFill>
                <a:srgbClr val="CC00CC"/>
              </a:solidFill>
              <a:effectLst>
                <a:outerShdw blurRad="38100" dist="38100" dir="2700000" algn="tl">
                  <a:srgbClr val="C0C0C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1000"/>
                                        <p:tgtEl>
                                          <p:spTgt spid="20"/>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4751"/>
                                        </p:tgtEl>
                                        <p:attrNameLst>
                                          <p:attrName>style.visibility</p:attrName>
                                        </p:attrNameLst>
                                      </p:cBhvr>
                                      <p:to>
                                        <p:strVal val="visible"/>
                                      </p:to>
                                    </p:set>
                                    <p:animEffect transition="in" filter="blinds(horizontal)">
                                      <p:cBhvr>
                                        <p:cTn id="10" dur="1000"/>
                                        <p:tgtEl>
                                          <p:spTgt spid="114751"/>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14782"/>
                                        </p:tgtEl>
                                        <p:attrNameLst>
                                          <p:attrName>style.visibility</p:attrName>
                                        </p:attrNameLst>
                                      </p:cBhvr>
                                      <p:to>
                                        <p:strVal val="visible"/>
                                      </p:to>
                                    </p:set>
                                    <p:animEffect transition="in" filter="blinds(horizontal)">
                                      <p:cBhvr>
                                        <p:cTn id="13" dur="1000"/>
                                        <p:tgtEl>
                                          <p:spTgt spid="114782"/>
                                        </p:tgtEl>
                                      </p:cBhvr>
                                    </p:animEffect>
                                  </p:childTnLst>
                                </p:cTn>
                              </p:par>
                            </p:childTnLst>
                          </p:cTn>
                        </p:par>
                        <p:par>
                          <p:cTn id="14" fill="hold">
                            <p:stCondLst>
                              <p:cond delay="1000"/>
                            </p:stCondLst>
                            <p:childTnLst>
                              <p:par>
                                <p:cTn id="15" presetID="22" presetClass="entr" presetSubtype="4" fill="hold" grpId="0" nodeType="afterEffect">
                                  <p:stCondLst>
                                    <p:cond delay="500"/>
                                  </p:stCondLst>
                                  <p:childTnLst>
                                    <p:set>
                                      <p:cBhvr>
                                        <p:cTn id="16" dur="1" fill="hold">
                                          <p:stCondLst>
                                            <p:cond delay="0"/>
                                          </p:stCondLst>
                                        </p:cTn>
                                        <p:tgtEl>
                                          <p:spTgt spid="114834"/>
                                        </p:tgtEl>
                                        <p:attrNameLst>
                                          <p:attrName>style.visibility</p:attrName>
                                        </p:attrNameLst>
                                      </p:cBhvr>
                                      <p:to>
                                        <p:strVal val="visible"/>
                                      </p:to>
                                    </p:set>
                                    <p:animEffect transition="in" filter="wipe(down)">
                                      <p:cBhvr>
                                        <p:cTn id="17" dur="1000"/>
                                        <p:tgtEl>
                                          <p:spTgt spid="114834"/>
                                        </p:tgtEl>
                                      </p:cBhvr>
                                    </p:animEffect>
                                  </p:childTnLst>
                                </p:cTn>
                              </p:par>
                            </p:childTnLst>
                          </p:cTn>
                        </p:par>
                        <p:par>
                          <p:cTn id="18" fill="hold">
                            <p:stCondLst>
                              <p:cond delay="2500"/>
                            </p:stCondLst>
                            <p:childTnLst>
                              <p:par>
                                <p:cTn id="19" presetID="22" presetClass="entr" presetSubtype="4" fill="hold"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1000"/>
                                        <p:tgtEl>
                                          <p:spTgt spid="9"/>
                                        </p:tgtEl>
                                      </p:cBhvr>
                                    </p:animEffect>
                                  </p:childTnLst>
                                </p:cTn>
                              </p:par>
                            </p:childTnLst>
                          </p:cTn>
                        </p:par>
                        <p:par>
                          <p:cTn id="22" fill="hold">
                            <p:stCondLst>
                              <p:cond delay="3500"/>
                            </p:stCondLst>
                            <p:childTnLst>
                              <p:par>
                                <p:cTn id="23" presetID="22" presetClass="entr" presetSubtype="4"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1000"/>
                                        <p:tgtEl>
                                          <p:spTgt spid="23"/>
                                        </p:tgtEl>
                                      </p:cBhvr>
                                    </p:animEffect>
                                  </p:childTnLst>
                                </p:cTn>
                              </p:par>
                            </p:childTnLst>
                          </p:cTn>
                        </p:par>
                        <p:par>
                          <p:cTn id="26" fill="hold">
                            <p:stCondLst>
                              <p:cond delay="4500"/>
                            </p:stCondLst>
                            <p:childTnLst>
                              <p:par>
                                <p:cTn id="27" presetID="22" presetClass="entr" presetSubtype="4"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ipe(down)">
                                      <p:cBhvr>
                                        <p:cTn id="29" dur="1000"/>
                                        <p:tgtEl>
                                          <p:spTgt spid="29"/>
                                        </p:tgtEl>
                                      </p:cBhvr>
                                    </p:animEffect>
                                  </p:childTnLst>
                                </p:cTn>
                              </p:par>
                            </p:childTnLst>
                          </p:cTn>
                        </p:par>
                        <p:par>
                          <p:cTn id="30" fill="hold">
                            <p:stCondLst>
                              <p:cond delay="5500"/>
                            </p:stCondLst>
                            <p:childTnLst>
                              <p:par>
                                <p:cTn id="31" presetID="22" presetClass="entr" presetSubtype="2" fill="hold" grpId="0" nodeType="afterEffect">
                                  <p:stCondLst>
                                    <p:cond delay="1000"/>
                                  </p:stCondLst>
                                  <p:childTnLst>
                                    <p:set>
                                      <p:cBhvr>
                                        <p:cTn id="32" dur="1" fill="hold">
                                          <p:stCondLst>
                                            <p:cond delay="0"/>
                                          </p:stCondLst>
                                        </p:cTn>
                                        <p:tgtEl>
                                          <p:spTgt spid="114835"/>
                                        </p:tgtEl>
                                        <p:attrNameLst>
                                          <p:attrName>style.visibility</p:attrName>
                                        </p:attrNameLst>
                                      </p:cBhvr>
                                      <p:to>
                                        <p:strVal val="visible"/>
                                      </p:to>
                                    </p:set>
                                    <p:animEffect transition="in" filter="wipe(right)">
                                      <p:cBhvr>
                                        <p:cTn id="33" dur="1000"/>
                                        <p:tgtEl>
                                          <p:spTgt spid="114835"/>
                                        </p:tgtEl>
                                      </p:cBhvr>
                                    </p:animEffect>
                                  </p:childTnLst>
                                </p:cTn>
                              </p:par>
                            </p:childTnLst>
                          </p:cTn>
                        </p:par>
                        <p:par>
                          <p:cTn id="34" fill="hold">
                            <p:stCondLst>
                              <p:cond delay="7500"/>
                            </p:stCondLst>
                            <p:childTnLst>
                              <p:par>
                                <p:cTn id="35" presetID="22" presetClass="entr" presetSubtype="2"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right)">
                                      <p:cBhvr>
                                        <p:cTn id="37" dur="1000"/>
                                        <p:tgtEl>
                                          <p:spTgt spid="5"/>
                                        </p:tgtEl>
                                      </p:cBhvr>
                                    </p:animEffect>
                                  </p:childTnLst>
                                </p:cTn>
                              </p:par>
                            </p:childTnLst>
                          </p:cTn>
                        </p:par>
                        <p:par>
                          <p:cTn id="38" fill="hold">
                            <p:stCondLst>
                              <p:cond delay="8500"/>
                            </p:stCondLst>
                            <p:childTnLst>
                              <p:par>
                                <p:cTn id="39" presetID="22" presetClass="entr" presetSubtype="2"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right)">
                                      <p:cBhvr>
                                        <p:cTn id="41" dur="1000"/>
                                        <p:tgtEl>
                                          <p:spTgt spid="27"/>
                                        </p:tgtEl>
                                      </p:cBhvr>
                                    </p:animEffect>
                                  </p:childTnLst>
                                </p:cTn>
                              </p:par>
                            </p:childTnLst>
                          </p:cTn>
                        </p:par>
                        <p:par>
                          <p:cTn id="42" fill="hold">
                            <p:stCondLst>
                              <p:cond delay="9500"/>
                            </p:stCondLst>
                            <p:childTnLst>
                              <p:par>
                                <p:cTn id="43" presetID="22" presetClass="entr" presetSubtype="2" fill="hold" nodeType="afterEffect">
                                  <p:stCondLst>
                                    <p:cond delay="0"/>
                                  </p:stCondLst>
                                  <p:childTnLst>
                                    <p:set>
                                      <p:cBhvr>
                                        <p:cTn id="44" dur="1" fill="hold">
                                          <p:stCondLst>
                                            <p:cond delay="0"/>
                                          </p:stCondLst>
                                        </p:cTn>
                                        <p:tgtEl>
                                          <p:spTgt spid="114689"/>
                                        </p:tgtEl>
                                        <p:attrNameLst>
                                          <p:attrName>style.visibility</p:attrName>
                                        </p:attrNameLst>
                                      </p:cBhvr>
                                      <p:to>
                                        <p:strVal val="visible"/>
                                      </p:to>
                                    </p:set>
                                    <p:animEffect transition="in" filter="wipe(right)">
                                      <p:cBhvr>
                                        <p:cTn id="45" dur="1000"/>
                                        <p:tgtEl>
                                          <p:spTgt spid="114689"/>
                                        </p:tgtEl>
                                      </p:cBhvr>
                                    </p:animEffect>
                                  </p:childTnLst>
                                </p:cTn>
                              </p:par>
                            </p:childTnLst>
                          </p:cTn>
                        </p:par>
                        <p:par>
                          <p:cTn id="46" fill="hold">
                            <p:stCondLst>
                              <p:cond delay="10500"/>
                            </p:stCondLst>
                            <p:childTnLst>
                              <p:par>
                                <p:cTn id="47" presetID="22" presetClass="entr" presetSubtype="1" fill="hold" grpId="0" nodeType="afterEffect">
                                  <p:stCondLst>
                                    <p:cond delay="1000"/>
                                  </p:stCondLst>
                                  <p:childTnLst>
                                    <p:set>
                                      <p:cBhvr>
                                        <p:cTn id="48" dur="1" fill="hold">
                                          <p:stCondLst>
                                            <p:cond delay="0"/>
                                          </p:stCondLst>
                                        </p:cTn>
                                        <p:tgtEl>
                                          <p:spTgt spid="114836"/>
                                        </p:tgtEl>
                                        <p:attrNameLst>
                                          <p:attrName>style.visibility</p:attrName>
                                        </p:attrNameLst>
                                      </p:cBhvr>
                                      <p:to>
                                        <p:strVal val="visible"/>
                                      </p:to>
                                    </p:set>
                                    <p:animEffect transition="in" filter="wipe(up)">
                                      <p:cBhvr>
                                        <p:cTn id="49" dur="1000"/>
                                        <p:tgtEl>
                                          <p:spTgt spid="114836"/>
                                        </p:tgtEl>
                                      </p:cBhvr>
                                    </p:animEffect>
                                  </p:childTnLst>
                                </p:cTn>
                              </p:par>
                            </p:childTnLst>
                          </p:cTn>
                        </p:par>
                        <p:par>
                          <p:cTn id="50" fill="hold">
                            <p:stCondLst>
                              <p:cond delay="12500"/>
                            </p:stCondLst>
                            <p:childTnLst>
                              <p:par>
                                <p:cTn id="51" presetID="22" presetClass="entr" presetSubtype="1"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up)">
                                      <p:cBhvr>
                                        <p:cTn id="53" dur="1000"/>
                                        <p:tgtEl>
                                          <p:spTgt spid="17"/>
                                        </p:tgtEl>
                                      </p:cBhvr>
                                    </p:animEffect>
                                  </p:childTnLst>
                                </p:cTn>
                              </p:par>
                            </p:childTnLst>
                          </p:cTn>
                        </p:par>
                        <p:par>
                          <p:cTn id="54" fill="hold">
                            <p:stCondLst>
                              <p:cond delay="13500"/>
                            </p:stCondLst>
                            <p:childTnLst>
                              <p:par>
                                <p:cTn id="55" presetID="22" presetClass="entr" presetSubtype="1" fill="hold"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1000"/>
                                        <p:tgtEl>
                                          <p:spTgt spid="25"/>
                                        </p:tgtEl>
                                      </p:cBhvr>
                                    </p:animEffect>
                                  </p:childTnLst>
                                </p:cTn>
                              </p:par>
                            </p:childTnLst>
                          </p:cTn>
                        </p:par>
                        <p:par>
                          <p:cTn id="58" fill="hold">
                            <p:stCondLst>
                              <p:cond delay="14500"/>
                            </p:stCondLst>
                            <p:childTnLst>
                              <p:par>
                                <p:cTn id="59" presetID="22" presetClass="entr" presetSubtype="8" fill="hold" grpId="0" nodeType="afterEffect">
                                  <p:stCondLst>
                                    <p:cond delay="1000"/>
                                  </p:stCondLst>
                                  <p:childTnLst>
                                    <p:set>
                                      <p:cBhvr>
                                        <p:cTn id="60" dur="1" fill="hold">
                                          <p:stCondLst>
                                            <p:cond delay="0"/>
                                          </p:stCondLst>
                                        </p:cTn>
                                        <p:tgtEl>
                                          <p:spTgt spid="114837"/>
                                        </p:tgtEl>
                                        <p:attrNameLst>
                                          <p:attrName>style.visibility</p:attrName>
                                        </p:attrNameLst>
                                      </p:cBhvr>
                                      <p:to>
                                        <p:strVal val="visible"/>
                                      </p:to>
                                    </p:set>
                                    <p:animEffect transition="in" filter="wipe(left)">
                                      <p:cBhvr>
                                        <p:cTn id="61" dur="1000"/>
                                        <p:tgtEl>
                                          <p:spTgt spid="114837"/>
                                        </p:tgtEl>
                                      </p:cBhvr>
                                    </p:animEffect>
                                  </p:childTnLst>
                                </p:cTn>
                              </p:par>
                            </p:childTnLst>
                          </p:cTn>
                        </p:par>
                        <p:par>
                          <p:cTn id="62" fill="hold">
                            <p:stCondLst>
                              <p:cond delay="16500"/>
                            </p:stCondLst>
                            <p:childTnLst>
                              <p:par>
                                <p:cTn id="63" presetID="22" presetClass="entr" presetSubtype="8" fill="hold" nodeType="afterEffect">
                                  <p:stCondLst>
                                    <p:cond delay="0"/>
                                  </p:stCondLst>
                                  <p:childTnLst>
                                    <p:set>
                                      <p:cBhvr>
                                        <p:cTn id="64" dur="1" fill="hold">
                                          <p:stCondLst>
                                            <p:cond delay="0"/>
                                          </p:stCondLst>
                                        </p:cTn>
                                        <p:tgtEl>
                                          <p:spTgt spid="2"/>
                                        </p:tgtEl>
                                        <p:attrNameLst>
                                          <p:attrName>style.visibility</p:attrName>
                                        </p:attrNameLst>
                                      </p:cBhvr>
                                      <p:to>
                                        <p:strVal val="visible"/>
                                      </p:to>
                                    </p:set>
                                    <p:animEffect transition="in" filter="wipe(left)">
                                      <p:cBhvr>
                                        <p:cTn id="65" dur="1000"/>
                                        <p:tgtEl>
                                          <p:spTgt spid="2"/>
                                        </p:tgtEl>
                                      </p:cBhvr>
                                    </p:animEffect>
                                  </p:childTnLst>
                                </p:cTn>
                              </p:par>
                            </p:childTnLst>
                          </p:cTn>
                        </p:par>
                        <p:par>
                          <p:cTn id="66" fill="hold">
                            <p:stCondLst>
                              <p:cond delay="17500"/>
                            </p:stCondLst>
                            <p:childTnLst>
                              <p:par>
                                <p:cTn id="67" presetID="22" presetClass="entr" presetSubtype="8" fill="hold" nodeType="afterEffect">
                                  <p:stCondLst>
                                    <p:cond delay="0"/>
                                  </p:stCondLst>
                                  <p:childTnLst>
                                    <p:set>
                                      <p:cBhvr>
                                        <p:cTn id="68" dur="1" fill="hold">
                                          <p:stCondLst>
                                            <p:cond delay="0"/>
                                          </p:stCondLst>
                                        </p:cTn>
                                        <p:tgtEl>
                                          <p:spTgt spid="114688"/>
                                        </p:tgtEl>
                                        <p:attrNameLst>
                                          <p:attrName>style.visibility</p:attrName>
                                        </p:attrNameLst>
                                      </p:cBhvr>
                                      <p:to>
                                        <p:strVal val="visible"/>
                                      </p:to>
                                    </p:set>
                                    <p:animEffect transition="in" filter="wipe(left)">
                                      <p:cBhvr>
                                        <p:cTn id="69" dur="1000"/>
                                        <p:tgtEl>
                                          <p:spTgt spid="114688"/>
                                        </p:tgtEl>
                                      </p:cBhvr>
                                    </p:animEffect>
                                  </p:childTnLst>
                                </p:cTn>
                              </p:par>
                            </p:childTnLst>
                          </p:cTn>
                        </p:par>
                        <p:par>
                          <p:cTn id="70" fill="hold">
                            <p:stCondLst>
                              <p:cond delay="18500"/>
                            </p:stCondLst>
                            <p:childTnLst>
                              <p:par>
                                <p:cTn id="71" presetID="22" presetClass="entr" presetSubtype="8"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wipe(left)">
                                      <p:cBhvr>
                                        <p:cTn id="73"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51" grpId="0"/>
      <p:bldP spid="114782" grpId="0"/>
      <p:bldP spid="114834" grpId="0" animBg="1"/>
      <p:bldP spid="114835" grpId="0" animBg="1"/>
      <p:bldP spid="114836" grpId="0" animBg="1"/>
      <p:bldP spid="1148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ตัวยึดท้ายกระดาษ 3"/>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21507" name="ตัวยึดหมายเลขภาพนิ่ง 4"/>
          <p:cNvSpPr>
            <a:spLocks noGrp="1"/>
          </p:cNvSpPr>
          <p:nvPr>
            <p:ph type="sldNum" sz="quarter" idx="12"/>
          </p:nvPr>
        </p:nvSpPr>
        <p:spPr>
          <a:noFill/>
        </p:spPr>
        <p:txBody>
          <a:bodyPr/>
          <a:lstStyle/>
          <a:p>
            <a:fld id="{CD2ABF75-47B8-485F-97A0-FB5B57539045}" type="slidenum">
              <a:rPr lang="en-US" smtClean="0"/>
              <a:pPr/>
              <a:t>17</a:t>
            </a:fld>
            <a:endParaRPr lang="th-TH" smtClean="0"/>
          </a:p>
        </p:txBody>
      </p:sp>
      <p:sp>
        <p:nvSpPr>
          <p:cNvPr id="21508" name="Rectangle 2"/>
          <p:cNvSpPr>
            <a:spLocks noGrp="1" noChangeArrowheads="1"/>
          </p:cNvSpPr>
          <p:nvPr>
            <p:ph type="title"/>
          </p:nvPr>
        </p:nvSpPr>
        <p:spPr>
          <a:xfrm>
            <a:off x="304800" y="246063"/>
            <a:ext cx="4413250" cy="733425"/>
          </a:xfrm>
        </p:spPr>
        <p:txBody>
          <a:bodyPr/>
          <a:lstStyle/>
          <a:p>
            <a:pPr eaLnBrk="1" hangingPunct="1"/>
            <a:r>
              <a:rPr lang="en-US" sz="3600" smtClean="0"/>
              <a:t>Household Refrigerator</a:t>
            </a:r>
            <a:endParaRPr lang="th-TH" sz="3600" smtClean="0"/>
          </a:p>
        </p:txBody>
      </p:sp>
      <p:pic>
        <p:nvPicPr>
          <p:cNvPr id="21509" name="Picture 3" descr="cen84959_11004"/>
          <p:cNvPicPr>
            <a:picLocks noChangeAspect="1" noChangeArrowheads="1"/>
          </p:cNvPicPr>
          <p:nvPr/>
        </p:nvPicPr>
        <p:blipFill>
          <a:blip r:embed="rId2" cstate="print"/>
          <a:srcRect/>
          <a:stretch>
            <a:fillRect/>
          </a:stretch>
        </p:blipFill>
        <p:spPr bwMode="auto">
          <a:xfrm>
            <a:off x="4876800" y="515938"/>
            <a:ext cx="3741738" cy="5578475"/>
          </a:xfrm>
          <a:prstGeom prst="rect">
            <a:avLst/>
          </a:prstGeom>
          <a:noFill/>
          <a:ln w="9525">
            <a:noFill/>
            <a:miter lim="800000"/>
            <a:headEnd/>
            <a:tailEnd/>
          </a:ln>
        </p:spPr>
      </p:pic>
      <p:pic>
        <p:nvPicPr>
          <p:cNvPr id="21510" name="Picture 4" descr="5741_traditional_household_refrigerator_appliance"/>
          <p:cNvPicPr>
            <a:picLocks noChangeAspect="1" noChangeArrowheads="1"/>
          </p:cNvPicPr>
          <p:nvPr/>
        </p:nvPicPr>
        <p:blipFill>
          <a:blip r:embed="rId3" cstate="print"/>
          <a:srcRect/>
          <a:stretch>
            <a:fillRect/>
          </a:stretch>
        </p:blipFill>
        <p:spPr bwMode="auto">
          <a:xfrm>
            <a:off x="4951413" y="0"/>
            <a:ext cx="1047750" cy="1371600"/>
          </a:xfrm>
          <a:prstGeom prst="rect">
            <a:avLst/>
          </a:prstGeom>
          <a:noFill/>
          <a:ln w="9525">
            <a:noFill/>
            <a:miter lim="800000"/>
            <a:headEnd/>
            <a:tailEnd/>
          </a:ln>
        </p:spPr>
      </p:pic>
      <p:pic>
        <p:nvPicPr>
          <p:cNvPr id="21511" name="Picture 5" descr="FRIGIDAIRE-FGTD18V5CW"/>
          <p:cNvPicPr>
            <a:picLocks noChangeAspect="1" noChangeArrowheads="1"/>
          </p:cNvPicPr>
          <p:nvPr/>
        </p:nvPicPr>
        <p:blipFill>
          <a:blip r:embed="rId4" cstate="print"/>
          <a:srcRect/>
          <a:stretch>
            <a:fillRect/>
          </a:stretch>
        </p:blipFill>
        <p:spPr bwMode="auto">
          <a:xfrm>
            <a:off x="914400" y="1638300"/>
            <a:ext cx="3810000" cy="46736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ตัวยึดท้ายกระดาษ 3"/>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22531" name="ตัวยึดหมายเลขภาพนิ่ง 4"/>
          <p:cNvSpPr>
            <a:spLocks noGrp="1"/>
          </p:cNvSpPr>
          <p:nvPr>
            <p:ph type="sldNum" sz="quarter" idx="12"/>
          </p:nvPr>
        </p:nvSpPr>
        <p:spPr>
          <a:noFill/>
        </p:spPr>
        <p:txBody>
          <a:bodyPr/>
          <a:lstStyle/>
          <a:p>
            <a:fld id="{8E55E220-C26B-41A7-98F8-1E732C105BFD}" type="slidenum">
              <a:rPr lang="en-US" smtClean="0"/>
              <a:pPr/>
              <a:t>18</a:t>
            </a:fld>
            <a:endParaRPr lang="th-TH" smtClean="0"/>
          </a:p>
        </p:txBody>
      </p:sp>
      <p:sp>
        <p:nvSpPr>
          <p:cNvPr id="22532" name="Rectangle 2"/>
          <p:cNvSpPr>
            <a:spLocks noGrp="1" noChangeArrowheads="1"/>
          </p:cNvSpPr>
          <p:nvPr>
            <p:ph type="title"/>
          </p:nvPr>
        </p:nvSpPr>
        <p:spPr>
          <a:xfrm>
            <a:off x="333375" y="579438"/>
            <a:ext cx="4413250" cy="733425"/>
          </a:xfrm>
        </p:spPr>
        <p:txBody>
          <a:bodyPr/>
          <a:lstStyle/>
          <a:p>
            <a:pPr eaLnBrk="1" hangingPunct="1"/>
            <a:r>
              <a:rPr lang="en-US" sz="3600" smtClean="0"/>
              <a:t>Household Air-Conditioner</a:t>
            </a:r>
            <a:endParaRPr lang="th-TH" sz="3600" smtClean="0"/>
          </a:p>
        </p:txBody>
      </p:sp>
      <p:pic>
        <p:nvPicPr>
          <p:cNvPr id="22533" name="Picture 6" descr="how-an-air-conditioner-works"/>
          <p:cNvPicPr>
            <a:picLocks noChangeAspect="1" noChangeArrowheads="1"/>
          </p:cNvPicPr>
          <p:nvPr/>
        </p:nvPicPr>
        <p:blipFill>
          <a:blip r:embed="rId2" cstate="print"/>
          <a:srcRect/>
          <a:stretch>
            <a:fillRect/>
          </a:stretch>
        </p:blipFill>
        <p:spPr bwMode="auto">
          <a:xfrm>
            <a:off x="812800" y="1493838"/>
            <a:ext cx="6350000" cy="48641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ตัวยึดท้ายกระดาษ 3"/>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23555" name="ตัวยึดหมายเลขภาพนิ่ง 4"/>
          <p:cNvSpPr>
            <a:spLocks noGrp="1"/>
          </p:cNvSpPr>
          <p:nvPr>
            <p:ph type="sldNum" sz="quarter" idx="12"/>
          </p:nvPr>
        </p:nvSpPr>
        <p:spPr>
          <a:noFill/>
        </p:spPr>
        <p:txBody>
          <a:bodyPr/>
          <a:lstStyle/>
          <a:p>
            <a:fld id="{C4F9A364-F6EA-41A6-A58C-8CEA21320CB2}" type="slidenum">
              <a:rPr lang="en-US" smtClean="0"/>
              <a:pPr/>
              <a:t>19</a:t>
            </a:fld>
            <a:endParaRPr lang="th-TH" smtClean="0"/>
          </a:p>
        </p:txBody>
      </p:sp>
      <p:pic>
        <p:nvPicPr>
          <p:cNvPr id="23556" name="Picture 5" descr="Air_conditioner_armaflex_insulation"/>
          <p:cNvPicPr>
            <a:picLocks noChangeAspect="1" noChangeArrowheads="1"/>
          </p:cNvPicPr>
          <p:nvPr/>
        </p:nvPicPr>
        <p:blipFill>
          <a:blip r:embed="rId2" cstate="print"/>
          <a:srcRect/>
          <a:stretch>
            <a:fillRect/>
          </a:stretch>
        </p:blipFill>
        <p:spPr bwMode="auto">
          <a:xfrm>
            <a:off x="0" y="3200400"/>
            <a:ext cx="4876800" cy="3657600"/>
          </a:xfrm>
          <a:prstGeom prst="rect">
            <a:avLst/>
          </a:prstGeom>
          <a:noFill/>
          <a:ln w="9525">
            <a:noFill/>
            <a:miter lim="800000"/>
            <a:headEnd/>
            <a:tailEnd/>
          </a:ln>
        </p:spPr>
      </p:pic>
      <p:pic>
        <p:nvPicPr>
          <p:cNvPr id="23557" name="Picture 6" descr="york-air-conditioner"/>
          <p:cNvPicPr>
            <a:picLocks noChangeAspect="1" noChangeArrowheads="1"/>
          </p:cNvPicPr>
          <p:nvPr/>
        </p:nvPicPr>
        <p:blipFill>
          <a:blip r:embed="rId3" cstate="print"/>
          <a:srcRect l="10291" t="14154" r="12572" b="14154"/>
          <a:stretch>
            <a:fillRect/>
          </a:stretch>
        </p:blipFill>
        <p:spPr bwMode="auto">
          <a:xfrm>
            <a:off x="742950" y="377825"/>
            <a:ext cx="3379788" cy="2355850"/>
          </a:xfrm>
          <a:prstGeom prst="rect">
            <a:avLst/>
          </a:prstGeom>
          <a:noFill/>
          <a:ln w="9525">
            <a:noFill/>
            <a:miter lim="800000"/>
            <a:headEnd/>
            <a:tailEnd/>
          </a:ln>
        </p:spPr>
      </p:pic>
      <p:pic>
        <p:nvPicPr>
          <p:cNvPr id="23558" name="Picture 7" descr="Air_Conditioner_Evaporator"/>
          <p:cNvPicPr>
            <a:picLocks noChangeAspect="1" noChangeArrowheads="1"/>
          </p:cNvPicPr>
          <p:nvPr/>
        </p:nvPicPr>
        <p:blipFill>
          <a:blip r:embed="rId4" cstate="print"/>
          <a:srcRect/>
          <a:stretch>
            <a:fillRect/>
          </a:stretch>
        </p:blipFill>
        <p:spPr bwMode="auto">
          <a:xfrm>
            <a:off x="5341938" y="222250"/>
            <a:ext cx="3429000" cy="3429000"/>
          </a:xfrm>
          <a:prstGeom prst="rect">
            <a:avLst/>
          </a:prstGeom>
          <a:noFill/>
          <a:ln w="9525">
            <a:noFill/>
            <a:miter lim="800000"/>
            <a:headEnd/>
            <a:tailEnd/>
          </a:ln>
        </p:spPr>
      </p:pic>
      <p:pic>
        <p:nvPicPr>
          <p:cNvPr id="23559" name="Picture 8" descr="Air_Conditioner_Tube"/>
          <p:cNvPicPr>
            <a:picLocks noChangeAspect="1" noChangeArrowheads="1"/>
          </p:cNvPicPr>
          <p:nvPr/>
        </p:nvPicPr>
        <p:blipFill>
          <a:blip r:embed="rId5" cstate="print"/>
          <a:srcRect b="20534"/>
          <a:stretch>
            <a:fillRect/>
          </a:stretch>
        </p:blipFill>
        <p:spPr bwMode="auto">
          <a:xfrm>
            <a:off x="5868988" y="3587750"/>
            <a:ext cx="2403475" cy="1909763"/>
          </a:xfrm>
          <a:prstGeom prst="rect">
            <a:avLst/>
          </a:prstGeom>
          <a:noFill/>
          <a:ln w="9525">
            <a:noFill/>
            <a:miter lim="800000"/>
            <a:headEnd/>
            <a:tailEnd/>
          </a:ln>
        </p:spPr>
      </p:pic>
      <p:sp>
        <p:nvSpPr>
          <p:cNvPr id="23560" name="Text Box 9"/>
          <p:cNvSpPr txBox="1">
            <a:spLocks noChangeArrowheads="1"/>
          </p:cNvSpPr>
          <p:nvPr/>
        </p:nvSpPr>
        <p:spPr bwMode="auto">
          <a:xfrm>
            <a:off x="958850" y="3200400"/>
            <a:ext cx="3149600" cy="457200"/>
          </a:xfrm>
          <a:prstGeom prst="rect">
            <a:avLst/>
          </a:prstGeom>
          <a:noFill/>
          <a:ln w="9525">
            <a:noFill/>
            <a:miter lim="800000"/>
            <a:headEnd/>
            <a:tailEnd/>
          </a:ln>
        </p:spPr>
        <p:txBody>
          <a:bodyPr>
            <a:spAutoFit/>
          </a:bodyPr>
          <a:lstStyle/>
          <a:p>
            <a:pPr algn="ctr">
              <a:spcBef>
                <a:spcPct val="50000"/>
              </a:spcBef>
            </a:pPr>
            <a:r>
              <a:rPr lang="en-US" sz="2400">
                <a:solidFill>
                  <a:srgbClr val="FFFF00"/>
                </a:solidFill>
              </a:rPr>
              <a:t>Condensing Unit</a:t>
            </a:r>
            <a:endParaRPr lang="th-TH" sz="2400">
              <a:solidFill>
                <a:srgbClr val="FFFF00"/>
              </a:solidFill>
            </a:endParaRPr>
          </a:p>
        </p:txBody>
      </p:sp>
      <p:sp>
        <p:nvSpPr>
          <p:cNvPr id="23561" name="Text Box 10"/>
          <p:cNvSpPr txBox="1">
            <a:spLocks noChangeArrowheads="1"/>
          </p:cNvSpPr>
          <p:nvPr/>
        </p:nvSpPr>
        <p:spPr bwMode="auto">
          <a:xfrm>
            <a:off x="749300" y="720725"/>
            <a:ext cx="3149600" cy="457200"/>
          </a:xfrm>
          <a:prstGeom prst="rect">
            <a:avLst/>
          </a:prstGeom>
          <a:noFill/>
          <a:ln w="9525">
            <a:noFill/>
            <a:miter lim="800000"/>
            <a:headEnd/>
            <a:tailEnd/>
          </a:ln>
        </p:spPr>
        <p:txBody>
          <a:bodyPr>
            <a:spAutoFit/>
          </a:bodyPr>
          <a:lstStyle/>
          <a:p>
            <a:pPr algn="ctr">
              <a:spcBef>
                <a:spcPct val="50000"/>
              </a:spcBef>
            </a:pPr>
            <a:r>
              <a:rPr lang="en-US" sz="2400">
                <a:solidFill>
                  <a:srgbClr val="FFFF00"/>
                </a:solidFill>
              </a:rPr>
              <a:t>Fan Coil Unit</a:t>
            </a:r>
            <a:endParaRPr lang="th-TH" sz="2400">
              <a:solidFill>
                <a:srgbClr val="FFFF00"/>
              </a:solidFill>
            </a:endParaRPr>
          </a:p>
        </p:txBody>
      </p:sp>
      <p:sp>
        <p:nvSpPr>
          <p:cNvPr id="23562" name="Text Box 11"/>
          <p:cNvSpPr txBox="1">
            <a:spLocks noChangeArrowheads="1"/>
          </p:cNvSpPr>
          <p:nvPr/>
        </p:nvSpPr>
        <p:spPr bwMode="auto">
          <a:xfrm>
            <a:off x="5465763" y="2984500"/>
            <a:ext cx="3149600" cy="457200"/>
          </a:xfrm>
          <a:prstGeom prst="rect">
            <a:avLst/>
          </a:prstGeom>
          <a:noFill/>
          <a:ln w="9525">
            <a:noFill/>
            <a:miter lim="800000"/>
            <a:headEnd/>
            <a:tailEnd/>
          </a:ln>
        </p:spPr>
        <p:txBody>
          <a:bodyPr>
            <a:spAutoFit/>
          </a:bodyPr>
          <a:lstStyle/>
          <a:p>
            <a:pPr algn="ctr">
              <a:spcBef>
                <a:spcPct val="50000"/>
              </a:spcBef>
            </a:pPr>
            <a:r>
              <a:rPr lang="en-US" sz="2400">
                <a:solidFill>
                  <a:srgbClr val="FFFF00"/>
                </a:solidFill>
              </a:rPr>
              <a:t>Evaporator Tube</a:t>
            </a:r>
            <a:endParaRPr lang="th-TH" sz="2400">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ตัวยึดท้ายกระดาษ 4"/>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7171" name="ตัวยึดหมายเลขภาพนิ่ง 5"/>
          <p:cNvSpPr>
            <a:spLocks noGrp="1"/>
          </p:cNvSpPr>
          <p:nvPr>
            <p:ph type="sldNum" sz="quarter" idx="12"/>
          </p:nvPr>
        </p:nvSpPr>
        <p:spPr>
          <a:noFill/>
        </p:spPr>
        <p:txBody>
          <a:bodyPr/>
          <a:lstStyle/>
          <a:p>
            <a:fld id="{C66497C7-A1EF-435A-9E17-270AEDC808E7}" type="slidenum">
              <a:rPr lang="en-US" smtClean="0"/>
              <a:pPr/>
              <a:t>2</a:t>
            </a:fld>
            <a:endParaRPr lang="th-TH" smtClean="0"/>
          </a:p>
        </p:txBody>
      </p:sp>
      <p:sp>
        <p:nvSpPr>
          <p:cNvPr id="7172" name="Rectangle 2"/>
          <p:cNvSpPr>
            <a:spLocks noGrp="1" noChangeArrowheads="1"/>
          </p:cNvSpPr>
          <p:nvPr>
            <p:ph type="title"/>
          </p:nvPr>
        </p:nvSpPr>
        <p:spPr/>
        <p:txBody>
          <a:bodyPr/>
          <a:lstStyle/>
          <a:p>
            <a:pPr eaLnBrk="1" hangingPunct="1"/>
            <a:r>
              <a:rPr lang="en-US" smtClean="0"/>
              <a:t>Introduction</a:t>
            </a:r>
            <a:endParaRPr lang="th-TH" smtClean="0"/>
          </a:p>
        </p:txBody>
      </p:sp>
      <p:sp>
        <p:nvSpPr>
          <p:cNvPr id="7173" name="Rectangle 3"/>
          <p:cNvSpPr>
            <a:spLocks noGrp="1" noChangeArrowheads="1"/>
          </p:cNvSpPr>
          <p:nvPr>
            <p:ph type="body" idx="1"/>
          </p:nvPr>
        </p:nvSpPr>
        <p:spPr/>
        <p:txBody>
          <a:bodyPr/>
          <a:lstStyle/>
          <a:p>
            <a:pPr eaLnBrk="1" hangingPunct="1"/>
            <a:endParaRPr lang="en-US" sz="2400" smtClean="0"/>
          </a:p>
          <a:p>
            <a:pPr eaLnBrk="1" hangingPunct="1">
              <a:buFont typeface="Wingdings" pitchFamily="2" charset="2"/>
              <a:buNone/>
            </a:pPr>
            <a:endParaRPr lang="en-US" sz="2400" smtClean="0"/>
          </a:p>
          <a:p>
            <a:pPr eaLnBrk="1" hangingPunct="1"/>
            <a:endParaRPr lang="th-TH" sz="2400" smtClean="0"/>
          </a:p>
        </p:txBody>
      </p:sp>
      <p:sp>
        <p:nvSpPr>
          <p:cNvPr id="7174" name="Text Box 4"/>
          <p:cNvSpPr txBox="1">
            <a:spLocks noChangeArrowheads="1"/>
          </p:cNvSpPr>
          <p:nvPr/>
        </p:nvSpPr>
        <p:spPr bwMode="auto">
          <a:xfrm>
            <a:off x="517525" y="1790700"/>
            <a:ext cx="8334375" cy="4327525"/>
          </a:xfrm>
          <a:prstGeom prst="rect">
            <a:avLst/>
          </a:prstGeom>
          <a:noFill/>
          <a:ln w="9525">
            <a:noFill/>
            <a:miter lim="800000"/>
            <a:headEnd/>
            <a:tailEnd/>
          </a:ln>
        </p:spPr>
        <p:txBody>
          <a:bodyPr>
            <a:spAutoFit/>
          </a:bodyPr>
          <a:lstStyle/>
          <a:p>
            <a:pPr>
              <a:spcBef>
                <a:spcPct val="20000"/>
              </a:spcBef>
              <a:buFontTx/>
              <a:buChar char="•"/>
            </a:pPr>
            <a:r>
              <a:rPr lang="en-US" sz="2400"/>
              <a:t>Refrigeration Cycle </a:t>
            </a:r>
            <a:r>
              <a:rPr lang="en-US" sz="2400">
                <a:sym typeface="Wingdings" pitchFamily="2" charset="2"/>
              </a:rPr>
              <a:t>is a kind of Heat Pump.</a:t>
            </a:r>
          </a:p>
          <a:p>
            <a:pPr>
              <a:spcBef>
                <a:spcPct val="20000"/>
              </a:spcBef>
              <a:buFontTx/>
              <a:buChar char="•"/>
            </a:pPr>
            <a:r>
              <a:rPr lang="en-US" sz="2400">
                <a:sym typeface="Wingdings" pitchFamily="2" charset="2"/>
              </a:rPr>
              <a:t>There are many type of refrigeration device, ie.:</a:t>
            </a:r>
          </a:p>
          <a:p>
            <a:pPr lvl="1">
              <a:spcBef>
                <a:spcPct val="20000"/>
              </a:spcBef>
              <a:buFontTx/>
              <a:buChar char="•"/>
            </a:pPr>
            <a:r>
              <a:rPr lang="en-US" sz="2400"/>
              <a:t> Vapor Compression refrigeration </a:t>
            </a:r>
          </a:p>
          <a:p>
            <a:pPr lvl="1">
              <a:spcBef>
                <a:spcPct val="20000"/>
              </a:spcBef>
              <a:buFontTx/>
              <a:buChar char="•"/>
            </a:pPr>
            <a:r>
              <a:rPr lang="en-US" sz="2400"/>
              <a:t> Gas refrigeration </a:t>
            </a:r>
          </a:p>
          <a:p>
            <a:pPr lvl="1">
              <a:spcBef>
                <a:spcPct val="20000"/>
              </a:spcBef>
              <a:buFontTx/>
              <a:buChar char="•"/>
            </a:pPr>
            <a:r>
              <a:rPr lang="en-US" sz="2400"/>
              <a:t> Absorbtion refrigeration</a:t>
            </a:r>
          </a:p>
          <a:p>
            <a:pPr lvl="1">
              <a:spcBef>
                <a:spcPct val="20000"/>
              </a:spcBef>
              <a:buFontTx/>
              <a:buChar char="•"/>
            </a:pPr>
            <a:r>
              <a:rPr lang="en-US" sz="2400"/>
              <a:t> Thermoelectric refrigeration</a:t>
            </a:r>
          </a:p>
          <a:p>
            <a:pPr>
              <a:spcBef>
                <a:spcPct val="20000"/>
              </a:spcBef>
              <a:buFontTx/>
              <a:buChar char="•"/>
            </a:pPr>
            <a:r>
              <a:rPr lang="en-US" sz="2400"/>
              <a:t>Vapor Compression Refrigeration is commonly used now a day</a:t>
            </a:r>
          </a:p>
          <a:p>
            <a:pPr>
              <a:spcBef>
                <a:spcPct val="20000"/>
              </a:spcBef>
              <a:buFontTx/>
              <a:buChar char="•"/>
            </a:pPr>
            <a:r>
              <a:rPr lang="en-US" sz="2400"/>
              <a:t>1834 Jacob Perkins patented “ Ice Machine”</a:t>
            </a:r>
          </a:p>
          <a:p>
            <a:pPr>
              <a:spcBef>
                <a:spcPct val="20000"/>
              </a:spcBef>
              <a:buFontTx/>
              <a:buChar char="•"/>
            </a:pPr>
            <a:r>
              <a:rPr lang="en-US" sz="2400"/>
              <a:t>1850 Alexander Twining commercial “Ice Machine”</a:t>
            </a:r>
            <a:endParaRPr lang="th-TH" sz="240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24579" name="ตัวยึดหมายเลขภาพนิ่ง 3"/>
          <p:cNvSpPr>
            <a:spLocks noGrp="1"/>
          </p:cNvSpPr>
          <p:nvPr>
            <p:ph type="sldNum" sz="quarter" idx="12"/>
          </p:nvPr>
        </p:nvSpPr>
        <p:spPr>
          <a:noFill/>
        </p:spPr>
        <p:txBody>
          <a:bodyPr/>
          <a:lstStyle/>
          <a:p>
            <a:fld id="{608B1FC5-498F-4FDA-9817-33B499EDBF4F}" type="slidenum">
              <a:rPr lang="en-US" smtClean="0"/>
              <a:pPr/>
              <a:t>20</a:t>
            </a:fld>
            <a:endParaRPr lang="th-TH" smtClean="0"/>
          </a:p>
        </p:txBody>
      </p:sp>
      <p:sp>
        <p:nvSpPr>
          <p:cNvPr id="121860" name="Text Box 4"/>
          <p:cNvSpPr txBox="1">
            <a:spLocks noChangeArrowheads="1"/>
          </p:cNvSpPr>
          <p:nvPr/>
        </p:nvSpPr>
        <p:spPr bwMode="auto">
          <a:xfrm>
            <a:off x="1373188" y="2309813"/>
            <a:ext cx="1809750" cy="304800"/>
          </a:xfrm>
          <a:prstGeom prst="rect">
            <a:avLst/>
          </a:prstGeom>
          <a:noFill/>
          <a:ln w="9525">
            <a:noFill/>
            <a:miter lim="800000"/>
            <a:headEnd/>
            <a:tailEnd/>
          </a:ln>
        </p:spPr>
        <p:txBody>
          <a:bodyPr>
            <a:spAutoFit/>
          </a:bodyPr>
          <a:lstStyle/>
          <a:p>
            <a:pPr algn="ctr">
              <a:spcBef>
                <a:spcPct val="50000"/>
              </a:spcBef>
            </a:pPr>
            <a:r>
              <a:rPr lang="en-US" sz="1400" i="1">
                <a:latin typeface="Times New Roman" pitchFamily="18" charset="0"/>
              </a:rPr>
              <a:t>T-s Diagram</a:t>
            </a:r>
            <a:endParaRPr lang="th-TH" sz="1400" i="1">
              <a:latin typeface="Times New Roman" pitchFamily="18" charset="0"/>
            </a:endParaRPr>
          </a:p>
        </p:txBody>
      </p:sp>
      <p:sp>
        <p:nvSpPr>
          <p:cNvPr id="24581" name="Line 5"/>
          <p:cNvSpPr>
            <a:spLocks noChangeShapeType="1"/>
          </p:cNvSpPr>
          <p:nvPr/>
        </p:nvSpPr>
        <p:spPr bwMode="auto">
          <a:xfrm>
            <a:off x="1677988" y="3903663"/>
            <a:ext cx="0" cy="0"/>
          </a:xfrm>
          <a:prstGeom prst="line">
            <a:avLst/>
          </a:prstGeom>
          <a:noFill/>
          <a:ln w="9525">
            <a:solidFill>
              <a:srgbClr val="000000"/>
            </a:solidFill>
            <a:round/>
            <a:headEnd/>
            <a:tailEnd/>
          </a:ln>
        </p:spPr>
        <p:txBody>
          <a:bodyPr/>
          <a:lstStyle/>
          <a:p>
            <a:endParaRPr lang="th-TH"/>
          </a:p>
        </p:txBody>
      </p:sp>
      <p:sp>
        <p:nvSpPr>
          <p:cNvPr id="24582" name="Line 6"/>
          <p:cNvSpPr>
            <a:spLocks noChangeShapeType="1"/>
          </p:cNvSpPr>
          <p:nvPr/>
        </p:nvSpPr>
        <p:spPr bwMode="auto">
          <a:xfrm>
            <a:off x="1649413" y="3654425"/>
            <a:ext cx="0" cy="0"/>
          </a:xfrm>
          <a:prstGeom prst="line">
            <a:avLst/>
          </a:prstGeom>
          <a:noFill/>
          <a:ln w="9525">
            <a:solidFill>
              <a:srgbClr val="000000"/>
            </a:solidFill>
            <a:round/>
            <a:headEnd/>
            <a:tailEnd/>
          </a:ln>
        </p:spPr>
        <p:txBody>
          <a:bodyPr/>
          <a:lstStyle/>
          <a:p>
            <a:endParaRPr lang="th-TH"/>
          </a:p>
        </p:txBody>
      </p:sp>
      <p:sp>
        <p:nvSpPr>
          <p:cNvPr id="24583" name="Freeform 7"/>
          <p:cNvSpPr>
            <a:spLocks/>
          </p:cNvSpPr>
          <p:nvPr/>
        </p:nvSpPr>
        <p:spPr bwMode="auto">
          <a:xfrm>
            <a:off x="1355725" y="3141663"/>
            <a:ext cx="2308225" cy="1570037"/>
          </a:xfrm>
          <a:custGeom>
            <a:avLst/>
            <a:gdLst>
              <a:gd name="T0" fmla="*/ 0 w 1454"/>
              <a:gd name="T1" fmla="*/ 1570037 h 989"/>
              <a:gd name="T2" fmla="*/ 96837 w 1454"/>
              <a:gd name="T3" fmla="*/ 1260475 h 989"/>
              <a:gd name="T4" fmla="*/ 179387 w 1454"/>
              <a:gd name="T5" fmla="*/ 1009650 h 989"/>
              <a:gd name="T6" fmla="*/ 287338 w 1454"/>
              <a:gd name="T7" fmla="*/ 681037 h 989"/>
              <a:gd name="T8" fmla="*/ 423863 w 1454"/>
              <a:gd name="T9" fmla="*/ 368300 h 989"/>
              <a:gd name="T10" fmla="*/ 631825 w 1454"/>
              <a:gd name="T11" fmla="*/ 58737 h 989"/>
              <a:gd name="T12" fmla="*/ 793750 w 1454"/>
              <a:gd name="T13" fmla="*/ 17462 h 989"/>
              <a:gd name="T14" fmla="*/ 917575 w 1454"/>
              <a:gd name="T15" fmla="*/ 93662 h 989"/>
              <a:gd name="T16" fmla="*/ 1084263 w 1454"/>
              <a:gd name="T17" fmla="*/ 303212 h 989"/>
              <a:gd name="T18" fmla="*/ 1246187 w 1454"/>
              <a:gd name="T19" fmla="*/ 546100 h 989"/>
              <a:gd name="T20" fmla="*/ 1493837 w 1454"/>
              <a:gd name="T21" fmla="*/ 865187 h 989"/>
              <a:gd name="T22" fmla="*/ 1808163 w 1454"/>
              <a:gd name="T23" fmla="*/ 1217612 h 989"/>
              <a:gd name="T24" fmla="*/ 2032000 w 1454"/>
              <a:gd name="T25" fmla="*/ 1398587 h 989"/>
              <a:gd name="T26" fmla="*/ 2308225 w 1454"/>
              <a:gd name="T27" fmla="*/ 1527175 h 9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54"/>
              <a:gd name="T43" fmla="*/ 0 h 989"/>
              <a:gd name="T44" fmla="*/ 1454 w 1454"/>
              <a:gd name="T45" fmla="*/ 989 h 9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54" h="989">
                <a:moveTo>
                  <a:pt x="0" y="989"/>
                </a:moveTo>
                <a:cubicBezTo>
                  <a:pt x="10" y="957"/>
                  <a:pt x="42" y="853"/>
                  <a:pt x="61" y="794"/>
                </a:cubicBezTo>
                <a:cubicBezTo>
                  <a:pt x="80" y="735"/>
                  <a:pt x="93" y="697"/>
                  <a:pt x="113" y="636"/>
                </a:cubicBezTo>
                <a:cubicBezTo>
                  <a:pt x="133" y="575"/>
                  <a:pt x="155" y="496"/>
                  <a:pt x="181" y="429"/>
                </a:cubicBezTo>
                <a:cubicBezTo>
                  <a:pt x="208" y="362"/>
                  <a:pt x="232" y="297"/>
                  <a:pt x="267" y="232"/>
                </a:cubicBezTo>
                <a:cubicBezTo>
                  <a:pt x="303" y="167"/>
                  <a:pt x="359" y="74"/>
                  <a:pt x="398" y="37"/>
                </a:cubicBezTo>
                <a:cubicBezTo>
                  <a:pt x="437" y="0"/>
                  <a:pt x="470" y="7"/>
                  <a:pt x="500" y="11"/>
                </a:cubicBezTo>
                <a:cubicBezTo>
                  <a:pt x="530" y="15"/>
                  <a:pt x="547" y="29"/>
                  <a:pt x="578" y="59"/>
                </a:cubicBezTo>
                <a:cubicBezTo>
                  <a:pt x="609" y="89"/>
                  <a:pt x="649" y="144"/>
                  <a:pt x="683" y="191"/>
                </a:cubicBezTo>
                <a:cubicBezTo>
                  <a:pt x="717" y="238"/>
                  <a:pt x="742" y="285"/>
                  <a:pt x="785" y="344"/>
                </a:cubicBezTo>
                <a:cubicBezTo>
                  <a:pt x="828" y="403"/>
                  <a:pt x="882" y="474"/>
                  <a:pt x="941" y="545"/>
                </a:cubicBezTo>
                <a:cubicBezTo>
                  <a:pt x="1000" y="616"/>
                  <a:pt x="1082" y="711"/>
                  <a:pt x="1139" y="767"/>
                </a:cubicBezTo>
                <a:cubicBezTo>
                  <a:pt x="1196" y="823"/>
                  <a:pt x="1228" y="849"/>
                  <a:pt x="1280" y="881"/>
                </a:cubicBezTo>
                <a:cubicBezTo>
                  <a:pt x="1332" y="913"/>
                  <a:pt x="1418" y="945"/>
                  <a:pt x="1454" y="962"/>
                </a:cubicBezTo>
              </a:path>
            </a:pathLst>
          </a:custGeom>
          <a:noFill/>
          <a:ln w="50800">
            <a:solidFill>
              <a:srgbClr val="0000FF"/>
            </a:solidFill>
            <a:round/>
            <a:headEnd/>
            <a:tailEnd/>
          </a:ln>
        </p:spPr>
        <p:txBody>
          <a:bodyPr/>
          <a:lstStyle/>
          <a:p>
            <a:endParaRPr lang="th-TH"/>
          </a:p>
        </p:txBody>
      </p:sp>
      <p:grpSp>
        <p:nvGrpSpPr>
          <p:cNvPr id="2" name="Group 8"/>
          <p:cNvGrpSpPr>
            <a:grpSpLocks/>
          </p:cNvGrpSpPr>
          <p:nvPr/>
        </p:nvGrpSpPr>
        <p:grpSpPr bwMode="auto">
          <a:xfrm>
            <a:off x="738188" y="2451100"/>
            <a:ext cx="3257550" cy="2976563"/>
            <a:chOff x="2207" y="1264"/>
            <a:chExt cx="2052" cy="1875"/>
          </a:xfrm>
        </p:grpSpPr>
        <p:grpSp>
          <p:nvGrpSpPr>
            <p:cNvPr id="24688" name="Group 9"/>
            <p:cNvGrpSpPr>
              <a:grpSpLocks/>
            </p:cNvGrpSpPr>
            <p:nvPr/>
          </p:nvGrpSpPr>
          <p:grpSpPr bwMode="auto">
            <a:xfrm>
              <a:off x="2207" y="1264"/>
              <a:ext cx="2052" cy="1875"/>
              <a:chOff x="843" y="590"/>
              <a:chExt cx="2126" cy="1875"/>
            </a:xfrm>
          </p:grpSpPr>
          <p:sp>
            <p:nvSpPr>
              <p:cNvPr id="24694" name="Text Box 10"/>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a:latin typeface="Times New Roman" pitchFamily="18" charset="0"/>
                  </a:rPr>
                  <a:t>T</a:t>
                </a:r>
                <a:endParaRPr lang="en-US" sz="1200" i="1">
                  <a:latin typeface="Times New Roman" pitchFamily="18" charset="0"/>
                  <a:cs typeface="Arial" pitchFamily="34" charset="0"/>
                </a:endParaRPr>
              </a:p>
            </p:txBody>
          </p:sp>
          <p:sp>
            <p:nvSpPr>
              <p:cNvPr id="24695" name="Line 11"/>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24696" name="Line 12"/>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24697" name="Text Box 13"/>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a:latin typeface="Times New Roman" pitchFamily="18" charset="0"/>
                  </a:rPr>
                  <a:t>s</a:t>
                </a:r>
                <a:endParaRPr lang="en-US" sz="1200" i="1">
                  <a:latin typeface="Times New Roman" pitchFamily="18" charset="0"/>
                  <a:cs typeface="Arial" pitchFamily="34" charset="0"/>
                </a:endParaRPr>
              </a:p>
            </p:txBody>
          </p:sp>
        </p:grpSp>
        <p:grpSp>
          <p:nvGrpSpPr>
            <p:cNvPr id="24689" name="Group 14"/>
            <p:cNvGrpSpPr>
              <a:grpSpLocks/>
            </p:cNvGrpSpPr>
            <p:nvPr/>
          </p:nvGrpSpPr>
          <p:grpSpPr bwMode="auto">
            <a:xfrm>
              <a:off x="2529" y="1375"/>
              <a:ext cx="1573" cy="1357"/>
              <a:chOff x="2529" y="1375"/>
              <a:chExt cx="1573" cy="1357"/>
            </a:xfrm>
          </p:grpSpPr>
          <p:sp>
            <p:nvSpPr>
              <p:cNvPr id="24690" name="Freeform 15"/>
              <p:cNvSpPr>
                <a:spLocks/>
              </p:cNvSpPr>
              <p:nvPr/>
            </p:nvSpPr>
            <p:spPr bwMode="auto">
              <a:xfrm>
                <a:off x="2547" y="1431"/>
                <a:ext cx="1314" cy="1101"/>
              </a:xfrm>
              <a:custGeom>
                <a:avLst/>
                <a:gdLst>
                  <a:gd name="T0" fmla="*/ 0 w 1314"/>
                  <a:gd name="T1" fmla="*/ 1101 h 1101"/>
                  <a:gd name="T2" fmla="*/ 267 w 1314"/>
                  <a:gd name="T3" fmla="*/ 605 h 1101"/>
                  <a:gd name="T4" fmla="*/ 825 w 1314"/>
                  <a:gd name="T5" fmla="*/ 603 h 1101"/>
                  <a:gd name="T6" fmla="*/ 957 w 1314"/>
                  <a:gd name="T7" fmla="*/ 471 h 1101"/>
                  <a:gd name="T8" fmla="*/ 1074 w 1314"/>
                  <a:gd name="T9" fmla="*/ 336 h 1101"/>
                  <a:gd name="T10" fmla="*/ 1221 w 1314"/>
                  <a:gd name="T11" fmla="*/ 147 h 1101"/>
                  <a:gd name="T12" fmla="*/ 1314 w 1314"/>
                  <a:gd name="T13" fmla="*/ 0 h 1101"/>
                  <a:gd name="T14" fmla="*/ 0 60000 65536"/>
                  <a:gd name="T15" fmla="*/ 0 60000 65536"/>
                  <a:gd name="T16" fmla="*/ 0 60000 65536"/>
                  <a:gd name="T17" fmla="*/ 0 60000 65536"/>
                  <a:gd name="T18" fmla="*/ 0 60000 65536"/>
                  <a:gd name="T19" fmla="*/ 0 60000 65536"/>
                  <a:gd name="T20" fmla="*/ 0 60000 65536"/>
                  <a:gd name="T21" fmla="*/ 0 w 1314"/>
                  <a:gd name="T22" fmla="*/ 0 h 1101"/>
                  <a:gd name="T23" fmla="*/ 1314 w 1314"/>
                  <a:gd name="T24" fmla="*/ 1101 h 1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4" h="1101">
                    <a:moveTo>
                      <a:pt x="0" y="1101"/>
                    </a:moveTo>
                    <a:lnTo>
                      <a:pt x="267" y="605"/>
                    </a:lnTo>
                    <a:lnTo>
                      <a:pt x="825" y="603"/>
                    </a:lnTo>
                    <a:lnTo>
                      <a:pt x="957" y="471"/>
                    </a:lnTo>
                    <a:lnTo>
                      <a:pt x="1074" y="336"/>
                    </a:lnTo>
                    <a:lnTo>
                      <a:pt x="1221" y="147"/>
                    </a:lnTo>
                    <a:lnTo>
                      <a:pt x="1314" y="0"/>
                    </a:lnTo>
                  </a:path>
                </a:pathLst>
              </a:custGeom>
              <a:noFill/>
              <a:ln w="12700">
                <a:solidFill>
                  <a:srgbClr val="008000"/>
                </a:solidFill>
                <a:round/>
                <a:headEnd/>
                <a:tailEnd/>
              </a:ln>
            </p:spPr>
            <p:txBody>
              <a:bodyPr/>
              <a:lstStyle/>
              <a:p>
                <a:endParaRPr lang="th-TH"/>
              </a:p>
            </p:txBody>
          </p:sp>
          <p:sp>
            <p:nvSpPr>
              <p:cNvPr id="24691" name="Text Box 16"/>
              <p:cNvSpPr txBox="1">
                <a:spLocks noChangeArrowheads="1"/>
              </p:cNvSpPr>
              <p:nvPr/>
            </p:nvSpPr>
            <p:spPr bwMode="auto">
              <a:xfrm>
                <a:off x="3623" y="1375"/>
                <a:ext cx="197" cy="139"/>
              </a:xfrm>
              <a:prstGeom prst="rect">
                <a:avLst/>
              </a:prstGeom>
              <a:noFill/>
              <a:ln w="9525">
                <a:noFill/>
                <a:miter lim="800000"/>
                <a:headEnd/>
                <a:tailEnd/>
              </a:ln>
            </p:spPr>
            <p:txBody>
              <a:bodyPr/>
              <a:lstStyle/>
              <a:p>
                <a:pPr algn="ctr"/>
                <a:r>
                  <a:rPr lang="en-US" sz="1000" i="1">
                    <a:latin typeface="Times New Roman" pitchFamily="18" charset="0"/>
                  </a:rPr>
                  <a:t>P</a:t>
                </a:r>
                <a:r>
                  <a:rPr lang="en-US" sz="1000" i="1" baseline="-25000">
                    <a:latin typeface="Times New Roman" pitchFamily="18" charset="0"/>
                  </a:rPr>
                  <a:t>2</a:t>
                </a:r>
                <a:endParaRPr lang="en-US" sz="1000" i="1" baseline="-25000">
                  <a:latin typeface="Times New Roman" pitchFamily="18" charset="0"/>
                  <a:cs typeface="Arial" pitchFamily="34" charset="0"/>
                </a:endParaRPr>
              </a:p>
            </p:txBody>
          </p:sp>
          <p:sp>
            <p:nvSpPr>
              <p:cNvPr id="24692" name="Freeform 17"/>
              <p:cNvSpPr>
                <a:spLocks/>
              </p:cNvSpPr>
              <p:nvPr/>
            </p:nvSpPr>
            <p:spPr bwMode="auto">
              <a:xfrm>
                <a:off x="2529" y="2091"/>
                <a:ext cx="1518" cy="641"/>
              </a:xfrm>
              <a:custGeom>
                <a:avLst/>
                <a:gdLst>
                  <a:gd name="T0" fmla="*/ 0 w 1518"/>
                  <a:gd name="T1" fmla="*/ 641 h 641"/>
                  <a:gd name="T2" fmla="*/ 123 w 1518"/>
                  <a:gd name="T3" fmla="*/ 405 h 641"/>
                  <a:gd name="T4" fmla="*/ 1206 w 1518"/>
                  <a:gd name="T5" fmla="*/ 393 h 641"/>
                  <a:gd name="T6" fmla="*/ 1332 w 1518"/>
                  <a:gd name="T7" fmla="*/ 258 h 641"/>
                  <a:gd name="T8" fmla="*/ 1425 w 1518"/>
                  <a:gd name="T9" fmla="*/ 144 h 641"/>
                  <a:gd name="T10" fmla="*/ 1518 w 1518"/>
                  <a:gd name="T11" fmla="*/ 0 h 641"/>
                  <a:gd name="T12" fmla="*/ 0 60000 65536"/>
                  <a:gd name="T13" fmla="*/ 0 60000 65536"/>
                  <a:gd name="T14" fmla="*/ 0 60000 65536"/>
                  <a:gd name="T15" fmla="*/ 0 60000 65536"/>
                  <a:gd name="T16" fmla="*/ 0 60000 65536"/>
                  <a:gd name="T17" fmla="*/ 0 60000 65536"/>
                  <a:gd name="T18" fmla="*/ 0 w 1518"/>
                  <a:gd name="T19" fmla="*/ 0 h 641"/>
                  <a:gd name="T20" fmla="*/ 1518 w 1518"/>
                  <a:gd name="T21" fmla="*/ 641 h 641"/>
                </a:gdLst>
                <a:ahLst/>
                <a:cxnLst>
                  <a:cxn ang="T12">
                    <a:pos x="T0" y="T1"/>
                  </a:cxn>
                  <a:cxn ang="T13">
                    <a:pos x="T2" y="T3"/>
                  </a:cxn>
                  <a:cxn ang="T14">
                    <a:pos x="T4" y="T5"/>
                  </a:cxn>
                  <a:cxn ang="T15">
                    <a:pos x="T6" y="T7"/>
                  </a:cxn>
                  <a:cxn ang="T16">
                    <a:pos x="T8" y="T9"/>
                  </a:cxn>
                  <a:cxn ang="T17">
                    <a:pos x="T10" y="T11"/>
                  </a:cxn>
                </a:cxnLst>
                <a:rect l="T18" t="T19" r="T20" b="T21"/>
                <a:pathLst>
                  <a:path w="1518" h="641">
                    <a:moveTo>
                      <a:pt x="0" y="641"/>
                    </a:moveTo>
                    <a:lnTo>
                      <a:pt x="123" y="405"/>
                    </a:lnTo>
                    <a:lnTo>
                      <a:pt x="1206" y="393"/>
                    </a:lnTo>
                    <a:lnTo>
                      <a:pt x="1332" y="258"/>
                    </a:lnTo>
                    <a:lnTo>
                      <a:pt x="1425" y="144"/>
                    </a:lnTo>
                    <a:lnTo>
                      <a:pt x="1518" y="0"/>
                    </a:lnTo>
                  </a:path>
                </a:pathLst>
              </a:custGeom>
              <a:noFill/>
              <a:ln w="12700">
                <a:solidFill>
                  <a:srgbClr val="008000"/>
                </a:solidFill>
                <a:round/>
                <a:headEnd/>
                <a:tailEnd/>
              </a:ln>
            </p:spPr>
            <p:txBody>
              <a:bodyPr/>
              <a:lstStyle/>
              <a:p>
                <a:endParaRPr lang="th-TH"/>
              </a:p>
            </p:txBody>
          </p:sp>
          <p:sp>
            <p:nvSpPr>
              <p:cNvPr id="24693" name="Text Box 18"/>
              <p:cNvSpPr txBox="1">
                <a:spLocks noChangeArrowheads="1"/>
              </p:cNvSpPr>
              <p:nvPr/>
            </p:nvSpPr>
            <p:spPr bwMode="auto">
              <a:xfrm>
                <a:off x="3905" y="1945"/>
                <a:ext cx="197" cy="139"/>
              </a:xfrm>
              <a:prstGeom prst="rect">
                <a:avLst/>
              </a:prstGeom>
              <a:noFill/>
              <a:ln w="9525">
                <a:noFill/>
                <a:miter lim="800000"/>
                <a:headEnd/>
                <a:tailEnd/>
              </a:ln>
            </p:spPr>
            <p:txBody>
              <a:bodyPr/>
              <a:lstStyle/>
              <a:p>
                <a:pPr algn="ctr"/>
                <a:r>
                  <a:rPr lang="en-US" sz="1000" i="1">
                    <a:latin typeface="Times New Roman" pitchFamily="18" charset="0"/>
                  </a:rPr>
                  <a:t>P</a:t>
                </a:r>
                <a:r>
                  <a:rPr lang="en-US" sz="1000" i="1" baseline="-25000">
                    <a:latin typeface="Times New Roman" pitchFamily="18" charset="0"/>
                  </a:rPr>
                  <a:t>1</a:t>
                </a:r>
                <a:endParaRPr lang="en-US" sz="1000" i="1" baseline="-25000">
                  <a:latin typeface="Times New Roman" pitchFamily="18" charset="0"/>
                  <a:cs typeface="Arial" pitchFamily="34" charset="0"/>
                </a:endParaRPr>
              </a:p>
            </p:txBody>
          </p:sp>
        </p:grpSp>
      </p:grpSp>
      <p:grpSp>
        <p:nvGrpSpPr>
          <p:cNvPr id="5" name="Group 19"/>
          <p:cNvGrpSpPr>
            <a:grpSpLocks/>
          </p:cNvGrpSpPr>
          <p:nvPr/>
        </p:nvGrpSpPr>
        <p:grpSpPr bwMode="auto">
          <a:xfrm>
            <a:off x="3238500" y="3078163"/>
            <a:ext cx="763588" cy="474662"/>
            <a:chOff x="3782" y="1671"/>
            <a:chExt cx="481" cy="299"/>
          </a:xfrm>
        </p:grpSpPr>
        <p:sp>
          <p:nvSpPr>
            <p:cNvPr id="24686" name="Rectangle 20"/>
            <p:cNvSpPr>
              <a:spLocks noChangeArrowheads="1"/>
            </p:cNvSpPr>
            <p:nvPr/>
          </p:nvSpPr>
          <p:spPr bwMode="auto">
            <a:xfrm>
              <a:off x="4017" y="1671"/>
              <a:ext cx="246" cy="173"/>
            </a:xfrm>
            <a:prstGeom prst="rect">
              <a:avLst/>
            </a:prstGeom>
            <a:noFill/>
            <a:ln w="9525" algn="ctr">
              <a:noFill/>
              <a:miter lim="800000"/>
              <a:headEnd/>
              <a:tailEnd/>
            </a:ln>
          </p:spPr>
          <p:txBody>
            <a:bodyPr wrap="none">
              <a:spAutoFit/>
            </a:bodyPr>
            <a:lstStyle/>
            <a:p>
              <a:pPr algn="ctr"/>
              <a:r>
                <a:rPr lang="en-US" sz="1200" i="1">
                  <a:latin typeface="Times New Roman" pitchFamily="18" charset="0"/>
                </a:rPr>
                <a:t>W</a:t>
              </a:r>
              <a:r>
                <a:rPr lang="en-US" sz="1200" i="1" baseline="-25000">
                  <a:latin typeface="Times New Roman" pitchFamily="18" charset="0"/>
                </a:rPr>
                <a:t>in</a:t>
              </a:r>
              <a:endParaRPr lang="th-TH" sz="1200" i="1">
                <a:latin typeface="Times New Roman" pitchFamily="18" charset="0"/>
              </a:endParaRPr>
            </a:p>
          </p:txBody>
        </p:sp>
        <p:sp>
          <p:nvSpPr>
            <p:cNvPr id="24687" name="Freeform 21"/>
            <p:cNvSpPr>
              <a:spLocks/>
            </p:cNvSpPr>
            <p:nvPr/>
          </p:nvSpPr>
          <p:spPr bwMode="auto">
            <a:xfrm>
              <a:off x="3782" y="1699"/>
              <a:ext cx="342" cy="271"/>
            </a:xfrm>
            <a:custGeom>
              <a:avLst/>
              <a:gdLst>
                <a:gd name="T0" fmla="*/ 342 w 432"/>
                <a:gd name="T1" fmla="*/ 137 h 271"/>
                <a:gd name="T2" fmla="*/ 284 w 432"/>
                <a:gd name="T3" fmla="*/ 170 h 271"/>
                <a:gd name="T4" fmla="*/ 201 w 432"/>
                <a:gd name="T5" fmla="*/ 207 h 271"/>
                <a:gd name="T6" fmla="*/ 124 w 432"/>
                <a:gd name="T7" fmla="*/ 229 h 271"/>
                <a:gd name="T8" fmla="*/ 59 w 432"/>
                <a:gd name="T9" fmla="*/ 239 h 271"/>
                <a:gd name="T10" fmla="*/ 79 w 432"/>
                <a:gd name="T11" fmla="*/ 271 h 271"/>
                <a:gd name="T12" fmla="*/ 0 w 432"/>
                <a:gd name="T13" fmla="*/ 231 h 271"/>
                <a:gd name="T14" fmla="*/ 69 w 432"/>
                <a:gd name="T15" fmla="*/ 157 h 271"/>
                <a:gd name="T16" fmla="*/ 55 w 432"/>
                <a:gd name="T17" fmla="*/ 195 h 271"/>
                <a:gd name="T18" fmla="*/ 101 w 432"/>
                <a:gd name="T19" fmla="*/ 181 h 271"/>
                <a:gd name="T20" fmla="*/ 138 w 432"/>
                <a:gd name="T21" fmla="*/ 157 h 271"/>
                <a:gd name="T22" fmla="*/ 179 w 432"/>
                <a:gd name="T23" fmla="*/ 125 h 271"/>
                <a:gd name="T24" fmla="*/ 222 w 432"/>
                <a:gd name="T25" fmla="*/ 89 h 271"/>
                <a:gd name="T26" fmla="*/ 247 w 432"/>
                <a:gd name="T27" fmla="*/ 54 h 271"/>
                <a:gd name="T28" fmla="*/ 277 w 432"/>
                <a:gd name="T29" fmla="*/ 19 h 271"/>
                <a:gd name="T30" fmla="*/ 287 w 432"/>
                <a:gd name="T31" fmla="*/ 0 h 271"/>
                <a:gd name="T32" fmla="*/ 266 w 432"/>
                <a:gd name="T33" fmla="*/ 119 h 271"/>
                <a:gd name="T34" fmla="*/ 342 w 432"/>
                <a:gd name="T35" fmla="*/ 137 h 2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2"/>
                <a:gd name="T55" fmla="*/ 0 h 271"/>
                <a:gd name="T56" fmla="*/ 432 w 432"/>
                <a:gd name="T57" fmla="*/ 271 h 2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2" h="271">
                  <a:moveTo>
                    <a:pt x="432" y="137"/>
                  </a:moveTo>
                  <a:lnTo>
                    <a:pt x="359" y="170"/>
                  </a:lnTo>
                  <a:lnTo>
                    <a:pt x="254" y="207"/>
                  </a:lnTo>
                  <a:lnTo>
                    <a:pt x="156" y="229"/>
                  </a:lnTo>
                  <a:lnTo>
                    <a:pt x="75" y="239"/>
                  </a:lnTo>
                  <a:lnTo>
                    <a:pt x="100" y="271"/>
                  </a:lnTo>
                  <a:lnTo>
                    <a:pt x="0" y="231"/>
                  </a:lnTo>
                  <a:lnTo>
                    <a:pt x="87" y="157"/>
                  </a:lnTo>
                  <a:lnTo>
                    <a:pt x="70" y="195"/>
                  </a:lnTo>
                  <a:lnTo>
                    <a:pt x="128" y="181"/>
                  </a:lnTo>
                  <a:lnTo>
                    <a:pt x="174" y="157"/>
                  </a:lnTo>
                  <a:lnTo>
                    <a:pt x="226" y="125"/>
                  </a:lnTo>
                  <a:lnTo>
                    <a:pt x="280" y="89"/>
                  </a:lnTo>
                  <a:lnTo>
                    <a:pt x="312" y="54"/>
                  </a:lnTo>
                  <a:lnTo>
                    <a:pt x="350" y="19"/>
                  </a:lnTo>
                  <a:lnTo>
                    <a:pt x="363" y="0"/>
                  </a:lnTo>
                  <a:lnTo>
                    <a:pt x="336" y="119"/>
                  </a:lnTo>
                  <a:lnTo>
                    <a:pt x="432" y="137"/>
                  </a:lnTo>
                  <a:close/>
                </a:path>
              </a:pathLst>
            </a:custGeom>
            <a:solidFill>
              <a:srgbClr val="808080">
                <a:alpha val="83920"/>
              </a:srgbClr>
            </a:solidFill>
            <a:ln w="9525" cap="flat" cmpd="sng">
              <a:solidFill>
                <a:srgbClr val="333333"/>
              </a:solidFill>
              <a:prstDash val="solid"/>
              <a:round/>
              <a:headEnd type="none" w="med" len="med"/>
              <a:tailEnd type="none" w="med" len="med"/>
            </a:ln>
          </p:spPr>
          <p:txBody>
            <a:bodyPr/>
            <a:lstStyle/>
            <a:p>
              <a:endParaRPr lang="th-TH"/>
            </a:p>
          </p:txBody>
        </p:sp>
      </p:grpSp>
      <p:grpSp>
        <p:nvGrpSpPr>
          <p:cNvPr id="6" name="Group 22"/>
          <p:cNvGrpSpPr>
            <a:grpSpLocks/>
          </p:cNvGrpSpPr>
          <p:nvPr/>
        </p:nvGrpSpPr>
        <p:grpSpPr bwMode="auto">
          <a:xfrm>
            <a:off x="2087563" y="4368800"/>
            <a:ext cx="1042987" cy="14288"/>
            <a:chOff x="3057" y="2484"/>
            <a:chExt cx="657" cy="9"/>
          </a:xfrm>
        </p:grpSpPr>
        <p:sp>
          <p:nvSpPr>
            <p:cNvPr id="24684" name="Line 23"/>
            <p:cNvSpPr>
              <a:spLocks noChangeShapeType="1"/>
            </p:cNvSpPr>
            <p:nvPr/>
          </p:nvSpPr>
          <p:spPr bwMode="auto">
            <a:xfrm>
              <a:off x="3327" y="2487"/>
              <a:ext cx="118" cy="3"/>
            </a:xfrm>
            <a:prstGeom prst="line">
              <a:avLst/>
            </a:prstGeom>
            <a:noFill/>
            <a:ln w="38100">
              <a:solidFill>
                <a:srgbClr val="FF0000"/>
              </a:solidFill>
              <a:round/>
              <a:headEnd/>
              <a:tailEnd type="stealth" w="lg" len="lg"/>
            </a:ln>
          </p:spPr>
          <p:txBody>
            <a:bodyPr/>
            <a:lstStyle/>
            <a:p>
              <a:endParaRPr lang="th-TH"/>
            </a:p>
          </p:txBody>
        </p:sp>
        <p:sp>
          <p:nvSpPr>
            <p:cNvPr id="24685" name="Line 24"/>
            <p:cNvSpPr>
              <a:spLocks noChangeShapeType="1"/>
            </p:cNvSpPr>
            <p:nvPr/>
          </p:nvSpPr>
          <p:spPr bwMode="auto">
            <a:xfrm flipV="1">
              <a:off x="3057" y="2484"/>
              <a:ext cx="657" cy="9"/>
            </a:xfrm>
            <a:prstGeom prst="line">
              <a:avLst/>
            </a:prstGeom>
            <a:noFill/>
            <a:ln w="38100">
              <a:solidFill>
                <a:srgbClr val="FF0000"/>
              </a:solidFill>
              <a:round/>
              <a:headEnd/>
              <a:tailEnd/>
            </a:ln>
          </p:spPr>
          <p:txBody>
            <a:bodyPr/>
            <a:lstStyle/>
            <a:p>
              <a:endParaRPr lang="th-TH"/>
            </a:p>
          </p:txBody>
        </p:sp>
      </p:grpSp>
      <p:grpSp>
        <p:nvGrpSpPr>
          <p:cNvPr id="7" name="Group 25"/>
          <p:cNvGrpSpPr>
            <a:grpSpLocks/>
          </p:cNvGrpSpPr>
          <p:nvPr/>
        </p:nvGrpSpPr>
        <p:grpSpPr bwMode="auto">
          <a:xfrm>
            <a:off x="1701800" y="3678238"/>
            <a:ext cx="488950" cy="981075"/>
            <a:chOff x="2814" y="2049"/>
            <a:chExt cx="308" cy="618"/>
          </a:xfrm>
        </p:grpSpPr>
        <p:sp>
          <p:nvSpPr>
            <p:cNvPr id="24678" name="Freeform 26"/>
            <p:cNvSpPr>
              <a:spLocks/>
            </p:cNvSpPr>
            <p:nvPr/>
          </p:nvSpPr>
          <p:spPr bwMode="auto">
            <a:xfrm>
              <a:off x="2814" y="2049"/>
              <a:ext cx="249" cy="450"/>
            </a:xfrm>
            <a:custGeom>
              <a:avLst/>
              <a:gdLst>
                <a:gd name="T0" fmla="*/ 0 w 249"/>
                <a:gd name="T1" fmla="*/ 0 h 450"/>
                <a:gd name="T2" fmla="*/ 15 w 249"/>
                <a:gd name="T3" fmla="*/ 105 h 450"/>
                <a:gd name="T4" fmla="*/ 45 w 249"/>
                <a:gd name="T5" fmla="*/ 192 h 450"/>
                <a:gd name="T6" fmla="*/ 90 w 249"/>
                <a:gd name="T7" fmla="*/ 282 h 450"/>
                <a:gd name="T8" fmla="*/ 162 w 249"/>
                <a:gd name="T9" fmla="*/ 378 h 450"/>
                <a:gd name="T10" fmla="*/ 249 w 249"/>
                <a:gd name="T11" fmla="*/ 450 h 450"/>
                <a:gd name="T12" fmla="*/ 0 60000 65536"/>
                <a:gd name="T13" fmla="*/ 0 60000 65536"/>
                <a:gd name="T14" fmla="*/ 0 60000 65536"/>
                <a:gd name="T15" fmla="*/ 0 60000 65536"/>
                <a:gd name="T16" fmla="*/ 0 60000 65536"/>
                <a:gd name="T17" fmla="*/ 0 60000 65536"/>
                <a:gd name="T18" fmla="*/ 0 w 249"/>
                <a:gd name="T19" fmla="*/ 0 h 450"/>
                <a:gd name="T20" fmla="*/ 249 w 249"/>
                <a:gd name="T21" fmla="*/ 450 h 450"/>
              </a:gdLst>
              <a:ahLst/>
              <a:cxnLst>
                <a:cxn ang="T12">
                  <a:pos x="T0" y="T1"/>
                </a:cxn>
                <a:cxn ang="T13">
                  <a:pos x="T2" y="T3"/>
                </a:cxn>
                <a:cxn ang="T14">
                  <a:pos x="T4" y="T5"/>
                </a:cxn>
                <a:cxn ang="T15">
                  <a:pos x="T6" y="T7"/>
                </a:cxn>
                <a:cxn ang="T16">
                  <a:pos x="T8" y="T9"/>
                </a:cxn>
                <a:cxn ang="T17">
                  <a:pos x="T10" y="T11"/>
                </a:cxn>
              </a:cxnLst>
              <a:rect l="T18" t="T19" r="T20" b="T21"/>
              <a:pathLst>
                <a:path w="249" h="450">
                  <a:moveTo>
                    <a:pt x="0" y="0"/>
                  </a:moveTo>
                  <a:lnTo>
                    <a:pt x="15" y="105"/>
                  </a:lnTo>
                  <a:lnTo>
                    <a:pt x="45" y="192"/>
                  </a:lnTo>
                  <a:lnTo>
                    <a:pt x="90" y="282"/>
                  </a:lnTo>
                  <a:lnTo>
                    <a:pt x="162" y="378"/>
                  </a:lnTo>
                  <a:lnTo>
                    <a:pt x="249" y="450"/>
                  </a:lnTo>
                </a:path>
              </a:pathLst>
            </a:custGeom>
            <a:noFill/>
            <a:ln w="38100">
              <a:solidFill>
                <a:srgbClr val="FF0000"/>
              </a:solidFill>
              <a:round/>
              <a:headEnd/>
              <a:tailEnd type="none" w="lg" len="lg"/>
            </a:ln>
          </p:spPr>
          <p:txBody>
            <a:bodyPr/>
            <a:lstStyle/>
            <a:p>
              <a:endParaRPr lang="th-TH"/>
            </a:p>
          </p:txBody>
        </p:sp>
        <p:grpSp>
          <p:nvGrpSpPr>
            <p:cNvPr id="24679" name="Group 27"/>
            <p:cNvGrpSpPr>
              <a:grpSpLocks/>
            </p:cNvGrpSpPr>
            <p:nvPr/>
          </p:nvGrpSpPr>
          <p:grpSpPr bwMode="auto">
            <a:xfrm>
              <a:off x="2993" y="2523"/>
              <a:ext cx="129" cy="144"/>
              <a:chOff x="1756" y="996"/>
              <a:chExt cx="129" cy="144"/>
            </a:xfrm>
          </p:grpSpPr>
          <p:sp>
            <p:nvSpPr>
              <p:cNvPr id="24682" name="Text Box 28"/>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4</a:t>
                </a:r>
                <a:endParaRPr lang="th-TH" sz="900">
                  <a:latin typeface="Script MT Bold" pitchFamily="66" charset="0"/>
                </a:endParaRPr>
              </a:p>
            </p:txBody>
          </p:sp>
          <p:sp>
            <p:nvSpPr>
              <p:cNvPr id="24683" name="Oval 29"/>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24680" name="Line 30"/>
            <p:cNvSpPr>
              <a:spLocks noChangeShapeType="1"/>
            </p:cNvSpPr>
            <p:nvPr/>
          </p:nvSpPr>
          <p:spPr bwMode="auto">
            <a:xfrm>
              <a:off x="2870" y="2260"/>
              <a:ext cx="43" cy="93"/>
            </a:xfrm>
            <a:prstGeom prst="line">
              <a:avLst/>
            </a:prstGeom>
            <a:noFill/>
            <a:ln w="38100">
              <a:solidFill>
                <a:srgbClr val="FF0000"/>
              </a:solidFill>
              <a:round/>
              <a:headEnd/>
              <a:tailEnd type="stealth" w="lg" len="lg"/>
            </a:ln>
          </p:spPr>
          <p:txBody>
            <a:bodyPr/>
            <a:lstStyle/>
            <a:p>
              <a:endParaRPr lang="th-TH"/>
            </a:p>
          </p:txBody>
        </p:sp>
        <p:sp>
          <p:nvSpPr>
            <p:cNvPr id="24681" name="Oval 31"/>
            <p:cNvSpPr>
              <a:spLocks noChangeArrowheads="1"/>
            </p:cNvSpPr>
            <p:nvPr/>
          </p:nvSpPr>
          <p:spPr bwMode="auto">
            <a:xfrm>
              <a:off x="3022" y="2465"/>
              <a:ext cx="64" cy="59"/>
            </a:xfrm>
            <a:prstGeom prst="ellipse">
              <a:avLst/>
            </a:prstGeom>
            <a:solidFill>
              <a:srgbClr val="008000"/>
            </a:solidFill>
            <a:ln w="9525">
              <a:solidFill>
                <a:srgbClr val="800080"/>
              </a:solidFill>
              <a:round/>
              <a:headEnd/>
              <a:tailEnd/>
            </a:ln>
          </p:spPr>
          <p:txBody>
            <a:bodyPr wrap="none" anchor="ctr"/>
            <a:lstStyle/>
            <a:p>
              <a:endParaRPr lang="th-TH"/>
            </a:p>
          </p:txBody>
        </p:sp>
      </p:grpSp>
      <p:grpSp>
        <p:nvGrpSpPr>
          <p:cNvPr id="9" name="Group 32"/>
          <p:cNvGrpSpPr>
            <a:grpSpLocks/>
          </p:cNvGrpSpPr>
          <p:nvPr/>
        </p:nvGrpSpPr>
        <p:grpSpPr bwMode="auto">
          <a:xfrm>
            <a:off x="1427163" y="3021013"/>
            <a:ext cx="1712912" cy="690562"/>
            <a:chOff x="2641" y="1635"/>
            <a:chExt cx="1079" cy="435"/>
          </a:xfrm>
        </p:grpSpPr>
        <p:sp>
          <p:nvSpPr>
            <p:cNvPr id="24672" name="Freeform 33"/>
            <p:cNvSpPr>
              <a:spLocks/>
            </p:cNvSpPr>
            <p:nvPr/>
          </p:nvSpPr>
          <p:spPr bwMode="auto">
            <a:xfrm>
              <a:off x="2820" y="1635"/>
              <a:ext cx="900" cy="408"/>
            </a:xfrm>
            <a:custGeom>
              <a:avLst/>
              <a:gdLst>
                <a:gd name="T0" fmla="*/ 0 w 900"/>
                <a:gd name="T1" fmla="*/ 408 h 408"/>
                <a:gd name="T2" fmla="*/ 552 w 900"/>
                <a:gd name="T3" fmla="*/ 402 h 408"/>
                <a:gd name="T4" fmla="*/ 624 w 900"/>
                <a:gd name="T5" fmla="*/ 330 h 408"/>
                <a:gd name="T6" fmla="*/ 693 w 900"/>
                <a:gd name="T7" fmla="*/ 264 h 408"/>
                <a:gd name="T8" fmla="*/ 756 w 900"/>
                <a:gd name="T9" fmla="*/ 195 h 408"/>
                <a:gd name="T10" fmla="*/ 825 w 900"/>
                <a:gd name="T11" fmla="*/ 102 h 408"/>
                <a:gd name="T12" fmla="*/ 900 w 900"/>
                <a:gd name="T13" fmla="*/ 0 h 408"/>
                <a:gd name="T14" fmla="*/ 0 60000 65536"/>
                <a:gd name="T15" fmla="*/ 0 60000 65536"/>
                <a:gd name="T16" fmla="*/ 0 60000 65536"/>
                <a:gd name="T17" fmla="*/ 0 60000 65536"/>
                <a:gd name="T18" fmla="*/ 0 60000 65536"/>
                <a:gd name="T19" fmla="*/ 0 60000 65536"/>
                <a:gd name="T20" fmla="*/ 0 60000 65536"/>
                <a:gd name="T21" fmla="*/ 0 w 900"/>
                <a:gd name="T22" fmla="*/ 0 h 408"/>
                <a:gd name="T23" fmla="*/ 900 w 900"/>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0" h="408">
                  <a:moveTo>
                    <a:pt x="0" y="408"/>
                  </a:moveTo>
                  <a:lnTo>
                    <a:pt x="552" y="402"/>
                  </a:lnTo>
                  <a:lnTo>
                    <a:pt x="624" y="330"/>
                  </a:lnTo>
                  <a:lnTo>
                    <a:pt x="693" y="264"/>
                  </a:lnTo>
                  <a:lnTo>
                    <a:pt x="756" y="195"/>
                  </a:lnTo>
                  <a:lnTo>
                    <a:pt x="825" y="102"/>
                  </a:lnTo>
                  <a:lnTo>
                    <a:pt x="900" y="0"/>
                  </a:lnTo>
                </a:path>
              </a:pathLst>
            </a:custGeom>
            <a:noFill/>
            <a:ln w="38100">
              <a:solidFill>
                <a:srgbClr val="FF0000"/>
              </a:solidFill>
              <a:round/>
              <a:headEnd/>
              <a:tailEnd/>
            </a:ln>
          </p:spPr>
          <p:txBody>
            <a:bodyPr/>
            <a:lstStyle/>
            <a:p>
              <a:endParaRPr lang="th-TH"/>
            </a:p>
          </p:txBody>
        </p:sp>
        <p:grpSp>
          <p:nvGrpSpPr>
            <p:cNvPr id="24673" name="Group 34"/>
            <p:cNvGrpSpPr>
              <a:grpSpLocks/>
            </p:cNvGrpSpPr>
            <p:nvPr/>
          </p:nvGrpSpPr>
          <p:grpSpPr bwMode="auto">
            <a:xfrm>
              <a:off x="2641" y="1885"/>
              <a:ext cx="129" cy="144"/>
              <a:chOff x="1756" y="996"/>
              <a:chExt cx="129" cy="144"/>
            </a:xfrm>
          </p:grpSpPr>
          <p:sp>
            <p:nvSpPr>
              <p:cNvPr id="24676" name="Text Box 35"/>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3</a:t>
                </a:r>
                <a:endParaRPr lang="th-TH" sz="900">
                  <a:latin typeface="Script MT Bold" pitchFamily="66" charset="0"/>
                </a:endParaRPr>
              </a:p>
            </p:txBody>
          </p:sp>
          <p:sp>
            <p:nvSpPr>
              <p:cNvPr id="24677" name="Oval 36"/>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24674" name="Line 37"/>
            <p:cNvSpPr>
              <a:spLocks noChangeShapeType="1"/>
            </p:cNvSpPr>
            <p:nvPr/>
          </p:nvSpPr>
          <p:spPr bwMode="auto">
            <a:xfrm flipH="1">
              <a:off x="3460" y="1880"/>
              <a:ext cx="71" cy="81"/>
            </a:xfrm>
            <a:prstGeom prst="line">
              <a:avLst/>
            </a:prstGeom>
            <a:noFill/>
            <a:ln w="38100">
              <a:solidFill>
                <a:srgbClr val="FF0000"/>
              </a:solidFill>
              <a:round/>
              <a:headEnd/>
              <a:tailEnd type="stealth" w="lg" len="lg"/>
            </a:ln>
          </p:spPr>
          <p:txBody>
            <a:bodyPr/>
            <a:lstStyle/>
            <a:p>
              <a:endParaRPr lang="th-TH"/>
            </a:p>
          </p:txBody>
        </p:sp>
        <p:sp>
          <p:nvSpPr>
            <p:cNvPr id="24675" name="Oval 38"/>
            <p:cNvSpPr>
              <a:spLocks noChangeArrowheads="1"/>
            </p:cNvSpPr>
            <p:nvPr/>
          </p:nvSpPr>
          <p:spPr bwMode="auto">
            <a:xfrm>
              <a:off x="2787" y="2011"/>
              <a:ext cx="64" cy="59"/>
            </a:xfrm>
            <a:prstGeom prst="ellipse">
              <a:avLst/>
            </a:prstGeom>
            <a:solidFill>
              <a:srgbClr val="008000"/>
            </a:solidFill>
            <a:ln w="9525">
              <a:solidFill>
                <a:srgbClr val="800080"/>
              </a:solidFill>
              <a:round/>
              <a:headEnd/>
              <a:tailEnd/>
            </a:ln>
          </p:spPr>
          <p:txBody>
            <a:bodyPr wrap="none" anchor="ctr"/>
            <a:lstStyle/>
            <a:p>
              <a:endParaRPr lang="th-TH"/>
            </a:p>
          </p:txBody>
        </p:sp>
      </p:grpSp>
      <p:grpSp>
        <p:nvGrpSpPr>
          <p:cNvPr id="11" name="Group 39"/>
          <p:cNvGrpSpPr>
            <a:grpSpLocks/>
          </p:cNvGrpSpPr>
          <p:nvPr/>
        </p:nvGrpSpPr>
        <p:grpSpPr bwMode="auto">
          <a:xfrm>
            <a:off x="2955925" y="2898775"/>
            <a:ext cx="434975" cy="1739900"/>
            <a:chOff x="3604" y="1558"/>
            <a:chExt cx="274" cy="1096"/>
          </a:xfrm>
        </p:grpSpPr>
        <p:sp>
          <p:nvSpPr>
            <p:cNvPr id="24662" name="Line 40"/>
            <p:cNvSpPr>
              <a:spLocks noChangeShapeType="1"/>
            </p:cNvSpPr>
            <p:nvPr/>
          </p:nvSpPr>
          <p:spPr bwMode="auto">
            <a:xfrm flipV="1">
              <a:off x="3726" y="1634"/>
              <a:ext cx="0" cy="838"/>
            </a:xfrm>
            <a:prstGeom prst="line">
              <a:avLst/>
            </a:prstGeom>
            <a:noFill/>
            <a:ln w="38100">
              <a:solidFill>
                <a:srgbClr val="FF0000"/>
              </a:solidFill>
              <a:round/>
              <a:headEnd/>
              <a:tailEnd/>
            </a:ln>
          </p:spPr>
          <p:txBody>
            <a:bodyPr/>
            <a:lstStyle/>
            <a:p>
              <a:endParaRPr lang="th-TH"/>
            </a:p>
          </p:txBody>
        </p:sp>
        <p:sp>
          <p:nvSpPr>
            <p:cNvPr id="24663" name="Oval 41"/>
            <p:cNvSpPr>
              <a:spLocks noChangeArrowheads="1"/>
            </p:cNvSpPr>
            <p:nvPr/>
          </p:nvSpPr>
          <p:spPr bwMode="auto">
            <a:xfrm>
              <a:off x="3696" y="2443"/>
              <a:ext cx="64" cy="59"/>
            </a:xfrm>
            <a:prstGeom prst="ellipse">
              <a:avLst/>
            </a:prstGeom>
            <a:solidFill>
              <a:srgbClr val="008000"/>
            </a:solidFill>
            <a:ln w="9525">
              <a:solidFill>
                <a:srgbClr val="800080"/>
              </a:solidFill>
              <a:round/>
              <a:headEnd/>
              <a:tailEnd/>
            </a:ln>
          </p:spPr>
          <p:txBody>
            <a:bodyPr wrap="none" anchor="ctr"/>
            <a:lstStyle/>
            <a:p>
              <a:endParaRPr lang="th-TH"/>
            </a:p>
          </p:txBody>
        </p:sp>
        <p:sp>
          <p:nvSpPr>
            <p:cNvPr id="24664" name="Line 42"/>
            <p:cNvSpPr>
              <a:spLocks noChangeShapeType="1"/>
            </p:cNvSpPr>
            <p:nvPr/>
          </p:nvSpPr>
          <p:spPr bwMode="auto">
            <a:xfrm flipH="1" flipV="1">
              <a:off x="3724" y="1985"/>
              <a:ext cx="2" cy="138"/>
            </a:xfrm>
            <a:prstGeom prst="line">
              <a:avLst/>
            </a:prstGeom>
            <a:noFill/>
            <a:ln w="38100">
              <a:solidFill>
                <a:srgbClr val="FF0000"/>
              </a:solidFill>
              <a:round/>
              <a:headEnd/>
              <a:tailEnd type="stealth" w="lg" len="lg"/>
            </a:ln>
          </p:spPr>
          <p:txBody>
            <a:bodyPr/>
            <a:lstStyle/>
            <a:p>
              <a:endParaRPr lang="th-TH"/>
            </a:p>
          </p:txBody>
        </p:sp>
        <p:grpSp>
          <p:nvGrpSpPr>
            <p:cNvPr id="24665" name="Group 43"/>
            <p:cNvGrpSpPr>
              <a:grpSpLocks/>
            </p:cNvGrpSpPr>
            <p:nvPr/>
          </p:nvGrpSpPr>
          <p:grpSpPr bwMode="auto">
            <a:xfrm>
              <a:off x="3604" y="2510"/>
              <a:ext cx="129" cy="144"/>
              <a:chOff x="1756" y="996"/>
              <a:chExt cx="129" cy="144"/>
            </a:xfrm>
          </p:grpSpPr>
          <p:sp>
            <p:nvSpPr>
              <p:cNvPr id="24670" name="Text Box 44"/>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1</a:t>
                </a:r>
                <a:endParaRPr lang="th-TH" sz="900">
                  <a:latin typeface="Script MT Bold" pitchFamily="66" charset="0"/>
                </a:endParaRPr>
              </a:p>
            </p:txBody>
          </p:sp>
          <p:sp>
            <p:nvSpPr>
              <p:cNvPr id="24671" name="Oval 45"/>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grpSp>
          <p:nvGrpSpPr>
            <p:cNvPr id="24666" name="Group 46"/>
            <p:cNvGrpSpPr>
              <a:grpSpLocks/>
            </p:cNvGrpSpPr>
            <p:nvPr/>
          </p:nvGrpSpPr>
          <p:grpSpPr bwMode="auto">
            <a:xfrm>
              <a:off x="3749" y="1558"/>
              <a:ext cx="129" cy="144"/>
              <a:chOff x="1756" y="996"/>
              <a:chExt cx="129" cy="144"/>
            </a:xfrm>
          </p:grpSpPr>
          <p:sp>
            <p:nvSpPr>
              <p:cNvPr id="24668" name="Text Box 47"/>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2</a:t>
                </a:r>
                <a:endParaRPr lang="th-TH" sz="900">
                  <a:latin typeface="Script MT Bold" pitchFamily="66" charset="0"/>
                </a:endParaRPr>
              </a:p>
            </p:txBody>
          </p:sp>
          <p:sp>
            <p:nvSpPr>
              <p:cNvPr id="24669" name="Oval 48"/>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24667" name="Oval 49"/>
            <p:cNvSpPr>
              <a:spLocks noChangeArrowheads="1"/>
            </p:cNvSpPr>
            <p:nvPr/>
          </p:nvSpPr>
          <p:spPr bwMode="auto">
            <a:xfrm>
              <a:off x="3692" y="1608"/>
              <a:ext cx="64" cy="59"/>
            </a:xfrm>
            <a:prstGeom prst="ellipse">
              <a:avLst/>
            </a:prstGeom>
            <a:solidFill>
              <a:srgbClr val="008000"/>
            </a:solidFill>
            <a:ln w="9525">
              <a:solidFill>
                <a:srgbClr val="800080"/>
              </a:solidFill>
              <a:round/>
              <a:headEnd/>
              <a:tailEnd/>
            </a:ln>
          </p:spPr>
          <p:txBody>
            <a:bodyPr wrap="none" anchor="ctr"/>
            <a:lstStyle/>
            <a:p>
              <a:endParaRPr lang="th-TH"/>
            </a:p>
          </p:txBody>
        </p:sp>
      </p:grpSp>
      <p:grpSp>
        <p:nvGrpSpPr>
          <p:cNvPr id="14" name="Group 50"/>
          <p:cNvGrpSpPr>
            <a:grpSpLocks/>
          </p:cNvGrpSpPr>
          <p:nvPr/>
        </p:nvGrpSpPr>
        <p:grpSpPr bwMode="auto">
          <a:xfrm>
            <a:off x="2136775" y="4311650"/>
            <a:ext cx="379413" cy="639763"/>
            <a:chOff x="1540" y="1746"/>
            <a:chExt cx="239" cy="403"/>
          </a:xfrm>
        </p:grpSpPr>
        <p:sp>
          <p:nvSpPr>
            <p:cNvPr id="24660" name="Freeform 51"/>
            <p:cNvSpPr>
              <a:spLocks/>
            </p:cNvSpPr>
            <p:nvPr/>
          </p:nvSpPr>
          <p:spPr bwMode="auto">
            <a:xfrm>
              <a:off x="1609" y="1746"/>
              <a:ext cx="170" cy="313"/>
            </a:xfrm>
            <a:custGeom>
              <a:avLst/>
              <a:gdLst>
                <a:gd name="T0" fmla="*/ 85 w 284"/>
                <a:gd name="T1" fmla="*/ 313 h 491"/>
                <a:gd name="T2" fmla="*/ 115 w 284"/>
                <a:gd name="T3" fmla="*/ 289 h 491"/>
                <a:gd name="T4" fmla="*/ 133 w 284"/>
                <a:gd name="T5" fmla="*/ 256 h 491"/>
                <a:gd name="T6" fmla="*/ 144 w 284"/>
                <a:gd name="T7" fmla="*/ 221 h 491"/>
                <a:gd name="T8" fmla="*/ 148 w 284"/>
                <a:gd name="T9" fmla="*/ 181 h 491"/>
                <a:gd name="T10" fmla="*/ 151 w 284"/>
                <a:gd name="T11" fmla="*/ 128 h 491"/>
                <a:gd name="T12" fmla="*/ 150 w 284"/>
                <a:gd name="T13" fmla="*/ 87 h 491"/>
                <a:gd name="T14" fmla="*/ 145 w 284"/>
                <a:gd name="T15" fmla="*/ 47 h 491"/>
                <a:gd name="T16" fmla="*/ 170 w 284"/>
                <a:gd name="T17" fmla="*/ 54 h 491"/>
                <a:gd name="T18" fmla="*/ 126 w 284"/>
                <a:gd name="T19" fmla="*/ 0 h 491"/>
                <a:gd name="T20" fmla="*/ 86 w 284"/>
                <a:gd name="T21" fmla="*/ 60 h 491"/>
                <a:gd name="T22" fmla="*/ 115 w 284"/>
                <a:gd name="T23" fmla="*/ 49 h 491"/>
                <a:gd name="T24" fmla="*/ 110 w 284"/>
                <a:gd name="T25" fmla="*/ 87 h 491"/>
                <a:gd name="T26" fmla="*/ 103 w 284"/>
                <a:gd name="T27" fmla="*/ 119 h 491"/>
                <a:gd name="T28" fmla="*/ 86 w 284"/>
                <a:gd name="T29" fmla="*/ 163 h 491"/>
                <a:gd name="T30" fmla="*/ 65 w 284"/>
                <a:gd name="T31" fmla="*/ 196 h 491"/>
                <a:gd name="T32" fmla="*/ 43 w 284"/>
                <a:gd name="T33" fmla="*/ 221 h 491"/>
                <a:gd name="T34" fmla="*/ 13 w 284"/>
                <a:gd name="T35" fmla="*/ 246 h 491"/>
                <a:gd name="T36" fmla="*/ 0 w 284"/>
                <a:gd name="T37" fmla="*/ 255 h 491"/>
                <a:gd name="T38" fmla="*/ 38 w 284"/>
                <a:gd name="T39" fmla="*/ 252 h 491"/>
                <a:gd name="T40" fmla="*/ 69 w 284"/>
                <a:gd name="T41" fmla="*/ 245 h 491"/>
                <a:gd name="T42" fmla="*/ 90 w 284"/>
                <a:gd name="T43" fmla="*/ 237 h 491"/>
                <a:gd name="T44" fmla="*/ 93 w 284"/>
                <a:gd name="T45" fmla="*/ 263 h 491"/>
                <a:gd name="T46" fmla="*/ 93 w 284"/>
                <a:gd name="T47" fmla="*/ 288 h 491"/>
                <a:gd name="T48" fmla="*/ 85 w 284"/>
                <a:gd name="T49" fmla="*/ 313 h 4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491"/>
                <a:gd name="T77" fmla="*/ 284 w 284"/>
                <a:gd name="T78" fmla="*/ 491 h 4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491">
                  <a:moveTo>
                    <a:pt x="142" y="491"/>
                  </a:moveTo>
                  <a:lnTo>
                    <a:pt x="192" y="453"/>
                  </a:lnTo>
                  <a:lnTo>
                    <a:pt x="223" y="401"/>
                  </a:lnTo>
                  <a:lnTo>
                    <a:pt x="240" y="347"/>
                  </a:lnTo>
                  <a:lnTo>
                    <a:pt x="248" y="284"/>
                  </a:lnTo>
                  <a:lnTo>
                    <a:pt x="252" y="201"/>
                  </a:lnTo>
                  <a:lnTo>
                    <a:pt x="250" y="137"/>
                  </a:lnTo>
                  <a:lnTo>
                    <a:pt x="242" y="73"/>
                  </a:lnTo>
                  <a:lnTo>
                    <a:pt x="284" y="85"/>
                  </a:lnTo>
                  <a:lnTo>
                    <a:pt x="210" y="0"/>
                  </a:lnTo>
                  <a:lnTo>
                    <a:pt x="144" y="94"/>
                  </a:lnTo>
                  <a:lnTo>
                    <a:pt x="192" y="77"/>
                  </a:lnTo>
                  <a:lnTo>
                    <a:pt x="184" y="137"/>
                  </a:lnTo>
                  <a:lnTo>
                    <a:pt x="172" y="187"/>
                  </a:lnTo>
                  <a:lnTo>
                    <a:pt x="144" y="255"/>
                  </a:lnTo>
                  <a:lnTo>
                    <a:pt x="108" y="307"/>
                  </a:lnTo>
                  <a:lnTo>
                    <a:pt x="72" y="347"/>
                  </a:lnTo>
                  <a:lnTo>
                    <a:pt x="21" y="386"/>
                  </a:lnTo>
                  <a:lnTo>
                    <a:pt x="0" y="400"/>
                  </a:lnTo>
                  <a:lnTo>
                    <a:pt x="64" y="395"/>
                  </a:lnTo>
                  <a:lnTo>
                    <a:pt x="116" y="385"/>
                  </a:lnTo>
                  <a:lnTo>
                    <a:pt x="150" y="372"/>
                  </a:lnTo>
                  <a:lnTo>
                    <a:pt x="156" y="413"/>
                  </a:lnTo>
                  <a:lnTo>
                    <a:pt x="156" y="451"/>
                  </a:lnTo>
                  <a:lnTo>
                    <a:pt x="142" y="491"/>
                  </a:lnTo>
                  <a:close/>
                </a:path>
              </a:pathLst>
            </a:custGeom>
            <a:solidFill>
              <a:srgbClr val="00FFFF"/>
            </a:solidFill>
            <a:ln w="6350" cap="flat" cmpd="sng">
              <a:solidFill>
                <a:srgbClr val="0000FF"/>
              </a:solidFill>
              <a:prstDash val="solid"/>
              <a:round/>
              <a:headEnd type="none" w="med" len="med"/>
              <a:tailEnd type="none" w="med" len="med"/>
            </a:ln>
          </p:spPr>
          <p:txBody>
            <a:bodyPr/>
            <a:lstStyle/>
            <a:p>
              <a:endParaRPr lang="th-TH"/>
            </a:p>
          </p:txBody>
        </p:sp>
        <p:sp>
          <p:nvSpPr>
            <p:cNvPr id="24661" name="Rectangle 52"/>
            <p:cNvSpPr>
              <a:spLocks noChangeArrowheads="1"/>
            </p:cNvSpPr>
            <p:nvPr/>
          </p:nvSpPr>
          <p:spPr bwMode="auto">
            <a:xfrm>
              <a:off x="1540" y="1976"/>
              <a:ext cx="221" cy="173"/>
            </a:xfrm>
            <a:prstGeom prst="rect">
              <a:avLst/>
            </a:prstGeom>
            <a:noFill/>
            <a:ln w="9525" algn="ctr">
              <a:noFill/>
              <a:miter lim="800000"/>
              <a:headEnd/>
              <a:tailEnd/>
            </a:ln>
          </p:spPr>
          <p:txBody>
            <a:bodyPr wrap="none">
              <a:spAutoFit/>
            </a:bodyPr>
            <a:lstStyle/>
            <a:p>
              <a:pPr algn="ctr"/>
              <a:r>
                <a:rPr lang="en-US" sz="1200" i="1">
                  <a:latin typeface="Times New Roman" pitchFamily="18" charset="0"/>
                </a:rPr>
                <a:t>Q</a:t>
              </a:r>
              <a:r>
                <a:rPr lang="en-US" sz="1200" i="1" baseline="-25000">
                  <a:latin typeface="Times New Roman" pitchFamily="18" charset="0"/>
                </a:rPr>
                <a:t>L</a:t>
              </a:r>
              <a:endParaRPr lang="th-TH" sz="1200" i="1">
                <a:latin typeface="Times New Roman" pitchFamily="18" charset="0"/>
              </a:endParaRPr>
            </a:p>
          </p:txBody>
        </p:sp>
      </p:grpSp>
      <p:grpSp>
        <p:nvGrpSpPr>
          <p:cNvPr id="15" name="Group 53"/>
          <p:cNvGrpSpPr>
            <a:grpSpLocks/>
          </p:cNvGrpSpPr>
          <p:nvPr/>
        </p:nvGrpSpPr>
        <p:grpSpPr bwMode="auto">
          <a:xfrm>
            <a:off x="1870075" y="3017838"/>
            <a:ext cx="584200" cy="779462"/>
            <a:chOff x="1080" y="1629"/>
            <a:chExt cx="368" cy="491"/>
          </a:xfrm>
        </p:grpSpPr>
        <p:sp>
          <p:nvSpPr>
            <p:cNvPr id="24658" name="Freeform 54"/>
            <p:cNvSpPr>
              <a:spLocks/>
            </p:cNvSpPr>
            <p:nvPr/>
          </p:nvSpPr>
          <p:spPr bwMode="auto">
            <a:xfrm>
              <a:off x="1164" y="1629"/>
              <a:ext cx="284" cy="491"/>
            </a:xfrm>
            <a:custGeom>
              <a:avLst/>
              <a:gdLst>
                <a:gd name="T0" fmla="*/ 142 w 284"/>
                <a:gd name="T1" fmla="*/ 491 h 491"/>
                <a:gd name="T2" fmla="*/ 192 w 284"/>
                <a:gd name="T3" fmla="*/ 453 h 491"/>
                <a:gd name="T4" fmla="*/ 223 w 284"/>
                <a:gd name="T5" fmla="*/ 401 h 491"/>
                <a:gd name="T6" fmla="*/ 240 w 284"/>
                <a:gd name="T7" fmla="*/ 347 h 491"/>
                <a:gd name="T8" fmla="*/ 248 w 284"/>
                <a:gd name="T9" fmla="*/ 284 h 491"/>
                <a:gd name="T10" fmla="*/ 252 w 284"/>
                <a:gd name="T11" fmla="*/ 201 h 491"/>
                <a:gd name="T12" fmla="*/ 250 w 284"/>
                <a:gd name="T13" fmla="*/ 137 h 491"/>
                <a:gd name="T14" fmla="*/ 242 w 284"/>
                <a:gd name="T15" fmla="*/ 73 h 491"/>
                <a:gd name="T16" fmla="*/ 284 w 284"/>
                <a:gd name="T17" fmla="*/ 85 h 491"/>
                <a:gd name="T18" fmla="*/ 210 w 284"/>
                <a:gd name="T19" fmla="*/ 0 h 491"/>
                <a:gd name="T20" fmla="*/ 144 w 284"/>
                <a:gd name="T21" fmla="*/ 94 h 491"/>
                <a:gd name="T22" fmla="*/ 192 w 284"/>
                <a:gd name="T23" fmla="*/ 77 h 491"/>
                <a:gd name="T24" fmla="*/ 184 w 284"/>
                <a:gd name="T25" fmla="*/ 137 h 491"/>
                <a:gd name="T26" fmla="*/ 172 w 284"/>
                <a:gd name="T27" fmla="*/ 187 h 491"/>
                <a:gd name="T28" fmla="*/ 144 w 284"/>
                <a:gd name="T29" fmla="*/ 255 h 491"/>
                <a:gd name="T30" fmla="*/ 108 w 284"/>
                <a:gd name="T31" fmla="*/ 307 h 491"/>
                <a:gd name="T32" fmla="*/ 72 w 284"/>
                <a:gd name="T33" fmla="*/ 347 h 491"/>
                <a:gd name="T34" fmla="*/ 21 w 284"/>
                <a:gd name="T35" fmla="*/ 386 h 491"/>
                <a:gd name="T36" fmla="*/ 0 w 284"/>
                <a:gd name="T37" fmla="*/ 400 h 491"/>
                <a:gd name="T38" fmla="*/ 64 w 284"/>
                <a:gd name="T39" fmla="*/ 395 h 491"/>
                <a:gd name="T40" fmla="*/ 116 w 284"/>
                <a:gd name="T41" fmla="*/ 385 h 491"/>
                <a:gd name="T42" fmla="*/ 150 w 284"/>
                <a:gd name="T43" fmla="*/ 372 h 491"/>
                <a:gd name="T44" fmla="*/ 156 w 284"/>
                <a:gd name="T45" fmla="*/ 413 h 491"/>
                <a:gd name="T46" fmla="*/ 156 w 284"/>
                <a:gd name="T47" fmla="*/ 451 h 491"/>
                <a:gd name="T48" fmla="*/ 142 w 284"/>
                <a:gd name="T49" fmla="*/ 491 h 4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491"/>
                <a:gd name="T77" fmla="*/ 284 w 284"/>
                <a:gd name="T78" fmla="*/ 491 h 4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491">
                  <a:moveTo>
                    <a:pt x="142" y="491"/>
                  </a:moveTo>
                  <a:lnTo>
                    <a:pt x="192" y="453"/>
                  </a:lnTo>
                  <a:lnTo>
                    <a:pt x="223" y="401"/>
                  </a:lnTo>
                  <a:lnTo>
                    <a:pt x="240" y="347"/>
                  </a:lnTo>
                  <a:lnTo>
                    <a:pt x="248" y="284"/>
                  </a:lnTo>
                  <a:lnTo>
                    <a:pt x="252" y="201"/>
                  </a:lnTo>
                  <a:lnTo>
                    <a:pt x="250" y="137"/>
                  </a:lnTo>
                  <a:lnTo>
                    <a:pt x="242" y="73"/>
                  </a:lnTo>
                  <a:lnTo>
                    <a:pt x="284" y="85"/>
                  </a:lnTo>
                  <a:lnTo>
                    <a:pt x="210" y="0"/>
                  </a:lnTo>
                  <a:lnTo>
                    <a:pt x="144" y="94"/>
                  </a:lnTo>
                  <a:lnTo>
                    <a:pt x="192" y="77"/>
                  </a:lnTo>
                  <a:lnTo>
                    <a:pt x="184" y="137"/>
                  </a:lnTo>
                  <a:lnTo>
                    <a:pt x="172" y="187"/>
                  </a:lnTo>
                  <a:lnTo>
                    <a:pt x="144" y="255"/>
                  </a:lnTo>
                  <a:lnTo>
                    <a:pt x="108" y="307"/>
                  </a:lnTo>
                  <a:lnTo>
                    <a:pt x="72" y="347"/>
                  </a:lnTo>
                  <a:lnTo>
                    <a:pt x="21" y="386"/>
                  </a:lnTo>
                  <a:lnTo>
                    <a:pt x="0" y="400"/>
                  </a:lnTo>
                  <a:lnTo>
                    <a:pt x="64" y="395"/>
                  </a:lnTo>
                  <a:lnTo>
                    <a:pt x="116" y="385"/>
                  </a:lnTo>
                  <a:lnTo>
                    <a:pt x="150" y="372"/>
                  </a:lnTo>
                  <a:lnTo>
                    <a:pt x="156" y="413"/>
                  </a:lnTo>
                  <a:lnTo>
                    <a:pt x="156" y="451"/>
                  </a:lnTo>
                  <a:lnTo>
                    <a:pt x="142" y="491"/>
                  </a:lnTo>
                  <a:close/>
                </a:path>
              </a:pathLst>
            </a:custGeom>
            <a:solidFill>
              <a:srgbClr val="993366"/>
            </a:solidFill>
            <a:ln w="9525" cap="flat" cmpd="sng">
              <a:noFill/>
              <a:prstDash val="solid"/>
              <a:round/>
              <a:headEnd type="none" w="med" len="med"/>
              <a:tailEnd type="none" w="med" len="med"/>
            </a:ln>
          </p:spPr>
          <p:txBody>
            <a:bodyPr/>
            <a:lstStyle/>
            <a:p>
              <a:endParaRPr lang="th-TH"/>
            </a:p>
          </p:txBody>
        </p:sp>
        <p:sp>
          <p:nvSpPr>
            <p:cNvPr id="24659" name="Rectangle 55"/>
            <p:cNvSpPr>
              <a:spLocks noChangeArrowheads="1"/>
            </p:cNvSpPr>
            <p:nvPr/>
          </p:nvSpPr>
          <p:spPr bwMode="auto">
            <a:xfrm>
              <a:off x="1080" y="1789"/>
              <a:ext cx="231" cy="173"/>
            </a:xfrm>
            <a:prstGeom prst="rect">
              <a:avLst/>
            </a:prstGeom>
            <a:noFill/>
            <a:ln w="9525" algn="ctr">
              <a:noFill/>
              <a:miter lim="800000"/>
              <a:headEnd/>
              <a:tailEnd/>
            </a:ln>
          </p:spPr>
          <p:txBody>
            <a:bodyPr wrap="none">
              <a:spAutoFit/>
            </a:bodyPr>
            <a:lstStyle/>
            <a:p>
              <a:pPr algn="ctr"/>
              <a:r>
                <a:rPr lang="en-US" sz="1200" i="1">
                  <a:latin typeface="Times New Roman" pitchFamily="18" charset="0"/>
                </a:rPr>
                <a:t>Q</a:t>
              </a:r>
              <a:r>
                <a:rPr lang="en-US" sz="1200" i="1" baseline="-25000">
                  <a:latin typeface="Times New Roman" pitchFamily="18" charset="0"/>
                </a:rPr>
                <a:t>H</a:t>
              </a:r>
              <a:endParaRPr lang="th-TH" sz="1200" i="1">
                <a:latin typeface="Times New Roman" pitchFamily="18" charset="0"/>
              </a:endParaRPr>
            </a:p>
          </p:txBody>
        </p:sp>
      </p:grpSp>
      <p:grpSp>
        <p:nvGrpSpPr>
          <p:cNvPr id="16" name="Group 125"/>
          <p:cNvGrpSpPr>
            <a:grpSpLocks/>
          </p:cNvGrpSpPr>
          <p:nvPr/>
        </p:nvGrpSpPr>
        <p:grpSpPr bwMode="auto">
          <a:xfrm>
            <a:off x="4643438" y="2281238"/>
            <a:ext cx="4183062" cy="3108325"/>
            <a:chOff x="2601" y="1407"/>
            <a:chExt cx="2199" cy="1958"/>
          </a:xfrm>
        </p:grpSpPr>
        <p:grpSp>
          <p:nvGrpSpPr>
            <p:cNvPr id="24647" name="Group 112"/>
            <p:cNvGrpSpPr>
              <a:grpSpLocks/>
            </p:cNvGrpSpPr>
            <p:nvPr/>
          </p:nvGrpSpPr>
          <p:grpSpPr bwMode="auto">
            <a:xfrm>
              <a:off x="2601" y="1490"/>
              <a:ext cx="2199" cy="1875"/>
              <a:chOff x="2601" y="1490"/>
              <a:chExt cx="2199" cy="1875"/>
            </a:xfrm>
          </p:grpSpPr>
          <p:grpSp>
            <p:nvGrpSpPr>
              <p:cNvPr id="24649" name="Group 61"/>
              <p:cNvGrpSpPr>
                <a:grpSpLocks/>
              </p:cNvGrpSpPr>
              <p:nvPr/>
            </p:nvGrpSpPr>
            <p:grpSpPr bwMode="auto">
              <a:xfrm>
                <a:off x="2613" y="1490"/>
                <a:ext cx="2052" cy="1875"/>
                <a:chOff x="843" y="590"/>
                <a:chExt cx="2126" cy="1875"/>
              </a:xfrm>
            </p:grpSpPr>
            <p:sp>
              <p:nvSpPr>
                <p:cNvPr id="24654" name="Text Box 62"/>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a:latin typeface="Times New Roman" pitchFamily="18" charset="0"/>
                    </a:rPr>
                    <a:t>P</a:t>
                  </a:r>
                  <a:endParaRPr lang="en-US" sz="1200" i="1">
                    <a:latin typeface="Times New Roman" pitchFamily="18" charset="0"/>
                    <a:cs typeface="Arial" pitchFamily="34" charset="0"/>
                  </a:endParaRPr>
                </a:p>
              </p:txBody>
            </p:sp>
            <p:sp>
              <p:nvSpPr>
                <p:cNvPr id="24655" name="Line 63"/>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24656" name="Line 64"/>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24657" name="Text Box 65"/>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a:latin typeface="Times New Roman" pitchFamily="18" charset="0"/>
                    </a:rPr>
                    <a:t>h</a:t>
                  </a:r>
                  <a:endParaRPr lang="en-US" sz="1200" i="1">
                    <a:latin typeface="Times New Roman" pitchFamily="18" charset="0"/>
                    <a:cs typeface="Arial" pitchFamily="34" charset="0"/>
                  </a:endParaRPr>
                </a:p>
              </p:txBody>
            </p:sp>
          </p:grpSp>
          <p:sp>
            <p:nvSpPr>
              <p:cNvPr id="24650" name="Text Box 68"/>
              <p:cNvSpPr txBox="1">
                <a:spLocks noChangeArrowheads="1"/>
              </p:cNvSpPr>
              <p:nvPr/>
            </p:nvSpPr>
            <p:spPr bwMode="auto">
              <a:xfrm>
                <a:off x="2601" y="2048"/>
                <a:ext cx="197" cy="139"/>
              </a:xfrm>
              <a:prstGeom prst="rect">
                <a:avLst/>
              </a:prstGeom>
              <a:noFill/>
              <a:ln w="9525">
                <a:noFill/>
                <a:miter lim="800000"/>
                <a:headEnd/>
                <a:tailEnd/>
              </a:ln>
            </p:spPr>
            <p:txBody>
              <a:bodyPr/>
              <a:lstStyle/>
              <a:p>
                <a:pPr algn="ctr"/>
                <a:r>
                  <a:rPr lang="en-US" sz="1000" i="1">
                    <a:latin typeface="Times New Roman" pitchFamily="18" charset="0"/>
                  </a:rPr>
                  <a:t>P</a:t>
                </a:r>
                <a:r>
                  <a:rPr lang="en-US" sz="1000" i="1" baseline="-25000">
                    <a:latin typeface="Times New Roman" pitchFamily="18" charset="0"/>
                  </a:rPr>
                  <a:t>2</a:t>
                </a:r>
                <a:endParaRPr lang="en-US" sz="1000" i="1" baseline="-25000">
                  <a:latin typeface="Times New Roman" pitchFamily="18" charset="0"/>
                  <a:cs typeface="Arial" pitchFamily="34" charset="0"/>
                </a:endParaRPr>
              </a:p>
            </p:txBody>
          </p:sp>
          <p:sp>
            <p:nvSpPr>
              <p:cNvPr id="24651" name="Text Box 70"/>
              <p:cNvSpPr txBox="1">
                <a:spLocks noChangeArrowheads="1"/>
              </p:cNvSpPr>
              <p:nvPr/>
            </p:nvSpPr>
            <p:spPr bwMode="auto">
              <a:xfrm>
                <a:off x="2619" y="2732"/>
                <a:ext cx="197" cy="139"/>
              </a:xfrm>
              <a:prstGeom prst="rect">
                <a:avLst/>
              </a:prstGeom>
              <a:noFill/>
              <a:ln w="9525">
                <a:noFill/>
                <a:miter lim="800000"/>
                <a:headEnd/>
                <a:tailEnd/>
              </a:ln>
            </p:spPr>
            <p:txBody>
              <a:bodyPr/>
              <a:lstStyle/>
              <a:p>
                <a:pPr algn="ctr"/>
                <a:r>
                  <a:rPr lang="en-US" sz="1000" i="1">
                    <a:latin typeface="Times New Roman" pitchFamily="18" charset="0"/>
                  </a:rPr>
                  <a:t>P</a:t>
                </a:r>
                <a:r>
                  <a:rPr lang="en-US" sz="1000" i="1" baseline="-25000">
                    <a:latin typeface="Times New Roman" pitchFamily="18" charset="0"/>
                  </a:rPr>
                  <a:t>1</a:t>
                </a:r>
                <a:endParaRPr lang="en-US" sz="1000" i="1" baseline="-25000">
                  <a:latin typeface="Times New Roman" pitchFamily="18" charset="0"/>
                  <a:cs typeface="Arial" pitchFamily="34" charset="0"/>
                </a:endParaRPr>
              </a:p>
            </p:txBody>
          </p:sp>
          <p:sp>
            <p:nvSpPr>
              <p:cNvPr id="24652" name="Line 110"/>
              <p:cNvSpPr>
                <a:spLocks noChangeShapeType="1"/>
              </p:cNvSpPr>
              <p:nvPr/>
            </p:nvSpPr>
            <p:spPr bwMode="auto">
              <a:xfrm flipV="1">
                <a:off x="2793" y="2817"/>
                <a:ext cx="1497" cy="3"/>
              </a:xfrm>
              <a:prstGeom prst="line">
                <a:avLst/>
              </a:prstGeom>
              <a:noFill/>
              <a:ln w="9525">
                <a:solidFill>
                  <a:srgbClr val="008000"/>
                </a:solidFill>
                <a:prstDash val="dash"/>
                <a:round/>
                <a:headEnd/>
                <a:tailEnd/>
              </a:ln>
            </p:spPr>
            <p:txBody>
              <a:bodyPr/>
              <a:lstStyle/>
              <a:p>
                <a:endParaRPr lang="th-TH"/>
              </a:p>
            </p:txBody>
          </p:sp>
          <p:sp>
            <p:nvSpPr>
              <p:cNvPr id="24653" name="Freeform 111"/>
              <p:cNvSpPr>
                <a:spLocks/>
              </p:cNvSpPr>
              <p:nvPr/>
            </p:nvSpPr>
            <p:spPr bwMode="auto">
              <a:xfrm>
                <a:off x="2800" y="2136"/>
                <a:ext cx="2000" cy="8"/>
              </a:xfrm>
              <a:custGeom>
                <a:avLst/>
                <a:gdLst>
                  <a:gd name="T0" fmla="*/ 0 w 2000"/>
                  <a:gd name="T1" fmla="*/ 8 h 8"/>
                  <a:gd name="T2" fmla="*/ 2000 w 2000"/>
                  <a:gd name="T3" fmla="*/ 0 h 8"/>
                  <a:gd name="T4" fmla="*/ 0 60000 65536"/>
                  <a:gd name="T5" fmla="*/ 0 60000 65536"/>
                  <a:gd name="T6" fmla="*/ 0 w 2000"/>
                  <a:gd name="T7" fmla="*/ 0 h 8"/>
                  <a:gd name="T8" fmla="*/ 2000 w 2000"/>
                  <a:gd name="T9" fmla="*/ 8 h 8"/>
                </a:gdLst>
                <a:ahLst/>
                <a:cxnLst>
                  <a:cxn ang="T4">
                    <a:pos x="T0" y="T1"/>
                  </a:cxn>
                  <a:cxn ang="T5">
                    <a:pos x="T2" y="T3"/>
                  </a:cxn>
                </a:cxnLst>
                <a:rect l="T6" t="T7" r="T8" b="T9"/>
                <a:pathLst>
                  <a:path w="2000" h="8">
                    <a:moveTo>
                      <a:pt x="0" y="8"/>
                    </a:moveTo>
                    <a:lnTo>
                      <a:pt x="2000" y="0"/>
                    </a:lnTo>
                  </a:path>
                </a:pathLst>
              </a:custGeom>
              <a:noFill/>
              <a:ln w="9525" cap="flat">
                <a:solidFill>
                  <a:srgbClr val="008000"/>
                </a:solidFill>
                <a:prstDash val="dash"/>
                <a:round/>
                <a:headEnd type="none" w="med" len="med"/>
                <a:tailEnd type="none" w="med" len="med"/>
              </a:ln>
            </p:spPr>
            <p:txBody>
              <a:bodyPr/>
              <a:lstStyle/>
              <a:p>
                <a:endParaRPr lang="th-TH"/>
              </a:p>
            </p:txBody>
          </p:sp>
        </p:grpSp>
        <p:sp>
          <p:nvSpPr>
            <p:cNvPr id="24648" name="Text Box 56"/>
            <p:cNvSpPr txBox="1">
              <a:spLocks noChangeArrowheads="1"/>
            </p:cNvSpPr>
            <p:nvPr/>
          </p:nvSpPr>
          <p:spPr bwMode="auto">
            <a:xfrm>
              <a:off x="3271" y="1407"/>
              <a:ext cx="1140" cy="192"/>
            </a:xfrm>
            <a:prstGeom prst="rect">
              <a:avLst/>
            </a:prstGeom>
            <a:noFill/>
            <a:ln w="9525">
              <a:noFill/>
              <a:miter lim="800000"/>
              <a:headEnd/>
              <a:tailEnd/>
            </a:ln>
          </p:spPr>
          <p:txBody>
            <a:bodyPr>
              <a:spAutoFit/>
            </a:bodyPr>
            <a:lstStyle/>
            <a:p>
              <a:pPr algn="ctr">
                <a:spcBef>
                  <a:spcPct val="50000"/>
                </a:spcBef>
              </a:pPr>
              <a:r>
                <a:rPr lang="en-US" sz="1400" i="1">
                  <a:latin typeface="Times New Roman" pitchFamily="18" charset="0"/>
                </a:rPr>
                <a:t>P-h Diagram</a:t>
              </a:r>
              <a:endParaRPr lang="th-TH" sz="1400" i="1">
                <a:latin typeface="Times New Roman" pitchFamily="18" charset="0"/>
              </a:endParaRPr>
            </a:p>
          </p:txBody>
        </p:sp>
      </p:grpSp>
      <p:sp>
        <p:nvSpPr>
          <p:cNvPr id="24593" name="Line 57"/>
          <p:cNvSpPr>
            <a:spLocks noChangeShapeType="1"/>
          </p:cNvSpPr>
          <p:nvPr/>
        </p:nvSpPr>
        <p:spPr bwMode="auto">
          <a:xfrm>
            <a:off x="6873875" y="1841500"/>
            <a:ext cx="0" cy="0"/>
          </a:xfrm>
          <a:prstGeom prst="line">
            <a:avLst/>
          </a:prstGeom>
          <a:noFill/>
          <a:ln w="9525">
            <a:solidFill>
              <a:srgbClr val="000000"/>
            </a:solidFill>
            <a:round/>
            <a:headEnd/>
            <a:tailEnd/>
          </a:ln>
        </p:spPr>
        <p:txBody>
          <a:bodyPr/>
          <a:lstStyle/>
          <a:p>
            <a:endParaRPr lang="th-TH"/>
          </a:p>
        </p:txBody>
      </p:sp>
      <p:sp>
        <p:nvSpPr>
          <p:cNvPr id="24594" name="Line 58"/>
          <p:cNvSpPr>
            <a:spLocks noChangeShapeType="1"/>
          </p:cNvSpPr>
          <p:nvPr/>
        </p:nvSpPr>
        <p:spPr bwMode="auto">
          <a:xfrm>
            <a:off x="6845300" y="1592263"/>
            <a:ext cx="0" cy="0"/>
          </a:xfrm>
          <a:prstGeom prst="line">
            <a:avLst/>
          </a:prstGeom>
          <a:noFill/>
          <a:ln w="9525">
            <a:solidFill>
              <a:srgbClr val="000000"/>
            </a:solidFill>
            <a:round/>
            <a:headEnd/>
            <a:tailEnd/>
          </a:ln>
        </p:spPr>
        <p:txBody>
          <a:bodyPr/>
          <a:lstStyle/>
          <a:p>
            <a:endParaRPr lang="th-TH"/>
          </a:p>
        </p:txBody>
      </p:sp>
      <p:grpSp>
        <p:nvGrpSpPr>
          <p:cNvPr id="19" name="Group 124"/>
          <p:cNvGrpSpPr>
            <a:grpSpLocks/>
          </p:cNvGrpSpPr>
          <p:nvPr/>
        </p:nvGrpSpPr>
        <p:grpSpPr bwMode="auto">
          <a:xfrm>
            <a:off x="5926138" y="4497388"/>
            <a:ext cx="1057275" cy="496887"/>
            <a:chOff x="3409" y="2803"/>
            <a:chExt cx="666" cy="313"/>
          </a:xfrm>
        </p:grpSpPr>
        <p:grpSp>
          <p:nvGrpSpPr>
            <p:cNvPr id="24641" name="Group 119"/>
            <p:cNvGrpSpPr>
              <a:grpSpLocks/>
            </p:cNvGrpSpPr>
            <p:nvPr/>
          </p:nvGrpSpPr>
          <p:grpSpPr bwMode="auto">
            <a:xfrm>
              <a:off x="3409" y="2815"/>
              <a:ext cx="666" cy="6"/>
              <a:chOff x="3409" y="2815"/>
              <a:chExt cx="666" cy="6"/>
            </a:xfrm>
          </p:grpSpPr>
          <p:sp>
            <p:nvSpPr>
              <p:cNvPr id="24645" name="Line 75"/>
              <p:cNvSpPr>
                <a:spLocks noChangeShapeType="1"/>
              </p:cNvSpPr>
              <p:nvPr/>
            </p:nvSpPr>
            <p:spPr bwMode="auto">
              <a:xfrm>
                <a:off x="3741" y="2818"/>
                <a:ext cx="126" cy="3"/>
              </a:xfrm>
              <a:prstGeom prst="line">
                <a:avLst/>
              </a:prstGeom>
              <a:noFill/>
              <a:ln w="38100">
                <a:solidFill>
                  <a:srgbClr val="FF0000"/>
                </a:solidFill>
                <a:round/>
                <a:headEnd/>
                <a:tailEnd type="stealth" w="lg" len="lg"/>
              </a:ln>
            </p:spPr>
            <p:txBody>
              <a:bodyPr/>
              <a:lstStyle/>
              <a:p>
                <a:endParaRPr lang="th-TH"/>
              </a:p>
            </p:txBody>
          </p:sp>
          <p:sp>
            <p:nvSpPr>
              <p:cNvPr id="24646" name="Line 76"/>
              <p:cNvSpPr>
                <a:spLocks noChangeShapeType="1"/>
              </p:cNvSpPr>
              <p:nvPr/>
            </p:nvSpPr>
            <p:spPr bwMode="auto">
              <a:xfrm flipV="1">
                <a:off x="3409" y="2815"/>
                <a:ext cx="666" cy="3"/>
              </a:xfrm>
              <a:prstGeom prst="line">
                <a:avLst/>
              </a:prstGeom>
              <a:noFill/>
              <a:ln w="38100">
                <a:solidFill>
                  <a:srgbClr val="FF0000"/>
                </a:solidFill>
                <a:round/>
                <a:headEnd/>
                <a:tailEnd/>
              </a:ln>
            </p:spPr>
            <p:txBody>
              <a:bodyPr/>
              <a:lstStyle/>
              <a:p>
                <a:endParaRPr lang="th-TH"/>
              </a:p>
            </p:txBody>
          </p:sp>
        </p:grpSp>
        <p:grpSp>
          <p:nvGrpSpPr>
            <p:cNvPr id="3" name="Group 123"/>
            <p:cNvGrpSpPr>
              <a:grpSpLocks/>
            </p:cNvGrpSpPr>
            <p:nvPr/>
          </p:nvGrpSpPr>
          <p:grpSpPr bwMode="auto">
            <a:xfrm>
              <a:off x="3476" y="2803"/>
              <a:ext cx="344" cy="313"/>
              <a:chOff x="2702" y="3283"/>
              <a:chExt cx="344" cy="313"/>
            </a:xfrm>
          </p:grpSpPr>
          <p:sp>
            <p:nvSpPr>
              <p:cNvPr id="24643" name="Freeform 103"/>
              <p:cNvSpPr>
                <a:spLocks/>
              </p:cNvSpPr>
              <p:nvPr/>
            </p:nvSpPr>
            <p:spPr bwMode="auto">
              <a:xfrm>
                <a:off x="2702" y="3283"/>
                <a:ext cx="170" cy="313"/>
              </a:xfrm>
              <a:custGeom>
                <a:avLst/>
                <a:gdLst>
                  <a:gd name="T0" fmla="*/ 85 w 284"/>
                  <a:gd name="T1" fmla="*/ 313 h 491"/>
                  <a:gd name="T2" fmla="*/ 115 w 284"/>
                  <a:gd name="T3" fmla="*/ 289 h 491"/>
                  <a:gd name="T4" fmla="*/ 133 w 284"/>
                  <a:gd name="T5" fmla="*/ 256 h 491"/>
                  <a:gd name="T6" fmla="*/ 144 w 284"/>
                  <a:gd name="T7" fmla="*/ 221 h 491"/>
                  <a:gd name="T8" fmla="*/ 148 w 284"/>
                  <a:gd name="T9" fmla="*/ 181 h 491"/>
                  <a:gd name="T10" fmla="*/ 151 w 284"/>
                  <a:gd name="T11" fmla="*/ 128 h 491"/>
                  <a:gd name="T12" fmla="*/ 150 w 284"/>
                  <a:gd name="T13" fmla="*/ 87 h 491"/>
                  <a:gd name="T14" fmla="*/ 145 w 284"/>
                  <a:gd name="T15" fmla="*/ 47 h 491"/>
                  <a:gd name="T16" fmla="*/ 170 w 284"/>
                  <a:gd name="T17" fmla="*/ 54 h 491"/>
                  <a:gd name="T18" fmla="*/ 126 w 284"/>
                  <a:gd name="T19" fmla="*/ 0 h 491"/>
                  <a:gd name="T20" fmla="*/ 86 w 284"/>
                  <a:gd name="T21" fmla="*/ 60 h 491"/>
                  <a:gd name="T22" fmla="*/ 115 w 284"/>
                  <a:gd name="T23" fmla="*/ 49 h 491"/>
                  <a:gd name="T24" fmla="*/ 110 w 284"/>
                  <a:gd name="T25" fmla="*/ 87 h 491"/>
                  <a:gd name="T26" fmla="*/ 103 w 284"/>
                  <a:gd name="T27" fmla="*/ 119 h 491"/>
                  <a:gd name="T28" fmla="*/ 86 w 284"/>
                  <a:gd name="T29" fmla="*/ 163 h 491"/>
                  <a:gd name="T30" fmla="*/ 65 w 284"/>
                  <a:gd name="T31" fmla="*/ 196 h 491"/>
                  <a:gd name="T32" fmla="*/ 43 w 284"/>
                  <a:gd name="T33" fmla="*/ 221 h 491"/>
                  <a:gd name="T34" fmla="*/ 13 w 284"/>
                  <a:gd name="T35" fmla="*/ 246 h 491"/>
                  <a:gd name="T36" fmla="*/ 0 w 284"/>
                  <a:gd name="T37" fmla="*/ 255 h 491"/>
                  <a:gd name="T38" fmla="*/ 38 w 284"/>
                  <a:gd name="T39" fmla="*/ 252 h 491"/>
                  <a:gd name="T40" fmla="*/ 69 w 284"/>
                  <a:gd name="T41" fmla="*/ 245 h 491"/>
                  <a:gd name="T42" fmla="*/ 90 w 284"/>
                  <a:gd name="T43" fmla="*/ 237 h 491"/>
                  <a:gd name="T44" fmla="*/ 93 w 284"/>
                  <a:gd name="T45" fmla="*/ 263 h 491"/>
                  <a:gd name="T46" fmla="*/ 93 w 284"/>
                  <a:gd name="T47" fmla="*/ 288 h 491"/>
                  <a:gd name="T48" fmla="*/ 85 w 284"/>
                  <a:gd name="T49" fmla="*/ 313 h 4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491"/>
                  <a:gd name="T77" fmla="*/ 284 w 284"/>
                  <a:gd name="T78" fmla="*/ 491 h 4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491">
                    <a:moveTo>
                      <a:pt x="142" y="491"/>
                    </a:moveTo>
                    <a:lnTo>
                      <a:pt x="192" y="453"/>
                    </a:lnTo>
                    <a:lnTo>
                      <a:pt x="223" y="401"/>
                    </a:lnTo>
                    <a:lnTo>
                      <a:pt x="240" y="347"/>
                    </a:lnTo>
                    <a:lnTo>
                      <a:pt x="248" y="284"/>
                    </a:lnTo>
                    <a:lnTo>
                      <a:pt x="252" y="201"/>
                    </a:lnTo>
                    <a:lnTo>
                      <a:pt x="250" y="137"/>
                    </a:lnTo>
                    <a:lnTo>
                      <a:pt x="242" y="73"/>
                    </a:lnTo>
                    <a:lnTo>
                      <a:pt x="284" y="85"/>
                    </a:lnTo>
                    <a:lnTo>
                      <a:pt x="210" y="0"/>
                    </a:lnTo>
                    <a:lnTo>
                      <a:pt x="144" y="94"/>
                    </a:lnTo>
                    <a:lnTo>
                      <a:pt x="192" y="77"/>
                    </a:lnTo>
                    <a:lnTo>
                      <a:pt x="184" y="137"/>
                    </a:lnTo>
                    <a:lnTo>
                      <a:pt x="172" y="187"/>
                    </a:lnTo>
                    <a:lnTo>
                      <a:pt x="144" y="255"/>
                    </a:lnTo>
                    <a:lnTo>
                      <a:pt x="108" y="307"/>
                    </a:lnTo>
                    <a:lnTo>
                      <a:pt x="72" y="347"/>
                    </a:lnTo>
                    <a:lnTo>
                      <a:pt x="21" y="386"/>
                    </a:lnTo>
                    <a:lnTo>
                      <a:pt x="0" y="400"/>
                    </a:lnTo>
                    <a:lnTo>
                      <a:pt x="64" y="395"/>
                    </a:lnTo>
                    <a:lnTo>
                      <a:pt x="116" y="385"/>
                    </a:lnTo>
                    <a:lnTo>
                      <a:pt x="150" y="372"/>
                    </a:lnTo>
                    <a:lnTo>
                      <a:pt x="156" y="413"/>
                    </a:lnTo>
                    <a:lnTo>
                      <a:pt x="156" y="451"/>
                    </a:lnTo>
                    <a:lnTo>
                      <a:pt x="142" y="491"/>
                    </a:lnTo>
                    <a:close/>
                  </a:path>
                </a:pathLst>
              </a:custGeom>
              <a:solidFill>
                <a:srgbClr val="00FFFF"/>
              </a:solidFill>
              <a:ln w="6350" cap="flat" cmpd="sng">
                <a:solidFill>
                  <a:srgbClr val="0000FF"/>
                </a:solidFill>
                <a:prstDash val="solid"/>
                <a:round/>
                <a:headEnd type="none" w="med" len="med"/>
                <a:tailEnd type="none" w="med" len="med"/>
              </a:ln>
            </p:spPr>
            <p:txBody>
              <a:bodyPr/>
              <a:lstStyle/>
              <a:p>
                <a:endParaRPr lang="th-TH"/>
              </a:p>
            </p:txBody>
          </p:sp>
          <p:sp>
            <p:nvSpPr>
              <p:cNvPr id="24644" name="Rectangle 104"/>
              <p:cNvSpPr>
                <a:spLocks noChangeArrowheads="1"/>
              </p:cNvSpPr>
              <p:nvPr/>
            </p:nvSpPr>
            <p:spPr bwMode="auto">
              <a:xfrm>
                <a:off x="2825" y="3363"/>
                <a:ext cx="221" cy="173"/>
              </a:xfrm>
              <a:prstGeom prst="rect">
                <a:avLst/>
              </a:prstGeom>
              <a:noFill/>
              <a:ln w="9525" algn="ctr">
                <a:noFill/>
                <a:miter lim="800000"/>
                <a:headEnd/>
                <a:tailEnd/>
              </a:ln>
            </p:spPr>
            <p:txBody>
              <a:bodyPr wrap="none">
                <a:spAutoFit/>
              </a:bodyPr>
              <a:lstStyle/>
              <a:p>
                <a:pPr algn="ctr"/>
                <a:r>
                  <a:rPr lang="en-US" sz="1200" i="1">
                    <a:latin typeface="Times New Roman" pitchFamily="18" charset="0"/>
                  </a:rPr>
                  <a:t>Q</a:t>
                </a:r>
                <a:r>
                  <a:rPr lang="en-US" sz="1200" i="1" baseline="-25000">
                    <a:latin typeface="Times New Roman" pitchFamily="18" charset="0"/>
                  </a:rPr>
                  <a:t>L</a:t>
                </a:r>
                <a:endParaRPr lang="th-TH" sz="1200" i="1">
                  <a:latin typeface="Times New Roman" pitchFamily="18" charset="0"/>
                </a:endParaRPr>
              </a:p>
            </p:txBody>
          </p:sp>
        </p:grpSp>
      </p:grpSp>
      <p:sp>
        <p:nvSpPr>
          <p:cNvPr id="121965" name="Freeform 109"/>
          <p:cNvSpPr>
            <a:spLocks/>
          </p:cNvSpPr>
          <p:nvPr/>
        </p:nvSpPr>
        <p:spPr bwMode="auto">
          <a:xfrm>
            <a:off x="5162550" y="2986088"/>
            <a:ext cx="2076450" cy="1838325"/>
          </a:xfrm>
          <a:custGeom>
            <a:avLst/>
            <a:gdLst>
              <a:gd name="T0" fmla="*/ 0 w 1308"/>
              <a:gd name="T1" fmla="*/ 1738313 h 1158"/>
              <a:gd name="T2" fmla="*/ 147637 w 1308"/>
              <a:gd name="T3" fmla="*/ 1423987 h 1158"/>
              <a:gd name="T4" fmla="*/ 390525 w 1308"/>
              <a:gd name="T5" fmla="*/ 971550 h 1158"/>
              <a:gd name="T6" fmla="*/ 657225 w 1308"/>
              <a:gd name="T7" fmla="*/ 585787 h 1158"/>
              <a:gd name="T8" fmla="*/ 838200 w 1308"/>
              <a:gd name="T9" fmla="*/ 366712 h 1158"/>
              <a:gd name="T10" fmla="*/ 1000125 w 1308"/>
              <a:gd name="T11" fmla="*/ 204788 h 1158"/>
              <a:gd name="T12" fmla="*/ 1204912 w 1308"/>
              <a:gd name="T13" fmla="*/ 66675 h 1158"/>
              <a:gd name="T14" fmla="*/ 1371600 w 1308"/>
              <a:gd name="T15" fmla="*/ 4762 h 1158"/>
              <a:gd name="T16" fmla="*/ 1490662 w 1308"/>
              <a:gd name="T17" fmla="*/ 0 h 1158"/>
              <a:gd name="T18" fmla="*/ 1624012 w 1308"/>
              <a:gd name="T19" fmla="*/ 23812 h 1158"/>
              <a:gd name="T20" fmla="*/ 1766888 w 1308"/>
              <a:gd name="T21" fmla="*/ 71437 h 1158"/>
              <a:gd name="T22" fmla="*/ 1881188 w 1308"/>
              <a:gd name="T23" fmla="*/ 157162 h 1158"/>
              <a:gd name="T24" fmla="*/ 1990725 w 1308"/>
              <a:gd name="T25" fmla="*/ 261937 h 1158"/>
              <a:gd name="T26" fmla="*/ 2062163 w 1308"/>
              <a:gd name="T27" fmla="*/ 428625 h 1158"/>
              <a:gd name="T28" fmla="*/ 2076450 w 1308"/>
              <a:gd name="T29" fmla="*/ 595312 h 1158"/>
              <a:gd name="T30" fmla="*/ 2066925 w 1308"/>
              <a:gd name="T31" fmla="*/ 795337 h 1158"/>
              <a:gd name="T32" fmla="*/ 2033588 w 1308"/>
              <a:gd name="T33" fmla="*/ 952500 h 1158"/>
              <a:gd name="T34" fmla="*/ 1943100 w 1308"/>
              <a:gd name="T35" fmla="*/ 1243012 h 1158"/>
              <a:gd name="T36" fmla="*/ 1824038 w 1308"/>
              <a:gd name="T37" fmla="*/ 1557337 h 1158"/>
              <a:gd name="T38" fmla="*/ 1757363 w 1308"/>
              <a:gd name="T39" fmla="*/ 1704975 h 1158"/>
              <a:gd name="T40" fmla="*/ 1714500 w 1308"/>
              <a:gd name="T41" fmla="*/ 1838325 h 11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08"/>
              <a:gd name="T64" fmla="*/ 0 h 1158"/>
              <a:gd name="T65" fmla="*/ 1308 w 1308"/>
              <a:gd name="T66" fmla="*/ 1158 h 11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08" h="1158">
                <a:moveTo>
                  <a:pt x="0" y="1095"/>
                </a:moveTo>
                <a:lnTo>
                  <a:pt x="93" y="897"/>
                </a:lnTo>
                <a:lnTo>
                  <a:pt x="246" y="612"/>
                </a:lnTo>
                <a:lnTo>
                  <a:pt x="414" y="369"/>
                </a:lnTo>
                <a:lnTo>
                  <a:pt x="528" y="231"/>
                </a:lnTo>
                <a:lnTo>
                  <a:pt x="630" y="129"/>
                </a:lnTo>
                <a:lnTo>
                  <a:pt x="759" y="42"/>
                </a:lnTo>
                <a:lnTo>
                  <a:pt x="864" y="3"/>
                </a:lnTo>
                <a:lnTo>
                  <a:pt x="939" y="0"/>
                </a:lnTo>
                <a:lnTo>
                  <a:pt x="1023" y="15"/>
                </a:lnTo>
                <a:lnTo>
                  <a:pt x="1113" y="45"/>
                </a:lnTo>
                <a:lnTo>
                  <a:pt x="1185" y="99"/>
                </a:lnTo>
                <a:lnTo>
                  <a:pt x="1254" y="165"/>
                </a:lnTo>
                <a:lnTo>
                  <a:pt x="1299" y="270"/>
                </a:lnTo>
                <a:lnTo>
                  <a:pt x="1308" y="375"/>
                </a:lnTo>
                <a:lnTo>
                  <a:pt x="1302" y="501"/>
                </a:lnTo>
                <a:lnTo>
                  <a:pt x="1281" y="600"/>
                </a:lnTo>
                <a:lnTo>
                  <a:pt x="1224" y="783"/>
                </a:lnTo>
                <a:lnTo>
                  <a:pt x="1149" y="981"/>
                </a:lnTo>
                <a:lnTo>
                  <a:pt x="1107" y="1074"/>
                </a:lnTo>
                <a:lnTo>
                  <a:pt x="1080" y="1158"/>
                </a:lnTo>
              </a:path>
            </a:pathLst>
          </a:custGeom>
          <a:noFill/>
          <a:ln w="25400">
            <a:solidFill>
              <a:srgbClr val="0000FF"/>
            </a:solidFill>
            <a:round/>
            <a:headEnd/>
            <a:tailEnd/>
          </a:ln>
        </p:spPr>
        <p:txBody>
          <a:bodyPr/>
          <a:lstStyle/>
          <a:p>
            <a:endParaRPr lang="th-TH"/>
          </a:p>
        </p:txBody>
      </p:sp>
      <p:grpSp>
        <p:nvGrpSpPr>
          <p:cNvPr id="22" name="Group 122"/>
          <p:cNvGrpSpPr>
            <a:grpSpLocks/>
          </p:cNvGrpSpPr>
          <p:nvPr/>
        </p:nvGrpSpPr>
        <p:grpSpPr bwMode="auto">
          <a:xfrm>
            <a:off x="5718175" y="2784475"/>
            <a:ext cx="2095500" cy="779463"/>
            <a:chOff x="3278" y="1724"/>
            <a:chExt cx="1320" cy="491"/>
          </a:xfrm>
        </p:grpSpPr>
        <p:grpSp>
          <p:nvGrpSpPr>
            <p:cNvPr id="24631" name="Group 105"/>
            <p:cNvGrpSpPr>
              <a:grpSpLocks/>
            </p:cNvGrpSpPr>
            <p:nvPr/>
          </p:nvGrpSpPr>
          <p:grpSpPr bwMode="auto">
            <a:xfrm>
              <a:off x="3623" y="1724"/>
              <a:ext cx="368" cy="491"/>
              <a:chOff x="1080" y="1629"/>
              <a:chExt cx="368" cy="491"/>
            </a:xfrm>
          </p:grpSpPr>
          <p:sp>
            <p:nvSpPr>
              <p:cNvPr id="24639" name="Freeform 106"/>
              <p:cNvSpPr>
                <a:spLocks/>
              </p:cNvSpPr>
              <p:nvPr/>
            </p:nvSpPr>
            <p:spPr bwMode="auto">
              <a:xfrm>
                <a:off x="1164" y="1629"/>
                <a:ext cx="284" cy="491"/>
              </a:xfrm>
              <a:custGeom>
                <a:avLst/>
                <a:gdLst>
                  <a:gd name="T0" fmla="*/ 142 w 284"/>
                  <a:gd name="T1" fmla="*/ 491 h 491"/>
                  <a:gd name="T2" fmla="*/ 192 w 284"/>
                  <a:gd name="T3" fmla="*/ 453 h 491"/>
                  <a:gd name="T4" fmla="*/ 223 w 284"/>
                  <a:gd name="T5" fmla="*/ 401 h 491"/>
                  <a:gd name="T6" fmla="*/ 240 w 284"/>
                  <a:gd name="T7" fmla="*/ 347 h 491"/>
                  <a:gd name="T8" fmla="*/ 248 w 284"/>
                  <a:gd name="T9" fmla="*/ 284 h 491"/>
                  <a:gd name="T10" fmla="*/ 252 w 284"/>
                  <a:gd name="T11" fmla="*/ 201 h 491"/>
                  <a:gd name="T12" fmla="*/ 250 w 284"/>
                  <a:gd name="T13" fmla="*/ 137 h 491"/>
                  <a:gd name="T14" fmla="*/ 242 w 284"/>
                  <a:gd name="T15" fmla="*/ 73 h 491"/>
                  <a:gd name="T16" fmla="*/ 284 w 284"/>
                  <a:gd name="T17" fmla="*/ 85 h 491"/>
                  <a:gd name="T18" fmla="*/ 210 w 284"/>
                  <a:gd name="T19" fmla="*/ 0 h 491"/>
                  <a:gd name="T20" fmla="*/ 144 w 284"/>
                  <a:gd name="T21" fmla="*/ 94 h 491"/>
                  <a:gd name="T22" fmla="*/ 192 w 284"/>
                  <a:gd name="T23" fmla="*/ 77 h 491"/>
                  <a:gd name="T24" fmla="*/ 184 w 284"/>
                  <a:gd name="T25" fmla="*/ 137 h 491"/>
                  <a:gd name="T26" fmla="*/ 172 w 284"/>
                  <a:gd name="T27" fmla="*/ 187 h 491"/>
                  <a:gd name="T28" fmla="*/ 144 w 284"/>
                  <a:gd name="T29" fmla="*/ 255 h 491"/>
                  <a:gd name="T30" fmla="*/ 108 w 284"/>
                  <a:gd name="T31" fmla="*/ 307 h 491"/>
                  <a:gd name="T32" fmla="*/ 72 w 284"/>
                  <a:gd name="T33" fmla="*/ 347 h 491"/>
                  <a:gd name="T34" fmla="*/ 21 w 284"/>
                  <a:gd name="T35" fmla="*/ 386 h 491"/>
                  <a:gd name="T36" fmla="*/ 0 w 284"/>
                  <a:gd name="T37" fmla="*/ 400 h 491"/>
                  <a:gd name="T38" fmla="*/ 64 w 284"/>
                  <a:gd name="T39" fmla="*/ 395 h 491"/>
                  <a:gd name="T40" fmla="*/ 116 w 284"/>
                  <a:gd name="T41" fmla="*/ 385 h 491"/>
                  <a:gd name="T42" fmla="*/ 150 w 284"/>
                  <a:gd name="T43" fmla="*/ 372 h 491"/>
                  <a:gd name="T44" fmla="*/ 156 w 284"/>
                  <a:gd name="T45" fmla="*/ 413 h 491"/>
                  <a:gd name="T46" fmla="*/ 156 w 284"/>
                  <a:gd name="T47" fmla="*/ 451 h 491"/>
                  <a:gd name="T48" fmla="*/ 142 w 284"/>
                  <a:gd name="T49" fmla="*/ 491 h 4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491"/>
                  <a:gd name="T77" fmla="*/ 284 w 284"/>
                  <a:gd name="T78" fmla="*/ 491 h 4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491">
                    <a:moveTo>
                      <a:pt x="142" y="491"/>
                    </a:moveTo>
                    <a:lnTo>
                      <a:pt x="192" y="453"/>
                    </a:lnTo>
                    <a:lnTo>
                      <a:pt x="223" y="401"/>
                    </a:lnTo>
                    <a:lnTo>
                      <a:pt x="240" y="347"/>
                    </a:lnTo>
                    <a:lnTo>
                      <a:pt x="248" y="284"/>
                    </a:lnTo>
                    <a:lnTo>
                      <a:pt x="252" y="201"/>
                    </a:lnTo>
                    <a:lnTo>
                      <a:pt x="250" y="137"/>
                    </a:lnTo>
                    <a:lnTo>
                      <a:pt x="242" y="73"/>
                    </a:lnTo>
                    <a:lnTo>
                      <a:pt x="284" y="85"/>
                    </a:lnTo>
                    <a:lnTo>
                      <a:pt x="210" y="0"/>
                    </a:lnTo>
                    <a:lnTo>
                      <a:pt x="144" y="94"/>
                    </a:lnTo>
                    <a:lnTo>
                      <a:pt x="192" y="77"/>
                    </a:lnTo>
                    <a:lnTo>
                      <a:pt x="184" y="137"/>
                    </a:lnTo>
                    <a:lnTo>
                      <a:pt x="172" y="187"/>
                    </a:lnTo>
                    <a:lnTo>
                      <a:pt x="144" y="255"/>
                    </a:lnTo>
                    <a:lnTo>
                      <a:pt x="108" y="307"/>
                    </a:lnTo>
                    <a:lnTo>
                      <a:pt x="72" y="347"/>
                    </a:lnTo>
                    <a:lnTo>
                      <a:pt x="21" y="386"/>
                    </a:lnTo>
                    <a:lnTo>
                      <a:pt x="0" y="400"/>
                    </a:lnTo>
                    <a:lnTo>
                      <a:pt x="64" y="395"/>
                    </a:lnTo>
                    <a:lnTo>
                      <a:pt x="116" y="385"/>
                    </a:lnTo>
                    <a:lnTo>
                      <a:pt x="150" y="372"/>
                    </a:lnTo>
                    <a:lnTo>
                      <a:pt x="156" y="413"/>
                    </a:lnTo>
                    <a:lnTo>
                      <a:pt x="156" y="451"/>
                    </a:lnTo>
                    <a:lnTo>
                      <a:pt x="142" y="491"/>
                    </a:lnTo>
                    <a:close/>
                  </a:path>
                </a:pathLst>
              </a:custGeom>
              <a:solidFill>
                <a:srgbClr val="993366"/>
              </a:solidFill>
              <a:ln w="9525" cap="flat" cmpd="sng">
                <a:noFill/>
                <a:prstDash val="solid"/>
                <a:round/>
                <a:headEnd type="none" w="med" len="med"/>
                <a:tailEnd type="none" w="med" len="med"/>
              </a:ln>
            </p:spPr>
            <p:txBody>
              <a:bodyPr/>
              <a:lstStyle/>
              <a:p>
                <a:endParaRPr lang="th-TH"/>
              </a:p>
            </p:txBody>
          </p:sp>
          <p:sp>
            <p:nvSpPr>
              <p:cNvPr id="24640" name="Rectangle 107"/>
              <p:cNvSpPr>
                <a:spLocks noChangeArrowheads="1"/>
              </p:cNvSpPr>
              <p:nvPr/>
            </p:nvSpPr>
            <p:spPr bwMode="auto">
              <a:xfrm>
                <a:off x="1080" y="1789"/>
                <a:ext cx="231" cy="173"/>
              </a:xfrm>
              <a:prstGeom prst="rect">
                <a:avLst/>
              </a:prstGeom>
              <a:noFill/>
              <a:ln w="9525" algn="ctr">
                <a:noFill/>
                <a:miter lim="800000"/>
                <a:headEnd/>
                <a:tailEnd/>
              </a:ln>
            </p:spPr>
            <p:txBody>
              <a:bodyPr wrap="none">
                <a:spAutoFit/>
              </a:bodyPr>
              <a:lstStyle/>
              <a:p>
                <a:pPr algn="ctr"/>
                <a:r>
                  <a:rPr lang="en-US" sz="1200" i="1">
                    <a:latin typeface="Times New Roman" pitchFamily="18" charset="0"/>
                  </a:rPr>
                  <a:t>Q</a:t>
                </a:r>
                <a:r>
                  <a:rPr lang="en-US" sz="1200" i="1" baseline="-25000">
                    <a:latin typeface="Times New Roman" pitchFamily="18" charset="0"/>
                  </a:rPr>
                  <a:t>H</a:t>
                </a:r>
                <a:endParaRPr lang="th-TH" sz="1200" i="1">
                  <a:latin typeface="Times New Roman" pitchFamily="18" charset="0"/>
                </a:endParaRPr>
              </a:p>
            </p:txBody>
          </p:sp>
        </p:grpSp>
        <p:grpSp>
          <p:nvGrpSpPr>
            <p:cNvPr id="24632" name="Group 117"/>
            <p:cNvGrpSpPr>
              <a:grpSpLocks/>
            </p:cNvGrpSpPr>
            <p:nvPr/>
          </p:nvGrpSpPr>
          <p:grpSpPr bwMode="auto">
            <a:xfrm>
              <a:off x="3278" y="1937"/>
              <a:ext cx="1320" cy="234"/>
              <a:chOff x="3278" y="1937"/>
              <a:chExt cx="1320" cy="234"/>
            </a:xfrm>
          </p:grpSpPr>
          <p:grpSp>
            <p:nvGrpSpPr>
              <p:cNvPr id="24633" name="Group 86"/>
              <p:cNvGrpSpPr>
                <a:grpSpLocks/>
              </p:cNvGrpSpPr>
              <p:nvPr/>
            </p:nvGrpSpPr>
            <p:grpSpPr bwMode="auto">
              <a:xfrm>
                <a:off x="3278" y="1937"/>
                <a:ext cx="129" cy="144"/>
                <a:chOff x="1756" y="996"/>
                <a:chExt cx="129" cy="144"/>
              </a:xfrm>
            </p:grpSpPr>
            <p:sp>
              <p:nvSpPr>
                <p:cNvPr id="24637" name="Text Box 87"/>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3</a:t>
                  </a:r>
                  <a:endParaRPr lang="th-TH" sz="900">
                    <a:latin typeface="Script MT Bold" pitchFamily="66" charset="0"/>
                  </a:endParaRPr>
                </a:p>
              </p:txBody>
            </p:sp>
            <p:sp>
              <p:nvSpPr>
                <p:cNvPr id="24638" name="Oval 88"/>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24634" name="Line 115"/>
              <p:cNvSpPr>
                <a:spLocks noChangeShapeType="1"/>
              </p:cNvSpPr>
              <p:nvPr/>
            </p:nvSpPr>
            <p:spPr bwMode="auto">
              <a:xfrm flipH="1">
                <a:off x="3954" y="2135"/>
                <a:ext cx="143" cy="3"/>
              </a:xfrm>
              <a:prstGeom prst="line">
                <a:avLst/>
              </a:prstGeom>
              <a:noFill/>
              <a:ln w="38100">
                <a:solidFill>
                  <a:srgbClr val="FF0000"/>
                </a:solidFill>
                <a:round/>
                <a:headEnd/>
                <a:tailEnd type="stealth" w="lg" len="lg"/>
              </a:ln>
            </p:spPr>
            <p:txBody>
              <a:bodyPr/>
              <a:lstStyle/>
              <a:p>
                <a:endParaRPr lang="th-TH"/>
              </a:p>
            </p:txBody>
          </p:sp>
          <p:sp>
            <p:nvSpPr>
              <p:cNvPr id="24635" name="Line 116"/>
              <p:cNvSpPr>
                <a:spLocks noChangeShapeType="1"/>
              </p:cNvSpPr>
              <p:nvPr/>
            </p:nvSpPr>
            <p:spPr bwMode="auto">
              <a:xfrm>
                <a:off x="3404" y="2138"/>
                <a:ext cx="1194" cy="3"/>
              </a:xfrm>
              <a:prstGeom prst="line">
                <a:avLst/>
              </a:prstGeom>
              <a:noFill/>
              <a:ln w="38100">
                <a:solidFill>
                  <a:srgbClr val="FF0000"/>
                </a:solidFill>
                <a:round/>
                <a:headEnd/>
                <a:tailEnd/>
              </a:ln>
            </p:spPr>
            <p:txBody>
              <a:bodyPr/>
              <a:lstStyle/>
              <a:p>
                <a:endParaRPr lang="th-TH"/>
              </a:p>
            </p:txBody>
          </p:sp>
          <p:sp>
            <p:nvSpPr>
              <p:cNvPr id="24636" name="Oval 83"/>
              <p:cNvSpPr>
                <a:spLocks noChangeArrowheads="1"/>
              </p:cNvSpPr>
              <p:nvPr/>
            </p:nvSpPr>
            <p:spPr bwMode="auto">
              <a:xfrm>
                <a:off x="3371" y="2112"/>
                <a:ext cx="64" cy="59"/>
              </a:xfrm>
              <a:prstGeom prst="ellipse">
                <a:avLst/>
              </a:prstGeom>
              <a:solidFill>
                <a:srgbClr val="008000"/>
              </a:solidFill>
              <a:ln w="9525">
                <a:solidFill>
                  <a:srgbClr val="800080"/>
                </a:solidFill>
                <a:round/>
                <a:headEnd/>
                <a:tailEnd/>
              </a:ln>
            </p:spPr>
            <p:txBody>
              <a:bodyPr wrap="none" anchor="ctr"/>
              <a:lstStyle/>
              <a:p>
                <a:endParaRPr lang="th-TH"/>
              </a:p>
            </p:txBody>
          </p:sp>
        </p:grpSp>
      </p:grpSp>
      <p:grpSp>
        <p:nvGrpSpPr>
          <p:cNvPr id="26" name="Group 121"/>
          <p:cNvGrpSpPr>
            <a:grpSpLocks/>
          </p:cNvGrpSpPr>
          <p:nvPr/>
        </p:nvGrpSpPr>
        <p:grpSpPr bwMode="auto">
          <a:xfrm>
            <a:off x="6954838" y="3136900"/>
            <a:ext cx="1109662" cy="1630363"/>
            <a:chOff x="4057" y="1946"/>
            <a:chExt cx="699" cy="1027"/>
          </a:xfrm>
        </p:grpSpPr>
        <p:grpSp>
          <p:nvGrpSpPr>
            <p:cNvPr id="24617" name="Group 120"/>
            <p:cNvGrpSpPr>
              <a:grpSpLocks/>
            </p:cNvGrpSpPr>
            <p:nvPr/>
          </p:nvGrpSpPr>
          <p:grpSpPr bwMode="auto">
            <a:xfrm>
              <a:off x="4346" y="2457"/>
              <a:ext cx="410" cy="342"/>
              <a:chOff x="4346" y="2457"/>
              <a:chExt cx="410" cy="342"/>
            </a:xfrm>
          </p:grpSpPr>
          <p:sp>
            <p:nvSpPr>
              <p:cNvPr id="24629" name="Rectangle 72"/>
              <p:cNvSpPr>
                <a:spLocks noChangeArrowheads="1"/>
              </p:cNvSpPr>
              <p:nvPr/>
            </p:nvSpPr>
            <p:spPr bwMode="auto">
              <a:xfrm>
                <a:off x="4510" y="2476"/>
                <a:ext cx="246" cy="173"/>
              </a:xfrm>
              <a:prstGeom prst="rect">
                <a:avLst/>
              </a:prstGeom>
              <a:noFill/>
              <a:ln w="9525" algn="ctr">
                <a:noFill/>
                <a:miter lim="800000"/>
                <a:headEnd/>
                <a:tailEnd/>
              </a:ln>
            </p:spPr>
            <p:txBody>
              <a:bodyPr wrap="none">
                <a:spAutoFit/>
              </a:bodyPr>
              <a:lstStyle/>
              <a:p>
                <a:pPr algn="ctr"/>
                <a:r>
                  <a:rPr lang="en-US" sz="1200" i="1">
                    <a:latin typeface="Times New Roman" pitchFamily="18" charset="0"/>
                  </a:rPr>
                  <a:t>W</a:t>
                </a:r>
                <a:r>
                  <a:rPr lang="en-US" sz="1200" i="1" baseline="-25000">
                    <a:latin typeface="Times New Roman" pitchFamily="18" charset="0"/>
                  </a:rPr>
                  <a:t>in</a:t>
                </a:r>
                <a:endParaRPr lang="th-TH" sz="1200" i="1">
                  <a:latin typeface="Times New Roman" pitchFamily="18" charset="0"/>
                </a:endParaRPr>
              </a:p>
            </p:txBody>
          </p:sp>
          <p:sp>
            <p:nvSpPr>
              <p:cNvPr id="24630" name="Freeform 73"/>
              <p:cNvSpPr>
                <a:spLocks/>
              </p:cNvSpPr>
              <p:nvPr/>
            </p:nvSpPr>
            <p:spPr bwMode="auto">
              <a:xfrm rot="3533471">
                <a:off x="4311" y="2492"/>
                <a:ext cx="342" cy="271"/>
              </a:xfrm>
              <a:custGeom>
                <a:avLst/>
                <a:gdLst>
                  <a:gd name="T0" fmla="*/ 342 w 432"/>
                  <a:gd name="T1" fmla="*/ 137 h 271"/>
                  <a:gd name="T2" fmla="*/ 284 w 432"/>
                  <a:gd name="T3" fmla="*/ 170 h 271"/>
                  <a:gd name="T4" fmla="*/ 201 w 432"/>
                  <a:gd name="T5" fmla="*/ 207 h 271"/>
                  <a:gd name="T6" fmla="*/ 124 w 432"/>
                  <a:gd name="T7" fmla="*/ 229 h 271"/>
                  <a:gd name="T8" fmla="*/ 59 w 432"/>
                  <a:gd name="T9" fmla="*/ 239 h 271"/>
                  <a:gd name="T10" fmla="*/ 79 w 432"/>
                  <a:gd name="T11" fmla="*/ 271 h 271"/>
                  <a:gd name="T12" fmla="*/ 0 w 432"/>
                  <a:gd name="T13" fmla="*/ 231 h 271"/>
                  <a:gd name="T14" fmla="*/ 69 w 432"/>
                  <a:gd name="T15" fmla="*/ 157 h 271"/>
                  <a:gd name="T16" fmla="*/ 55 w 432"/>
                  <a:gd name="T17" fmla="*/ 195 h 271"/>
                  <a:gd name="T18" fmla="*/ 101 w 432"/>
                  <a:gd name="T19" fmla="*/ 181 h 271"/>
                  <a:gd name="T20" fmla="*/ 138 w 432"/>
                  <a:gd name="T21" fmla="*/ 157 h 271"/>
                  <a:gd name="T22" fmla="*/ 179 w 432"/>
                  <a:gd name="T23" fmla="*/ 125 h 271"/>
                  <a:gd name="T24" fmla="*/ 222 w 432"/>
                  <a:gd name="T25" fmla="*/ 89 h 271"/>
                  <a:gd name="T26" fmla="*/ 247 w 432"/>
                  <a:gd name="T27" fmla="*/ 54 h 271"/>
                  <a:gd name="T28" fmla="*/ 277 w 432"/>
                  <a:gd name="T29" fmla="*/ 19 h 271"/>
                  <a:gd name="T30" fmla="*/ 287 w 432"/>
                  <a:gd name="T31" fmla="*/ 0 h 271"/>
                  <a:gd name="T32" fmla="*/ 266 w 432"/>
                  <a:gd name="T33" fmla="*/ 119 h 271"/>
                  <a:gd name="T34" fmla="*/ 342 w 432"/>
                  <a:gd name="T35" fmla="*/ 137 h 2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2"/>
                  <a:gd name="T55" fmla="*/ 0 h 271"/>
                  <a:gd name="T56" fmla="*/ 432 w 432"/>
                  <a:gd name="T57" fmla="*/ 271 h 2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2" h="271">
                    <a:moveTo>
                      <a:pt x="432" y="137"/>
                    </a:moveTo>
                    <a:lnTo>
                      <a:pt x="359" y="170"/>
                    </a:lnTo>
                    <a:lnTo>
                      <a:pt x="254" y="207"/>
                    </a:lnTo>
                    <a:lnTo>
                      <a:pt x="156" y="229"/>
                    </a:lnTo>
                    <a:lnTo>
                      <a:pt x="75" y="239"/>
                    </a:lnTo>
                    <a:lnTo>
                      <a:pt x="100" y="271"/>
                    </a:lnTo>
                    <a:lnTo>
                      <a:pt x="0" y="231"/>
                    </a:lnTo>
                    <a:lnTo>
                      <a:pt x="87" y="157"/>
                    </a:lnTo>
                    <a:lnTo>
                      <a:pt x="70" y="195"/>
                    </a:lnTo>
                    <a:lnTo>
                      <a:pt x="128" y="181"/>
                    </a:lnTo>
                    <a:lnTo>
                      <a:pt x="174" y="157"/>
                    </a:lnTo>
                    <a:lnTo>
                      <a:pt x="226" y="125"/>
                    </a:lnTo>
                    <a:lnTo>
                      <a:pt x="280" y="89"/>
                    </a:lnTo>
                    <a:lnTo>
                      <a:pt x="312" y="54"/>
                    </a:lnTo>
                    <a:lnTo>
                      <a:pt x="350" y="19"/>
                    </a:lnTo>
                    <a:lnTo>
                      <a:pt x="363" y="0"/>
                    </a:lnTo>
                    <a:lnTo>
                      <a:pt x="336" y="119"/>
                    </a:lnTo>
                    <a:lnTo>
                      <a:pt x="432" y="137"/>
                    </a:lnTo>
                    <a:close/>
                  </a:path>
                </a:pathLst>
              </a:custGeom>
              <a:solidFill>
                <a:srgbClr val="808080">
                  <a:alpha val="83920"/>
                </a:srgbClr>
              </a:solidFill>
              <a:ln w="9525" cap="flat" cmpd="sng">
                <a:solidFill>
                  <a:srgbClr val="333333"/>
                </a:solidFill>
                <a:prstDash val="solid"/>
                <a:round/>
                <a:headEnd type="none" w="med" len="med"/>
                <a:tailEnd type="none" w="med" len="med"/>
              </a:ln>
            </p:spPr>
            <p:txBody>
              <a:bodyPr/>
              <a:lstStyle/>
              <a:p>
                <a:endParaRPr lang="th-TH"/>
              </a:p>
            </p:txBody>
          </p:sp>
        </p:grpSp>
        <p:grpSp>
          <p:nvGrpSpPr>
            <p:cNvPr id="24618" name="Group 113"/>
            <p:cNvGrpSpPr>
              <a:grpSpLocks/>
            </p:cNvGrpSpPr>
            <p:nvPr/>
          </p:nvGrpSpPr>
          <p:grpSpPr bwMode="auto">
            <a:xfrm>
              <a:off x="4057" y="1946"/>
              <a:ext cx="635" cy="1027"/>
              <a:chOff x="4057" y="1946"/>
              <a:chExt cx="635" cy="1027"/>
            </a:xfrm>
          </p:grpSpPr>
          <p:sp>
            <p:nvSpPr>
              <p:cNvPr id="24619" name="Freeform 78"/>
              <p:cNvSpPr>
                <a:spLocks/>
              </p:cNvSpPr>
              <p:nvPr/>
            </p:nvSpPr>
            <p:spPr bwMode="auto">
              <a:xfrm>
                <a:off x="4090" y="2127"/>
                <a:ext cx="542" cy="691"/>
              </a:xfrm>
              <a:custGeom>
                <a:avLst/>
                <a:gdLst>
                  <a:gd name="T0" fmla="*/ 542 w 542"/>
                  <a:gd name="T1" fmla="*/ 0 h 691"/>
                  <a:gd name="T2" fmla="*/ 464 w 542"/>
                  <a:gd name="T3" fmla="*/ 66 h 691"/>
                  <a:gd name="T4" fmla="*/ 371 w 542"/>
                  <a:gd name="T5" fmla="*/ 165 h 691"/>
                  <a:gd name="T6" fmla="*/ 302 w 542"/>
                  <a:gd name="T7" fmla="*/ 243 h 691"/>
                  <a:gd name="T8" fmla="*/ 224 w 542"/>
                  <a:gd name="T9" fmla="*/ 345 h 691"/>
                  <a:gd name="T10" fmla="*/ 128 w 542"/>
                  <a:gd name="T11" fmla="*/ 483 h 691"/>
                  <a:gd name="T12" fmla="*/ 0 w 542"/>
                  <a:gd name="T13" fmla="*/ 691 h 691"/>
                  <a:gd name="T14" fmla="*/ 0 60000 65536"/>
                  <a:gd name="T15" fmla="*/ 0 60000 65536"/>
                  <a:gd name="T16" fmla="*/ 0 60000 65536"/>
                  <a:gd name="T17" fmla="*/ 0 60000 65536"/>
                  <a:gd name="T18" fmla="*/ 0 60000 65536"/>
                  <a:gd name="T19" fmla="*/ 0 60000 65536"/>
                  <a:gd name="T20" fmla="*/ 0 60000 65536"/>
                  <a:gd name="T21" fmla="*/ 0 w 542"/>
                  <a:gd name="T22" fmla="*/ 0 h 691"/>
                  <a:gd name="T23" fmla="*/ 542 w 542"/>
                  <a:gd name="T24" fmla="*/ 691 h 6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2" h="691">
                    <a:moveTo>
                      <a:pt x="542" y="0"/>
                    </a:moveTo>
                    <a:lnTo>
                      <a:pt x="464" y="66"/>
                    </a:lnTo>
                    <a:lnTo>
                      <a:pt x="371" y="165"/>
                    </a:lnTo>
                    <a:lnTo>
                      <a:pt x="302" y="243"/>
                    </a:lnTo>
                    <a:lnTo>
                      <a:pt x="224" y="345"/>
                    </a:lnTo>
                    <a:lnTo>
                      <a:pt x="128" y="483"/>
                    </a:lnTo>
                    <a:lnTo>
                      <a:pt x="0" y="691"/>
                    </a:lnTo>
                  </a:path>
                </a:pathLst>
              </a:custGeom>
              <a:noFill/>
              <a:ln w="38100">
                <a:solidFill>
                  <a:srgbClr val="FF0000"/>
                </a:solidFill>
                <a:round/>
                <a:headEnd/>
                <a:tailEnd type="none" w="lg" len="lg"/>
              </a:ln>
            </p:spPr>
            <p:txBody>
              <a:bodyPr/>
              <a:lstStyle/>
              <a:p>
                <a:endParaRPr lang="th-TH"/>
              </a:p>
            </p:txBody>
          </p:sp>
          <p:sp>
            <p:nvSpPr>
              <p:cNvPr id="24620" name="Freeform 82"/>
              <p:cNvSpPr>
                <a:spLocks/>
              </p:cNvSpPr>
              <p:nvPr/>
            </p:nvSpPr>
            <p:spPr bwMode="auto">
              <a:xfrm>
                <a:off x="4323" y="2358"/>
                <a:ext cx="75" cy="107"/>
              </a:xfrm>
              <a:custGeom>
                <a:avLst/>
                <a:gdLst>
                  <a:gd name="T0" fmla="*/ 0 w 75"/>
                  <a:gd name="T1" fmla="*/ 107 h 107"/>
                  <a:gd name="T2" fmla="*/ 75 w 75"/>
                  <a:gd name="T3" fmla="*/ 0 h 107"/>
                  <a:gd name="T4" fmla="*/ 0 60000 65536"/>
                  <a:gd name="T5" fmla="*/ 0 60000 65536"/>
                  <a:gd name="T6" fmla="*/ 0 w 75"/>
                  <a:gd name="T7" fmla="*/ 0 h 107"/>
                  <a:gd name="T8" fmla="*/ 75 w 75"/>
                  <a:gd name="T9" fmla="*/ 107 h 107"/>
                </a:gdLst>
                <a:ahLst/>
                <a:cxnLst>
                  <a:cxn ang="T4">
                    <a:pos x="T0" y="T1"/>
                  </a:cxn>
                  <a:cxn ang="T5">
                    <a:pos x="T2" y="T3"/>
                  </a:cxn>
                </a:cxnLst>
                <a:rect l="T6" t="T7" r="T8" b="T9"/>
                <a:pathLst>
                  <a:path w="75" h="107">
                    <a:moveTo>
                      <a:pt x="0" y="107"/>
                    </a:moveTo>
                    <a:lnTo>
                      <a:pt x="75" y="0"/>
                    </a:lnTo>
                  </a:path>
                </a:pathLst>
              </a:custGeom>
              <a:noFill/>
              <a:ln w="38100">
                <a:solidFill>
                  <a:srgbClr val="FF0000"/>
                </a:solidFill>
                <a:round/>
                <a:headEnd/>
                <a:tailEnd type="stealth" w="lg" len="lg"/>
              </a:ln>
            </p:spPr>
            <p:txBody>
              <a:bodyPr/>
              <a:lstStyle/>
              <a:p>
                <a:endParaRPr lang="th-TH"/>
              </a:p>
            </p:txBody>
          </p:sp>
          <p:sp>
            <p:nvSpPr>
              <p:cNvPr id="24621" name="Oval 93"/>
              <p:cNvSpPr>
                <a:spLocks noChangeArrowheads="1"/>
              </p:cNvSpPr>
              <p:nvPr/>
            </p:nvSpPr>
            <p:spPr bwMode="auto">
              <a:xfrm>
                <a:off x="4057" y="2783"/>
                <a:ext cx="64" cy="59"/>
              </a:xfrm>
              <a:prstGeom prst="ellipse">
                <a:avLst/>
              </a:prstGeom>
              <a:solidFill>
                <a:srgbClr val="008000"/>
              </a:solidFill>
              <a:ln w="9525">
                <a:solidFill>
                  <a:srgbClr val="800080"/>
                </a:solidFill>
                <a:round/>
                <a:headEnd/>
                <a:tailEnd/>
              </a:ln>
            </p:spPr>
            <p:txBody>
              <a:bodyPr wrap="none" anchor="ctr"/>
              <a:lstStyle/>
              <a:p>
                <a:endParaRPr lang="th-TH"/>
              </a:p>
            </p:txBody>
          </p:sp>
          <p:grpSp>
            <p:nvGrpSpPr>
              <p:cNvPr id="24622" name="Group 95"/>
              <p:cNvGrpSpPr>
                <a:grpSpLocks/>
              </p:cNvGrpSpPr>
              <p:nvPr/>
            </p:nvGrpSpPr>
            <p:grpSpPr bwMode="auto">
              <a:xfrm>
                <a:off x="4079" y="2829"/>
                <a:ext cx="129" cy="144"/>
                <a:chOff x="1756" y="996"/>
                <a:chExt cx="129" cy="144"/>
              </a:xfrm>
            </p:grpSpPr>
            <p:sp>
              <p:nvSpPr>
                <p:cNvPr id="24627" name="Text Box 96"/>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1</a:t>
                  </a:r>
                  <a:endParaRPr lang="th-TH" sz="900">
                    <a:latin typeface="Script MT Bold" pitchFamily="66" charset="0"/>
                  </a:endParaRPr>
                </a:p>
              </p:txBody>
            </p:sp>
            <p:sp>
              <p:nvSpPr>
                <p:cNvPr id="24628" name="Oval 97"/>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grpSp>
            <p:nvGrpSpPr>
              <p:cNvPr id="24623" name="Group 98"/>
              <p:cNvGrpSpPr>
                <a:grpSpLocks/>
              </p:cNvGrpSpPr>
              <p:nvPr/>
            </p:nvGrpSpPr>
            <p:grpSpPr bwMode="auto">
              <a:xfrm>
                <a:off x="4563" y="1946"/>
                <a:ext cx="129" cy="144"/>
                <a:chOff x="1756" y="996"/>
                <a:chExt cx="129" cy="144"/>
              </a:xfrm>
            </p:grpSpPr>
            <p:sp>
              <p:nvSpPr>
                <p:cNvPr id="24625" name="Text Box 99"/>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2</a:t>
                  </a:r>
                  <a:endParaRPr lang="th-TH" sz="900">
                    <a:latin typeface="Script MT Bold" pitchFamily="66" charset="0"/>
                  </a:endParaRPr>
                </a:p>
              </p:txBody>
            </p:sp>
            <p:sp>
              <p:nvSpPr>
                <p:cNvPr id="24626" name="Oval 100"/>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24624" name="Oval 101"/>
              <p:cNvSpPr>
                <a:spLocks noChangeArrowheads="1"/>
              </p:cNvSpPr>
              <p:nvPr/>
            </p:nvSpPr>
            <p:spPr bwMode="auto">
              <a:xfrm>
                <a:off x="4590" y="2104"/>
                <a:ext cx="64" cy="59"/>
              </a:xfrm>
              <a:prstGeom prst="ellipse">
                <a:avLst/>
              </a:prstGeom>
              <a:solidFill>
                <a:srgbClr val="008000"/>
              </a:solidFill>
              <a:ln w="9525">
                <a:solidFill>
                  <a:srgbClr val="800080"/>
                </a:solidFill>
                <a:round/>
                <a:headEnd/>
                <a:tailEnd/>
              </a:ln>
            </p:spPr>
            <p:txBody>
              <a:bodyPr wrap="none" anchor="ctr"/>
              <a:lstStyle/>
              <a:p>
                <a:endParaRPr lang="th-TH"/>
              </a:p>
            </p:txBody>
          </p:sp>
        </p:grpSp>
      </p:grpSp>
      <p:grpSp>
        <p:nvGrpSpPr>
          <p:cNvPr id="31" name="Group 118"/>
          <p:cNvGrpSpPr>
            <a:grpSpLocks/>
          </p:cNvGrpSpPr>
          <p:nvPr/>
        </p:nvGrpSpPr>
        <p:grpSpPr bwMode="auto">
          <a:xfrm>
            <a:off x="5800725" y="3448050"/>
            <a:ext cx="204788" cy="1363663"/>
            <a:chOff x="3330" y="2142"/>
            <a:chExt cx="129" cy="859"/>
          </a:xfrm>
        </p:grpSpPr>
        <p:grpSp>
          <p:nvGrpSpPr>
            <p:cNvPr id="24611" name="Group 79"/>
            <p:cNvGrpSpPr>
              <a:grpSpLocks/>
            </p:cNvGrpSpPr>
            <p:nvPr/>
          </p:nvGrpSpPr>
          <p:grpSpPr bwMode="auto">
            <a:xfrm>
              <a:off x="3330" y="2857"/>
              <a:ext cx="129" cy="144"/>
              <a:chOff x="1756" y="996"/>
              <a:chExt cx="129" cy="144"/>
            </a:xfrm>
          </p:grpSpPr>
          <p:sp>
            <p:nvSpPr>
              <p:cNvPr id="24615" name="Text Box 80"/>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4</a:t>
                </a:r>
                <a:endParaRPr lang="th-TH" sz="900">
                  <a:latin typeface="Script MT Bold" pitchFamily="66" charset="0"/>
                </a:endParaRPr>
              </a:p>
            </p:txBody>
          </p:sp>
          <p:sp>
            <p:nvSpPr>
              <p:cNvPr id="24616" name="Oval 81"/>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24612" name="Line 92"/>
            <p:cNvSpPr>
              <a:spLocks noChangeShapeType="1"/>
            </p:cNvSpPr>
            <p:nvPr/>
          </p:nvSpPr>
          <p:spPr bwMode="auto">
            <a:xfrm flipH="1" flipV="1">
              <a:off x="3400" y="2142"/>
              <a:ext cx="3" cy="688"/>
            </a:xfrm>
            <a:prstGeom prst="line">
              <a:avLst/>
            </a:prstGeom>
            <a:noFill/>
            <a:ln w="38100">
              <a:solidFill>
                <a:srgbClr val="FF0000"/>
              </a:solidFill>
              <a:round/>
              <a:headEnd/>
              <a:tailEnd/>
            </a:ln>
          </p:spPr>
          <p:txBody>
            <a:bodyPr/>
            <a:lstStyle/>
            <a:p>
              <a:endParaRPr lang="th-TH"/>
            </a:p>
          </p:txBody>
        </p:sp>
        <p:sp>
          <p:nvSpPr>
            <p:cNvPr id="24613" name="Line 94"/>
            <p:cNvSpPr>
              <a:spLocks noChangeShapeType="1"/>
            </p:cNvSpPr>
            <p:nvPr/>
          </p:nvSpPr>
          <p:spPr bwMode="auto">
            <a:xfrm flipH="1">
              <a:off x="3398" y="2400"/>
              <a:ext cx="2" cy="114"/>
            </a:xfrm>
            <a:prstGeom prst="line">
              <a:avLst/>
            </a:prstGeom>
            <a:noFill/>
            <a:ln w="38100">
              <a:solidFill>
                <a:srgbClr val="FF0000"/>
              </a:solidFill>
              <a:round/>
              <a:headEnd/>
              <a:tailEnd type="stealth" w="lg" len="lg"/>
            </a:ln>
          </p:spPr>
          <p:txBody>
            <a:bodyPr/>
            <a:lstStyle/>
            <a:p>
              <a:endParaRPr lang="th-TH"/>
            </a:p>
          </p:txBody>
        </p:sp>
        <p:sp>
          <p:nvSpPr>
            <p:cNvPr id="24614" name="Oval 90"/>
            <p:cNvSpPr>
              <a:spLocks noChangeArrowheads="1"/>
            </p:cNvSpPr>
            <p:nvPr/>
          </p:nvSpPr>
          <p:spPr bwMode="auto">
            <a:xfrm>
              <a:off x="3370" y="2789"/>
              <a:ext cx="64" cy="59"/>
            </a:xfrm>
            <a:prstGeom prst="ellipse">
              <a:avLst/>
            </a:prstGeom>
            <a:solidFill>
              <a:srgbClr val="008000"/>
            </a:solidFill>
            <a:ln w="9525">
              <a:solidFill>
                <a:srgbClr val="800080"/>
              </a:solidFill>
              <a:round/>
              <a:headEnd/>
              <a:tailEnd/>
            </a:ln>
          </p:spPr>
          <p:txBody>
            <a:bodyPr wrap="none" anchor="ctr"/>
            <a:lstStyle/>
            <a:p>
              <a:endParaRPr lang="th-TH"/>
            </a:p>
          </p:txBody>
        </p:sp>
      </p:grpSp>
      <p:grpSp>
        <p:nvGrpSpPr>
          <p:cNvPr id="24642" name="Group 135"/>
          <p:cNvGrpSpPr>
            <a:grpSpLocks/>
          </p:cNvGrpSpPr>
          <p:nvPr/>
        </p:nvGrpSpPr>
        <p:grpSpPr bwMode="auto">
          <a:xfrm>
            <a:off x="5657850" y="3470275"/>
            <a:ext cx="2408238" cy="2006600"/>
            <a:chOff x="3564" y="2186"/>
            <a:chExt cx="1517" cy="1264"/>
          </a:xfrm>
        </p:grpSpPr>
        <p:grpSp>
          <p:nvGrpSpPr>
            <p:cNvPr id="24602" name="Group 132"/>
            <p:cNvGrpSpPr>
              <a:grpSpLocks/>
            </p:cNvGrpSpPr>
            <p:nvPr/>
          </p:nvGrpSpPr>
          <p:grpSpPr bwMode="auto">
            <a:xfrm>
              <a:off x="3564" y="2856"/>
              <a:ext cx="372" cy="594"/>
              <a:chOff x="3564" y="2856"/>
              <a:chExt cx="372" cy="594"/>
            </a:xfrm>
          </p:grpSpPr>
          <p:sp>
            <p:nvSpPr>
              <p:cNvPr id="24609" name="Line 126"/>
              <p:cNvSpPr>
                <a:spLocks noChangeShapeType="1"/>
              </p:cNvSpPr>
              <p:nvPr/>
            </p:nvSpPr>
            <p:spPr bwMode="auto">
              <a:xfrm>
                <a:off x="3720" y="2856"/>
                <a:ext cx="0" cy="462"/>
              </a:xfrm>
              <a:prstGeom prst="line">
                <a:avLst/>
              </a:prstGeom>
              <a:noFill/>
              <a:ln w="9525">
                <a:solidFill>
                  <a:srgbClr val="008000"/>
                </a:solidFill>
                <a:prstDash val="dash"/>
                <a:round/>
                <a:headEnd/>
                <a:tailEnd/>
              </a:ln>
            </p:spPr>
            <p:txBody>
              <a:bodyPr/>
              <a:lstStyle/>
              <a:p>
                <a:endParaRPr lang="th-TH"/>
              </a:p>
            </p:txBody>
          </p:sp>
          <p:sp>
            <p:nvSpPr>
              <p:cNvPr id="24610" name="Text Box 129"/>
              <p:cNvSpPr txBox="1">
                <a:spLocks noChangeArrowheads="1"/>
              </p:cNvSpPr>
              <p:nvPr/>
            </p:nvSpPr>
            <p:spPr bwMode="auto">
              <a:xfrm>
                <a:off x="3564" y="3296"/>
                <a:ext cx="372" cy="154"/>
              </a:xfrm>
              <a:prstGeom prst="rect">
                <a:avLst/>
              </a:prstGeom>
              <a:noFill/>
              <a:ln w="9525">
                <a:noFill/>
                <a:miter lim="800000"/>
                <a:headEnd/>
                <a:tailEnd/>
              </a:ln>
            </p:spPr>
            <p:txBody>
              <a:bodyPr>
                <a:spAutoFit/>
              </a:bodyPr>
              <a:lstStyle/>
              <a:p>
                <a:pPr>
                  <a:spcBef>
                    <a:spcPct val="50000"/>
                  </a:spcBef>
                </a:pPr>
                <a:r>
                  <a:rPr lang="en-US" sz="1000" i="1">
                    <a:latin typeface="Times New Roman" pitchFamily="18" charset="0"/>
                  </a:rPr>
                  <a:t>h</a:t>
                </a:r>
                <a:r>
                  <a:rPr lang="en-US" sz="1000" i="1" baseline="-25000">
                    <a:latin typeface="Times New Roman" pitchFamily="18" charset="0"/>
                  </a:rPr>
                  <a:t>4</a:t>
                </a:r>
                <a:r>
                  <a:rPr lang="en-US" sz="1000" i="1">
                    <a:latin typeface="Times New Roman" pitchFamily="18" charset="0"/>
                  </a:rPr>
                  <a:t>=</a:t>
                </a:r>
                <a:r>
                  <a:rPr lang="th-TH" sz="1000" i="1" baseline="-25000">
                    <a:latin typeface="Times New Roman" pitchFamily="18" charset="0"/>
                  </a:rPr>
                  <a:t>  </a:t>
                </a:r>
                <a:r>
                  <a:rPr lang="en-US" sz="1000" i="1">
                    <a:latin typeface="Times New Roman" pitchFamily="18" charset="0"/>
                  </a:rPr>
                  <a:t>h</a:t>
                </a:r>
                <a:r>
                  <a:rPr lang="en-US" sz="1000" i="1" baseline="-25000">
                    <a:latin typeface="Times New Roman" pitchFamily="18" charset="0"/>
                  </a:rPr>
                  <a:t>1</a:t>
                </a:r>
                <a:endParaRPr lang="th-TH" sz="1000" i="1" baseline="-25000">
                  <a:latin typeface="Times New Roman" pitchFamily="18" charset="0"/>
                </a:endParaRPr>
              </a:p>
            </p:txBody>
          </p:sp>
        </p:grpSp>
        <p:grpSp>
          <p:nvGrpSpPr>
            <p:cNvPr id="24603" name="Group 133"/>
            <p:cNvGrpSpPr>
              <a:grpSpLocks/>
            </p:cNvGrpSpPr>
            <p:nvPr/>
          </p:nvGrpSpPr>
          <p:grpSpPr bwMode="auto">
            <a:xfrm>
              <a:off x="4333" y="2861"/>
              <a:ext cx="212" cy="578"/>
              <a:chOff x="4333" y="2861"/>
              <a:chExt cx="212" cy="578"/>
            </a:xfrm>
          </p:grpSpPr>
          <p:sp>
            <p:nvSpPr>
              <p:cNvPr id="24607" name="Line 127"/>
              <p:cNvSpPr>
                <a:spLocks noChangeShapeType="1"/>
              </p:cNvSpPr>
              <p:nvPr/>
            </p:nvSpPr>
            <p:spPr bwMode="auto">
              <a:xfrm>
                <a:off x="4417" y="2861"/>
                <a:ext cx="0" cy="450"/>
              </a:xfrm>
              <a:prstGeom prst="line">
                <a:avLst/>
              </a:prstGeom>
              <a:noFill/>
              <a:ln w="9525">
                <a:solidFill>
                  <a:srgbClr val="008000"/>
                </a:solidFill>
                <a:prstDash val="dash"/>
                <a:round/>
                <a:headEnd/>
                <a:tailEnd/>
              </a:ln>
            </p:spPr>
            <p:txBody>
              <a:bodyPr/>
              <a:lstStyle/>
              <a:p>
                <a:endParaRPr lang="th-TH"/>
              </a:p>
            </p:txBody>
          </p:sp>
          <p:sp>
            <p:nvSpPr>
              <p:cNvPr id="24608" name="Text Box 130"/>
              <p:cNvSpPr txBox="1">
                <a:spLocks noChangeArrowheads="1"/>
              </p:cNvSpPr>
              <p:nvPr/>
            </p:nvSpPr>
            <p:spPr bwMode="auto">
              <a:xfrm>
                <a:off x="4333" y="3285"/>
                <a:ext cx="212" cy="154"/>
              </a:xfrm>
              <a:prstGeom prst="rect">
                <a:avLst/>
              </a:prstGeom>
              <a:noFill/>
              <a:ln w="9525">
                <a:noFill/>
                <a:miter lim="800000"/>
                <a:headEnd/>
                <a:tailEnd/>
              </a:ln>
            </p:spPr>
            <p:txBody>
              <a:bodyPr>
                <a:spAutoFit/>
              </a:bodyPr>
              <a:lstStyle/>
              <a:p>
                <a:pPr>
                  <a:spcBef>
                    <a:spcPct val="50000"/>
                  </a:spcBef>
                </a:pPr>
                <a:r>
                  <a:rPr lang="en-US" sz="1000" i="1">
                    <a:latin typeface="Times New Roman" pitchFamily="18" charset="0"/>
                  </a:rPr>
                  <a:t>h</a:t>
                </a:r>
                <a:r>
                  <a:rPr lang="en-US" sz="1000" i="1" baseline="-25000">
                    <a:latin typeface="Times New Roman" pitchFamily="18" charset="0"/>
                  </a:rPr>
                  <a:t>1</a:t>
                </a:r>
                <a:endParaRPr lang="th-TH" sz="1000" i="1" baseline="-25000">
                  <a:latin typeface="Times New Roman" pitchFamily="18" charset="0"/>
                </a:endParaRPr>
              </a:p>
            </p:txBody>
          </p:sp>
        </p:grpSp>
        <p:grpSp>
          <p:nvGrpSpPr>
            <p:cNvPr id="24604" name="Group 134"/>
            <p:cNvGrpSpPr>
              <a:grpSpLocks/>
            </p:cNvGrpSpPr>
            <p:nvPr/>
          </p:nvGrpSpPr>
          <p:grpSpPr bwMode="auto">
            <a:xfrm>
              <a:off x="4861" y="2186"/>
              <a:ext cx="220" cy="1253"/>
              <a:chOff x="4861" y="2186"/>
              <a:chExt cx="220" cy="1253"/>
            </a:xfrm>
          </p:grpSpPr>
          <p:sp>
            <p:nvSpPr>
              <p:cNvPr id="24605" name="Line 128"/>
              <p:cNvSpPr>
                <a:spLocks noChangeShapeType="1"/>
              </p:cNvSpPr>
              <p:nvPr/>
            </p:nvSpPr>
            <p:spPr bwMode="auto">
              <a:xfrm>
                <a:off x="4942" y="2186"/>
                <a:ext cx="4" cy="1098"/>
              </a:xfrm>
              <a:prstGeom prst="line">
                <a:avLst/>
              </a:prstGeom>
              <a:noFill/>
              <a:ln w="9525">
                <a:solidFill>
                  <a:srgbClr val="008000"/>
                </a:solidFill>
                <a:prstDash val="dash"/>
                <a:round/>
                <a:headEnd/>
                <a:tailEnd/>
              </a:ln>
            </p:spPr>
            <p:txBody>
              <a:bodyPr/>
              <a:lstStyle/>
              <a:p>
                <a:endParaRPr lang="th-TH"/>
              </a:p>
            </p:txBody>
          </p:sp>
          <p:sp>
            <p:nvSpPr>
              <p:cNvPr id="24606" name="Text Box 131"/>
              <p:cNvSpPr txBox="1">
                <a:spLocks noChangeArrowheads="1"/>
              </p:cNvSpPr>
              <p:nvPr/>
            </p:nvSpPr>
            <p:spPr bwMode="auto">
              <a:xfrm>
                <a:off x="4861" y="3285"/>
                <a:ext cx="220" cy="154"/>
              </a:xfrm>
              <a:prstGeom prst="rect">
                <a:avLst/>
              </a:prstGeom>
              <a:noFill/>
              <a:ln w="9525">
                <a:noFill/>
                <a:miter lim="800000"/>
                <a:headEnd/>
                <a:tailEnd/>
              </a:ln>
            </p:spPr>
            <p:txBody>
              <a:bodyPr>
                <a:spAutoFit/>
              </a:bodyPr>
              <a:lstStyle/>
              <a:p>
                <a:pPr>
                  <a:spcBef>
                    <a:spcPct val="50000"/>
                  </a:spcBef>
                </a:pPr>
                <a:r>
                  <a:rPr lang="en-US" sz="1000" i="1">
                    <a:latin typeface="Times New Roman" pitchFamily="18" charset="0"/>
                  </a:rPr>
                  <a:t>h</a:t>
                </a:r>
                <a:r>
                  <a:rPr lang="th-TH" sz="1000" i="1" baseline="-25000">
                    <a:latin typeface="Times New Roman" pitchFamily="18" charset="0"/>
                  </a:rPr>
                  <a:t>2</a:t>
                </a:r>
              </a:p>
            </p:txBody>
          </p:sp>
        </p:grpSp>
      </p:grpSp>
      <p:sp>
        <p:nvSpPr>
          <p:cNvPr id="121992" name="Text Box 136"/>
          <p:cNvSpPr txBox="1">
            <a:spLocks noChangeArrowheads="1"/>
          </p:cNvSpPr>
          <p:nvPr/>
        </p:nvSpPr>
        <p:spPr bwMode="auto">
          <a:xfrm>
            <a:off x="587375" y="650875"/>
            <a:ext cx="8045450" cy="519113"/>
          </a:xfrm>
          <a:prstGeom prst="rect">
            <a:avLst/>
          </a:prstGeom>
          <a:noFill/>
          <a:ln w="9525">
            <a:noFill/>
            <a:miter lim="800000"/>
            <a:headEnd/>
            <a:tailEnd/>
          </a:ln>
        </p:spPr>
        <p:txBody>
          <a:bodyPr>
            <a:spAutoFit/>
          </a:bodyPr>
          <a:lstStyle/>
          <a:p>
            <a:pPr algn="ctr">
              <a:spcBef>
                <a:spcPct val="50000"/>
              </a:spcBef>
            </a:pPr>
            <a:r>
              <a:rPr lang="en-US" sz="2800" i="1">
                <a:latin typeface="Times New Roman" pitchFamily="18" charset="0"/>
              </a:rPr>
              <a:t>P-h Diagram is  more appropriate than P-v dia. </a:t>
            </a:r>
            <a:endParaRPr lang="th-TH" sz="2800" i="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21992"/>
                                        </p:tgtEl>
                                        <p:attrNameLst>
                                          <p:attrName>style.visibility</p:attrName>
                                        </p:attrNameLst>
                                      </p:cBhvr>
                                      <p:to>
                                        <p:strVal val="visible"/>
                                      </p:to>
                                    </p:set>
                                    <p:animEffect transition="in" filter="blinds(horizontal)">
                                      <p:cBhvr>
                                        <p:cTn id="7" dur="1000"/>
                                        <p:tgtEl>
                                          <p:spTgt spid="121992"/>
                                        </p:tgtEl>
                                      </p:cBhvr>
                                    </p:animEffect>
                                  </p:childTnLst>
                                </p:cTn>
                              </p:par>
                            </p:childTnLst>
                          </p:cTn>
                        </p:par>
                        <p:par>
                          <p:cTn id="8" fill="hold">
                            <p:stCondLst>
                              <p:cond delay="1000"/>
                            </p:stCondLst>
                            <p:childTnLst>
                              <p:par>
                                <p:cTn id="9" presetID="3"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linds(horizontal)">
                                      <p:cBhvr>
                                        <p:cTn id="11" dur="1000"/>
                                        <p:tgtEl>
                                          <p:spTgt spid="2"/>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21860"/>
                                        </p:tgtEl>
                                        <p:attrNameLst>
                                          <p:attrName>style.visibility</p:attrName>
                                        </p:attrNameLst>
                                      </p:cBhvr>
                                      <p:to>
                                        <p:strVal val="visible"/>
                                      </p:to>
                                    </p:set>
                                    <p:animEffect transition="in" filter="blinds(horizontal)">
                                      <p:cBhvr>
                                        <p:cTn id="14" dur="1000"/>
                                        <p:tgtEl>
                                          <p:spTgt spid="121860"/>
                                        </p:tgtEl>
                                      </p:cBhvr>
                                    </p:animEffect>
                                  </p:childTnLst>
                                </p:cTn>
                              </p:par>
                              <p:par>
                                <p:cTn id="15" presetID="22" presetClass="entr" presetSubtype="4"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1000"/>
                                        <p:tgtEl>
                                          <p:spTgt spid="11"/>
                                        </p:tgtEl>
                                      </p:cBhvr>
                                    </p:animEffect>
                                  </p:childTnLst>
                                </p:cTn>
                              </p:par>
                              <p:par>
                                <p:cTn id="18" presetID="22" presetClass="entr" presetSubtype="4"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1000"/>
                                        <p:tgtEl>
                                          <p:spTgt spid="5"/>
                                        </p:tgtEl>
                                      </p:cBhvr>
                                    </p:animEffect>
                                  </p:childTnLst>
                                </p:cTn>
                              </p:par>
                              <p:par>
                                <p:cTn id="21" presetID="22" presetClass="entr" presetSubtype="2"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right)">
                                      <p:cBhvr>
                                        <p:cTn id="23" dur="1000"/>
                                        <p:tgtEl>
                                          <p:spTgt spid="9"/>
                                        </p:tgtEl>
                                      </p:cBhvr>
                                    </p:animEffect>
                                  </p:childTnLst>
                                </p:cTn>
                              </p:par>
                              <p:par>
                                <p:cTn id="24" presetID="22" presetClass="entr" presetSubtype="2"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right)">
                                      <p:cBhvr>
                                        <p:cTn id="26" dur="1000"/>
                                        <p:tgtEl>
                                          <p:spTgt spid="15"/>
                                        </p:tgtEl>
                                      </p:cBhvr>
                                    </p:animEffect>
                                  </p:childTnLst>
                                </p:cTn>
                              </p:par>
                              <p:par>
                                <p:cTn id="27" presetID="22" presetClass="entr" presetSubtype="1"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up)">
                                      <p:cBhvr>
                                        <p:cTn id="29" dur="1000"/>
                                        <p:tgtEl>
                                          <p:spTgt spid="7"/>
                                        </p:tgtEl>
                                      </p:cBhvr>
                                    </p:animEffect>
                                  </p:childTnLst>
                                </p:cTn>
                              </p:par>
                              <p:par>
                                <p:cTn id="30" presetID="22" presetClass="entr" presetSubtype="8"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1000"/>
                                        <p:tgtEl>
                                          <p:spTgt spid="6"/>
                                        </p:tgtEl>
                                      </p:cBhvr>
                                    </p:animEffect>
                                  </p:childTnLst>
                                </p:cTn>
                              </p:par>
                              <p:par>
                                <p:cTn id="33" presetID="22" presetClass="entr" presetSubtype="8"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1000"/>
                                        <p:tgtEl>
                                          <p:spTgt spid="14"/>
                                        </p:tgtEl>
                                      </p:cBhvr>
                                    </p:animEffect>
                                  </p:childTnLst>
                                </p:cTn>
                              </p:par>
                            </p:childTnLst>
                          </p:cTn>
                        </p:par>
                        <p:par>
                          <p:cTn id="36" fill="hold">
                            <p:stCondLst>
                              <p:cond delay="2000"/>
                            </p:stCondLst>
                            <p:childTnLst>
                              <p:par>
                                <p:cTn id="37" presetID="5" presetClass="entr" presetSubtype="1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heckerboard(across)">
                                      <p:cBhvr>
                                        <p:cTn id="39" dur="500"/>
                                        <p:tgtEl>
                                          <p:spTgt spid="16"/>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121965"/>
                                        </p:tgtEl>
                                        <p:attrNameLst>
                                          <p:attrName>style.visibility</p:attrName>
                                        </p:attrNameLst>
                                      </p:cBhvr>
                                      <p:to>
                                        <p:strVal val="visible"/>
                                      </p:to>
                                    </p:set>
                                    <p:animEffect transition="in" filter="wipe(left)">
                                      <p:cBhvr>
                                        <p:cTn id="43" dur="1000"/>
                                        <p:tgtEl>
                                          <p:spTgt spid="121965"/>
                                        </p:tgtEl>
                                      </p:cBhvr>
                                    </p:animEffect>
                                  </p:childTnLst>
                                </p:cTn>
                              </p:par>
                            </p:childTnLst>
                          </p:cTn>
                        </p:par>
                        <p:par>
                          <p:cTn id="44" fill="hold">
                            <p:stCondLst>
                              <p:cond delay="3500"/>
                            </p:stCondLst>
                            <p:childTnLst>
                              <p:par>
                                <p:cTn id="45" presetID="22" presetClass="entr" presetSubtype="4" fill="hold"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1000"/>
                                        <p:tgtEl>
                                          <p:spTgt spid="26"/>
                                        </p:tgtEl>
                                      </p:cBhvr>
                                    </p:animEffect>
                                  </p:childTnLst>
                                </p:cTn>
                              </p:par>
                            </p:childTnLst>
                          </p:cTn>
                        </p:par>
                        <p:par>
                          <p:cTn id="48" fill="hold">
                            <p:stCondLst>
                              <p:cond delay="4500"/>
                            </p:stCondLst>
                            <p:childTnLst>
                              <p:par>
                                <p:cTn id="49" presetID="22" presetClass="entr" presetSubtype="2"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wipe(right)">
                                      <p:cBhvr>
                                        <p:cTn id="51" dur="1000"/>
                                        <p:tgtEl>
                                          <p:spTgt spid="22"/>
                                        </p:tgtEl>
                                      </p:cBhvr>
                                    </p:animEffect>
                                  </p:childTnLst>
                                </p:cTn>
                              </p:par>
                            </p:childTnLst>
                          </p:cTn>
                        </p:par>
                        <p:par>
                          <p:cTn id="52" fill="hold">
                            <p:stCondLst>
                              <p:cond delay="5500"/>
                            </p:stCondLst>
                            <p:childTnLst>
                              <p:par>
                                <p:cTn id="53" presetID="22" presetClass="entr" presetSubtype="1"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up)">
                                      <p:cBhvr>
                                        <p:cTn id="55" dur="1000"/>
                                        <p:tgtEl>
                                          <p:spTgt spid="31"/>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left)">
                                      <p:cBhvr>
                                        <p:cTn id="59" dur="1000"/>
                                        <p:tgtEl>
                                          <p:spTgt spid="19"/>
                                        </p:tgtEl>
                                      </p:cBhvr>
                                    </p:animEffect>
                                  </p:childTnLst>
                                </p:cTn>
                              </p:par>
                            </p:childTnLst>
                          </p:cTn>
                        </p:par>
                        <p:par>
                          <p:cTn id="60" fill="hold">
                            <p:stCondLst>
                              <p:cond delay="7500"/>
                            </p:stCondLst>
                            <p:childTnLst>
                              <p:par>
                                <p:cTn id="61" presetID="22" presetClass="entr" presetSubtype="1" fill="hold" nodeType="afterEffect">
                                  <p:stCondLst>
                                    <p:cond delay="0"/>
                                  </p:stCondLst>
                                  <p:childTnLst>
                                    <p:set>
                                      <p:cBhvr>
                                        <p:cTn id="62" dur="1" fill="hold">
                                          <p:stCondLst>
                                            <p:cond delay="0"/>
                                          </p:stCondLst>
                                        </p:cTn>
                                        <p:tgtEl>
                                          <p:spTgt spid="24642"/>
                                        </p:tgtEl>
                                        <p:attrNameLst>
                                          <p:attrName>style.visibility</p:attrName>
                                        </p:attrNameLst>
                                      </p:cBhvr>
                                      <p:to>
                                        <p:strVal val="visible"/>
                                      </p:to>
                                    </p:set>
                                    <p:animEffect transition="in" filter="wipe(up)">
                                      <p:cBhvr>
                                        <p:cTn id="63" dur="2000"/>
                                        <p:tgtEl>
                                          <p:spTgt spid="246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0" grpId="0"/>
      <p:bldP spid="121965" grpId="0" animBg="1"/>
      <p:bldP spid="12199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25603" name="ตัวยึดหมายเลขภาพนิ่ง 3"/>
          <p:cNvSpPr>
            <a:spLocks noGrp="1"/>
          </p:cNvSpPr>
          <p:nvPr>
            <p:ph type="sldNum" sz="quarter" idx="12"/>
          </p:nvPr>
        </p:nvSpPr>
        <p:spPr>
          <a:noFill/>
        </p:spPr>
        <p:txBody>
          <a:bodyPr/>
          <a:lstStyle/>
          <a:p>
            <a:fld id="{3978982D-03A8-4C2C-903A-546DAC0BF166}" type="slidenum">
              <a:rPr lang="en-US" smtClean="0"/>
              <a:pPr/>
              <a:t>21</a:t>
            </a:fld>
            <a:endParaRPr lang="th-TH" smtClean="0"/>
          </a:p>
        </p:txBody>
      </p:sp>
      <p:sp>
        <p:nvSpPr>
          <p:cNvPr id="25604" name="Rectangle 7"/>
          <p:cNvSpPr>
            <a:spLocks noChangeArrowheads="1"/>
          </p:cNvSpPr>
          <p:nvPr/>
        </p:nvSpPr>
        <p:spPr bwMode="auto">
          <a:xfrm>
            <a:off x="323850" y="142875"/>
            <a:ext cx="8675688" cy="1314450"/>
          </a:xfrm>
          <a:prstGeom prst="rect">
            <a:avLst/>
          </a:prstGeom>
          <a:noFill/>
          <a:ln w="9525">
            <a:noFill/>
            <a:miter lim="800000"/>
            <a:headEnd/>
            <a:tailEnd/>
          </a:ln>
        </p:spPr>
        <p:txBody>
          <a:bodyPr>
            <a:spAutoFit/>
          </a:bodyPr>
          <a:lstStyle/>
          <a:p>
            <a:r>
              <a:rPr lang="en-US" sz="1600" b="1">
                <a:latin typeface="Times New Roman" pitchFamily="18" charset="0"/>
              </a:rPr>
              <a:t>Example 10-1</a:t>
            </a:r>
            <a:r>
              <a:rPr lang="en-US" sz="1600">
                <a:latin typeface="Times New Roman" pitchFamily="18" charset="0"/>
              </a:rPr>
              <a:t>  A refrigerator uses refrigerant-12 as the working fluid and operates on an ideal vapor-compression refrigeration cycle between 0.14 and 0.8 MPa. The mass flow rate of the refrigerant is 0.05 kg/sec. Show the cycle on a T-s diagram with respect to saturation lines. Determine (a) the rate of heat removal from the refrigerated space and the power input to the compressor, (b) the rate of heat rejection to the environment and (c) the coefficient of performance.   </a:t>
            </a:r>
            <a:endParaRPr lang="th-TH" sz="1600">
              <a:latin typeface="Times New Roman" pitchFamily="18" charset="0"/>
            </a:endParaRPr>
          </a:p>
        </p:txBody>
      </p:sp>
      <p:sp>
        <p:nvSpPr>
          <p:cNvPr id="122888" name="Text Box 8"/>
          <p:cNvSpPr txBox="1">
            <a:spLocks noChangeArrowheads="1"/>
          </p:cNvSpPr>
          <p:nvPr/>
        </p:nvSpPr>
        <p:spPr bwMode="auto">
          <a:xfrm>
            <a:off x="1458913" y="1709738"/>
            <a:ext cx="1809750" cy="304800"/>
          </a:xfrm>
          <a:prstGeom prst="rect">
            <a:avLst/>
          </a:prstGeom>
          <a:noFill/>
          <a:ln w="9525">
            <a:noFill/>
            <a:miter lim="800000"/>
            <a:headEnd/>
            <a:tailEnd/>
          </a:ln>
        </p:spPr>
        <p:txBody>
          <a:bodyPr>
            <a:spAutoFit/>
          </a:bodyPr>
          <a:lstStyle/>
          <a:p>
            <a:pPr algn="ctr">
              <a:spcBef>
                <a:spcPct val="50000"/>
              </a:spcBef>
            </a:pPr>
            <a:r>
              <a:rPr lang="en-US" sz="1400" i="1">
                <a:latin typeface="Times New Roman" pitchFamily="18" charset="0"/>
              </a:rPr>
              <a:t>T-s Diagram</a:t>
            </a:r>
            <a:endParaRPr lang="th-TH" sz="1400" i="1">
              <a:latin typeface="Times New Roman" pitchFamily="18" charset="0"/>
            </a:endParaRPr>
          </a:p>
        </p:txBody>
      </p:sp>
      <p:sp>
        <p:nvSpPr>
          <p:cNvPr id="25606" name="Line 9"/>
          <p:cNvSpPr>
            <a:spLocks noChangeShapeType="1"/>
          </p:cNvSpPr>
          <p:nvPr/>
        </p:nvSpPr>
        <p:spPr bwMode="auto">
          <a:xfrm>
            <a:off x="2039938" y="3227388"/>
            <a:ext cx="0" cy="0"/>
          </a:xfrm>
          <a:prstGeom prst="line">
            <a:avLst/>
          </a:prstGeom>
          <a:noFill/>
          <a:ln w="9525">
            <a:solidFill>
              <a:srgbClr val="000000"/>
            </a:solidFill>
            <a:round/>
            <a:headEnd/>
            <a:tailEnd/>
          </a:ln>
        </p:spPr>
        <p:txBody>
          <a:bodyPr/>
          <a:lstStyle/>
          <a:p>
            <a:endParaRPr lang="th-TH"/>
          </a:p>
        </p:txBody>
      </p:sp>
      <p:sp>
        <p:nvSpPr>
          <p:cNvPr id="25607" name="Line 10"/>
          <p:cNvSpPr>
            <a:spLocks noChangeShapeType="1"/>
          </p:cNvSpPr>
          <p:nvPr/>
        </p:nvSpPr>
        <p:spPr bwMode="auto">
          <a:xfrm>
            <a:off x="2011363" y="2978150"/>
            <a:ext cx="0" cy="0"/>
          </a:xfrm>
          <a:prstGeom prst="line">
            <a:avLst/>
          </a:prstGeom>
          <a:noFill/>
          <a:ln w="9525">
            <a:solidFill>
              <a:srgbClr val="000000"/>
            </a:solidFill>
            <a:round/>
            <a:headEnd/>
            <a:tailEnd/>
          </a:ln>
        </p:spPr>
        <p:txBody>
          <a:bodyPr/>
          <a:lstStyle/>
          <a:p>
            <a:endParaRPr lang="th-TH"/>
          </a:p>
        </p:txBody>
      </p:sp>
      <p:sp>
        <p:nvSpPr>
          <p:cNvPr id="25608" name="Freeform 11"/>
          <p:cNvSpPr>
            <a:spLocks/>
          </p:cNvSpPr>
          <p:nvPr/>
        </p:nvSpPr>
        <p:spPr bwMode="auto">
          <a:xfrm>
            <a:off x="1717675" y="2465388"/>
            <a:ext cx="2308225" cy="1570037"/>
          </a:xfrm>
          <a:custGeom>
            <a:avLst/>
            <a:gdLst>
              <a:gd name="T0" fmla="*/ 0 w 1454"/>
              <a:gd name="T1" fmla="*/ 1570037 h 989"/>
              <a:gd name="T2" fmla="*/ 96837 w 1454"/>
              <a:gd name="T3" fmla="*/ 1260475 h 989"/>
              <a:gd name="T4" fmla="*/ 179387 w 1454"/>
              <a:gd name="T5" fmla="*/ 1009650 h 989"/>
              <a:gd name="T6" fmla="*/ 287338 w 1454"/>
              <a:gd name="T7" fmla="*/ 681037 h 989"/>
              <a:gd name="T8" fmla="*/ 423863 w 1454"/>
              <a:gd name="T9" fmla="*/ 368300 h 989"/>
              <a:gd name="T10" fmla="*/ 631825 w 1454"/>
              <a:gd name="T11" fmla="*/ 58737 h 989"/>
              <a:gd name="T12" fmla="*/ 793750 w 1454"/>
              <a:gd name="T13" fmla="*/ 17462 h 989"/>
              <a:gd name="T14" fmla="*/ 917575 w 1454"/>
              <a:gd name="T15" fmla="*/ 93662 h 989"/>
              <a:gd name="T16" fmla="*/ 1084263 w 1454"/>
              <a:gd name="T17" fmla="*/ 303212 h 989"/>
              <a:gd name="T18" fmla="*/ 1246187 w 1454"/>
              <a:gd name="T19" fmla="*/ 546100 h 989"/>
              <a:gd name="T20" fmla="*/ 1493837 w 1454"/>
              <a:gd name="T21" fmla="*/ 865187 h 989"/>
              <a:gd name="T22" fmla="*/ 1808163 w 1454"/>
              <a:gd name="T23" fmla="*/ 1217612 h 989"/>
              <a:gd name="T24" fmla="*/ 2032000 w 1454"/>
              <a:gd name="T25" fmla="*/ 1398587 h 989"/>
              <a:gd name="T26" fmla="*/ 2308225 w 1454"/>
              <a:gd name="T27" fmla="*/ 1527175 h 9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54"/>
              <a:gd name="T43" fmla="*/ 0 h 989"/>
              <a:gd name="T44" fmla="*/ 1454 w 1454"/>
              <a:gd name="T45" fmla="*/ 989 h 9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54" h="989">
                <a:moveTo>
                  <a:pt x="0" y="989"/>
                </a:moveTo>
                <a:cubicBezTo>
                  <a:pt x="10" y="957"/>
                  <a:pt x="42" y="853"/>
                  <a:pt x="61" y="794"/>
                </a:cubicBezTo>
                <a:cubicBezTo>
                  <a:pt x="80" y="735"/>
                  <a:pt x="93" y="697"/>
                  <a:pt x="113" y="636"/>
                </a:cubicBezTo>
                <a:cubicBezTo>
                  <a:pt x="133" y="575"/>
                  <a:pt x="155" y="496"/>
                  <a:pt x="181" y="429"/>
                </a:cubicBezTo>
                <a:cubicBezTo>
                  <a:pt x="208" y="362"/>
                  <a:pt x="232" y="297"/>
                  <a:pt x="267" y="232"/>
                </a:cubicBezTo>
                <a:cubicBezTo>
                  <a:pt x="303" y="167"/>
                  <a:pt x="359" y="74"/>
                  <a:pt x="398" y="37"/>
                </a:cubicBezTo>
                <a:cubicBezTo>
                  <a:pt x="437" y="0"/>
                  <a:pt x="470" y="7"/>
                  <a:pt x="500" y="11"/>
                </a:cubicBezTo>
                <a:cubicBezTo>
                  <a:pt x="530" y="15"/>
                  <a:pt x="547" y="29"/>
                  <a:pt x="578" y="59"/>
                </a:cubicBezTo>
                <a:cubicBezTo>
                  <a:pt x="609" y="89"/>
                  <a:pt x="649" y="144"/>
                  <a:pt x="683" y="191"/>
                </a:cubicBezTo>
                <a:cubicBezTo>
                  <a:pt x="717" y="238"/>
                  <a:pt x="742" y="285"/>
                  <a:pt x="785" y="344"/>
                </a:cubicBezTo>
                <a:cubicBezTo>
                  <a:pt x="828" y="403"/>
                  <a:pt x="882" y="474"/>
                  <a:pt x="941" y="545"/>
                </a:cubicBezTo>
                <a:cubicBezTo>
                  <a:pt x="1000" y="616"/>
                  <a:pt x="1082" y="711"/>
                  <a:pt x="1139" y="767"/>
                </a:cubicBezTo>
                <a:cubicBezTo>
                  <a:pt x="1196" y="823"/>
                  <a:pt x="1228" y="849"/>
                  <a:pt x="1280" y="881"/>
                </a:cubicBezTo>
                <a:cubicBezTo>
                  <a:pt x="1332" y="913"/>
                  <a:pt x="1418" y="945"/>
                  <a:pt x="1454" y="962"/>
                </a:cubicBezTo>
              </a:path>
            </a:pathLst>
          </a:custGeom>
          <a:noFill/>
          <a:ln w="50800">
            <a:solidFill>
              <a:srgbClr val="0000FF"/>
            </a:solidFill>
            <a:round/>
            <a:headEnd/>
            <a:tailEnd/>
          </a:ln>
        </p:spPr>
        <p:txBody>
          <a:bodyPr/>
          <a:lstStyle/>
          <a:p>
            <a:endParaRPr lang="th-TH"/>
          </a:p>
        </p:txBody>
      </p:sp>
      <p:grpSp>
        <p:nvGrpSpPr>
          <p:cNvPr id="2" name="Group 12"/>
          <p:cNvGrpSpPr>
            <a:grpSpLocks/>
          </p:cNvGrpSpPr>
          <p:nvPr/>
        </p:nvGrpSpPr>
        <p:grpSpPr bwMode="auto">
          <a:xfrm>
            <a:off x="1100138" y="1774825"/>
            <a:ext cx="3257550" cy="2976563"/>
            <a:chOff x="2207" y="1264"/>
            <a:chExt cx="2052" cy="1875"/>
          </a:xfrm>
        </p:grpSpPr>
        <p:grpSp>
          <p:nvGrpSpPr>
            <p:cNvPr id="25709" name="Group 13"/>
            <p:cNvGrpSpPr>
              <a:grpSpLocks/>
            </p:cNvGrpSpPr>
            <p:nvPr/>
          </p:nvGrpSpPr>
          <p:grpSpPr bwMode="auto">
            <a:xfrm>
              <a:off x="2207" y="1264"/>
              <a:ext cx="2052" cy="1875"/>
              <a:chOff x="843" y="590"/>
              <a:chExt cx="2126" cy="1875"/>
            </a:xfrm>
          </p:grpSpPr>
          <p:sp>
            <p:nvSpPr>
              <p:cNvPr id="25715" name="Text Box 14"/>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a:latin typeface="Times New Roman" pitchFamily="18" charset="0"/>
                  </a:rPr>
                  <a:t>T</a:t>
                </a:r>
                <a:endParaRPr lang="en-US" sz="1200" i="1">
                  <a:latin typeface="Times New Roman" pitchFamily="18" charset="0"/>
                  <a:cs typeface="Arial" pitchFamily="34" charset="0"/>
                </a:endParaRPr>
              </a:p>
            </p:txBody>
          </p:sp>
          <p:sp>
            <p:nvSpPr>
              <p:cNvPr id="25716" name="Line 15"/>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25717" name="Line 16"/>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25718" name="Text Box 17"/>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a:latin typeface="Times New Roman" pitchFamily="18" charset="0"/>
                  </a:rPr>
                  <a:t>s</a:t>
                </a:r>
                <a:endParaRPr lang="en-US" sz="1200" i="1">
                  <a:latin typeface="Times New Roman" pitchFamily="18" charset="0"/>
                  <a:cs typeface="Arial" pitchFamily="34" charset="0"/>
                </a:endParaRPr>
              </a:p>
            </p:txBody>
          </p:sp>
        </p:grpSp>
        <p:grpSp>
          <p:nvGrpSpPr>
            <p:cNvPr id="25710" name="Group 18"/>
            <p:cNvGrpSpPr>
              <a:grpSpLocks/>
            </p:cNvGrpSpPr>
            <p:nvPr/>
          </p:nvGrpSpPr>
          <p:grpSpPr bwMode="auto">
            <a:xfrm>
              <a:off x="2529" y="1375"/>
              <a:ext cx="1573" cy="1357"/>
              <a:chOff x="2529" y="1375"/>
              <a:chExt cx="1573" cy="1357"/>
            </a:xfrm>
          </p:grpSpPr>
          <p:sp>
            <p:nvSpPr>
              <p:cNvPr id="25711" name="Freeform 19"/>
              <p:cNvSpPr>
                <a:spLocks/>
              </p:cNvSpPr>
              <p:nvPr/>
            </p:nvSpPr>
            <p:spPr bwMode="auto">
              <a:xfrm>
                <a:off x="2547" y="1431"/>
                <a:ext cx="1314" cy="1101"/>
              </a:xfrm>
              <a:custGeom>
                <a:avLst/>
                <a:gdLst>
                  <a:gd name="T0" fmla="*/ 0 w 1314"/>
                  <a:gd name="T1" fmla="*/ 1101 h 1101"/>
                  <a:gd name="T2" fmla="*/ 267 w 1314"/>
                  <a:gd name="T3" fmla="*/ 605 h 1101"/>
                  <a:gd name="T4" fmla="*/ 825 w 1314"/>
                  <a:gd name="T5" fmla="*/ 603 h 1101"/>
                  <a:gd name="T6" fmla="*/ 957 w 1314"/>
                  <a:gd name="T7" fmla="*/ 471 h 1101"/>
                  <a:gd name="T8" fmla="*/ 1074 w 1314"/>
                  <a:gd name="T9" fmla="*/ 336 h 1101"/>
                  <a:gd name="T10" fmla="*/ 1221 w 1314"/>
                  <a:gd name="T11" fmla="*/ 147 h 1101"/>
                  <a:gd name="T12" fmla="*/ 1314 w 1314"/>
                  <a:gd name="T13" fmla="*/ 0 h 1101"/>
                  <a:gd name="T14" fmla="*/ 0 60000 65536"/>
                  <a:gd name="T15" fmla="*/ 0 60000 65536"/>
                  <a:gd name="T16" fmla="*/ 0 60000 65536"/>
                  <a:gd name="T17" fmla="*/ 0 60000 65536"/>
                  <a:gd name="T18" fmla="*/ 0 60000 65536"/>
                  <a:gd name="T19" fmla="*/ 0 60000 65536"/>
                  <a:gd name="T20" fmla="*/ 0 60000 65536"/>
                  <a:gd name="T21" fmla="*/ 0 w 1314"/>
                  <a:gd name="T22" fmla="*/ 0 h 1101"/>
                  <a:gd name="T23" fmla="*/ 1314 w 1314"/>
                  <a:gd name="T24" fmla="*/ 1101 h 1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4" h="1101">
                    <a:moveTo>
                      <a:pt x="0" y="1101"/>
                    </a:moveTo>
                    <a:lnTo>
                      <a:pt x="267" y="605"/>
                    </a:lnTo>
                    <a:lnTo>
                      <a:pt x="825" y="603"/>
                    </a:lnTo>
                    <a:lnTo>
                      <a:pt x="957" y="471"/>
                    </a:lnTo>
                    <a:lnTo>
                      <a:pt x="1074" y="336"/>
                    </a:lnTo>
                    <a:lnTo>
                      <a:pt x="1221" y="147"/>
                    </a:lnTo>
                    <a:lnTo>
                      <a:pt x="1314" y="0"/>
                    </a:lnTo>
                  </a:path>
                </a:pathLst>
              </a:custGeom>
              <a:noFill/>
              <a:ln w="12700">
                <a:solidFill>
                  <a:srgbClr val="008000"/>
                </a:solidFill>
                <a:round/>
                <a:headEnd/>
                <a:tailEnd/>
              </a:ln>
            </p:spPr>
            <p:txBody>
              <a:bodyPr/>
              <a:lstStyle/>
              <a:p>
                <a:endParaRPr lang="th-TH"/>
              </a:p>
            </p:txBody>
          </p:sp>
          <p:sp>
            <p:nvSpPr>
              <p:cNvPr id="25712" name="Text Box 20"/>
              <p:cNvSpPr txBox="1">
                <a:spLocks noChangeArrowheads="1"/>
              </p:cNvSpPr>
              <p:nvPr/>
            </p:nvSpPr>
            <p:spPr bwMode="auto">
              <a:xfrm>
                <a:off x="3623" y="1375"/>
                <a:ext cx="197" cy="139"/>
              </a:xfrm>
              <a:prstGeom prst="rect">
                <a:avLst/>
              </a:prstGeom>
              <a:noFill/>
              <a:ln w="9525">
                <a:noFill/>
                <a:miter lim="800000"/>
                <a:headEnd/>
                <a:tailEnd/>
              </a:ln>
            </p:spPr>
            <p:txBody>
              <a:bodyPr/>
              <a:lstStyle/>
              <a:p>
                <a:pPr algn="ctr"/>
                <a:r>
                  <a:rPr lang="en-US" sz="1000" i="1">
                    <a:latin typeface="Times New Roman" pitchFamily="18" charset="0"/>
                  </a:rPr>
                  <a:t>P</a:t>
                </a:r>
                <a:r>
                  <a:rPr lang="en-US" sz="1000" i="1" baseline="-25000">
                    <a:latin typeface="Times New Roman" pitchFamily="18" charset="0"/>
                  </a:rPr>
                  <a:t>2</a:t>
                </a:r>
                <a:endParaRPr lang="en-US" sz="1000" i="1" baseline="-25000">
                  <a:latin typeface="Times New Roman" pitchFamily="18" charset="0"/>
                  <a:cs typeface="Arial" pitchFamily="34" charset="0"/>
                </a:endParaRPr>
              </a:p>
            </p:txBody>
          </p:sp>
          <p:sp>
            <p:nvSpPr>
              <p:cNvPr id="25713" name="Freeform 21"/>
              <p:cNvSpPr>
                <a:spLocks/>
              </p:cNvSpPr>
              <p:nvPr/>
            </p:nvSpPr>
            <p:spPr bwMode="auto">
              <a:xfrm>
                <a:off x="2529" y="2091"/>
                <a:ext cx="1518" cy="641"/>
              </a:xfrm>
              <a:custGeom>
                <a:avLst/>
                <a:gdLst>
                  <a:gd name="T0" fmla="*/ 0 w 1518"/>
                  <a:gd name="T1" fmla="*/ 641 h 641"/>
                  <a:gd name="T2" fmla="*/ 123 w 1518"/>
                  <a:gd name="T3" fmla="*/ 405 h 641"/>
                  <a:gd name="T4" fmla="*/ 1206 w 1518"/>
                  <a:gd name="T5" fmla="*/ 393 h 641"/>
                  <a:gd name="T6" fmla="*/ 1332 w 1518"/>
                  <a:gd name="T7" fmla="*/ 258 h 641"/>
                  <a:gd name="T8" fmla="*/ 1425 w 1518"/>
                  <a:gd name="T9" fmla="*/ 144 h 641"/>
                  <a:gd name="T10" fmla="*/ 1518 w 1518"/>
                  <a:gd name="T11" fmla="*/ 0 h 641"/>
                  <a:gd name="T12" fmla="*/ 0 60000 65536"/>
                  <a:gd name="T13" fmla="*/ 0 60000 65536"/>
                  <a:gd name="T14" fmla="*/ 0 60000 65536"/>
                  <a:gd name="T15" fmla="*/ 0 60000 65536"/>
                  <a:gd name="T16" fmla="*/ 0 60000 65536"/>
                  <a:gd name="T17" fmla="*/ 0 60000 65536"/>
                  <a:gd name="T18" fmla="*/ 0 w 1518"/>
                  <a:gd name="T19" fmla="*/ 0 h 641"/>
                  <a:gd name="T20" fmla="*/ 1518 w 1518"/>
                  <a:gd name="T21" fmla="*/ 641 h 641"/>
                </a:gdLst>
                <a:ahLst/>
                <a:cxnLst>
                  <a:cxn ang="T12">
                    <a:pos x="T0" y="T1"/>
                  </a:cxn>
                  <a:cxn ang="T13">
                    <a:pos x="T2" y="T3"/>
                  </a:cxn>
                  <a:cxn ang="T14">
                    <a:pos x="T4" y="T5"/>
                  </a:cxn>
                  <a:cxn ang="T15">
                    <a:pos x="T6" y="T7"/>
                  </a:cxn>
                  <a:cxn ang="T16">
                    <a:pos x="T8" y="T9"/>
                  </a:cxn>
                  <a:cxn ang="T17">
                    <a:pos x="T10" y="T11"/>
                  </a:cxn>
                </a:cxnLst>
                <a:rect l="T18" t="T19" r="T20" b="T21"/>
                <a:pathLst>
                  <a:path w="1518" h="641">
                    <a:moveTo>
                      <a:pt x="0" y="641"/>
                    </a:moveTo>
                    <a:lnTo>
                      <a:pt x="123" y="405"/>
                    </a:lnTo>
                    <a:lnTo>
                      <a:pt x="1206" y="393"/>
                    </a:lnTo>
                    <a:lnTo>
                      <a:pt x="1332" y="258"/>
                    </a:lnTo>
                    <a:lnTo>
                      <a:pt x="1425" y="144"/>
                    </a:lnTo>
                    <a:lnTo>
                      <a:pt x="1518" y="0"/>
                    </a:lnTo>
                  </a:path>
                </a:pathLst>
              </a:custGeom>
              <a:noFill/>
              <a:ln w="12700">
                <a:solidFill>
                  <a:srgbClr val="008000"/>
                </a:solidFill>
                <a:round/>
                <a:headEnd/>
                <a:tailEnd/>
              </a:ln>
            </p:spPr>
            <p:txBody>
              <a:bodyPr/>
              <a:lstStyle/>
              <a:p>
                <a:endParaRPr lang="th-TH"/>
              </a:p>
            </p:txBody>
          </p:sp>
          <p:sp>
            <p:nvSpPr>
              <p:cNvPr id="25714" name="Text Box 22"/>
              <p:cNvSpPr txBox="1">
                <a:spLocks noChangeArrowheads="1"/>
              </p:cNvSpPr>
              <p:nvPr/>
            </p:nvSpPr>
            <p:spPr bwMode="auto">
              <a:xfrm>
                <a:off x="3905" y="1945"/>
                <a:ext cx="197" cy="139"/>
              </a:xfrm>
              <a:prstGeom prst="rect">
                <a:avLst/>
              </a:prstGeom>
              <a:noFill/>
              <a:ln w="9525">
                <a:noFill/>
                <a:miter lim="800000"/>
                <a:headEnd/>
                <a:tailEnd/>
              </a:ln>
            </p:spPr>
            <p:txBody>
              <a:bodyPr/>
              <a:lstStyle/>
              <a:p>
                <a:pPr algn="ctr"/>
                <a:r>
                  <a:rPr lang="en-US" sz="1000" i="1">
                    <a:latin typeface="Times New Roman" pitchFamily="18" charset="0"/>
                  </a:rPr>
                  <a:t>P</a:t>
                </a:r>
                <a:r>
                  <a:rPr lang="en-US" sz="1000" i="1" baseline="-25000">
                    <a:latin typeface="Times New Roman" pitchFamily="18" charset="0"/>
                  </a:rPr>
                  <a:t>1</a:t>
                </a:r>
                <a:endParaRPr lang="en-US" sz="1000" i="1" baseline="-25000">
                  <a:latin typeface="Times New Roman" pitchFamily="18" charset="0"/>
                  <a:cs typeface="Arial" pitchFamily="34" charset="0"/>
                </a:endParaRPr>
              </a:p>
            </p:txBody>
          </p:sp>
        </p:grpSp>
      </p:grpSp>
      <p:grpSp>
        <p:nvGrpSpPr>
          <p:cNvPr id="5" name="Group 23"/>
          <p:cNvGrpSpPr>
            <a:grpSpLocks/>
          </p:cNvGrpSpPr>
          <p:nvPr/>
        </p:nvGrpSpPr>
        <p:grpSpPr bwMode="auto">
          <a:xfrm>
            <a:off x="3600450" y="2401888"/>
            <a:ext cx="763588" cy="474662"/>
            <a:chOff x="3782" y="1671"/>
            <a:chExt cx="481" cy="299"/>
          </a:xfrm>
        </p:grpSpPr>
        <p:sp>
          <p:nvSpPr>
            <p:cNvPr id="25707" name="Rectangle 24"/>
            <p:cNvSpPr>
              <a:spLocks noChangeArrowheads="1"/>
            </p:cNvSpPr>
            <p:nvPr/>
          </p:nvSpPr>
          <p:spPr bwMode="auto">
            <a:xfrm>
              <a:off x="4017" y="1671"/>
              <a:ext cx="246" cy="173"/>
            </a:xfrm>
            <a:prstGeom prst="rect">
              <a:avLst/>
            </a:prstGeom>
            <a:noFill/>
            <a:ln w="9525" algn="ctr">
              <a:noFill/>
              <a:miter lim="800000"/>
              <a:headEnd/>
              <a:tailEnd/>
            </a:ln>
          </p:spPr>
          <p:txBody>
            <a:bodyPr wrap="none">
              <a:spAutoFit/>
            </a:bodyPr>
            <a:lstStyle/>
            <a:p>
              <a:pPr algn="ctr"/>
              <a:r>
                <a:rPr lang="en-US" sz="1200" i="1">
                  <a:latin typeface="Times New Roman" pitchFamily="18" charset="0"/>
                </a:rPr>
                <a:t>W</a:t>
              </a:r>
              <a:r>
                <a:rPr lang="en-US" sz="1200" i="1" baseline="-25000">
                  <a:latin typeface="Times New Roman" pitchFamily="18" charset="0"/>
                </a:rPr>
                <a:t>in</a:t>
              </a:r>
              <a:endParaRPr lang="th-TH" sz="1200" i="1">
                <a:latin typeface="Times New Roman" pitchFamily="18" charset="0"/>
              </a:endParaRPr>
            </a:p>
          </p:txBody>
        </p:sp>
        <p:sp>
          <p:nvSpPr>
            <p:cNvPr id="25708" name="Freeform 25"/>
            <p:cNvSpPr>
              <a:spLocks/>
            </p:cNvSpPr>
            <p:nvPr/>
          </p:nvSpPr>
          <p:spPr bwMode="auto">
            <a:xfrm>
              <a:off x="3782" y="1699"/>
              <a:ext cx="342" cy="271"/>
            </a:xfrm>
            <a:custGeom>
              <a:avLst/>
              <a:gdLst>
                <a:gd name="T0" fmla="*/ 342 w 432"/>
                <a:gd name="T1" fmla="*/ 137 h 271"/>
                <a:gd name="T2" fmla="*/ 284 w 432"/>
                <a:gd name="T3" fmla="*/ 170 h 271"/>
                <a:gd name="T4" fmla="*/ 201 w 432"/>
                <a:gd name="T5" fmla="*/ 207 h 271"/>
                <a:gd name="T6" fmla="*/ 124 w 432"/>
                <a:gd name="T7" fmla="*/ 229 h 271"/>
                <a:gd name="T8" fmla="*/ 59 w 432"/>
                <a:gd name="T9" fmla="*/ 239 h 271"/>
                <a:gd name="T10" fmla="*/ 79 w 432"/>
                <a:gd name="T11" fmla="*/ 271 h 271"/>
                <a:gd name="T12" fmla="*/ 0 w 432"/>
                <a:gd name="T13" fmla="*/ 231 h 271"/>
                <a:gd name="T14" fmla="*/ 69 w 432"/>
                <a:gd name="T15" fmla="*/ 157 h 271"/>
                <a:gd name="T16" fmla="*/ 55 w 432"/>
                <a:gd name="T17" fmla="*/ 195 h 271"/>
                <a:gd name="T18" fmla="*/ 101 w 432"/>
                <a:gd name="T19" fmla="*/ 181 h 271"/>
                <a:gd name="T20" fmla="*/ 138 w 432"/>
                <a:gd name="T21" fmla="*/ 157 h 271"/>
                <a:gd name="T22" fmla="*/ 179 w 432"/>
                <a:gd name="T23" fmla="*/ 125 h 271"/>
                <a:gd name="T24" fmla="*/ 222 w 432"/>
                <a:gd name="T25" fmla="*/ 89 h 271"/>
                <a:gd name="T26" fmla="*/ 247 w 432"/>
                <a:gd name="T27" fmla="*/ 54 h 271"/>
                <a:gd name="T28" fmla="*/ 277 w 432"/>
                <a:gd name="T29" fmla="*/ 19 h 271"/>
                <a:gd name="T30" fmla="*/ 287 w 432"/>
                <a:gd name="T31" fmla="*/ 0 h 271"/>
                <a:gd name="T32" fmla="*/ 266 w 432"/>
                <a:gd name="T33" fmla="*/ 119 h 271"/>
                <a:gd name="T34" fmla="*/ 342 w 432"/>
                <a:gd name="T35" fmla="*/ 137 h 2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2"/>
                <a:gd name="T55" fmla="*/ 0 h 271"/>
                <a:gd name="T56" fmla="*/ 432 w 432"/>
                <a:gd name="T57" fmla="*/ 271 h 2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2" h="271">
                  <a:moveTo>
                    <a:pt x="432" y="137"/>
                  </a:moveTo>
                  <a:lnTo>
                    <a:pt x="359" y="170"/>
                  </a:lnTo>
                  <a:lnTo>
                    <a:pt x="254" y="207"/>
                  </a:lnTo>
                  <a:lnTo>
                    <a:pt x="156" y="229"/>
                  </a:lnTo>
                  <a:lnTo>
                    <a:pt x="75" y="239"/>
                  </a:lnTo>
                  <a:lnTo>
                    <a:pt x="100" y="271"/>
                  </a:lnTo>
                  <a:lnTo>
                    <a:pt x="0" y="231"/>
                  </a:lnTo>
                  <a:lnTo>
                    <a:pt x="87" y="157"/>
                  </a:lnTo>
                  <a:lnTo>
                    <a:pt x="70" y="195"/>
                  </a:lnTo>
                  <a:lnTo>
                    <a:pt x="128" y="181"/>
                  </a:lnTo>
                  <a:lnTo>
                    <a:pt x="174" y="157"/>
                  </a:lnTo>
                  <a:lnTo>
                    <a:pt x="226" y="125"/>
                  </a:lnTo>
                  <a:lnTo>
                    <a:pt x="280" y="89"/>
                  </a:lnTo>
                  <a:lnTo>
                    <a:pt x="312" y="54"/>
                  </a:lnTo>
                  <a:lnTo>
                    <a:pt x="350" y="19"/>
                  </a:lnTo>
                  <a:lnTo>
                    <a:pt x="363" y="0"/>
                  </a:lnTo>
                  <a:lnTo>
                    <a:pt x="336" y="119"/>
                  </a:lnTo>
                  <a:lnTo>
                    <a:pt x="432" y="137"/>
                  </a:lnTo>
                  <a:close/>
                </a:path>
              </a:pathLst>
            </a:custGeom>
            <a:solidFill>
              <a:srgbClr val="808080">
                <a:alpha val="83920"/>
              </a:srgbClr>
            </a:solidFill>
            <a:ln w="9525" cap="flat" cmpd="sng">
              <a:solidFill>
                <a:srgbClr val="333333"/>
              </a:solidFill>
              <a:prstDash val="solid"/>
              <a:round/>
              <a:headEnd type="none" w="med" len="med"/>
              <a:tailEnd type="none" w="med" len="med"/>
            </a:ln>
          </p:spPr>
          <p:txBody>
            <a:bodyPr/>
            <a:lstStyle/>
            <a:p>
              <a:endParaRPr lang="th-TH"/>
            </a:p>
          </p:txBody>
        </p:sp>
      </p:grpSp>
      <p:grpSp>
        <p:nvGrpSpPr>
          <p:cNvPr id="6" name="Group 26"/>
          <p:cNvGrpSpPr>
            <a:grpSpLocks/>
          </p:cNvGrpSpPr>
          <p:nvPr/>
        </p:nvGrpSpPr>
        <p:grpSpPr bwMode="auto">
          <a:xfrm>
            <a:off x="2449513" y="3692525"/>
            <a:ext cx="1042987" cy="14288"/>
            <a:chOff x="3057" y="2484"/>
            <a:chExt cx="657" cy="9"/>
          </a:xfrm>
        </p:grpSpPr>
        <p:sp>
          <p:nvSpPr>
            <p:cNvPr id="25705" name="Line 27"/>
            <p:cNvSpPr>
              <a:spLocks noChangeShapeType="1"/>
            </p:cNvSpPr>
            <p:nvPr/>
          </p:nvSpPr>
          <p:spPr bwMode="auto">
            <a:xfrm>
              <a:off x="3327" y="2487"/>
              <a:ext cx="118" cy="3"/>
            </a:xfrm>
            <a:prstGeom prst="line">
              <a:avLst/>
            </a:prstGeom>
            <a:noFill/>
            <a:ln w="38100">
              <a:solidFill>
                <a:srgbClr val="FF0000"/>
              </a:solidFill>
              <a:round/>
              <a:headEnd/>
              <a:tailEnd type="stealth" w="lg" len="lg"/>
            </a:ln>
          </p:spPr>
          <p:txBody>
            <a:bodyPr/>
            <a:lstStyle/>
            <a:p>
              <a:endParaRPr lang="th-TH"/>
            </a:p>
          </p:txBody>
        </p:sp>
        <p:sp>
          <p:nvSpPr>
            <p:cNvPr id="25706" name="Line 28"/>
            <p:cNvSpPr>
              <a:spLocks noChangeShapeType="1"/>
            </p:cNvSpPr>
            <p:nvPr/>
          </p:nvSpPr>
          <p:spPr bwMode="auto">
            <a:xfrm flipV="1">
              <a:off x="3057" y="2484"/>
              <a:ext cx="657" cy="9"/>
            </a:xfrm>
            <a:prstGeom prst="line">
              <a:avLst/>
            </a:prstGeom>
            <a:noFill/>
            <a:ln w="38100">
              <a:solidFill>
                <a:srgbClr val="FF0000"/>
              </a:solidFill>
              <a:round/>
              <a:headEnd/>
              <a:tailEnd/>
            </a:ln>
          </p:spPr>
          <p:txBody>
            <a:bodyPr/>
            <a:lstStyle/>
            <a:p>
              <a:endParaRPr lang="th-TH"/>
            </a:p>
          </p:txBody>
        </p:sp>
      </p:grpSp>
      <p:grpSp>
        <p:nvGrpSpPr>
          <p:cNvPr id="7" name="Group 29"/>
          <p:cNvGrpSpPr>
            <a:grpSpLocks/>
          </p:cNvGrpSpPr>
          <p:nvPr/>
        </p:nvGrpSpPr>
        <p:grpSpPr bwMode="auto">
          <a:xfrm>
            <a:off x="2063750" y="3001963"/>
            <a:ext cx="488950" cy="981075"/>
            <a:chOff x="2814" y="2049"/>
            <a:chExt cx="308" cy="618"/>
          </a:xfrm>
        </p:grpSpPr>
        <p:sp>
          <p:nvSpPr>
            <p:cNvPr id="25699" name="Freeform 30"/>
            <p:cNvSpPr>
              <a:spLocks/>
            </p:cNvSpPr>
            <p:nvPr/>
          </p:nvSpPr>
          <p:spPr bwMode="auto">
            <a:xfrm>
              <a:off x="2814" y="2049"/>
              <a:ext cx="249" cy="450"/>
            </a:xfrm>
            <a:custGeom>
              <a:avLst/>
              <a:gdLst>
                <a:gd name="T0" fmla="*/ 0 w 249"/>
                <a:gd name="T1" fmla="*/ 0 h 450"/>
                <a:gd name="T2" fmla="*/ 15 w 249"/>
                <a:gd name="T3" fmla="*/ 105 h 450"/>
                <a:gd name="T4" fmla="*/ 45 w 249"/>
                <a:gd name="T5" fmla="*/ 192 h 450"/>
                <a:gd name="T6" fmla="*/ 90 w 249"/>
                <a:gd name="T7" fmla="*/ 282 h 450"/>
                <a:gd name="T8" fmla="*/ 162 w 249"/>
                <a:gd name="T9" fmla="*/ 378 h 450"/>
                <a:gd name="T10" fmla="*/ 249 w 249"/>
                <a:gd name="T11" fmla="*/ 450 h 450"/>
                <a:gd name="T12" fmla="*/ 0 60000 65536"/>
                <a:gd name="T13" fmla="*/ 0 60000 65536"/>
                <a:gd name="T14" fmla="*/ 0 60000 65536"/>
                <a:gd name="T15" fmla="*/ 0 60000 65536"/>
                <a:gd name="T16" fmla="*/ 0 60000 65536"/>
                <a:gd name="T17" fmla="*/ 0 60000 65536"/>
                <a:gd name="T18" fmla="*/ 0 w 249"/>
                <a:gd name="T19" fmla="*/ 0 h 450"/>
                <a:gd name="T20" fmla="*/ 249 w 249"/>
                <a:gd name="T21" fmla="*/ 450 h 450"/>
              </a:gdLst>
              <a:ahLst/>
              <a:cxnLst>
                <a:cxn ang="T12">
                  <a:pos x="T0" y="T1"/>
                </a:cxn>
                <a:cxn ang="T13">
                  <a:pos x="T2" y="T3"/>
                </a:cxn>
                <a:cxn ang="T14">
                  <a:pos x="T4" y="T5"/>
                </a:cxn>
                <a:cxn ang="T15">
                  <a:pos x="T6" y="T7"/>
                </a:cxn>
                <a:cxn ang="T16">
                  <a:pos x="T8" y="T9"/>
                </a:cxn>
                <a:cxn ang="T17">
                  <a:pos x="T10" y="T11"/>
                </a:cxn>
              </a:cxnLst>
              <a:rect l="T18" t="T19" r="T20" b="T21"/>
              <a:pathLst>
                <a:path w="249" h="450">
                  <a:moveTo>
                    <a:pt x="0" y="0"/>
                  </a:moveTo>
                  <a:lnTo>
                    <a:pt x="15" y="105"/>
                  </a:lnTo>
                  <a:lnTo>
                    <a:pt x="45" y="192"/>
                  </a:lnTo>
                  <a:lnTo>
                    <a:pt x="90" y="282"/>
                  </a:lnTo>
                  <a:lnTo>
                    <a:pt x="162" y="378"/>
                  </a:lnTo>
                  <a:lnTo>
                    <a:pt x="249" y="450"/>
                  </a:lnTo>
                </a:path>
              </a:pathLst>
            </a:custGeom>
            <a:noFill/>
            <a:ln w="38100">
              <a:solidFill>
                <a:srgbClr val="FF0000"/>
              </a:solidFill>
              <a:round/>
              <a:headEnd/>
              <a:tailEnd type="none" w="lg" len="lg"/>
            </a:ln>
          </p:spPr>
          <p:txBody>
            <a:bodyPr/>
            <a:lstStyle/>
            <a:p>
              <a:endParaRPr lang="th-TH"/>
            </a:p>
          </p:txBody>
        </p:sp>
        <p:grpSp>
          <p:nvGrpSpPr>
            <p:cNvPr id="25700" name="Group 31"/>
            <p:cNvGrpSpPr>
              <a:grpSpLocks/>
            </p:cNvGrpSpPr>
            <p:nvPr/>
          </p:nvGrpSpPr>
          <p:grpSpPr bwMode="auto">
            <a:xfrm>
              <a:off x="2993" y="2523"/>
              <a:ext cx="129" cy="144"/>
              <a:chOff x="1756" y="996"/>
              <a:chExt cx="129" cy="144"/>
            </a:xfrm>
          </p:grpSpPr>
          <p:sp>
            <p:nvSpPr>
              <p:cNvPr id="25703" name="Text Box 32"/>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4</a:t>
                </a:r>
                <a:endParaRPr lang="th-TH" sz="900">
                  <a:latin typeface="Script MT Bold" pitchFamily="66" charset="0"/>
                </a:endParaRPr>
              </a:p>
            </p:txBody>
          </p:sp>
          <p:sp>
            <p:nvSpPr>
              <p:cNvPr id="25704" name="Oval 33"/>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25701" name="Line 34"/>
            <p:cNvSpPr>
              <a:spLocks noChangeShapeType="1"/>
            </p:cNvSpPr>
            <p:nvPr/>
          </p:nvSpPr>
          <p:spPr bwMode="auto">
            <a:xfrm>
              <a:off x="2870" y="2260"/>
              <a:ext cx="43" cy="93"/>
            </a:xfrm>
            <a:prstGeom prst="line">
              <a:avLst/>
            </a:prstGeom>
            <a:noFill/>
            <a:ln w="38100">
              <a:solidFill>
                <a:srgbClr val="FF0000"/>
              </a:solidFill>
              <a:round/>
              <a:headEnd/>
              <a:tailEnd type="stealth" w="lg" len="lg"/>
            </a:ln>
          </p:spPr>
          <p:txBody>
            <a:bodyPr/>
            <a:lstStyle/>
            <a:p>
              <a:endParaRPr lang="th-TH"/>
            </a:p>
          </p:txBody>
        </p:sp>
        <p:sp>
          <p:nvSpPr>
            <p:cNvPr id="25702" name="Oval 35"/>
            <p:cNvSpPr>
              <a:spLocks noChangeArrowheads="1"/>
            </p:cNvSpPr>
            <p:nvPr/>
          </p:nvSpPr>
          <p:spPr bwMode="auto">
            <a:xfrm>
              <a:off x="3022" y="2465"/>
              <a:ext cx="64" cy="59"/>
            </a:xfrm>
            <a:prstGeom prst="ellipse">
              <a:avLst/>
            </a:prstGeom>
            <a:solidFill>
              <a:srgbClr val="008000"/>
            </a:solidFill>
            <a:ln w="9525">
              <a:solidFill>
                <a:srgbClr val="800080"/>
              </a:solidFill>
              <a:round/>
              <a:headEnd/>
              <a:tailEnd/>
            </a:ln>
          </p:spPr>
          <p:txBody>
            <a:bodyPr wrap="none" anchor="ctr"/>
            <a:lstStyle/>
            <a:p>
              <a:endParaRPr lang="th-TH"/>
            </a:p>
          </p:txBody>
        </p:sp>
      </p:grpSp>
      <p:grpSp>
        <p:nvGrpSpPr>
          <p:cNvPr id="9" name="Group 36"/>
          <p:cNvGrpSpPr>
            <a:grpSpLocks/>
          </p:cNvGrpSpPr>
          <p:nvPr/>
        </p:nvGrpSpPr>
        <p:grpSpPr bwMode="auto">
          <a:xfrm>
            <a:off x="1789113" y="2344738"/>
            <a:ext cx="1712912" cy="690562"/>
            <a:chOff x="2641" y="1635"/>
            <a:chExt cx="1079" cy="435"/>
          </a:xfrm>
        </p:grpSpPr>
        <p:sp>
          <p:nvSpPr>
            <p:cNvPr id="25693" name="Freeform 37"/>
            <p:cNvSpPr>
              <a:spLocks/>
            </p:cNvSpPr>
            <p:nvPr/>
          </p:nvSpPr>
          <p:spPr bwMode="auto">
            <a:xfrm>
              <a:off x="2820" y="1635"/>
              <a:ext cx="900" cy="408"/>
            </a:xfrm>
            <a:custGeom>
              <a:avLst/>
              <a:gdLst>
                <a:gd name="T0" fmla="*/ 0 w 900"/>
                <a:gd name="T1" fmla="*/ 408 h 408"/>
                <a:gd name="T2" fmla="*/ 552 w 900"/>
                <a:gd name="T3" fmla="*/ 402 h 408"/>
                <a:gd name="T4" fmla="*/ 624 w 900"/>
                <a:gd name="T5" fmla="*/ 330 h 408"/>
                <a:gd name="T6" fmla="*/ 693 w 900"/>
                <a:gd name="T7" fmla="*/ 264 h 408"/>
                <a:gd name="T8" fmla="*/ 756 w 900"/>
                <a:gd name="T9" fmla="*/ 195 h 408"/>
                <a:gd name="T10" fmla="*/ 825 w 900"/>
                <a:gd name="T11" fmla="*/ 102 h 408"/>
                <a:gd name="T12" fmla="*/ 900 w 900"/>
                <a:gd name="T13" fmla="*/ 0 h 408"/>
                <a:gd name="T14" fmla="*/ 0 60000 65536"/>
                <a:gd name="T15" fmla="*/ 0 60000 65536"/>
                <a:gd name="T16" fmla="*/ 0 60000 65536"/>
                <a:gd name="T17" fmla="*/ 0 60000 65536"/>
                <a:gd name="T18" fmla="*/ 0 60000 65536"/>
                <a:gd name="T19" fmla="*/ 0 60000 65536"/>
                <a:gd name="T20" fmla="*/ 0 60000 65536"/>
                <a:gd name="T21" fmla="*/ 0 w 900"/>
                <a:gd name="T22" fmla="*/ 0 h 408"/>
                <a:gd name="T23" fmla="*/ 900 w 900"/>
                <a:gd name="T24" fmla="*/ 408 h 4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00" h="408">
                  <a:moveTo>
                    <a:pt x="0" y="408"/>
                  </a:moveTo>
                  <a:lnTo>
                    <a:pt x="552" y="402"/>
                  </a:lnTo>
                  <a:lnTo>
                    <a:pt x="624" y="330"/>
                  </a:lnTo>
                  <a:lnTo>
                    <a:pt x="693" y="264"/>
                  </a:lnTo>
                  <a:lnTo>
                    <a:pt x="756" y="195"/>
                  </a:lnTo>
                  <a:lnTo>
                    <a:pt x="825" y="102"/>
                  </a:lnTo>
                  <a:lnTo>
                    <a:pt x="900" y="0"/>
                  </a:lnTo>
                </a:path>
              </a:pathLst>
            </a:custGeom>
            <a:noFill/>
            <a:ln w="38100">
              <a:solidFill>
                <a:srgbClr val="FF0000"/>
              </a:solidFill>
              <a:round/>
              <a:headEnd/>
              <a:tailEnd/>
            </a:ln>
          </p:spPr>
          <p:txBody>
            <a:bodyPr/>
            <a:lstStyle/>
            <a:p>
              <a:endParaRPr lang="th-TH"/>
            </a:p>
          </p:txBody>
        </p:sp>
        <p:grpSp>
          <p:nvGrpSpPr>
            <p:cNvPr id="25694" name="Group 38"/>
            <p:cNvGrpSpPr>
              <a:grpSpLocks/>
            </p:cNvGrpSpPr>
            <p:nvPr/>
          </p:nvGrpSpPr>
          <p:grpSpPr bwMode="auto">
            <a:xfrm>
              <a:off x="2641" y="1885"/>
              <a:ext cx="129" cy="144"/>
              <a:chOff x="1756" y="996"/>
              <a:chExt cx="129" cy="144"/>
            </a:xfrm>
          </p:grpSpPr>
          <p:sp>
            <p:nvSpPr>
              <p:cNvPr id="25697" name="Text Box 39"/>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3</a:t>
                </a:r>
                <a:endParaRPr lang="th-TH" sz="900">
                  <a:latin typeface="Script MT Bold" pitchFamily="66" charset="0"/>
                </a:endParaRPr>
              </a:p>
            </p:txBody>
          </p:sp>
          <p:sp>
            <p:nvSpPr>
              <p:cNvPr id="25698" name="Oval 40"/>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25695" name="Line 41"/>
            <p:cNvSpPr>
              <a:spLocks noChangeShapeType="1"/>
            </p:cNvSpPr>
            <p:nvPr/>
          </p:nvSpPr>
          <p:spPr bwMode="auto">
            <a:xfrm flipH="1">
              <a:off x="3460" y="1880"/>
              <a:ext cx="71" cy="81"/>
            </a:xfrm>
            <a:prstGeom prst="line">
              <a:avLst/>
            </a:prstGeom>
            <a:noFill/>
            <a:ln w="38100">
              <a:solidFill>
                <a:srgbClr val="FF0000"/>
              </a:solidFill>
              <a:round/>
              <a:headEnd/>
              <a:tailEnd type="stealth" w="lg" len="lg"/>
            </a:ln>
          </p:spPr>
          <p:txBody>
            <a:bodyPr/>
            <a:lstStyle/>
            <a:p>
              <a:endParaRPr lang="th-TH"/>
            </a:p>
          </p:txBody>
        </p:sp>
        <p:sp>
          <p:nvSpPr>
            <p:cNvPr id="25696" name="Oval 42"/>
            <p:cNvSpPr>
              <a:spLocks noChangeArrowheads="1"/>
            </p:cNvSpPr>
            <p:nvPr/>
          </p:nvSpPr>
          <p:spPr bwMode="auto">
            <a:xfrm>
              <a:off x="2787" y="2011"/>
              <a:ext cx="64" cy="59"/>
            </a:xfrm>
            <a:prstGeom prst="ellipse">
              <a:avLst/>
            </a:prstGeom>
            <a:solidFill>
              <a:srgbClr val="008000"/>
            </a:solidFill>
            <a:ln w="9525">
              <a:solidFill>
                <a:srgbClr val="800080"/>
              </a:solidFill>
              <a:round/>
              <a:headEnd/>
              <a:tailEnd/>
            </a:ln>
          </p:spPr>
          <p:txBody>
            <a:bodyPr wrap="none" anchor="ctr"/>
            <a:lstStyle/>
            <a:p>
              <a:endParaRPr lang="th-TH"/>
            </a:p>
          </p:txBody>
        </p:sp>
      </p:grpSp>
      <p:grpSp>
        <p:nvGrpSpPr>
          <p:cNvPr id="11" name="Group 43"/>
          <p:cNvGrpSpPr>
            <a:grpSpLocks/>
          </p:cNvGrpSpPr>
          <p:nvPr/>
        </p:nvGrpSpPr>
        <p:grpSpPr bwMode="auto">
          <a:xfrm>
            <a:off x="3317875" y="2222500"/>
            <a:ext cx="434975" cy="1739900"/>
            <a:chOff x="3604" y="1558"/>
            <a:chExt cx="274" cy="1096"/>
          </a:xfrm>
        </p:grpSpPr>
        <p:sp>
          <p:nvSpPr>
            <p:cNvPr id="25683" name="Line 44"/>
            <p:cNvSpPr>
              <a:spLocks noChangeShapeType="1"/>
            </p:cNvSpPr>
            <p:nvPr/>
          </p:nvSpPr>
          <p:spPr bwMode="auto">
            <a:xfrm flipV="1">
              <a:off x="3726" y="1634"/>
              <a:ext cx="0" cy="838"/>
            </a:xfrm>
            <a:prstGeom prst="line">
              <a:avLst/>
            </a:prstGeom>
            <a:noFill/>
            <a:ln w="38100">
              <a:solidFill>
                <a:srgbClr val="FF0000"/>
              </a:solidFill>
              <a:round/>
              <a:headEnd/>
              <a:tailEnd/>
            </a:ln>
          </p:spPr>
          <p:txBody>
            <a:bodyPr/>
            <a:lstStyle/>
            <a:p>
              <a:endParaRPr lang="th-TH"/>
            </a:p>
          </p:txBody>
        </p:sp>
        <p:sp>
          <p:nvSpPr>
            <p:cNvPr id="25684" name="Oval 45"/>
            <p:cNvSpPr>
              <a:spLocks noChangeArrowheads="1"/>
            </p:cNvSpPr>
            <p:nvPr/>
          </p:nvSpPr>
          <p:spPr bwMode="auto">
            <a:xfrm>
              <a:off x="3696" y="2443"/>
              <a:ext cx="64" cy="59"/>
            </a:xfrm>
            <a:prstGeom prst="ellipse">
              <a:avLst/>
            </a:prstGeom>
            <a:solidFill>
              <a:srgbClr val="008000"/>
            </a:solidFill>
            <a:ln w="9525">
              <a:solidFill>
                <a:srgbClr val="800080"/>
              </a:solidFill>
              <a:round/>
              <a:headEnd/>
              <a:tailEnd/>
            </a:ln>
          </p:spPr>
          <p:txBody>
            <a:bodyPr wrap="none" anchor="ctr"/>
            <a:lstStyle/>
            <a:p>
              <a:endParaRPr lang="th-TH"/>
            </a:p>
          </p:txBody>
        </p:sp>
        <p:sp>
          <p:nvSpPr>
            <p:cNvPr id="25685" name="Line 46"/>
            <p:cNvSpPr>
              <a:spLocks noChangeShapeType="1"/>
            </p:cNvSpPr>
            <p:nvPr/>
          </p:nvSpPr>
          <p:spPr bwMode="auto">
            <a:xfrm flipH="1" flipV="1">
              <a:off x="3724" y="1985"/>
              <a:ext cx="2" cy="138"/>
            </a:xfrm>
            <a:prstGeom prst="line">
              <a:avLst/>
            </a:prstGeom>
            <a:noFill/>
            <a:ln w="38100">
              <a:solidFill>
                <a:srgbClr val="FF0000"/>
              </a:solidFill>
              <a:round/>
              <a:headEnd/>
              <a:tailEnd type="stealth" w="lg" len="lg"/>
            </a:ln>
          </p:spPr>
          <p:txBody>
            <a:bodyPr/>
            <a:lstStyle/>
            <a:p>
              <a:endParaRPr lang="th-TH"/>
            </a:p>
          </p:txBody>
        </p:sp>
        <p:grpSp>
          <p:nvGrpSpPr>
            <p:cNvPr id="25686" name="Group 47"/>
            <p:cNvGrpSpPr>
              <a:grpSpLocks/>
            </p:cNvGrpSpPr>
            <p:nvPr/>
          </p:nvGrpSpPr>
          <p:grpSpPr bwMode="auto">
            <a:xfrm>
              <a:off x="3604" y="2510"/>
              <a:ext cx="129" cy="144"/>
              <a:chOff x="1756" y="996"/>
              <a:chExt cx="129" cy="144"/>
            </a:xfrm>
          </p:grpSpPr>
          <p:sp>
            <p:nvSpPr>
              <p:cNvPr id="25691" name="Text Box 48"/>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1</a:t>
                </a:r>
                <a:endParaRPr lang="th-TH" sz="900">
                  <a:latin typeface="Script MT Bold" pitchFamily="66" charset="0"/>
                </a:endParaRPr>
              </a:p>
            </p:txBody>
          </p:sp>
          <p:sp>
            <p:nvSpPr>
              <p:cNvPr id="25692" name="Oval 49"/>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grpSp>
          <p:nvGrpSpPr>
            <p:cNvPr id="25687" name="Group 50"/>
            <p:cNvGrpSpPr>
              <a:grpSpLocks/>
            </p:cNvGrpSpPr>
            <p:nvPr/>
          </p:nvGrpSpPr>
          <p:grpSpPr bwMode="auto">
            <a:xfrm>
              <a:off x="3749" y="1558"/>
              <a:ext cx="129" cy="144"/>
              <a:chOff x="1756" y="996"/>
              <a:chExt cx="129" cy="144"/>
            </a:xfrm>
          </p:grpSpPr>
          <p:sp>
            <p:nvSpPr>
              <p:cNvPr id="25689" name="Text Box 51"/>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2</a:t>
                </a:r>
                <a:endParaRPr lang="th-TH" sz="900">
                  <a:latin typeface="Script MT Bold" pitchFamily="66" charset="0"/>
                </a:endParaRPr>
              </a:p>
            </p:txBody>
          </p:sp>
          <p:sp>
            <p:nvSpPr>
              <p:cNvPr id="25690" name="Oval 52"/>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25688" name="Oval 53"/>
            <p:cNvSpPr>
              <a:spLocks noChangeArrowheads="1"/>
            </p:cNvSpPr>
            <p:nvPr/>
          </p:nvSpPr>
          <p:spPr bwMode="auto">
            <a:xfrm>
              <a:off x="3692" y="1608"/>
              <a:ext cx="64" cy="59"/>
            </a:xfrm>
            <a:prstGeom prst="ellipse">
              <a:avLst/>
            </a:prstGeom>
            <a:solidFill>
              <a:srgbClr val="008000"/>
            </a:solidFill>
            <a:ln w="9525">
              <a:solidFill>
                <a:srgbClr val="800080"/>
              </a:solidFill>
              <a:round/>
              <a:headEnd/>
              <a:tailEnd/>
            </a:ln>
          </p:spPr>
          <p:txBody>
            <a:bodyPr wrap="none" anchor="ctr"/>
            <a:lstStyle/>
            <a:p>
              <a:endParaRPr lang="th-TH"/>
            </a:p>
          </p:txBody>
        </p:sp>
      </p:grpSp>
      <p:grpSp>
        <p:nvGrpSpPr>
          <p:cNvPr id="14" name="Group 54"/>
          <p:cNvGrpSpPr>
            <a:grpSpLocks/>
          </p:cNvGrpSpPr>
          <p:nvPr/>
        </p:nvGrpSpPr>
        <p:grpSpPr bwMode="auto">
          <a:xfrm>
            <a:off x="2451100" y="3654425"/>
            <a:ext cx="379413" cy="639763"/>
            <a:chOff x="1540" y="1746"/>
            <a:chExt cx="239" cy="403"/>
          </a:xfrm>
        </p:grpSpPr>
        <p:sp>
          <p:nvSpPr>
            <p:cNvPr id="25681" name="Freeform 55"/>
            <p:cNvSpPr>
              <a:spLocks/>
            </p:cNvSpPr>
            <p:nvPr/>
          </p:nvSpPr>
          <p:spPr bwMode="auto">
            <a:xfrm>
              <a:off x="1609" y="1746"/>
              <a:ext cx="170" cy="313"/>
            </a:xfrm>
            <a:custGeom>
              <a:avLst/>
              <a:gdLst>
                <a:gd name="T0" fmla="*/ 85 w 284"/>
                <a:gd name="T1" fmla="*/ 313 h 491"/>
                <a:gd name="T2" fmla="*/ 115 w 284"/>
                <a:gd name="T3" fmla="*/ 289 h 491"/>
                <a:gd name="T4" fmla="*/ 133 w 284"/>
                <a:gd name="T5" fmla="*/ 256 h 491"/>
                <a:gd name="T6" fmla="*/ 144 w 284"/>
                <a:gd name="T7" fmla="*/ 221 h 491"/>
                <a:gd name="T8" fmla="*/ 148 w 284"/>
                <a:gd name="T9" fmla="*/ 181 h 491"/>
                <a:gd name="T10" fmla="*/ 151 w 284"/>
                <a:gd name="T11" fmla="*/ 128 h 491"/>
                <a:gd name="T12" fmla="*/ 150 w 284"/>
                <a:gd name="T13" fmla="*/ 87 h 491"/>
                <a:gd name="T14" fmla="*/ 145 w 284"/>
                <a:gd name="T15" fmla="*/ 47 h 491"/>
                <a:gd name="T16" fmla="*/ 170 w 284"/>
                <a:gd name="T17" fmla="*/ 54 h 491"/>
                <a:gd name="T18" fmla="*/ 126 w 284"/>
                <a:gd name="T19" fmla="*/ 0 h 491"/>
                <a:gd name="T20" fmla="*/ 86 w 284"/>
                <a:gd name="T21" fmla="*/ 60 h 491"/>
                <a:gd name="T22" fmla="*/ 115 w 284"/>
                <a:gd name="T23" fmla="*/ 49 h 491"/>
                <a:gd name="T24" fmla="*/ 110 w 284"/>
                <a:gd name="T25" fmla="*/ 87 h 491"/>
                <a:gd name="T26" fmla="*/ 103 w 284"/>
                <a:gd name="T27" fmla="*/ 119 h 491"/>
                <a:gd name="T28" fmla="*/ 86 w 284"/>
                <a:gd name="T29" fmla="*/ 163 h 491"/>
                <a:gd name="T30" fmla="*/ 65 w 284"/>
                <a:gd name="T31" fmla="*/ 196 h 491"/>
                <a:gd name="T32" fmla="*/ 43 w 284"/>
                <a:gd name="T33" fmla="*/ 221 h 491"/>
                <a:gd name="T34" fmla="*/ 13 w 284"/>
                <a:gd name="T35" fmla="*/ 246 h 491"/>
                <a:gd name="T36" fmla="*/ 0 w 284"/>
                <a:gd name="T37" fmla="*/ 255 h 491"/>
                <a:gd name="T38" fmla="*/ 38 w 284"/>
                <a:gd name="T39" fmla="*/ 252 h 491"/>
                <a:gd name="T40" fmla="*/ 69 w 284"/>
                <a:gd name="T41" fmla="*/ 245 h 491"/>
                <a:gd name="T42" fmla="*/ 90 w 284"/>
                <a:gd name="T43" fmla="*/ 237 h 491"/>
                <a:gd name="T44" fmla="*/ 93 w 284"/>
                <a:gd name="T45" fmla="*/ 263 h 491"/>
                <a:gd name="T46" fmla="*/ 93 w 284"/>
                <a:gd name="T47" fmla="*/ 288 h 491"/>
                <a:gd name="T48" fmla="*/ 85 w 284"/>
                <a:gd name="T49" fmla="*/ 313 h 4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491"/>
                <a:gd name="T77" fmla="*/ 284 w 284"/>
                <a:gd name="T78" fmla="*/ 491 h 4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491">
                  <a:moveTo>
                    <a:pt x="142" y="491"/>
                  </a:moveTo>
                  <a:lnTo>
                    <a:pt x="192" y="453"/>
                  </a:lnTo>
                  <a:lnTo>
                    <a:pt x="223" y="401"/>
                  </a:lnTo>
                  <a:lnTo>
                    <a:pt x="240" y="347"/>
                  </a:lnTo>
                  <a:lnTo>
                    <a:pt x="248" y="284"/>
                  </a:lnTo>
                  <a:lnTo>
                    <a:pt x="252" y="201"/>
                  </a:lnTo>
                  <a:lnTo>
                    <a:pt x="250" y="137"/>
                  </a:lnTo>
                  <a:lnTo>
                    <a:pt x="242" y="73"/>
                  </a:lnTo>
                  <a:lnTo>
                    <a:pt x="284" y="85"/>
                  </a:lnTo>
                  <a:lnTo>
                    <a:pt x="210" y="0"/>
                  </a:lnTo>
                  <a:lnTo>
                    <a:pt x="144" y="94"/>
                  </a:lnTo>
                  <a:lnTo>
                    <a:pt x="192" y="77"/>
                  </a:lnTo>
                  <a:lnTo>
                    <a:pt x="184" y="137"/>
                  </a:lnTo>
                  <a:lnTo>
                    <a:pt x="172" y="187"/>
                  </a:lnTo>
                  <a:lnTo>
                    <a:pt x="144" y="255"/>
                  </a:lnTo>
                  <a:lnTo>
                    <a:pt x="108" y="307"/>
                  </a:lnTo>
                  <a:lnTo>
                    <a:pt x="72" y="347"/>
                  </a:lnTo>
                  <a:lnTo>
                    <a:pt x="21" y="386"/>
                  </a:lnTo>
                  <a:lnTo>
                    <a:pt x="0" y="400"/>
                  </a:lnTo>
                  <a:lnTo>
                    <a:pt x="64" y="395"/>
                  </a:lnTo>
                  <a:lnTo>
                    <a:pt x="116" y="385"/>
                  </a:lnTo>
                  <a:lnTo>
                    <a:pt x="150" y="372"/>
                  </a:lnTo>
                  <a:lnTo>
                    <a:pt x="156" y="413"/>
                  </a:lnTo>
                  <a:lnTo>
                    <a:pt x="156" y="451"/>
                  </a:lnTo>
                  <a:lnTo>
                    <a:pt x="142" y="491"/>
                  </a:lnTo>
                  <a:close/>
                </a:path>
              </a:pathLst>
            </a:custGeom>
            <a:solidFill>
              <a:srgbClr val="00FFFF"/>
            </a:solidFill>
            <a:ln w="6350" cap="flat" cmpd="sng">
              <a:solidFill>
                <a:srgbClr val="0000FF"/>
              </a:solidFill>
              <a:prstDash val="solid"/>
              <a:round/>
              <a:headEnd type="none" w="med" len="med"/>
              <a:tailEnd type="none" w="med" len="med"/>
            </a:ln>
          </p:spPr>
          <p:txBody>
            <a:bodyPr/>
            <a:lstStyle/>
            <a:p>
              <a:endParaRPr lang="th-TH"/>
            </a:p>
          </p:txBody>
        </p:sp>
        <p:sp>
          <p:nvSpPr>
            <p:cNvPr id="25682" name="Rectangle 56"/>
            <p:cNvSpPr>
              <a:spLocks noChangeArrowheads="1"/>
            </p:cNvSpPr>
            <p:nvPr/>
          </p:nvSpPr>
          <p:spPr bwMode="auto">
            <a:xfrm>
              <a:off x="1540" y="1976"/>
              <a:ext cx="221" cy="173"/>
            </a:xfrm>
            <a:prstGeom prst="rect">
              <a:avLst/>
            </a:prstGeom>
            <a:noFill/>
            <a:ln w="9525" algn="ctr">
              <a:noFill/>
              <a:miter lim="800000"/>
              <a:headEnd/>
              <a:tailEnd/>
            </a:ln>
          </p:spPr>
          <p:txBody>
            <a:bodyPr wrap="none">
              <a:spAutoFit/>
            </a:bodyPr>
            <a:lstStyle/>
            <a:p>
              <a:pPr algn="ctr"/>
              <a:r>
                <a:rPr lang="en-US" sz="1200" i="1">
                  <a:latin typeface="Times New Roman" pitchFamily="18" charset="0"/>
                </a:rPr>
                <a:t>Q</a:t>
              </a:r>
              <a:r>
                <a:rPr lang="en-US" sz="1200" i="1" baseline="-25000">
                  <a:latin typeface="Times New Roman" pitchFamily="18" charset="0"/>
                </a:rPr>
                <a:t>L</a:t>
              </a:r>
              <a:endParaRPr lang="th-TH" sz="1200" i="1">
                <a:latin typeface="Times New Roman" pitchFamily="18" charset="0"/>
              </a:endParaRPr>
            </a:p>
          </p:txBody>
        </p:sp>
      </p:grpSp>
      <p:grpSp>
        <p:nvGrpSpPr>
          <p:cNvPr id="15" name="Group 57"/>
          <p:cNvGrpSpPr>
            <a:grpSpLocks/>
          </p:cNvGrpSpPr>
          <p:nvPr/>
        </p:nvGrpSpPr>
        <p:grpSpPr bwMode="auto">
          <a:xfrm rot="-1017968">
            <a:off x="2717800" y="2065338"/>
            <a:ext cx="584200" cy="779462"/>
            <a:chOff x="1080" y="1629"/>
            <a:chExt cx="368" cy="491"/>
          </a:xfrm>
        </p:grpSpPr>
        <p:sp>
          <p:nvSpPr>
            <p:cNvPr id="25679" name="Freeform 58"/>
            <p:cNvSpPr>
              <a:spLocks/>
            </p:cNvSpPr>
            <p:nvPr/>
          </p:nvSpPr>
          <p:spPr bwMode="auto">
            <a:xfrm>
              <a:off x="1164" y="1629"/>
              <a:ext cx="284" cy="491"/>
            </a:xfrm>
            <a:custGeom>
              <a:avLst/>
              <a:gdLst>
                <a:gd name="T0" fmla="*/ 142 w 284"/>
                <a:gd name="T1" fmla="*/ 491 h 491"/>
                <a:gd name="T2" fmla="*/ 192 w 284"/>
                <a:gd name="T3" fmla="*/ 453 h 491"/>
                <a:gd name="T4" fmla="*/ 223 w 284"/>
                <a:gd name="T5" fmla="*/ 401 h 491"/>
                <a:gd name="T6" fmla="*/ 240 w 284"/>
                <a:gd name="T7" fmla="*/ 347 h 491"/>
                <a:gd name="T8" fmla="*/ 248 w 284"/>
                <a:gd name="T9" fmla="*/ 284 h 491"/>
                <a:gd name="T10" fmla="*/ 252 w 284"/>
                <a:gd name="T11" fmla="*/ 201 h 491"/>
                <a:gd name="T12" fmla="*/ 250 w 284"/>
                <a:gd name="T13" fmla="*/ 137 h 491"/>
                <a:gd name="T14" fmla="*/ 242 w 284"/>
                <a:gd name="T15" fmla="*/ 73 h 491"/>
                <a:gd name="T16" fmla="*/ 284 w 284"/>
                <a:gd name="T17" fmla="*/ 85 h 491"/>
                <a:gd name="T18" fmla="*/ 210 w 284"/>
                <a:gd name="T19" fmla="*/ 0 h 491"/>
                <a:gd name="T20" fmla="*/ 144 w 284"/>
                <a:gd name="T21" fmla="*/ 94 h 491"/>
                <a:gd name="T22" fmla="*/ 192 w 284"/>
                <a:gd name="T23" fmla="*/ 77 h 491"/>
                <a:gd name="T24" fmla="*/ 184 w 284"/>
                <a:gd name="T25" fmla="*/ 137 h 491"/>
                <a:gd name="T26" fmla="*/ 172 w 284"/>
                <a:gd name="T27" fmla="*/ 187 h 491"/>
                <a:gd name="T28" fmla="*/ 144 w 284"/>
                <a:gd name="T29" fmla="*/ 255 h 491"/>
                <a:gd name="T30" fmla="*/ 108 w 284"/>
                <a:gd name="T31" fmla="*/ 307 h 491"/>
                <a:gd name="T32" fmla="*/ 72 w 284"/>
                <a:gd name="T33" fmla="*/ 347 h 491"/>
                <a:gd name="T34" fmla="*/ 21 w 284"/>
                <a:gd name="T35" fmla="*/ 386 h 491"/>
                <a:gd name="T36" fmla="*/ 0 w 284"/>
                <a:gd name="T37" fmla="*/ 400 h 491"/>
                <a:gd name="T38" fmla="*/ 64 w 284"/>
                <a:gd name="T39" fmla="*/ 395 h 491"/>
                <a:gd name="T40" fmla="*/ 116 w 284"/>
                <a:gd name="T41" fmla="*/ 385 h 491"/>
                <a:gd name="T42" fmla="*/ 150 w 284"/>
                <a:gd name="T43" fmla="*/ 372 h 491"/>
                <a:gd name="T44" fmla="*/ 156 w 284"/>
                <a:gd name="T45" fmla="*/ 413 h 491"/>
                <a:gd name="T46" fmla="*/ 156 w 284"/>
                <a:gd name="T47" fmla="*/ 451 h 491"/>
                <a:gd name="T48" fmla="*/ 142 w 284"/>
                <a:gd name="T49" fmla="*/ 491 h 4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491"/>
                <a:gd name="T77" fmla="*/ 284 w 284"/>
                <a:gd name="T78" fmla="*/ 491 h 4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491">
                  <a:moveTo>
                    <a:pt x="142" y="491"/>
                  </a:moveTo>
                  <a:lnTo>
                    <a:pt x="192" y="453"/>
                  </a:lnTo>
                  <a:lnTo>
                    <a:pt x="223" y="401"/>
                  </a:lnTo>
                  <a:lnTo>
                    <a:pt x="240" y="347"/>
                  </a:lnTo>
                  <a:lnTo>
                    <a:pt x="248" y="284"/>
                  </a:lnTo>
                  <a:lnTo>
                    <a:pt x="252" y="201"/>
                  </a:lnTo>
                  <a:lnTo>
                    <a:pt x="250" y="137"/>
                  </a:lnTo>
                  <a:lnTo>
                    <a:pt x="242" y="73"/>
                  </a:lnTo>
                  <a:lnTo>
                    <a:pt x="284" y="85"/>
                  </a:lnTo>
                  <a:lnTo>
                    <a:pt x="210" y="0"/>
                  </a:lnTo>
                  <a:lnTo>
                    <a:pt x="144" y="94"/>
                  </a:lnTo>
                  <a:lnTo>
                    <a:pt x="192" y="77"/>
                  </a:lnTo>
                  <a:lnTo>
                    <a:pt x="184" y="137"/>
                  </a:lnTo>
                  <a:lnTo>
                    <a:pt x="172" y="187"/>
                  </a:lnTo>
                  <a:lnTo>
                    <a:pt x="144" y="255"/>
                  </a:lnTo>
                  <a:lnTo>
                    <a:pt x="108" y="307"/>
                  </a:lnTo>
                  <a:lnTo>
                    <a:pt x="72" y="347"/>
                  </a:lnTo>
                  <a:lnTo>
                    <a:pt x="21" y="386"/>
                  </a:lnTo>
                  <a:lnTo>
                    <a:pt x="0" y="400"/>
                  </a:lnTo>
                  <a:lnTo>
                    <a:pt x="64" y="395"/>
                  </a:lnTo>
                  <a:lnTo>
                    <a:pt x="116" y="385"/>
                  </a:lnTo>
                  <a:lnTo>
                    <a:pt x="150" y="372"/>
                  </a:lnTo>
                  <a:lnTo>
                    <a:pt x="156" y="413"/>
                  </a:lnTo>
                  <a:lnTo>
                    <a:pt x="156" y="451"/>
                  </a:lnTo>
                  <a:lnTo>
                    <a:pt x="142" y="491"/>
                  </a:lnTo>
                  <a:close/>
                </a:path>
              </a:pathLst>
            </a:custGeom>
            <a:solidFill>
              <a:srgbClr val="993366"/>
            </a:solidFill>
            <a:ln w="9525" cap="flat" cmpd="sng">
              <a:noFill/>
              <a:prstDash val="solid"/>
              <a:round/>
              <a:headEnd type="none" w="med" len="med"/>
              <a:tailEnd type="none" w="med" len="med"/>
            </a:ln>
          </p:spPr>
          <p:txBody>
            <a:bodyPr/>
            <a:lstStyle/>
            <a:p>
              <a:endParaRPr lang="th-TH"/>
            </a:p>
          </p:txBody>
        </p:sp>
        <p:sp>
          <p:nvSpPr>
            <p:cNvPr id="25680" name="Rectangle 59"/>
            <p:cNvSpPr>
              <a:spLocks noChangeArrowheads="1"/>
            </p:cNvSpPr>
            <p:nvPr/>
          </p:nvSpPr>
          <p:spPr bwMode="auto">
            <a:xfrm>
              <a:off x="1080" y="1789"/>
              <a:ext cx="231" cy="173"/>
            </a:xfrm>
            <a:prstGeom prst="rect">
              <a:avLst/>
            </a:prstGeom>
            <a:noFill/>
            <a:ln w="9525" algn="ctr">
              <a:noFill/>
              <a:miter lim="800000"/>
              <a:headEnd/>
              <a:tailEnd/>
            </a:ln>
          </p:spPr>
          <p:txBody>
            <a:bodyPr wrap="none">
              <a:spAutoFit/>
            </a:bodyPr>
            <a:lstStyle/>
            <a:p>
              <a:pPr algn="ctr"/>
              <a:r>
                <a:rPr lang="en-US" sz="1200" i="1">
                  <a:latin typeface="Times New Roman" pitchFamily="18" charset="0"/>
                </a:rPr>
                <a:t>Q</a:t>
              </a:r>
              <a:r>
                <a:rPr lang="en-US" sz="1200" i="1" baseline="-25000">
                  <a:latin typeface="Times New Roman" pitchFamily="18" charset="0"/>
                </a:rPr>
                <a:t>H</a:t>
              </a:r>
              <a:endParaRPr lang="th-TH" sz="1200" i="1">
                <a:latin typeface="Times New Roman" pitchFamily="18" charset="0"/>
              </a:endParaRPr>
            </a:p>
          </p:txBody>
        </p:sp>
      </p:grpSp>
      <p:sp>
        <p:nvSpPr>
          <p:cNvPr id="25617" name="Text Box 60"/>
          <p:cNvSpPr txBox="1">
            <a:spLocks noChangeArrowheads="1"/>
          </p:cNvSpPr>
          <p:nvPr/>
        </p:nvSpPr>
        <p:spPr bwMode="auto">
          <a:xfrm>
            <a:off x="2171700" y="2714625"/>
            <a:ext cx="733425" cy="274638"/>
          </a:xfrm>
          <a:prstGeom prst="rect">
            <a:avLst/>
          </a:prstGeom>
          <a:noFill/>
          <a:ln w="9525">
            <a:noFill/>
            <a:miter lim="800000"/>
            <a:headEnd/>
            <a:tailEnd/>
          </a:ln>
        </p:spPr>
        <p:txBody>
          <a:bodyPr>
            <a:spAutoFit/>
          </a:bodyPr>
          <a:lstStyle/>
          <a:p>
            <a:pPr>
              <a:spcBef>
                <a:spcPct val="50000"/>
              </a:spcBef>
            </a:pPr>
            <a:r>
              <a:rPr lang="en-US" sz="1200" i="1">
                <a:latin typeface="Times New Roman" pitchFamily="18" charset="0"/>
              </a:rPr>
              <a:t>0.8 MPa</a:t>
            </a:r>
            <a:endParaRPr lang="th-TH" sz="1200" i="1">
              <a:latin typeface="Times New Roman" pitchFamily="18" charset="0"/>
            </a:endParaRPr>
          </a:p>
        </p:txBody>
      </p:sp>
      <p:sp>
        <p:nvSpPr>
          <p:cNvPr id="25618" name="Text Box 61"/>
          <p:cNvSpPr txBox="1">
            <a:spLocks noChangeArrowheads="1"/>
          </p:cNvSpPr>
          <p:nvPr/>
        </p:nvSpPr>
        <p:spPr bwMode="auto">
          <a:xfrm>
            <a:off x="2392363" y="3411538"/>
            <a:ext cx="876300" cy="274637"/>
          </a:xfrm>
          <a:prstGeom prst="rect">
            <a:avLst/>
          </a:prstGeom>
          <a:noFill/>
          <a:ln w="9525">
            <a:noFill/>
            <a:miter lim="800000"/>
            <a:headEnd/>
            <a:tailEnd/>
          </a:ln>
        </p:spPr>
        <p:txBody>
          <a:bodyPr>
            <a:spAutoFit/>
          </a:bodyPr>
          <a:lstStyle/>
          <a:p>
            <a:pPr>
              <a:spcBef>
                <a:spcPct val="50000"/>
              </a:spcBef>
            </a:pPr>
            <a:r>
              <a:rPr lang="en-US" sz="1200" i="1">
                <a:latin typeface="Times New Roman" pitchFamily="18" charset="0"/>
              </a:rPr>
              <a:t>0.14 MPa</a:t>
            </a:r>
            <a:endParaRPr lang="th-TH" sz="1200" i="1">
              <a:latin typeface="Times New Roman" pitchFamily="18" charset="0"/>
            </a:endParaRPr>
          </a:p>
        </p:txBody>
      </p:sp>
      <p:sp>
        <p:nvSpPr>
          <p:cNvPr id="122942" name="Text Box 62"/>
          <p:cNvSpPr txBox="1">
            <a:spLocks noChangeArrowheads="1"/>
          </p:cNvSpPr>
          <p:nvPr/>
        </p:nvSpPr>
        <p:spPr bwMode="auto">
          <a:xfrm>
            <a:off x="561975" y="4670425"/>
            <a:ext cx="8362950" cy="1557338"/>
          </a:xfrm>
          <a:prstGeom prst="rect">
            <a:avLst/>
          </a:prstGeom>
          <a:noFill/>
          <a:ln w="9525">
            <a:noFill/>
            <a:miter lim="800000"/>
            <a:headEnd/>
            <a:tailEnd/>
          </a:ln>
        </p:spPr>
        <p:txBody>
          <a:bodyPr>
            <a:spAutoFit/>
          </a:bodyPr>
          <a:lstStyle/>
          <a:p>
            <a:pPr>
              <a:lnSpc>
                <a:spcPct val="80000"/>
              </a:lnSpc>
              <a:spcBef>
                <a:spcPct val="50000"/>
              </a:spcBef>
            </a:pPr>
            <a:r>
              <a:rPr lang="en-US" sz="1600" b="1" i="1">
                <a:solidFill>
                  <a:srgbClr val="000099"/>
                </a:solidFill>
                <a:latin typeface="Times New Roman" pitchFamily="18" charset="0"/>
              </a:rPr>
              <a:t>R-12 Property: Table A-11 – A-12</a:t>
            </a:r>
          </a:p>
          <a:p>
            <a:pPr>
              <a:lnSpc>
                <a:spcPct val="80000"/>
              </a:lnSpc>
              <a:spcBef>
                <a:spcPct val="50000"/>
              </a:spcBef>
            </a:pPr>
            <a:r>
              <a:rPr lang="en-US" sz="1600" b="1" i="1">
                <a:latin typeface="Times New Roman" pitchFamily="18" charset="0"/>
              </a:rPr>
              <a:t>State 1</a:t>
            </a:r>
            <a:r>
              <a:rPr lang="en-US" sz="1600" i="1">
                <a:latin typeface="Times New Roman" pitchFamily="18" charset="0"/>
              </a:rPr>
              <a:t>  sat. vap. @ P</a:t>
            </a:r>
            <a:r>
              <a:rPr lang="en-US" sz="1600" i="1" baseline="-25000">
                <a:latin typeface="Times New Roman" pitchFamily="18" charset="0"/>
              </a:rPr>
              <a:t>1</a:t>
            </a:r>
            <a:r>
              <a:rPr lang="en-US" sz="1600" i="1">
                <a:latin typeface="Times New Roman" pitchFamily="18" charset="0"/>
              </a:rPr>
              <a:t> = 0.14 MPa </a:t>
            </a:r>
            <a:r>
              <a:rPr lang="en-US" sz="1600" i="1">
                <a:latin typeface="Times New Roman" pitchFamily="18" charset="0"/>
                <a:sym typeface="Wingdings" pitchFamily="2" charset="2"/>
              </a:rPr>
              <a:t>   h</a:t>
            </a:r>
            <a:r>
              <a:rPr lang="en-US" sz="1600" i="1" baseline="-25000">
                <a:latin typeface="Times New Roman" pitchFamily="18" charset="0"/>
                <a:sym typeface="Wingdings" pitchFamily="2" charset="2"/>
              </a:rPr>
              <a:t>1 </a:t>
            </a:r>
            <a:r>
              <a:rPr lang="en-US" sz="1600" i="1">
                <a:latin typeface="Times New Roman" pitchFamily="18" charset="0"/>
                <a:sym typeface="Wingdings" pitchFamily="2" charset="2"/>
              </a:rPr>
              <a:t>= h</a:t>
            </a:r>
            <a:r>
              <a:rPr lang="en-US" sz="1600" i="1" baseline="-25000">
                <a:latin typeface="Times New Roman" pitchFamily="18" charset="0"/>
                <a:sym typeface="Wingdings" pitchFamily="2" charset="2"/>
              </a:rPr>
              <a:t>g@P1</a:t>
            </a:r>
            <a:r>
              <a:rPr lang="en-US" sz="1600" i="1">
                <a:latin typeface="Times New Roman" pitchFamily="18" charset="0"/>
                <a:sym typeface="Wingdings" pitchFamily="2" charset="2"/>
              </a:rPr>
              <a:t> = 177.87 kJ/kg, s</a:t>
            </a:r>
            <a:r>
              <a:rPr lang="en-US" sz="1600" i="1" baseline="-25000">
                <a:latin typeface="Times New Roman" pitchFamily="18" charset="0"/>
                <a:sym typeface="Wingdings" pitchFamily="2" charset="2"/>
              </a:rPr>
              <a:t>1 </a:t>
            </a:r>
            <a:r>
              <a:rPr lang="en-US" sz="1600" i="1">
                <a:latin typeface="Times New Roman" pitchFamily="18" charset="0"/>
                <a:sym typeface="Wingdings" pitchFamily="2" charset="2"/>
              </a:rPr>
              <a:t>= s</a:t>
            </a:r>
            <a:r>
              <a:rPr lang="en-US" sz="1600" i="1" baseline="-25000">
                <a:latin typeface="Times New Roman" pitchFamily="18" charset="0"/>
                <a:sym typeface="Wingdings" pitchFamily="2" charset="2"/>
              </a:rPr>
              <a:t>g</a:t>
            </a:r>
            <a:r>
              <a:rPr lang="en-US" sz="1600" i="1">
                <a:latin typeface="Times New Roman" pitchFamily="18" charset="0"/>
                <a:sym typeface="Wingdings" pitchFamily="2" charset="2"/>
              </a:rPr>
              <a:t> = 0.7102 kJ/kg-K</a:t>
            </a:r>
          </a:p>
          <a:p>
            <a:pPr>
              <a:lnSpc>
                <a:spcPct val="80000"/>
              </a:lnSpc>
              <a:spcBef>
                <a:spcPct val="50000"/>
              </a:spcBef>
            </a:pPr>
            <a:r>
              <a:rPr lang="en-US" sz="1600" b="1" i="1">
                <a:latin typeface="Times New Roman" pitchFamily="18" charset="0"/>
              </a:rPr>
              <a:t>State 2</a:t>
            </a:r>
            <a:r>
              <a:rPr lang="en-US" sz="1600" i="1">
                <a:latin typeface="Times New Roman" pitchFamily="18" charset="0"/>
              </a:rPr>
              <a:t>  P</a:t>
            </a:r>
            <a:r>
              <a:rPr lang="en-US" sz="1600" i="1" baseline="-25000">
                <a:latin typeface="Times New Roman" pitchFamily="18" charset="0"/>
              </a:rPr>
              <a:t>2</a:t>
            </a:r>
            <a:r>
              <a:rPr lang="en-US" sz="1600" i="1">
                <a:latin typeface="Times New Roman" pitchFamily="18" charset="0"/>
              </a:rPr>
              <a:t> = 0.8 MPa </a:t>
            </a:r>
            <a:r>
              <a:rPr lang="en-US" sz="1600" i="1">
                <a:latin typeface="Times New Roman" pitchFamily="18" charset="0"/>
                <a:sym typeface="Wingdings" pitchFamily="2" charset="2"/>
              </a:rPr>
              <a:t> and s</a:t>
            </a:r>
            <a:r>
              <a:rPr lang="en-US" sz="1600" i="1" baseline="-25000">
                <a:latin typeface="Times New Roman" pitchFamily="18" charset="0"/>
                <a:sym typeface="Wingdings" pitchFamily="2" charset="2"/>
              </a:rPr>
              <a:t>2 </a:t>
            </a:r>
            <a:r>
              <a:rPr lang="en-US" sz="1600" i="1">
                <a:latin typeface="Times New Roman" pitchFamily="18" charset="0"/>
                <a:sym typeface="Wingdings" pitchFamily="2" charset="2"/>
              </a:rPr>
              <a:t>= s</a:t>
            </a:r>
            <a:r>
              <a:rPr lang="en-US" sz="1600" i="1" baseline="-25000">
                <a:latin typeface="Times New Roman" pitchFamily="18" charset="0"/>
                <a:sym typeface="Wingdings" pitchFamily="2" charset="2"/>
              </a:rPr>
              <a:t>1</a:t>
            </a:r>
            <a:r>
              <a:rPr lang="en-US" sz="1600" i="1">
                <a:latin typeface="Times New Roman" pitchFamily="18" charset="0"/>
                <a:sym typeface="Wingdings" pitchFamily="2" charset="2"/>
              </a:rPr>
              <a:t> = 0.7102 kJ/kg-K,   h</a:t>
            </a:r>
            <a:r>
              <a:rPr lang="en-US" sz="1600" i="1" baseline="-25000">
                <a:latin typeface="Times New Roman" pitchFamily="18" charset="0"/>
                <a:sym typeface="Wingdings" pitchFamily="2" charset="2"/>
              </a:rPr>
              <a:t>2 </a:t>
            </a:r>
            <a:r>
              <a:rPr lang="en-US" sz="1600" i="1">
                <a:latin typeface="Times New Roman" pitchFamily="18" charset="0"/>
                <a:sym typeface="Wingdings" pitchFamily="2" charset="2"/>
              </a:rPr>
              <a:t>= 208.65  kJ/kg (T2 = 43.5 C)</a:t>
            </a:r>
          </a:p>
          <a:p>
            <a:pPr>
              <a:lnSpc>
                <a:spcPct val="80000"/>
              </a:lnSpc>
              <a:spcBef>
                <a:spcPct val="50000"/>
              </a:spcBef>
            </a:pPr>
            <a:r>
              <a:rPr lang="en-US" sz="1600" b="1" i="1">
                <a:latin typeface="Times New Roman" pitchFamily="18" charset="0"/>
              </a:rPr>
              <a:t>State 3</a:t>
            </a:r>
            <a:r>
              <a:rPr lang="en-US" sz="1600" i="1">
                <a:latin typeface="Times New Roman" pitchFamily="18" charset="0"/>
              </a:rPr>
              <a:t>  sat.liq. </a:t>
            </a:r>
            <a:r>
              <a:rPr lang="en-US" sz="1600" i="1">
                <a:latin typeface="Times New Roman" pitchFamily="18" charset="0"/>
                <a:sym typeface="Wingdings" pitchFamily="2" charset="2"/>
              </a:rPr>
              <a:t>and </a:t>
            </a:r>
            <a:r>
              <a:rPr lang="en-US" sz="1600" i="1">
                <a:latin typeface="Times New Roman" pitchFamily="18" charset="0"/>
              </a:rPr>
              <a:t>P</a:t>
            </a:r>
            <a:r>
              <a:rPr lang="en-US" sz="1600" i="1" baseline="-25000">
                <a:latin typeface="Times New Roman" pitchFamily="18" charset="0"/>
              </a:rPr>
              <a:t>3</a:t>
            </a:r>
            <a:r>
              <a:rPr lang="en-US" sz="1600" i="1">
                <a:latin typeface="Times New Roman" pitchFamily="18" charset="0"/>
              </a:rPr>
              <a:t> = P</a:t>
            </a:r>
            <a:r>
              <a:rPr lang="en-US" sz="1600" i="1" baseline="-25000">
                <a:latin typeface="Times New Roman" pitchFamily="18" charset="0"/>
              </a:rPr>
              <a:t>2</a:t>
            </a:r>
            <a:r>
              <a:rPr lang="en-US" sz="1600" i="1">
                <a:latin typeface="Times New Roman" pitchFamily="18" charset="0"/>
              </a:rPr>
              <a:t>= 0.8 MPa, </a:t>
            </a:r>
            <a:r>
              <a:rPr lang="en-US" sz="1600" i="1">
                <a:latin typeface="Times New Roman" pitchFamily="18" charset="0"/>
                <a:sym typeface="Wingdings" pitchFamily="2" charset="2"/>
              </a:rPr>
              <a:t> h</a:t>
            </a:r>
            <a:r>
              <a:rPr lang="en-US" sz="1600" i="1" baseline="-25000">
                <a:latin typeface="Times New Roman" pitchFamily="18" charset="0"/>
                <a:sym typeface="Wingdings" pitchFamily="2" charset="2"/>
              </a:rPr>
              <a:t>3 </a:t>
            </a:r>
            <a:r>
              <a:rPr lang="en-US" sz="1600" i="1">
                <a:latin typeface="Times New Roman" pitchFamily="18" charset="0"/>
                <a:sym typeface="Wingdings" pitchFamily="2" charset="2"/>
              </a:rPr>
              <a:t>= h</a:t>
            </a:r>
            <a:r>
              <a:rPr lang="en-US" sz="1600" i="1" baseline="-25000">
                <a:latin typeface="Times New Roman" pitchFamily="18" charset="0"/>
                <a:sym typeface="Wingdings" pitchFamily="2" charset="2"/>
              </a:rPr>
              <a:t>f@P3</a:t>
            </a:r>
            <a:r>
              <a:rPr lang="en-US" sz="1600" i="1">
                <a:latin typeface="Times New Roman" pitchFamily="18" charset="0"/>
                <a:sym typeface="Wingdings" pitchFamily="2" charset="2"/>
              </a:rPr>
              <a:t>  = 67.3  kJ/kg </a:t>
            </a:r>
          </a:p>
          <a:p>
            <a:pPr>
              <a:lnSpc>
                <a:spcPct val="80000"/>
              </a:lnSpc>
              <a:spcBef>
                <a:spcPct val="50000"/>
              </a:spcBef>
            </a:pPr>
            <a:r>
              <a:rPr lang="en-US" sz="1600" b="1" i="1">
                <a:latin typeface="Times New Roman" pitchFamily="18" charset="0"/>
              </a:rPr>
              <a:t>State 4</a:t>
            </a:r>
            <a:r>
              <a:rPr lang="en-US" sz="1600" i="1">
                <a:latin typeface="Times New Roman" pitchFamily="18" charset="0"/>
              </a:rPr>
              <a:t>  </a:t>
            </a:r>
            <a:r>
              <a:rPr lang="en-US" sz="1600" i="1">
                <a:latin typeface="Times New Roman" pitchFamily="18" charset="0"/>
                <a:sym typeface="Wingdings" pitchFamily="2" charset="2"/>
              </a:rPr>
              <a:t>h</a:t>
            </a:r>
            <a:r>
              <a:rPr lang="en-US" sz="1600" i="1" baseline="-25000">
                <a:latin typeface="Times New Roman" pitchFamily="18" charset="0"/>
                <a:sym typeface="Wingdings" pitchFamily="2" charset="2"/>
              </a:rPr>
              <a:t>4 </a:t>
            </a:r>
            <a:r>
              <a:rPr lang="en-US" sz="1600" i="1">
                <a:latin typeface="Times New Roman" pitchFamily="18" charset="0"/>
                <a:sym typeface="Wingdings" pitchFamily="2" charset="2"/>
              </a:rPr>
              <a:t>= h</a:t>
            </a:r>
            <a:r>
              <a:rPr lang="en-US" sz="1600" i="1" baseline="-25000">
                <a:latin typeface="Times New Roman" pitchFamily="18" charset="0"/>
                <a:sym typeface="Wingdings" pitchFamily="2" charset="2"/>
              </a:rPr>
              <a:t>3</a:t>
            </a:r>
            <a:r>
              <a:rPr lang="en-US" sz="1600" i="1">
                <a:latin typeface="Times New Roman" pitchFamily="18" charset="0"/>
                <a:sym typeface="Wingdings" pitchFamily="2" charset="2"/>
              </a:rPr>
              <a:t>  = 67.3  kJ/kg (Throttling Process)</a:t>
            </a:r>
            <a:r>
              <a:rPr lang="en-US" sz="1600" i="1">
                <a:latin typeface="Times New Roman" pitchFamily="18" charset="0"/>
              </a:rPr>
              <a:t>	</a:t>
            </a:r>
            <a:endParaRPr lang="th-TH" sz="1600" i="1">
              <a:latin typeface="Times New Roman" pitchFamily="18" charset="0"/>
            </a:endParaRPr>
          </a:p>
        </p:txBody>
      </p:sp>
      <p:sp>
        <p:nvSpPr>
          <p:cNvPr id="25620" name="Text Box 63"/>
          <p:cNvSpPr txBox="1">
            <a:spLocks noChangeArrowheads="1"/>
          </p:cNvSpPr>
          <p:nvPr/>
        </p:nvSpPr>
        <p:spPr bwMode="auto">
          <a:xfrm>
            <a:off x="2935288" y="4049713"/>
            <a:ext cx="1200150" cy="274637"/>
          </a:xfrm>
          <a:prstGeom prst="rect">
            <a:avLst/>
          </a:prstGeom>
          <a:noFill/>
          <a:ln w="9525">
            <a:noFill/>
            <a:miter lim="800000"/>
            <a:headEnd/>
            <a:tailEnd/>
          </a:ln>
        </p:spPr>
        <p:txBody>
          <a:bodyPr>
            <a:spAutoFit/>
          </a:bodyPr>
          <a:lstStyle/>
          <a:p>
            <a:pPr>
              <a:spcBef>
                <a:spcPct val="50000"/>
              </a:spcBef>
            </a:pPr>
            <a:r>
              <a:rPr lang="en-US" sz="1200" i="1">
                <a:latin typeface="Times New Roman" pitchFamily="18" charset="0"/>
              </a:rPr>
              <a:t>m</a:t>
            </a:r>
            <a:r>
              <a:rPr lang="en-US" sz="1200" i="1" baseline="-25000">
                <a:latin typeface="Times New Roman" pitchFamily="18" charset="0"/>
              </a:rPr>
              <a:t>dot</a:t>
            </a:r>
            <a:r>
              <a:rPr lang="en-US" sz="1200" i="1">
                <a:latin typeface="Times New Roman" pitchFamily="18" charset="0"/>
              </a:rPr>
              <a:t> = 0.05 kg/s</a:t>
            </a:r>
            <a:endParaRPr lang="th-TH" sz="1200" i="1">
              <a:latin typeface="Times New Roman" pitchFamily="18" charset="0"/>
            </a:endParaRPr>
          </a:p>
        </p:txBody>
      </p:sp>
      <p:grpSp>
        <p:nvGrpSpPr>
          <p:cNvPr id="16" name="Group 64"/>
          <p:cNvGrpSpPr>
            <a:grpSpLocks/>
          </p:cNvGrpSpPr>
          <p:nvPr/>
        </p:nvGrpSpPr>
        <p:grpSpPr bwMode="auto">
          <a:xfrm>
            <a:off x="5049838" y="1711325"/>
            <a:ext cx="3159125" cy="2851150"/>
            <a:chOff x="475" y="616"/>
            <a:chExt cx="1990" cy="1796"/>
          </a:xfrm>
        </p:grpSpPr>
        <p:sp>
          <p:nvSpPr>
            <p:cNvPr id="25636" name="Rectangle 65"/>
            <p:cNvSpPr>
              <a:spLocks noChangeArrowheads="1"/>
            </p:cNvSpPr>
            <p:nvPr/>
          </p:nvSpPr>
          <p:spPr bwMode="auto">
            <a:xfrm>
              <a:off x="889" y="1883"/>
              <a:ext cx="835" cy="161"/>
            </a:xfrm>
            <a:prstGeom prst="rect">
              <a:avLst/>
            </a:prstGeom>
            <a:gradFill rotWithShape="1">
              <a:gsLst>
                <a:gs pos="0">
                  <a:srgbClr val="0000CC"/>
                </a:gs>
                <a:gs pos="100000">
                  <a:srgbClr val="FF7C80">
                    <a:alpha val="32001"/>
                  </a:srgbClr>
                </a:gs>
              </a:gsLst>
              <a:lin ang="18900000" scaled="1"/>
            </a:gradFill>
            <a:ln w="28575" algn="ctr">
              <a:solidFill>
                <a:srgbClr val="808080"/>
              </a:solidFill>
              <a:miter lim="800000"/>
              <a:headEnd/>
              <a:tailEnd/>
            </a:ln>
          </p:spPr>
          <p:txBody>
            <a:bodyPr wrap="none" anchor="ctr"/>
            <a:lstStyle/>
            <a:p>
              <a:endParaRPr lang="th-TH"/>
            </a:p>
          </p:txBody>
        </p:sp>
        <p:grpSp>
          <p:nvGrpSpPr>
            <p:cNvPr id="25637" name="Group 66"/>
            <p:cNvGrpSpPr>
              <a:grpSpLocks/>
            </p:cNvGrpSpPr>
            <p:nvPr/>
          </p:nvGrpSpPr>
          <p:grpSpPr bwMode="auto">
            <a:xfrm>
              <a:off x="997" y="2033"/>
              <a:ext cx="663" cy="379"/>
              <a:chOff x="1648" y="2345"/>
              <a:chExt cx="900" cy="478"/>
            </a:xfrm>
          </p:grpSpPr>
          <p:grpSp>
            <p:nvGrpSpPr>
              <p:cNvPr id="25674" name="Group 67"/>
              <p:cNvGrpSpPr>
                <a:grpSpLocks/>
              </p:cNvGrpSpPr>
              <p:nvPr/>
            </p:nvGrpSpPr>
            <p:grpSpPr bwMode="auto">
              <a:xfrm>
                <a:off x="1648" y="2525"/>
                <a:ext cx="900" cy="298"/>
                <a:chOff x="1402" y="3527"/>
                <a:chExt cx="900" cy="298"/>
              </a:xfrm>
            </p:grpSpPr>
            <p:sp>
              <p:nvSpPr>
                <p:cNvPr id="25677" name="Freeform 68"/>
                <p:cNvSpPr>
                  <a:spLocks/>
                </p:cNvSpPr>
                <p:nvPr/>
              </p:nvSpPr>
              <p:spPr bwMode="auto">
                <a:xfrm flipH="1" flipV="1">
                  <a:off x="1405" y="3527"/>
                  <a:ext cx="897" cy="298"/>
                </a:xfrm>
                <a:custGeom>
                  <a:avLst/>
                  <a:gdLst>
                    <a:gd name="T0" fmla="*/ 15 w 1629"/>
                    <a:gd name="T1" fmla="*/ 219 h 694"/>
                    <a:gd name="T2" fmla="*/ 3 w 1629"/>
                    <a:gd name="T3" fmla="*/ 153 h 694"/>
                    <a:gd name="T4" fmla="*/ 33 w 1629"/>
                    <a:gd name="T5" fmla="*/ 110 h 694"/>
                    <a:gd name="T6" fmla="*/ 72 w 1629"/>
                    <a:gd name="T7" fmla="*/ 96 h 694"/>
                    <a:gd name="T8" fmla="*/ 121 w 1629"/>
                    <a:gd name="T9" fmla="*/ 86 h 694"/>
                    <a:gd name="T10" fmla="*/ 150 w 1629"/>
                    <a:gd name="T11" fmla="*/ 36 h 694"/>
                    <a:gd name="T12" fmla="*/ 228 w 1629"/>
                    <a:gd name="T13" fmla="*/ 3 h 694"/>
                    <a:gd name="T14" fmla="*/ 318 w 1629"/>
                    <a:gd name="T15" fmla="*/ 18 h 694"/>
                    <a:gd name="T16" fmla="*/ 421 w 1629"/>
                    <a:gd name="T17" fmla="*/ 61 h 694"/>
                    <a:gd name="T18" fmla="*/ 479 w 1629"/>
                    <a:gd name="T19" fmla="*/ 65 h 694"/>
                    <a:gd name="T20" fmla="*/ 517 w 1629"/>
                    <a:gd name="T21" fmla="*/ 56 h 694"/>
                    <a:gd name="T22" fmla="*/ 572 w 1629"/>
                    <a:gd name="T23" fmla="*/ 25 h 694"/>
                    <a:gd name="T24" fmla="*/ 623 w 1629"/>
                    <a:gd name="T25" fmla="*/ 3 h 694"/>
                    <a:gd name="T26" fmla="*/ 700 w 1629"/>
                    <a:gd name="T27" fmla="*/ 6 h 694"/>
                    <a:gd name="T28" fmla="*/ 752 w 1629"/>
                    <a:gd name="T29" fmla="*/ 30 h 694"/>
                    <a:gd name="T30" fmla="*/ 791 w 1629"/>
                    <a:gd name="T31" fmla="*/ 63 h 694"/>
                    <a:gd name="T32" fmla="*/ 834 w 1629"/>
                    <a:gd name="T33" fmla="*/ 64 h 694"/>
                    <a:gd name="T34" fmla="*/ 877 w 1629"/>
                    <a:gd name="T35" fmla="*/ 92 h 694"/>
                    <a:gd name="T36" fmla="*/ 896 w 1629"/>
                    <a:gd name="T37" fmla="*/ 131 h 694"/>
                    <a:gd name="T38" fmla="*/ 884 w 1629"/>
                    <a:gd name="T39" fmla="*/ 190 h 694"/>
                    <a:gd name="T40" fmla="*/ 846 w 1629"/>
                    <a:gd name="T41" fmla="*/ 238 h 694"/>
                    <a:gd name="T42" fmla="*/ 773 w 1629"/>
                    <a:gd name="T43" fmla="*/ 274 h 694"/>
                    <a:gd name="T44" fmla="*/ 684 w 1629"/>
                    <a:gd name="T45" fmla="*/ 280 h 694"/>
                    <a:gd name="T46" fmla="*/ 631 w 1629"/>
                    <a:gd name="T47" fmla="*/ 265 h 694"/>
                    <a:gd name="T48" fmla="*/ 601 w 1629"/>
                    <a:gd name="T49" fmla="*/ 236 h 694"/>
                    <a:gd name="T50" fmla="*/ 553 w 1629"/>
                    <a:gd name="T51" fmla="*/ 277 h 694"/>
                    <a:gd name="T52" fmla="*/ 456 w 1629"/>
                    <a:gd name="T53" fmla="*/ 297 h 694"/>
                    <a:gd name="T54" fmla="*/ 347 w 1629"/>
                    <a:gd name="T55" fmla="*/ 283 h 694"/>
                    <a:gd name="T56" fmla="*/ 320 w 1629"/>
                    <a:gd name="T57" fmla="*/ 271 h 694"/>
                    <a:gd name="T58" fmla="*/ 299 w 1629"/>
                    <a:gd name="T59" fmla="*/ 248 h 694"/>
                    <a:gd name="T60" fmla="*/ 274 w 1629"/>
                    <a:gd name="T61" fmla="*/ 270 h 694"/>
                    <a:gd name="T62" fmla="*/ 243 w 1629"/>
                    <a:gd name="T63" fmla="*/ 288 h 694"/>
                    <a:gd name="T64" fmla="*/ 173 w 1629"/>
                    <a:gd name="T65" fmla="*/ 296 h 694"/>
                    <a:gd name="T66" fmla="*/ 97 w 1629"/>
                    <a:gd name="T67" fmla="*/ 277 h 694"/>
                    <a:gd name="T68" fmla="*/ 15 w 1629"/>
                    <a:gd name="T69" fmla="*/ 219 h 6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9"/>
                    <a:gd name="T106" fmla="*/ 0 h 694"/>
                    <a:gd name="T107" fmla="*/ 1629 w 1629"/>
                    <a:gd name="T108" fmla="*/ 694 h 6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9" h="694">
                      <a:moveTo>
                        <a:pt x="28" y="509"/>
                      </a:moveTo>
                      <a:cubicBezTo>
                        <a:pt x="0" y="461"/>
                        <a:pt x="1" y="398"/>
                        <a:pt x="6" y="356"/>
                      </a:cubicBezTo>
                      <a:cubicBezTo>
                        <a:pt x="11" y="314"/>
                        <a:pt x="39" y="279"/>
                        <a:pt x="60" y="257"/>
                      </a:cubicBezTo>
                      <a:lnTo>
                        <a:pt x="130" y="224"/>
                      </a:lnTo>
                      <a:cubicBezTo>
                        <a:pt x="156" y="215"/>
                        <a:pt x="195" y="223"/>
                        <a:pt x="219" y="200"/>
                      </a:cubicBezTo>
                      <a:cubicBezTo>
                        <a:pt x="243" y="177"/>
                        <a:pt x="240" y="115"/>
                        <a:pt x="273" y="83"/>
                      </a:cubicBezTo>
                      <a:cubicBezTo>
                        <a:pt x="306" y="51"/>
                        <a:pt x="363" y="15"/>
                        <a:pt x="414" y="8"/>
                      </a:cubicBezTo>
                      <a:cubicBezTo>
                        <a:pt x="465" y="1"/>
                        <a:pt x="518" y="19"/>
                        <a:pt x="577" y="41"/>
                      </a:cubicBezTo>
                      <a:cubicBezTo>
                        <a:pt x="636" y="63"/>
                        <a:pt x="716" y="125"/>
                        <a:pt x="765" y="143"/>
                      </a:cubicBezTo>
                      <a:cubicBezTo>
                        <a:pt x="814" y="161"/>
                        <a:pt x="841" y="154"/>
                        <a:pt x="870" y="152"/>
                      </a:cubicBezTo>
                      <a:cubicBezTo>
                        <a:pt x="899" y="150"/>
                        <a:pt x="911" y="146"/>
                        <a:pt x="939" y="131"/>
                      </a:cubicBezTo>
                      <a:cubicBezTo>
                        <a:pt x="967" y="116"/>
                        <a:pt x="1006" y="79"/>
                        <a:pt x="1038" y="59"/>
                      </a:cubicBezTo>
                      <a:cubicBezTo>
                        <a:pt x="1070" y="39"/>
                        <a:pt x="1092" y="16"/>
                        <a:pt x="1131" y="8"/>
                      </a:cubicBezTo>
                      <a:cubicBezTo>
                        <a:pt x="1170" y="0"/>
                        <a:pt x="1233" y="4"/>
                        <a:pt x="1272" y="14"/>
                      </a:cubicBezTo>
                      <a:cubicBezTo>
                        <a:pt x="1311" y="24"/>
                        <a:pt x="1338" y="49"/>
                        <a:pt x="1365" y="71"/>
                      </a:cubicBezTo>
                      <a:cubicBezTo>
                        <a:pt x="1392" y="93"/>
                        <a:pt x="1412" y="133"/>
                        <a:pt x="1437" y="146"/>
                      </a:cubicBezTo>
                      <a:cubicBezTo>
                        <a:pt x="1462" y="159"/>
                        <a:pt x="1489" y="138"/>
                        <a:pt x="1515" y="149"/>
                      </a:cubicBezTo>
                      <a:cubicBezTo>
                        <a:pt x="1541" y="160"/>
                        <a:pt x="1574" y="189"/>
                        <a:pt x="1593" y="215"/>
                      </a:cubicBezTo>
                      <a:cubicBezTo>
                        <a:pt x="1612" y="241"/>
                        <a:pt x="1625" y="268"/>
                        <a:pt x="1627" y="306"/>
                      </a:cubicBezTo>
                      <a:cubicBezTo>
                        <a:pt x="1629" y="344"/>
                        <a:pt x="1620" y="402"/>
                        <a:pt x="1605" y="443"/>
                      </a:cubicBezTo>
                      <a:cubicBezTo>
                        <a:pt x="1590" y="484"/>
                        <a:pt x="1569" y="522"/>
                        <a:pt x="1536" y="554"/>
                      </a:cubicBezTo>
                      <a:cubicBezTo>
                        <a:pt x="1503" y="586"/>
                        <a:pt x="1453" y="621"/>
                        <a:pt x="1404" y="638"/>
                      </a:cubicBezTo>
                      <a:cubicBezTo>
                        <a:pt x="1355" y="655"/>
                        <a:pt x="1285" y="657"/>
                        <a:pt x="1242" y="653"/>
                      </a:cubicBezTo>
                      <a:cubicBezTo>
                        <a:pt x="1199" y="649"/>
                        <a:pt x="1171" y="634"/>
                        <a:pt x="1146" y="617"/>
                      </a:cubicBezTo>
                      <a:lnTo>
                        <a:pt x="1092" y="550"/>
                      </a:lnTo>
                      <a:lnTo>
                        <a:pt x="1004" y="644"/>
                      </a:lnTo>
                      <a:cubicBezTo>
                        <a:pt x="960" y="668"/>
                        <a:pt x="890" y="690"/>
                        <a:pt x="828" y="692"/>
                      </a:cubicBezTo>
                      <a:cubicBezTo>
                        <a:pt x="766" y="694"/>
                        <a:pt x="672" y="668"/>
                        <a:pt x="631" y="658"/>
                      </a:cubicBezTo>
                      <a:lnTo>
                        <a:pt x="582" y="632"/>
                      </a:lnTo>
                      <a:lnTo>
                        <a:pt x="543" y="577"/>
                      </a:lnTo>
                      <a:lnTo>
                        <a:pt x="498" y="629"/>
                      </a:lnTo>
                      <a:lnTo>
                        <a:pt x="442" y="671"/>
                      </a:lnTo>
                      <a:cubicBezTo>
                        <a:pt x="412" y="681"/>
                        <a:pt x="359" y="693"/>
                        <a:pt x="315" y="689"/>
                      </a:cubicBezTo>
                      <a:cubicBezTo>
                        <a:pt x="271" y="685"/>
                        <a:pt x="225" y="674"/>
                        <a:pt x="177" y="644"/>
                      </a:cubicBezTo>
                      <a:cubicBezTo>
                        <a:pt x="129" y="614"/>
                        <a:pt x="51" y="556"/>
                        <a:pt x="28" y="509"/>
                      </a:cubicBezTo>
                      <a:close/>
                    </a:path>
                  </a:pathLst>
                </a:custGeom>
                <a:solidFill>
                  <a:srgbClr val="3366FF">
                    <a:alpha val="59999"/>
                  </a:srgbClr>
                </a:solidFill>
                <a:ln w="9525" cap="flat" cmpd="sng">
                  <a:noFill/>
                  <a:prstDash val="solid"/>
                  <a:round/>
                  <a:headEnd type="none" w="med" len="med"/>
                  <a:tailEnd type="none" w="med" len="med"/>
                </a:ln>
              </p:spPr>
              <p:txBody>
                <a:bodyPr/>
                <a:lstStyle/>
                <a:p>
                  <a:endParaRPr lang="th-TH"/>
                </a:p>
              </p:txBody>
            </p:sp>
            <p:sp>
              <p:nvSpPr>
                <p:cNvPr id="25678" name="Text Box 69"/>
                <p:cNvSpPr txBox="1">
                  <a:spLocks noChangeArrowheads="1"/>
                </p:cNvSpPr>
                <p:nvPr/>
              </p:nvSpPr>
              <p:spPr bwMode="auto">
                <a:xfrm>
                  <a:off x="1402" y="3629"/>
                  <a:ext cx="895" cy="158"/>
                </a:xfrm>
                <a:prstGeom prst="rect">
                  <a:avLst/>
                </a:prstGeom>
                <a:noFill/>
                <a:ln w="9525" algn="ctr">
                  <a:noFill/>
                  <a:miter lim="800000"/>
                  <a:headEnd/>
                  <a:tailEnd/>
                </a:ln>
              </p:spPr>
              <p:txBody>
                <a:bodyPr>
                  <a:spAutoFit/>
                </a:bodyPr>
                <a:lstStyle/>
                <a:p>
                  <a:pPr algn="ctr">
                    <a:spcBef>
                      <a:spcPct val="50000"/>
                    </a:spcBef>
                  </a:pPr>
                  <a:r>
                    <a:rPr lang="en-US" sz="700" b="1" i="1">
                      <a:latin typeface="Comic Sans MS" pitchFamily="66" charset="0"/>
                    </a:rPr>
                    <a:t>Refrigerated Space</a:t>
                  </a:r>
                  <a:endParaRPr lang="th-TH" sz="700" b="1" i="1" baseline="-25000">
                    <a:latin typeface="Comic Sans MS" pitchFamily="66" charset="0"/>
                  </a:endParaRPr>
                </a:p>
              </p:txBody>
            </p:sp>
          </p:grpSp>
          <p:sp>
            <p:nvSpPr>
              <p:cNvPr id="25675" name="Freeform 70"/>
              <p:cNvSpPr>
                <a:spLocks/>
              </p:cNvSpPr>
              <p:nvPr/>
            </p:nvSpPr>
            <p:spPr bwMode="auto">
              <a:xfrm rot="-596046">
                <a:off x="2016" y="2345"/>
                <a:ext cx="155" cy="234"/>
              </a:xfrm>
              <a:custGeom>
                <a:avLst/>
                <a:gdLst>
                  <a:gd name="T0" fmla="*/ 0 w 330"/>
                  <a:gd name="T1" fmla="*/ 229 h 949"/>
                  <a:gd name="T2" fmla="*/ 8 w 330"/>
                  <a:gd name="T3" fmla="*/ 183 h 949"/>
                  <a:gd name="T4" fmla="*/ 27 w 330"/>
                  <a:gd name="T5" fmla="*/ 120 h 949"/>
                  <a:gd name="T6" fmla="*/ 56 w 330"/>
                  <a:gd name="T7" fmla="*/ 64 h 949"/>
                  <a:gd name="T8" fmla="*/ 86 w 330"/>
                  <a:gd name="T9" fmla="*/ 30 h 949"/>
                  <a:gd name="T10" fmla="*/ 49 w 330"/>
                  <a:gd name="T11" fmla="*/ 22 h 949"/>
                  <a:gd name="T12" fmla="*/ 131 w 330"/>
                  <a:gd name="T13" fmla="*/ 0 h 949"/>
                  <a:gd name="T14" fmla="*/ 155 w 330"/>
                  <a:gd name="T15" fmla="*/ 50 h 949"/>
                  <a:gd name="T16" fmla="*/ 134 w 330"/>
                  <a:gd name="T17" fmla="*/ 39 h 949"/>
                  <a:gd name="T18" fmla="*/ 124 w 330"/>
                  <a:gd name="T19" fmla="*/ 58 h 949"/>
                  <a:gd name="T20" fmla="*/ 121 w 330"/>
                  <a:gd name="T21" fmla="*/ 91 h 949"/>
                  <a:gd name="T22" fmla="*/ 121 w 330"/>
                  <a:gd name="T23" fmla="*/ 132 h 949"/>
                  <a:gd name="T24" fmla="*/ 125 w 330"/>
                  <a:gd name="T25" fmla="*/ 173 h 949"/>
                  <a:gd name="T26" fmla="*/ 133 w 330"/>
                  <a:gd name="T27" fmla="*/ 193 h 949"/>
                  <a:gd name="T28" fmla="*/ 145 w 330"/>
                  <a:gd name="T29" fmla="*/ 222 h 949"/>
                  <a:gd name="T30" fmla="*/ 155 w 330"/>
                  <a:gd name="T31" fmla="*/ 234 h 949"/>
                  <a:gd name="T32" fmla="*/ 64 w 330"/>
                  <a:gd name="T33" fmla="*/ 186 h 949"/>
                  <a:gd name="T34" fmla="*/ 0 w 330"/>
                  <a:gd name="T35" fmla="*/ 229 h 9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0"/>
                  <a:gd name="T55" fmla="*/ 0 h 949"/>
                  <a:gd name="T56" fmla="*/ 330 w 330"/>
                  <a:gd name="T57" fmla="*/ 949 h 9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0" h="949">
                    <a:moveTo>
                      <a:pt x="0" y="929"/>
                    </a:moveTo>
                    <a:lnTo>
                      <a:pt x="16" y="742"/>
                    </a:lnTo>
                    <a:lnTo>
                      <a:pt x="58" y="486"/>
                    </a:lnTo>
                    <a:lnTo>
                      <a:pt x="120" y="260"/>
                    </a:lnTo>
                    <a:lnTo>
                      <a:pt x="183" y="120"/>
                    </a:lnTo>
                    <a:lnTo>
                      <a:pt x="105" y="90"/>
                    </a:lnTo>
                    <a:lnTo>
                      <a:pt x="279" y="0"/>
                    </a:lnTo>
                    <a:lnTo>
                      <a:pt x="329" y="204"/>
                    </a:lnTo>
                    <a:lnTo>
                      <a:pt x="286" y="159"/>
                    </a:lnTo>
                    <a:lnTo>
                      <a:pt x="265" y="237"/>
                    </a:lnTo>
                    <a:lnTo>
                      <a:pt x="257" y="368"/>
                    </a:lnTo>
                    <a:lnTo>
                      <a:pt x="257" y="536"/>
                    </a:lnTo>
                    <a:lnTo>
                      <a:pt x="267" y="703"/>
                    </a:lnTo>
                    <a:lnTo>
                      <a:pt x="283" y="782"/>
                    </a:lnTo>
                    <a:lnTo>
                      <a:pt x="309" y="900"/>
                    </a:lnTo>
                    <a:lnTo>
                      <a:pt x="330" y="949"/>
                    </a:lnTo>
                    <a:lnTo>
                      <a:pt x="137" y="753"/>
                    </a:lnTo>
                    <a:lnTo>
                      <a:pt x="0" y="929"/>
                    </a:lnTo>
                    <a:close/>
                  </a:path>
                </a:pathLst>
              </a:custGeom>
              <a:gradFill rotWithShape="1">
                <a:gsLst>
                  <a:gs pos="0">
                    <a:srgbClr val="3333FF">
                      <a:alpha val="53000"/>
                    </a:srgbClr>
                  </a:gs>
                  <a:gs pos="100000">
                    <a:srgbClr val="181876"/>
                  </a:gs>
                </a:gsLst>
                <a:lin ang="18900000" scaled="1"/>
              </a:gradFill>
              <a:ln w="9525" cap="flat" cmpd="sng">
                <a:solidFill>
                  <a:srgbClr val="000080"/>
                </a:solidFill>
                <a:prstDash val="solid"/>
                <a:round/>
                <a:headEnd type="none" w="med" len="med"/>
                <a:tailEnd type="none" w="med" len="med"/>
              </a:ln>
            </p:spPr>
            <p:txBody>
              <a:bodyPr/>
              <a:lstStyle/>
              <a:p>
                <a:endParaRPr lang="th-TH"/>
              </a:p>
            </p:txBody>
          </p:sp>
          <p:sp>
            <p:nvSpPr>
              <p:cNvPr id="25676" name="Text Box 71"/>
              <p:cNvSpPr txBox="1">
                <a:spLocks noChangeArrowheads="1"/>
              </p:cNvSpPr>
              <p:nvPr/>
            </p:nvSpPr>
            <p:spPr bwMode="auto">
              <a:xfrm>
                <a:off x="1769" y="2361"/>
                <a:ext cx="275" cy="171"/>
              </a:xfrm>
              <a:prstGeom prst="rect">
                <a:avLst/>
              </a:prstGeom>
              <a:noFill/>
              <a:ln w="9525" algn="ctr">
                <a:noFill/>
                <a:miter lim="800000"/>
                <a:headEnd/>
                <a:tailEnd/>
              </a:ln>
            </p:spPr>
            <p:txBody>
              <a:bodyPr>
                <a:spAutoFit/>
              </a:bodyPr>
              <a:lstStyle/>
              <a:p>
                <a:pPr algn="ctr">
                  <a:spcBef>
                    <a:spcPct val="50000"/>
                  </a:spcBef>
                </a:pPr>
                <a:r>
                  <a:rPr lang="en-US" sz="800" i="1">
                    <a:latin typeface="Comic Sans MS" pitchFamily="66" charset="0"/>
                  </a:rPr>
                  <a:t>Q</a:t>
                </a:r>
                <a:r>
                  <a:rPr lang="en-US" sz="800" i="1" baseline="-25000">
                    <a:latin typeface="Comic Sans MS" pitchFamily="66" charset="0"/>
                  </a:rPr>
                  <a:t>L</a:t>
                </a:r>
                <a:endParaRPr lang="th-TH" sz="800" i="1" baseline="-25000">
                  <a:latin typeface="Comic Sans MS" pitchFamily="66" charset="0"/>
                </a:endParaRPr>
              </a:p>
            </p:txBody>
          </p:sp>
        </p:grpSp>
        <p:sp>
          <p:nvSpPr>
            <p:cNvPr id="25638" name="Text Box 72"/>
            <p:cNvSpPr txBox="1">
              <a:spLocks noChangeArrowheads="1"/>
            </p:cNvSpPr>
            <p:nvPr/>
          </p:nvSpPr>
          <p:spPr bwMode="auto">
            <a:xfrm>
              <a:off x="921" y="1861"/>
              <a:ext cx="805" cy="173"/>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Evaporator</a:t>
              </a:r>
              <a:endParaRPr lang="th-TH" sz="1200" b="1" i="1">
                <a:latin typeface="Times New Roman" pitchFamily="18" charset="0"/>
              </a:endParaRPr>
            </a:p>
          </p:txBody>
        </p:sp>
        <p:sp>
          <p:nvSpPr>
            <p:cNvPr id="25639" name="Rectangle 73"/>
            <p:cNvSpPr>
              <a:spLocks noChangeArrowheads="1"/>
            </p:cNvSpPr>
            <p:nvPr/>
          </p:nvSpPr>
          <p:spPr bwMode="auto">
            <a:xfrm>
              <a:off x="886" y="1011"/>
              <a:ext cx="836" cy="161"/>
            </a:xfrm>
            <a:prstGeom prst="rect">
              <a:avLst/>
            </a:prstGeom>
            <a:gradFill rotWithShape="1">
              <a:gsLst>
                <a:gs pos="0">
                  <a:schemeClr val="hlink"/>
                </a:gs>
                <a:gs pos="100000">
                  <a:srgbClr val="FF7C80">
                    <a:alpha val="87000"/>
                  </a:srgbClr>
                </a:gs>
              </a:gsLst>
              <a:lin ang="18900000" scaled="1"/>
            </a:gradFill>
            <a:ln w="28575" algn="ctr">
              <a:solidFill>
                <a:srgbClr val="808080"/>
              </a:solidFill>
              <a:miter lim="800000"/>
              <a:headEnd/>
              <a:tailEnd/>
            </a:ln>
          </p:spPr>
          <p:txBody>
            <a:bodyPr wrap="none" anchor="ctr"/>
            <a:lstStyle/>
            <a:p>
              <a:endParaRPr lang="th-TH"/>
            </a:p>
          </p:txBody>
        </p:sp>
        <p:sp>
          <p:nvSpPr>
            <p:cNvPr id="25640" name="Freeform 74"/>
            <p:cNvSpPr>
              <a:spLocks/>
            </p:cNvSpPr>
            <p:nvPr/>
          </p:nvSpPr>
          <p:spPr bwMode="auto">
            <a:xfrm rot="-5400000">
              <a:off x="595" y="1161"/>
              <a:ext cx="368" cy="236"/>
            </a:xfrm>
            <a:custGeom>
              <a:avLst/>
              <a:gdLst>
                <a:gd name="T0" fmla="*/ 368 w 363"/>
                <a:gd name="T1" fmla="*/ 236 h 360"/>
                <a:gd name="T2" fmla="*/ 368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008000"/>
              </a:solidFill>
              <a:prstDash val="solid"/>
              <a:round/>
              <a:headEnd type="none" w="med" len="med"/>
              <a:tailEnd type="stealth" w="lg" len="lg"/>
            </a:ln>
          </p:spPr>
          <p:txBody>
            <a:bodyPr/>
            <a:lstStyle/>
            <a:p>
              <a:endParaRPr lang="th-TH"/>
            </a:p>
          </p:txBody>
        </p:sp>
        <p:grpSp>
          <p:nvGrpSpPr>
            <p:cNvPr id="25641" name="Group 75"/>
            <p:cNvGrpSpPr>
              <a:grpSpLocks/>
            </p:cNvGrpSpPr>
            <p:nvPr/>
          </p:nvGrpSpPr>
          <p:grpSpPr bwMode="auto">
            <a:xfrm>
              <a:off x="978" y="616"/>
              <a:ext cx="661" cy="435"/>
              <a:chOff x="1622" y="555"/>
              <a:chExt cx="898" cy="550"/>
            </a:xfrm>
          </p:grpSpPr>
          <p:grpSp>
            <p:nvGrpSpPr>
              <p:cNvPr id="25667" name="Group 76"/>
              <p:cNvGrpSpPr>
                <a:grpSpLocks/>
              </p:cNvGrpSpPr>
              <p:nvPr/>
            </p:nvGrpSpPr>
            <p:grpSpPr bwMode="auto">
              <a:xfrm>
                <a:off x="1622" y="555"/>
                <a:ext cx="898" cy="298"/>
                <a:chOff x="1416" y="2436"/>
                <a:chExt cx="898" cy="298"/>
              </a:xfrm>
            </p:grpSpPr>
            <p:sp>
              <p:nvSpPr>
                <p:cNvPr id="25672" name="Freeform 77"/>
                <p:cNvSpPr>
                  <a:spLocks/>
                </p:cNvSpPr>
                <p:nvPr/>
              </p:nvSpPr>
              <p:spPr bwMode="auto">
                <a:xfrm>
                  <a:off x="1417" y="2436"/>
                  <a:ext cx="897" cy="298"/>
                </a:xfrm>
                <a:custGeom>
                  <a:avLst/>
                  <a:gdLst>
                    <a:gd name="T0" fmla="*/ 15 w 1629"/>
                    <a:gd name="T1" fmla="*/ 219 h 694"/>
                    <a:gd name="T2" fmla="*/ 3 w 1629"/>
                    <a:gd name="T3" fmla="*/ 153 h 694"/>
                    <a:gd name="T4" fmla="*/ 33 w 1629"/>
                    <a:gd name="T5" fmla="*/ 110 h 694"/>
                    <a:gd name="T6" fmla="*/ 72 w 1629"/>
                    <a:gd name="T7" fmla="*/ 96 h 694"/>
                    <a:gd name="T8" fmla="*/ 121 w 1629"/>
                    <a:gd name="T9" fmla="*/ 86 h 694"/>
                    <a:gd name="T10" fmla="*/ 150 w 1629"/>
                    <a:gd name="T11" fmla="*/ 36 h 694"/>
                    <a:gd name="T12" fmla="*/ 228 w 1629"/>
                    <a:gd name="T13" fmla="*/ 3 h 694"/>
                    <a:gd name="T14" fmla="*/ 318 w 1629"/>
                    <a:gd name="T15" fmla="*/ 18 h 694"/>
                    <a:gd name="T16" fmla="*/ 421 w 1629"/>
                    <a:gd name="T17" fmla="*/ 61 h 694"/>
                    <a:gd name="T18" fmla="*/ 479 w 1629"/>
                    <a:gd name="T19" fmla="*/ 65 h 694"/>
                    <a:gd name="T20" fmla="*/ 517 w 1629"/>
                    <a:gd name="T21" fmla="*/ 56 h 694"/>
                    <a:gd name="T22" fmla="*/ 572 w 1629"/>
                    <a:gd name="T23" fmla="*/ 25 h 694"/>
                    <a:gd name="T24" fmla="*/ 623 w 1629"/>
                    <a:gd name="T25" fmla="*/ 3 h 694"/>
                    <a:gd name="T26" fmla="*/ 700 w 1629"/>
                    <a:gd name="T27" fmla="*/ 6 h 694"/>
                    <a:gd name="T28" fmla="*/ 752 w 1629"/>
                    <a:gd name="T29" fmla="*/ 30 h 694"/>
                    <a:gd name="T30" fmla="*/ 791 w 1629"/>
                    <a:gd name="T31" fmla="*/ 63 h 694"/>
                    <a:gd name="T32" fmla="*/ 834 w 1629"/>
                    <a:gd name="T33" fmla="*/ 64 h 694"/>
                    <a:gd name="T34" fmla="*/ 877 w 1629"/>
                    <a:gd name="T35" fmla="*/ 92 h 694"/>
                    <a:gd name="T36" fmla="*/ 896 w 1629"/>
                    <a:gd name="T37" fmla="*/ 131 h 694"/>
                    <a:gd name="T38" fmla="*/ 884 w 1629"/>
                    <a:gd name="T39" fmla="*/ 190 h 694"/>
                    <a:gd name="T40" fmla="*/ 846 w 1629"/>
                    <a:gd name="T41" fmla="*/ 238 h 694"/>
                    <a:gd name="T42" fmla="*/ 773 w 1629"/>
                    <a:gd name="T43" fmla="*/ 274 h 694"/>
                    <a:gd name="T44" fmla="*/ 684 w 1629"/>
                    <a:gd name="T45" fmla="*/ 280 h 694"/>
                    <a:gd name="T46" fmla="*/ 631 w 1629"/>
                    <a:gd name="T47" fmla="*/ 265 h 694"/>
                    <a:gd name="T48" fmla="*/ 601 w 1629"/>
                    <a:gd name="T49" fmla="*/ 236 h 694"/>
                    <a:gd name="T50" fmla="*/ 553 w 1629"/>
                    <a:gd name="T51" fmla="*/ 277 h 694"/>
                    <a:gd name="T52" fmla="*/ 456 w 1629"/>
                    <a:gd name="T53" fmla="*/ 297 h 694"/>
                    <a:gd name="T54" fmla="*/ 347 w 1629"/>
                    <a:gd name="T55" fmla="*/ 283 h 694"/>
                    <a:gd name="T56" fmla="*/ 320 w 1629"/>
                    <a:gd name="T57" fmla="*/ 271 h 694"/>
                    <a:gd name="T58" fmla="*/ 299 w 1629"/>
                    <a:gd name="T59" fmla="*/ 248 h 694"/>
                    <a:gd name="T60" fmla="*/ 274 w 1629"/>
                    <a:gd name="T61" fmla="*/ 270 h 694"/>
                    <a:gd name="T62" fmla="*/ 243 w 1629"/>
                    <a:gd name="T63" fmla="*/ 288 h 694"/>
                    <a:gd name="T64" fmla="*/ 173 w 1629"/>
                    <a:gd name="T65" fmla="*/ 296 h 694"/>
                    <a:gd name="T66" fmla="*/ 97 w 1629"/>
                    <a:gd name="T67" fmla="*/ 277 h 694"/>
                    <a:gd name="T68" fmla="*/ 15 w 1629"/>
                    <a:gd name="T69" fmla="*/ 219 h 6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9"/>
                    <a:gd name="T106" fmla="*/ 0 h 694"/>
                    <a:gd name="T107" fmla="*/ 1629 w 1629"/>
                    <a:gd name="T108" fmla="*/ 694 h 6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9" h="694">
                      <a:moveTo>
                        <a:pt x="28" y="509"/>
                      </a:moveTo>
                      <a:cubicBezTo>
                        <a:pt x="0" y="461"/>
                        <a:pt x="1" y="398"/>
                        <a:pt x="6" y="356"/>
                      </a:cubicBezTo>
                      <a:cubicBezTo>
                        <a:pt x="11" y="314"/>
                        <a:pt x="39" y="279"/>
                        <a:pt x="60" y="257"/>
                      </a:cubicBezTo>
                      <a:lnTo>
                        <a:pt x="130" y="224"/>
                      </a:lnTo>
                      <a:cubicBezTo>
                        <a:pt x="156" y="215"/>
                        <a:pt x="195" y="223"/>
                        <a:pt x="219" y="200"/>
                      </a:cubicBezTo>
                      <a:cubicBezTo>
                        <a:pt x="243" y="177"/>
                        <a:pt x="240" y="115"/>
                        <a:pt x="273" y="83"/>
                      </a:cubicBezTo>
                      <a:cubicBezTo>
                        <a:pt x="306" y="51"/>
                        <a:pt x="363" y="15"/>
                        <a:pt x="414" y="8"/>
                      </a:cubicBezTo>
                      <a:cubicBezTo>
                        <a:pt x="465" y="1"/>
                        <a:pt x="518" y="19"/>
                        <a:pt x="577" y="41"/>
                      </a:cubicBezTo>
                      <a:cubicBezTo>
                        <a:pt x="636" y="63"/>
                        <a:pt x="716" y="125"/>
                        <a:pt x="765" y="143"/>
                      </a:cubicBezTo>
                      <a:cubicBezTo>
                        <a:pt x="814" y="161"/>
                        <a:pt x="841" y="154"/>
                        <a:pt x="870" y="152"/>
                      </a:cubicBezTo>
                      <a:cubicBezTo>
                        <a:pt x="899" y="150"/>
                        <a:pt x="911" y="146"/>
                        <a:pt x="939" y="131"/>
                      </a:cubicBezTo>
                      <a:cubicBezTo>
                        <a:pt x="967" y="116"/>
                        <a:pt x="1006" y="79"/>
                        <a:pt x="1038" y="59"/>
                      </a:cubicBezTo>
                      <a:cubicBezTo>
                        <a:pt x="1070" y="39"/>
                        <a:pt x="1092" y="16"/>
                        <a:pt x="1131" y="8"/>
                      </a:cubicBezTo>
                      <a:cubicBezTo>
                        <a:pt x="1170" y="0"/>
                        <a:pt x="1233" y="4"/>
                        <a:pt x="1272" y="14"/>
                      </a:cubicBezTo>
                      <a:cubicBezTo>
                        <a:pt x="1311" y="24"/>
                        <a:pt x="1338" y="49"/>
                        <a:pt x="1365" y="71"/>
                      </a:cubicBezTo>
                      <a:cubicBezTo>
                        <a:pt x="1392" y="93"/>
                        <a:pt x="1412" y="133"/>
                        <a:pt x="1437" y="146"/>
                      </a:cubicBezTo>
                      <a:cubicBezTo>
                        <a:pt x="1462" y="159"/>
                        <a:pt x="1489" y="138"/>
                        <a:pt x="1515" y="149"/>
                      </a:cubicBezTo>
                      <a:cubicBezTo>
                        <a:pt x="1541" y="160"/>
                        <a:pt x="1574" y="189"/>
                        <a:pt x="1593" y="215"/>
                      </a:cubicBezTo>
                      <a:cubicBezTo>
                        <a:pt x="1612" y="241"/>
                        <a:pt x="1625" y="268"/>
                        <a:pt x="1627" y="306"/>
                      </a:cubicBezTo>
                      <a:cubicBezTo>
                        <a:pt x="1629" y="344"/>
                        <a:pt x="1620" y="402"/>
                        <a:pt x="1605" y="443"/>
                      </a:cubicBezTo>
                      <a:cubicBezTo>
                        <a:pt x="1590" y="484"/>
                        <a:pt x="1569" y="522"/>
                        <a:pt x="1536" y="554"/>
                      </a:cubicBezTo>
                      <a:cubicBezTo>
                        <a:pt x="1503" y="586"/>
                        <a:pt x="1453" y="621"/>
                        <a:pt x="1404" y="638"/>
                      </a:cubicBezTo>
                      <a:cubicBezTo>
                        <a:pt x="1355" y="655"/>
                        <a:pt x="1285" y="657"/>
                        <a:pt x="1242" y="653"/>
                      </a:cubicBezTo>
                      <a:cubicBezTo>
                        <a:pt x="1199" y="649"/>
                        <a:pt x="1171" y="634"/>
                        <a:pt x="1146" y="617"/>
                      </a:cubicBezTo>
                      <a:lnTo>
                        <a:pt x="1092" y="550"/>
                      </a:lnTo>
                      <a:lnTo>
                        <a:pt x="1004" y="644"/>
                      </a:lnTo>
                      <a:cubicBezTo>
                        <a:pt x="960" y="668"/>
                        <a:pt x="890" y="690"/>
                        <a:pt x="828" y="692"/>
                      </a:cubicBezTo>
                      <a:cubicBezTo>
                        <a:pt x="766" y="694"/>
                        <a:pt x="672" y="668"/>
                        <a:pt x="631" y="658"/>
                      </a:cubicBezTo>
                      <a:lnTo>
                        <a:pt x="582" y="632"/>
                      </a:lnTo>
                      <a:lnTo>
                        <a:pt x="543" y="577"/>
                      </a:lnTo>
                      <a:lnTo>
                        <a:pt x="498" y="629"/>
                      </a:lnTo>
                      <a:lnTo>
                        <a:pt x="442" y="671"/>
                      </a:lnTo>
                      <a:cubicBezTo>
                        <a:pt x="412" y="681"/>
                        <a:pt x="359" y="693"/>
                        <a:pt x="315" y="689"/>
                      </a:cubicBezTo>
                      <a:cubicBezTo>
                        <a:pt x="271" y="685"/>
                        <a:pt x="225" y="674"/>
                        <a:pt x="177" y="644"/>
                      </a:cubicBezTo>
                      <a:cubicBezTo>
                        <a:pt x="129" y="614"/>
                        <a:pt x="51" y="556"/>
                        <a:pt x="28" y="509"/>
                      </a:cubicBezTo>
                      <a:close/>
                    </a:path>
                  </a:pathLst>
                </a:custGeom>
                <a:solidFill>
                  <a:srgbClr val="FF0000">
                    <a:alpha val="59999"/>
                  </a:srgbClr>
                </a:solidFill>
                <a:ln w="9525" cap="flat" cmpd="sng">
                  <a:noFill/>
                  <a:prstDash val="solid"/>
                  <a:round/>
                  <a:headEnd type="none" w="med" len="med"/>
                  <a:tailEnd type="none" w="med" len="med"/>
                </a:ln>
              </p:spPr>
              <p:txBody>
                <a:bodyPr/>
                <a:lstStyle/>
                <a:p>
                  <a:endParaRPr lang="th-TH"/>
                </a:p>
              </p:txBody>
            </p:sp>
            <p:sp>
              <p:nvSpPr>
                <p:cNvPr id="25673" name="Text Box 78"/>
                <p:cNvSpPr txBox="1">
                  <a:spLocks noChangeArrowheads="1"/>
                </p:cNvSpPr>
                <p:nvPr/>
              </p:nvSpPr>
              <p:spPr bwMode="auto">
                <a:xfrm>
                  <a:off x="1416" y="2497"/>
                  <a:ext cx="894" cy="181"/>
                </a:xfrm>
                <a:prstGeom prst="rect">
                  <a:avLst/>
                </a:prstGeom>
                <a:noFill/>
                <a:ln w="9525" algn="ctr">
                  <a:noFill/>
                  <a:miter lim="800000"/>
                  <a:headEnd/>
                  <a:tailEnd/>
                </a:ln>
              </p:spPr>
              <p:txBody>
                <a:bodyPr>
                  <a:spAutoFit/>
                </a:bodyPr>
                <a:lstStyle/>
                <a:p>
                  <a:pPr algn="ctr">
                    <a:spcBef>
                      <a:spcPct val="50000"/>
                    </a:spcBef>
                  </a:pPr>
                  <a:r>
                    <a:rPr lang="en-US" sz="900" b="1" i="1">
                      <a:latin typeface="Comic Sans MS" pitchFamily="66" charset="0"/>
                    </a:rPr>
                    <a:t>Environment</a:t>
                  </a:r>
                  <a:endParaRPr lang="th-TH" sz="900" b="1" i="1" baseline="-25000">
                    <a:latin typeface="Comic Sans MS" pitchFamily="66" charset="0"/>
                  </a:endParaRPr>
                </a:p>
              </p:txBody>
            </p:sp>
          </p:grpSp>
          <p:sp>
            <p:nvSpPr>
              <p:cNvPr id="122959" name="Freeform 79"/>
              <p:cNvSpPr>
                <a:spLocks/>
              </p:cNvSpPr>
              <p:nvPr/>
            </p:nvSpPr>
            <p:spPr bwMode="auto">
              <a:xfrm>
                <a:off x="1956" y="787"/>
                <a:ext cx="210" cy="318"/>
              </a:xfrm>
              <a:custGeom>
                <a:avLst/>
                <a:gdLst/>
                <a:ahLst/>
                <a:cxnLst>
                  <a:cxn ang="0">
                    <a:pos x="0" y="929"/>
                  </a:cxn>
                  <a:cxn ang="0">
                    <a:pos x="16" y="742"/>
                  </a:cxn>
                  <a:cxn ang="0">
                    <a:pos x="58" y="486"/>
                  </a:cxn>
                  <a:cxn ang="0">
                    <a:pos x="120" y="260"/>
                  </a:cxn>
                  <a:cxn ang="0">
                    <a:pos x="183" y="120"/>
                  </a:cxn>
                  <a:cxn ang="0">
                    <a:pos x="105" y="90"/>
                  </a:cxn>
                  <a:cxn ang="0">
                    <a:pos x="279" y="0"/>
                  </a:cxn>
                  <a:cxn ang="0">
                    <a:pos x="329" y="204"/>
                  </a:cxn>
                  <a:cxn ang="0">
                    <a:pos x="286" y="159"/>
                  </a:cxn>
                  <a:cxn ang="0">
                    <a:pos x="265" y="237"/>
                  </a:cxn>
                  <a:cxn ang="0">
                    <a:pos x="257" y="368"/>
                  </a:cxn>
                  <a:cxn ang="0">
                    <a:pos x="257" y="536"/>
                  </a:cxn>
                  <a:cxn ang="0">
                    <a:pos x="267" y="703"/>
                  </a:cxn>
                  <a:cxn ang="0">
                    <a:pos x="283" y="782"/>
                  </a:cxn>
                  <a:cxn ang="0">
                    <a:pos x="309" y="900"/>
                  </a:cxn>
                  <a:cxn ang="0">
                    <a:pos x="330" y="949"/>
                  </a:cxn>
                  <a:cxn ang="0">
                    <a:pos x="137" y="753"/>
                  </a:cxn>
                  <a:cxn ang="0">
                    <a:pos x="0" y="929"/>
                  </a:cxn>
                </a:cxnLst>
                <a:rect l="0" t="0" r="r" b="b"/>
                <a:pathLst>
                  <a:path w="330" h="949">
                    <a:moveTo>
                      <a:pt x="0" y="929"/>
                    </a:moveTo>
                    <a:lnTo>
                      <a:pt x="16" y="742"/>
                    </a:lnTo>
                    <a:lnTo>
                      <a:pt x="58" y="486"/>
                    </a:lnTo>
                    <a:lnTo>
                      <a:pt x="120" y="260"/>
                    </a:lnTo>
                    <a:lnTo>
                      <a:pt x="183" y="120"/>
                    </a:lnTo>
                    <a:lnTo>
                      <a:pt x="105" y="90"/>
                    </a:lnTo>
                    <a:lnTo>
                      <a:pt x="279" y="0"/>
                    </a:lnTo>
                    <a:lnTo>
                      <a:pt x="329" y="204"/>
                    </a:lnTo>
                    <a:lnTo>
                      <a:pt x="286" y="159"/>
                    </a:lnTo>
                    <a:lnTo>
                      <a:pt x="265" y="237"/>
                    </a:lnTo>
                    <a:lnTo>
                      <a:pt x="257" y="368"/>
                    </a:lnTo>
                    <a:lnTo>
                      <a:pt x="257" y="536"/>
                    </a:lnTo>
                    <a:lnTo>
                      <a:pt x="267" y="703"/>
                    </a:lnTo>
                    <a:lnTo>
                      <a:pt x="283" y="782"/>
                    </a:lnTo>
                    <a:lnTo>
                      <a:pt x="309" y="900"/>
                    </a:lnTo>
                    <a:lnTo>
                      <a:pt x="330" y="949"/>
                    </a:lnTo>
                    <a:lnTo>
                      <a:pt x="137" y="753"/>
                    </a:lnTo>
                    <a:lnTo>
                      <a:pt x="0" y="929"/>
                    </a:lnTo>
                    <a:close/>
                  </a:path>
                </a:pathLst>
              </a:custGeom>
              <a:gradFill rotWithShape="1">
                <a:gsLst>
                  <a:gs pos="0">
                    <a:srgbClr val="FF9999">
                      <a:gamma/>
                      <a:shade val="46275"/>
                      <a:invGamma/>
                    </a:srgbClr>
                  </a:gs>
                  <a:gs pos="50000">
                    <a:srgbClr val="FF9999">
                      <a:alpha val="67999"/>
                    </a:srgbClr>
                  </a:gs>
                  <a:gs pos="100000">
                    <a:srgbClr val="FF9999">
                      <a:gamma/>
                      <a:shade val="46275"/>
                      <a:invGamma/>
                    </a:srgbClr>
                  </a:gs>
                </a:gsLst>
                <a:lin ang="18900000" scaled="1"/>
              </a:gradFill>
              <a:ln w="9525" cap="flat" cmpd="sng">
                <a:solidFill>
                  <a:srgbClr val="FF0000"/>
                </a:solidFill>
                <a:prstDash val="solid"/>
                <a:round/>
                <a:headEnd type="none" w="med" len="med"/>
                <a:tailEnd type="none" w="med" len="med"/>
              </a:ln>
              <a:effectLst/>
            </p:spPr>
            <p:txBody>
              <a:bodyPr/>
              <a:lstStyle/>
              <a:p>
                <a:pPr>
                  <a:defRPr/>
                </a:pPr>
                <a:endParaRPr lang="th-TH"/>
              </a:p>
            </p:txBody>
          </p:sp>
          <p:sp>
            <p:nvSpPr>
              <p:cNvPr id="25671" name="Text Box 80"/>
              <p:cNvSpPr txBox="1">
                <a:spLocks noChangeArrowheads="1"/>
              </p:cNvSpPr>
              <p:nvPr/>
            </p:nvSpPr>
            <p:spPr bwMode="auto">
              <a:xfrm>
                <a:off x="2121" y="856"/>
                <a:ext cx="275" cy="170"/>
              </a:xfrm>
              <a:prstGeom prst="rect">
                <a:avLst/>
              </a:prstGeom>
              <a:noFill/>
              <a:ln w="9525" algn="ctr">
                <a:noFill/>
                <a:miter lim="800000"/>
                <a:headEnd/>
                <a:tailEnd/>
              </a:ln>
            </p:spPr>
            <p:txBody>
              <a:bodyPr>
                <a:spAutoFit/>
              </a:bodyPr>
              <a:lstStyle/>
              <a:p>
                <a:pPr algn="ctr">
                  <a:spcBef>
                    <a:spcPct val="50000"/>
                  </a:spcBef>
                </a:pPr>
                <a:r>
                  <a:rPr lang="en-US" sz="800" i="1">
                    <a:latin typeface="Comic Sans MS" pitchFamily="66" charset="0"/>
                  </a:rPr>
                  <a:t>Q</a:t>
                </a:r>
                <a:r>
                  <a:rPr lang="en-US" sz="800" i="1" baseline="-25000">
                    <a:latin typeface="Comic Sans MS" pitchFamily="66" charset="0"/>
                  </a:rPr>
                  <a:t>H</a:t>
                </a:r>
                <a:endParaRPr lang="th-TH" sz="800" i="1" baseline="-25000">
                  <a:latin typeface="Comic Sans MS" pitchFamily="66" charset="0"/>
                </a:endParaRPr>
              </a:p>
            </p:txBody>
          </p:sp>
        </p:grpSp>
        <p:sp>
          <p:nvSpPr>
            <p:cNvPr id="25642" name="Text Box 81"/>
            <p:cNvSpPr txBox="1">
              <a:spLocks noChangeArrowheads="1"/>
            </p:cNvSpPr>
            <p:nvPr/>
          </p:nvSpPr>
          <p:spPr bwMode="auto">
            <a:xfrm>
              <a:off x="935" y="1017"/>
              <a:ext cx="704" cy="173"/>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Condenser</a:t>
              </a:r>
              <a:endParaRPr lang="th-TH" sz="1200" b="1" i="1">
                <a:latin typeface="Times New Roman" pitchFamily="18" charset="0"/>
              </a:endParaRPr>
            </a:p>
          </p:txBody>
        </p:sp>
        <p:sp>
          <p:nvSpPr>
            <p:cNvPr id="25643" name="Text Box 82"/>
            <p:cNvSpPr txBox="1">
              <a:spLocks noChangeArrowheads="1"/>
            </p:cNvSpPr>
            <p:nvPr/>
          </p:nvSpPr>
          <p:spPr bwMode="auto">
            <a:xfrm>
              <a:off x="479" y="1151"/>
              <a:ext cx="146"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3</a:t>
              </a:r>
              <a:endParaRPr lang="th-TH" sz="900">
                <a:latin typeface="Script MT Bold" pitchFamily="66" charset="0"/>
              </a:endParaRPr>
            </a:p>
          </p:txBody>
        </p:sp>
        <p:sp>
          <p:nvSpPr>
            <p:cNvPr id="25644" name="Line 83"/>
            <p:cNvSpPr>
              <a:spLocks noChangeShapeType="1"/>
            </p:cNvSpPr>
            <p:nvPr/>
          </p:nvSpPr>
          <p:spPr bwMode="auto">
            <a:xfrm flipH="1">
              <a:off x="609" y="1226"/>
              <a:ext cx="76" cy="0"/>
            </a:xfrm>
            <a:prstGeom prst="line">
              <a:avLst/>
            </a:prstGeom>
            <a:noFill/>
            <a:ln w="9525">
              <a:solidFill>
                <a:schemeClr val="tx1"/>
              </a:solidFill>
              <a:round/>
              <a:headEnd/>
              <a:tailEnd/>
            </a:ln>
          </p:spPr>
          <p:txBody>
            <a:bodyPr/>
            <a:lstStyle/>
            <a:p>
              <a:endParaRPr lang="th-TH"/>
            </a:p>
          </p:txBody>
        </p:sp>
        <p:sp>
          <p:nvSpPr>
            <p:cNvPr id="25645" name="Text Box 84"/>
            <p:cNvSpPr txBox="1">
              <a:spLocks noChangeArrowheads="1"/>
            </p:cNvSpPr>
            <p:nvPr/>
          </p:nvSpPr>
          <p:spPr bwMode="auto">
            <a:xfrm>
              <a:off x="1249" y="1487"/>
              <a:ext cx="637" cy="154"/>
            </a:xfrm>
            <a:prstGeom prst="rect">
              <a:avLst/>
            </a:prstGeom>
            <a:noFill/>
            <a:ln w="9525" algn="ctr">
              <a:noFill/>
              <a:miter lim="800000"/>
              <a:headEnd/>
              <a:tailEnd/>
            </a:ln>
          </p:spPr>
          <p:txBody>
            <a:bodyPr>
              <a:spAutoFit/>
            </a:bodyPr>
            <a:lstStyle/>
            <a:p>
              <a:pPr algn="ctr">
                <a:spcBef>
                  <a:spcPct val="50000"/>
                </a:spcBef>
              </a:pPr>
              <a:r>
                <a:rPr lang="en-US" sz="1000" b="1" i="1">
                  <a:latin typeface="Times New Roman" pitchFamily="18" charset="0"/>
                </a:rPr>
                <a:t>Compressor</a:t>
              </a:r>
              <a:endParaRPr lang="th-TH" sz="1000" b="1" i="1">
                <a:latin typeface="Times New Roman" pitchFamily="18" charset="0"/>
              </a:endParaRPr>
            </a:p>
          </p:txBody>
        </p:sp>
        <p:grpSp>
          <p:nvGrpSpPr>
            <p:cNvPr id="25646" name="Group 85"/>
            <p:cNvGrpSpPr>
              <a:grpSpLocks/>
            </p:cNvGrpSpPr>
            <p:nvPr/>
          </p:nvGrpSpPr>
          <p:grpSpPr bwMode="auto">
            <a:xfrm>
              <a:off x="1863" y="1429"/>
              <a:ext cx="380" cy="273"/>
              <a:chOff x="2823" y="1582"/>
              <a:chExt cx="516" cy="345"/>
            </a:xfrm>
          </p:grpSpPr>
          <p:sp>
            <p:nvSpPr>
              <p:cNvPr id="25663" name="Freeform 86"/>
              <p:cNvSpPr>
                <a:spLocks noChangeAspect="1"/>
              </p:cNvSpPr>
              <p:nvPr/>
            </p:nvSpPr>
            <p:spPr bwMode="auto">
              <a:xfrm rot="5400000">
                <a:off x="2894" y="1511"/>
                <a:ext cx="345" cy="487"/>
              </a:xfrm>
              <a:custGeom>
                <a:avLst/>
                <a:gdLst>
                  <a:gd name="T0" fmla="*/ 0 w 1980"/>
                  <a:gd name="T1" fmla="*/ 0 h 2880"/>
                  <a:gd name="T2" fmla="*/ 0 w 1980"/>
                  <a:gd name="T3" fmla="*/ 487 h 2880"/>
                  <a:gd name="T4" fmla="*/ 345 w 1980"/>
                  <a:gd name="T5" fmla="*/ 487 h 2880"/>
                  <a:gd name="T6" fmla="*/ 345 w 1980"/>
                  <a:gd name="T7" fmla="*/ 0 h 2880"/>
                  <a:gd name="T8" fmla="*/ 0 60000 65536"/>
                  <a:gd name="T9" fmla="*/ 0 60000 65536"/>
                  <a:gd name="T10" fmla="*/ 0 60000 65536"/>
                  <a:gd name="T11" fmla="*/ 0 60000 65536"/>
                  <a:gd name="T12" fmla="*/ 0 w 1980"/>
                  <a:gd name="T13" fmla="*/ 0 h 2880"/>
                  <a:gd name="T14" fmla="*/ 1980 w 1980"/>
                  <a:gd name="T15" fmla="*/ 2880 h 2880"/>
                </a:gdLst>
                <a:ahLst/>
                <a:cxnLst>
                  <a:cxn ang="T8">
                    <a:pos x="T0" y="T1"/>
                  </a:cxn>
                  <a:cxn ang="T9">
                    <a:pos x="T2" y="T3"/>
                  </a:cxn>
                  <a:cxn ang="T10">
                    <a:pos x="T4" y="T5"/>
                  </a:cxn>
                  <a:cxn ang="T11">
                    <a:pos x="T6" y="T7"/>
                  </a:cxn>
                </a:cxnLst>
                <a:rect l="T12" t="T13" r="T14" b="T15"/>
                <a:pathLst>
                  <a:path w="1980" h="2880">
                    <a:moveTo>
                      <a:pt x="0" y="0"/>
                    </a:moveTo>
                    <a:lnTo>
                      <a:pt x="0" y="2880"/>
                    </a:lnTo>
                    <a:lnTo>
                      <a:pt x="1980" y="2880"/>
                    </a:lnTo>
                    <a:lnTo>
                      <a:pt x="1980" y="0"/>
                    </a:lnTo>
                  </a:path>
                </a:pathLst>
              </a:custGeom>
              <a:gradFill rotWithShape="1">
                <a:gsLst>
                  <a:gs pos="0">
                    <a:srgbClr val="525252"/>
                  </a:gs>
                  <a:gs pos="50000">
                    <a:srgbClr val="B2B2B2"/>
                  </a:gs>
                  <a:gs pos="100000">
                    <a:srgbClr val="525252"/>
                  </a:gs>
                </a:gsLst>
                <a:lin ang="0" scaled="1"/>
              </a:gradFill>
              <a:ln w="76200">
                <a:solidFill>
                  <a:srgbClr val="808080"/>
                </a:solidFill>
                <a:round/>
                <a:headEnd/>
                <a:tailEnd/>
              </a:ln>
            </p:spPr>
            <p:txBody>
              <a:bodyPr/>
              <a:lstStyle/>
              <a:p>
                <a:endParaRPr lang="th-TH"/>
              </a:p>
            </p:txBody>
          </p:sp>
          <p:sp>
            <p:nvSpPr>
              <p:cNvPr id="25664" name="AutoShape 87"/>
              <p:cNvSpPr>
                <a:spLocks noChangeAspect="1" noChangeArrowheads="1"/>
              </p:cNvSpPr>
              <p:nvPr/>
            </p:nvSpPr>
            <p:spPr bwMode="auto">
              <a:xfrm rot="5400000" flipV="1">
                <a:off x="3218" y="1677"/>
                <a:ext cx="95" cy="147"/>
              </a:xfrm>
              <a:custGeom>
                <a:avLst/>
                <a:gdLst>
                  <a:gd name="T0" fmla="*/ 0 w 21600"/>
                  <a:gd name="T1" fmla="*/ 1 h 21600"/>
                  <a:gd name="T2" fmla="*/ 0 w 21600"/>
                  <a:gd name="T3" fmla="*/ 1 h 21600"/>
                  <a:gd name="T4" fmla="*/ 0 w 21600"/>
                  <a:gd name="T5" fmla="*/ 1 h 21600"/>
                  <a:gd name="T6" fmla="*/ 0 w 21600"/>
                  <a:gd name="T7" fmla="*/ 0 h 21600"/>
                  <a:gd name="T8" fmla="*/ 0 60000 65536"/>
                  <a:gd name="T9" fmla="*/ 0 60000 65536"/>
                  <a:gd name="T10" fmla="*/ 0 60000 65536"/>
                  <a:gd name="T11" fmla="*/ 0 60000 65536"/>
                  <a:gd name="T12" fmla="*/ 4547 w 21600"/>
                  <a:gd name="T13" fmla="*/ 4555 h 21600"/>
                  <a:gd name="T14" fmla="*/ 17053 w 21600"/>
                  <a:gd name="T15" fmla="*/ 1704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808080"/>
                  </a:gs>
                  <a:gs pos="50000">
                    <a:srgbClr val="D3D3D3"/>
                  </a:gs>
                  <a:gs pos="100000">
                    <a:srgbClr val="808080"/>
                  </a:gs>
                </a:gsLst>
                <a:lin ang="0" scaled="1"/>
              </a:gradFill>
              <a:ln w="3175" algn="ctr">
                <a:solidFill>
                  <a:schemeClr val="tx1"/>
                </a:solidFill>
                <a:miter lim="800000"/>
                <a:headEnd/>
                <a:tailEnd/>
              </a:ln>
            </p:spPr>
            <p:txBody>
              <a:bodyPr wrap="none" anchor="ctr"/>
              <a:lstStyle/>
              <a:p>
                <a:endParaRPr lang="th-TH"/>
              </a:p>
            </p:txBody>
          </p:sp>
          <p:sp>
            <p:nvSpPr>
              <p:cNvPr id="25665" name="Rectangle 88"/>
              <p:cNvSpPr>
                <a:spLocks noChangeArrowheads="1"/>
              </p:cNvSpPr>
              <p:nvPr/>
            </p:nvSpPr>
            <p:spPr bwMode="auto">
              <a:xfrm>
                <a:off x="2847" y="1606"/>
                <a:ext cx="263" cy="296"/>
              </a:xfrm>
              <a:prstGeom prst="rect">
                <a:avLst/>
              </a:prstGeom>
              <a:gradFill rotWithShape="1">
                <a:gsLst>
                  <a:gs pos="0">
                    <a:srgbClr val="FF0000">
                      <a:alpha val="62000"/>
                    </a:srgbClr>
                  </a:gs>
                  <a:gs pos="100000">
                    <a:srgbClr val="760000">
                      <a:alpha val="32001"/>
                    </a:srgbClr>
                  </a:gs>
                </a:gsLst>
                <a:lin ang="0" scaled="1"/>
              </a:gradFill>
              <a:ln w="28575" algn="ctr">
                <a:noFill/>
                <a:miter lim="800000"/>
                <a:headEnd/>
                <a:tailEnd/>
              </a:ln>
            </p:spPr>
            <p:txBody>
              <a:bodyPr wrap="none" anchor="ctr"/>
              <a:lstStyle/>
              <a:p>
                <a:endParaRPr lang="th-TH"/>
              </a:p>
            </p:txBody>
          </p:sp>
          <p:sp>
            <p:nvSpPr>
              <p:cNvPr id="25666" name="Rectangle 89"/>
              <p:cNvSpPr>
                <a:spLocks noChangeAspect="1" noChangeArrowheads="1"/>
              </p:cNvSpPr>
              <p:nvPr/>
            </p:nvSpPr>
            <p:spPr bwMode="auto">
              <a:xfrm rot="5400000">
                <a:off x="2991" y="1693"/>
                <a:ext cx="290" cy="121"/>
              </a:xfrm>
              <a:prstGeom prst="rect">
                <a:avLst/>
              </a:prstGeom>
              <a:gradFill rotWithShape="1">
                <a:gsLst>
                  <a:gs pos="0">
                    <a:srgbClr val="767676"/>
                  </a:gs>
                  <a:gs pos="50000">
                    <a:srgbClr val="FFFFFF"/>
                  </a:gs>
                  <a:gs pos="100000">
                    <a:srgbClr val="767676"/>
                  </a:gs>
                </a:gsLst>
                <a:lin ang="0" scaled="1"/>
              </a:gradFill>
              <a:ln w="6350">
                <a:solidFill>
                  <a:srgbClr val="333333"/>
                </a:solidFill>
                <a:miter lim="800000"/>
                <a:headEnd/>
                <a:tailEnd/>
              </a:ln>
            </p:spPr>
            <p:txBody>
              <a:bodyPr/>
              <a:lstStyle/>
              <a:p>
                <a:endParaRPr lang="th-TH"/>
              </a:p>
            </p:txBody>
          </p:sp>
        </p:grpSp>
        <p:sp>
          <p:nvSpPr>
            <p:cNvPr id="25647" name="Freeform 90"/>
            <p:cNvSpPr>
              <a:spLocks/>
            </p:cNvSpPr>
            <p:nvPr/>
          </p:nvSpPr>
          <p:spPr bwMode="auto">
            <a:xfrm>
              <a:off x="1719" y="1079"/>
              <a:ext cx="195" cy="368"/>
            </a:xfrm>
            <a:custGeom>
              <a:avLst/>
              <a:gdLst>
                <a:gd name="T0" fmla="*/ 195 w 363"/>
                <a:gd name="T1" fmla="*/ 368 h 360"/>
                <a:gd name="T2" fmla="*/ 195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FF0000"/>
              </a:solidFill>
              <a:prstDash val="solid"/>
              <a:round/>
              <a:headEnd type="none" w="med" len="med"/>
              <a:tailEnd type="stealth" w="lg" len="lg"/>
            </a:ln>
          </p:spPr>
          <p:txBody>
            <a:bodyPr/>
            <a:lstStyle/>
            <a:p>
              <a:endParaRPr lang="th-TH"/>
            </a:p>
          </p:txBody>
        </p:sp>
        <p:sp>
          <p:nvSpPr>
            <p:cNvPr id="25648" name="Freeform 91"/>
            <p:cNvSpPr>
              <a:spLocks/>
            </p:cNvSpPr>
            <p:nvPr/>
          </p:nvSpPr>
          <p:spPr bwMode="auto">
            <a:xfrm rot="5400000">
              <a:off x="1686" y="1729"/>
              <a:ext cx="264" cy="203"/>
            </a:xfrm>
            <a:custGeom>
              <a:avLst/>
              <a:gdLst>
                <a:gd name="T0" fmla="*/ 264 w 363"/>
                <a:gd name="T1" fmla="*/ 203 h 360"/>
                <a:gd name="T2" fmla="*/ 264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FF00FF"/>
              </a:solidFill>
              <a:prstDash val="solid"/>
              <a:round/>
              <a:headEnd type="none" w="med" len="med"/>
              <a:tailEnd type="stealth" w="lg" len="lg"/>
            </a:ln>
          </p:spPr>
          <p:txBody>
            <a:bodyPr/>
            <a:lstStyle/>
            <a:p>
              <a:endParaRPr lang="th-TH"/>
            </a:p>
          </p:txBody>
        </p:sp>
        <p:grpSp>
          <p:nvGrpSpPr>
            <p:cNvPr id="25649" name="Group 92"/>
            <p:cNvGrpSpPr>
              <a:grpSpLocks/>
            </p:cNvGrpSpPr>
            <p:nvPr/>
          </p:nvGrpSpPr>
          <p:grpSpPr bwMode="auto">
            <a:xfrm>
              <a:off x="2239" y="1561"/>
              <a:ext cx="226" cy="118"/>
              <a:chOff x="3333" y="1749"/>
              <a:chExt cx="307" cy="149"/>
            </a:xfrm>
          </p:grpSpPr>
          <p:sp>
            <p:nvSpPr>
              <p:cNvPr id="25661" name="Text Box 93"/>
              <p:cNvSpPr txBox="1">
                <a:spLocks noChangeArrowheads="1"/>
              </p:cNvSpPr>
              <p:nvPr/>
            </p:nvSpPr>
            <p:spPr bwMode="auto">
              <a:xfrm>
                <a:off x="3364" y="1752"/>
                <a:ext cx="276" cy="146"/>
              </a:xfrm>
              <a:prstGeom prst="rect">
                <a:avLst/>
              </a:prstGeom>
              <a:noFill/>
              <a:ln w="9525" algn="ctr">
                <a:noFill/>
                <a:miter lim="800000"/>
                <a:headEnd/>
                <a:tailEnd/>
              </a:ln>
            </p:spPr>
            <p:txBody>
              <a:bodyPr>
                <a:spAutoFit/>
              </a:bodyPr>
              <a:lstStyle/>
              <a:p>
                <a:pPr algn="ctr">
                  <a:spcBef>
                    <a:spcPct val="50000"/>
                  </a:spcBef>
                </a:pPr>
                <a:r>
                  <a:rPr lang="en-US" sz="600" i="1">
                    <a:latin typeface="Comic Sans MS" pitchFamily="66" charset="0"/>
                  </a:rPr>
                  <a:t>W</a:t>
                </a:r>
                <a:r>
                  <a:rPr lang="en-US" sz="600" i="1" baseline="-25000">
                    <a:latin typeface="Comic Sans MS" pitchFamily="66" charset="0"/>
                  </a:rPr>
                  <a:t>in</a:t>
                </a:r>
                <a:endParaRPr lang="th-TH" sz="600" i="1" baseline="-25000">
                  <a:latin typeface="Comic Sans MS" pitchFamily="66" charset="0"/>
                </a:endParaRPr>
              </a:p>
            </p:txBody>
          </p:sp>
          <p:sp>
            <p:nvSpPr>
              <p:cNvPr id="25662" name="Line 94"/>
              <p:cNvSpPr>
                <a:spLocks noChangeShapeType="1"/>
              </p:cNvSpPr>
              <p:nvPr/>
            </p:nvSpPr>
            <p:spPr bwMode="auto">
              <a:xfrm flipH="1">
                <a:off x="3333" y="1749"/>
                <a:ext cx="279" cy="0"/>
              </a:xfrm>
              <a:prstGeom prst="line">
                <a:avLst/>
              </a:prstGeom>
              <a:noFill/>
              <a:ln w="38100">
                <a:solidFill>
                  <a:srgbClr val="800080"/>
                </a:solidFill>
                <a:round/>
                <a:headEnd/>
                <a:tailEnd type="triangle" w="med" len="lg"/>
              </a:ln>
            </p:spPr>
            <p:txBody>
              <a:bodyPr/>
              <a:lstStyle/>
              <a:p>
                <a:endParaRPr lang="th-TH"/>
              </a:p>
            </p:txBody>
          </p:sp>
        </p:grpSp>
        <p:sp>
          <p:nvSpPr>
            <p:cNvPr id="25650" name="Line 95"/>
            <p:cNvSpPr>
              <a:spLocks noChangeShapeType="1"/>
            </p:cNvSpPr>
            <p:nvPr/>
          </p:nvSpPr>
          <p:spPr bwMode="auto">
            <a:xfrm flipH="1">
              <a:off x="1888" y="1203"/>
              <a:ext cx="75" cy="0"/>
            </a:xfrm>
            <a:prstGeom prst="line">
              <a:avLst/>
            </a:prstGeom>
            <a:noFill/>
            <a:ln w="9525">
              <a:solidFill>
                <a:schemeClr val="tx1"/>
              </a:solidFill>
              <a:round/>
              <a:headEnd/>
              <a:tailEnd/>
            </a:ln>
          </p:spPr>
          <p:txBody>
            <a:bodyPr/>
            <a:lstStyle/>
            <a:p>
              <a:endParaRPr lang="th-TH"/>
            </a:p>
          </p:txBody>
        </p:sp>
        <p:sp>
          <p:nvSpPr>
            <p:cNvPr id="25651" name="Text Box 96"/>
            <p:cNvSpPr txBox="1">
              <a:spLocks noChangeArrowheads="1"/>
            </p:cNvSpPr>
            <p:nvPr/>
          </p:nvSpPr>
          <p:spPr bwMode="auto">
            <a:xfrm>
              <a:off x="1938" y="1786"/>
              <a:ext cx="166"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1</a:t>
              </a:r>
              <a:endParaRPr lang="th-TH" sz="900">
                <a:latin typeface="Script MT Bold" pitchFamily="66" charset="0"/>
              </a:endParaRPr>
            </a:p>
          </p:txBody>
        </p:sp>
        <p:sp>
          <p:nvSpPr>
            <p:cNvPr id="25652" name="Line 97"/>
            <p:cNvSpPr>
              <a:spLocks noChangeShapeType="1"/>
            </p:cNvSpPr>
            <p:nvPr/>
          </p:nvSpPr>
          <p:spPr bwMode="auto">
            <a:xfrm flipH="1">
              <a:off x="1897" y="1862"/>
              <a:ext cx="75" cy="0"/>
            </a:xfrm>
            <a:prstGeom prst="line">
              <a:avLst/>
            </a:prstGeom>
            <a:noFill/>
            <a:ln w="9525">
              <a:solidFill>
                <a:schemeClr val="tx1"/>
              </a:solidFill>
              <a:round/>
              <a:headEnd/>
              <a:tailEnd/>
            </a:ln>
          </p:spPr>
          <p:txBody>
            <a:bodyPr/>
            <a:lstStyle/>
            <a:p>
              <a:endParaRPr lang="th-TH"/>
            </a:p>
          </p:txBody>
        </p:sp>
        <p:grpSp>
          <p:nvGrpSpPr>
            <p:cNvPr id="25653" name="Group 98"/>
            <p:cNvGrpSpPr>
              <a:grpSpLocks/>
            </p:cNvGrpSpPr>
            <p:nvPr/>
          </p:nvGrpSpPr>
          <p:grpSpPr bwMode="auto">
            <a:xfrm>
              <a:off x="564" y="1460"/>
              <a:ext cx="179" cy="197"/>
              <a:chOff x="537" y="885"/>
              <a:chExt cx="244" cy="249"/>
            </a:xfrm>
          </p:grpSpPr>
          <p:sp>
            <p:nvSpPr>
              <p:cNvPr id="25659" name="Freeform 99"/>
              <p:cNvSpPr>
                <a:spLocks/>
              </p:cNvSpPr>
              <p:nvPr/>
            </p:nvSpPr>
            <p:spPr bwMode="auto">
              <a:xfrm>
                <a:off x="537" y="1012"/>
                <a:ext cx="240" cy="122"/>
              </a:xfrm>
              <a:custGeom>
                <a:avLst/>
                <a:gdLst>
                  <a:gd name="T0" fmla="*/ 0 w 267"/>
                  <a:gd name="T1" fmla="*/ 122 h 186"/>
                  <a:gd name="T2" fmla="*/ 240 w 267"/>
                  <a:gd name="T3" fmla="*/ 122 h 186"/>
                  <a:gd name="T4" fmla="*/ 127 w 267"/>
                  <a:gd name="T5" fmla="*/ 0 h 186"/>
                  <a:gd name="T6" fmla="*/ 0 w 267"/>
                  <a:gd name="T7" fmla="*/ 122 h 186"/>
                  <a:gd name="T8" fmla="*/ 0 60000 65536"/>
                  <a:gd name="T9" fmla="*/ 0 60000 65536"/>
                  <a:gd name="T10" fmla="*/ 0 60000 65536"/>
                  <a:gd name="T11" fmla="*/ 0 60000 65536"/>
                  <a:gd name="T12" fmla="*/ 0 w 267"/>
                  <a:gd name="T13" fmla="*/ 0 h 186"/>
                  <a:gd name="T14" fmla="*/ 267 w 267"/>
                  <a:gd name="T15" fmla="*/ 186 h 186"/>
                </a:gdLst>
                <a:ahLst/>
                <a:cxnLst>
                  <a:cxn ang="T8">
                    <a:pos x="T0" y="T1"/>
                  </a:cxn>
                  <a:cxn ang="T9">
                    <a:pos x="T2" y="T3"/>
                  </a:cxn>
                  <a:cxn ang="T10">
                    <a:pos x="T4" y="T5"/>
                  </a:cxn>
                  <a:cxn ang="T11">
                    <a:pos x="T6" y="T7"/>
                  </a:cxn>
                </a:cxnLst>
                <a:rect l="T12" t="T13" r="T14" b="T15"/>
                <a:pathLst>
                  <a:path w="267" h="186">
                    <a:moveTo>
                      <a:pt x="0" y="186"/>
                    </a:moveTo>
                    <a:lnTo>
                      <a:pt x="267" y="186"/>
                    </a:lnTo>
                    <a:lnTo>
                      <a:pt x="141" y="0"/>
                    </a:lnTo>
                    <a:lnTo>
                      <a:pt x="0" y="186"/>
                    </a:lnTo>
                    <a:close/>
                  </a:path>
                </a:pathLst>
              </a:custGeom>
              <a:gradFill rotWithShape="1">
                <a:gsLst>
                  <a:gs pos="0">
                    <a:srgbClr val="0000FF">
                      <a:alpha val="46999"/>
                    </a:srgbClr>
                  </a:gs>
                  <a:gs pos="100000">
                    <a:srgbClr val="0000AA"/>
                  </a:gs>
                </a:gsLst>
                <a:lin ang="5400000" scaled="1"/>
              </a:gradFill>
              <a:ln w="19050" cap="flat" cmpd="sng">
                <a:solidFill>
                  <a:srgbClr val="808080"/>
                </a:solidFill>
                <a:prstDash val="solid"/>
                <a:round/>
                <a:headEnd type="none" w="med" len="med"/>
                <a:tailEnd type="none" w="med" len="med"/>
              </a:ln>
            </p:spPr>
            <p:txBody>
              <a:bodyPr/>
              <a:lstStyle/>
              <a:p>
                <a:endParaRPr lang="th-TH"/>
              </a:p>
            </p:txBody>
          </p:sp>
          <p:sp>
            <p:nvSpPr>
              <p:cNvPr id="122980" name="Freeform 100"/>
              <p:cNvSpPr>
                <a:spLocks/>
              </p:cNvSpPr>
              <p:nvPr/>
            </p:nvSpPr>
            <p:spPr bwMode="auto">
              <a:xfrm>
                <a:off x="537" y="885"/>
                <a:ext cx="244" cy="125"/>
              </a:xfrm>
              <a:custGeom>
                <a:avLst/>
                <a:gdLst/>
                <a:ahLst/>
                <a:cxnLst>
                  <a:cxn ang="0">
                    <a:pos x="0" y="0"/>
                  </a:cxn>
                  <a:cxn ang="0">
                    <a:pos x="271" y="2"/>
                  </a:cxn>
                  <a:cxn ang="0">
                    <a:pos x="142" y="191"/>
                  </a:cxn>
                  <a:cxn ang="0">
                    <a:pos x="0" y="0"/>
                  </a:cxn>
                </a:cxnLst>
                <a:rect l="0" t="0" r="r" b="b"/>
                <a:pathLst>
                  <a:path w="271" h="191">
                    <a:moveTo>
                      <a:pt x="0" y="0"/>
                    </a:moveTo>
                    <a:lnTo>
                      <a:pt x="271" y="2"/>
                    </a:lnTo>
                    <a:lnTo>
                      <a:pt x="142" y="191"/>
                    </a:lnTo>
                    <a:lnTo>
                      <a:pt x="0" y="0"/>
                    </a:lnTo>
                    <a:close/>
                  </a:path>
                </a:pathLst>
              </a:custGeom>
              <a:gradFill rotWithShape="1">
                <a:gsLst>
                  <a:gs pos="0">
                    <a:schemeClr val="hlink">
                      <a:gamma/>
                      <a:shade val="66667"/>
                      <a:invGamma/>
                    </a:schemeClr>
                  </a:gs>
                  <a:gs pos="100000">
                    <a:schemeClr val="hlink">
                      <a:alpha val="74001"/>
                    </a:schemeClr>
                  </a:gs>
                </a:gsLst>
                <a:lin ang="5400000" scaled="1"/>
              </a:gradFill>
              <a:ln w="19050" cap="flat" cmpd="sng">
                <a:solidFill>
                  <a:srgbClr val="808080"/>
                </a:solidFill>
                <a:prstDash val="solid"/>
                <a:round/>
                <a:headEnd type="none" w="med" len="med"/>
                <a:tailEnd type="none" w="med" len="med"/>
              </a:ln>
              <a:effectLst/>
            </p:spPr>
            <p:txBody>
              <a:bodyPr/>
              <a:lstStyle/>
              <a:p>
                <a:pPr>
                  <a:defRPr/>
                </a:pPr>
                <a:endParaRPr lang="th-TH"/>
              </a:p>
            </p:txBody>
          </p:sp>
        </p:grpSp>
        <p:sp>
          <p:nvSpPr>
            <p:cNvPr id="25654" name="Freeform 101"/>
            <p:cNvSpPr>
              <a:spLocks/>
            </p:cNvSpPr>
            <p:nvPr/>
          </p:nvSpPr>
          <p:spPr bwMode="auto">
            <a:xfrm rot="10800000">
              <a:off x="651" y="1651"/>
              <a:ext cx="245" cy="311"/>
            </a:xfrm>
            <a:custGeom>
              <a:avLst/>
              <a:gdLst>
                <a:gd name="T0" fmla="*/ 245 w 363"/>
                <a:gd name="T1" fmla="*/ 311 h 360"/>
                <a:gd name="T2" fmla="*/ 245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0000FF"/>
              </a:solidFill>
              <a:prstDash val="solid"/>
              <a:round/>
              <a:headEnd type="none" w="med" len="med"/>
              <a:tailEnd type="stealth" w="lg" len="lg"/>
            </a:ln>
          </p:spPr>
          <p:txBody>
            <a:bodyPr/>
            <a:lstStyle/>
            <a:p>
              <a:endParaRPr lang="th-TH"/>
            </a:p>
          </p:txBody>
        </p:sp>
        <p:sp>
          <p:nvSpPr>
            <p:cNvPr id="25655" name="Text Box 102"/>
            <p:cNvSpPr txBox="1">
              <a:spLocks noChangeArrowheads="1"/>
            </p:cNvSpPr>
            <p:nvPr/>
          </p:nvSpPr>
          <p:spPr bwMode="auto">
            <a:xfrm>
              <a:off x="661" y="1415"/>
              <a:ext cx="607" cy="250"/>
            </a:xfrm>
            <a:prstGeom prst="rect">
              <a:avLst/>
            </a:prstGeom>
            <a:noFill/>
            <a:ln w="9525" algn="ctr">
              <a:noFill/>
              <a:miter lim="800000"/>
              <a:headEnd/>
              <a:tailEnd/>
            </a:ln>
          </p:spPr>
          <p:txBody>
            <a:bodyPr>
              <a:spAutoFit/>
            </a:bodyPr>
            <a:lstStyle/>
            <a:p>
              <a:pPr algn="ctr">
                <a:spcBef>
                  <a:spcPct val="50000"/>
                </a:spcBef>
              </a:pPr>
              <a:r>
                <a:rPr lang="en-US" sz="1000" b="1" i="1">
                  <a:latin typeface="Times New Roman" pitchFamily="18" charset="0"/>
                </a:rPr>
                <a:t>Expansion Valve</a:t>
              </a:r>
              <a:endParaRPr lang="th-TH" sz="1000" b="1" i="1">
                <a:latin typeface="Times New Roman" pitchFamily="18" charset="0"/>
              </a:endParaRPr>
            </a:p>
          </p:txBody>
        </p:sp>
        <p:sp>
          <p:nvSpPr>
            <p:cNvPr id="25656" name="Line 103"/>
            <p:cNvSpPr>
              <a:spLocks noChangeShapeType="1"/>
            </p:cNvSpPr>
            <p:nvPr/>
          </p:nvSpPr>
          <p:spPr bwMode="auto">
            <a:xfrm flipH="1">
              <a:off x="607" y="1800"/>
              <a:ext cx="75" cy="0"/>
            </a:xfrm>
            <a:prstGeom prst="line">
              <a:avLst/>
            </a:prstGeom>
            <a:noFill/>
            <a:ln w="9525">
              <a:solidFill>
                <a:schemeClr val="tx1"/>
              </a:solidFill>
              <a:round/>
              <a:headEnd/>
              <a:tailEnd/>
            </a:ln>
          </p:spPr>
          <p:txBody>
            <a:bodyPr/>
            <a:lstStyle/>
            <a:p>
              <a:endParaRPr lang="th-TH"/>
            </a:p>
          </p:txBody>
        </p:sp>
        <p:sp>
          <p:nvSpPr>
            <p:cNvPr id="25657" name="Text Box 104"/>
            <p:cNvSpPr txBox="1">
              <a:spLocks noChangeArrowheads="1"/>
            </p:cNvSpPr>
            <p:nvPr/>
          </p:nvSpPr>
          <p:spPr bwMode="auto">
            <a:xfrm>
              <a:off x="1933" y="1127"/>
              <a:ext cx="166"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2</a:t>
              </a:r>
              <a:endParaRPr lang="th-TH" sz="900">
                <a:latin typeface="Script MT Bold" pitchFamily="66" charset="0"/>
              </a:endParaRPr>
            </a:p>
          </p:txBody>
        </p:sp>
        <p:sp>
          <p:nvSpPr>
            <p:cNvPr id="25658" name="Text Box 105"/>
            <p:cNvSpPr txBox="1">
              <a:spLocks noChangeArrowheads="1"/>
            </p:cNvSpPr>
            <p:nvPr/>
          </p:nvSpPr>
          <p:spPr bwMode="auto">
            <a:xfrm>
              <a:off x="475" y="1727"/>
              <a:ext cx="166"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4</a:t>
              </a:r>
              <a:endParaRPr lang="th-TH" sz="900">
                <a:latin typeface="Script MT Bold" pitchFamily="66" charset="0"/>
              </a:endParaRPr>
            </a:p>
          </p:txBody>
        </p:sp>
      </p:grpSp>
      <p:grpSp>
        <p:nvGrpSpPr>
          <p:cNvPr id="24" name="Group 106"/>
          <p:cNvGrpSpPr>
            <a:grpSpLocks/>
          </p:cNvGrpSpPr>
          <p:nvPr/>
        </p:nvGrpSpPr>
        <p:grpSpPr bwMode="auto">
          <a:xfrm>
            <a:off x="6469063" y="5580063"/>
            <a:ext cx="1308100" cy="1065212"/>
            <a:chOff x="1463" y="2233"/>
            <a:chExt cx="824" cy="671"/>
          </a:xfrm>
        </p:grpSpPr>
        <p:grpSp>
          <p:nvGrpSpPr>
            <p:cNvPr id="25623" name="Group 107"/>
            <p:cNvGrpSpPr>
              <a:grpSpLocks/>
            </p:cNvGrpSpPr>
            <p:nvPr/>
          </p:nvGrpSpPr>
          <p:grpSpPr bwMode="auto">
            <a:xfrm>
              <a:off x="2018" y="2474"/>
              <a:ext cx="179" cy="197"/>
              <a:chOff x="537" y="885"/>
              <a:chExt cx="244" cy="249"/>
            </a:xfrm>
          </p:grpSpPr>
          <p:sp>
            <p:nvSpPr>
              <p:cNvPr id="25634" name="Freeform 108"/>
              <p:cNvSpPr>
                <a:spLocks/>
              </p:cNvSpPr>
              <p:nvPr/>
            </p:nvSpPr>
            <p:spPr bwMode="auto">
              <a:xfrm>
                <a:off x="537" y="1012"/>
                <a:ext cx="240" cy="122"/>
              </a:xfrm>
              <a:custGeom>
                <a:avLst/>
                <a:gdLst>
                  <a:gd name="T0" fmla="*/ 0 w 267"/>
                  <a:gd name="T1" fmla="*/ 122 h 186"/>
                  <a:gd name="T2" fmla="*/ 240 w 267"/>
                  <a:gd name="T3" fmla="*/ 122 h 186"/>
                  <a:gd name="T4" fmla="*/ 127 w 267"/>
                  <a:gd name="T5" fmla="*/ 0 h 186"/>
                  <a:gd name="T6" fmla="*/ 0 w 267"/>
                  <a:gd name="T7" fmla="*/ 122 h 186"/>
                  <a:gd name="T8" fmla="*/ 0 60000 65536"/>
                  <a:gd name="T9" fmla="*/ 0 60000 65536"/>
                  <a:gd name="T10" fmla="*/ 0 60000 65536"/>
                  <a:gd name="T11" fmla="*/ 0 60000 65536"/>
                  <a:gd name="T12" fmla="*/ 0 w 267"/>
                  <a:gd name="T13" fmla="*/ 0 h 186"/>
                  <a:gd name="T14" fmla="*/ 267 w 267"/>
                  <a:gd name="T15" fmla="*/ 186 h 186"/>
                </a:gdLst>
                <a:ahLst/>
                <a:cxnLst>
                  <a:cxn ang="T8">
                    <a:pos x="T0" y="T1"/>
                  </a:cxn>
                  <a:cxn ang="T9">
                    <a:pos x="T2" y="T3"/>
                  </a:cxn>
                  <a:cxn ang="T10">
                    <a:pos x="T4" y="T5"/>
                  </a:cxn>
                  <a:cxn ang="T11">
                    <a:pos x="T6" y="T7"/>
                  </a:cxn>
                </a:cxnLst>
                <a:rect l="T12" t="T13" r="T14" b="T15"/>
                <a:pathLst>
                  <a:path w="267" h="186">
                    <a:moveTo>
                      <a:pt x="0" y="186"/>
                    </a:moveTo>
                    <a:lnTo>
                      <a:pt x="267" y="186"/>
                    </a:lnTo>
                    <a:lnTo>
                      <a:pt x="141" y="0"/>
                    </a:lnTo>
                    <a:lnTo>
                      <a:pt x="0" y="186"/>
                    </a:lnTo>
                    <a:close/>
                  </a:path>
                </a:pathLst>
              </a:custGeom>
              <a:gradFill rotWithShape="1">
                <a:gsLst>
                  <a:gs pos="0">
                    <a:srgbClr val="0000FF">
                      <a:alpha val="46999"/>
                    </a:srgbClr>
                  </a:gs>
                  <a:gs pos="100000">
                    <a:srgbClr val="0000AA"/>
                  </a:gs>
                </a:gsLst>
                <a:lin ang="5400000" scaled="1"/>
              </a:gradFill>
              <a:ln w="19050" cap="flat" cmpd="sng">
                <a:solidFill>
                  <a:srgbClr val="808080"/>
                </a:solidFill>
                <a:prstDash val="solid"/>
                <a:round/>
                <a:headEnd type="none" w="med" len="med"/>
                <a:tailEnd type="none" w="med" len="med"/>
              </a:ln>
            </p:spPr>
            <p:txBody>
              <a:bodyPr/>
              <a:lstStyle/>
              <a:p>
                <a:endParaRPr lang="th-TH"/>
              </a:p>
            </p:txBody>
          </p:sp>
          <p:sp>
            <p:nvSpPr>
              <p:cNvPr id="122989" name="Freeform 109"/>
              <p:cNvSpPr>
                <a:spLocks/>
              </p:cNvSpPr>
              <p:nvPr/>
            </p:nvSpPr>
            <p:spPr bwMode="auto">
              <a:xfrm>
                <a:off x="537" y="885"/>
                <a:ext cx="244" cy="125"/>
              </a:xfrm>
              <a:custGeom>
                <a:avLst/>
                <a:gdLst/>
                <a:ahLst/>
                <a:cxnLst>
                  <a:cxn ang="0">
                    <a:pos x="0" y="0"/>
                  </a:cxn>
                  <a:cxn ang="0">
                    <a:pos x="271" y="2"/>
                  </a:cxn>
                  <a:cxn ang="0">
                    <a:pos x="142" y="191"/>
                  </a:cxn>
                  <a:cxn ang="0">
                    <a:pos x="0" y="0"/>
                  </a:cxn>
                </a:cxnLst>
                <a:rect l="0" t="0" r="r" b="b"/>
                <a:pathLst>
                  <a:path w="271" h="191">
                    <a:moveTo>
                      <a:pt x="0" y="0"/>
                    </a:moveTo>
                    <a:lnTo>
                      <a:pt x="271" y="2"/>
                    </a:lnTo>
                    <a:lnTo>
                      <a:pt x="142" y="191"/>
                    </a:lnTo>
                    <a:lnTo>
                      <a:pt x="0" y="0"/>
                    </a:lnTo>
                    <a:close/>
                  </a:path>
                </a:pathLst>
              </a:custGeom>
              <a:gradFill rotWithShape="1">
                <a:gsLst>
                  <a:gs pos="0">
                    <a:schemeClr val="hlink">
                      <a:gamma/>
                      <a:shade val="66667"/>
                      <a:invGamma/>
                    </a:schemeClr>
                  </a:gs>
                  <a:gs pos="100000">
                    <a:schemeClr val="hlink">
                      <a:alpha val="74001"/>
                    </a:schemeClr>
                  </a:gs>
                </a:gsLst>
                <a:lin ang="5400000" scaled="1"/>
              </a:gradFill>
              <a:ln w="19050" cap="flat" cmpd="sng">
                <a:solidFill>
                  <a:srgbClr val="808080"/>
                </a:solidFill>
                <a:prstDash val="solid"/>
                <a:round/>
                <a:headEnd type="none" w="med" len="med"/>
                <a:tailEnd type="none" w="med" len="med"/>
              </a:ln>
              <a:effectLst/>
            </p:spPr>
            <p:txBody>
              <a:bodyPr/>
              <a:lstStyle/>
              <a:p>
                <a:pPr>
                  <a:defRPr/>
                </a:pPr>
                <a:endParaRPr lang="th-TH"/>
              </a:p>
            </p:txBody>
          </p:sp>
        </p:grpSp>
        <p:sp>
          <p:nvSpPr>
            <p:cNvPr id="25624" name="Text Box 110"/>
            <p:cNvSpPr txBox="1">
              <a:spLocks noChangeArrowheads="1"/>
            </p:cNvSpPr>
            <p:nvPr/>
          </p:nvSpPr>
          <p:spPr bwMode="auto">
            <a:xfrm>
              <a:off x="1463" y="2441"/>
              <a:ext cx="487" cy="250"/>
            </a:xfrm>
            <a:prstGeom prst="rect">
              <a:avLst/>
            </a:prstGeom>
            <a:noFill/>
            <a:ln w="9525" algn="ctr">
              <a:noFill/>
              <a:miter lim="800000"/>
              <a:headEnd/>
              <a:tailEnd/>
            </a:ln>
          </p:spPr>
          <p:txBody>
            <a:bodyPr>
              <a:spAutoFit/>
            </a:bodyPr>
            <a:lstStyle/>
            <a:p>
              <a:pPr algn="ctr">
                <a:spcBef>
                  <a:spcPct val="50000"/>
                </a:spcBef>
              </a:pPr>
              <a:r>
                <a:rPr lang="en-US" sz="1000" b="1" i="1">
                  <a:latin typeface="Times New Roman" pitchFamily="18" charset="0"/>
                </a:rPr>
                <a:t>Expansion Valve</a:t>
              </a:r>
              <a:endParaRPr lang="th-TH" sz="1000" b="1" i="1">
                <a:latin typeface="Times New Roman" pitchFamily="18" charset="0"/>
              </a:endParaRPr>
            </a:p>
          </p:txBody>
        </p:sp>
        <p:grpSp>
          <p:nvGrpSpPr>
            <p:cNvPr id="25625" name="Group 111"/>
            <p:cNvGrpSpPr>
              <a:grpSpLocks/>
            </p:cNvGrpSpPr>
            <p:nvPr/>
          </p:nvGrpSpPr>
          <p:grpSpPr bwMode="auto">
            <a:xfrm>
              <a:off x="2080" y="2233"/>
              <a:ext cx="207" cy="144"/>
              <a:chOff x="927" y="1668"/>
              <a:chExt cx="207" cy="144"/>
            </a:xfrm>
          </p:grpSpPr>
          <p:sp>
            <p:nvSpPr>
              <p:cNvPr id="25632" name="Text Box 112"/>
              <p:cNvSpPr txBox="1">
                <a:spLocks noChangeArrowheads="1"/>
              </p:cNvSpPr>
              <p:nvPr/>
            </p:nvSpPr>
            <p:spPr bwMode="auto">
              <a:xfrm>
                <a:off x="968" y="1668"/>
                <a:ext cx="166"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3</a:t>
                </a:r>
                <a:endParaRPr lang="th-TH" sz="900">
                  <a:latin typeface="Script MT Bold" pitchFamily="66" charset="0"/>
                </a:endParaRPr>
              </a:p>
            </p:txBody>
          </p:sp>
          <p:sp>
            <p:nvSpPr>
              <p:cNvPr id="25633" name="Line 113"/>
              <p:cNvSpPr>
                <a:spLocks noChangeShapeType="1"/>
              </p:cNvSpPr>
              <p:nvPr/>
            </p:nvSpPr>
            <p:spPr bwMode="auto">
              <a:xfrm flipH="1">
                <a:off x="927" y="1744"/>
                <a:ext cx="75" cy="0"/>
              </a:xfrm>
              <a:prstGeom prst="line">
                <a:avLst/>
              </a:prstGeom>
              <a:noFill/>
              <a:ln w="9525">
                <a:solidFill>
                  <a:schemeClr val="tx1"/>
                </a:solidFill>
                <a:round/>
                <a:headEnd/>
                <a:tailEnd/>
              </a:ln>
            </p:spPr>
            <p:txBody>
              <a:bodyPr/>
              <a:lstStyle/>
              <a:p>
                <a:endParaRPr lang="th-TH"/>
              </a:p>
            </p:txBody>
          </p:sp>
        </p:grpSp>
        <p:sp>
          <p:nvSpPr>
            <p:cNvPr id="25626" name="Line 114"/>
            <p:cNvSpPr>
              <a:spLocks noChangeShapeType="1"/>
            </p:cNvSpPr>
            <p:nvPr/>
          </p:nvSpPr>
          <p:spPr bwMode="auto">
            <a:xfrm>
              <a:off x="2100" y="2668"/>
              <a:ext cx="0" cy="236"/>
            </a:xfrm>
            <a:prstGeom prst="line">
              <a:avLst/>
            </a:prstGeom>
            <a:noFill/>
            <a:ln w="9525">
              <a:solidFill>
                <a:schemeClr val="tx1"/>
              </a:solidFill>
              <a:round/>
              <a:headEnd/>
              <a:tailEnd type="triangle" w="med" len="med"/>
            </a:ln>
          </p:spPr>
          <p:txBody>
            <a:bodyPr/>
            <a:lstStyle/>
            <a:p>
              <a:endParaRPr lang="th-TH"/>
            </a:p>
          </p:txBody>
        </p:sp>
        <p:sp>
          <p:nvSpPr>
            <p:cNvPr id="25627" name="Line 115"/>
            <p:cNvSpPr>
              <a:spLocks noChangeShapeType="1"/>
            </p:cNvSpPr>
            <p:nvPr/>
          </p:nvSpPr>
          <p:spPr bwMode="auto">
            <a:xfrm>
              <a:off x="2109" y="2237"/>
              <a:ext cx="0" cy="236"/>
            </a:xfrm>
            <a:prstGeom prst="line">
              <a:avLst/>
            </a:prstGeom>
            <a:noFill/>
            <a:ln w="9525">
              <a:solidFill>
                <a:schemeClr val="tx1"/>
              </a:solidFill>
              <a:round/>
              <a:headEnd/>
              <a:tailEnd type="triangle" w="med" len="med"/>
            </a:ln>
          </p:spPr>
          <p:txBody>
            <a:bodyPr/>
            <a:lstStyle/>
            <a:p>
              <a:endParaRPr lang="th-TH"/>
            </a:p>
          </p:txBody>
        </p:sp>
        <p:grpSp>
          <p:nvGrpSpPr>
            <p:cNvPr id="25628" name="Group 116"/>
            <p:cNvGrpSpPr>
              <a:grpSpLocks/>
            </p:cNvGrpSpPr>
            <p:nvPr/>
          </p:nvGrpSpPr>
          <p:grpSpPr bwMode="auto">
            <a:xfrm>
              <a:off x="2069" y="2714"/>
              <a:ext cx="207" cy="144"/>
              <a:chOff x="927" y="1668"/>
              <a:chExt cx="207" cy="144"/>
            </a:xfrm>
          </p:grpSpPr>
          <p:sp>
            <p:nvSpPr>
              <p:cNvPr id="25630" name="Text Box 117"/>
              <p:cNvSpPr txBox="1">
                <a:spLocks noChangeArrowheads="1"/>
              </p:cNvSpPr>
              <p:nvPr/>
            </p:nvSpPr>
            <p:spPr bwMode="auto">
              <a:xfrm>
                <a:off x="968" y="1668"/>
                <a:ext cx="166"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4</a:t>
                </a:r>
                <a:endParaRPr lang="th-TH" sz="900">
                  <a:latin typeface="Script MT Bold" pitchFamily="66" charset="0"/>
                </a:endParaRPr>
              </a:p>
            </p:txBody>
          </p:sp>
          <p:sp>
            <p:nvSpPr>
              <p:cNvPr id="25631" name="Line 118"/>
              <p:cNvSpPr>
                <a:spLocks noChangeShapeType="1"/>
              </p:cNvSpPr>
              <p:nvPr/>
            </p:nvSpPr>
            <p:spPr bwMode="auto">
              <a:xfrm flipH="1">
                <a:off x="927" y="1744"/>
                <a:ext cx="75" cy="0"/>
              </a:xfrm>
              <a:prstGeom prst="line">
                <a:avLst/>
              </a:prstGeom>
              <a:noFill/>
              <a:ln w="9525">
                <a:solidFill>
                  <a:schemeClr val="tx1"/>
                </a:solidFill>
                <a:round/>
                <a:headEnd/>
                <a:tailEnd/>
              </a:ln>
            </p:spPr>
            <p:txBody>
              <a:bodyPr/>
              <a:lstStyle/>
              <a:p>
                <a:endParaRPr lang="th-TH"/>
              </a:p>
            </p:txBody>
          </p:sp>
        </p:grpSp>
        <p:sp>
          <p:nvSpPr>
            <p:cNvPr id="25629" name="Rectangle 119"/>
            <p:cNvSpPr>
              <a:spLocks noChangeArrowheads="1"/>
            </p:cNvSpPr>
            <p:nvPr/>
          </p:nvSpPr>
          <p:spPr bwMode="auto">
            <a:xfrm>
              <a:off x="1978" y="2394"/>
              <a:ext cx="252" cy="344"/>
            </a:xfrm>
            <a:prstGeom prst="rect">
              <a:avLst/>
            </a:prstGeom>
            <a:noFill/>
            <a:ln w="9525">
              <a:solidFill>
                <a:srgbClr val="FF0000"/>
              </a:solidFill>
              <a:prstDash val="dash"/>
              <a:miter lim="800000"/>
              <a:headEnd/>
              <a:tailEnd/>
            </a:ln>
          </p:spPr>
          <p:txBody>
            <a:bodyPr wrap="none" anchor="ctr"/>
            <a:lstStyle/>
            <a:p>
              <a:endParaRPr lang="th-TH"/>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1000"/>
                                        <p:tgtEl>
                                          <p:spTgt spid="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2888"/>
                                        </p:tgtEl>
                                        <p:attrNameLst>
                                          <p:attrName>style.visibility</p:attrName>
                                        </p:attrNameLst>
                                      </p:cBhvr>
                                      <p:to>
                                        <p:strVal val="visible"/>
                                      </p:to>
                                    </p:set>
                                    <p:animEffect transition="in" filter="blinds(horizontal)">
                                      <p:cBhvr>
                                        <p:cTn id="15" dur="1000"/>
                                        <p:tgtEl>
                                          <p:spTgt spid="122888"/>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1000"/>
                                        <p:tgtEl>
                                          <p:spTgt spid="11"/>
                                        </p:tgtEl>
                                      </p:cBhvr>
                                    </p:animEffect>
                                  </p:childTnLst>
                                </p:cTn>
                              </p:par>
                              <p:par>
                                <p:cTn id="19" presetID="2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1000"/>
                                        <p:tgtEl>
                                          <p:spTgt spid="5"/>
                                        </p:tgtEl>
                                      </p:cBhvr>
                                    </p:animEffect>
                                  </p:childTnLst>
                                </p:cTn>
                              </p:par>
                              <p:par>
                                <p:cTn id="22" presetID="22" presetClass="entr" presetSubtype="2"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right)">
                                      <p:cBhvr>
                                        <p:cTn id="24" dur="1000"/>
                                        <p:tgtEl>
                                          <p:spTgt spid="9"/>
                                        </p:tgtEl>
                                      </p:cBhvr>
                                    </p:animEffect>
                                  </p:childTnLst>
                                </p:cTn>
                              </p:par>
                              <p:par>
                                <p:cTn id="25" presetID="22" presetClass="entr" presetSubtype="2"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right)">
                                      <p:cBhvr>
                                        <p:cTn id="27" dur="1000"/>
                                        <p:tgtEl>
                                          <p:spTgt spid="15"/>
                                        </p:tgtEl>
                                      </p:cBhvr>
                                    </p:animEffect>
                                  </p:childTnLst>
                                </p:cTn>
                              </p:par>
                              <p:par>
                                <p:cTn id="28" presetID="22" presetClass="entr" presetSubtype="1"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up)">
                                      <p:cBhvr>
                                        <p:cTn id="30" dur="1000"/>
                                        <p:tgtEl>
                                          <p:spTgt spid="7"/>
                                        </p:tgtEl>
                                      </p:cBhvr>
                                    </p:animEffect>
                                  </p:childTnLst>
                                </p:cTn>
                              </p:par>
                              <p:par>
                                <p:cTn id="31" presetID="22" presetClass="entr" presetSubtype="8"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1000"/>
                                        <p:tgtEl>
                                          <p:spTgt spid="6"/>
                                        </p:tgtEl>
                                      </p:cBhvr>
                                    </p:animEffect>
                                  </p:childTnLst>
                                </p:cTn>
                              </p:par>
                              <p:par>
                                <p:cTn id="34" presetID="22" presetClass="entr" presetSubtype="8" fill="hold"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10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up)">
                                      <p:cBhvr>
                                        <p:cTn id="41" dur="1000"/>
                                        <p:tgtEl>
                                          <p:spTgt spid="24"/>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122942"/>
                                        </p:tgtEl>
                                        <p:attrNameLst>
                                          <p:attrName>style.visibility</p:attrName>
                                        </p:attrNameLst>
                                      </p:cBhvr>
                                      <p:to>
                                        <p:strVal val="visible"/>
                                      </p:to>
                                    </p:set>
                                    <p:animEffect transition="in" filter="wipe(up)">
                                      <p:cBhvr>
                                        <p:cTn id="44" dur="1000"/>
                                        <p:tgtEl>
                                          <p:spTgt spid="1229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8" grpId="0"/>
      <p:bldP spid="1229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2052" name="ตัวยึดหมายเลขภาพนิ่ง 3"/>
          <p:cNvSpPr>
            <a:spLocks noGrp="1"/>
          </p:cNvSpPr>
          <p:nvPr>
            <p:ph type="sldNum" sz="quarter" idx="12"/>
          </p:nvPr>
        </p:nvSpPr>
        <p:spPr>
          <a:noFill/>
        </p:spPr>
        <p:txBody>
          <a:bodyPr/>
          <a:lstStyle/>
          <a:p>
            <a:fld id="{424781F5-68E0-45C4-8ECF-15A8F83E22C4}" type="slidenum">
              <a:rPr lang="en-US" smtClean="0"/>
              <a:pPr/>
              <a:t>22</a:t>
            </a:fld>
            <a:endParaRPr lang="th-TH" smtClean="0"/>
          </a:p>
        </p:txBody>
      </p:sp>
      <p:graphicFrame>
        <p:nvGraphicFramePr>
          <p:cNvPr id="141378" name="Object 66"/>
          <p:cNvGraphicFramePr>
            <a:graphicFrameLocks noChangeAspect="1"/>
          </p:cNvGraphicFramePr>
          <p:nvPr/>
        </p:nvGraphicFramePr>
        <p:xfrm>
          <a:off x="723900" y="492125"/>
          <a:ext cx="4978400" cy="5568950"/>
        </p:xfrm>
        <a:graphic>
          <a:graphicData uri="http://schemas.openxmlformats.org/presentationml/2006/ole">
            <p:oleObj spid="_x0000_s2050" name="Equation" r:id="rId3" imgW="2984400" imgH="3340080" progId="Equation.3">
              <p:embed/>
            </p:oleObj>
          </a:graphicData>
        </a:graphic>
      </p:graphicFrame>
      <p:grpSp>
        <p:nvGrpSpPr>
          <p:cNvPr id="2" name="Group 67"/>
          <p:cNvGrpSpPr>
            <a:grpSpLocks/>
          </p:cNvGrpSpPr>
          <p:nvPr/>
        </p:nvGrpSpPr>
        <p:grpSpPr bwMode="auto">
          <a:xfrm>
            <a:off x="5943600" y="3708400"/>
            <a:ext cx="2317750" cy="738188"/>
            <a:chOff x="1748" y="1241"/>
            <a:chExt cx="1460" cy="465"/>
          </a:xfrm>
        </p:grpSpPr>
        <p:sp>
          <p:nvSpPr>
            <p:cNvPr id="2088" name="Rectangle 68"/>
            <p:cNvSpPr>
              <a:spLocks noChangeArrowheads="1"/>
            </p:cNvSpPr>
            <p:nvPr/>
          </p:nvSpPr>
          <p:spPr bwMode="auto">
            <a:xfrm>
              <a:off x="2010" y="1438"/>
              <a:ext cx="948" cy="268"/>
            </a:xfrm>
            <a:prstGeom prst="rect">
              <a:avLst/>
            </a:prstGeom>
            <a:noFill/>
            <a:ln w="9525">
              <a:solidFill>
                <a:srgbClr val="FF0000"/>
              </a:solidFill>
              <a:prstDash val="dash"/>
              <a:miter lim="800000"/>
              <a:headEnd/>
              <a:tailEnd/>
            </a:ln>
          </p:spPr>
          <p:txBody>
            <a:bodyPr wrap="none" anchor="ctr"/>
            <a:lstStyle/>
            <a:p>
              <a:endParaRPr lang="th-TH"/>
            </a:p>
          </p:txBody>
        </p:sp>
        <p:grpSp>
          <p:nvGrpSpPr>
            <p:cNvPr id="2089" name="Group 69"/>
            <p:cNvGrpSpPr>
              <a:grpSpLocks/>
            </p:cNvGrpSpPr>
            <p:nvPr/>
          </p:nvGrpSpPr>
          <p:grpSpPr bwMode="auto">
            <a:xfrm>
              <a:off x="1748" y="1241"/>
              <a:ext cx="1460" cy="405"/>
              <a:chOff x="1748" y="1241"/>
              <a:chExt cx="1460" cy="405"/>
            </a:xfrm>
          </p:grpSpPr>
          <p:sp>
            <p:nvSpPr>
              <p:cNvPr id="2090" name="Rectangle 70"/>
              <p:cNvSpPr>
                <a:spLocks noChangeArrowheads="1"/>
              </p:cNvSpPr>
              <p:nvPr/>
            </p:nvSpPr>
            <p:spPr bwMode="auto">
              <a:xfrm>
                <a:off x="2056" y="1485"/>
                <a:ext cx="836" cy="161"/>
              </a:xfrm>
              <a:prstGeom prst="rect">
                <a:avLst/>
              </a:prstGeom>
              <a:gradFill rotWithShape="1">
                <a:gsLst>
                  <a:gs pos="0">
                    <a:schemeClr val="hlink"/>
                  </a:gs>
                  <a:gs pos="100000">
                    <a:srgbClr val="FF7C80">
                      <a:alpha val="87000"/>
                    </a:srgbClr>
                  </a:gs>
                </a:gsLst>
                <a:lin ang="18900000" scaled="1"/>
              </a:gradFill>
              <a:ln w="28575" algn="ctr">
                <a:solidFill>
                  <a:srgbClr val="808080"/>
                </a:solidFill>
                <a:miter lim="800000"/>
                <a:headEnd/>
                <a:tailEnd/>
              </a:ln>
            </p:spPr>
            <p:txBody>
              <a:bodyPr wrap="none" anchor="ctr"/>
              <a:lstStyle/>
              <a:p>
                <a:endParaRPr lang="th-TH"/>
              </a:p>
            </p:txBody>
          </p:sp>
          <p:sp>
            <p:nvSpPr>
              <p:cNvPr id="141383" name="Freeform 71"/>
              <p:cNvSpPr>
                <a:spLocks/>
              </p:cNvSpPr>
              <p:nvPr/>
            </p:nvSpPr>
            <p:spPr bwMode="auto">
              <a:xfrm>
                <a:off x="2434" y="1241"/>
                <a:ext cx="154" cy="252"/>
              </a:xfrm>
              <a:custGeom>
                <a:avLst/>
                <a:gdLst/>
                <a:ahLst/>
                <a:cxnLst>
                  <a:cxn ang="0">
                    <a:pos x="0" y="929"/>
                  </a:cxn>
                  <a:cxn ang="0">
                    <a:pos x="16" y="742"/>
                  </a:cxn>
                  <a:cxn ang="0">
                    <a:pos x="58" y="486"/>
                  </a:cxn>
                  <a:cxn ang="0">
                    <a:pos x="120" y="260"/>
                  </a:cxn>
                  <a:cxn ang="0">
                    <a:pos x="183" y="120"/>
                  </a:cxn>
                  <a:cxn ang="0">
                    <a:pos x="105" y="90"/>
                  </a:cxn>
                  <a:cxn ang="0">
                    <a:pos x="279" y="0"/>
                  </a:cxn>
                  <a:cxn ang="0">
                    <a:pos x="329" y="204"/>
                  </a:cxn>
                  <a:cxn ang="0">
                    <a:pos x="286" y="159"/>
                  </a:cxn>
                  <a:cxn ang="0">
                    <a:pos x="265" y="237"/>
                  </a:cxn>
                  <a:cxn ang="0">
                    <a:pos x="257" y="368"/>
                  </a:cxn>
                  <a:cxn ang="0">
                    <a:pos x="257" y="536"/>
                  </a:cxn>
                  <a:cxn ang="0">
                    <a:pos x="267" y="703"/>
                  </a:cxn>
                  <a:cxn ang="0">
                    <a:pos x="283" y="782"/>
                  </a:cxn>
                  <a:cxn ang="0">
                    <a:pos x="309" y="900"/>
                  </a:cxn>
                  <a:cxn ang="0">
                    <a:pos x="330" y="949"/>
                  </a:cxn>
                  <a:cxn ang="0">
                    <a:pos x="137" y="753"/>
                  </a:cxn>
                  <a:cxn ang="0">
                    <a:pos x="0" y="929"/>
                  </a:cxn>
                </a:cxnLst>
                <a:rect l="0" t="0" r="r" b="b"/>
                <a:pathLst>
                  <a:path w="330" h="949">
                    <a:moveTo>
                      <a:pt x="0" y="929"/>
                    </a:moveTo>
                    <a:lnTo>
                      <a:pt x="16" y="742"/>
                    </a:lnTo>
                    <a:lnTo>
                      <a:pt x="58" y="486"/>
                    </a:lnTo>
                    <a:lnTo>
                      <a:pt x="120" y="260"/>
                    </a:lnTo>
                    <a:lnTo>
                      <a:pt x="183" y="120"/>
                    </a:lnTo>
                    <a:lnTo>
                      <a:pt x="105" y="90"/>
                    </a:lnTo>
                    <a:lnTo>
                      <a:pt x="279" y="0"/>
                    </a:lnTo>
                    <a:lnTo>
                      <a:pt x="329" y="204"/>
                    </a:lnTo>
                    <a:lnTo>
                      <a:pt x="286" y="159"/>
                    </a:lnTo>
                    <a:lnTo>
                      <a:pt x="265" y="237"/>
                    </a:lnTo>
                    <a:lnTo>
                      <a:pt x="257" y="368"/>
                    </a:lnTo>
                    <a:lnTo>
                      <a:pt x="257" y="536"/>
                    </a:lnTo>
                    <a:lnTo>
                      <a:pt x="267" y="703"/>
                    </a:lnTo>
                    <a:lnTo>
                      <a:pt x="283" y="782"/>
                    </a:lnTo>
                    <a:lnTo>
                      <a:pt x="309" y="900"/>
                    </a:lnTo>
                    <a:lnTo>
                      <a:pt x="330" y="949"/>
                    </a:lnTo>
                    <a:lnTo>
                      <a:pt x="137" y="753"/>
                    </a:lnTo>
                    <a:lnTo>
                      <a:pt x="0" y="929"/>
                    </a:lnTo>
                    <a:close/>
                  </a:path>
                </a:pathLst>
              </a:custGeom>
              <a:gradFill rotWithShape="1">
                <a:gsLst>
                  <a:gs pos="0">
                    <a:srgbClr val="FF9999">
                      <a:gamma/>
                      <a:shade val="46275"/>
                      <a:invGamma/>
                    </a:srgbClr>
                  </a:gs>
                  <a:gs pos="50000">
                    <a:srgbClr val="FF9999">
                      <a:alpha val="67999"/>
                    </a:srgbClr>
                  </a:gs>
                  <a:gs pos="100000">
                    <a:srgbClr val="FF9999">
                      <a:gamma/>
                      <a:shade val="46275"/>
                      <a:invGamma/>
                    </a:srgbClr>
                  </a:gs>
                </a:gsLst>
                <a:lin ang="18900000" scaled="1"/>
              </a:gradFill>
              <a:ln w="9525" cap="flat" cmpd="sng">
                <a:solidFill>
                  <a:srgbClr val="FF0000"/>
                </a:solidFill>
                <a:prstDash val="solid"/>
                <a:round/>
                <a:headEnd type="none" w="med" len="med"/>
                <a:tailEnd type="none" w="med" len="med"/>
              </a:ln>
              <a:effectLst/>
            </p:spPr>
            <p:txBody>
              <a:bodyPr/>
              <a:lstStyle/>
              <a:p>
                <a:pPr>
                  <a:defRPr/>
                </a:pPr>
                <a:endParaRPr lang="th-TH"/>
              </a:p>
            </p:txBody>
          </p:sp>
          <p:sp>
            <p:nvSpPr>
              <p:cNvPr id="2094" name="Text Box 72"/>
              <p:cNvSpPr txBox="1">
                <a:spLocks noChangeArrowheads="1"/>
              </p:cNvSpPr>
              <p:nvPr/>
            </p:nvSpPr>
            <p:spPr bwMode="auto">
              <a:xfrm>
                <a:off x="2671" y="1300"/>
                <a:ext cx="203" cy="135"/>
              </a:xfrm>
              <a:prstGeom prst="rect">
                <a:avLst/>
              </a:prstGeom>
              <a:noFill/>
              <a:ln w="9525" algn="ctr">
                <a:noFill/>
                <a:miter lim="800000"/>
                <a:headEnd/>
                <a:tailEnd/>
              </a:ln>
            </p:spPr>
            <p:txBody>
              <a:bodyPr>
                <a:spAutoFit/>
              </a:bodyPr>
              <a:lstStyle/>
              <a:p>
                <a:pPr algn="ctr">
                  <a:spcBef>
                    <a:spcPct val="50000"/>
                  </a:spcBef>
                </a:pPr>
                <a:r>
                  <a:rPr lang="en-US" sz="800" i="1">
                    <a:latin typeface="Comic Sans MS" pitchFamily="66" charset="0"/>
                  </a:rPr>
                  <a:t>Q</a:t>
                </a:r>
                <a:r>
                  <a:rPr lang="en-US" sz="800" i="1" baseline="-25000">
                    <a:latin typeface="Comic Sans MS" pitchFamily="66" charset="0"/>
                  </a:rPr>
                  <a:t>H</a:t>
                </a:r>
                <a:endParaRPr lang="th-TH" sz="800" i="1" baseline="-25000">
                  <a:latin typeface="Comic Sans MS" pitchFamily="66" charset="0"/>
                </a:endParaRPr>
              </a:p>
            </p:txBody>
          </p:sp>
          <p:sp>
            <p:nvSpPr>
              <p:cNvPr id="2095" name="Text Box 73"/>
              <p:cNvSpPr txBox="1">
                <a:spLocks noChangeArrowheads="1"/>
              </p:cNvSpPr>
              <p:nvPr/>
            </p:nvSpPr>
            <p:spPr bwMode="auto">
              <a:xfrm>
                <a:off x="2145" y="1471"/>
                <a:ext cx="704" cy="173"/>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Condenser</a:t>
                </a:r>
                <a:endParaRPr lang="th-TH" sz="1200" b="1" i="1">
                  <a:latin typeface="Times New Roman" pitchFamily="18" charset="0"/>
                </a:endParaRPr>
              </a:p>
            </p:txBody>
          </p:sp>
          <p:sp>
            <p:nvSpPr>
              <p:cNvPr id="2096" name="Line 74"/>
              <p:cNvSpPr>
                <a:spLocks noChangeShapeType="1"/>
              </p:cNvSpPr>
              <p:nvPr/>
            </p:nvSpPr>
            <p:spPr bwMode="auto">
              <a:xfrm flipV="1">
                <a:off x="3098" y="1478"/>
                <a:ext cx="1" cy="96"/>
              </a:xfrm>
              <a:prstGeom prst="line">
                <a:avLst/>
              </a:prstGeom>
              <a:noFill/>
              <a:ln w="9525">
                <a:solidFill>
                  <a:schemeClr val="tx1"/>
                </a:solidFill>
                <a:round/>
                <a:headEnd/>
                <a:tailEnd/>
              </a:ln>
            </p:spPr>
            <p:txBody>
              <a:bodyPr/>
              <a:lstStyle/>
              <a:p>
                <a:endParaRPr lang="th-TH"/>
              </a:p>
            </p:txBody>
          </p:sp>
          <p:sp>
            <p:nvSpPr>
              <p:cNvPr id="2097" name="Text Box 75"/>
              <p:cNvSpPr txBox="1">
                <a:spLocks noChangeArrowheads="1"/>
              </p:cNvSpPr>
              <p:nvPr/>
            </p:nvSpPr>
            <p:spPr bwMode="auto">
              <a:xfrm>
                <a:off x="3012" y="1318"/>
                <a:ext cx="166"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2</a:t>
                </a:r>
                <a:endParaRPr lang="th-TH" sz="900">
                  <a:latin typeface="Script MT Bold" pitchFamily="66" charset="0"/>
                </a:endParaRPr>
              </a:p>
            </p:txBody>
          </p:sp>
          <p:sp>
            <p:nvSpPr>
              <p:cNvPr id="2098" name="Line 76"/>
              <p:cNvSpPr>
                <a:spLocks noChangeShapeType="1"/>
              </p:cNvSpPr>
              <p:nvPr/>
            </p:nvSpPr>
            <p:spPr bwMode="auto">
              <a:xfrm flipH="1">
                <a:off x="2884" y="1552"/>
                <a:ext cx="324" cy="0"/>
              </a:xfrm>
              <a:prstGeom prst="line">
                <a:avLst/>
              </a:prstGeom>
              <a:noFill/>
              <a:ln w="9525">
                <a:solidFill>
                  <a:schemeClr val="tx1"/>
                </a:solidFill>
                <a:round/>
                <a:headEnd/>
                <a:tailEnd type="triangle" w="med" len="med"/>
              </a:ln>
            </p:spPr>
            <p:txBody>
              <a:bodyPr/>
              <a:lstStyle/>
              <a:p>
                <a:endParaRPr lang="th-TH"/>
              </a:p>
            </p:txBody>
          </p:sp>
          <p:sp>
            <p:nvSpPr>
              <p:cNvPr id="2099" name="Line 77"/>
              <p:cNvSpPr>
                <a:spLocks noChangeShapeType="1"/>
              </p:cNvSpPr>
              <p:nvPr/>
            </p:nvSpPr>
            <p:spPr bwMode="auto">
              <a:xfrm flipH="1">
                <a:off x="1748" y="1560"/>
                <a:ext cx="308" cy="0"/>
              </a:xfrm>
              <a:prstGeom prst="line">
                <a:avLst/>
              </a:prstGeom>
              <a:noFill/>
              <a:ln w="9525">
                <a:solidFill>
                  <a:schemeClr val="tx1"/>
                </a:solidFill>
                <a:round/>
                <a:headEnd/>
                <a:tailEnd type="triangle" w="med" len="med"/>
              </a:ln>
            </p:spPr>
            <p:txBody>
              <a:bodyPr/>
              <a:lstStyle/>
              <a:p>
                <a:endParaRPr lang="th-TH"/>
              </a:p>
            </p:txBody>
          </p:sp>
          <p:sp>
            <p:nvSpPr>
              <p:cNvPr id="2100" name="Line 78"/>
              <p:cNvSpPr>
                <a:spLocks noChangeShapeType="1"/>
              </p:cNvSpPr>
              <p:nvPr/>
            </p:nvSpPr>
            <p:spPr bwMode="auto">
              <a:xfrm flipV="1">
                <a:off x="1911" y="1491"/>
                <a:ext cx="1" cy="96"/>
              </a:xfrm>
              <a:prstGeom prst="line">
                <a:avLst/>
              </a:prstGeom>
              <a:noFill/>
              <a:ln w="9525">
                <a:solidFill>
                  <a:schemeClr val="tx1"/>
                </a:solidFill>
                <a:round/>
                <a:headEnd/>
                <a:tailEnd/>
              </a:ln>
            </p:spPr>
            <p:txBody>
              <a:bodyPr/>
              <a:lstStyle/>
              <a:p>
                <a:endParaRPr lang="th-TH"/>
              </a:p>
            </p:txBody>
          </p:sp>
          <p:sp>
            <p:nvSpPr>
              <p:cNvPr id="2101" name="Text Box 79"/>
              <p:cNvSpPr txBox="1">
                <a:spLocks noChangeArrowheads="1"/>
              </p:cNvSpPr>
              <p:nvPr/>
            </p:nvSpPr>
            <p:spPr bwMode="auto">
              <a:xfrm>
                <a:off x="1829" y="1359"/>
                <a:ext cx="166"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3</a:t>
                </a:r>
                <a:endParaRPr lang="th-TH" sz="900">
                  <a:latin typeface="Script MT Bold" pitchFamily="66" charset="0"/>
                </a:endParaRPr>
              </a:p>
            </p:txBody>
          </p:sp>
        </p:grpSp>
      </p:grpSp>
      <p:grpSp>
        <p:nvGrpSpPr>
          <p:cNvPr id="4" name="Group 94"/>
          <p:cNvGrpSpPr>
            <a:grpSpLocks/>
          </p:cNvGrpSpPr>
          <p:nvPr/>
        </p:nvGrpSpPr>
        <p:grpSpPr bwMode="auto">
          <a:xfrm>
            <a:off x="6272213" y="1778000"/>
            <a:ext cx="1238250" cy="1233488"/>
            <a:chOff x="579" y="548"/>
            <a:chExt cx="780" cy="777"/>
          </a:xfrm>
        </p:grpSpPr>
        <p:grpSp>
          <p:nvGrpSpPr>
            <p:cNvPr id="2068" name="Group 95"/>
            <p:cNvGrpSpPr>
              <a:grpSpLocks/>
            </p:cNvGrpSpPr>
            <p:nvPr/>
          </p:nvGrpSpPr>
          <p:grpSpPr bwMode="auto">
            <a:xfrm>
              <a:off x="680" y="548"/>
              <a:ext cx="679" cy="777"/>
              <a:chOff x="860" y="940"/>
              <a:chExt cx="679" cy="777"/>
            </a:xfrm>
          </p:grpSpPr>
          <p:grpSp>
            <p:nvGrpSpPr>
              <p:cNvPr id="2070" name="Group 96"/>
              <p:cNvGrpSpPr>
                <a:grpSpLocks/>
              </p:cNvGrpSpPr>
              <p:nvPr/>
            </p:nvGrpSpPr>
            <p:grpSpPr bwMode="auto">
              <a:xfrm>
                <a:off x="937" y="1179"/>
                <a:ext cx="602" cy="273"/>
                <a:chOff x="1345" y="1443"/>
                <a:chExt cx="602" cy="273"/>
              </a:xfrm>
            </p:grpSpPr>
            <p:grpSp>
              <p:nvGrpSpPr>
                <p:cNvPr id="2080" name="Group 97"/>
                <p:cNvGrpSpPr>
                  <a:grpSpLocks/>
                </p:cNvGrpSpPr>
                <p:nvPr/>
              </p:nvGrpSpPr>
              <p:grpSpPr bwMode="auto">
                <a:xfrm>
                  <a:off x="1345" y="1443"/>
                  <a:ext cx="380" cy="273"/>
                  <a:chOff x="2823" y="1582"/>
                  <a:chExt cx="516" cy="345"/>
                </a:xfrm>
              </p:grpSpPr>
              <p:sp>
                <p:nvSpPr>
                  <p:cNvPr id="2084" name="Freeform 98"/>
                  <p:cNvSpPr>
                    <a:spLocks noChangeAspect="1"/>
                  </p:cNvSpPr>
                  <p:nvPr/>
                </p:nvSpPr>
                <p:spPr bwMode="auto">
                  <a:xfrm rot="5400000">
                    <a:off x="2894" y="1511"/>
                    <a:ext cx="345" cy="487"/>
                  </a:xfrm>
                  <a:custGeom>
                    <a:avLst/>
                    <a:gdLst>
                      <a:gd name="T0" fmla="*/ 0 w 1980"/>
                      <a:gd name="T1" fmla="*/ 0 h 2880"/>
                      <a:gd name="T2" fmla="*/ 0 w 1980"/>
                      <a:gd name="T3" fmla="*/ 487 h 2880"/>
                      <a:gd name="T4" fmla="*/ 345 w 1980"/>
                      <a:gd name="T5" fmla="*/ 487 h 2880"/>
                      <a:gd name="T6" fmla="*/ 345 w 1980"/>
                      <a:gd name="T7" fmla="*/ 0 h 2880"/>
                      <a:gd name="T8" fmla="*/ 0 60000 65536"/>
                      <a:gd name="T9" fmla="*/ 0 60000 65536"/>
                      <a:gd name="T10" fmla="*/ 0 60000 65536"/>
                      <a:gd name="T11" fmla="*/ 0 60000 65536"/>
                      <a:gd name="T12" fmla="*/ 0 w 1980"/>
                      <a:gd name="T13" fmla="*/ 0 h 2880"/>
                      <a:gd name="T14" fmla="*/ 1980 w 1980"/>
                      <a:gd name="T15" fmla="*/ 2880 h 2880"/>
                    </a:gdLst>
                    <a:ahLst/>
                    <a:cxnLst>
                      <a:cxn ang="T8">
                        <a:pos x="T0" y="T1"/>
                      </a:cxn>
                      <a:cxn ang="T9">
                        <a:pos x="T2" y="T3"/>
                      </a:cxn>
                      <a:cxn ang="T10">
                        <a:pos x="T4" y="T5"/>
                      </a:cxn>
                      <a:cxn ang="T11">
                        <a:pos x="T6" y="T7"/>
                      </a:cxn>
                    </a:cxnLst>
                    <a:rect l="T12" t="T13" r="T14" b="T15"/>
                    <a:pathLst>
                      <a:path w="1980" h="2880">
                        <a:moveTo>
                          <a:pt x="0" y="0"/>
                        </a:moveTo>
                        <a:lnTo>
                          <a:pt x="0" y="2880"/>
                        </a:lnTo>
                        <a:lnTo>
                          <a:pt x="1980" y="2880"/>
                        </a:lnTo>
                        <a:lnTo>
                          <a:pt x="1980" y="0"/>
                        </a:lnTo>
                      </a:path>
                    </a:pathLst>
                  </a:custGeom>
                  <a:gradFill rotWithShape="1">
                    <a:gsLst>
                      <a:gs pos="0">
                        <a:srgbClr val="525252"/>
                      </a:gs>
                      <a:gs pos="50000">
                        <a:srgbClr val="B2B2B2"/>
                      </a:gs>
                      <a:gs pos="100000">
                        <a:srgbClr val="525252"/>
                      </a:gs>
                    </a:gsLst>
                    <a:lin ang="0" scaled="1"/>
                  </a:gradFill>
                  <a:ln w="76200">
                    <a:solidFill>
                      <a:srgbClr val="808080"/>
                    </a:solidFill>
                    <a:round/>
                    <a:headEnd/>
                    <a:tailEnd/>
                  </a:ln>
                </p:spPr>
                <p:txBody>
                  <a:bodyPr/>
                  <a:lstStyle/>
                  <a:p>
                    <a:endParaRPr lang="th-TH"/>
                  </a:p>
                </p:txBody>
              </p:sp>
              <p:sp>
                <p:nvSpPr>
                  <p:cNvPr id="2085" name="AutoShape 99"/>
                  <p:cNvSpPr>
                    <a:spLocks noChangeAspect="1" noChangeArrowheads="1"/>
                  </p:cNvSpPr>
                  <p:nvPr/>
                </p:nvSpPr>
                <p:spPr bwMode="auto">
                  <a:xfrm rot="5400000" flipV="1">
                    <a:off x="3218" y="1677"/>
                    <a:ext cx="95" cy="147"/>
                  </a:xfrm>
                  <a:custGeom>
                    <a:avLst/>
                    <a:gdLst>
                      <a:gd name="T0" fmla="*/ 0 w 21600"/>
                      <a:gd name="T1" fmla="*/ 1 h 21600"/>
                      <a:gd name="T2" fmla="*/ 0 w 21600"/>
                      <a:gd name="T3" fmla="*/ 1 h 21600"/>
                      <a:gd name="T4" fmla="*/ 0 w 21600"/>
                      <a:gd name="T5" fmla="*/ 1 h 21600"/>
                      <a:gd name="T6" fmla="*/ 0 w 21600"/>
                      <a:gd name="T7" fmla="*/ 0 h 21600"/>
                      <a:gd name="T8" fmla="*/ 0 60000 65536"/>
                      <a:gd name="T9" fmla="*/ 0 60000 65536"/>
                      <a:gd name="T10" fmla="*/ 0 60000 65536"/>
                      <a:gd name="T11" fmla="*/ 0 60000 65536"/>
                      <a:gd name="T12" fmla="*/ 4547 w 21600"/>
                      <a:gd name="T13" fmla="*/ 4555 h 21600"/>
                      <a:gd name="T14" fmla="*/ 17053 w 21600"/>
                      <a:gd name="T15" fmla="*/ 1704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808080"/>
                      </a:gs>
                      <a:gs pos="50000">
                        <a:srgbClr val="D3D3D3"/>
                      </a:gs>
                      <a:gs pos="100000">
                        <a:srgbClr val="808080"/>
                      </a:gs>
                    </a:gsLst>
                    <a:lin ang="0" scaled="1"/>
                  </a:gradFill>
                  <a:ln w="3175" algn="ctr">
                    <a:solidFill>
                      <a:schemeClr val="tx1"/>
                    </a:solidFill>
                    <a:miter lim="800000"/>
                    <a:headEnd/>
                    <a:tailEnd/>
                  </a:ln>
                </p:spPr>
                <p:txBody>
                  <a:bodyPr wrap="none" anchor="ctr"/>
                  <a:lstStyle/>
                  <a:p>
                    <a:endParaRPr lang="th-TH"/>
                  </a:p>
                </p:txBody>
              </p:sp>
              <p:sp>
                <p:nvSpPr>
                  <p:cNvPr id="2086" name="Rectangle 100"/>
                  <p:cNvSpPr>
                    <a:spLocks noChangeArrowheads="1"/>
                  </p:cNvSpPr>
                  <p:nvPr/>
                </p:nvSpPr>
                <p:spPr bwMode="auto">
                  <a:xfrm>
                    <a:off x="2847" y="1606"/>
                    <a:ext cx="263" cy="296"/>
                  </a:xfrm>
                  <a:prstGeom prst="rect">
                    <a:avLst/>
                  </a:prstGeom>
                  <a:gradFill rotWithShape="1">
                    <a:gsLst>
                      <a:gs pos="0">
                        <a:srgbClr val="FF0000">
                          <a:alpha val="62000"/>
                        </a:srgbClr>
                      </a:gs>
                      <a:gs pos="100000">
                        <a:srgbClr val="760000">
                          <a:alpha val="32001"/>
                        </a:srgbClr>
                      </a:gs>
                    </a:gsLst>
                    <a:lin ang="0" scaled="1"/>
                  </a:gradFill>
                  <a:ln w="28575" algn="ctr">
                    <a:noFill/>
                    <a:miter lim="800000"/>
                    <a:headEnd/>
                    <a:tailEnd/>
                  </a:ln>
                </p:spPr>
                <p:txBody>
                  <a:bodyPr wrap="none" anchor="ctr"/>
                  <a:lstStyle/>
                  <a:p>
                    <a:endParaRPr lang="th-TH"/>
                  </a:p>
                </p:txBody>
              </p:sp>
              <p:sp>
                <p:nvSpPr>
                  <p:cNvPr id="2087" name="Rectangle 101"/>
                  <p:cNvSpPr>
                    <a:spLocks noChangeAspect="1" noChangeArrowheads="1"/>
                  </p:cNvSpPr>
                  <p:nvPr/>
                </p:nvSpPr>
                <p:spPr bwMode="auto">
                  <a:xfrm rot="5400000">
                    <a:off x="2991" y="1693"/>
                    <a:ext cx="290" cy="121"/>
                  </a:xfrm>
                  <a:prstGeom prst="rect">
                    <a:avLst/>
                  </a:prstGeom>
                  <a:gradFill rotWithShape="1">
                    <a:gsLst>
                      <a:gs pos="0">
                        <a:srgbClr val="767676"/>
                      </a:gs>
                      <a:gs pos="50000">
                        <a:srgbClr val="FFFFFF"/>
                      </a:gs>
                      <a:gs pos="100000">
                        <a:srgbClr val="767676"/>
                      </a:gs>
                    </a:gsLst>
                    <a:lin ang="0" scaled="1"/>
                  </a:gradFill>
                  <a:ln w="6350">
                    <a:solidFill>
                      <a:srgbClr val="333333"/>
                    </a:solidFill>
                    <a:miter lim="800000"/>
                    <a:headEnd/>
                    <a:tailEnd/>
                  </a:ln>
                </p:spPr>
                <p:txBody>
                  <a:bodyPr/>
                  <a:lstStyle/>
                  <a:p>
                    <a:endParaRPr lang="th-TH"/>
                  </a:p>
                </p:txBody>
              </p:sp>
            </p:grpSp>
            <p:grpSp>
              <p:nvGrpSpPr>
                <p:cNvPr id="2081" name="Group 102"/>
                <p:cNvGrpSpPr>
                  <a:grpSpLocks/>
                </p:cNvGrpSpPr>
                <p:nvPr/>
              </p:nvGrpSpPr>
              <p:grpSpPr bwMode="auto">
                <a:xfrm>
                  <a:off x="1721" y="1575"/>
                  <a:ext cx="226" cy="118"/>
                  <a:chOff x="3333" y="1749"/>
                  <a:chExt cx="307" cy="149"/>
                </a:xfrm>
              </p:grpSpPr>
              <p:sp>
                <p:nvSpPr>
                  <p:cNvPr id="2082" name="Text Box 103"/>
                  <p:cNvSpPr txBox="1">
                    <a:spLocks noChangeArrowheads="1"/>
                  </p:cNvSpPr>
                  <p:nvPr/>
                </p:nvSpPr>
                <p:spPr bwMode="auto">
                  <a:xfrm>
                    <a:off x="3364" y="1752"/>
                    <a:ext cx="276" cy="146"/>
                  </a:xfrm>
                  <a:prstGeom prst="rect">
                    <a:avLst/>
                  </a:prstGeom>
                  <a:noFill/>
                  <a:ln w="9525" algn="ctr">
                    <a:noFill/>
                    <a:miter lim="800000"/>
                    <a:headEnd/>
                    <a:tailEnd/>
                  </a:ln>
                </p:spPr>
                <p:txBody>
                  <a:bodyPr>
                    <a:spAutoFit/>
                  </a:bodyPr>
                  <a:lstStyle/>
                  <a:p>
                    <a:pPr algn="ctr">
                      <a:spcBef>
                        <a:spcPct val="50000"/>
                      </a:spcBef>
                    </a:pPr>
                    <a:r>
                      <a:rPr lang="en-US" sz="600" i="1">
                        <a:latin typeface="Comic Sans MS" pitchFamily="66" charset="0"/>
                      </a:rPr>
                      <a:t>W</a:t>
                    </a:r>
                    <a:r>
                      <a:rPr lang="en-US" sz="600" i="1" baseline="-25000">
                        <a:latin typeface="Comic Sans MS" pitchFamily="66" charset="0"/>
                      </a:rPr>
                      <a:t>in</a:t>
                    </a:r>
                    <a:endParaRPr lang="th-TH" sz="600" i="1" baseline="-25000">
                      <a:latin typeface="Comic Sans MS" pitchFamily="66" charset="0"/>
                    </a:endParaRPr>
                  </a:p>
                </p:txBody>
              </p:sp>
              <p:sp>
                <p:nvSpPr>
                  <p:cNvPr id="2083" name="Line 104"/>
                  <p:cNvSpPr>
                    <a:spLocks noChangeShapeType="1"/>
                  </p:cNvSpPr>
                  <p:nvPr/>
                </p:nvSpPr>
                <p:spPr bwMode="auto">
                  <a:xfrm flipH="1">
                    <a:off x="3333" y="1749"/>
                    <a:ext cx="279" cy="0"/>
                  </a:xfrm>
                  <a:prstGeom prst="line">
                    <a:avLst/>
                  </a:prstGeom>
                  <a:noFill/>
                  <a:ln w="38100">
                    <a:solidFill>
                      <a:srgbClr val="800080"/>
                    </a:solidFill>
                    <a:round/>
                    <a:headEnd/>
                    <a:tailEnd type="triangle" w="med" len="lg"/>
                  </a:ln>
                </p:spPr>
                <p:txBody>
                  <a:bodyPr/>
                  <a:lstStyle/>
                  <a:p>
                    <a:endParaRPr lang="th-TH"/>
                  </a:p>
                </p:txBody>
              </p:sp>
            </p:grpSp>
          </p:grpSp>
          <p:sp>
            <p:nvSpPr>
              <p:cNvPr id="2071" name="Freeform 105"/>
              <p:cNvSpPr>
                <a:spLocks/>
              </p:cNvSpPr>
              <p:nvPr/>
            </p:nvSpPr>
            <p:spPr bwMode="auto">
              <a:xfrm>
                <a:off x="998" y="1453"/>
                <a:ext cx="1" cy="264"/>
              </a:xfrm>
              <a:custGeom>
                <a:avLst/>
                <a:gdLst>
                  <a:gd name="T0" fmla="*/ 0 w 1"/>
                  <a:gd name="T1" fmla="*/ 264 h 264"/>
                  <a:gd name="T2" fmla="*/ 0 w 1"/>
                  <a:gd name="T3" fmla="*/ 0 h 264"/>
                  <a:gd name="T4" fmla="*/ 0 60000 65536"/>
                  <a:gd name="T5" fmla="*/ 0 60000 65536"/>
                  <a:gd name="T6" fmla="*/ 0 w 1"/>
                  <a:gd name="T7" fmla="*/ 0 h 264"/>
                  <a:gd name="T8" fmla="*/ 1 w 1"/>
                  <a:gd name="T9" fmla="*/ 264 h 264"/>
                </a:gdLst>
                <a:ahLst/>
                <a:cxnLst>
                  <a:cxn ang="T4">
                    <a:pos x="T0" y="T1"/>
                  </a:cxn>
                  <a:cxn ang="T5">
                    <a:pos x="T2" y="T3"/>
                  </a:cxn>
                </a:cxnLst>
                <a:rect l="T6" t="T7" r="T8" b="T9"/>
                <a:pathLst>
                  <a:path w="1" h="264">
                    <a:moveTo>
                      <a:pt x="0" y="264"/>
                    </a:moveTo>
                    <a:lnTo>
                      <a:pt x="0" y="0"/>
                    </a:lnTo>
                  </a:path>
                </a:pathLst>
              </a:custGeom>
              <a:noFill/>
              <a:ln w="38100" cap="flat" cmpd="sng">
                <a:solidFill>
                  <a:srgbClr val="FF00FF"/>
                </a:solidFill>
                <a:prstDash val="solid"/>
                <a:round/>
                <a:headEnd type="none" w="med" len="med"/>
                <a:tailEnd type="stealth" w="lg" len="lg"/>
              </a:ln>
            </p:spPr>
            <p:txBody>
              <a:bodyPr/>
              <a:lstStyle/>
              <a:p>
                <a:endParaRPr lang="th-TH"/>
              </a:p>
            </p:txBody>
          </p:sp>
          <p:grpSp>
            <p:nvGrpSpPr>
              <p:cNvPr id="2072" name="Group 106"/>
              <p:cNvGrpSpPr>
                <a:grpSpLocks/>
              </p:cNvGrpSpPr>
              <p:nvPr/>
            </p:nvGrpSpPr>
            <p:grpSpPr bwMode="auto">
              <a:xfrm>
                <a:off x="967" y="1568"/>
                <a:ext cx="207" cy="144"/>
                <a:chOff x="927" y="1668"/>
                <a:chExt cx="207" cy="144"/>
              </a:xfrm>
            </p:grpSpPr>
            <p:sp>
              <p:nvSpPr>
                <p:cNvPr id="2078" name="Text Box 107"/>
                <p:cNvSpPr txBox="1">
                  <a:spLocks noChangeArrowheads="1"/>
                </p:cNvSpPr>
                <p:nvPr/>
              </p:nvSpPr>
              <p:spPr bwMode="auto">
                <a:xfrm>
                  <a:off x="968" y="1668"/>
                  <a:ext cx="166"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1</a:t>
                  </a:r>
                  <a:endParaRPr lang="th-TH" sz="900">
                    <a:latin typeface="Script MT Bold" pitchFamily="66" charset="0"/>
                  </a:endParaRPr>
                </a:p>
              </p:txBody>
            </p:sp>
            <p:sp>
              <p:nvSpPr>
                <p:cNvPr id="2079" name="Line 108"/>
                <p:cNvSpPr>
                  <a:spLocks noChangeShapeType="1"/>
                </p:cNvSpPr>
                <p:nvPr/>
              </p:nvSpPr>
              <p:spPr bwMode="auto">
                <a:xfrm flipH="1">
                  <a:off x="927" y="1744"/>
                  <a:ext cx="75" cy="0"/>
                </a:xfrm>
                <a:prstGeom prst="line">
                  <a:avLst/>
                </a:prstGeom>
                <a:noFill/>
                <a:ln w="9525">
                  <a:solidFill>
                    <a:schemeClr val="tx1"/>
                  </a:solidFill>
                  <a:round/>
                  <a:headEnd/>
                  <a:tailEnd/>
                </a:ln>
              </p:spPr>
              <p:txBody>
                <a:bodyPr/>
                <a:lstStyle/>
                <a:p>
                  <a:endParaRPr lang="th-TH"/>
                </a:p>
              </p:txBody>
            </p:sp>
          </p:grpSp>
          <p:sp>
            <p:nvSpPr>
              <p:cNvPr id="2073" name="Freeform 109"/>
              <p:cNvSpPr>
                <a:spLocks/>
              </p:cNvSpPr>
              <p:nvPr/>
            </p:nvSpPr>
            <p:spPr bwMode="auto">
              <a:xfrm>
                <a:off x="988" y="940"/>
                <a:ext cx="1" cy="257"/>
              </a:xfrm>
              <a:custGeom>
                <a:avLst/>
                <a:gdLst>
                  <a:gd name="T0" fmla="*/ 0 w 1"/>
                  <a:gd name="T1" fmla="*/ 257 h 257"/>
                  <a:gd name="T2" fmla="*/ 0 w 1"/>
                  <a:gd name="T3" fmla="*/ 0 h 257"/>
                  <a:gd name="T4" fmla="*/ 0 60000 65536"/>
                  <a:gd name="T5" fmla="*/ 0 60000 65536"/>
                  <a:gd name="T6" fmla="*/ 0 w 1"/>
                  <a:gd name="T7" fmla="*/ 0 h 257"/>
                  <a:gd name="T8" fmla="*/ 1 w 1"/>
                  <a:gd name="T9" fmla="*/ 257 h 257"/>
                </a:gdLst>
                <a:ahLst/>
                <a:cxnLst>
                  <a:cxn ang="T4">
                    <a:pos x="T0" y="T1"/>
                  </a:cxn>
                  <a:cxn ang="T5">
                    <a:pos x="T2" y="T3"/>
                  </a:cxn>
                </a:cxnLst>
                <a:rect l="T6" t="T7" r="T8" b="T9"/>
                <a:pathLst>
                  <a:path w="1" h="257">
                    <a:moveTo>
                      <a:pt x="0" y="257"/>
                    </a:moveTo>
                    <a:lnTo>
                      <a:pt x="0" y="0"/>
                    </a:lnTo>
                  </a:path>
                </a:pathLst>
              </a:custGeom>
              <a:noFill/>
              <a:ln w="38100" cap="flat" cmpd="sng">
                <a:solidFill>
                  <a:srgbClr val="FF0000"/>
                </a:solidFill>
                <a:prstDash val="solid"/>
                <a:round/>
                <a:headEnd type="none" w="med" len="med"/>
                <a:tailEnd type="stealth" w="lg" len="lg"/>
              </a:ln>
            </p:spPr>
            <p:txBody>
              <a:bodyPr/>
              <a:lstStyle/>
              <a:p>
                <a:endParaRPr lang="th-TH"/>
              </a:p>
            </p:txBody>
          </p:sp>
          <p:grpSp>
            <p:nvGrpSpPr>
              <p:cNvPr id="2074" name="Group 110"/>
              <p:cNvGrpSpPr>
                <a:grpSpLocks/>
              </p:cNvGrpSpPr>
              <p:nvPr/>
            </p:nvGrpSpPr>
            <p:grpSpPr bwMode="auto">
              <a:xfrm>
                <a:off x="982" y="1001"/>
                <a:ext cx="211" cy="144"/>
                <a:chOff x="962" y="877"/>
                <a:chExt cx="211" cy="144"/>
              </a:xfrm>
            </p:grpSpPr>
            <p:sp>
              <p:nvSpPr>
                <p:cNvPr id="2076" name="Line 111"/>
                <p:cNvSpPr>
                  <a:spLocks noChangeShapeType="1"/>
                </p:cNvSpPr>
                <p:nvPr/>
              </p:nvSpPr>
              <p:spPr bwMode="auto">
                <a:xfrm flipH="1">
                  <a:off x="962" y="953"/>
                  <a:ext cx="75" cy="0"/>
                </a:xfrm>
                <a:prstGeom prst="line">
                  <a:avLst/>
                </a:prstGeom>
                <a:noFill/>
                <a:ln w="9525">
                  <a:solidFill>
                    <a:schemeClr val="tx1"/>
                  </a:solidFill>
                  <a:round/>
                  <a:headEnd/>
                  <a:tailEnd/>
                </a:ln>
              </p:spPr>
              <p:txBody>
                <a:bodyPr/>
                <a:lstStyle/>
                <a:p>
                  <a:endParaRPr lang="th-TH"/>
                </a:p>
              </p:txBody>
            </p:sp>
            <p:sp>
              <p:nvSpPr>
                <p:cNvPr id="2077" name="Text Box 112"/>
                <p:cNvSpPr txBox="1">
                  <a:spLocks noChangeArrowheads="1"/>
                </p:cNvSpPr>
                <p:nvPr/>
              </p:nvSpPr>
              <p:spPr bwMode="auto">
                <a:xfrm>
                  <a:off x="1007" y="877"/>
                  <a:ext cx="166"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2</a:t>
                  </a:r>
                  <a:endParaRPr lang="th-TH" sz="900">
                    <a:latin typeface="Script MT Bold" pitchFamily="66" charset="0"/>
                  </a:endParaRPr>
                </a:p>
              </p:txBody>
            </p:sp>
          </p:grpSp>
          <p:sp>
            <p:nvSpPr>
              <p:cNvPr id="2075" name="Rectangle 113"/>
              <p:cNvSpPr>
                <a:spLocks noChangeArrowheads="1"/>
              </p:cNvSpPr>
              <p:nvPr/>
            </p:nvSpPr>
            <p:spPr bwMode="auto">
              <a:xfrm>
                <a:off x="860" y="1108"/>
                <a:ext cx="516" cy="432"/>
              </a:xfrm>
              <a:prstGeom prst="rect">
                <a:avLst/>
              </a:prstGeom>
              <a:noFill/>
              <a:ln w="9525">
                <a:solidFill>
                  <a:srgbClr val="FF0000"/>
                </a:solidFill>
                <a:prstDash val="dash"/>
                <a:miter lim="800000"/>
                <a:headEnd/>
                <a:tailEnd/>
              </a:ln>
            </p:spPr>
            <p:txBody>
              <a:bodyPr wrap="none" anchor="ctr"/>
              <a:lstStyle/>
              <a:p>
                <a:endParaRPr lang="th-TH"/>
              </a:p>
            </p:txBody>
          </p:sp>
        </p:grpSp>
        <p:sp>
          <p:nvSpPr>
            <p:cNvPr id="2069" name="Text Box 114"/>
            <p:cNvSpPr txBox="1">
              <a:spLocks noChangeArrowheads="1"/>
            </p:cNvSpPr>
            <p:nvPr/>
          </p:nvSpPr>
          <p:spPr bwMode="auto">
            <a:xfrm>
              <a:off x="579" y="837"/>
              <a:ext cx="637" cy="154"/>
            </a:xfrm>
            <a:prstGeom prst="rect">
              <a:avLst/>
            </a:prstGeom>
            <a:noFill/>
            <a:ln w="9525" algn="ctr">
              <a:noFill/>
              <a:miter lim="800000"/>
              <a:headEnd/>
              <a:tailEnd/>
            </a:ln>
          </p:spPr>
          <p:txBody>
            <a:bodyPr>
              <a:spAutoFit/>
            </a:bodyPr>
            <a:lstStyle/>
            <a:p>
              <a:pPr algn="ctr">
                <a:spcBef>
                  <a:spcPct val="50000"/>
                </a:spcBef>
              </a:pPr>
              <a:r>
                <a:rPr lang="en-US" sz="1000" b="1" i="1">
                  <a:latin typeface="Times New Roman" pitchFamily="18" charset="0"/>
                </a:rPr>
                <a:t>Compressor</a:t>
              </a:r>
              <a:endParaRPr lang="th-TH" sz="1000" b="1" i="1">
                <a:latin typeface="Times New Roman" pitchFamily="18" charset="0"/>
              </a:endParaRPr>
            </a:p>
          </p:txBody>
        </p:sp>
      </p:grpSp>
      <p:grpSp>
        <p:nvGrpSpPr>
          <p:cNvPr id="11" name="Group 115"/>
          <p:cNvGrpSpPr>
            <a:grpSpLocks/>
          </p:cNvGrpSpPr>
          <p:nvPr/>
        </p:nvGrpSpPr>
        <p:grpSpPr bwMode="auto">
          <a:xfrm>
            <a:off x="6046788" y="519113"/>
            <a:ext cx="2366962" cy="854075"/>
            <a:chOff x="1433" y="2457"/>
            <a:chExt cx="1491" cy="538"/>
          </a:xfrm>
        </p:grpSpPr>
        <p:sp>
          <p:nvSpPr>
            <p:cNvPr id="2056" name="Rectangle 116"/>
            <p:cNvSpPr>
              <a:spLocks noChangeArrowheads="1"/>
            </p:cNvSpPr>
            <p:nvPr/>
          </p:nvSpPr>
          <p:spPr bwMode="auto">
            <a:xfrm>
              <a:off x="1685" y="2517"/>
              <a:ext cx="964" cy="272"/>
            </a:xfrm>
            <a:prstGeom prst="rect">
              <a:avLst/>
            </a:prstGeom>
            <a:noFill/>
            <a:ln w="9525">
              <a:solidFill>
                <a:srgbClr val="FF0000"/>
              </a:solidFill>
              <a:prstDash val="dash"/>
              <a:miter lim="800000"/>
              <a:headEnd/>
              <a:tailEnd/>
            </a:ln>
          </p:spPr>
          <p:txBody>
            <a:bodyPr wrap="none" anchor="ctr"/>
            <a:lstStyle/>
            <a:p>
              <a:endParaRPr lang="th-TH"/>
            </a:p>
          </p:txBody>
        </p:sp>
        <p:grpSp>
          <p:nvGrpSpPr>
            <p:cNvPr id="2057" name="Group 117"/>
            <p:cNvGrpSpPr>
              <a:grpSpLocks/>
            </p:cNvGrpSpPr>
            <p:nvPr/>
          </p:nvGrpSpPr>
          <p:grpSpPr bwMode="auto">
            <a:xfrm>
              <a:off x="1433" y="2457"/>
              <a:ext cx="1491" cy="538"/>
              <a:chOff x="1433" y="2457"/>
              <a:chExt cx="1491" cy="538"/>
            </a:xfrm>
          </p:grpSpPr>
          <p:sp>
            <p:nvSpPr>
              <p:cNvPr id="2058" name="Rectangle 118"/>
              <p:cNvSpPr>
                <a:spLocks noChangeArrowheads="1"/>
              </p:cNvSpPr>
              <p:nvPr/>
            </p:nvSpPr>
            <p:spPr bwMode="auto">
              <a:xfrm>
                <a:off x="1759" y="2577"/>
                <a:ext cx="835" cy="161"/>
              </a:xfrm>
              <a:prstGeom prst="rect">
                <a:avLst/>
              </a:prstGeom>
              <a:gradFill rotWithShape="1">
                <a:gsLst>
                  <a:gs pos="0">
                    <a:srgbClr val="0000CC"/>
                  </a:gs>
                  <a:gs pos="100000">
                    <a:srgbClr val="FF7C80">
                      <a:alpha val="32001"/>
                    </a:srgbClr>
                  </a:gs>
                </a:gsLst>
                <a:lin ang="18900000" scaled="1"/>
              </a:gradFill>
              <a:ln w="28575" algn="ctr">
                <a:solidFill>
                  <a:srgbClr val="808080"/>
                </a:solidFill>
                <a:miter lim="800000"/>
                <a:headEnd/>
                <a:tailEnd/>
              </a:ln>
            </p:spPr>
            <p:txBody>
              <a:bodyPr wrap="none" anchor="ctr"/>
              <a:lstStyle/>
              <a:p>
                <a:endParaRPr lang="th-TH"/>
              </a:p>
            </p:txBody>
          </p:sp>
          <p:sp>
            <p:nvSpPr>
              <p:cNvPr id="2059" name="Freeform 119"/>
              <p:cNvSpPr>
                <a:spLocks/>
              </p:cNvSpPr>
              <p:nvPr/>
            </p:nvSpPr>
            <p:spPr bwMode="auto">
              <a:xfrm rot="-596046">
                <a:off x="2146" y="2739"/>
                <a:ext cx="114" cy="186"/>
              </a:xfrm>
              <a:custGeom>
                <a:avLst/>
                <a:gdLst>
                  <a:gd name="T0" fmla="*/ 0 w 330"/>
                  <a:gd name="T1" fmla="*/ 182 h 949"/>
                  <a:gd name="T2" fmla="*/ 6 w 330"/>
                  <a:gd name="T3" fmla="*/ 145 h 949"/>
                  <a:gd name="T4" fmla="*/ 20 w 330"/>
                  <a:gd name="T5" fmla="*/ 95 h 949"/>
                  <a:gd name="T6" fmla="*/ 41 w 330"/>
                  <a:gd name="T7" fmla="*/ 51 h 949"/>
                  <a:gd name="T8" fmla="*/ 63 w 330"/>
                  <a:gd name="T9" fmla="*/ 24 h 949"/>
                  <a:gd name="T10" fmla="*/ 36 w 330"/>
                  <a:gd name="T11" fmla="*/ 18 h 949"/>
                  <a:gd name="T12" fmla="*/ 96 w 330"/>
                  <a:gd name="T13" fmla="*/ 0 h 949"/>
                  <a:gd name="T14" fmla="*/ 114 w 330"/>
                  <a:gd name="T15" fmla="*/ 40 h 949"/>
                  <a:gd name="T16" fmla="*/ 99 w 330"/>
                  <a:gd name="T17" fmla="*/ 31 h 949"/>
                  <a:gd name="T18" fmla="*/ 92 w 330"/>
                  <a:gd name="T19" fmla="*/ 46 h 949"/>
                  <a:gd name="T20" fmla="*/ 89 w 330"/>
                  <a:gd name="T21" fmla="*/ 72 h 949"/>
                  <a:gd name="T22" fmla="*/ 89 w 330"/>
                  <a:gd name="T23" fmla="*/ 105 h 949"/>
                  <a:gd name="T24" fmla="*/ 92 w 330"/>
                  <a:gd name="T25" fmla="*/ 138 h 949"/>
                  <a:gd name="T26" fmla="*/ 98 w 330"/>
                  <a:gd name="T27" fmla="*/ 153 h 949"/>
                  <a:gd name="T28" fmla="*/ 107 w 330"/>
                  <a:gd name="T29" fmla="*/ 176 h 949"/>
                  <a:gd name="T30" fmla="*/ 114 w 330"/>
                  <a:gd name="T31" fmla="*/ 186 h 949"/>
                  <a:gd name="T32" fmla="*/ 47 w 330"/>
                  <a:gd name="T33" fmla="*/ 148 h 949"/>
                  <a:gd name="T34" fmla="*/ 0 w 330"/>
                  <a:gd name="T35" fmla="*/ 182 h 9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0"/>
                  <a:gd name="T55" fmla="*/ 0 h 949"/>
                  <a:gd name="T56" fmla="*/ 330 w 330"/>
                  <a:gd name="T57" fmla="*/ 949 h 9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0" h="949">
                    <a:moveTo>
                      <a:pt x="0" y="929"/>
                    </a:moveTo>
                    <a:lnTo>
                      <a:pt x="16" y="742"/>
                    </a:lnTo>
                    <a:lnTo>
                      <a:pt x="58" y="486"/>
                    </a:lnTo>
                    <a:lnTo>
                      <a:pt x="120" y="260"/>
                    </a:lnTo>
                    <a:lnTo>
                      <a:pt x="183" y="120"/>
                    </a:lnTo>
                    <a:lnTo>
                      <a:pt x="105" y="90"/>
                    </a:lnTo>
                    <a:lnTo>
                      <a:pt x="279" y="0"/>
                    </a:lnTo>
                    <a:lnTo>
                      <a:pt x="329" y="204"/>
                    </a:lnTo>
                    <a:lnTo>
                      <a:pt x="286" y="159"/>
                    </a:lnTo>
                    <a:lnTo>
                      <a:pt x="265" y="237"/>
                    </a:lnTo>
                    <a:lnTo>
                      <a:pt x="257" y="368"/>
                    </a:lnTo>
                    <a:lnTo>
                      <a:pt x="257" y="536"/>
                    </a:lnTo>
                    <a:lnTo>
                      <a:pt x="267" y="703"/>
                    </a:lnTo>
                    <a:lnTo>
                      <a:pt x="283" y="782"/>
                    </a:lnTo>
                    <a:lnTo>
                      <a:pt x="309" y="900"/>
                    </a:lnTo>
                    <a:lnTo>
                      <a:pt x="330" y="949"/>
                    </a:lnTo>
                    <a:lnTo>
                      <a:pt x="137" y="753"/>
                    </a:lnTo>
                    <a:lnTo>
                      <a:pt x="0" y="929"/>
                    </a:lnTo>
                    <a:close/>
                  </a:path>
                </a:pathLst>
              </a:custGeom>
              <a:gradFill rotWithShape="1">
                <a:gsLst>
                  <a:gs pos="0">
                    <a:srgbClr val="3333FF">
                      <a:alpha val="53000"/>
                    </a:srgbClr>
                  </a:gs>
                  <a:gs pos="100000">
                    <a:srgbClr val="181876"/>
                  </a:gs>
                </a:gsLst>
                <a:lin ang="18900000" scaled="1"/>
              </a:gradFill>
              <a:ln w="9525" cap="flat" cmpd="sng">
                <a:solidFill>
                  <a:srgbClr val="000080"/>
                </a:solidFill>
                <a:prstDash val="solid"/>
                <a:round/>
                <a:headEnd type="none" w="med" len="med"/>
                <a:tailEnd type="none" w="med" len="med"/>
              </a:ln>
            </p:spPr>
            <p:txBody>
              <a:bodyPr/>
              <a:lstStyle/>
              <a:p>
                <a:endParaRPr lang="th-TH"/>
              </a:p>
            </p:txBody>
          </p:sp>
          <p:sp>
            <p:nvSpPr>
              <p:cNvPr id="2060" name="Text Box 120"/>
              <p:cNvSpPr txBox="1">
                <a:spLocks noChangeArrowheads="1"/>
              </p:cNvSpPr>
              <p:nvPr/>
            </p:nvSpPr>
            <p:spPr bwMode="auto">
              <a:xfrm>
                <a:off x="1948" y="2860"/>
                <a:ext cx="203" cy="135"/>
              </a:xfrm>
              <a:prstGeom prst="rect">
                <a:avLst/>
              </a:prstGeom>
              <a:noFill/>
              <a:ln w="9525" algn="ctr">
                <a:noFill/>
                <a:miter lim="800000"/>
                <a:headEnd/>
                <a:tailEnd/>
              </a:ln>
            </p:spPr>
            <p:txBody>
              <a:bodyPr>
                <a:spAutoFit/>
              </a:bodyPr>
              <a:lstStyle/>
              <a:p>
                <a:pPr algn="ctr">
                  <a:spcBef>
                    <a:spcPct val="50000"/>
                  </a:spcBef>
                </a:pPr>
                <a:r>
                  <a:rPr lang="en-US" sz="800" i="1">
                    <a:latin typeface="Comic Sans MS" pitchFamily="66" charset="0"/>
                  </a:rPr>
                  <a:t>Q</a:t>
                </a:r>
                <a:r>
                  <a:rPr lang="en-US" sz="800" i="1" baseline="-25000">
                    <a:latin typeface="Comic Sans MS" pitchFamily="66" charset="0"/>
                  </a:rPr>
                  <a:t>L</a:t>
                </a:r>
                <a:endParaRPr lang="th-TH" sz="800" i="1" baseline="-25000">
                  <a:latin typeface="Comic Sans MS" pitchFamily="66" charset="0"/>
                </a:endParaRPr>
              </a:p>
            </p:txBody>
          </p:sp>
          <p:sp>
            <p:nvSpPr>
              <p:cNvPr id="2061" name="Text Box 121"/>
              <p:cNvSpPr txBox="1">
                <a:spLocks noChangeArrowheads="1"/>
              </p:cNvSpPr>
              <p:nvPr/>
            </p:nvSpPr>
            <p:spPr bwMode="auto">
              <a:xfrm>
                <a:off x="1791" y="2567"/>
                <a:ext cx="805" cy="173"/>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Evaporator</a:t>
                </a:r>
                <a:endParaRPr lang="th-TH" sz="1200" b="1" i="1">
                  <a:latin typeface="Times New Roman" pitchFamily="18" charset="0"/>
                </a:endParaRPr>
              </a:p>
            </p:txBody>
          </p:sp>
          <p:sp>
            <p:nvSpPr>
              <p:cNvPr id="2062" name="Text Box 122"/>
              <p:cNvSpPr txBox="1">
                <a:spLocks noChangeArrowheads="1"/>
              </p:cNvSpPr>
              <p:nvPr/>
            </p:nvSpPr>
            <p:spPr bwMode="auto">
              <a:xfrm>
                <a:off x="1545" y="2457"/>
                <a:ext cx="166"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4</a:t>
                </a:r>
                <a:endParaRPr lang="th-TH" sz="900">
                  <a:latin typeface="Script MT Bold" pitchFamily="66" charset="0"/>
                </a:endParaRPr>
              </a:p>
            </p:txBody>
          </p:sp>
          <p:sp>
            <p:nvSpPr>
              <p:cNvPr id="2063" name="Text Box 123"/>
              <p:cNvSpPr txBox="1">
                <a:spLocks noChangeArrowheads="1"/>
              </p:cNvSpPr>
              <p:nvPr/>
            </p:nvSpPr>
            <p:spPr bwMode="auto">
              <a:xfrm>
                <a:off x="2657" y="2473"/>
                <a:ext cx="166"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1</a:t>
                </a:r>
                <a:endParaRPr lang="th-TH" sz="900">
                  <a:latin typeface="Script MT Bold" pitchFamily="66" charset="0"/>
                </a:endParaRPr>
              </a:p>
            </p:txBody>
          </p:sp>
          <p:sp>
            <p:nvSpPr>
              <p:cNvPr id="2064" name="Line 124"/>
              <p:cNvSpPr>
                <a:spLocks noChangeShapeType="1"/>
              </p:cNvSpPr>
              <p:nvPr/>
            </p:nvSpPr>
            <p:spPr bwMode="auto">
              <a:xfrm>
                <a:off x="2592" y="2656"/>
                <a:ext cx="332" cy="0"/>
              </a:xfrm>
              <a:prstGeom prst="line">
                <a:avLst/>
              </a:prstGeom>
              <a:noFill/>
              <a:ln w="9525">
                <a:solidFill>
                  <a:schemeClr val="tx1"/>
                </a:solidFill>
                <a:round/>
                <a:headEnd/>
                <a:tailEnd type="triangle" w="med" len="med"/>
              </a:ln>
            </p:spPr>
            <p:txBody>
              <a:bodyPr/>
              <a:lstStyle/>
              <a:p>
                <a:endParaRPr lang="th-TH"/>
              </a:p>
            </p:txBody>
          </p:sp>
          <p:sp>
            <p:nvSpPr>
              <p:cNvPr id="2065" name="Line 125"/>
              <p:cNvSpPr>
                <a:spLocks noChangeShapeType="1"/>
              </p:cNvSpPr>
              <p:nvPr/>
            </p:nvSpPr>
            <p:spPr bwMode="auto">
              <a:xfrm>
                <a:off x="1433" y="2645"/>
                <a:ext cx="332" cy="0"/>
              </a:xfrm>
              <a:prstGeom prst="line">
                <a:avLst/>
              </a:prstGeom>
              <a:noFill/>
              <a:ln w="9525">
                <a:solidFill>
                  <a:schemeClr val="tx1"/>
                </a:solidFill>
                <a:round/>
                <a:headEnd/>
                <a:tailEnd type="triangle" w="med" len="med"/>
              </a:ln>
            </p:spPr>
            <p:txBody>
              <a:bodyPr/>
              <a:lstStyle/>
              <a:p>
                <a:endParaRPr lang="th-TH"/>
              </a:p>
            </p:txBody>
          </p:sp>
          <p:sp>
            <p:nvSpPr>
              <p:cNvPr id="2066" name="Line 126"/>
              <p:cNvSpPr>
                <a:spLocks noChangeShapeType="1"/>
              </p:cNvSpPr>
              <p:nvPr/>
            </p:nvSpPr>
            <p:spPr bwMode="auto">
              <a:xfrm>
                <a:off x="2740" y="2616"/>
                <a:ext cx="0" cy="88"/>
              </a:xfrm>
              <a:prstGeom prst="line">
                <a:avLst/>
              </a:prstGeom>
              <a:noFill/>
              <a:ln w="9525">
                <a:solidFill>
                  <a:schemeClr val="tx1"/>
                </a:solidFill>
                <a:round/>
                <a:headEnd/>
                <a:tailEnd/>
              </a:ln>
            </p:spPr>
            <p:txBody>
              <a:bodyPr/>
              <a:lstStyle/>
              <a:p>
                <a:endParaRPr lang="th-TH"/>
              </a:p>
            </p:txBody>
          </p:sp>
          <p:sp>
            <p:nvSpPr>
              <p:cNvPr id="2067" name="Line 127"/>
              <p:cNvSpPr>
                <a:spLocks noChangeShapeType="1"/>
              </p:cNvSpPr>
              <p:nvPr/>
            </p:nvSpPr>
            <p:spPr bwMode="auto">
              <a:xfrm flipH="1">
                <a:off x="1620" y="2592"/>
                <a:ext cx="4" cy="108"/>
              </a:xfrm>
              <a:prstGeom prst="line">
                <a:avLst/>
              </a:prstGeom>
              <a:noFill/>
              <a:ln w="9525">
                <a:solidFill>
                  <a:schemeClr val="tx1"/>
                </a:solidFill>
                <a:round/>
                <a:headEnd/>
                <a:tailEnd/>
              </a:ln>
            </p:spPr>
            <p:txBody>
              <a:bodyPr/>
              <a:lstStyle/>
              <a:p>
                <a:endParaRPr lang="th-TH"/>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70" decel="100000"/>
                                        <p:tgtEl>
                                          <p:spTgt spid="11"/>
                                        </p:tgtEl>
                                      </p:cBhvr>
                                    </p:animEffect>
                                    <p:animScale>
                                      <p:cBhvr>
                                        <p:cTn id="8" dur="770" decel="100000"/>
                                        <p:tgtEl>
                                          <p:spTgt spid="11"/>
                                        </p:tgtEl>
                                      </p:cBhvr>
                                      <p:from x="10000" y="10000"/>
                                      <p:to x="200000" y="450000"/>
                                    </p:animScale>
                                    <p:animScale>
                                      <p:cBhvr>
                                        <p:cTn id="9" dur="1230" accel="100000" fill="hold">
                                          <p:stCondLst>
                                            <p:cond delay="770"/>
                                          </p:stCondLst>
                                        </p:cTn>
                                        <p:tgtEl>
                                          <p:spTgt spid="11"/>
                                        </p:tgtEl>
                                      </p:cBhvr>
                                      <p:from x="200000" y="450000"/>
                                      <p:to x="100000" y="100000"/>
                                    </p:animScale>
                                    <p:set>
                                      <p:cBhvr>
                                        <p:cTn id="10" dur="770" fill="hold"/>
                                        <p:tgtEl>
                                          <p:spTgt spid="11"/>
                                        </p:tgtEl>
                                        <p:attrNameLst>
                                          <p:attrName>ppt_x</p:attrName>
                                        </p:attrNameLst>
                                      </p:cBhvr>
                                      <p:to>
                                        <p:strVal val="(0.5)"/>
                                      </p:to>
                                    </p:set>
                                    <p:anim from="(0.5)" to="(#ppt_x)" calcmode="lin" valueType="num">
                                      <p:cBhvr>
                                        <p:cTn id="11" dur="1230" accel="100000" fill="hold">
                                          <p:stCondLst>
                                            <p:cond delay="770"/>
                                          </p:stCondLst>
                                        </p:cTn>
                                        <p:tgtEl>
                                          <p:spTgt spid="11"/>
                                        </p:tgtEl>
                                        <p:attrNameLst>
                                          <p:attrName>ppt_x</p:attrName>
                                        </p:attrNameLst>
                                      </p:cBhvr>
                                    </p:anim>
                                    <p:set>
                                      <p:cBhvr>
                                        <p:cTn id="12" dur="770" fill="hold"/>
                                        <p:tgtEl>
                                          <p:spTgt spid="11"/>
                                        </p:tgtEl>
                                        <p:attrNameLst>
                                          <p:attrName>ppt_y</p:attrName>
                                        </p:attrNameLst>
                                      </p:cBhvr>
                                      <p:to>
                                        <p:strVal val="(#ppt_y+0.4)"/>
                                      </p:to>
                                    </p:set>
                                    <p:anim from="(#ppt_y+0.4)" to="(#ppt_y)" calcmode="lin" valueType="num">
                                      <p:cBhvr>
                                        <p:cTn id="13" dur="1230" accel="100000" fill="hold">
                                          <p:stCondLst>
                                            <p:cond delay="770"/>
                                          </p:stCondLst>
                                        </p:cTn>
                                        <p:tgtEl>
                                          <p:spTgt spid="11"/>
                                        </p:tgtEl>
                                        <p:attrNameLst>
                                          <p:attrName>ppt_y</p:attrName>
                                        </p:attrNameLst>
                                      </p:cBhvr>
                                    </p:anim>
                                  </p:childTnLst>
                                </p:cTn>
                              </p:par>
                            </p:childTnLst>
                          </p:cTn>
                        </p:par>
                        <p:par>
                          <p:cTn id="14" fill="hold">
                            <p:stCondLst>
                              <p:cond delay="2000"/>
                            </p:stCondLst>
                            <p:childTnLst>
                              <p:par>
                                <p:cTn id="15" presetID="22" presetClass="entr" presetSubtype="1"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000"/>
                                        <p:tgtEl>
                                          <p:spTgt spid="4"/>
                                        </p:tgtEl>
                                      </p:cBhvr>
                                    </p:animEffect>
                                  </p:childTnLst>
                                </p:cTn>
                              </p:par>
                            </p:childTnLst>
                          </p:cTn>
                        </p:par>
                        <p:par>
                          <p:cTn id="18" fill="hold">
                            <p:stCondLst>
                              <p:cond delay="3000"/>
                            </p:stCondLst>
                            <p:childTnLst>
                              <p:par>
                                <p:cTn id="19" presetID="51"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385" decel="100000"/>
                                        <p:tgtEl>
                                          <p:spTgt spid="2"/>
                                        </p:tgtEl>
                                      </p:cBhvr>
                                    </p:animEffect>
                                    <p:animScale>
                                      <p:cBhvr>
                                        <p:cTn id="22" dur="385" decel="100000"/>
                                        <p:tgtEl>
                                          <p:spTgt spid="2"/>
                                        </p:tgtEl>
                                      </p:cBhvr>
                                      <p:from x="10000" y="10000"/>
                                      <p:to x="200000" y="450000"/>
                                    </p:animScale>
                                    <p:animScale>
                                      <p:cBhvr>
                                        <p:cTn id="23" dur="615" accel="100000" fill="hold">
                                          <p:stCondLst>
                                            <p:cond delay="385"/>
                                          </p:stCondLst>
                                        </p:cTn>
                                        <p:tgtEl>
                                          <p:spTgt spid="2"/>
                                        </p:tgtEl>
                                      </p:cBhvr>
                                      <p:from x="200000" y="450000"/>
                                      <p:to x="100000" y="100000"/>
                                    </p:animScale>
                                    <p:set>
                                      <p:cBhvr>
                                        <p:cTn id="24" dur="385" fill="hold"/>
                                        <p:tgtEl>
                                          <p:spTgt spid="2"/>
                                        </p:tgtEl>
                                        <p:attrNameLst>
                                          <p:attrName>ppt_x</p:attrName>
                                        </p:attrNameLst>
                                      </p:cBhvr>
                                      <p:to>
                                        <p:strVal val="(0.5)"/>
                                      </p:to>
                                    </p:set>
                                    <p:anim from="(0.5)" to="(#ppt_x)" calcmode="lin" valueType="num">
                                      <p:cBhvr>
                                        <p:cTn id="25" dur="615" accel="100000" fill="hold">
                                          <p:stCondLst>
                                            <p:cond delay="385"/>
                                          </p:stCondLst>
                                        </p:cTn>
                                        <p:tgtEl>
                                          <p:spTgt spid="2"/>
                                        </p:tgtEl>
                                        <p:attrNameLst>
                                          <p:attrName>ppt_x</p:attrName>
                                        </p:attrNameLst>
                                      </p:cBhvr>
                                    </p:anim>
                                    <p:set>
                                      <p:cBhvr>
                                        <p:cTn id="26" dur="385" fill="hold"/>
                                        <p:tgtEl>
                                          <p:spTgt spid="2"/>
                                        </p:tgtEl>
                                        <p:attrNameLst>
                                          <p:attrName>ppt_y</p:attrName>
                                        </p:attrNameLst>
                                      </p:cBhvr>
                                      <p:to>
                                        <p:strVal val="(#ppt_y+0.4)"/>
                                      </p:to>
                                    </p:set>
                                    <p:anim from="(#ppt_y+0.4)" to="(#ppt_y)" calcmode="lin" valueType="num">
                                      <p:cBhvr>
                                        <p:cTn id="27" dur="615" accel="100000" fill="hold">
                                          <p:stCondLst>
                                            <p:cond delay="385"/>
                                          </p:stCondLst>
                                        </p:cTn>
                                        <p:tgtEl>
                                          <p:spTgt spid="2"/>
                                        </p:tgtEl>
                                        <p:attrNameLst>
                                          <p:attrName>ppt_y</p:attrName>
                                        </p:attrNameLst>
                                      </p:cBhvr>
                                    </p:anim>
                                  </p:childTnLst>
                                </p:cTn>
                              </p:par>
                              <p:par>
                                <p:cTn id="28" presetID="22" presetClass="entr" presetSubtype="1" fill="hold" nodeType="withEffect">
                                  <p:stCondLst>
                                    <p:cond delay="0"/>
                                  </p:stCondLst>
                                  <p:childTnLst>
                                    <p:set>
                                      <p:cBhvr>
                                        <p:cTn id="29" dur="1" fill="hold">
                                          <p:stCondLst>
                                            <p:cond delay="0"/>
                                          </p:stCondLst>
                                        </p:cTn>
                                        <p:tgtEl>
                                          <p:spTgt spid="141378"/>
                                        </p:tgtEl>
                                        <p:attrNameLst>
                                          <p:attrName>style.visibility</p:attrName>
                                        </p:attrNameLst>
                                      </p:cBhvr>
                                      <p:to>
                                        <p:strVal val="visible"/>
                                      </p:to>
                                    </p:set>
                                    <p:animEffect transition="in" filter="wipe(up)">
                                      <p:cBhvr>
                                        <p:cTn id="30" dur="1000"/>
                                        <p:tgtEl>
                                          <p:spTgt spid="14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26627" name="ตัวยึดหมายเลขภาพนิ่ง 3"/>
          <p:cNvSpPr>
            <a:spLocks noGrp="1"/>
          </p:cNvSpPr>
          <p:nvPr>
            <p:ph type="sldNum" sz="quarter" idx="12"/>
          </p:nvPr>
        </p:nvSpPr>
        <p:spPr>
          <a:noFill/>
        </p:spPr>
        <p:txBody>
          <a:bodyPr/>
          <a:lstStyle/>
          <a:p>
            <a:fld id="{537366FA-9818-4C1E-A3A8-07FA802793A3}" type="slidenum">
              <a:rPr lang="en-US" smtClean="0"/>
              <a:pPr/>
              <a:t>23</a:t>
            </a:fld>
            <a:endParaRPr lang="th-TH" smtClean="0"/>
          </a:p>
        </p:txBody>
      </p:sp>
      <p:sp>
        <p:nvSpPr>
          <p:cNvPr id="26628" name="Rectangle 4"/>
          <p:cNvSpPr>
            <a:spLocks noChangeArrowheads="1"/>
          </p:cNvSpPr>
          <p:nvPr/>
        </p:nvSpPr>
        <p:spPr bwMode="auto">
          <a:xfrm>
            <a:off x="311150" y="257175"/>
            <a:ext cx="8675688" cy="2014538"/>
          </a:xfrm>
          <a:prstGeom prst="rect">
            <a:avLst/>
          </a:prstGeom>
          <a:noFill/>
          <a:ln w="9525">
            <a:noFill/>
            <a:miter lim="800000"/>
            <a:headEnd/>
            <a:tailEnd/>
          </a:ln>
        </p:spPr>
        <p:txBody>
          <a:bodyPr>
            <a:spAutoFit/>
          </a:bodyPr>
          <a:lstStyle/>
          <a:p>
            <a:r>
              <a:rPr lang="en-US" b="1">
                <a:latin typeface="Times New Roman" pitchFamily="18" charset="0"/>
              </a:rPr>
              <a:t>Example 10-2</a:t>
            </a:r>
            <a:r>
              <a:rPr lang="en-US">
                <a:latin typeface="Times New Roman" pitchFamily="18" charset="0"/>
              </a:rPr>
              <a:t>  Refrigerant-12 enters the compressor of a refrigerator as superheated vapor at 0.14 MPa</a:t>
            </a:r>
          </a:p>
          <a:p>
            <a:r>
              <a:rPr lang="en-US">
                <a:latin typeface="Times New Roman" pitchFamily="18" charset="0"/>
              </a:rPr>
              <a:t>and 50 </a:t>
            </a:r>
            <a:r>
              <a:rPr lang="en-US" baseline="30000">
                <a:latin typeface="Times New Roman" pitchFamily="18" charset="0"/>
              </a:rPr>
              <a:t>o</a:t>
            </a:r>
            <a:r>
              <a:rPr lang="en-US">
                <a:latin typeface="Times New Roman" pitchFamily="18" charset="0"/>
              </a:rPr>
              <a:t>C. The refrigerant is cooled in the condenser to 26 </a:t>
            </a:r>
            <a:r>
              <a:rPr lang="en-US" baseline="30000">
                <a:latin typeface="Times New Roman" pitchFamily="18" charset="0"/>
              </a:rPr>
              <a:t>o</a:t>
            </a:r>
            <a:r>
              <a:rPr lang="en-US">
                <a:latin typeface="Times New Roman" pitchFamily="18" charset="0"/>
              </a:rPr>
              <a:t>C and 0.72 MPa, and is throttled to 0.15 MPa. Disregarding any heat transfer and pressure drops in the connecting lines between the components, determine (a) the rate of heat removal from the refrigerated space and the power input to the compressor, (b) the adiabatic efficiency of the compressor, and (c) the coefficient of performance of the refrigerator.   </a:t>
            </a:r>
            <a:endParaRPr lang="th-TH">
              <a:latin typeface="Times New Roman" pitchFamily="18" charset="0"/>
            </a:endParaRPr>
          </a:p>
        </p:txBody>
      </p:sp>
      <p:grpSp>
        <p:nvGrpSpPr>
          <p:cNvPr id="2" name="Group 77"/>
          <p:cNvGrpSpPr>
            <a:grpSpLocks/>
          </p:cNvGrpSpPr>
          <p:nvPr/>
        </p:nvGrpSpPr>
        <p:grpSpPr bwMode="auto">
          <a:xfrm>
            <a:off x="563563" y="2963863"/>
            <a:ext cx="3554412" cy="3203575"/>
            <a:chOff x="387" y="1347"/>
            <a:chExt cx="2239" cy="2018"/>
          </a:xfrm>
        </p:grpSpPr>
        <p:grpSp>
          <p:nvGrpSpPr>
            <p:cNvPr id="26631" name="Group 64"/>
            <p:cNvGrpSpPr>
              <a:grpSpLocks/>
            </p:cNvGrpSpPr>
            <p:nvPr/>
          </p:nvGrpSpPr>
          <p:grpSpPr bwMode="auto">
            <a:xfrm>
              <a:off x="1069" y="2707"/>
              <a:ext cx="840" cy="424"/>
              <a:chOff x="1255" y="2707"/>
              <a:chExt cx="840" cy="424"/>
            </a:xfrm>
          </p:grpSpPr>
          <p:sp>
            <p:nvSpPr>
              <p:cNvPr id="26676" name="Line 25"/>
              <p:cNvSpPr>
                <a:spLocks noChangeShapeType="1"/>
              </p:cNvSpPr>
              <p:nvPr/>
            </p:nvSpPr>
            <p:spPr bwMode="auto">
              <a:xfrm flipV="1">
                <a:off x="1255" y="2707"/>
                <a:ext cx="840" cy="9"/>
              </a:xfrm>
              <a:prstGeom prst="line">
                <a:avLst/>
              </a:prstGeom>
              <a:noFill/>
              <a:ln w="38100">
                <a:solidFill>
                  <a:srgbClr val="FF0000"/>
                </a:solidFill>
                <a:round/>
                <a:headEnd/>
                <a:tailEnd/>
              </a:ln>
            </p:spPr>
            <p:txBody>
              <a:bodyPr/>
              <a:lstStyle/>
              <a:p>
                <a:endParaRPr lang="th-TH"/>
              </a:p>
            </p:txBody>
          </p:sp>
          <p:grpSp>
            <p:nvGrpSpPr>
              <p:cNvPr id="26677" name="Group 51"/>
              <p:cNvGrpSpPr>
                <a:grpSpLocks/>
              </p:cNvGrpSpPr>
              <p:nvPr/>
            </p:nvGrpSpPr>
            <p:grpSpPr bwMode="auto">
              <a:xfrm>
                <a:off x="1325" y="2728"/>
                <a:ext cx="239" cy="403"/>
                <a:chOff x="1540" y="1746"/>
                <a:chExt cx="239" cy="403"/>
              </a:xfrm>
            </p:grpSpPr>
            <p:sp>
              <p:nvSpPr>
                <p:cNvPr id="26679" name="Freeform 52"/>
                <p:cNvSpPr>
                  <a:spLocks/>
                </p:cNvSpPr>
                <p:nvPr/>
              </p:nvSpPr>
              <p:spPr bwMode="auto">
                <a:xfrm>
                  <a:off x="1609" y="1746"/>
                  <a:ext cx="170" cy="313"/>
                </a:xfrm>
                <a:custGeom>
                  <a:avLst/>
                  <a:gdLst>
                    <a:gd name="T0" fmla="*/ 85 w 284"/>
                    <a:gd name="T1" fmla="*/ 313 h 491"/>
                    <a:gd name="T2" fmla="*/ 115 w 284"/>
                    <a:gd name="T3" fmla="*/ 289 h 491"/>
                    <a:gd name="T4" fmla="*/ 133 w 284"/>
                    <a:gd name="T5" fmla="*/ 256 h 491"/>
                    <a:gd name="T6" fmla="*/ 144 w 284"/>
                    <a:gd name="T7" fmla="*/ 221 h 491"/>
                    <a:gd name="T8" fmla="*/ 148 w 284"/>
                    <a:gd name="T9" fmla="*/ 181 h 491"/>
                    <a:gd name="T10" fmla="*/ 151 w 284"/>
                    <a:gd name="T11" fmla="*/ 128 h 491"/>
                    <a:gd name="T12" fmla="*/ 150 w 284"/>
                    <a:gd name="T13" fmla="*/ 87 h 491"/>
                    <a:gd name="T14" fmla="*/ 145 w 284"/>
                    <a:gd name="T15" fmla="*/ 47 h 491"/>
                    <a:gd name="T16" fmla="*/ 170 w 284"/>
                    <a:gd name="T17" fmla="*/ 54 h 491"/>
                    <a:gd name="T18" fmla="*/ 126 w 284"/>
                    <a:gd name="T19" fmla="*/ 0 h 491"/>
                    <a:gd name="T20" fmla="*/ 86 w 284"/>
                    <a:gd name="T21" fmla="*/ 60 h 491"/>
                    <a:gd name="T22" fmla="*/ 115 w 284"/>
                    <a:gd name="T23" fmla="*/ 49 h 491"/>
                    <a:gd name="T24" fmla="*/ 110 w 284"/>
                    <a:gd name="T25" fmla="*/ 87 h 491"/>
                    <a:gd name="T26" fmla="*/ 103 w 284"/>
                    <a:gd name="T27" fmla="*/ 119 h 491"/>
                    <a:gd name="T28" fmla="*/ 86 w 284"/>
                    <a:gd name="T29" fmla="*/ 163 h 491"/>
                    <a:gd name="T30" fmla="*/ 65 w 284"/>
                    <a:gd name="T31" fmla="*/ 196 h 491"/>
                    <a:gd name="T32" fmla="*/ 43 w 284"/>
                    <a:gd name="T33" fmla="*/ 221 h 491"/>
                    <a:gd name="T34" fmla="*/ 13 w 284"/>
                    <a:gd name="T35" fmla="*/ 246 h 491"/>
                    <a:gd name="T36" fmla="*/ 0 w 284"/>
                    <a:gd name="T37" fmla="*/ 255 h 491"/>
                    <a:gd name="T38" fmla="*/ 38 w 284"/>
                    <a:gd name="T39" fmla="*/ 252 h 491"/>
                    <a:gd name="T40" fmla="*/ 69 w 284"/>
                    <a:gd name="T41" fmla="*/ 245 h 491"/>
                    <a:gd name="T42" fmla="*/ 90 w 284"/>
                    <a:gd name="T43" fmla="*/ 237 h 491"/>
                    <a:gd name="T44" fmla="*/ 93 w 284"/>
                    <a:gd name="T45" fmla="*/ 263 h 491"/>
                    <a:gd name="T46" fmla="*/ 93 w 284"/>
                    <a:gd name="T47" fmla="*/ 288 h 491"/>
                    <a:gd name="T48" fmla="*/ 85 w 284"/>
                    <a:gd name="T49" fmla="*/ 313 h 4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491"/>
                    <a:gd name="T77" fmla="*/ 284 w 284"/>
                    <a:gd name="T78" fmla="*/ 491 h 4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491">
                      <a:moveTo>
                        <a:pt x="142" y="491"/>
                      </a:moveTo>
                      <a:lnTo>
                        <a:pt x="192" y="453"/>
                      </a:lnTo>
                      <a:lnTo>
                        <a:pt x="223" y="401"/>
                      </a:lnTo>
                      <a:lnTo>
                        <a:pt x="240" y="347"/>
                      </a:lnTo>
                      <a:lnTo>
                        <a:pt x="248" y="284"/>
                      </a:lnTo>
                      <a:lnTo>
                        <a:pt x="252" y="201"/>
                      </a:lnTo>
                      <a:lnTo>
                        <a:pt x="250" y="137"/>
                      </a:lnTo>
                      <a:lnTo>
                        <a:pt x="242" y="73"/>
                      </a:lnTo>
                      <a:lnTo>
                        <a:pt x="284" y="85"/>
                      </a:lnTo>
                      <a:lnTo>
                        <a:pt x="210" y="0"/>
                      </a:lnTo>
                      <a:lnTo>
                        <a:pt x="144" y="94"/>
                      </a:lnTo>
                      <a:lnTo>
                        <a:pt x="192" y="77"/>
                      </a:lnTo>
                      <a:lnTo>
                        <a:pt x="184" y="137"/>
                      </a:lnTo>
                      <a:lnTo>
                        <a:pt x="172" y="187"/>
                      </a:lnTo>
                      <a:lnTo>
                        <a:pt x="144" y="255"/>
                      </a:lnTo>
                      <a:lnTo>
                        <a:pt x="108" y="307"/>
                      </a:lnTo>
                      <a:lnTo>
                        <a:pt x="72" y="347"/>
                      </a:lnTo>
                      <a:lnTo>
                        <a:pt x="21" y="386"/>
                      </a:lnTo>
                      <a:lnTo>
                        <a:pt x="0" y="400"/>
                      </a:lnTo>
                      <a:lnTo>
                        <a:pt x="64" y="395"/>
                      </a:lnTo>
                      <a:lnTo>
                        <a:pt x="116" y="385"/>
                      </a:lnTo>
                      <a:lnTo>
                        <a:pt x="150" y="372"/>
                      </a:lnTo>
                      <a:lnTo>
                        <a:pt x="156" y="413"/>
                      </a:lnTo>
                      <a:lnTo>
                        <a:pt x="156" y="451"/>
                      </a:lnTo>
                      <a:lnTo>
                        <a:pt x="142" y="491"/>
                      </a:lnTo>
                      <a:close/>
                    </a:path>
                  </a:pathLst>
                </a:custGeom>
                <a:solidFill>
                  <a:srgbClr val="00FFFF"/>
                </a:solidFill>
                <a:ln w="6350" cap="flat" cmpd="sng">
                  <a:solidFill>
                    <a:srgbClr val="0000FF"/>
                  </a:solidFill>
                  <a:prstDash val="solid"/>
                  <a:round/>
                  <a:headEnd type="none" w="med" len="med"/>
                  <a:tailEnd type="none" w="med" len="med"/>
                </a:ln>
              </p:spPr>
              <p:txBody>
                <a:bodyPr/>
                <a:lstStyle/>
                <a:p>
                  <a:endParaRPr lang="th-TH"/>
                </a:p>
              </p:txBody>
            </p:sp>
            <p:sp>
              <p:nvSpPr>
                <p:cNvPr id="26680" name="Rectangle 53"/>
                <p:cNvSpPr>
                  <a:spLocks noChangeArrowheads="1"/>
                </p:cNvSpPr>
                <p:nvPr/>
              </p:nvSpPr>
              <p:spPr bwMode="auto">
                <a:xfrm>
                  <a:off x="1540" y="1976"/>
                  <a:ext cx="221" cy="173"/>
                </a:xfrm>
                <a:prstGeom prst="rect">
                  <a:avLst/>
                </a:prstGeom>
                <a:noFill/>
                <a:ln w="9525" algn="ctr">
                  <a:noFill/>
                  <a:miter lim="800000"/>
                  <a:headEnd/>
                  <a:tailEnd/>
                </a:ln>
              </p:spPr>
              <p:txBody>
                <a:bodyPr wrap="none">
                  <a:spAutoFit/>
                </a:bodyPr>
                <a:lstStyle/>
                <a:p>
                  <a:pPr algn="ctr"/>
                  <a:r>
                    <a:rPr lang="en-US" sz="1200" i="1">
                      <a:latin typeface="Times New Roman" pitchFamily="18" charset="0"/>
                    </a:rPr>
                    <a:t>Q</a:t>
                  </a:r>
                  <a:r>
                    <a:rPr lang="en-US" sz="1200" i="1" baseline="-25000">
                      <a:latin typeface="Times New Roman" pitchFamily="18" charset="0"/>
                    </a:rPr>
                    <a:t>L</a:t>
                  </a:r>
                  <a:endParaRPr lang="th-TH" sz="1200" i="1">
                    <a:latin typeface="Times New Roman" pitchFamily="18" charset="0"/>
                  </a:endParaRPr>
                </a:p>
              </p:txBody>
            </p:sp>
          </p:grpSp>
          <p:sp>
            <p:nvSpPr>
              <p:cNvPr id="26678" name="Line 24"/>
              <p:cNvSpPr>
                <a:spLocks noChangeShapeType="1"/>
              </p:cNvSpPr>
              <p:nvPr/>
            </p:nvSpPr>
            <p:spPr bwMode="auto">
              <a:xfrm flipV="1">
                <a:off x="1598" y="2713"/>
                <a:ext cx="150" cy="0"/>
              </a:xfrm>
              <a:prstGeom prst="line">
                <a:avLst/>
              </a:prstGeom>
              <a:noFill/>
              <a:ln w="38100">
                <a:solidFill>
                  <a:srgbClr val="FF0000"/>
                </a:solidFill>
                <a:round/>
                <a:headEnd/>
                <a:tailEnd type="stealth" w="lg" len="lg"/>
              </a:ln>
            </p:spPr>
            <p:txBody>
              <a:bodyPr/>
              <a:lstStyle/>
              <a:p>
                <a:endParaRPr lang="th-TH"/>
              </a:p>
            </p:txBody>
          </p:sp>
        </p:grpSp>
        <p:sp>
          <p:nvSpPr>
            <p:cNvPr id="26632" name="Text Box 5"/>
            <p:cNvSpPr txBox="1">
              <a:spLocks noChangeArrowheads="1"/>
            </p:cNvSpPr>
            <p:nvPr/>
          </p:nvSpPr>
          <p:spPr bwMode="auto">
            <a:xfrm>
              <a:off x="556" y="1347"/>
              <a:ext cx="1140" cy="192"/>
            </a:xfrm>
            <a:prstGeom prst="rect">
              <a:avLst/>
            </a:prstGeom>
            <a:noFill/>
            <a:ln w="9525">
              <a:noFill/>
              <a:miter lim="800000"/>
              <a:headEnd/>
              <a:tailEnd/>
            </a:ln>
          </p:spPr>
          <p:txBody>
            <a:bodyPr>
              <a:spAutoFit/>
            </a:bodyPr>
            <a:lstStyle/>
            <a:p>
              <a:pPr algn="ctr">
                <a:spcBef>
                  <a:spcPct val="50000"/>
                </a:spcBef>
              </a:pPr>
              <a:r>
                <a:rPr lang="en-US" sz="1400" i="1">
                  <a:latin typeface="Times New Roman" pitchFamily="18" charset="0"/>
                </a:rPr>
                <a:t>T-s Diagram</a:t>
              </a:r>
              <a:endParaRPr lang="th-TH" sz="1400" i="1">
                <a:latin typeface="Times New Roman" pitchFamily="18" charset="0"/>
              </a:endParaRPr>
            </a:p>
          </p:txBody>
        </p:sp>
        <p:sp>
          <p:nvSpPr>
            <p:cNvPr id="26633" name="Line 7"/>
            <p:cNvSpPr>
              <a:spLocks noChangeShapeType="1"/>
            </p:cNvSpPr>
            <p:nvPr/>
          </p:nvSpPr>
          <p:spPr bwMode="auto">
            <a:xfrm>
              <a:off x="961" y="2248"/>
              <a:ext cx="0" cy="0"/>
            </a:xfrm>
            <a:prstGeom prst="line">
              <a:avLst/>
            </a:prstGeom>
            <a:noFill/>
            <a:ln w="9525">
              <a:solidFill>
                <a:srgbClr val="000000"/>
              </a:solidFill>
              <a:round/>
              <a:headEnd/>
              <a:tailEnd/>
            </a:ln>
          </p:spPr>
          <p:txBody>
            <a:bodyPr/>
            <a:lstStyle/>
            <a:p>
              <a:endParaRPr lang="th-TH"/>
            </a:p>
          </p:txBody>
        </p:sp>
        <p:sp>
          <p:nvSpPr>
            <p:cNvPr id="26634" name="Freeform 8"/>
            <p:cNvSpPr>
              <a:spLocks/>
            </p:cNvSpPr>
            <p:nvPr/>
          </p:nvSpPr>
          <p:spPr bwMode="auto">
            <a:xfrm>
              <a:off x="776" y="1925"/>
              <a:ext cx="1454" cy="989"/>
            </a:xfrm>
            <a:custGeom>
              <a:avLst/>
              <a:gdLst>
                <a:gd name="T0" fmla="*/ 0 w 1454"/>
                <a:gd name="T1" fmla="*/ 989 h 989"/>
                <a:gd name="T2" fmla="*/ 61 w 1454"/>
                <a:gd name="T3" fmla="*/ 794 h 989"/>
                <a:gd name="T4" fmla="*/ 113 w 1454"/>
                <a:gd name="T5" fmla="*/ 636 h 989"/>
                <a:gd name="T6" fmla="*/ 181 w 1454"/>
                <a:gd name="T7" fmla="*/ 429 h 989"/>
                <a:gd name="T8" fmla="*/ 267 w 1454"/>
                <a:gd name="T9" fmla="*/ 232 h 989"/>
                <a:gd name="T10" fmla="*/ 398 w 1454"/>
                <a:gd name="T11" fmla="*/ 37 h 989"/>
                <a:gd name="T12" fmla="*/ 500 w 1454"/>
                <a:gd name="T13" fmla="*/ 11 h 989"/>
                <a:gd name="T14" fmla="*/ 578 w 1454"/>
                <a:gd name="T15" fmla="*/ 59 h 989"/>
                <a:gd name="T16" fmla="*/ 683 w 1454"/>
                <a:gd name="T17" fmla="*/ 191 h 989"/>
                <a:gd name="T18" fmla="*/ 785 w 1454"/>
                <a:gd name="T19" fmla="*/ 344 h 989"/>
                <a:gd name="T20" fmla="*/ 941 w 1454"/>
                <a:gd name="T21" fmla="*/ 545 h 989"/>
                <a:gd name="T22" fmla="*/ 1139 w 1454"/>
                <a:gd name="T23" fmla="*/ 767 h 989"/>
                <a:gd name="T24" fmla="*/ 1280 w 1454"/>
                <a:gd name="T25" fmla="*/ 881 h 989"/>
                <a:gd name="T26" fmla="*/ 1454 w 1454"/>
                <a:gd name="T27" fmla="*/ 962 h 9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54"/>
                <a:gd name="T43" fmla="*/ 0 h 989"/>
                <a:gd name="T44" fmla="*/ 1454 w 1454"/>
                <a:gd name="T45" fmla="*/ 989 h 9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54" h="989">
                  <a:moveTo>
                    <a:pt x="0" y="989"/>
                  </a:moveTo>
                  <a:cubicBezTo>
                    <a:pt x="10" y="957"/>
                    <a:pt x="42" y="853"/>
                    <a:pt x="61" y="794"/>
                  </a:cubicBezTo>
                  <a:cubicBezTo>
                    <a:pt x="80" y="735"/>
                    <a:pt x="93" y="697"/>
                    <a:pt x="113" y="636"/>
                  </a:cubicBezTo>
                  <a:cubicBezTo>
                    <a:pt x="133" y="575"/>
                    <a:pt x="155" y="496"/>
                    <a:pt x="181" y="429"/>
                  </a:cubicBezTo>
                  <a:cubicBezTo>
                    <a:pt x="208" y="362"/>
                    <a:pt x="232" y="297"/>
                    <a:pt x="267" y="232"/>
                  </a:cubicBezTo>
                  <a:cubicBezTo>
                    <a:pt x="303" y="167"/>
                    <a:pt x="359" y="74"/>
                    <a:pt x="398" y="37"/>
                  </a:cubicBezTo>
                  <a:cubicBezTo>
                    <a:pt x="437" y="0"/>
                    <a:pt x="470" y="7"/>
                    <a:pt x="500" y="11"/>
                  </a:cubicBezTo>
                  <a:cubicBezTo>
                    <a:pt x="530" y="15"/>
                    <a:pt x="547" y="29"/>
                    <a:pt x="578" y="59"/>
                  </a:cubicBezTo>
                  <a:cubicBezTo>
                    <a:pt x="609" y="89"/>
                    <a:pt x="649" y="144"/>
                    <a:pt x="683" y="191"/>
                  </a:cubicBezTo>
                  <a:cubicBezTo>
                    <a:pt x="717" y="238"/>
                    <a:pt x="742" y="285"/>
                    <a:pt x="785" y="344"/>
                  </a:cubicBezTo>
                  <a:cubicBezTo>
                    <a:pt x="828" y="403"/>
                    <a:pt x="882" y="474"/>
                    <a:pt x="941" y="545"/>
                  </a:cubicBezTo>
                  <a:cubicBezTo>
                    <a:pt x="1000" y="616"/>
                    <a:pt x="1082" y="711"/>
                    <a:pt x="1139" y="767"/>
                  </a:cubicBezTo>
                  <a:cubicBezTo>
                    <a:pt x="1196" y="823"/>
                    <a:pt x="1228" y="849"/>
                    <a:pt x="1280" y="881"/>
                  </a:cubicBezTo>
                  <a:cubicBezTo>
                    <a:pt x="1332" y="913"/>
                    <a:pt x="1418" y="945"/>
                    <a:pt x="1454" y="962"/>
                  </a:cubicBezTo>
                </a:path>
              </a:pathLst>
            </a:custGeom>
            <a:noFill/>
            <a:ln w="25400">
              <a:solidFill>
                <a:srgbClr val="0000FF"/>
              </a:solidFill>
              <a:round/>
              <a:headEnd/>
              <a:tailEnd/>
            </a:ln>
          </p:spPr>
          <p:txBody>
            <a:bodyPr/>
            <a:lstStyle/>
            <a:p>
              <a:endParaRPr lang="th-TH"/>
            </a:p>
          </p:txBody>
        </p:sp>
        <p:grpSp>
          <p:nvGrpSpPr>
            <p:cNvPr id="26635" name="Group 10"/>
            <p:cNvGrpSpPr>
              <a:grpSpLocks/>
            </p:cNvGrpSpPr>
            <p:nvPr/>
          </p:nvGrpSpPr>
          <p:grpSpPr bwMode="auto">
            <a:xfrm>
              <a:off x="387" y="1490"/>
              <a:ext cx="2052" cy="1875"/>
              <a:chOff x="843" y="590"/>
              <a:chExt cx="2126" cy="1875"/>
            </a:xfrm>
          </p:grpSpPr>
          <p:sp>
            <p:nvSpPr>
              <p:cNvPr id="26672" name="Text Box 11"/>
              <p:cNvSpPr txBox="1">
                <a:spLocks noChangeArrowheads="1"/>
              </p:cNvSpPr>
              <p:nvPr/>
            </p:nvSpPr>
            <p:spPr bwMode="auto">
              <a:xfrm>
                <a:off x="843" y="590"/>
                <a:ext cx="252" cy="211"/>
              </a:xfrm>
              <a:prstGeom prst="rect">
                <a:avLst/>
              </a:prstGeom>
              <a:noFill/>
              <a:ln w="9525">
                <a:noFill/>
                <a:miter lim="800000"/>
                <a:headEnd/>
                <a:tailEnd/>
              </a:ln>
            </p:spPr>
            <p:txBody>
              <a:bodyPr/>
              <a:lstStyle/>
              <a:p>
                <a:pPr algn="ctr"/>
                <a:r>
                  <a:rPr lang="en-US" sz="1200" i="1">
                    <a:latin typeface="Times New Roman" pitchFamily="18" charset="0"/>
                  </a:rPr>
                  <a:t>T</a:t>
                </a:r>
                <a:endParaRPr lang="en-US" sz="1200" i="1">
                  <a:latin typeface="Times New Roman" pitchFamily="18" charset="0"/>
                  <a:cs typeface="Arial" pitchFamily="34" charset="0"/>
                </a:endParaRPr>
              </a:p>
            </p:txBody>
          </p:sp>
          <p:sp>
            <p:nvSpPr>
              <p:cNvPr id="26673" name="Line 12"/>
              <p:cNvSpPr>
                <a:spLocks noChangeShapeType="1"/>
              </p:cNvSpPr>
              <p:nvPr/>
            </p:nvSpPr>
            <p:spPr bwMode="auto">
              <a:xfrm flipV="1">
                <a:off x="1112" y="646"/>
                <a:ext cx="6" cy="1604"/>
              </a:xfrm>
              <a:prstGeom prst="line">
                <a:avLst/>
              </a:prstGeom>
              <a:noFill/>
              <a:ln w="38100">
                <a:solidFill>
                  <a:srgbClr val="808080"/>
                </a:solidFill>
                <a:round/>
                <a:headEnd/>
                <a:tailEnd type="stealth" w="med" len="med"/>
              </a:ln>
            </p:spPr>
            <p:txBody>
              <a:bodyPr/>
              <a:lstStyle/>
              <a:p>
                <a:endParaRPr lang="th-TH"/>
              </a:p>
            </p:txBody>
          </p:sp>
          <p:sp>
            <p:nvSpPr>
              <p:cNvPr id="26674" name="Line 13"/>
              <p:cNvSpPr>
                <a:spLocks noChangeShapeType="1"/>
              </p:cNvSpPr>
              <p:nvPr/>
            </p:nvSpPr>
            <p:spPr bwMode="auto">
              <a:xfrm flipV="1">
                <a:off x="1099" y="2235"/>
                <a:ext cx="1751" cy="15"/>
              </a:xfrm>
              <a:prstGeom prst="line">
                <a:avLst/>
              </a:prstGeom>
              <a:noFill/>
              <a:ln w="38100">
                <a:solidFill>
                  <a:srgbClr val="808080"/>
                </a:solidFill>
                <a:round/>
                <a:headEnd/>
                <a:tailEnd type="stealth" w="med" len="med"/>
              </a:ln>
            </p:spPr>
            <p:txBody>
              <a:bodyPr/>
              <a:lstStyle/>
              <a:p>
                <a:endParaRPr lang="th-TH"/>
              </a:p>
            </p:txBody>
          </p:sp>
          <p:sp>
            <p:nvSpPr>
              <p:cNvPr id="26675" name="Text Box 14"/>
              <p:cNvSpPr txBox="1">
                <a:spLocks noChangeArrowheads="1"/>
              </p:cNvSpPr>
              <p:nvPr/>
            </p:nvSpPr>
            <p:spPr bwMode="auto">
              <a:xfrm>
                <a:off x="2659" y="2254"/>
                <a:ext cx="310" cy="211"/>
              </a:xfrm>
              <a:prstGeom prst="rect">
                <a:avLst/>
              </a:prstGeom>
              <a:noFill/>
              <a:ln w="9525">
                <a:noFill/>
                <a:miter lim="800000"/>
                <a:headEnd/>
                <a:tailEnd/>
              </a:ln>
            </p:spPr>
            <p:txBody>
              <a:bodyPr/>
              <a:lstStyle/>
              <a:p>
                <a:pPr algn="ctr"/>
                <a:r>
                  <a:rPr lang="en-US" sz="1200" i="1">
                    <a:latin typeface="Times New Roman" pitchFamily="18" charset="0"/>
                  </a:rPr>
                  <a:t>s</a:t>
                </a:r>
                <a:endParaRPr lang="en-US" sz="1200" i="1">
                  <a:latin typeface="Times New Roman" pitchFamily="18" charset="0"/>
                  <a:cs typeface="Arial" pitchFamily="34" charset="0"/>
                </a:endParaRPr>
              </a:p>
            </p:txBody>
          </p:sp>
        </p:grpSp>
        <p:grpSp>
          <p:nvGrpSpPr>
            <p:cNvPr id="26636" name="Group 63"/>
            <p:cNvGrpSpPr>
              <a:grpSpLocks/>
            </p:cNvGrpSpPr>
            <p:nvPr/>
          </p:nvGrpSpPr>
          <p:grpSpPr bwMode="auto">
            <a:xfrm>
              <a:off x="907" y="2338"/>
              <a:ext cx="236" cy="543"/>
              <a:chOff x="1093" y="2338"/>
              <a:chExt cx="236" cy="543"/>
            </a:xfrm>
          </p:grpSpPr>
          <p:sp>
            <p:nvSpPr>
              <p:cNvPr id="26665" name="Line 6"/>
              <p:cNvSpPr>
                <a:spLocks noChangeShapeType="1"/>
              </p:cNvSpPr>
              <p:nvPr/>
            </p:nvSpPr>
            <p:spPr bwMode="auto">
              <a:xfrm>
                <a:off x="1165" y="2405"/>
                <a:ext cx="0" cy="0"/>
              </a:xfrm>
              <a:prstGeom prst="line">
                <a:avLst/>
              </a:prstGeom>
              <a:noFill/>
              <a:ln w="9525">
                <a:solidFill>
                  <a:srgbClr val="000000"/>
                </a:solidFill>
                <a:round/>
                <a:headEnd/>
                <a:tailEnd/>
              </a:ln>
            </p:spPr>
            <p:txBody>
              <a:bodyPr/>
              <a:lstStyle/>
              <a:p>
                <a:endParaRPr lang="th-TH"/>
              </a:p>
            </p:txBody>
          </p:sp>
          <p:sp>
            <p:nvSpPr>
              <p:cNvPr id="26666" name="Freeform 27"/>
              <p:cNvSpPr>
                <a:spLocks/>
              </p:cNvSpPr>
              <p:nvPr/>
            </p:nvSpPr>
            <p:spPr bwMode="auto">
              <a:xfrm>
                <a:off x="1093" y="2338"/>
                <a:ext cx="171" cy="381"/>
              </a:xfrm>
              <a:custGeom>
                <a:avLst/>
                <a:gdLst>
                  <a:gd name="T0" fmla="*/ 0 w 249"/>
                  <a:gd name="T1" fmla="*/ 0 h 450"/>
                  <a:gd name="T2" fmla="*/ 10 w 249"/>
                  <a:gd name="T3" fmla="*/ 89 h 450"/>
                  <a:gd name="T4" fmla="*/ 31 w 249"/>
                  <a:gd name="T5" fmla="*/ 163 h 450"/>
                  <a:gd name="T6" fmla="*/ 62 w 249"/>
                  <a:gd name="T7" fmla="*/ 239 h 450"/>
                  <a:gd name="T8" fmla="*/ 111 w 249"/>
                  <a:gd name="T9" fmla="*/ 320 h 450"/>
                  <a:gd name="T10" fmla="*/ 171 w 249"/>
                  <a:gd name="T11" fmla="*/ 381 h 450"/>
                  <a:gd name="T12" fmla="*/ 0 60000 65536"/>
                  <a:gd name="T13" fmla="*/ 0 60000 65536"/>
                  <a:gd name="T14" fmla="*/ 0 60000 65536"/>
                  <a:gd name="T15" fmla="*/ 0 60000 65536"/>
                  <a:gd name="T16" fmla="*/ 0 60000 65536"/>
                  <a:gd name="T17" fmla="*/ 0 60000 65536"/>
                  <a:gd name="T18" fmla="*/ 0 w 249"/>
                  <a:gd name="T19" fmla="*/ 0 h 450"/>
                  <a:gd name="T20" fmla="*/ 249 w 249"/>
                  <a:gd name="T21" fmla="*/ 450 h 450"/>
                </a:gdLst>
                <a:ahLst/>
                <a:cxnLst>
                  <a:cxn ang="T12">
                    <a:pos x="T0" y="T1"/>
                  </a:cxn>
                  <a:cxn ang="T13">
                    <a:pos x="T2" y="T3"/>
                  </a:cxn>
                  <a:cxn ang="T14">
                    <a:pos x="T4" y="T5"/>
                  </a:cxn>
                  <a:cxn ang="T15">
                    <a:pos x="T6" y="T7"/>
                  </a:cxn>
                  <a:cxn ang="T16">
                    <a:pos x="T8" y="T9"/>
                  </a:cxn>
                  <a:cxn ang="T17">
                    <a:pos x="T10" y="T11"/>
                  </a:cxn>
                </a:cxnLst>
                <a:rect l="T18" t="T19" r="T20" b="T21"/>
                <a:pathLst>
                  <a:path w="249" h="450">
                    <a:moveTo>
                      <a:pt x="0" y="0"/>
                    </a:moveTo>
                    <a:lnTo>
                      <a:pt x="15" y="105"/>
                    </a:lnTo>
                    <a:lnTo>
                      <a:pt x="45" y="192"/>
                    </a:lnTo>
                    <a:lnTo>
                      <a:pt x="90" y="282"/>
                    </a:lnTo>
                    <a:lnTo>
                      <a:pt x="162" y="378"/>
                    </a:lnTo>
                    <a:lnTo>
                      <a:pt x="249" y="450"/>
                    </a:lnTo>
                  </a:path>
                </a:pathLst>
              </a:custGeom>
              <a:noFill/>
              <a:ln w="38100">
                <a:solidFill>
                  <a:srgbClr val="FF0000"/>
                </a:solidFill>
                <a:round/>
                <a:headEnd/>
                <a:tailEnd type="none" w="lg" len="lg"/>
              </a:ln>
            </p:spPr>
            <p:txBody>
              <a:bodyPr/>
              <a:lstStyle/>
              <a:p>
                <a:endParaRPr lang="th-TH"/>
              </a:p>
            </p:txBody>
          </p:sp>
          <p:grpSp>
            <p:nvGrpSpPr>
              <p:cNvPr id="26667" name="Group 28"/>
              <p:cNvGrpSpPr>
                <a:grpSpLocks/>
              </p:cNvGrpSpPr>
              <p:nvPr/>
            </p:nvGrpSpPr>
            <p:grpSpPr bwMode="auto">
              <a:xfrm>
                <a:off x="1200" y="2737"/>
                <a:ext cx="129" cy="144"/>
                <a:chOff x="1756" y="996"/>
                <a:chExt cx="129" cy="144"/>
              </a:xfrm>
            </p:grpSpPr>
            <p:sp>
              <p:nvSpPr>
                <p:cNvPr id="26670" name="Text Box 29"/>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4</a:t>
                  </a:r>
                  <a:endParaRPr lang="th-TH" sz="900">
                    <a:latin typeface="Script MT Bold" pitchFamily="66" charset="0"/>
                  </a:endParaRPr>
                </a:p>
              </p:txBody>
            </p:sp>
            <p:sp>
              <p:nvSpPr>
                <p:cNvPr id="26671" name="Oval 30"/>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26668" name="Line 31"/>
              <p:cNvSpPr>
                <a:spLocks noChangeShapeType="1"/>
              </p:cNvSpPr>
              <p:nvPr/>
            </p:nvSpPr>
            <p:spPr bwMode="auto">
              <a:xfrm>
                <a:off x="1125" y="2492"/>
                <a:ext cx="40" cy="96"/>
              </a:xfrm>
              <a:prstGeom prst="line">
                <a:avLst/>
              </a:prstGeom>
              <a:noFill/>
              <a:ln w="38100">
                <a:solidFill>
                  <a:srgbClr val="FF0000"/>
                </a:solidFill>
                <a:round/>
                <a:headEnd/>
                <a:tailEnd type="stealth" w="lg" len="lg"/>
              </a:ln>
            </p:spPr>
            <p:txBody>
              <a:bodyPr/>
              <a:lstStyle/>
              <a:p>
                <a:endParaRPr lang="th-TH"/>
              </a:p>
            </p:txBody>
          </p:sp>
          <p:sp>
            <p:nvSpPr>
              <p:cNvPr id="26669" name="Oval 32"/>
              <p:cNvSpPr>
                <a:spLocks noChangeArrowheads="1"/>
              </p:cNvSpPr>
              <p:nvPr/>
            </p:nvSpPr>
            <p:spPr bwMode="auto">
              <a:xfrm>
                <a:off x="1223" y="2688"/>
                <a:ext cx="64" cy="59"/>
              </a:xfrm>
              <a:prstGeom prst="ellipse">
                <a:avLst/>
              </a:prstGeom>
              <a:solidFill>
                <a:srgbClr val="008000"/>
              </a:solidFill>
              <a:ln w="9525">
                <a:solidFill>
                  <a:srgbClr val="800080"/>
                </a:solidFill>
                <a:round/>
                <a:headEnd/>
                <a:tailEnd/>
              </a:ln>
            </p:spPr>
            <p:txBody>
              <a:bodyPr wrap="none" anchor="ctr"/>
              <a:lstStyle/>
              <a:p>
                <a:endParaRPr lang="th-TH"/>
              </a:p>
            </p:txBody>
          </p:sp>
        </p:grpSp>
        <p:sp>
          <p:nvSpPr>
            <p:cNvPr id="26637" name="Line 38"/>
            <p:cNvSpPr>
              <a:spLocks noChangeShapeType="1"/>
            </p:cNvSpPr>
            <p:nvPr/>
          </p:nvSpPr>
          <p:spPr bwMode="auto">
            <a:xfrm flipH="1">
              <a:off x="1703" y="1986"/>
              <a:ext cx="71" cy="81"/>
            </a:xfrm>
            <a:prstGeom prst="line">
              <a:avLst/>
            </a:prstGeom>
            <a:noFill/>
            <a:ln w="38100">
              <a:solidFill>
                <a:srgbClr val="FF0000"/>
              </a:solidFill>
              <a:round/>
              <a:headEnd/>
              <a:tailEnd type="stealth" w="lg" len="lg"/>
            </a:ln>
          </p:spPr>
          <p:txBody>
            <a:bodyPr/>
            <a:lstStyle/>
            <a:p>
              <a:endParaRPr lang="th-TH"/>
            </a:p>
          </p:txBody>
        </p:sp>
        <p:grpSp>
          <p:nvGrpSpPr>
            <p:cNvPr id="26638" name="Group 20"/>
            <p:cNvGrpSpPr>
              <a:grpSpLocks/>
            </p:cNvGrpSpPr>
            <p:nvPr/>
          </p:nvGrpSpPr>
          <p:grpSpPr bwMode="auto">
            <a:xfrm>
              <a:off x="2022" y="2038"/>
              <a:ext cx="481" cy="299"/>
              <a:chOff x="3782" y="1671"/>
              <a:chExt cx="481" cy="299"/>
            </a:xfrm>
          </p:grpSpPr>
          <p:sp>
            <p:nvSpPr>
              <p:cNvPr id="26663" name="Rectangle 21"/>
              <p:cNvSpPr>
                <a:spLocks noChangeArrowheads="1"/>
              </p:cNvSpPr>
              <p:nvPr/>
            </p:nvSpPr>
            <p:spPr bwMode="auto">
              <a:xfrm>
                <a:off x="4017" y="1671"/>
                <a:ext cx="246" cy="173"/>
              </a:xfrm>
              <a:prstGeom prst="rect">
                <a:avLst/>
              </a:prstGeom>
              <a:noFill/>
              <a:ln w="9525" algn="ctr">
                <a:noFill/>
                <a:miter lim="800000"/>
                <a:headEnd/>
                <a:tailEnd/>
              </a:ln>
            </p:spPr>
            <p:txBody>
              <a:bodyPr wrap="none">
                <a:spAutoFit/>
              </a:bodyPr>
              <a:lstStyle/>
              <a:p>
                <a:pPr algn="ctr"/>
                <a:r>
                  <a:rPr lang="en-US" sz="1200" i="1">
                    <a:latin typeface="Times New Roman" pitchFamily="18" charset="0"/>
                  </a:rPr>
                  <a:t>W</a:t>
                </a:r>
                <a:r>
                  <a:rPr lang="en-US" sz="1200" i="1" baseline="-25000">
                    <a:latin typeface="Times New Roman" pitchFamily="18" charset="0"/>
                  </a:rPr>
                  <a:t>in</a:t>
                </a:r>
                <a:endParaRPr lang="th-TH" sz="1200" i="1">
                  <a:latin typeface="Times New Roman" pitchFamily="18" charset="0"/>
                </a:endParaRPr>
              </a:p>
            </p:txBody>
          </p:sp>
          <p:sp>
            <p:nvSpPr>
              <p:cNvPr id="26664" name="Freeform 22"/>
              <p:cNvSpPr>
                <a:spLocks/>
              </p:cNvSpPr>
              <p:nvPr/>
            </p:nvSpPr>
            <p:spPr bwMode="auto">
              <a:xfrm>
                <a:off x="3782" y="1699"/>
                <a:ext cx="342" cy="271"/>
              </a:xfrm>
              <a:custGeom>
                <a:avLst/>
                <a:gdLst>
                  <a:gd name="T0" fmla="*/ 342 w 432"/>
                  <a:gd name="T1" fmla="*/ 137 h 271"/>
                  <a:gd name="T2" fmla="*/ 284 w 432"/>
                  <a:gd name="T3" fmla="*/ 170 h 271"/>
                  <a:gd name="T4" fmla="*/ 201 w 432"/>
                  <a:gd name="T5" fmla="*/ 207 h 271"/>
                  <a:gd name="T6" fmla="*/ 124 w 432"/>
                  <a:gd name="T7" fmla="*/ 229 h 271"/>
                  <a:gd name="T8" fmla="*/ 59 w 432"/>
                  <a:gd name="T9" fmla="*/ 239 h 271"/>
                  <a:gd name="T10" fmla="*/ 79 w 432"/>
                  <a:gd name="T11" fmla="*/ 271 h 271"/>
                  <a:gd name="T12" fmla="*/ 0 w 432"/>
                  <a:gd name="T13" fmla="*/ 231 h 271"/>
                  <a:gd name="T14" fmla="*/ 69 w 432"/>
                  <a:gd name="T15" fmla="*/ 157 h 271"/>
                  <a:gd name="T16" fmla="*/ 55 w 432"/>
                  <a:gd name="T17" fmla="*/ 195 h 271"/>
                  <a:gd name="T18" fmla="*/ 101 w 432"/>
                  <a:gd name="T19" fmla="*/ 181 h 271"/>
                  <a:gd name="T20" fmla="*/ 138 w 432"/>
                  <a:gd name="T21" fmla="*/ 157 h 271"/>
                  <a:gd name="T22" fmla="*/ 179 w 432"/>
                  <a:gd name="T23" fmla="*/ 125 h 271"/>
                  <a:gd name="T24" fmla="*/ 222 w 432"/>
                  <a:gd name="T25" fmla="*/ 89 h 271"/>
                  <a:gd name="T26" fmla="*/ 247 w 432"/>
                  <a:gd name="T27" fmla="*/ 54 h 271"/>
                  <a:gd name="T28" fmla="*/ 277 w 432"/>
                  <a:gd name="T29" fmla="*/ 19 h 271"/>
                  <a:gd name="T30" fmla="*/ 287 w 432"/>
                  <a:gd name="T31" fmla="*/ 0 h 271"/>
                  <a:gd name="T32" fmla="*/ 266 w 432"/>
                  <a:gd name="T33" fmla="*/ 119 h 271"/>
                  <a:gd name="T34" fmla="*/ 342 w 432"/>
                  <a:gd name="T35" fmla="*/ 137 h 27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2"/>
                  <a:gd name="T55" fmla="*/ 0 h 271"/>
                  <a:gd name="T56" fmla="*/ 432 w 432"/>
                  <a:gd name="T57" fmla="*/ 271 h 27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2" h="271">
                    <a:moveTo>
                      <a:pt x="432" y="137"/>
                    </a:moveTo>
                    <a:lnTo>
                      <a:pt x="359" y="170"/>
                    </a:lnTo>
                    <a:lnTo>
                      <a:pt x="254" y="207"/>
                    </a:lnTo>
                    <a:lnTo>
                      <a:pt x="156" y="229"/>
                    </a:lnTo>
                    <a:lnTo>
                      <a:pt x="75" y="239"/>
                    </a:lnTo>
                    <a:lnTo>
                      <a:pt x="100" y="271"/>
                    </a:lnTo>
                    <a:lnTo>
                      <a:pt x="0" y="231"/>
                    </a:lnTo>
                    <a:lnTo>
                      <a:pt x="87" y="157"/>
                    </a:lnTo>
                    <a:lnTo>
                      <a:pt x="70" y="195"/>
                    </a:lnTo>
                    <a:lnTo>
                      <a:pt x="128" y="181"/>
                    </a:lnTo>
                    <a:lnTo>
                      <a:pt x="174" y="157"/>
                    </a:lnTo>
                    <a:lnTo>
                      <a:pt x="226" y="125"/>
                    </a:lnTo>
                    <a:lnTo>
                      <a:pt x="280" y="89"/>
                    </a:lnTo>
                    <a:lnTo>
                      <a:pt x="312" y="54"/>
                    </a:lnTo>
                    <a:lnTo>
                      <a:pt x="350" y="19"/>
                    </a:lnTo>
                    <a:lnTo>
                      <a:pt x="363" y="0"/>
                    </a:lnTo>
                    <a:lnTo>
                      <a:pt x="336" y="119"/>
                    </a:lnTo>
                    <a:lnTo>
                      <a:pt x="432" y="137"/>
                    </a:lnTo>
                    <a:close/>
                  </a:path>
                </a:pathLst>
              </a:custGeom>
              <a:solidFill>
                <a:srgbClr val="808080">
                  <a:alpha val="83920"/>
                </a:srgbClr>
              </a:solidFill>
              <a:ln w="9525" cap="flat" cmpd="sng">
                <a:solidFill>
                  <a:srgbClr val="333333"/>
                </a:solidFill>
                <a:prstDash val="solid"/>
                <a:round/>
                <a:headEnd type="none" w="med" len="med"/>
                <a:tailEnd type="none" w="med" len="med"/>
              </a:ln>
            </p:spPr>
            <p:txBody>
              <a:bodyPr/>
              <a:lstStyle/>
              <a:p>
                <a:endParaRPr lang="th-TH"/>
              </a:p>
            </p:txBody>
          </p:sp>
        </p:grpSp>
        <p:sp>
          <p:nvSpPr>
            <p:cNvPr id="26639" name="Line 41"/>
            <p:cNvSpPr>
              <a:spLocks noChangeShapeType="1"/>
            </p:cNvSpPr>
            <p:nvPr/>
          </p:nvSpPr>
          <p:spPr bwMode="auto">
            <a:xfrm flipV="1">
              <a:off x="1978" y="1770"/>
              <a:ext cx="0" cy="874"/>
            </a:xfrm>
            <a:prstGeom prst="line">
              <a:avLst/>
            </a:prstGeom>
            <a:noFill/>
            <a:ln w="9525">
              <a:solidFill>
                <a:srgbClr val="008000"/>
              </a:solidFill>
              <a:prstDash val="dash"/>
              <a:round/>
              <a:headEnd/>
              <a:tailEnd/>
            </a:ln>
          </p:spPr>
          <p:txBody>
            <a:bodyPr/>
            <a:lstStyle/>
            <a:p>
              <a:endParaRPr lang="th-TH"/>
            </a:p>
          </p:txBody>
        </p:sp>
        <p:sp>
          <p:nvSpPr>
            <p:cNvPr id="26640" name="Line 43"/>
            <p:cNvSpPr>
              <a:spLocks noChangeShapeType="1"/>
            </p:cNvSpPr>
            <p:nvPr/>
          </p:nvSpPr>
          <p:spPr bwMode="auto">
            <a:xfrm flipV="1">
              <a:off x="2011" y="2067"/>
              <a:ext cx="13" cy="177"/>
            </a:xfrm>
            <a:prstGeom prst="line">
              <a:avLst/>
            </a:prstGeom>
            <a:noFill/>
            <a:ln w="38100">
              <a:solidFill>
                <a:srgbClr val="FF0000"/>
              </a:solidFill>
              <a:round/>
              <a:headEnd/>
              <a:tailEnd type="stealth" w="lg" len="lg"/>
            </a:ln>
          </p:spPr>
          <p:txBody>
            <a:bodyPr/>
            <a:lstStyle/>
            <a:p>
              <a:endParaRPr lang="th-TH"/>
            </a:p>
          </p:txBody>
        </p:sp>
        <p:grpSp>
          <p:nvGrpSpPr>
            <p:cNvPr id="26641" name="Group 44"/>
            <p:cNvGrpSpPr>
              <a:grpSpLocks/>
            </p:cNvGrpSpPr>
            <p:nvPr/>
          </p:nvGrpSpPr>
          <p:grpSpPr bwMode="auto">
            <a:xfrm>
              <a:off x="1784" y="2724"/>
              <a:ext cx="129" cy="144"/>
              <a:chOff x="1756" y="996"/>
              <a:chExt cx="129" cy="144"/>
            </a:xfrm>
          </p:grpSpPr>
          <p:sp>
            <p:nvSpPr>
              <p:cNvPr id="26661" name="Text Box 45"/>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1</a:t>
                </a:r>
                <a:endParaRPr lang="th-TH" sz="900">
                  <a:latin typeface="Script MT Bold" pitchFamily="66" charset="0"/>
                </a:endParaRPr>
              </a:p>
            </p:txBody>
          </p:sp>
          <p:sp>
            <p:nvSpPr>
              <p:cNvPr id="26662" name="Oval 46"/>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grpSp>
          <p:nvGrpSpPr>
            <p:cNvPr id="26642" name="Group 47"/>
            <p:cNvGrpSpPr>
              <a:grpSpLocks/>
            </p:cNvGrpSpPr>
            <p:nvPr/>
          </p:nvGrpSpPr>
          <p:grpSpPr bwMode="auto">
            <a:xfrm>
              <a:off x="1974" y="1442"/>
              <a:ext cx="129" cy="144"/>
              <a:chOff x="1756" y="996"/>
              <a:chExt cx="129" cy="144"/>
            </a:xfrm>
          </p:grpSpPr>
          <p:sp>
            <p:nvSpPr>
              <p:cNvPr id="26659" name="Text Box 48"/>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2</a:t>
                </a:r>
                <a:endParaRPr lang="th-TH" sz="900">
                  <a:latin typeface="Script MT Bold" pitchFamily="66" charset="0"/>
                </a:endParaRPr>
              </a:p>
            </p:txBody>
          </p:sp>
          <p:sp>
            <p:nvSpPr>
              <p:cNvPr id="26660" name="Oval 49"/>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26643" name="Freeform 34"/>
            <p:cNvSpPr>
              <a:spLocks/>
            </p:cNvSpPr>
            <p:nvPr/>
          </p:nvSpPr>
          <p:spPr bwMode="auto">
            <a:xfrm>
              <a:off x="912" y="1611"/>
              <a:ext cx="1158" cy="732"/>
            </a:xfrm>
            <a:custGeom>
              <a:avLst/>
              <a:gdLst>
                <a:gd name="T0" fmla="*/ 0 w 1158"/>
                <a:gd name="T1" fmla="*/ 732 h 732"/>
                <a:gd name="T2" fmla="*/ 84 w 1158"/>
                <a:gd name="T3" fmla="*/ 651 h 732"/>
                <a:gd name="T4" fmla="*/ 624 w 1158"/>
                <a:gd name="T5" fmla="*/ 618 h 732"/>
                <a:gd name="T6" fmla="*/ 702 w 1158"/>
                <a:gd name="T7" fmla="*/ 552 h 732"/>
                <a:gd name="T8" fmla="*/ 843 w 1158"/>
                <a:gd name="T9" fmla="*/ 402 h 732"/>
                <a:gd name="T10" fmla="*/ 927 w 1158"/>
                <a:gd name="T11" fmla="*/ 303 h 732"/>
                <a:gd name="T12" fmla="*/ 1041 w 1158"/>
                <a:gd name="T13" fmla="*/ 171 h 732"/>
                <a:gd name="T14" fmla="*/ 1158 w 1158"/>
                <a:gd name="T15" fmla="*/ 0 h 732"/>
                <a:gd name="T16" fmla="*/ 0 60000 65536"/>
                <a:gd name="T17" fmla="*/ 0 60000 65536"/>
                <a:gd name="T18" fmla="*/ 0 60000 65536"/>
                <a:gd name="T19" fmla="*/ 0 60000 65536"/>
                <a:gd name="T20" fmla="*/ 0 60000 65536"/>
                <a:gd name="T21" fmla="*/ 0 60000 65536"/>
                <a:gd name="T22" fmla="*/ 0 60000 65536"/>
                <a:gd name="T23" fmla="*/ 0 60000 65536"/>
                <a:gd name="T24" fmla="*/ 0 w 1158"/>
                <a:gd name="T25" fmla="*/ 0 h 732"/>
                <a:gd name="T26" fmla="*/ 1158 w 1158"/>
                <a:gd name="T27" fmla="*/ 732 h 73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58" h="732">
                  <a:moveTo>
                    <a:pt x="0" y="732"/>
                  </a:moveTo>
                  <a:lnTo>
                    <a:pt x="84" y="651"/>
                  </a:lnTo>
                  <a:lnTo>
                    <a:pt x="624" y="618"/>
                  </a:lnTo>
                  <a:lnTo>
                    <a:pt x="702" y="552"/>
                  </a:lnTo>
                  <a:lnTo>
                    <a:pt x="843" y="402"/>
                  </a:lnTo>
                  <a:lnTo>
                    <a:pt x="927" y="303"/>
                  </a:lnTo>
                  <a:lnTo>
                    <a:pt x="1041" y="171"/>
                  </a:lnTo>
                  <a:lnTo>
                    <a:pt x="1158" y="0"/>
                  </a:lnTo>
                </a:path>
              </a:pathLst>
            </a:custGeom>
            <a:noFill/>
            <a:ln w="38100">
              <a:solidFill>
                <a:srgbClr val="FF0000"/>
              </a:solidFill>
              <a:round/>
              <a:headEnd/>
              <a:tailEnd/>
            </a:ln>
          </p:spPr>
          <p:txBody>
            <a:bodyPr/>
            <a:lstStyle/>
            <a:p>
              <a:endParaRPr lang="th-TH"/>
            </a:p>
          </p:txBody>
        </p:sp>
        <p:grpSp>
          <p:nvGrpSpPr>
            <p:cNvPr id="26644" name="Group 35"/>
            <p:cNvGrpSpPr>
              <a:grpSpLocks/>
            </p:cNvGrpSpPr>
            <p:nvPr/>
          </p:nvGrpSpPr>
          <p:grpSpPr bwMode="auto">
            <a:xfrm>
              <a:off x="809" y="2159"/>
              <a:ext cx="129" cy="144"/>
              <a:chOff x="1756" y="996"/>
              <a:chExt cx="129" cy="144"/>
            </a:xfrm>
          </p:grpSpPr>
          <p:sp>
            <p:nvSpPr>
              <p:cNvPr id="26657" name="Text Box 36"/>
              <p:cNvSpPr txBox="1">
                <a:spLocks noChangeArrowheads="1"/>
              </p:cNvSpPr>
              <p:nvPr/>
            </p:nvSpPr>
            <p:spPr bwMode="auto">
              <a:xfrm>
                <a:off x="1756" y="996"/>
                <a:ext cx="125"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3</a:t>
                </a:r>
                <a:endParaRPr lang="th-TH" sz="900">
                  <a:latin typeface="Script MT Bold" pitchFamily="66" charset="0"/>
                </a:endParaRPr>
              </a:p>
            </p:txBody>
          </p:sp>
          <p:sp>
            <p:nvSpPr>
              <p:cNvPr id="26658" name="Oval 37"/>
              <p:cNvSpPr>
                <a:spLocks noChangeArrowheads="1"/>
              </p:cNvSpPr>
              <p:nvPr/>
            </p:nvSpPr>
            <p:spPr bwMode="auto">
              <a:xfrm>
                <a:off x="1779" y="1014"/>
                <a:ext cx="106" cy="109"/>
              </a:xfrm>
              <a:prstGeom prst="ellipse">
                <a:avLst/>
              </a:prstGeom>
              <a:noFill/>
              <a:ln w="9525">
                <a:solidFill>
                  <a:srgbClr val="000080"/>
                </a:solidFill>
                <a:round/>
                <a:headEnd/>
                <a:tailEnd/>
              </a:ln>
            </p:spPr>
            <p:txBody>
              <a:bodyPr wrap="none" anchor="ctr"/>
              <a:lstStyle/>
              <a:p>
                <a:endParaRPr lang="th-TH"/>
              </a:p>
            </p:txBody>
          </p:sp>
        </p:grpSp>
        <p:sp>
          <p:nvSpPr>
            <p:cNvPr id="26645" name="Oval 39"/>
            <p:cNvSpPr>
              <a:spLocks noChangeArrowheads="1"/>
            </p:cNvSpPr>
            <p:nvPr/>
          </p:nvSpPr>
          <p:spPr bwMode="auto">
            <a:xfrm>
              <a:off x="868" y="2318"/>
              <a:ext cx="64" cy="59"/>
            </a:xfrm>
            <a:prstGeom prst="ellipse">
              <a:avLst/>
            </a:prstGeom>
            <a:solidFill>
              <a:srgbClr val="008000"/>
            </a:solidFill>
            <a:ln w="9525">
              <a:solidFill>
                <a:srgbClr val="800080"/>
              </a:solidFill>
              <a:round/>
              <a:headEnd/>
              <a:tailEnd/>
            </a:ln>
          </p:spPr>
          <p:txBody>
            <a:bodyPr wrap="none" anchor="ctr"/>
            <a:lstStyle/>
            <a:p>
              <a:endParaRPr lang="th-TH"/>
            </a:p>
          </p:txBody>
        </p:sp>
        <p:sp>
          <p:nvSpPr>
            <p:cNvPr id="26646" name="Freeform 55"/>
            <p:cNvSpPr>
              <a:spLocks/>
            </p:cNvSpPr>
            <p:nvPr/>
          </p:nvSpPr>
          <p:spPr bwMode="auto">
            <a:xfrm rot="-2075537">
              <a:off x="1284" y="1741"/>
              <a:ext cx="284" cy="491"/>
            </a:xfrm>
            <a:custGeom>
              <a:avLst/>
              <a:gdLst>
                <a:gd name="T0" fmla="*/ 142 w 284"/>
                <a:gd name="T1" fmla="*/ 491 h 491"/>
                <a:gd name="T2" fmla="*/ 192 w 284"/>
                <a:gd name="T3" fmla="*/ 453 h 491"/>
                <a:gd name="T4" fmla="*/ 223 w 284"/>
                <a:gd name="T5" fmla="*/ 401 h 491"/>
                <a:gd name="T6" fmla="*/ 240 w 284"/>
                <a:gd name="T7" fmla="*/ 347 h 491"/>
                <a:gd name="T8" fmla="*/ 248 w 284"/>
                <a:gd name="T9" fmla="*/ 284 h 491"/>
                <a:gd name="T10" fmla="*/ 252 w 284"/>
                <a:gd name="T11" fmla="*/ 201 h 491"/>
                <a:gd name="T12" fmla="*/ 250 w 284"/>
                <a:gd name="T13" fmla="*/ 137 h 491"/>
                <a:gd name="T14" fmla="*/ 242 w 284"/>
                <a:gd name="T15" fmla="*/ 73 h 491"/>
                <a:gd name="T16" fmla="*/ 284 w 284"/>
                <a:gd name="T17" fmla="*/ 85 h 491"/>
                <a:gd name="T18" fmla="*/ 210 w 284"/>
                <a:gd name="T19" fmla="*/ 0 h 491"/>
                <a:gd name="T20" fmla="*/ 144 w 284"/>
                <a:gd name="T21" fmla="*/ 94 h 491"/>
                <a:gd name="T22" fmla="*/ 192 w 284"/>
                <a:gd name="T23" fmla="*/ 77 h 491"/>
                <a:gd name="T24" fmla="*/ 184 w 284"/>
                <a:gd name="T25" fmla="*/ 137 h 491"/>
                <a:gd name="T26" fmla="*/ 172 w 284"/>
                <a:gd name="T27" fmla="*/ 187 h 491"/>
                <a:gd name="T28" fmla="*/ 144 w 284"/>
                <a:gd name="T29" fmla="*/ 255 h 491"/>
                <a:gd name="T30" fmla="*/ 108 w 284"/>
                <a:gd name="T31" fmla="*/ 307 h 491"/>
                <a:gd name="T32" fmla="*/ 72 w 284"/>
                <a:gd name="T33" fmla="*/ 347 h 491"/>
                <a:gd name="T34" fmla="*/ 21 w 284"/>
                <a:gd name="T35" fmla="*/ 386 h 491"/>
                <a:gd name="T36" fmla="*/ 0 w 284"/>
                <a:gd name="T37" fmla="*/ 400 h 491"/>
                <a:gd name="T38" fmla="*/ 64 w 284"/>
                <a:gd name="T39" fmla="*/ 395 h 491"/>
                <a:gd name="T40" fmla="*/ 116 w 284"/>
                <a:gd name="T41" fmla="*/ 385 h 491"/>
                <a:gd name="T42" fmla="*/ 150 w 284"/>
                <a:gd name="T43" fmla="*/ 372 h 491"/>
                <a:gd name="T44" fmla="*/ 156 w 284"/>
                <a:gd name="T45" fmla="*/ 413 h 491"/>
                <a:gd name="T46" fmla="*/ 156 w 284"/>
                <a:gd name="T47" fmla="*/ 451 h 491"/>
                <a:gd name="T48" fmla="*/ 142 w 284"/>
                <a:gd name="T49" fmla="*/ 491 h 49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84"/>
                <a:gd name="T76" fmla="*/ 0 h 491"/>
                <a:gd name="T77" fmla="*/ 284 w 284"/>
                <a:gd name="T78" fmla="*/ 491 h 49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84" h="491">
                  <a:moveTo>
                    <a:pt x="142" y="491"/>
                  </a:moveTo>
                  <a:lnTo>
                    <a:pt x="192" y="453"/>
                  </a:lnTo>
                  <a:lnTo>
                    <a:pt x="223" y="401"/>
                  </a:lnTo>
                  <a:lnTo>
                    <a:pt x="240" y="347"/>
                  </a:lnTo>
                  <a:lnTo>
                    <a:pt x="248" y="284"/>
                  </a:lnTo>
                  <a:lnTo>
                    <a:pt x="252" y="201"/>
                  </a:lnTo>
                  <a:lnTo>
                    <a:pt x="250" y="137"/>
                  </a:lnTo>
                  <a:lnTo>
                    <a:pt x="242" y="73"/>
                  </a:lnTo>
                  <a:lnTo>
                    <a:pt x="284" y="85"/>
                  </a:lnTo>
                  <a:lnTo>
                    <a:pt x="210" y="0"/>
                  </a:lnTo>
                  <a:lnTo>
                    <a:pt x="144" y="94"/>
                  </a:lnTo>
                  <a:lnTo>
                    <a:pt x="192" y="77"/>
                  </a:lnTo>
                  <a:lnTo>
                    <a:pt x="184" y="137"/>
                  </a:lnTo>
                  <a:lnTo>
                    <a:pt x="172" y="187"/>
                  </a:lnTo>
                  <a:lnTo>
                    <a:pt x="144" y="255"/>
                  </a:lnTo>
                  <a:lnTo>
                    <a:pt x="108" y="307"/>
                  </a:lnTo>
                  <a:lnTo>
                    <a:pt x="72" y="347"/>
                  </a:lnTo>
                  <a:lnTo>
                    <a:pt x="21" y="386"/>
                  </a:lnTo>
                  <a:lnTo>
                    <a:pt x="0" y="400"/>
                  </a:lnTo>
                  <a:lnTo>
                    <a:pt x="64" y="395"/>
                  </a:lnTo>
                  <a:lnTo>
                    <a:pt x="116" y="385"/>
                  </a:lnTo>
                  <a:lnTo>
                    <a:pt x="150" y="372"/>
                  </a:lnTo>
                  <a:lnTo>
                    <a:pt x="156" y="413"/>
                  </a:lnTo>
                  <a:lnTo>
                    <a:pt x="156" y="451"/>
                  </a:lnTo>
                  <a:lnTo>
                    <a:pt x="142" y="491"/>
                  </a:lnTo>
                  <a:close/>
                </a:path>
              </a:pathLst>
            </a:custGeom>
            <a:solidFill>
              <a:srgbClr val="993366"/>
            </a:solidFill>
            <a:ln w="9525" cap="flat" cmpd="sng">
              <a:noFill/>
              <a:prstDash val="solid"/>
              <a:round/>
              <a:headEnd type="none" w="med" len="med"/>
              <a:tailEnd type="none" w="med" len="med"/>
            </a:ln>
          </p:spPr>
          <p:txBody>
            <a:bodyPr/>
            <a:lstStyle/>
            <a:p>
              <a:endParaRPr lang="th-TH"/>
            </a:p>
          </p:txBody>
        </p:sp>
        <p:sp>
          <p:nvSpPr>
            <p:cNvPr id="26647" name="Rectangle 56"/>
            <p:cNvSpPr>
              <a:spLocks noChangeArrowheads="1"/>
            </p:cNvSpPr>
            <p:nvPr/>
          </p:nvSpPr>
          <p:spPr bwMode="auto">
            <a:xfrm>
              <a:off x="1502" y="1840"/>
              <a:ext cx="231" cy="173"/>
            </a:xfrm>
            <a:prstGeom prst="rect">
              <a:avLst/>
            </a:prstGeom>
            <a:noFill/>
            <a:ln w="9525" algn="ctr">
              <a:noFill/>
              <a:miter lim="800000"/>
              <a:headEnd/>
              <a:tailEnd/>
            </a:ln>
          </p:spPr>
          <p:txBody>
            <a:bodyPr wrap="none">
              <a:spAutoFit/>
            </a:bodyPr>
            <a:lstStyle/>
            <a:p>
              <a:pPr algn="ctr"/>
              <a:r>
                <a:rPr lang="en-US" sz="1200" i="1">
                  <a:latin typeface="Times New Roman" pitchFamily="18" charset="0"/>
                </a:rPr>
                <a:t>Q</a:t>
              </a:r>
              <a:r>
                <a:rPr lang="en-US" sz="1200" i="1" baseline="-25000">
                  <a:latin typeface="Times New Roman" pitchFamily="18" charset="0"/>
                </a:rPr>
                <a:t>H</a:t>
              </a:r>
              <a:endParaRPr lang="th-TH" sz="1200" i="1">
                <a:latin typeface="Times New Roman" pitchFamily="18" charset="0"/>
              </a:endParaRPr>
            </a:p>
          </p:txBody>
        </p:sp>
        <p:sp>
          <p:nvSpPr>
            <p:cNvPr id="26648" name="Line 68"/>
            <p:cNvSpPr>
              <a:spLocks noChangeShapeType="1"/>
            </p:cNvSpPr>
            <p:nvPr/>
          </p:nvSpPr>
          <p:spPr bwMode="auto">
            <a:xfrm flipV="1">
              <a:off x="1979" y="1630"/>
              <a:ext cx="78" cy="1012"/>
            </a:xfrm>
            <a:prstGeom prst="line">
              <a:avLst/>
            </a:prstGeom>
            <a:noFill/>
            <a:ln w="38100">
              <a:solidFill>
                <a:srgbClr val="FF0000"/>
              </a:solidFill>
              <a:round/>
              <a:headEnd/>
              <a:tailEnd/>
            </a:ln>
          </p:spPr>
          <p:txBody>
            <a:bodyPr/>
            <a:lstStyle/>
            <a:p>
              <a:endParaRPr lang="th-TH"/>
            </a:p>
          </p:txBody>
        </p:sp>
        <p:sp>
          <p:nvSpPr>
            <p:cNvPr id="26649" name="Oval 50"/>
            <p:cNvSpPr>
              <a:spLocks noChangeArrowheads="1"/>
            </p:cNvSpPr>
            <p:nvPr/>
          </p:nvSpPr>
          <p:spPr bwMode="auto">
            <a:xfrm>
              <a:off x="2028" y="1600"/>
              <a:ext cx="64" cy="59"/>
            </a:xfrm>
            <a:prstGeom prst="ellipse">
              <a:avLst/>
            </a:prstGeom>
            <a:solidFill>
              <a:srgbClr val="008000"/>
            </a:solidFill>
            <a:ln w="9525">
              <a:solidFill>
                <a:srgbClr val="800080"/>
              </a:solidFill>
              <a:round/>
              <a:headEnd/>
              <a:tailEnd/>
            </a:ln>
          </p:spPr>
          <p:txBody>
            <a:bodyPr wrap="none" anchor="ctr"/>
            <a:lstStyle/>
            <a:p>
              <a:endParaRPr lang="th-TH"/>
            </a:p>
          </p:txBody>
        </p:sp>
        <p:sp>
          <p:nvSpPr>
            <p:cNvPr id="26650" name="Text Box 70"/>
            <p:cNvSpPr txBox="1">
              <a:spLocks noChangeArrowheads="1"/>
            </p:cNvSpPr>
            <p:nvPr/>
          </p:nvSpPr>
          <p:spPr bwMode="auto">
            <a:xfrm>
              <a:off x="2080" y="1513"/>
              <a:ext cx="546" cy="196"/>
            </a:xfrm>
            <a:prstGeom prst="rect">
              <a:avLst/>
            </a:prstGeom>
            <a:noFill/>
            <a:ln w="9525">
              <a:noFill/>
              <a:miter lim="800000"/>
              <a:headEnd/>
              <a:tailEnd/>
            </a:ln>
          </p:spPr>
          <p:txBody>
            <a:bodyPr>
              <a:spAutoFit/>
            </a:bodyPr>
            <a:lstStyle/>
            <a:p>
              <a:pPr>
                <a:lnSpc>
                  <a:spcPct val="80000"/>
                </a:lnSpc>
              </a:pPr>
              <a:r>
                <a:rPr lang="en-US" sz="900" i="1">
                  <a:latin typeface="Times New Roman" pitchFamily="18" charset="0"/>
                </a:rPr>
                <a:t>P</a:t>
              </a:r>
              <a:r>
                <a:rPr lang="en-US" sz="900" i="1" baseline="-25000">
                  <a:latin typeface="Times New Roman" pitchFamily="18" charset="0"/>
                </a:rPr>
                <a:t>2</a:t>
              </a:r>
              <a:r>
                <a:rPr lang="en-US" sz="900" i="1">
                  <a:latin typeface="Times New Roman" pitchFamily="18" charset="0"/>
                </a:rPr>
                <a:t> =  0.8 MPa</a:t>
              </a:r>
            </a:p>
            <a:p>
              <a:pPr>
                <a:lnSpc>
                  <a:spcPct val="80000"/>
                </a:lnSpc>
              </a:pPr>
              <a:r>
                <a:rPr lang="en-US" sz="900" i="1">
                  <a:latin typeface="Times New Roman" pitchFamily="18" charset="0"/>
                </a:rPr>
                <a:t>T</a:t>
              </a:r>
              <a:r>
                <a:rPr lang="en-US" sz="900" i="1" baseline="-25000">
                  <a:latin typeface="Times New Roman" pitchFamily="18" charset="0"/>
                </a:rPr>
                <a:t>2</a:t>
              </a:r>
              <a:r>
                <a:rPr lang="en-US" sz="900" i="1">
                  <a:latin typeface="Times New Roman" pitchFamily="18" charset="0"/>
                </a:rPr>
                <a:t> = 50 </a:t>
              </a:r>
              <a:r>
                <a:rPr lang="en-US" sz="900" i="1" baseline="30000">
                  <a:latin typeface="Times New Roman" pitchFamily="18" charset="0"/>
                </a:rPr>
                <a:t>o</a:t>
              </a:r>
              <a:r>
                <a:rPr lang="en-US" sz="900" i="1">
                  <a:latin typeface="Times New Roman" pitchFamily="18" charset="0"/>
                </a:rPr>
                <a:t>C</a:t>
              </a:r>
              <a:endParaRPr lang="th-TH" sz="900" i="1">
                <a:latin typeface="Times New Roman" pitchFamily="18" charset="0"/>
              </a:endParaRPr>
            </a:p>
          </p:txBody>
        </p:sp>
        <p:sp>
          <p:nvSpPr>
            <p:cNvPr id="26651" name="Text Box 71"/>
            <p:cNvSpPr txBox="1">
              <a:spLocks noChangeArrowheads="1"/>
            </p:cNvSpPr>
            <p:nvPr/>
          </p:nvSpPr>
          <p:spPr bwMode="auto">
            <a:xfrm>
              <a:off x="1994" y="2549"/>
              <a:ext cx="609" cy="196"/>
            </a:xfrm>
            <a:prstGeom prst="rect">
              <a:avLst/>
            </a:prstGeom>
            <a:noFill/>
            <a:ln w="9525">
              <a:noFill/>
              <a:miter lim="800000"/>
              <a:headEnd/>
              <a:tailEnd/>
            </a:ln>
          </p:spPr>
          <p:txBody>
            <a:bodyPr>
              <a:spAutoFit/>
            </a:bodyPr>
            <a:lstStyle/>
            <a:p>
              <a:pPr>
                <a:lnSpc>
                  <a:spcPct val="80000"/>
                </a:lnSpc>
              </a:pPr>
              <a:r>
                <a:rPr lang="en-US" sz="900" i="1">
                  <a:latin typeface="Times New Roman" pitchFamily="18" charset="0"/>
                </a:rPr>
                <a:t>P</a:t>
              </a:r>
              <a:r>
                <a:rPr lang="en-US" sz="900" i="1" baseline="-25000">
                  <a:latin typeface="Times New Roman" pitchFamily="18" charset="0"/>
                </a:rPr>
                <a:t>1</a:t>
              </a:r>
              <a:r>
                <a:rPr lang="en-US" sz="900" i="1">
                  <a:latin typeface="Times New Roman" pitchFamily="18" charset="0"/>
                </a:rPr>
                <a:t> =  0.14 MPa</a:t>
              </a:r>
            </a:p>
            <a:p>
              <a:pPr>
                <a:lnSpc>
                  <a:spcPct val="80000"/>
                </a:lnSpc>
              </a:pPr>
              <a:r>
                <a:rPr lang="en-US" sz="900" i="1">
                  <a:latin typeface="Times New Roman" pitchFamily="18" charset="0"/>
                </a:rPr>
                <a:t>T</a:t>
              </a:r>
              <a:r>
                <a:rPr lang="en-US" sz="900" i="1" baseline="-25000">
                  <a:latin typeface="Times New Roman" pitchFamily="18" charset="0"/>
                </a:rPr>
                <a:t>1</a:t>
              </a:r>
              <a:r>
                <a:rPr lang="en-US" sz="900" i="1">
                  <a:latin typeface="Times New Roman" pitchFamily="18" charset="0"/>
                </a:rPr>
                <a:t> = -20  </a:t>
              </a:r>
              <a:r>
                <a:rPr lang="en-US" sz="900" i="1" baseline="30000">
                  <a:latin typeface="Times New Roman" pitchFamily="18" charset="0"/>
                </a:rPr>
                <a:t>o</a:t>
              </a:r>
              <a:r>
                <a:rPr lang="en-US" sz="900" i="1">
                  <a:latin typeface="Times New Roman" pitchFamily="18" charset="0"/>
                </a:rPr>
                <a:t>C</a:t>
              </a:r>
              <a:endParaRPr lang="th-TH" sz="900" i="1">
                <a:latin typeface="Times New Roman" pitchFamily="18" charset="0"/>
              </a:endParaRPr>
            </a:p>
          </p:txBody>
        </p:sp>
        <p:sp>
          <p:nvSpPr>
            <p:cNvPr id="26652" name="Text Box 72"/>
            <p:cNvSpPr txBox="1">
              <a:spLocks noChangeArrowheads="1"/>
            </p:cNvSpPr>
            <p:nvPr/>
          </p:nvSpPr>
          <p:spPr bwMode="auto">
            <a:xfrm>
              <a:off x="714" y="1743"/>
              <a:ext cx="609" cy="196"/>
            </a:xfrm>
            <a:prstGeom prst="rect">
              <a:avLst/>
            </a:prstGeom>
            <a:noFill/>
            <a:ln w="9525">
              <a:noFill/>
              <a:miter lim="800000"/>
              <a:headEnd/>
              <a:tailEnd/>
            </a:ln>
          </p:spPr>
          <p:txBody>
            <a:bodyPr>
              <a:spAutoFit/>
            </a:bodyPr>
            <a:lstStyle/>
            <a:p>
              <a:pPr>
                <a:lnSpc>
                  <a:spcPct val="80000"/>
                </a:lnSpc>
              </a:pPr>
              <a:r>
                <a:rPr lang="en-US" sz="900" i="1">
                  <a:latin typeface="Times New Roman" pitchFamily="18" charset="0"/>
                </a:rPr>
                <a:t>P</a:t>
              </a:r>
              <a:r>
                <a:rPr lang="en-US" sz="900" i="1" baseline="-25000">
                  <a:latin typeface="Times New Roman" pitchFamily="18" charset="0"/>
                </a:rPr>
                <a:t>3</a:t>
              </a:r>
              <a:r>
                <a:rPr lang="en-US" sz="900" i="1">
                  <a:latin typeface="Times New Roman" pitchFamily="18" charset="0"/>
                </a:rPr>
                <a:t> =  0.72 MPa</a:t>
              </a:r>
            </a:p>
            <a:p>
              <a:pPr>
                <a:lnSpc>
                  <a:spcPct val="80000"/>
                </a:lnSpc>
              </a:pPr>
              <a:r>
                <a:rPr lang="en-US" sz="900" i="1">
                  <a:latin typeface="Times New Roman" pitchFamily="18" charset="0"/>
                </a:rPr>
                <a:t>T</a:t>
              </a:r>
              <a:r>
                <a:rPr lang="en-US" sz="900" i="1" baseline="-25000">
                  <a:latin typeface="Times New Roman" pitchFamily="18" charset="0"/>
                </a:rPr>
                <a:t>3</a:t>
              </a:r>
              <a:r>
                <a:rPr lang="en-US" sz="900" i="1">
                  <a:latin typeface="Times New Roman" pitchFamily="18" charset="0"/>
                </a:rPr>
                <a:t> = 26  </a:t>
              </a:r>
              <a:r>
                <a:rPr lang="en-US" sz="900" i="1" baseline="30000">
                  <a:latin typeface="Times New Roman" pitchFamily="18" charset="0"/>
                </a:rPr>
                <a:t>o</a:t>
              </a:r>
              <a:r>
                <a:rPr lang="en-US" sz="900" i="1">
                  <a:latin typeface="Times New Roman" pitchFamily="18" charset="0"/>
                </a:rPr>
                <a:t>C</a:t>
              </a:r>
              <a:endParaRPr lang="th-TH" sz="900" i="1">
                <a:latin typeface="Times New Roman" pitchFamily="18" charset="0"/>
              </a:endParaRPr>
            </a:p>
          </p:txBody>
        </p:sp>
        <p:sp>
          <p:nvSpPr>
            <p:cNvPr id="26653" name="Text Box 73"/>
            <p:cNvSpPr txBox="1">
              <a:spLocks noChangeArrowheads="1"/>
            </p:cNvSpPr>
            <p:nvPr/>
          </p:nvSpPr>
          <p:spPr bwMode="auto">
            <a:xfrm>
              <a:off x="975" y="2562"/>
              <a:ext cx="609" cy="127"/>
            </a:xfrm>
            <a:prstGeom prst="rect">
              <a:avLst/>
            </a:prstGeom>
            <a:noFill/>
            <a:ln w="9525">
              <a:noFill/>
              <a:miter lim="800000"/>
              <a:headEnd/>
              <a:tailEnd/>
            </a:ln>
          </p:spPr>
          <p:txBody>
            <a:bodyPr>
              <a:spAutoFit/>
            </a:bodyPr>
            <a:lstStyle/>
            <a:p>
              <a:pPr>
                <a:lnSpc>
                  <a:spcPct val="80000"/>
                </a:lnSpc>
              </a:pPr>
              <a:r>
                <a:rPr lang="en-US" sz="900" i="1">
                  <a:latin typeface="Times New Roman" pitchFamily="18" charset="0"/>
                </a:rPr>
                <a:t>P</a:t>
              </a:r>
              <a:r>
                <a:rPr lang="en-US" sz="900" i="1" baseline="-25000">
                  <a:latin typeface="Times New Roman" pitchFamily="18" charset="0"/>
                </a:rPr>
                <a:t>4</a:t>
              </a:r>
              <a:r>
                <a:rPr lang="en-US" sz="900" i="1">
                  <a:latin typeface="Times New Roman" pitchFamily="18" charset="0"/>
                </a:rPr>
                <a:t> =  0.15 MPa</a:t>
              </a:r>
            </a:p>
          </p:txBody>
        </p:sp>
        <p:sp>
          <p:nvSpPr>
            <p:cNvPr id="26654" name="Text Box 74"/>
            <p:cNvSpPr txBox="1">
              <a:spLocks noChangeArrowheads="1"/>
            </p:cNvSpPr>
            <p:nvPr/>
          </p:nvSpPr>
          <p:spPr bwMode="auto">
            <a:xfrm>
              <a:off x="1776" y="1611"/>
              <a:ext cx="234" cy="173"/>
            </a:xfrm>
            <a:prstGeom prst="rect">
              <a:avLst/>
            </a:prstGeom>
            <a:noFill/>
            <a:ln w="9525">
              <a:noFill/>
              <a:miter lim="800000"/>
              <a:headEnd/>
              <a:tailEnd/>
            </a:ln>
          </p:spPr>
          <p:txBody>
            <a:bodyPr>
              <a:spAutoFit/>
            </a:bodyPr>
            <a:lstStyle/>
            <a:p>
              <a:pPr>
                <a:spcBef>
                  <a:spcPct val="50000"/>
                </a:spcBef>
              </a:pPr>
              <a:r>
                <a:rPr lang="en-US" sz="1200" i="1">
                  <a:solidFill>
                    <a:srgbClr val="000099"/>
                  </a:solidFill>
                </a:rPr>
                <a:t>2s</a:t>
              </a:r>
              <a:endParaRPr lang="th-TH" sz="1200" i="1">
                <a:solidFill>
                  <a:srgbClr val="000099"/>
                </a:solidFill>
              </a:endParaRPr>
            </a:p>
          </p:txBody>
        </p:sp>
        <p:sp>
          <p:nvSpPr>
            <p:cNvPr id="26655" name="Freeform 76"/>
            <p:cNvSpPr>
              <a:spLocks/>
            </p:cNvSpPr>
            <p:nvPr/>
          </p:nvSpPr>
          <p:spPr bwMode="auto">
            <a:xfrm>
              <a:off x="1836" y="2637"/>
              <a:ext cx="150" cy="72"/>
            </a:xfrm>
            <a:custGeom>
              <a:avLst/>
              <a:gdLst>
                <a:gd name="T0" fmla="*/ 0 w 195"/>
                <a:gd name="T1" fmla="*/ 72 h 81"/>
                <a:gd name="T2" fmla="*/ 67 w 195"/>
                <a:gd name="T3" fmla="*/ 72 h 81"/>
                <a:gd name="T4" fmla="*/ 150 w 195"/>
                <a:gd name="T5" fmla="*/ 0 h 81"/>
                <a:gd name="T6" fmla="*/ 0 60000 65536"/>
                <a:gd name="T7" fmla="*/ 0 60000 65536"/>
                <a:gd name="T8" fmla="*/ 0 60000 65536"/>
                <a:gd name="T9" fmla="*/ 0 w 195"/>
                <a:gd name="T10" fmla="*/ 0 h 81"/>
                <a:gd name="T11" fmla="*/ 195 w 195"/>
                <a:gd name="T12" fmla="*/ 81 h 81"/>
              </a:gdLst>
              <a:ahLst/>
              <a:cxnLst>
                <a:cxn ang="T6">
                  <a:pos x="T0" y="T1"/>
                </a:cxn>
                <a:cxn ang="T7">
                  <a:pos x="T2" y="T3"/>
                </a:cxn>
                <a:cxn ang="T8">
                  <a:pos x="T4" y="T5"/>
                </a:cxn>
              </a:cxnLst>
              <a:rect l="T9" t="T10" r="T11" b="T12"/>
              <a:pathLst>
                <a:path w="195" h="81">
                  <a:moveTo>
                    <a:pt x="0" y="81"/>
                  </a:moveTo>
                  <a:lnTo>
                    <a:pt x="87" y="81"/>
                  </a:lnTo>
                  <a:lnTo>
                    <a:pt x="195" y="0"/>
                  </a:lnTo>
                </a:path>
              </a:pathLst>
            </a:custGeom>
            <a:noFill/>
            <a:ln w="38100">
              <a:solidFill>
                <a:srgbClr val="FF0000"/>
              </a:solidFill>
              <a:round/>
              <a:headEnd/>
              <a:tailEnd/>
            </a:ln>
          </p:spPr>
          <p:txBody>
            <a:bodyPr/>
            <a:lstStyle/>
            <a:p>
              <a:endParaRPr lang="th-TH"/>
            </a:p>
          </p:txBody>
        </p:sp>
        <p:sp>
          <p:nvSpPr>
            <p:cNvPr id="26656" name="Oval 42"/>
            <p:cNvSpPr>
              <a:spLocks noChangeArrowheads="1"/>
            </p:cNvSpPr>
            <p:nvPr/>
          </p:nvSpPr>
          <p:spPr bwMode="auto">
            <a:xfrm>
              <a:off x="1948" y="2606"/>
              <a:ext cx="64" cy="59"/>
            </a:xfrm>
            <a:prstGeom prst="ellipse">
              <a:avLst/>
            </a:prstGeom>
            <a:solidFill>
              <a:srgbClr val="008000"/>
            </a:solidFill>
            <a:ln w="9525">
              <a:solidFill>
                <a:srgbClr val="800080"/>
              </a:solidFill>
              <a:round/>
              <a:headEnd/>
              <a:tailEnd/>
            </a:ln>
          </p:spPr>
          <p:txBody>
            <a:bodyPr wrap="none" anchor="ctr"/>
            <a:lstStyle/>
            <a:p>
              <a:endParaRPr lang="th-TH"/>
            </a:p>
          </p:txBody>
        </p:sp>
      </p:grpSp>
      <p:sp>
        <p:nvSpPr>
          <p:cNvPr id="142414" name="Text Box 78"/>
          <p:cNvSpPr txBox="1">
            <a:spLocks noChangeArrowheads="1"/>
          </p:cNvSpPr>
          <p:nvPr/>
        </p:nvSpPr>
        <p:spPr bwMode="auto">
          <a:xfrm>
            <a:off x="4225925" y="2889250"/>
            <a:ext cx="4610100" cy="2930525"/>
          </a:xfrm>
          <a:prstGeom prst="rect">
            <a:avLst/>
          </a:prstGeom>
          <a:noFill/>
          <a:ln w="9525">
            <a:noFill/>
            <a:miter lim="800000"/>
            <a:headEnd/>
            <a:tailEnd/>
          </a:ln>
        </p:spPr>
        <p:txBody>
          <a:bodyPr>
            <a:spAutoFit/>
          </a:bodyPr>
          <a:lstStyle/>
          <a:p>
            <a:pPr>
              <a:spcBef>
                <a:spcPct val="20000"/>
              </a:spcBef>
            </a:pPr>
            <a:r>
              <a:rPr lang="en-US" sz="1600" b="1" i="1">
                <a:solidFill>
                  <a:srgbClr val="000099"/>
                </a:solidFill>
                <a:latin typeface="Times New Roman" pitchFamily="18" charset="0"/>
              </a:rPr>
              <a:t>R-12 Property: Table A-11 – A-12</a:t>
            </a:r>
          </a:p>
          <a:p>
            <a:pPr>
              <a:spcBef>
                <a:spcPct val="20000"/>
              </a:spcBef>
            </a:pPr>
            <a:r>
              <a:rPr lang="en-US" sz="1600" b="1" i="1">
                <a:latin typeface="Times New Roman" pitchFamily="18" charset="0"/>
              </a:rPr>
              <a:t>State 1</a:t>
            </a:r>
            <a:r>
              <a:rPr lang="en-US" sz="1600" i="1">
                <a:latin typeface="Times New Roman" pitchFamily="18" charset="0"/>
              </a:rPr>
              <a:t>  superheated. vap. </a:t>
            </a:r>
          </a:p>
          <a:p>
            <a:pPr>
              <a:spcBef>
                <a:spcPct val="20000"/>
              </a:spcBef>
            </a:pPr>
            <a:r>
              <a:rPr lang="en-US" sz="1600" i="1">
                <a:latin typeface="Times New Roman" pitchFamily="18" charset="0"/>
              </a:rPr>
              <a:t>P</a:t>
            </a:r>
            <a:r>
              <a:rPr lang="en-US" sz="1600" i="1" baseline="-25000">
                <a:latin typeface="Times New Roman" pitchFamily="18" charset="0"/>
              </a:rPr>
              <a:t>1</a:t>
            </a:r>
            <a:r>
              <a:rPr lang="en-US" sz="1600" i="1">
                <a:latin typeface="Times New Roman" pitchFamily="18" charset="0"/>
              </a:rPr>
              <a:t> = 0.14 MPa and T</a:t>
            </a:r>
            <a:r>
              <a:rPr lang="en-US" sz="1600" i="1" baseline="-25000">
                <a:latin typeface="Times New Roman" pitchFamily="18" charset="0"/>
              </a:rPr>
              <a:t>1</a:t>
            </a:r>
            <a:r>
              <a:rPr lang="en-US" sz="1600" i="1">
                <a:latin typeface="Times New Roman" pitchFamily="18" charset="0"/>
              </a:rPr>
              <a:t> = -20 C</a:t>
            </a:r>
            <a:r>
              <a:rPr lang="en-US" sz="1600" i="1">
                <a:latin typeface="Times New Roman" pitchFamily="18" charset="0"/>
                <a:sym typeface="Wingdings" pitchFamily="2" charset="2"/>
              </a:rPr>
              <a:t>   h</a:t>
            </a:r>
            <a:r>
              <a:rPr lang="en-US" sz="1600" i="1" baseline="-25000">
                <a:latin typeface="Times New Roman" pitchFamily="18" charset="0"/>
                <a:sym typeface="Wingdings" pitchFamily="2" charset="2"/>
              </a:rPr>
              <a:t>1 </a:t>
            </a:r>
            <a:r>
              <a:rPr lang="en-US" sz="1600" i="1">
                <a:latin typeface="Times New Roman" pitchFamily="18" charset="0"/>
                <a:sym typeface="Wingdings" pitchFamily="2" charset="2"/>
              </a:rPr>
              <a:t>= 179.01 kJ/kg</a:t>
            </a:r>
          </a:p>
          <a:p>
            <a:pPr>
              <a:spcBef>
                <a:spcPct val="20000"/>
              </a:spcBef>
            </a:pPr>
            <a:r>
              <a:rPr lang="en-US" sz="1600" b="1" i="1">
                <a:latin typeface="Times New Roman" pitchFamily="18" charset="0"/>
              </a:rPr>
              <a:t>State 2</a:t>
            </a:r>
            <a:r>
              <a:rPr lang="en-US" sz="1600" i="1">
                <a:latin typeface="Times New Roman" pitchFamily="18" charset="0"/>
              </a:rPr>
              <a:t>  superheated. vap. </a:t>
            </a:r>
          </a:p>
          <a:p>
            <a:pPr>
              <a:spcBef>
                <a:spcPct val="20000"/>
              </a:spcBef>
            </a:pPr>
            <a:r>
              <a:rPr lang="en-US" sz="1600" i="1">
                <a:latin typeface="Times New Roman" pitchFamily="18" charset="0"/>
              </a:rPr>
              <a:t>P</a:t>
            </a:r>
            <a:r>
              <a:rPr lang="en-US" sz="1600" i="1" baseline="-25000">
                <a:latin typeface="Times New Roman" pitchFamily="18" charset="0"/>
              </a:rPr>
              <a:t>2</a:t>
            </a:r>
            <a:r>
              <a:rPr lang="en-US" sz="1600" i="1">
                <a:latin typeface="Times New Roman" pitchFamily="18" charset="0"/>
              </a:rPr>
              <a:t> = 0.8 MPa  and  T</a:t>
            </a:r>
            <a:r>
              <a:rPr lang="en-US" sz="1600" i="1" baseline="-25000">
                <a:latin typeface="Times New Roman" pitchFamily="18" charset="0"/>
              </a:rPr>
              <a:t>2</a:t>
            </a:r>
            <a:r>
              <a:rPr lang="en-US" sz="1600" i="1">
                <a:latin typeface="Times New Roman" pitchFamily="18" charset="0"/>
              </a:rPr>
              <a:t> =  50 C</a:t>
            </a:r>
            <a:r>
              <a:rPr lang="en-US" sz="1600" i="1">
                <a:latin typeface="Times New Roman" pitchFamily="18" charset="0"/>
                <a:sym typeface="Wingdings" pitchFamily="2" charset="2"/>
              </a:rPr>
              <a:t>   h</a:t>
            </a:r>
            <a:r>
              <a:rPr lang="en-US" sz="1600" i="1" baseline="-25000">
                <a:latin typeface="Times New Roman" pitchFamily="18" charset="0"/>
                <a:sym typeface="Wingdings" pitchFamily="2" charset="2"/>
              </a:rPr>
              <a:t>2 </a:t>
            </a:r>
            <a:r>
              <a:rPr lang="en-US" sz="1600" i="1">
                <a:latin typeface="Times New Roman" pitchFamily="18" charset="0"/>
                <a:sym typeface="Wingdings" pitchFamily="2" charset="2"/>
              </a:rPr>
              <a:t>= 213.45 kJ/kg</a:t>
            </a:r>
          </a:p>
          <a:p>
            <a:pPr>
              <a:spcBef>
                <a:spcPct val="20000"/>
              </a:spcBef>
            </a:pPr>
            <a:r>
              <a:rPr lang="en-US" sz="1600" b="1" i="1">
                <a:latin typeface="Times New Roman" pitchFamily="18" charset="0"/>
              </a:rPr>
              <a:t>State 3</a:t>
            </a:r>
            <a:r>
              <a:rPr lang="en-US" sz="1600" i="1">
                <a:latin typeface="Times New Roman" pitchFamily="18" charset="0"/>
              </a:rPr>
              <a:t>  Compressed.liq. </a:t>
            </a:r>
          </a:p>
          <a:p>
            <a:pPr>
              <a:spcBef>
                <a:spcPct val="20000"/>
              </a:spcBef>
            </a:pPr>
            <a:r>
              <a:rPr lang="en-US" sz="1600" i="1">
                <a:latin typeface="Times New Roman" pitchFamily="18" charset="0"/>
              </a:rPr>
              <a:t>P</a:t>
            </a:r>
            <a:r>
              <a:rPr lang="en-US" sz="1600" i="1" baseline="-25000">
                <a:latin typeface="Times New Roman" pitchFamily="18" charset="0"/>
              </a:rPr>
              <a:t>3</a:t>
            </a:r>
            <a:r>
              <a:rPr lang="en-US" sz="1600" i="1">
                <a:latin typeface="Times New Roman" pitchFamily="18" charset="0"/>
              </a:rPr>
              <a:t> = 0.72 MPa,and T</a:t>
            </a:r>
            <a:r>
              <a:rPr lang="en-US" sz="1600" i="1" baseline="-25000">
                <a:latin typeface="Times New Roman" pitchFamily="18" charset="0"/>
              </a:rPr>
              <a:t>3</a:t>
            </a:r>
            <a:r>
              <a:rPr lang="en-US" sz="1600" i="1">
                <a:latin typeface="Times New Roman" pitchFamily="18" charset="0"/>
              </a:rPr>
              <a:t> =  26 C</a:t>
            </a:r>
            <a:r>
              <a:rPr lang="en-US" sz="1600" i="1">
                <a:latin typeface="Times New Roman" pitchFamily="18" charset="0"/>
                <a:sym typeface="Wingdings" pitchFamily="2" charset="2"/>
              </a:rPr>
              <a:t>  </a:t>
            </a:r>
          </a:p>
          <a:p>
            <a:pPr>
              <a:spcBef>
                <a:spcPct val="20000"/>
              </a:spcBef>
            </a:pPr>
            <a:r>
              <a:rPr lang="en-US" sz="1600" i="1">
                <a:latin typeface="Times New Roman" pitchFamily="18" charset="0"/>
                <a:sym typeface="Wingdings" pitchFamily="2" charset="2"/>
              </a:rPr>
              <a:t>h</a:t>
            </a:r>
            <a:r>
              <a:rPr lang="en-US" sz="1600" i="1" baseline="-25000">
                <a:latin typeface="Times New Roman" pitchFamily="18" charset="0"/>
                <a:sym typeface="Wingdings" pitchFamily="2" charset="2"/>
              </a:rPr>
              <a:t>3 </a:t>
            </a:r>
            <a:r>
              <a:rPr lang="en-US" sz="1600" i="1">
                <a:latin typeface="Times New Roman" pitchFamily="18" charset="0"/>
                <a:sym typeface="Wingdings" pitchFamily="2" charset="2"/>
              </a:rPr>
              <a:t>= h</a:t>
            </a:r>
            <a:r>
              <a:rPr lang="en-US" sz="1600" i="1" baseline="-25000">
                <a:latin typeface="Times New Roman" pitchFamily="18" charset="0"/>
                <a:sym typeface="Wingdings" pitchFamily="2" charset="2"/>
              </a:rPr>
              <a:t>f@26C</a:t>
            </a:r>
            <a:r>
              <a:rPr lang="en-US" sz="1600" i="1">
                <a:latin typeface="Times New Roman" pitchFamily="18" charset="0"/>
                <a:sym typeface="Wingdings" pitchFamily="2" charset="2"/>
              </a:rPr>
              <a:t>  = 60.68  kJ/kg </a:t>
            </a:r>
          </a:p>
          <a:p>
            <a:pPr>
              <a:spcBef>
                <a:spcPct val="20000"/>
              </a:spcBef>
            </a:pPr>
            <a:r>
              <a:rPr lang="en-US" sz="1600" b="1" i="1">
                <a:latin typeface="Times New Roman" pitchFamily="18" charset="0"/>
              </a:rPr>
              <a:t>State 4</a:t>
            </a:r>
            <a:r>
              <a:rPr lang="en-US" sz="1600" i="1">
                <a:latin typeface="Times New Roman" pitchFamily="18" charset="0"/>
              </a:rPr>
              <a:t>  </a:t>
            </a:r>
            <a:r>
              <a:rPr lang="en-US" sz="1600" i="1">
                <a:latin typeface="Times New Roman" pitchFamily="18" charset="0"/>
                <a:sym typeface="Wingdings" pitchFamily="2" charset="2"/>
              </a:rPr>
              <a:t>h</a:t>
            </a:r>
            <a:r>
              <a:rPr lang="en-US" sz="1600" i="1" baseline="-25000">
                <a:latin typeface="Times New Roman" pitchFamily="18" charset="0"/>
                <a:sym typeface="Wingdings" pitchFamily="2" charset="2"/>
              </a:rPr>
              <a:t>4 </a:t>
            </a:r>
            <a:r>
              <a:rPr lang="en-US" sz="1600" i="1">
                <a:latin typeface="Times New Roman" pitchFamily="18" charset="0"/>
                <a:sym typeface="Wingdings" pitchFamily="2" charset="2"/>
              </a:rPr>
              <a:t>= h</a:t>
            </a:r>
            <a:r>
              <a:rPr lang="en-US" sz="1600" i="1" baseline="-25000">
                <a:latin typeface="Times New Roman" pitchFamily="18" charset="0"/>
                <a:sym typeface="Wingdings" pitchFamily="2" charset="2"/>
              </a:rPr>
              <a:t>3</a:t>
            </a:r>
            <a:r>
              <a:rPr lang="en-US" sz="1600" i="1">
                <a:latin typeface="Times New Roman" pitchFamily="18" charset="0"/>
                <a:sym typeface="Wingdings" pitchFamily="2" charset="2"/>
              </a:rPr>
              <a:t>  = 60.68  kJ/kg (Throttling Process)</a:t>
            </a:r>
            <a:r>
              <a:rPr lang="en-US" sz="1600" i="1">
                <a:latin typeface="Times New Roman" pitchFamily="18" charset="0"/>
              </a:rPr>
              <a:t>	</a:t>
            </a:r>
            <a:endParaRPr lang="th-TH" sz="1600" i="1">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42414"/>
                                        </p:tgtEl>
                                        <p:attrNameLst>
                                          <p:attrName>style.visibility</p:attrName>
                                        </p:attrNameLst>
                                      </p:cBhvr>
                                      <p:to>
                                        <p:strVal val="visible"/>
                                      </p:to>
                                    </p:set>
                                    <p:animEffect transition="in" filter="wipe(up)">
                                      <p:cBhvr>
                                        <p:cTn id="11" dur="1000"/>
                                        <p:tgtEl>
                                          <p:spTgt spid="142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4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3076" name="ตัวยึดหมายเลขภาพนิ่ง 3"/>
          <p:cNvSpPr>
            <a:spLocks noGrp="1"/>
          </p:cNvSpPr>
          <p:nvPr>
            <p:ph type="sldNum" sz="quarter" idx="12"/>
          </p:nvPr>
        </p:nvSpPr>
        <p:spPr>
          <a:noFill/>
        </p:spPr>
        <p:txBody>
          <a:bodyPr/>
          <a:lstStyle/>
          <a:p>
            <a:fld id="{8B164F8C-B216-4FFA-B7B2-781E26555D19}" type="slidenum">
              <a:rPr lang="en-US" smtClean="0"/>
              <a:pPr/>
              <a:t>24</a:t>
            </a:fld>
            <a:endParaRPr lang="th-TH" smtClean="0"/>
          </a:p>
        </p:txBody>
      </p:sp>
      <p:graphicFrame>
        <p:nvGraphicFramePr>
          <p:cNvPr id="146434" name="Object 2"/>
          <p:cNvGraphicFramePr>
            <a:graphicFrameLocks noChangeAspect="1"/>
          </p:cNvGraphicFramePr>
          <p:nvPr/>
        </p:nvGraphicFramePr>
        <p:xfrm>
          <a:off x="565150" y="249238"/>
          <a:ext cx="5295900" cy="6056312"/>
        </p:xfrm>
        <a:graphic>
          <a:graphicData uri="http://schemas.openxmlformats.org/presentationml/2006/ole">
            <p:oleObj spid="_x0000_s3074" name="Equation" r:id="rId3" imgW="3174840" imgH="3632040" progId="Equation.3">
              <p:embed/>
            </p:oleObj>
          </a:graphicData>
        </a:graphic>
      </p:graphicFrame>
      <p:grpSp>
        <p:nvGrpSpPr>
          <p:cNvPr id="2" name="Group 16"/>
          <p:cNvGrpSpPr>
            <a:grpSpLocks/>
          </p:cNvGrpSpPr>
          <p:nvPr/>
        </p:nvGrpSpPr>
        <p:grpSpPr bwMode="auto">
          <a:xfrm>
            <a:off x="6272213" y="1778000"/>
            <a:ext cx="1238250" cy="1233488"/>
            <a:chOff x="579" y="548"/>
            <a:chExt cx="780" cy="777"/>
          </a:xfrm>
        </p:grpSpPr>
        <p:grpSp>
          <p:nvGrpSpPr>
            <p:cNvPr id="3091" name="Group 17"/>
            <p:cNvGrpSpPr>
              <a:grpSpLocks/>
            </p:cNvGrpSpPr>
            <p:nvPr/>
          </p:nvGrpSpPr>
          <p:grpSpPr bwMode="auto">
            <a:xfrm>
              <a:off x="680" y="548"/>
              <a:ext cx="679" cy="777"/>
              <a:chOff x="860" y="940"/>
              <a:chExt cx="679" cy="777"/>
            </a:xfrm>
          </p:grpSpPr>
          <p:grpSp>
            <p:nvGrpSpPr>
              <p:cNvPr id="3093" name="Group 18"/>
              <p:cNvGrpSpPr>
                <a:grpSpLocks/>
              </p:cNvGrpSpPr>
              <p:nvPr/>
            </p:nvGrpSpPr>
            <p:grpSpPr bwMode="auto">
              <a:xfrm>
                <a:off x="937" y="1179"/>
                <a:ext cx="602" cy="273"/>
                <a:chOff x="1345" y="1443"/>
                <a:chExt cx="602" cy="273"/>
              </a:xfrm>
            </p:grpSpPr>
            <p:grpSp>
              <p:nvGrpSpPr>
                <p:cNvPr id="3103" name="Group 19"/>
                <p:cNvGrpSpPr>
                  <a:grpSpLocks/>
                </p:cNvGrpSpPr>
                <p:nvPr/>
              </p:nvGrpSpPr>
              <p:grpSpPr bwMode="auto">
                <a:xfrm>
                  <a:off x="1345" y="1443"/>
                  <a:ext cx="380" cy="273"/>
                  <a:chOff x="2823" y="1582"/>
                  <a:chExt cx="516" cy="345"/>
                </a:xfrm>
              </p:grpSpPr>
              <p:sp>
                <p:nvSpPr>
                  <p:cNvPr id="3107" name="Freeform 20"/>
                  <p:cNvSpPr>
                    <a:spLocks noChangeAspect="1"/>
                  </p:cNvSpPr>
                  <p:nvPr/>
                </p:nvSpPr>
                <p:spPr bwMode="auto">
                  <a:xfrm rot="5400000">
                    <a:off x="2894" y="1511"/>
                    <a:ext cx="345" cy="487"/>
                  </a:xfrm>
                  <a:custGeom>
                    <a:avLst/>
                    <a:gdLst>
                      <a:gd name="T0" fmla="*/ 0 w 1980"/>
                      <a:gd name="T1" fmla="*/ 0 h 2880"/>
                      <a:gd name="T2" fmla="*/ 0 w 1980"/>
                      <a:gd name="T3" fmla="*/ 487 h 2880"/>
                      <a:gd name="T4" fmla="*/ 345 w 1980"/>
                      <a:gd name="T5" fmla="*/ 487 h 2880"/>
                      <a:gd name="T6" fmla="*/ 345 w 1980"/>
                      <a:gd name="T7" fmla="*/ 0 h 2880"/>
                      <a:gd name="T8" fmla="*/ 0 60000 65536"/>
                      <a:gd name="T9" fmla="*/ 0 60000 65536"/>
                      <a:gd name="T10" fmla="*/ 0 60000 65536"/>
                      <a:gd name="T11" fmla="*/ 0 60000 65536"/>
                      <a:gd name="T12" fmla="*/ 0 w 1980"/>
                      <a:gd name="T13" fmla="*/ 0 h 2880"/>
                      <a:gd name="T14" fmla="*/ 1980 w 1980"/>
                      <a:gd name="T15" fmla="*/ 2880 h 2880"/>
                    </a:gdLst>
                    <a:ahLst/>
                    <a:cxnLst>
                      <a:cxn ang="T8">
                        <a:pos x="T0" y="T1"/>
                      </a:cxn>
                      <a:cxn ang="T9">
                        <a:pos x="T2" y="T3"/>
                      </a:cxn>
                      <a:cxn ang="T10">
                        <a:pos x="T4" y="T5"/>
                      </a:cxn>
                      <a:cxn ang="T11">
                        <a:pos x="T6" y="T7"/>
                      </a:cxn>
                    </a:cxnLst>
                    <a:rect l="T12" t="T13" r="T14" b="T15"/>
                    <a:pathLst>
                      <a:path w="1980" h="2880">
                        <a:moveTo>
                          <a:pt x="0" y="0"/>
                        </a:moveTo>
                        <a:lnTo>
                          <a:pt x="0" y="2880"/>
                        </a:lnTo>
                        <a:lnTo>
                          <a:pt x="1980" y="2880"/>
                        </a:lnTo>
                        <a:lnTo>
                          <a:pt x="1980" y="0"/>
                        </a:lnTo>
                      </a:path>
                    </a:pathLst>
                  </a:custGeom>
                  <a:gradFill rotWithShape="1">
                    <a:gsLst>
                      <a:gs pos="0">
                        <a:srgbClr val="525252"/>
                      </a:gs>
                      <a:gs pos="50000">
                        <a:srgbClr val="B2B2B2"/>
                      </a:gs>
                      <a:gs pos="100000">
                        <a:srgbClr val="525252"/>
                      </a:gs>
                    </a:gsLst>
                    <a:lin ang="0" scaled="1"/>
                  </a:gradFill>
                  <a:ln w="76200">
                    <a:solidFill>
                      <a:srgbClr val="808080"/>
                    </a:solidFill>
                    <a:round/>
                    <a:headEnd/>
                    <a:tailEnd/>
                  </a:ln>
                </p:spPr>
                <p:txBody>
                  <a:bodyPr/>
                  <a:lstStyle/>
                  <a:p>
                    <a:endParaRPr lang="th-TH"/>
                  </a:p>
                </p:txBody>
              </p:sp>
              <p:sp>
                <p:nvSpPr>
                  <p:cNvPr id="3108" name="AutoShape 21"/>
                  <p:cNvSpPr>
                    <a:spLocks noChangeAspect="1" noChangeArrowheads="1"/>
                  </p:cNvSpPr>
                  <p:nvPr/>
                </p:nvSpPr>
                <p:spPr bwMode="auto">
                  <a:xfrm rot="5400000" flipV="1">
                    <a:off x="3218" y="1677"/>
                    <a:ext cx="95" cy="147"/>
                  </a:xfrm>
                  <a:custGeom>
                    <a:avLst/>
                    <a:gdLst>
                      <a:gd name="T0" fmla="*/ 0 w 21600"/>
                      <a:gd name="T1" fmla="*/ 1 h 21600"/>
                      <a:gd name="T2" fmla="*/ 0 w 21600"/>
                      <a:gd name="T3" fmla="*/ 1 h 21600"/>
                      <a:gd name="T4" fmla="*/ 0 w 21600"/>
                      <a:gd name="T5" fmla="*/ 1 h 21600"/>
                      <a:gd name="T6" fmla="*/ 0 w 21600"/>
                      <a:gd name="T7" fmla="*/ 0 h 21600"/>
                      <a:gd name="T8" fmla="*/ 0 60000 65536"/>
                      <a:gd name="T9" fmla="*/ 0 60000 65536"/>
                      <a:gd name="T10" fmla="*/ 0 60000 65536"/>
                      <a:gd name="T11" fmla="*/ 0 60000 65536"/>
                      <a:gd name="T12" fmla="*/ 4547 w 21600"/>
                      <a:gd name="T13" fmla="*/ 4555 h 21600"/>
                      <a:gd name="T14" fmla="*/ 17053 w 21600"/>
                      <a:gd name="T15" fmla="*/ 1704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808080"/>
                      </a:gs>
                      <a:gs pos="50000">
                        <a:srgbClr val="D3D3D3"/>
                      </a:gs>
                      <a:gs pos="100000">
                        <a:srgbClr val="808080"/>
                      </a:gs>
                    </a:gsLst>
                    <a:lin ang="0" scaled="1"/>
                  </a:gradFill>
                  <a:ln w="3175" algn="ctr">
                    <a:solidFill>
                      <a:schemeClr val="tx1"/>
                    </a:solidFill>
                    <a:miter lim="800000"/>
                    <a:headEnd/>
                    <a:tailEnd/>
                  </a:ln>
                </p:spPr>
                <p:txBody>
                  <a:bodyPr wrap="none" anchor="ctr"/>
                  <a:lstStyle/>
                  <a:p>
                    <a:endParaRPr lang="th-TH"/>
                  </a:p>
                </p:txBody>
              </p:sp>
              <p:sp>
                <p:nvSpPr>
                  <p:cNvPr id="3109" name="Rectangle 22"/>
                  <p:cNvSpPr>
                    <a:spLocks noChangeArrowheads="1"/>
                  </p:cNvSpPr>
                  <p:nvPr/>
                </p:nvSpPr>
                <p:spPr bwMode="auto">
                  <a:xfrm>
                    <a:off x="2847" y="1606"/>
                    <a:ext cx="263" cy="296"/>
                  </a:xfrm>
                  <a:prstGeom prst="rect">
                    <a:avLst/>
                  </a:prstGeom>
                  <a:gradFill rotWithShape="1">
                    <a:gsLst>
                      <a:gs pos="0">
                        <a:srgbClr val="FF0000">
                          <a:alpha val="62000"/>
                        </a:srgbClr>
                      </a:gs>
                      <a:gs pos="100000">
                        <a:srgbClr val="760000">
                          <a:alpha val="32001"/>
                        </a:srgbClr>
                      </a:gs>
                    </a:gsLst>
                    <a:lin ang="0" scaled="1"/>
                  </a:gradFill>
                  <a:ln w="28575" algn="ctr">
                    <a:noFill/>
                    <a:miter lim="800000"/>
                    <a:headEnd/>
                    <a:tailEnd/>
                  </a:ln>
                </p:spPr>
                <p:txBody>
                  <a:bodyPr wrap="none" anchor="ctr"/>
                  <a:lstStyle/>
                  <a:p>
                    <a:endParaRPr lang="th-TH"/>
                  </a:p>
                </p:txBody>
              </p:sp>
              <p:sp>
                <p:nvSpPr>
                  <p:cNvPr id="3110" name="Rectangle 23"/>
                  <p:cNvSpPr>
                    <a:spLocks noChangeAspect="1" noChangeArrowheads="1"/>
                  </p:cNvSpPr>
                  <p:nvPr/>
                </p:nvSpPr>
                <p:spPr bwMode="auto">
                  <a:xfrm rot="5400000">
                    <a:off x="2991" y="1693"/>
                    <a:ext cx="290" cy="121"/>
                  </a:xfrm>
                  <a:prstGeom prst="rect">
                    <a:avLst/>
                  </a:prstGeom>
                  <a:gradFill rotWithShape="1">
                    <a:gsLst>
                      <a:gs pos="0">
                        <a:srgbClr val="767676"/>
                      </a:gs>
                      <a:gs pos="50000">
                        <a:srgbClr val="FFFFFF"/>
                      </a:gs>
                      <a:gs pos="100000">
                        <a:srgbClr val="767676"/>
                      </a:gs>
                    </a:gsLst>
                    <a:lin ang="0" scaled="1"/>
                  </a:gradFill>
                  <a:ln w="6350">
                    <a:solidFill>
                      <a:srgbClr val="333333"/>
                    </a:solidFill>
                    <a:miter lim="800000"/>
                    <a:headEnd/>
                    <a:tailEnd/>
                  </a:ln>
                </p:spPr>
                <p:txBody>
                  <a:bodyPr/>
                  <a:lstStyle/>
                  <a:p>
                    <a:endParaRPr lang="th-TH"/>
                  </a:p>
                </p:txBody>
              </p:sp>
            </p:grpSp>
            <p:grpSp>
              <p:nvGrpSpPr>
                <p:cNvPr id="3104" name="Group 24"/>
                <p:cNvGrpSpPr>
                  <a:grpSpLocks/>
                </p:cNvGrpSpPr>
                <p:nvPr/>
              </p:nvGrpSpPr>
              <p:grpSpPr bwMode="auto">
                <a:xfrm>
                  <a:off x="1721" y="1575"/>
                  <a:ext cx="226" cy="118"/>
                  <a:chOff x="3333" y="1749"/>
                  <a:chExt cx="307" cy="149"/>
                </a:xfrm>
              </p:grpSpPr>
              <p:sp>
                <p:nvSpPr>
                  <p:cNvPr id="3105" name="Text Box 25"/>
                  <p:cNvSpPr txBox="1">
                    <a:spLocks noChangeArrowheads="1"/>
                  </p:cNvSpPr>
                  <p:nvPr/>
                </p:nvSpPr>
                <p:spPr bwMode="auto">
                  <a:xfrm>
                    <a:off x="3364" y="1752"/>
                    <a:ext cx="276" cy="146"/>
                  </a:xfrm>
                  <a:prstGeom prst="rect">
                    <a:avLst/>
                  </a:prstGeom>
                  <a:noFill/>
                  <a:ln w="9525" algn="ctr">
                    <a:noFill/>
                    <a:miter lim="800000"/>
                    <a:headEnd/>
                    <a:tailEnd/>
                  </a:ln>
                </p:spPr>
                <p:txBody>
                  <a:bodyPr>
                    <a:spAutoFit/>
                  </a:bodyPr>
                  <a:lstStyle/>
                  <a:p>
                    <a:pPr algn="ctr">
                      <a:spcBef>
                        <a:spcPct val="50000"/>
                      </a:spcBef>
                    </a:pPr>
                    <a:r>
                      <a:rPr lang="en-US" sz="600" i="1">
                        <a:latin typeface="Comic Sans MS" pitchFamily="66" charset="0"/>
                      </a:rPr>
                      <a:t>W</a:t>
                    </a:r>
                    <a:r>
                      <a:rPr lang="en-US" sz="600" i="1" baseline="-25000">
                        <a:latin typeface="Comic Sans MS" pitchFamily="66" charset="0"/>
                      </a:rPr>
                      <a:t>in</a:t>
                    </a:r>
                    <a:endParaRPr lang="th-TH" sz="600" i="1" baseline="-25000">
                      <a:latin typeface="Comic Sans MS" pitchFamily="66" charset="0"/>
                    </a:endParaRPr>
                  </a:p>
                </p:txBody>
              </p:sp>
              <p:sp>
                <p:nvSpPr>
                  <p:cNvPr id="3106" name="Line 26"/>
                  <p:cNvSpPr>
                    <a:spLocks noChangeShapeType="1"/>
                  </p:cNvSpPr>
                  <p:nvPr/>
                </p:nvSpPr>
                <p:spPr bwMode="auto">
                  <a:xfrm flipH="1">
                    <a:off x="3333" y="1749"/>
                    <a:ext cx="279" cy="0"/>
                  </a:xfrm>
                  <a:prstGeom prst="line">
                    <a:avLst/>
                  </a:prstGeom>
                  <a:noFill/>
                  <a:ln w="38100">
                    <a:solidFill>
                      <a:srgbClr val="800080"/>
                    </a:solidFill>
                    <a:round/>
                    <a:headEnd/>
                    <a:tailEnd type="triangle" w="med" len="lg"/>
                  </a:ln>
                </p:spPr>
                <p:txBody>
                  <a:bodyPr/>
                  <a:lstStyle/>
                  <a:p>
                    <a:endParaRPr lang="th-TH"/>
                  </a:p>
                </p:txBody>
              </p:sp>
            </p:grpSp>
          </p:grpSp>
          <p:sp>
            <p:nvSpPr>
              <p:cNvPr id="3094" name="Freeform 27"/>
              <p:cNvSpPr>
                <a:spLocks/>
              </p:cNvSpPr>
              <p:nvPr/>
            </p:nvSpPr>
            <p:spPr bwMode="auto">
              <a:xfrm>
                <a:off x="998" y="1453"/>
                <a:ext cx="1" cy="264"/>
              </a:xfrm>
              <a:custGeom>
                <a:avLst/>
                <a:gdLst>
                  <a:gd name="T0" fmla="*/ 0 w 1"/>
                  <a:gd name="T1" fmla="*/ 264 h 264"/>
                  <a:gd name="T2" fmla="*/ 0 w 1"/>
                  <a:gd name="T3" fmla="*/ 0 h 264"/>
                  <a:gd name="T4" fmla="*/ 0 60000 65536"/>
                  <a:gd name="T5" fmla="*/ 0 60000 65536"/>
                  <a:gd name="T6" fmla="*/ 0 w 1"/>
                  <a:gd name="T7" fmla="*/ 0 h 264"/>
                  <a:gd name="T8" fmla="*/ 1 w 1"/>
                  <a:gd name="T9" fmla="*/ 264 h 264"/>
                </a:gdLst>
                <a:ahLst/>
                <a:cxnLst>
                  <a:cxn ang="T4">
                    <a:pos x="T0" y="T1"/>
                  </a:cxn>
                  <a:cxn ang="T5">
                    <a:pos x="T2" y="T3"/>
                  </a:cxn>
                </a:cxnLst>
                <a:rect l="T6" t="T7" r="T8" b="T9"/>
                <a:pathLst>
                  <a:path w="1" h="264">
                    <a:moveTo>
                      <a:pt x="0" y="264"/>
                    </a:moveTo>
                    <a:lnTo>
                      <a:pt x="0" y="0"/>
                    </a:lnTo>
                  </a:path>
                </a:pathLst>
              </a:custGeom>
              <a:noFill/>
              <a:ln w="38100" cap="flat" cmpd="sng">
                <a:solidFill>
                  <a:srgbClr val="FF00FF"/>
                </a:solidFill>
                <a:prstDash val="solid"/>
                <a:round/>
                <a:headEnd type="none" w="med" len="med"/>
                <a:tailEnd type="stealth" w="lg" len="lg"/>
              </a:ln>
            </p:spPr>
            <p:txBody>
              <a:bodyPr/>
              <a:lstStyle/>
              <a:p>
                <a:endParaRPr lang="th-TH"/>
              </a:p>
            </p:txBody>
          </p:sp>
          <p:grpSp>
            <p:nvGrpSpPr>
              <p:cNvPr id="3095" name="Group 28"/>
              <p:cNvGrpSpPr>
                <a:grpSpLocks/>
              </p:cNvGrpSpPr>
              <p:nvPr/>
            </p:nvGrpSpPr>
            <p:grpSpPr bwMode="auto">
              <a:xfrm>
                <a:off x="967" y="1568"/>
                <a:ext cx="207" cy="144"/>
                <a:chOff x="927" y="1668"/>
                <a:chExt cx="207" cy="144"/>
              </a:xfrm>
            </p:grpSpPr>
            <p:sp>
              <p:nvSpPr>
                <p:cNvPr id="3101" name="Text Box 29"/>
                <p:cNvSpPr txBox="1">
                  <a:spLocks noChangeArrowheads="1"/>
                </p:cNvSpPr>
                <p:nvPr/>
              </p:nvSpPr>
              <p:spPr bwMode="auto">
                <a:xfrm>
                  <a:off x="968" y="1668"/>
                  <a:ext cx="166"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1</a:t>
                  </a:r>
                  <a:endParaRPr lang="th-TH" sz="900">
                    <a:latin typeface="Script MT Bold" pitchFamily="66" charset="0"/>
                  </a:endParaRPr>
                </a:p>
              </p:txBody>
            </p:sp>
            <p:sp>
              <p:nvSpPr>
                <p:cNvPr id="3102" name="Line 30"/>
                <p:cNvSpPr>
                  <a:spLocks noChangeShapeType="1"/>
                </p:cNvSpPr>
                <p:nvPr/>
              </p:nvSpPr>
              <p:spPr bwMode="auto">
                <a:xfrm flipH="1">
                  <a:off x="927" y="1744"/>
                  <a:ext cx="75" cy="0"/>
                </a:xfrm>
                <a:prstGeom prst="line">
                  <a:avLst/>
                </a:prstGeom>
                <a:noFill/>
                <a:ln w="9525">
                  <a:solidFill>
                    <a:schemeClr val="tx1"/>
                  </a:solidFill>
                  <a:round/>
                  <a:headEnd/>
                  <a:tailEnd/>
                </a:ln>
              </p:spPr>
              <p:txBody>
                <a:bodyPr/>
                <a:lstStyle/>
                <a:p>
                  <a:endParaRPr lang="th-TH"/>
                </a:p>
              </p:txBody>
            </p:sp>
          </p:grpSp>
          <p:sp>
            <p:nvSpPr>
              <p:cNvPr id="3096" name="Freeform 31"/>
              <p:cNvSpPr>
                <a:spLocks/>
              </p:cNvSpPr>
              <p:nvPr/>
            </p:nvSpPr>
            <p:spPr bwMode="auto">
              <a:xfrm>
                <a:off x="988" y="940"/>
                <a:ext cx="1" cy="257"/>
              </a:xfrm>
              <a:custGeom>
                <a:avLst/>
                <a:gdLst>
                  <a:gd name="T0" fmla="*/ 0 w 1"/>
                  <a:gd name="T1" fmla="*/ 257 h 257"/>
                  <a:gd name="T2" fmla="*/ 0 w 1"/>
                  <a:gd name="T3" fmla="*/ 0 h 257"/>
                  <a:gd name="T4" fmla="*/ 0 60000 65536"/>
                  <a:gd name="T5" fmla="*/ 0 60000 65536"/>
                  <a:gd name="T6" fmla="*/ 0 w 1"/>
                  <a:gd name="T7" fmla="*/ 0 h 257"/>
                  <a:gd name="T8" fmla="*/ 1 w 1"/>
                  <a:gd name="T9" fmla="*/ 257 h 257"/>
                </a:gdLst>
                <a:ahLst/>
                <a:cxnLst>
                  <a:cxn ang="T4">
                    <a:pos x="T0" y="T1"/>
                  </a:cxn>
                  <a:cxn ang="T5">
                    <a:pos x="T2" y="T3"/>
                  </a:cxn>
                </a:cxnLst>
                <a:rect l="T6" t="T7" r="T8" b="T9"/>
                <a:pathLst>
                  <a:path w="1" h="257">
                    <a:moveTo>
                      <a:pt x="0" y="257"/>
                    </a:moveTo>
                    <a:lnTo>
                      <a:pt x="0" y="0"/>
                    </a:lnTo>
                  </a:path>
                </a:pathLst>
              </a:custGeom>
              <a:noFill/>
              <a:ln w="38100" cap="flat" cmpd="sng">
                <a:solidFill>
                  <a:srgbClr val="FF0000"/>
                </a:solidFill>
                <a:prstDash val="solid"/>
                <a:round/>
                <a:headEnd type="none" w="med" len="med"/>
                <a:tailEnd type="stealth" w="lg" len="lg"/>
              </a:ln>
            </p:spPr>
            <p:txBody>
              <a:bodyPr/>
              <a:lstStyle/>
              <a:p>
                <a:endParaRPr lang="th-TH"/>
              </a:p>
            </p:txBody>
          </p:sp>
          <p:grpSp>
            <p:nvGrpSpPr>
              <p:cNvPr id="3097" name="Group 32"/>
              <p:cNvGrpSpPr>
                <a:grpSpLocks/>
              </p:cNvGrpSpPr>
              <p:nvPr/>
            </p:nvGrpSpPr>
            <p:grpSpPr bwMode="auto">
              <a:xfrm>
                <a:off x="982" y="1001"/>
                <a:ext cx="211" cy="144"/>
                <a:chOff x="962" y="877"/>
                <a:chExt cx="211" cy="144"/>
              </a:xfrm>
            </p:grpSpPr>
            <p:sp>
              <p:nvSpPr>
                <p:cNvPr id="3099" name="Line 33"/>
                <p:cNvSpPr>
                  <a:spLocks noChangeShapeType="1"/>
                </p:cNvSpPr>
                <p:nvPr/>
              </p:nvSpPr>
              <p:spPr bwMode="auto">
                <a:xfrm flipH="1">
                  <a:off x="962" y="953"/>
                  <a:ext cx="75" cy="0"/>
                </a:xfrm>
                <a:prstGeom prst="line">
                  <a:avLst/>
                </a:prstGeom>
                <a:noFill/>
                <a:ln w="9525">
                  <a:solidFill>
                    <a:schemeClr val="tx1"/>
                  </a:solidFill>
                  <a:round/>
                  <a:headEnd/>
                  <a:tailEnd/>
                </a:ln>
              </p:spPr>
              <p:txBody>
                <a:bodyPr/>
                <a:lstStyle/>
                <a:p>
                  <a:endParaRPr lang="th-TH"/>
                </a:p>
              </p:txBody>
            </p:sp>
            <p:sp>
              <p:nvSpPr>
                <p:cNvPr id="3100" name="Text Box 34"/>
                <p:cNvSpPr txBox="1">
                  <a:spLocks noChangeArrowheads="1"/>
                </p:cNvSpPr>
                <p:nvPr/>
              </p:nvSpPr>
              <p:spPr bwMode="auto">
                <a:xfrm>
                  <a:off x="1007" y="877"/>
                  <a:ext cx="166"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2</a:t>
                  </a:r>
                  <a:endParaRPr lang="th-TH" sz="900">
                    <a:latin typeface="Script MT Bold" pitchFamily="66" charset="0"/>
                  </a:endParaRPr>
                </a:p>
              </p:txBody>
            </p:sp>
          </p:grpSp>
          <p:sp>
            <p:nvSpPr>
              <p:cNvPr id="3098" name="Rectangle 35"/>
              <p:cNvSpPr>
                <a:spLocks noChangeArrowheads="1"/>
              </p:cNvSpPr>
              <p:nvPr/>
            </p:nvSpPr>
            <p:spPr bwMode="auto">
              <a:xfrm>
                <a:off x="860" y="1108"/>
                <a:ext cx="516" cy="432"/>
              </a:xfrm>
              <a:prstGeom prst="rect">
                <a:avLst/>
              </a:prstGeom>
              <a:noFill/>
              <a:ln w="9525">
                <a:solidFill>
                  <a:srgbClr val="FF0000"/>
                </a:solidFill>
                <a:prstDash val="dash"/>
                <a:miter lim="800000"/>
                <a:headEnd/>
                <a:tailEnd/>
              </a:ln>
            </p:spPr>
            <p:txBody>
              <a:bodyPr wrap="none" anchor="ctr"/>
              <a:lstStyle/>
              <a:p>
                <a:endParaRPr lang="th-TH"/>
              </a:p>
            </p:txBody>
          </p:sp>
        </p:grpSp>
        <p:sp>
          <p:nvSpPr>
            <p:cNvPr id="3092" name="Text Box 36"/>
            <p:cNvSpPr txBox="1">
              <a:spLocks noChangeArrowheads="1"/>
            </p:cNvSpPr>
            <p:nvPr/>
          </p:nvSpPr>
          <p:spPr bwMode="auto">
            <a:xfrm>
              <a:off x="579" y="837"/>
              <a:ext cx="637" cy="154"/>
            </a:xfrm>
            <a:prstGeom prst="rect">
              <a:avLst/>
            </a:prstGeom>
            <a:noFill/>
            <a:ln w="9525" algn="ctr">
              <a:noFill/>
              <a:miter lim="800000"/>
              <a:headEnd/>
              <a:tailEnd/>
            </a:ln>
          </p:spPr>
          <p:txBody>
            <a:bodyPr>
              <a:spAutoFit/>
            </a:bodyPr>
            <a:lstStyle/>
            <a:p>
              <a:pPr algn="ctr">
                <a:spcBef>
                  <a:spcPct val="50000"/>
                </a:spcBef>
              </a:pPr>
              <a:r>
                <a:rPr lang="en-US" sz="1000" b="1" i="1">
                  <a:latin typeface="Times New Roman" pitchFamily="18" charset="0"/>
                </a:rPr>
                <a:t>Compressor</a:t>
              </a:r>
              <a:endParaRPr lang="th-TH" sz="1000" b="1" i="1">
                <a:latin typeface="Times New Roman" pitchFamily="18" charset="0"/>
              </a:endParaRPr>
            </a:p>
          </p:txBody>
        </p:sp>
      </p:grpSp>
      <p:grpSp>
        <p:nvGrpSpPr>
          <p:cNvPr id="9" name="Group 37"/>
          <p:cNvGrpSpPr>
            <a:grpSpLocks/>
          </p:cNvGrpSpPr>
          <p:nvPr/>
        </p:nvGrpSpPr>
        <p:grpSpPr bwMode="auto">
          <a:xfrm>
            <a:off x="6046788" y="519113"/>
            <a:ext cx="2366962" cy="854075"/>
            <a:chOff x="1433" y="2457"/>
            <a:chExt cx="1491" cy="538"/>
          </a:xfrm>
        </p:grpSpPr>
        <p:sp>
          <p:nvSpPr>
            <p:cNvPr id="3079" name="Rectangle 38"/>
            <p:cNvSpPr>
              <a:spLocks noChangeArrowheads="1"/>
            </p:cNvSpPr>
            <p:nvPr/>
          </p:nvSpPr>
          <p:spPr bwMode="auto">
            <a:xfrm>
              <a:off x="1685" y="2517"/>
              <a:ext cx="964" cy="272"/>
            </a:xfrm>
            <a:prstGeom prst="rect">
              <a:avLst/>
            </a:prstGeom>
            <a:noFill/>
            <a:ln w="9525">
              <a:solidFill>
                <a:srgbClr val="FF0000"/>
              </a:solidFill>
              <a:prstDash val="dash"/>
              <a:miter lim="800000"/>
              <a:headEnd/>
              <a:tailEnd/>
            </a:ln>
          </p:spPr>
          <p:txBody>
            <a:bodyPr wrap="none" anchor="ctr"/>
            <a:lstStyle/>
            <a:p>
              <a:endParaRPr lang="th-TH"/>
            </a:p>
          </p:txBody>
        </p:sp>
        <p:grpSp>
          <p:nvGrpSpPr>
            <p:cNvPr id="3080" name="Group 39"/>
            <p:cNvGrpSpPr>
              <a:grpSpLocks/>
            </p:cNvGrpSpPr>
            <p:nvPr/>
          </p:nvGrpSpPr>
          <p:grpSpPr bwMode="auto">
            <a:xfrm>
              <a:off x="1433" y="2457"/>
              <a:ext cx="1491" cy="538"/>
              <a:chOff x="1433" y="2457"/>
              <a:chExt cx="1491" cy="538"/>
            </a:xfrm>
          </p:grpSpPr>
          <p:sp>
            <p:nvSpPr>
              <p:cNvPr id="3081" name="Rectangle 40"/>
              <p:cNvSpPr>
                <a:spLocks noChangeArrowheads="1"/>
              </p:cNvSpPr>
              <p:nvPr/>
            </p:nvSpPr>
            <p:spPr bwMode="auto">
              <a:xfrm>
                <a:off x="1759" y="2577"/>
                <a:ext cx="835" cy="161"/>
              </a:xfrm>
              <a:prstGeom prst="rect">
                <a:avLst/>
              </a:prstGeom>
              <a:gradFill rotWithShape="1">
                <a:gsLst>
                  <a:gs pos="0">
                    <a:srgbClr val="0000CC"/>
                  </a:gs>
                  <a:gs pos="100000">
                    <a:srgbClr val="FF7C80">
                      <a:alpha val="32001"/>
                    </a:srgbClr>
                  </a:gs>
                </a:gsLst>
                <a:lin ang="18900000" scaled="1"/>
              </a:gradFill>
              <a:ln w="28575" algn="ctr">
                <a:solidFill>
                  <a:srgbClr val="808080"/>
                </a:solidFill>
                <a:miter lim="800000"/>
                <a:headEnd/>
                <a:tailEnd/>
              </a:ln>
            </p:spPr>
            <p:txBody>
              <a:bodyPr wrap="none" anchor="ctr"/>
              <a:lstStyle/>
              <a:p>
                <a:endParaRPr lang="th-TH"/>
              </a:p>
            </p:txBody>
          </p:sp>
          <p:sp>
            <p:nvSpPr>
              <p:cNvPr id="3082" name="Freeform 41"/>
              <p:cNvSpPr>
                <a:spLocks/>
              </p:cNvSpPr>
              <p:nvPr/>
            </p:nvSpPr>
            <p:spPr bwMode="auto">
              <a:xfrm rot="-596046">
                <a:off x="2146" y="2739"/>
                <a:ext cx="114" cy="186"/>
              </a:xfrm>
              <a:custGeom>
                <a:avLst/>
                <a:gdLst>
                  <a:gd name="T0" fmla="*/ 0 w 330"/>
                  <a:gd name="T1" fmla="*/ 182 h 949"/>
                  <a:gd name="T2" fmla="*/ 6 w 330"/>
                  <a:gd name="T3" fmla="*/ 145 h 949"/>
                  <a:gd name="T4" fmla="*/ 20 w 330"/>
                  <a:gd name="T5" fmla="*/ 95 h 949"/>
                  <a:gd name="T6" fmla="*/ 41 w 330"/>
                  <a:gd name="T7" fmla="*/ 51 h 949"/>
                  <a:gd name="T8" fmla="*/ 63 w 330"/>
                  <a:gd name="T9" fmla="*/ 24 h 949"/>
                  <a:gd name="T10" fmla="*/ 36 w 330"/>
                  <a:gd name="T11" fmla="*/ 18 h 949"/>
                  <a:gd name="T12" fmla="*/ 96 w 330"/>
                  <a:gd name="T13" fmla="*/ 0 h 949"/>
                  <a:gd name="T14" fmla="*/ 114 w 330"/>
                  <a:gd name="T15" fmla="*/ 40 h 949"/>
                  <a:gd name="T16" fmla="*/ 99 w 330"/>
                  <a:gd name="T17" fmla="*/ 31 h 949"/>
                  <a:gd name="T18" fmla="*/ 92 w 330"/>
                  <a:gd name="T19" fmla="*/ 46 h 949"/>
                  <a:gd name="T20" fmla="*/ 89 w 330"/>
                  <a:gd name="T21" fmla="*/ 72 h 949"/>
                  <a:gd name="T22" fmla="*/ 89 w 330"/>
                  <a:gd name="T23" fmla="*/ 105 h 949"/>
                  <a:gd name="T24" fmla="*/ 92 w 330"/>
                  <a:gd name="T25" fmla="*/ 138 h 949"/>
                  <a:gd name="T26" fmla="*/ 98 w 330"/>
                  <a:gd name="T27" fmla="*/ 153 h 949"/>
                  <a:gd name="T28" fmla="*/ 107 w 330"/>
                  <a:gd name="T29" fmla="*/ 176 h 949"/>
                  <a:gd name="T30" fmla="*/ 114 w 330"/>
                  <a:gd name="T31" fmla="*/ 186 h 949"/>
                  <a:gd name="T32" fmla="*/ 47 w 330"/>
                  <a:gd name="T33" fmla="*/ 148 h 949"/>
                  <a:gd name="T34" fmla="*/ 0 w 330"/>
                  <a:gd name="T35" fmla="*/ 182 h 9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0"/>
                  <a:gd name="T55" fmla="*/ 0 h 949"/>
                  <a:gd name="T56" fmla="*/ 330 w 330"/>
                  <a:gd name="T57" fmla="*/ 949 h 9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0" h="949">
                    <a:moveTo>
                      <a:pt x="0" y="929"/>
                    </a:moveTo>
                    <a:lnTo>
                      <a:pt x="16" y="742"/>
                    </a:lnTo>
                    <a:lnTo>
                      <a:pt x="58" y="486"/>
                    </a:lnTo>
                    <a:lnTo>
                      <a:pt x="120" y="260"/>
                    </a:lnTo>
                    <a:lnTo>
                      <a:pt x="183" y="120"/>
                    </a:lnTo>
                    <a:lnTo>
                      <a:pt x="105" y="90"/>
                    </a:lnTo>
                    <a:lnTo>
                      <a:pt x="279" y="0"/>
                    </a:lnTo>
                    <a:lnTo>
                      <a:pt x="329" y="204"/>
                    </a:lnTo>
                    <a:lnTo>
                      <a:pt x="286" y="159"/>
                    </a:lnTo>
                    <a:lnTo>
                      <a:pt x="265" y="237"/>
                    </a:lnTo>
                    <a:lnTo>
                      <a:pt x="257" y="368"/>
                    </a:lnTo>
                    <a:lnTo>
                      <a:pt x="257" y="536"/>
                    </a:lnTo>
                    <a:lnTo>
                      <a:pt x="267" y="703"/>
                    </a:lnTo>
                    <a:lnTo>
                      <a:pt x="283" y="782"/>
                    </a:lnTo>
                    <a:lnTo>
                      <a:pt x="309" y="900"/>
                    </a:lnTo>
                    <a:lnTo>
                      <a:pt x="330" y="949"/>
                    </a:lnTo>
                    <a:lnTo>
                      <a:pt x="137" y="753"/>
                    </a:lnTo>
                    <a:lnTo>
                      <a:pt x="0" y="929"/>
                    </a:lnTo>
                    <a:close/>
                  </a:path>
                </a:pathLst>
              </a:custGeom>
              <a:gradFill rotWithShape="1">
                <a:gsLst>
                  <a:gs pos="0">
                    <a:srgbClr val="3333FF">
                      <a:alpha val="53000"/>
                    </a:srgbClr>
                  </a:gs>
                  <a:gs pos="100000">
                    <a:srgbClr val="181876"/>
                  </a:gs>
                </a:gsLst>
                <a:lin ang="18900000" scaled="1"/>
              </a:gradFill>
              <a:ln w="9525" cap="flat" cmpd="sng">
                <a:solidFill>
                  <a:srgbClr val="000080"/>
                </a:solidFill>
                <a:prstDash val="solid"/>
                <a:round/>
                <a:headEnd type="none" w="med" len="med"/>
                <a:tailEnd type="none" w="med" len="med"/>
              </a:ln>
            </p:spPr>
            <p:txBody>
              <a:bodyPr/>
              <a:lstStyle/>
              <a:p>
                <a:endParaRPr lang="th-TH"/>
              </a:p>
            </p:txBody>
          </p:sp>
          <p:sp>
            <p:nvSpPr>
              <p:cNvPr id="3083" name="Text Box 42"/>
              <p:cNvSpPr txBox="1">
                <a:spLocks noChangeArrowheads="1"/>
              </p:cNvSpPr>
              <p:nvPr/>
            </p:nvSpPr>
            <p:spPr bwMode="auto">
              <a:xfrm>
                <a:off x="1948" y="2860"/>
                <a:ext cx="203" cy="135"/>
              </a:xfrm>
              <a:prstGeom prst="rect">
                <a:avLst/>
              </a:prstGeom>
              <a:noFill/>
              <a:ln w="9525" algn="ctr">
                <a:noFill/>
                <a:miter lim="800000"/>
                <a:headEnd/>
                <a:tailEnd/>
              </a:ln>
            </p:spPr>
            <p:txBody>
              <a:bodyPr>
                <a:spAutoFit/>
              </a:bodyPr>
              <a:lstStyle/>
              <a:p>
                <a:pPr algn="ctr">
                  <a:spcBef>
                    <a:spcPct val="50000"/>
                  </a:spcBef>
                </a:pPr>
                <a:r>
                  <a:rPr lang="en-US" sz="800" i="1">
                    <a:latin typeface="Comic Sans MS" pitchFamily="66" charset="0"/>
                  </a:rPr>
                  <a:t>Q</a:t>
                </a:r>
                <a:r>
                  <a:rPr lang="en-US" sz="800" i="1" baseline="-25000">
                    <a:latin typeface="Comic Sans MS" pitchFamily="66" charset="0"/>
                  </a:rPr>
                  <a:t>L</a:t>
                </a:r>
                <a:endParaRPr lang="th-TH" sz="800" i="1" baseline="-25000">
                  <a:latin typeface="Comic Sans MS" pitchFamily="66" charset="0"/>
                </a:endParaRPr>
              </a:p>
            </p:txBody>
          </p:sp>
          <p:sp>
            <p:nvSpPr>
              <p:cNvPr id="3084" name="Text Box 43"/>
              <p:cNvSpPr txBox="1">
                <a:spLocks noChangeArrowheads="1"/>
              </p:cNvSpPr>
              <p:nvPr/>
            </p:nvSpPr>
            <p:spPr bwMode="auto">
              <a:xfrm>
                <a:off x="1791" y="2567"/>
                <a:ext cx="805" cy="173"/>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Evaporator</a:t>
                </a:r>
                <a:endParaRPr lang="th-TH" sz="1200" b="1" i="1">
                  <a:latin typeface="Times New Roman" pitchFamily="18" charset="0"/>
                </a:endParaRPr>
              </a:p>
            </p:txBody>
          </p:sp>
          <p:sp>
            <p:nvSpPr>
              <p:cNvPr id="3085" name="Text Box 44"/>
              <p:cNvSpPr txBox="1">
                <a:spLocks noChangeArrowheads="1"/>
              </p:cNvSpPr>
              <p:nvPr/>
            </p:nvSpPr>
            <p:spPr bwMode="auto">
              <a:xfrm>
                <a:off x="1545" y="2457"/>
                <a:ext cx="166"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4</a:t>
                </a:r>
                <a:endParaRPr lang="th-TH" sz="900">
                  <a:latin typeface="Script MT Bold" pitchFamily="66" charset="0"/>
                </a:endParaRPr>
              </a:p>
            </p:txBody>
          </p:sp>
          <p:sp>
            <p:nvSpPr>
              <p:cNvPr id="3086" name="Text Box 45"/>
              <p:cNvSpPr txBox="1">
                <a:spLocks noChangeArrowheads="1"/>
              </p:cNvSpPr>
              <p:nvPr/>
            </p:nvSpPr>
            <p:spPr bwMode="auto">
              <a:xfrm>
                <a:off x="2657" y="2473"/>
                <a:ext cx="166" cy="144"/>
              </a:xfrm>
              <a:prstGeom prst="rect">
                <a:avLst/>
              </a:prstGeom>
              <a:noFill/>
              <a:ln w="9525">
                <a:noFill/>
                <a:miter lim="800000"/>
                <a:headEnd/>
                <a:tailEnd/>
              </a:ln>
            </p:spPr>
            <p:txBody>
              <a:bodyPr>
                <a:spAutoFit/>
              </a:bodyPr>
              <a:lstStyle/>
              <a:p>
                <a:pPr algn="ctr">
                  <a:spcBef>
                    <a:spcPct val="50000"/>
                  </a:spcBef>
                </a:pPr>
                <a:r>
                  <a:rPr lang="en-US" sz="900">
                    <a:latin typeface="Script MT Bold" pitchFamily="66" charset="0"/>
                  </a:rPr>
                  <a:t>1</a:t>
                </a:r>
                <a:endParaRPr lang="th-TH" sz="900">
                  <a:latin typeface="Script MT Bold" pitchFamily="66" charset="0"/>
                </a:endParaRPr>
              </a:p>
            </p:txBody>
          </p:sp>
          <p:sp>
            <p:nvSpPr>
              <p:cNvPr id="3087" name="Line 46"/>
              <p:cNvSpPr>
                <a:spLocks noChangeShapeType="1"/>
              </p:cNvSpPr>
              <p:nvPr/>
            </p:nvSpPr>
            <p:spPr bwMode="auto">
              <a:xfrm>
                <a:off x="2592" y="2656"/>
                <a:ext cx="332" cy="0"/>
              </a:xfrm>
              <a:prstGeom prst="line">
                <a:avLst/>
              </a:prstGeom>
              <a:noFill/>
              <a:ln w="9525">
                <a:solidFill>
                  <a:schemeClr val="tx1"/>
                </a:solidFill>
                <a:round/>
                <a:headEnd/>
                <a:tailEnd type="triangle" w="med" len="med"/>
              </a:ln>
            </p:spPr>
            <p:txBody>
              <a:bodyPr/>
              <a:lstStyle/>
              <a:p>
                <a:endParaRPr lang="th-TH"/>
              </a:p>
            </p:txBody>
          </p:sp>
          <p:sp>
            <p:nvSpPr>
              <p:cNvPr id="3088" name="Line 47"/>
              <p:cNvSpPr>
                <a:spLocks noChangeShapeType="1"/>
              </p:cNvSpPr>
              <p:nvPr/>
            </p:nvSpPr>
            <p:spPr bwMode="auto">
              <a:xfrm>
                <a:off x="1433" y="2645"/>
                <a:ext cx="332" cy="0"/>
              </a:xfrm>
              <a:prstGeom prst="line">
                <a:avLst/>
              </a:prstGeom>
              <a:noFill/>
              <a:ln w="9525">
                <a:solidFill>
                  <a:schemeClr val="tx1"/>
                </a:solidFill>
                <a:round/>
                <a:headEnd/>
                <a:tailEnd type="triangle" w="med" len="med"/>
              </a:ln>
            </p:spPr>
            <p:txBody>
              <a:bodyPr/>
              <a:lstStyle/>
              <a:p>
                <a:endParaRPr lang="th-TH"/>
              </a:p>
            </p:txBody>
          </p:sp>
          <p:sp>
            <p:nvSpPr>
              <p:cNvPr id="3089" name="Line 48"/>
              <p:cNvSpPr>
                <a:spLocks noChangeShapeType="1"/>
              </p:cNvSpPr>
              <p:nvPr/>
            </p:nvSpPr>
            <p:spPr bwMode="auto">
              <a:xfrm>
                <a:off x="2740" y="2616"/>
                <a:ext cx="0" cy="88"/>
              </a:xfrm>
              <a:prstGeom prst="line">
                <a:avLst/>
              </a:prstGeom>
              <a:noFill/>
              <a:ln w="9525">
                <a:solidFill>
                  <a:schemeClr val="tx1"/>
                </a:solidFill>
                <a:round/>
                <a:headEnd/>
                <a:tailEnd/>
              </a:ln>
            </p:spPr>
            <p:txBody>
              <a:bodyPr/>
              <a:lstStyle/>
              <a:p>
                <a:endParaRPr lang="th-TH"/>
              </a:p>
            </p:txBody>
          </p:sp>
          <p:sp>
            <p:nvSpPr>
              <p:cNvPr id="3090" name="Line 49"/>
              <p:cNvSpPr>
                <a:spLocks noChangeShapeType="1"/>
              </p:cNvSpPr>
              <p:nvPr/>
            </p:nvSpPr>
            <p:spPr bwMode="auto">
              <a:xfrm flipH="1">
                <a:off x="1620" y="2592"/>
                <a:ext cx="4" cy="108"/>
              </a:xfrm>
              <a:prstGeom prst="line">
                <a:avLst/>
              </a:prstGeom>
              <a:noFill/>
              <a:ln w="9525">
                <a:solidFill>
                  <a:schemeClr val="tx1"/>
                </a:solidFill>
                <a:round/>
                <a:headEnd/>
                <a:tailEnd/>
              </a:ln>
            </p:spPr>
            <p:txBody>
              <a:bodyPr/>
              <a:lstStyle/>
              <a:p>
                <a:endParaRPr lang="th-TH"/>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childTnLst>
                                </p:cTn>
                              </p:par>
                              <p:par>
                                <p:cTn id="9" presetID="17" presetClass="entr" presetSubtype="1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strVal val="#ppt_h"/>
                                          </p:val>
                                        </p:tav>
                                        <p:tav tm="100000">
                                          <p:val>
                                            <p:strVal val="#ppt_h"/>
                                          </p:val>
                                        </p:tav>
                                      </p:tavLst>
                                    </p:anim>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146434"/>
                                        </p:tgtEl>
                                        <p:attrNameLst>
                                          <p:attrName>style.visibility</p:attrName>
                                        </p:attrNameLst>
                                      </p:cBhvr>
                                      <p:to>
                                        <p:strVal val="visible"/>
                                      </p:to>
                                    </p:set>
                                    <p:animEffect transition="in" filter="wipe(up)">
                                      <p:cBhvr>
                                        <p:cTn id="16" dur="1000"/>
                                        <p:tgtEl>
                                          <p:spTgt spid="146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ctrTitle"/>
          </p:nvPr>
        </p:nvSpPr>
        <p:spPr/>
        <p:txBody>
          <a:bodyPr/>
          <a:lstStyle/>
          <a:p>
            <a:pPr eaLnBrk="1" hangingPunct="1"/>
            <a:r>
              <a:rPr lang="th-TH" smtClean="0"/>
              <a:t>ระบบทำความเย็นแบบอื่นๆ</a:t>
            </a:r>
          </a:p>
        </p:txBody>
      </p:sp>
      <p:sp>
        <p:nvSpPr>
          <p:cNvPr id="27651" name="Rectangle 5"/>
          <p:cNvSpPr>
            <a:spLocks noGrp="1" noChangeArrowheads="1"/>
          </p:cNvSpPr>
          <p:nvPr>
            <p:ph type="subTitle" idx="1"/>
          </p:nvPr>
        </p:nvSpPr>
        <p:spPr/>
        <p:txBody>
          <a:bodyPr/>
          <a:lstStyle/>
          <a:p>
            <a:pPr eaLnBrk="1" hangingPunct="1"/>
            <a:endParaRPr lang="th-TH"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28675" name="ตัวยึดหมายเลขภาพนิ่ง 3"/>
          <p:cNvSpPr>
            <a:spLocks noGrp="1"/>
          </p:cNvSpPr>
          <p:nvPr>
            <p:ph type="sldNum" sz="quarter" idx="12"/>
          </p:nvPr>
        </p:nvSpPr>
        <p:spPr>
          <a:noFill/>
        </p:spPr>
        <p:txBody>
          <a:bodyPr/>
          <a:lstStyle/>
          <a:p>
            <a:fld id="{52112222-D148-49EA-9400-45E5942F314C}" type="slidenum">
              <a:rPr lang="en-US" smtClean="0"/>
              <a:pPr/>
              <a:t>26</a:t>
            </a:fld>
            <a:endParaRPr lang="th-TH" smtClean="0"/>
          </a:p>
        </p:txBody>
      </p:sp>
      <p:sp>
        <p:nvSpPr>
          <p:cNvPr id="28676" name="Rectangle 2"/>
          <p:cNvSpPr>
            <a:spLocks noChangeArrowheads="1"/>
          </p:cNvSpPr>
          <p:nvPr/>
        </p:nvSpPr>
        <p:spPr bwMode="auto">
          <a:xfrm>
            <a:off x="304800" y="228600"/>
            <a:ext cx="4760913" cy="457200"/>
          </a:xfrm>
          <a:prstGeom prst="rect">
            <a:avLst/>
          </a:prstGeom>
          <a:noFill/>
          <a:ln w="9525">
            <a:noFill/>
            <a:miter lim="800000"/>
            <a:headEnd/>
            <a:tailEnd/>
          </a:ln>
        </p:spPr>
        <p:txBody>
          <a:bodyPr wrap="none">
            <a:spAutoFit/>
          </a:bodyPr>
          <a:lstStyle/>
          <a:p>
            <a:r>
              <a:rPr lang="en-US" sz="2400" b="1">
                <a:solidFill>
                  <a:srgbClr val="FF3300"/>
                </a:solidFill>
                <a:latin typeface="Arial" pitchFamily="34" charset="0"/>
              </a:rPr>
              <a:t>Cascade Refrigeration Systems</a:t>
            </a:r>
          </a:p>
        </p:txBody>
      </p:sp>
      <p:pic>
        <p:nvPicPr>
          <p:cNvPr id="28677" name="Picture 3" descr="cen84959_11010"/>
          <p:cNvPicPr>
            <a:picLocks noChangeAspect="1" noChangeArrowheads="1"/>
          </p:cNvPicPr>
          <p:nvPr/>
        </p:nvPicPr>
        <p:blipFill>
          <a:blip r:embed="rId2" cstate="print"/>
          <a:srcRect/>
          <a:stretch>
            <a:fillRect/>
          </a:stretch>
        </p:blipFill>
        <p:spPr bwMode="auto">
          <a:xfrm>
            <a:off x="304800" y="1779588"/>
            <a:ext cx="6553200" cy="4838700"/>
          </a:xfrm>
          <a:prstGeom prst="rect">
            <a:avLst/>
          </a:prstGeom>
          <a:noFill/>
          <a:ln w="9525">
            <a:noFill/>
            <a:miter lim="800000"/>
            <a:headEnd/>
            <a:tailEnd/>
          </a:ln>
        </p:spPr>
      </p:pic>
      <p:sp>
        <p:nvSpPr>
          <p:cNvPr id="28678" name="Rectangle 4"/>
          <p:cNvSpPr>
            <a:spLocks noChangeArrowheads="1"/>
          </p:cNvSpPr>
          <p:nvPr/>
        </p:nvSpPr>
        <p:spPr bwMode="auto">
          <a:xfrm>
            <a:off x="2514600" y="6019800"/>
            <a:ext cx="4419600" cy="641350"/>
          </a:xfrm>
          <a:prstGeom prst="rect">
            <a:avLst/>
          </a:prstGeom>
          <a:noFill/>
          <a:ln w="9525">
            <a:noFill/>
            <a:miter lim="800000"/>
            <a:headEnd/>
            <a:tailEnd/>
          </a:ln>
        </p:spPr>
        <p:txBody>
          <a:bodyPr>
            <a:spAutoFit/>
          </a:bodyPr>
          <a:lstStyle/>
          <a:p>
            <a:r>
              <a:rPr lang="en-US">
                <a:solidFill>
                  <a:srgbClr val="3333FF"/>
                </a:solidFill>
                <a:latin typeface="Arial" pitchFamily="34" charset="0"/>
              </a:rPr>
              <a:t>A two-stage cascade refrigeration system with the same refrigerant in both stages.</a:t>
            </a:r>
          </a:p>
        </p:txBody>
      </p:sp>
      <p:pic>
        <p:nvPicPr>
          <p:cNvPr id="28679" name="Picture 5"/>
          <p:cNvPicPr>
            <a:picLocks noChangeAspect="1" noChangeArrowheads="1"/>
          </p:cNvPicPr>
          <p:nvPr/>
        </p:nvPicPr>
        <p:blipFill>
          <a:blip r:embed="rId3" cstate="print"/>
          <a:srcRect/>
          <a:stretch>
            <a:fillRect/>
          </a:stretch>
        </p:blipFill>
        <p:spPr bwMode="auto">
          <a:xfrm>
            <a:off x="4572000" y="1600200"/>
            <a:ext cx="4214813" cy="519113"/>
          </a:xfrm>
          <a:prstGeom prst="rect">
            <a:avLst/>
          </a:prstGeom>
          <a:noFill/>
          <a:ln w="19050">
            <a:solidFill>
              <a:srgbClr val="0000FF"/>
            </a:solidFill>
            <a:miter lim="800000"/>
            <a:headEnd/>
            <a:tailEnd/>
          </a:ln>
        </p:spPr>
      </p:pic>
      <p:pic>
        <p:nvPicPr>
          <p:cNvPr id="28680" name="Picture 6"/>
          <p:cNvPicPr>
            <a:picLocks noChangeAspect="1" noChangeArrowheads="1"/>
          </p:cNvPicPr>
          <p:nvPr/>
        </p:nvPicPr>
        <p:blipFill>
          <a:blip r:embed="rId4" cstate="print"/>
          <a:srcRect/>
          <a:stretch>
            <a:fillRect/>
          </a:stretch>
        </p:blipFill>
        <p:spPr bwMode="auto">
          <a:xfrm>
            <a:off x="4495800" y="2209800"/>
            <a:ext cx="4313238" cy="568325"/>
          </a:xfrm>
          <a:prstGeom prst="rect">
            <a:avLst/>
          </a:prstGeom>
          <a:noFill/>
          <a:ln w="19050">
            <a:solidFill>
              <a:srgbClr val="0000FF"/>
            </a:solidFill>
            <a:miter lim="800000"/>
            <a:headEnd/>
            <a:tailEnd/>
          </a:ln>
        </p:spPr>
      </p:pic>
      <p:sp>
        <p:nvSpPr>
          <p:cNvPr id="28681" name="Rectangle 7"/>
          <p:cNvSpPr>
            <a:spLocks noChangeArrowheads="1"/>
          </p:cNvSpPr>
          <p:nvPr/>
        </p:nvSpPr>
        <p:spPr bwMode="auto">
          <a:xfrm>
            <a:off x="304800" y="608013"/>
            <a:ext cx="8305800" cy="915987"/>
          </a:xfrm>
          <a:prstGeom prst="rect">
            <a:avLst/>
          </a:prstGeom>
          <a:noFill/>
          <a:ln w="9525">
            <a:noFill/>
            <a:miter lim="800000"/>
            <a:headEnd/>
            <a:tailEnd/>
          </a:ln>
        </p:spPr>
        <p:txBody>
          <a:bodyPr>
            <a:spAutoFit/>
          </a:bodyPr>
          <a:lstStyle/>
          <a:p>
            <a:r>
              <a:rPr lang="en-US">
                <a:latin typeface="Arial" pitchFamily="34" charset="0"/>
              </a:rPr>
              <a:t>Some industrial applications require moderately low temperatures, and the</a:t>
            </a:r>
          </a:p>
          <a:p>
            <a:r>
              <a:rPr lang="en-US">
                <a:latin typeface="Arial" pitchFamily="34" charset="0"/>
              </a:rPr>
              <a:t>temperature range they involve may be too large for a single vapor-compression</a:t>
            </a:r>
          </a:p>
          <a:p>
            <a:r>
              <a:rPr lang="en-US">
                <a:latin typeface="Arial" pitchFamily="34" charset="0"/>
              </a:rPr>
              <a:t>refrigeration cycle to be practical. The solution is </a:t>
            </a:r>
            <a:r>
              <a:rPr lang="en-US" b="1">
                <a:latin typeface="Arial" pitchFamily="34" charset="0"/>
              </a:rPr>
              <a:t>cascading.</a:t>
            </a:r>
            <a:endParaRPr lang="en-US">
              <a:latin typeface="Arial" pitchFamily="34" charset="0"/>
            </a:endParaRPr>
          </a:p>
        </p:txBody>
      </p:sp>
      <p:sp>
        <p:nvSpPr>
          <p:cNvPr id="28682" name="Rectangle 8"/>
          <p:cNvSpPr>
            <a:spLocks noChangeArrowheads="1"/>
          </p:cNvSpPr>
          <p:nvPr/>
        </p:nvSpPr>
        <p:spPr bwMode="auto">
          <a:xfrm>
            <a:off x="7010400" y="3124200"/>
            <a:ext cx="1828800" cy="2665413"/>
          </a:xfrm>
          <a:prstGeom prst="rect">
            <a:avLst/>
          </a:prstGeom>
          <a:solidFill>
            <a:schemeClr val="accent1"/>
          </a:solidFill>
          <a:ln w="19050">
            <a:solidFill>
              <a:schemeClr val="bg2"/>
            </a:solidFill>
            <a:miter lim="800000"/>
            <a:headEnd/>
            <a:tailEnd/>
          </a:ln>
        </p:spPr>
        <p:txBody>
          <a:bodyPr>
            <a:spAutoFit/>
          </a:bodyPr>
          <a:lstStyle/>
          <a:p>
            <a:pPr>
              <a:spcBef>
                <a:spcPct val="15000"/>
              </a:spcBef>
              <a:spcAft>
                <a:spcPct val="15000"/>
              </a:spcAft>
            </a:pPr>
            <a:r>
              <a:rPr lang="en-US">
                <a:latin typeface="Arial" pitchFamily="34" charset="0"/>
              </a:rPr>
              <a:t>Cascading improves the COP of a refrigeration system. </a:t>
            </a:r>
          </a:p>
          <a:p>
            <a:pPr>
              <a:spcBef>
                <a:spcPct val="15000"/>
              </a:spcBef>
              <a:spcAft>
                <a:spcPct val="15000"/>
              </a:spcAft>
            </a:pPr>
            <a:r>
              <a:rPr lang="en-US">
                <a:solidFill>
                  <a:srgbClr val="CC00CC"/>
                </a:solidFill>
                <a:latin typeface="Arial" pitchFamily="34" charset="0"/>
              </a:rPr>
              <a:t>Some systems use three or four stages of cascading.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29699" name="ตัวยึดหมายเลขภาพนิ่ง 3"/>
          <p:cNvSpPr>
            <a:spLocks noGrp="1"/>
          </p:cNvSpPr>
          <p:nvPr>
            <p:ph type="sldNum" sz="quarter" idx="12"/>
          </p:nvPr>
        </p:nvSpPr>
        <p:spPr>
          <a:noFill/>
        </p:spPr>
        <p:txBody>
          <a:bodyPr/>
          <a:lstStyle/>
          <a:p>
            <a:fld id="{F248F1A7-E590-4F78-9AD5-73CE3AC34280}" type="slidenum">
              <a:rPr lang="en-US" smtClean="0"/>
              <a:pPr/>
              <a:t>27</a:t>
            </a:fld>
            <a:endParaRPr lang="th-TH" smtClean="0"/>
          </a:p>
        </p:txBody>
      </p:sp>
      <p:sp>
        <p:nvSpPr>
          <p:cNvPr id="29700" name="Rectangle 2"/>
          <p:cNvSpPr>
            <a:spLocks noChangeArrowheads="1"/>
          </p:cNvSpPr>
          <p:nvPr/>
        </p:nvSpPr>
        <p:spPr bwMode="auto">
          <a:xfrm>
            <a:off x="500063" y="228600"/>
            <a:ext cx="3538537" cy="1187450"/>
          </a:xfrm>
          <a:prstGeom prst="rect">
            <a:avLst/>
          </a:prstGeom>
          <a:noFill/>
          <a:ln w="9525">
            <a:noFill/>
            <a:miter lim="800000"/>
            <a:headEnd/>
            <a:tailEnd/>
          </a:ln>
        </p:spPr>
        <p:txBody>
          <a:bodyPr>
            <a:spAutoFit/>
          </a:bodyPr>
          <a:lstStyle/>
          <a:p>
            <a:r>
              <a:rPr lang="en-US" sz="2400" b="1">
                <a:solidFill>
                  <a:srgbClr val="FF3300"/>
                </a:solidFill>
                <a:latin typeface="Arial" pitchFamily="34" charset="0"/>
              </a:rPr>
              <a:t>Multistage Compression Refrigeration Systems</a:t>
            </a:r>
          </a:p>
        </p:txBody>
      </p:sp>
      <p:pic>
        <p:nvPicPr>
          <p:cNvPr id="29701" name="Picture 3" descr="cen84959_11012"/>
          <p:cNvPicPr>
            <a:picLocks noChangeAspect="1" noChangeArrowheads="1"/>
          </p:cNvPicPr>
          <p:nvPr/>
        </p:nvPicPr>
        <p:blipFill>
          <a:blip r:embed="rId2" cstate="print"/>
          <a:srcRect/>
          <a:stretch>
            <a:fillRect/>
          </a:stretch>
        </p:blipFill>
        <p:spPr bwMode="auto">
          <a:xfrm>
            <a:off x="533400" y="1455738"/>
            <a:ext cx="7620000" cy="5021262"/>
          </a:xfrm>
          <a:prstGeom prst="rect">
            <a:avLst/>
          </a:prstGeom>
          <a:noFill/>
          <a:ln w="9525">
            <a:noFill/>
            <a:miter lim="800000"/>
            <a:headEnd/>
            <a:tailEnd/>
          </a:ln>
        </p:spPr>
      </p:pic>
      <p:sp>
        <p:nvSpPr>
          <p:cNvPr id="29702" name="Rectangle 4"/>
          <p:cNvSpPr>
            <a:spLocks noChangeArrowheads="1"/>
          </p:cNvSpPr>
          <p:nvPr/>
        </p:nvSpPr>
        <p:spPr bwMode="auto">
          <a:xfrm>
            <a:off x="3657600" y="5867400"/>
            <a:ext cx="4038600" cy="641350"/>
          </a:xfrm>
          <a:prstGeom prst="rect">
            <a:avLst/>
          </a:prstGeom>
          <a:noFill/>
          <a:ln w="9525">
            <a:noFill/>
            <a:miter lim="800000"/>
            <a:headEnd/>
            <a:tailEnd/>
          </a:ln>
        </p:spPr>
        <p:txBody>
          <a:bodyPr>
            <a:spAutoFit/>
          </a:bodyPr>
          <a:lstStyle/>
          <a:p>
            <a:r>
              <a:rPr lang="en-US">
                <a:solidFill>
                  <a:srgbClr val="3333FF"/>
                </a:solidFill>
                <a:latin typeface="Arial" pitchFamily="34" charset="0"/>
              </a:rPr>
              <a:t>A two-stage compression refrigeration system with a flash chamber.</a:t>
            </a:r>
          </a:p>
        </p:txBody>
      </p:sp>
      <p:sp>
        <p:nvSpPr>
          <p:cNvPr id="29703" name="Rectangle 5"/>
          <p:cNvSpPr>
            <a:spLocks noChangeArrowheads="1"/>
          </p:cNvSpPr>
          <p:nvPr/>
        </p:nvSpPr>
        <p:spPr bwMode="auto">
          <a:xfrm>
            <a:off x="3962400" y="457200"/>
            <a:ext cx="4800600" cy="1414463"/>
          </a:xfrm>
          <a:prstGeom prst="rect">
            <a:avLst/>
          </a:prstGeom>
          <a:solidFill>
            <a:schemeClr val="accent1"/>
          </a:solidFill>
          <a:ln w="28575">
            <a:solidFill>
              <a:schemeClr val="hlink"/>
            </a:solidFill>
            <a:miter lim="800000"/>
            <a:headEnd/>
            <a:tailEnd/>
          </a:ln>
        </p:spPr>
        <p:txBody>
          <a:bodyPr>
            <a:spAutoFit/>
          </a:bodyPr>
          <a:lstStyle/>
          <a:p>
            <a:r>
              <a:rPr lang="en-US" sz="1700">
                <a:latin typeface="Arial" pitchFamily="34" charset="0"/>
              </a:rPr>
              <a:t>When the fluid used throughout the cascade refrigeration system is the same, the heat exchanger between the stages can be replaced by a mixing chamber (called a </a:t>
            </a:r>
            <a:r>
              <a:rPr lang="en-US" sz="1700" i="1">
                <a:latin typeface="Arial" pitchFamily="34" charset="0"/>
              </a:rPr>
              <a:t>flash chamber</a:t>
            </a:r>
            <a:r>
              <a:rPr lang="en-US" sz="1700">
                <a:latin typeface="Arial" pitchFamily="34" charset="0"/>
              </a:rPr>
              <a:t>) since it has better heat transfer characteristics.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30723" name="ตัวยึดหมายเลขภาพนิ่ง 3"/>
          <p:cNvSpPr>
            <a:spLocks noGrp="1"/>
          </p:cNvSpPr>
          <p:nvPr>
            <p:ph type="sldNum" sz="quarter" idx="12"/>
          </p:nvPr>
        </p:nvSpPr>
        <p:spPr>
          <a:noFill/>
        </p:spPr>
        <p:txBody>
          <a:bodyPr/>
          <a:lstStyle/>
          <a:p>
            <a:fld id="{1290FADF-AFA4-41B0-86D7-A3AF0BEFD501}" type="slidenum">
              <a:rPr lang="en-US" smtClean="0"/>
              <a:pPr/>
              <a:t>28</a:t>
            </a:fld>
            <a:endParaRPr lang="th-TH" smtClean="0"/>
          </a:p>
        </p:txBody>
      </p:sp>
      <p:sp>
        <p:nvSpPr>
          <p:cNvPr id="30724" name="Rectangle 2"/>
          <p:cNvSpPr>
            <a:spLocks noChangeArrowheads="1"/>
          </p:cNvSpPr>
          <p:nvPr/>
        </p:nvSpPr>
        <p:spPr bwMode="auto">
          <a:xfrm>
            <a:off x="457200" y="304800"/>
            <a:ext cx="8001000" cy="822325"/>
          </a:xfrm>
          <a:prstGeom prst="rect">
            <a:avLst/>
          </a:prstGeom>
          <a:noFill/>
          <a:ln w="9525">
            <a:noFill/>
            <a:miter lim="800000"/>
            <a:headEnd/>
            <a:tailEnd/>
          </a:ln>
        </p:spPr>
        <p:txBody>
          <a:bodyPr>
            <a:spAutoFit/>
          </a:bodyPr>
          <a:lstStyle/>
          <a:p>
            <a:r>
              <a:rPr lang="en-US" sz="2400" b="1">
                <a:solidFill>
                  <a:srgbClr val="FF3300"/>
                </a:solidFill>
                <a:latin typeface="Arial" pitchFamily="34" charset="0"/>
              </a:rPr>
              <a:t>Multipurpose Refrigeration Systems with a Single Compressor</a:t>
            </a:r>
          </a:p>
        </p:txBody>
      </p:sp>
      <p:pic>
        <p:nvPicPr>
          <p:cNvPr id="30725" name="Picture 3" descr="cen84959_11014"/>
          <p:cNvPicPr>
            <a:picLocks noChangeAspect="1" noChangeArrowheads="1"/>
          </p:cNvPicPr>
          <p:nvPr/>
        </p:nvPicPr>
        <p:blipFill>
          <a:blip r:embed="rId2" cstate="print"/>
          <a:srcRect/>
          <a:stretch>
            <a:fillRect/>
          </a:stretch>
        </p:blipFill>
        <p:spPr bwMode="auto">
          <a:xfrm>
            <a:off x="457200" y="2362200"/>
            <a:ext cx="8231188" cy="3683000"/>
          </a:xfrm>
          <a:prstGeom prst="rect">
            <a:avLst/>
          </a:prstGeom>
          <a:noFill/>
          <a:ln w="9525">
            <a:noFill/>
            <a:miter lim="800000"/>
            <a:headEnd/>
            <a:tailEnd/>
          </a:ln>
        </p:spPr>
      </p:pic>
      <p:sp>
        <p:nvSpPr>
          <p:cNvPr id="30726" name="Rectangle 4"/>
          <p:cNvSpPr>
            <a:spLocks noChangeArrowheads="1"/>
          </p:cNvSpPr>
          <p:nvPr/>
        </p:nvSpPr>
        <p:spPr bwMode="auto">
          <a:xfrm>
            <a:off x="381000" y="6019800"/>
            <a:ext cx="8185150" cy="366713"/>
          </a:xfrm>
          <a:prstGeom prst="rect">
            <a:avLst/>
          </a:prstGeom>
          <a:noFill/>
          <a:ln w="9525">
            <a:noFill/>
            <a:miter lim="800000"/>
            <a:headEnd/>
            <a:tailEnd/>
          </a:ln>
        </p:spPr>
        <p:txBody>
          <a:bodyPr wrap="none">
            <a:spAutoFit/>
          </a:bodyPr>
          <a:lstStyle/>
          <a:p>
            <a:r>
              <a:rPr lang="en-US">
                <a:solidFill>
                  <a:srgbClr val="3333FF"/>
                </a:solidFill>
                <a:latin typeface="Arial" pitchFamily="34" charset="0"/>
              </a:rPr>
              <a:t>Schematic and </a:t>
            </a:r>
            <a:r>
              <a:rPr lang="en-US" i="1">
                <a:solidFill>
                  <a:srgbClr val="3333FF"/>
                </a:solidFill>
                <a:latin typeface="Arial" pitchFamily="34" charset="0"/>
              </a:rPr>
              <a:t>T</a:t>
            </a:r>
            <a:r>
              <a:rPr lang="en-US">
                <a:solidFill>
                  <a:srgbClr val="3333FF"/>
                </a:solidFill>
                <a:latin typeface="Arial" pitchFamily="34" charset="0"/>
              </a:rPr>
              <a:t>-</a:t>
            </a:r>
            <a:r>
              <a:rPr lang="en-US" i="1">
                <a:solidFill>
                  <a:srgbClr val="3333FF"/>
                </a:solidFill>
                <a:latin typeface="Arial" pitchFamily="34" charset="0"/>
              </a:rPr>
              <a:t>s </a:t>
            </a:r>
            <a:r>
              <a:rPr lang="en-US">
                <a:solidFill>
                  <a:srgbClr val="3333FF"/>
                </a:solidFill>
                <a:latin typeface="Arial" pitchFamily="34" charset="0"/>
              </a:rPr>
              <a:t>diagram for a refrigerator–freezer unit with one compressor.</a:t>
            </a:r>
          </a:p>
        </p:txBody>
      </p:sp>
      <p:sp>
        <p:nvSpPr>
          <p:cNvPr id="30727" name="Rectangle 5"/>
          <p:cNvSpPr>
            <a:spLocks noChangeArrowheads="1"/>
          </p:cNvSpPr>
          <p:nvPr/>
        </p:nvSpPr>
        <p:spPr bwMode="auto">
          <a:xfrm>
            <a:off x="457200" y="1066800"/>
            <a:ext cx="8153400" cy="1190625"/>
          </a:xfrm>
          <a:prstGeom prst="rect">
            <a:avLst/>
          </a:prstGeom>
          <a:noFill/>
          <a:ln w="9525">
            <a:noFill/>
            <a:miter lim="800000"/>
            <a:headEnd/>
            <a:tailEnd/>
          </a:ln>
        </p:spPr>
        <p:txBody>
          <a:bodyPr>
            <a:spAutoFit/>
          </a:bodyPr>
          <a:lstStyle/>
          <a:p>
            <a:r>
              <a:rPr lang="en-US">
                <a:latin typeface="Arial" pitchFamily="34" charset="0"/>
              </a:rPr>
              <a:t>Some applications require refrigeration at more than one temperature. A practical and economical approach is to route all the exit streams from the evaporators to a single compressor and let it handle the compression process for the entire system.</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31747" name="ตัวยึดหมายเลขภาพนิ่ง 3"/>
          <p:cNvSpPr>
            <a:spLocks noGrp="1"/>
          </p:cNvSpPr>
          <p:nvPr>
            <p:ph type="sldNum" sz="quarter" idx="12"/>
          </p:nvPr>
        </p:nvSpPr>
        <p:spPr>
          <a:noFill/>
        </p:spPr>
        <p:txBody>
          <a:bodyPr/>
          <a:lstStyle/>
          <a:p>
            <a:fld id="{007AEF8F-9A14-4D35-B7EC-401941FEC4AF}" type="slidenum">
              <a:rPr lang="en-US" smtClean="0"/>
              <a:pPr/>
              <a:t>29</a:t>
            </a:fld>
            <a:endParaRPr lang="th-TH" smtClean="0"/>
          </a:p>
        </p:txBody>
      </p:sp>
      <p:sp>
        <p:nvSpPr>
          <p:cNvPr id="31748" name="Rectangle 2"/>
          <p:cNvSpPr>
            <a:spLocks noChangeArrowheads="1"/>
          </p:cNvSpPr>
          <p:nvPr/>
        </p:nvSpPr>
        <p:spPr bwMode="auto">
          <a:xfrm>
            <a:off x="381000" y="231775"/>
            <a:ext cx="3365500" cy="457200"/>
          </a:xfrm>
          <a:prstGeom prst="rect">
            <a:avLst/>
          </a:prstGeom>
          <a:noFill/>
          <a:ln w="9525">
            <a:noFill/>
            <a:miter lim="800000"/>
            <a:headEnd/>
            <a:tailEnd/>
          </a:ln>
        </p:spPr>
        <p:txBody>
          <a:bodyPr wrap="none">
            <a:spAutoFit/>
          </a:bodyPr>
          <a:lstStyle/>
          <a:p>
            <a:r>
              <a:rPr lang="en-US" sz="2400" b="1">
                <a:solidFill>
                  <a:srgbClr val="FF3300"/>
                </a:solidFill>
                <a:latin typeface="Arial" pitchFamily="34" charset="0"/>
              </a:rPr>
              <a:t>Liquefaction of Gases</a:t>
            </a:r>
          </a:p>
        </p:txBody>
      </p:sp>
      <p:pic>
        <p:nvPicPr>
          <p:cNvPr id="31749" name="Picture 3" descr="cen84959_11015"/>
          <p:cNvPicPr>
            <a:picLocks noChangeAspect="1" noChangeArrowheads="1"/>
          </p:cNvPicPr>
          <p:nvPr/>
        </p:nvPicPr>
        <p:blipFill>
          <a:blip r:embed="rId2" cstate="print"/>
          <a:srcRect/>
          <a:stretch>
            <a:fillRect/>
          </a:stretch>
        </p:blipFill>
        <p:spPr bwMode="auto">
          <a:xfrm>
            <a:off x="455613" y="1774825"/>
            <a:ext cx="6707187" cy="4854575"/>
          </a:xfrm>
          <a:prstGeom prst="rect">
            <a:avLst/>
          </a:prstGeom>
          <a:noFill/>
          <a:ln w="9525">
            <a:noFill/>
            <a:miter lim="800000"/>
            <a:headEnd/>
            <a:tailEnd/>
          </a:ln>
        </p:spPr>
      </p:pic>
      <p:sp>
        <p:nvSpPr>
          <p:cNvPr id="31750" name="Rectangle 4"/>
          <p:cNvSpPr>
            <a:spLocks noChangeArrowheads="1"/>
          </p:cNvSpPr>
          <p:nvPr/>
        </p:nvSpPr>
        <p:spPr bwMode="auto">
          <a:xfrm>
            <a:off x="4495800" y="5911850"/>
            <a:ext cx="2622550" cy="641350"/>
          </a:xfrm>
          <a:prstGeom prst="rect">
            <a:avLst/>
          </a:prstGeom>
          <a:noFill/>
          <a:ln w="9525">
            <a:noFill/>
            <a:miter lim="800000"/>
            <a:headEnd/>
            <a:tailEnd/>
          </a:ln>
        </p:spPr>
        <p:txBody>
          <a:bodyPr>
            <a:spAutoFit/>
          </a:bodyPr>
          <a:lstStyle/>
          <a:p>
            <a:r>
              <a:rPr lang="en-US">
                <a:solidFill>
                  <a:srgbClr val="3333FF"/>
                </a:solidFill>
                <a:latin typeface="Arial" pitchFamily="34" charset="0"/>
              </a:rPr>
              <a:t>Linde-Hampson system for liquefying gases.</a:t>
            </a:r>
          </a:p>
        </p:txBody>
      </p:sp>
      <p:sp>
        <p:nvSpPr>
          <p:cNvPr id="31751" name="Rectangle 5"/>
          <p:cNvSpPr>
            <a:spLocks noChangeArrowheads="1"/>
          </p:cNvSpPr>
          <p:nvPr/>
        </p:nvSpPr>
        <p:spPr bwMode="auto">
          <a:xfrm>
            <a:off x="381000" y="685800"/>
            <a:ext cx="8382000" cy="1069975"/>
          </a:xfrm>
          <a:prstGeom prst="rect">
            <a:avLst/>
          </a:prstGeom>
          <a:noFill/>
          <a:ln w="9525">
            <a:noFill/>
            <a:miter lim="800000"/>
            <a:headEnd/>
            <a:tailEnd/>
          </a:ln>
        </p:spPr>
        <p:txBody>
          <a:bodyPr>
            <a:spAutoFit/>
          </a:bodyPr>
          <a:lstStyle/>
          <a:p>
            <a:r>
              <a:rPr lang="en-US" sz="1600">
                <a:latin typeface="Arial" pitchFamily="34" charset="0"/>
              </a:rPr>
              <a:t>Many important scientific and engineering processes at cryogenic temperatures (below about 100°C) depend on liquefied gases including the separation of oxygen and nitrogen from air, preparation of liquid propellants for rockets, the study of material properties at low temperatures, and the study of superconductivity.</a:t>
            </a:r>
          </a:p>
        </p:txBody>
      </p:sp>
      <p:sp>
        <p:nvSpPr>
          <p:cNvPr id="31752" name="Rectangle 6"/>
          <p:cNvSpPr>
            <a:spLocks noChangeArrowheads="1"/>
          </p:cNvSpPr>
          <p:nvPr/>
        </p:nvSpPr>
        <p:spPr bwMode="auto">
          <a:xfrm>
            <a:off x="4267200" y="1795463"/>
            <a:ext cx="4495800" cy="1404937"/>
          </a:xfrm>
          <a:prstGeom prst="rect">
            <a:avLst/>
          </a:prstGeom>
          <a:solidFill>
            <a:schemeClr val="accent1"/>
          </a:solidFill>
          <a:ln w="19050">
            <a:solidFill>
              <a:schemeClr val="bg2"/>
            </a:solidFill>
            <a:miter lim="800000"/>
            <a:headEnd/>
            <a:tailEnd/>
          </a:ln>
        </p:spPr>
        <p:txBody>
          <a:bodyPr>
            <a:spAutoFit/>
          </a:bodyPr>
          <a:lstStyle/>
          <a:p>
            <a:r>
              <a:rPr lang="en-US" sz="1700">
                <a:latin typeface="Arial" pitchFamily="34" charset="0"/>
              </a:rPr>
              <a:t>The storage (i.e., hydrogen) and transportation of some gases (i.e., natural gas) are done after they are liquefied at very low temperatures. </a:t>
            </a:r>
            <a:r>
              <a:rPr lang="en-US" sz="1700">
                <a:solidFill>
                  <a:srgbClr val="CC00CC"/>
                </a:solidFill>
                <a:latin typeface="Arial" pitchFamily="34" charset="0"/>
              </a:rPr>
              <a:t>Several innovative cycles are used for the liquefaction of gases.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8195" name="ตัวยึดหมายเลขภาพนิ่ง 3"/>
          <p:cNvSpPr>
            <a:spLocks noGrp="1"/>
          </p:cNvSpPr>
          <p:nvPr>
            <p:ph type="sldNum" sz="quarter" idx="12"/>
          </p:nvPr>
        </p:nvSpPr>
        <p:spPr>
          <a:noFill/>
        </p:spPr>
        <p:txBody>
          <a:bodyPr/>
          <a:lstStyle/>
          <a:p>
            <a:fld id="{B48A02AD-1C0C-4614-BFF1-FB21EDCB6CF7}" type="slidenum">
              <a:rPr lang="en-US" smtClean="0"/>
              <a:pPr/>
              <a:t>3</a:t>
            </a:fld>
            <a:endParaRPr lang="th-TH" smtClean="0"/>
          </a:p>
        </p:txBody>
      </p:sp>
      <p:grpSp>
        <p:nvGrpSpPr>
          <p:cNvPr id="2" name="Group 21"/>
          <p:cNvGrpSpPr>
            <a:grpSpLocks/>
          </p:cNvGrpSpPr>
          <p:nvPr/>
        </p:nvGrpSpPr>
        <p:grpSpPr bwMode="auto">
          <a:xfrm>
            <a:off x="488950" y="355600"/>
            <a:ext cx="2124075" cy="2376488"/>
            <a:chOff x="300" y="624"/>
            <a:chExt cx="1338" cy="1497"/>
          </a:xfrm>
        </p:grpSpPr>
        <p:pic>
          <p:nvPicPr>
            <p:cNvPr id="8210" name="Picture 5" descr="small_6ADA"/>
            <p:cNvPicPr>
              <a:picLocks noChangeAspect="1" noChangeArrowheads="1"/>
            </p:cNvPicPr>
            <p:nvPr/>
          </p:nvPicPr>
          <p:blipFill>
            <a:blip r:embed="rId2" cstate="print"/>
            <a:srcRect/>
            <a:stretch>
              <a:fillRect/>
            </a:stretch>
          </p:blipFill>
          <p:spPr bwMode="auto">
            <a:xfrm>
              <a:off x="348" y="624"/>
              <a:ext cx="1290" cy="1290"/>
            </a:xfrm>
            <a:prstGeom prst="rect">
              <a:avLst/>
            </a:prstGeom>
            <a:noFill/>
            <a:ln w="9525">
              <a:noFill/>
              <a:miter lim="800000"/>
              <a:headEnd/>
              <a:tailEnd/>
            </a:ln>
          </p:spPr>
        </p:pic>
        <p:sp>
          <p:nvSpPr>
            <p:cNvPr id="8211" name="Text Box 9"/>
            <p:cNvSpPr txBox="1">
              <a:spLocks noChangeArrowheads="1"/>
            </p:cNvSpPr>
            <p:nvPr/>
          </p:nvSpPr>
          <p:spPr bwMode="auto">
            <a:xfrm>
              <a:off x="300" y="1890"/>
              <a:ext cx="1266" cy="231"/>
            </a:xfrm>
            <a:prstGeom prst="rect">
              <a:avLst/>
            </a:prstGeom>
            <a:noFill/>
            <a:ln w="9525">
              <a:noFill/>
              <a:miter lim="800000"/>
              <a:headEnd/>
              <a:tailEnd/>
            </a:ln>
          </p:spPr>
          <p:txBody>
            <a:bodyPr>
              <a:spAutoFit/>
            </a:bodyPr>
            <a:lstStyle/>
            <a:p>
              <a:pPr algn="ctr">
                <a:spcBef>
                  <a:spcPct val="50000"/>
                </a:spcBef>
              </a:pPr>
              <a:r>
                <a:rPr lang="en-US" i="1">
                  <a:latin typeface="Times New Roman" pitchFamily="18" charset="0"/>
                </a:rPr>
                <a:t>A Refrigerator</a:t>
              </a:r>
              <a:endParaRPr lang="th-TH" i="1">
                <a:latin typeface="Times New Roman" pitchFamily="18" charset="0"/>
              </a:endParaRPr>
            </a:p>
          </p:txBody>
        </p:sp>
      </p:grpSp>
      <p:grpSp>
        <p:nvGrpSpPr>
          <p:cNvPr id="3" name="Group 20"/>
          <p:cNvGrpSpPr>
            <a:grpSpLocks/>
          </p:cNvGrpSpPr>
          <p:nvPr/>
        </p:nvGrpSpPr>
        <p:grpSpPr bwMode="auto">
          <a:xfrm>
            <a:off x="396875" y="3460750"/>
            <a:ext cx="3227388" cy="2882900"/>
            <a:chOff x="342" y="2154"/>
            <a:chExt cx="2033" cy="1816"/>
          </a:xfrm>
        </p:grpSpPr>
        <p:pic>
          <p:nvPicPr>
            <p:cNvPr id="8208" name="Picture 4" descr="02-refrigerator"/>
            <p:cNvPicPr>
              <a:picLocks noChangeAspect="1" noChangeArrowheads="1"/>
            </p:cNvPicPr>
            <p:nvPr/>
          </p:nvPicPr>
          <p:blipFill>
            <a:blip r:embed="rId3" cstate="print"/>
            <a:srcRect/>
            <a:stretch>
              <a:fillRect/>
            </a:stretch>
          </p:blipFill>
          <p:spPr bwMode="auto">
            <a:xfrm>
              <a:off x="342" y="2154"/>
              <a:ext cx="2033" cy="1749"/>
            </a:xfrm>
            <a:prstGeom prst="rect">
              <a:avLst/>
            </a:prstGeom>
            <a:noFill/>
            <a:ln w="9525">
              <a:noFill/>
              <a:miter lim="800000"/>
              <a:headEnd/>
              <a:tailEnd/>
            </a:ln>
          </p:spPr>
        </p:pic>
        <p:sp>
          <p:nvSpPr>
            <p:cNvPr id="8209" name="Text Box 10"/>
            <p:cNvSpPr txBox="1">
              <a:spLocks noChangeArrowheads="1"/>
            </p:cNvSpPr>
            <p:nvPr/>
          </p:nvSpPr>
          <p:spPr bwMode="auto">
            <a:xfrm>
              <a:off x="379" y="3739"/>
              <a:ext cx="1782" cy="231"/>
            </a:xfrm>
            <a:prstGeom prst="rect">
              <a:avLst/>
            </a:prstGeom>
            <a:noFill/>
            <a:ln w="9525">
              <a:noFill/>
              <a:miter lim="800000"/>
              <a:headEnd/>
              <a:tailEnd/>
            </a:ln>
          </p:spPr>
          <p:txBody>
            <a:bodyPr>
              <a:spAutoFit/>
            </a:bodyPr>
            <a:lstStyle/>
            <a:p>
              <a:pPr algn="ctr">
                <a:spcBef>
                  <a:spcPct val="50000"/>
                </a:spcBef>
              </a:pPr>
              <a:r>
                <a:rPr lang="en-US" i="1">
                  <a:latin typeface="Times New Roman" pitchFamily="18" charset="0"/>
                </a:rPr>
                <a:t>A Refrigerator with Freezer</a:t>
              </a:r>
              <a:endParaRPr lang="th-TH" i="1">
                <a:latin typeface="Times New Roman" pitchFamily="18" charset="0"/>
              </a:endParaRPr>
            </a:p>
          </p:txBody>
        </p:sp>
      </p:grpSp>
      <p:grpSp>
        <p:nvGrpSpPr>
          <p:cNvPr id="4" name="Group 19"/>
          <p:cNvGrpSpPr>
            <a:grpSpLocks/>
          </p:cNvGrpSpPr>
          <p:nvPr/>
        </p:nvGrpSpPr>
        <p:grpSpPr bwMode="auto">
          <a:xfrm>
            <a:off x="3375025" y="2533650"/>
            <a:ext cx="1685925" cy="1455738"/>
            <a:chOff x="2630" y="1932"/>
            <a:chExt cx="1062" cy="917"/>
          </a:xfrm>
        </p:grpSpPr>
        <p:pic>
          <p:nvPicPr>
            <p:cNvPr id="8206" name="Picture 7" descr="9296iceMachine"/>
            <p:cNvPicPr>
              <a:picLocks noChangeAspect="1" noChangeArrowheads="1"/>
            </p:cNvPicPr>
            <p:nvPr/>
          </p:nvPicPr>
          <p:blipFill>
            <a:blip r:embed="rId4" cstate="print"/>
            <a:srcRect/>
            <a:stretch>
              <a:fillRect/>
            </a:stretch>
          </p:blipFill>
          <p:spPr bwMode="auto">
            <a:xfrm>
              <a:off x="2760" y="1932"/>
              <a:ext cx="672" cy="676"/>
            </a:xfrm>
            <a:prstGeom prst="rect">
              <a:avLst/>
            </a:prstGeom>
            <a:noFill/>
            <a:ln w="9525">
              <a:noFill/>
              <a:miter lim="800000"/>
              <a:headEnd/>
              <a:tailEnd/>
            </a:ln>
          </p:spPr>
        </p:pic>
        <p:sp>
          <p:nvSpPr>
            <p:cNvPr id="8207" name="Text Box 11"/>
            <p:cNvSpPr txBox="1">
              <a:spLocks noChangeArrowheads="1"/>
            </p:cNvSpPr>
            <p:nvPr/>
          </p:nvSpPr>
          <p:spPr bwMode="auto">
            <a:xfrm>
              <a:off x="2630" y="2618"/>
              <a:ext cx="1062" cy="231"/>
            </a:xfrm>
            <a:prstGeom prst="rect">
              <a:avLst/>
            </a:prstGeom>
            <a:noFill/>
            <a:ln w="9525">
              <a:noFill/>
              <a:miter lim="800000"/>
              <a:headEnd/>
              <a:tailEnd/>
            </a:ln>
          </p:spPr>
          <p:txBody>
            <a:bodyPr>
              <a:spAutoFit/>
            </a:bodyPr>
            <a:lstStyle/>
            <a:p>
              <a:pPr algn="ctr">
                <a:spcBef>
                  <a:spcPct val="50000"/>
                </a:spcBef>
              </a:pPr>
              <a:r>
                <a:rPr lang="en-US" i="1">
                  <a:latin typeface="Times New Roman" pitchFamily="18" charset="0"/>
                </a:rPr>
                <a:t>An Ice Maker</a:t>
              </a:r>
              <a:endParaRPr lang="th-TH" i="1">
                <a:latin typeface="Times New Roman" pitchFamily="18" charset="0"/>
              </a:endParaRPr>
            </a:p>
          </p:txBody>
        </p:sp>
      </p:grpSp>
      <p:grpSp>
        <p:nvGrpSpPr>
          <p:cNvPr id="5" name="Group 18"/>
          <p:cNvGrpSpPr>
            <a:grpSpLocks/>
          </p:cNvGrpSpPr>
          <p:nvPr/>
        </p:nvGrpSpPr>
        <p:grpSpPr bwMode="auto">
          <a:xfrm>
            <a:off x="2932113" y="1066800"/>
            <a:ext cx="1647825" cy="1409700"/>
            <a:chOff x="2151" y="888"/>
            <a:chExt cx="1038" cy="888"/>
          </a:xfrm>
        </p:grpSpPr>
        <p:pic>
          <p:nvPicPr>
            <p:cNvPr id="8204" name="Picture 6" descr="chest%20freezers"/>
            <p:cNvPicPr>
              <a:picLocks noChangeAspect="1" noChangeArrowheads="1"/>
            </p:cNvPicPr>
            <p:nvPr/>
          </p:nvPicPr>
          <p:blipFill>
            <a:blip r:embed="rId5" cstate="print"/>
            <a:srcRect/>
            <a:stretch>
              <a:fillRect/>
            </a:stretch>
          </p:blipFill>
          <p:spPr bwMode="auto">
            <a:xfrm>
              <a:off x="2184" y="888"/>
              <a:ext cx="766" cy="715"/>
            </a:xfrm>
            <a:prstGeom prst="rect">
              <a:avLst/>
            </a:prstGeom>
            <a:noFill/>
            <a:ln w="9525">
              <a:noFill/>
              <a:miter lim="800000"/>
              <a:headEnd/>
              <a:tailEnd/>
            </a:ln>
          </p:spPr>
        </p:pic>
        <p:sp>
          <p:nvSpPr>
            <p:cNvPr id="8205" name="Text Box 12"/>
            <p:cNvSpPr txBox="1">
              <a:spLocks noChangeArrowheads="1"/>
            </p:cNvSpPr>
            <p:nvPr/>
          </p:nvSpPr>
          <p:spPr bwMode="auto">
            <a:xfrm>
              <a:off x="2151" y="1545"/>
              <a:ext cx="1038" cy="231"/>
            </a:xfrm>
            <a:prstGeom prst="rect">
              <a:avLst/>
            </a:prstGeom>
            <a:noFill/>
            <a:ln w="9525">
              <a:noFill/>
              <a:miter lim="800000"/>
              <a:headEnd/>
              <a:tailEnd/>
            </a:ln>
          </p:spPr>
          <p:txBody>
            <a:bodyPr>
              <a:spAutoFit/>
            </a:bodyPr>
            <a:lstStyle/>
            <a:p>
              <a:pPr algn="ctr">
                <a:spcBef>
                  <a:spcPct val="50000"/>
                </a:spcBef>
              </a:pPr>
              <a:r>
                <a:rPr lang="en-US" i="1">
                  <a:latin typeface="Times New Roman" pitchFamily="18" charset="0"/>
                </a:rPr>
                <a:t>A Freezer</a:t>
              </a:r>
              <a:endParaRPr lang="th-TH" i="1">
                <a:latin typeface="Times New Roman" pitchFamily="18" charset="0"/>
              </a:endParaRPr>
            </a:p>
          </p:txBody>
        </p:sp>
      </p:grpSp>
      <p:sp>
        <p:nvSpPr>
          <p:cNvPr id="8200" name="Text Box 14"/>
          <p:cNvSpPr txBox="1">
            <a:spLocks noChangeArrowheads="1"/>
          </p:cNvSpPr>
          <p:nvPr/>
        </p:nvSpPr>
        <p:spPr bwMode="auto">
          <a:xfrm>
            <a:off x="3140075" y="371475"/>
            <a:ext cx="4229100" cy="457200"/>
          </a:xfrm>
          <a:prstGeom prst="rect">
            <a:avLst/>
          </a:prstGeom>
          <a:noFill/>
          <a:ln w="9525">
            <a:noFill/>
            <a:miter lim="800000"/>
            <a:headEnd/>
            <a:tailEnd/>
          </a:ln>
        </p:spPr>
        <p:txBody>
          <a:bodyPr>
            <a:spAutoFit/>
          </a:bodyPr>
          <a:lstStyle/>
          <a:p>
            <a:pPr algn="ctr">
              <a:spcBef>
                <a:spcPct val="50000"/>
              </a:spcBef>
            </a:pPr>
            <a:r>
              <a:rPr lang="en-US" sz="2400" i="1">
                <a:solidFill>
                  <a:srgbClr val="000099"/>
                </a:solidFill>
                <a:latin typeface="Times New Roman" pitchFamily="18" charset="0"/>
              </a:rPr>
              <a:t>Application in domestic used</a:t>
            </a:r>
            <a:endParaRPr lang="th-TH" sz="2400" i="1">
              <a:solidFill>
                <a:srgbClr val="000099"/>
              </a:solidFill>
              <a:latin typeface="Times New Roman" pitchFamily="18" charset="0"/>
            </a:endParaRPr>
          </a:p>
        </p:txBody>
      </p:sp>
      <p:pic>
        <p:nvPicPr>
          <p:cNvPr id="124943" name="Picture 15" descr="2004Press_3"/>
          <p:cNvPicPr>
            <a:picLocks noChangeAspect="1" noChangeArrowheads="1"/>
          </p:cNvPicPr>
          <p:nvPr/>
        </p:nvPicPr>
        <p:blipFill>
          <a:blip r:embed="rId6" cstate="print"/>
          <a:srcRect/>
          <a:stretch>
            <a:fillRect/>
          </a:stretch>
        </p:blipFill>
        <p:spPr bwMode="auto">
          <a:xfrm>
            <a:off x="5427663" y="1141413"/>
            <a:ext cx="2733675" cy="2047875"/>
          </a:xfrm>
          <a:prstGeom prst="rect">
            <a:avLst/>
          </a:prstGeom>
          <a:noFill/>
          <a:ln w="9525">
            <a:noFill/>
            <a:miter lim="800000"/>
            <a:headEnd/>
            <a:tailEnd/>
          </a:ln>
        </p:spPr>
      </p:pic>
      <p:pic>
        <p:nvPicPr>
          <p:cNvPr id="124951" name="Picture 23" descr="ftk-3"/>
          <p:cNvPicPr>
            <a:picLocks noChangeAspect="1" noChangeArrowheads="1"/>
          </p:cNvPicPr>
          <p:nvPr/>
        </p:nvPicPr>
        <p:blipFill>
          <a:blip r:embed="rId7" cstate="print"/>
          <a:srcRect/>
          <a:stretch>
            <a:fillRect/>
          </a:stretch>
        </p:blipFill>
        <p:spPr bwMode="auto">
          <a:xfrm>
            <a:off x="4611688" y="3938588"/>
            <a:ext cx="2333625" cy="2333625"/>
          </a:xfrm>
          <a:prstGeom prst="rect">
            <a:avLst/>
          </a:prstGeom>
          <a:noFill/>
          <a:ln w="9525">
            <a:noFill/>
            <a:miter lim="800000"/>
            <a:headEnd/>
            <a:tailEnd/>
          </a:ln>
        </p:spPr>
      </p:pic>
      <p:pic>
        <p:nvPicPr>
          <p:cNvPr id="124945" name="Picture 17" descr="wallmount1824"/>
          <p:cNvPicPr>
            <a:picLocks noChangeAspect="1" noChangeArrowheads="1"/>
          </p:cNvPicPr>
          <p:nvPr/>
        </p:nvPicPr>
        <p:blipFill>
          <a:blip r:embed="rId8" cstate="print"/>
          <a:srcRect/>
          <a:stretch>
            <a:fillRect/>
          </a:stretch>
        </p:blipFill>
        <p:spPr bwMode="auto">
          <a:xfrm>
            <a:off x="6508750" y="3238500"/>
            <a:ext cx="2171700" cy="16002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26"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290">
                                          <p:stCondLst>
                                            <p:cond delay="0"/>
                                          </p:stCondLst>
                                        </p:cTn>
                                        <p:tgtEl>
                                          <p:spTgt spid="5"/>
                                        </p:tgtEl>
                                      </p:cBhvr>
                                    </p:animEffect>
                                    <p:anim calcmode="lin" valueType="num">
                                      <p:cBhvr>
                                        <p:cTn id="16"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7"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8"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19"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0"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1" dur="13">
                                          <p:stCondLst>
                                            <p:cond delay="325"/>
                                          </p:stCondLst>
                                        </p:cTn>
                                        <p:tgtEl>
                                          <p:spTgt spid="5"/>
                                        </p:tgtEl>
                                      </p:cBhvr>
                                      <p:to x="100000" y="60000"/>
                                    </p:animScale>
                                    <p:animScale>
                                      <p:cBhvr>
                                        <p:cTn id="22" dur="83" decel="50000">
                                          <p:stCondLst>
                                            <p:cond delay="338"/>
                                          </p:stCondLst>
                                        </p:cTn>
                                        <p:tgtEl>
                                          <p:spTgt spid="5"/>
                                        </p:tgtEl>
                                      </p:cBhvr>
                                      <p:to x="100000" y="100000"/>
                                    </p:animScale>
                                    <p:animScale>
                                      <p:cBhvr>
                                        <p:cTn id="23" dur="13">
                                          <p:stCondLst>
                                            <p:cond delay="656"/>
                                          </p:stCondLst>
                                        </p:cTn>
                                        <p:tgtEl>
                                          <p:spTgt spid="5"/>
                                        </p:tgtEl>
                                      </p:cBhvr>
                                      <p:to x="100000" y="80000"/>
                                    </p:animScale>
                                    <p:animScale>
                                      <p:cBhvr>
                                        <p:cTn id="24" dur="83" decel="50000">
                                          <p:stCondLst>
                                            <p:cond delay="669"/>
                                          </p:stCondLst>
                                        </p:cTn>
                                        <p:tgtEl>
                                          <p:spTgt spid="5"/>
                                        </p:tgtEl>
                                      </p:cBhvr>
                                      <p:to x="100000" y="100000"/>
                                    </p:animScale>
                                    <p:animScale>
                                      <p:cBhvr>
                                        <p:cTn id="25" dur="13">
                                          <p:stCondLst>
                                            <p:cond delay="821"/>
                                          </p:stCondLst>
                                        </p:cTn>
                                        <p:tgtEl>
                                          <p:spTgt spid="5"/>
                                        </p:tgtEl>
                                      </p:cBhvr>
                                      <p:to x="100000" y="90000"/>
                                    </p:animScale>
                                    <p:animScale>
                                      <p:cBhvr>
                                        <p:cTn id="26" dur="83" decel="50000">
                                          <p:stCondLst>
                                            <p:cond delay="834"/>
                                          </p:stCondLst>
                                        </p:cTn>
                                        <p:tgtEl>
                                          <p:spTgt spid="5"/>
                                        </p:tgtEl>
                                      </p:cBhvr>
                                      <p:to x="100000" y="100000"/>
                                    </p:animScale>
                                    <p:animScale>
                                      <p:cBhvr>
                                        <p:cTn id="27" dur="13">
                                          <p:stCondLst>
                                            <p:cond delay="904"/>
                                          </p:stCondLst>
                                        </p:cTn>
                                        <p:tgtEl>
                                          <p:spTgt spid="5"/>
                                        </p:tgtEl>
                                      </p:cBhvr>
                                      <p:to x="100000" y="95000"/>
                                    </p:animScale>
                                    <p:animScale>
                                      <p:cBhvr>
                                        <p:cTn id="28" dur="83" decel="50000">
                                          <p:stCondLst>
                                            <p:cond delay="917"/>
                                          </p:stCondLst>
                                        </p:cTn>
                                        <p:tgtEl>
                                          <p:spTgt spid="5"/>
                                        </p:tgtEl>
                                      </p:cBhvr>
                                      <p:to x="100000" y="100000"/>
                                    </p:animScale>
                                  </p:childTnLst>
                                </p:cTn>
                              </p:par>
                            </p:childTnLst>
                          </p:cTn>
                        </p:par>
                        <p:par>
                          <p:cTn id="29" fill="hold">
                            <p:stCondLst>
                              <p:cond delay="2000"/>
                            </p:stCondLst>
                            <p:childTnLst>
                              <p:par>
                                <p:cTn id="30" presetID="26" presetClass="entr" presetSubtype="0" fill="hold" nodeType="after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wipe(down)">
                                      <p:cBhvr>
                                        <p:cTn id="32" dur="290">
                                          <p:stCondLst>
                                            <p:cond delay="0"/>
                                          </p:stCondLst>
                                        </p:cTn>
                                        <p:tgtEl>
                                          <p:spTgt spid="4"/>
                                        </p:tgtEl>
                                      </p:cBhvr>
                                    </p:animEffect>
                                    <p:anim calcmode="lin" valueType="num">
                                      <p:cBhvr>
                                        <p:cTn id="33" dur="911"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4" dur="332"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5" dur="332" tmFilter="0, 0; 0.125,0.2665; 0.25,0.4; 0.375,0.465; 0.5,0.5;  0.625,0.535; 0.75,0.6; 0.875,0.7335; 1,1">
                                          <p:stCondLst>
                                            <p:cond delay="332"/>
                                          </p:stCondLst>
                                        </p:cTn>
                                        <p:tgtEl>
                                          <p:spTgt spid="4"/>
                                        </p:tgtEl>
                                        <p:attrNameLst>
                                          <p:attrName>ppt_y</p:attrName>
                                        </p:attrNameLst>
                                      </p:cBhvr>
                                      <p:tavLst>
                                        <p:tav tm="0" fmla="#ppt_y-sin(pi*$)/9">
                                          <p:val>
                                            <p:fltVal val="0"/>
                                          </p:val>
                                        </p:tav>
                                        <p:tav tm="100000">
                                          <p:val>
                                            <p:fltVal val="1"/>
                                          </p:val>
                                        </p:tav>
                                      </p:tavLst>
                                    </p:anim>
                                    <p:anim calcmode="lin" valueType="num">
                                      <p:cBhvr>
                                        <p:cTn id="36" dur="166" tmFilter="0, 0; 0.125,0.2665; 0.25,0.4; 0.375,0.465; 0.5,0.5;  0.625,0.535; 0.75,0.6; 0.875,0.7335; 1,1">
                                          <p:stCondLst>
                                            <p:cond delay="662"/>
                                          </p:stCondLst>
                                        </p:cTn>
                                        <p:tgtEl>
                                          <p:spTgt spid="4"/>
                                        </p:tgtEl>
                                        <p:attrNameLst>
                                          <p:attrName>ppt_y</p:attrName>
                                        </p:attrNameLst>
                                      </p:cBhvr>
                                      <p:tavLst>
                                        <p:tav tm="0" fmla="#ppt_y-sin(pi*$)/27">
                                          <p:val>
                                            <p:fltVal val="0"/>
                                          </p:val>
                                        </p:tav>
                                        <p:tav tm="100000">
                                          <p:val>
                                            <p:fltVal val="1"/>
                                          </p:val>
                                        </p:tav>
                                      </p:tavLst>
                                    </p:anim>
                                    <p:anim calcmode="lin" valueType="num">
                                      <p:cBhvr>
                                        <p:cTn id="37" dur="82" tmFilter="0, 0; 0.125,0.2665; 0.25,0.4; 0.375,0.465; 0.5,0.5;  0.625,0.535; 0.75,0.6; 0.875,0.7335; 1,1">
                                          <p:stCondLst>
                                            <p:cond delay="828"/>
                                          </p:stCondLst>
                                        </p:cTn>
                                        <p:tgtEl>
                                          <p:spTgt spid="4"/>
                                        </p:tgtEl>
                                        <p:attrNameLst>
                                          <p:attrName>ppt_y</p:attrName>
                                        </p:attrNameLst>
                                      </p:cBhvr>
                                      <p:tavLst>
                                        <p:tav tm="0" fmla="#ppt_y-sin(pi*$)/81">
                                          <p:val>
                                            <p:fltVal val="0"/>
                                          </p:val>
                                        </p:tav>
                                        <p:tav tm="100000">
                                          <p:val>
                                            <p:fltVal val="1"/>
                                          </p:val>
                                        </p:tav>
                                      </p:tavLst>
                                    </p:anim>
                                    <p:animScale>
                                      <p:cBhvr>
                                        <p:cTn id="38" dur="13">
                                          <p:stCondLst>
                                            <p:cond delay="325"/>
                                          </p:stCondLst>
                                        </p:cTn>
                                        <p:tgtEl>
                                          <p:spTgt spid="4"/>
                                        </p:tgtEl>
                                      </p:cBhvr>
                                      <p:to x="100000" y="60000"/>
                                    </p:animScale>
                                    <p:animScale>
                                      <p:cBhvr>
                                        <p:cTn id="39" dur="83" decel="50000">
                                          <p:stCondLst>
                                            <p:cond delay="338"/>
                                          </p:stCondLst>
                                        </p:cTn>
                                        <p:tgtEl>
                                          <p:spTgt spid="4"/>
                                        </p:tgtEl>
                                      </p:cBhvr>
                                      <p:to x="100000" y="100000"/>
                                    </p:animScale>
                                    <p:animScale>
                                      <p:cBhvr>
                                        <p:cTn id="40" dur="13">
                                          <p:stCondLst>
                                            <p:cond delay="656"/>
                                          </p:stCondLst>
                                        </p:cTn>
                                        <p:tgtEl>
                                          <p:spTgt spid="4"/>
                                        </p:tgtEl>
                                      </p:cBhvr>
                                      <p:to x="100000" y="80000"/>
                                    </p:animScale>
                                    <p:animScale>
                                      <p:cBhvr>
                                        <p:cTn id="41" dur="83" decel="50000">
                                          <p:stCondLst>
                                            <p:cond delay="669"/>
                                          </p:stCondLst>
                                        </p:cTn>
                                        <p:tgtEl>
                                          <p:spTgt spid="4"/>
                                        </p:tgtEl>
                                      </p:cBhvr>
                                      <p:to x="100000" y="100000"/>
                                    </p:animScale>
                                    <p:animScale>
                                      <p:cBhvr>
                                        <p:cTn id="42" dur="13">
                                          <p:stCondLst>
                                            <p:cond delay="821"/>
                                          </p:stCondLst>
                                        </p:cTn>
                                        <p:tgtEl>
                                          <p:spTgt spid="4"/>
                                        </p:tgtEl>
                                      </p:cBhvr>
                                      <p:to x="100000" y="90000"/>
                                    </p:animScale>
                                    <p:animScale>
                                      <p:cBhvr>
                                        <p:cTn id="43" dur="83" decel="50000">
                                          <p:stCondLst>
                                            <p:cond delay="834"/>
                                          </p:stCondLst>
                                        </p:cTn>
                                        <p:tgtEl>
                                          <p:spTgt spid="4"/>
                                        </p:tgtEl>
                                      </p:cBhvr>
                                      <p:to x="100000" y="100000"/>
                                    </p:animScale>
                                    <p:animScale>
                                      <p:cBhvr>
                                        <p:cTn id="44" dur="13">
                                          <p:stCondLst>
                                            <p:cond delay="904"/>
                                          </p:stCondLst>
                                        </p:cTn>
                                        <p:tgtEl>
                                          <p:spTgt spid="4"/>
                                        </p:tgtEl>
                                      </p:cBhvr>
                                      <p:to x="100000" y="95000"/>
                                    </p:animScale>
                                    <p:animScale>
                                      <p:cBhvr>
                                        <p:cTn id="45" dur="83" decel="50000">
                                          <p:stCondLst>
                                            <p:cond delay="917"/>
                                          </p:stCondLst>
                                        </p:cTn>
                                        <p:tgtEl>
                                          <p:spTgt spid="4"/>
                                        </p:tgtEl>
                                      </p:cBhvr>
                                      <p:to x="100000" y="100000"/>
                                    </p:animScale>
                                  </p:childTnLst>
                                </p:cTn>
                              </p:par>
                            </p:childTnLst>
                          </p:cTn>
                        </p:par>
                        <p:par>
                          <p:cTn id="46" fill="hold">
                            <p:stCondLst>
                              <p:cond delay="3000"/>
                            </p:stCondLst>
                            <p:childTnLst>
                              <p:par>
                                <p:cTn id="47" presetID="9" presetClass="entr" presetSubtype="0" fill="hold" nodeType="afterEffect">
                                  <p:stCondLst>
                                    <p:cond delay="0"/>
                                  </p:stCondLst>
                                  <p:childTnLst>
                                    <p:set>
                                      <p:cBhvr>
                                        <p:cTn id="48" dur="1" fill="hold">
                                          <p:stCondLst>
                                            <p:cond delay="0"/>
                                          </p:stCondLst>
                                        </p:cTn>
                                        <p:tgtEl>
                                          <p:spTgt spid="124943"/>
                                        </p:tgtEl>
                                        <p:attrNameLst>
                                          <p:attrName>style.visibility</p:attrName>
                                        </p:attrNameLst>
                                      </p:cBhvr>
                                      <p:to>
                                        <p:strVal val="visible"/>
                                      </p:to>
                                    </p:set>
                                    <p:animEffect transition="in" filter="dissolve">
                                      <p:cBhvr>
                                        <p:cTn id="49" dur="500"/>
                                        <p:tgtEl>
                                          <p:spTgt spid="124943"/>
                                        </p:tgtEl>
                                      </p:cBhvr>
                                    </p:animEffect>
                                  </p:childTnLst>
                                </p:cTn>
                              </p:par>
                            </p:childTnLst>
                          </p:cTn>
                        </p:par>
                        <p:par>
                          <p:cTn id="50" fill="hold">
                            <p:stCondLst>
                              <p:cond delay="3500"/>
                            </p:stCondLst>
                            <p:childTnLst>
                              <p:par>
                                <p:cTn id="51" presetID="55" presetClass="entr" presetSubtype="0" fill="hold" nodeType="afterEffect">
                                  <p:stCondLst>
                                    <p:cond delay="0"/>
                                  </p:stCondLst>
                                  <p:childTnLst>
                                    <p:set>
                                      <p:cBhvr>
                                        <p:cTn id="52" dur="1" fill="hold">
                                          <p:stCondLst>
                                            <p:cond delay="0"/>
                                          </p:stCondLst>
                                        </p:cTn>
                                        <p:tgtEl>
                                          <p:spTgt spid="124945"/>
                                        </p:tgtEl>
                                        <p:attrNameLst>
                                          <p:attrName>style.visibility</p:attrName>
                                        </p:attrNameLst>
                                      </p:cBhvr>
                                      <p:to>
                                        <p:strVal val="visible"/>
                                      </p:to>
                                    </p:set>
                                    <p:anim calcmode="lin" valueType="num">
                                      <p:cBhvr>
                                        <p:cTn id="53" dur="1000" fill="hold"/>
                                        <p:tgtEl>
                                          <p:spTgt spid="124945"/>
                                        </p:tgtEl>
                                        <p:attrNameLst>
                                          <p:attrName>ppt_w</p:attrName>
                                        </p:attrNameLst>
                                      </p:cBhvr>
                                      <p:tavLst>
                                        <p:tav tm="0">
                                          <p:val>
                                            <p:strVal val="#ppt_w*0.70"/>
                                          </p:val>
                                        </p:tav>
                                        <p:tav tm="100000">
                                          <p:val>
                                            <p:strVal val="#ppt_w"/>
                                          </p:val>
                                        </p:tav>
                                      </p:tavLst>
                                    </p:anim>
                                    <p:anim calcmode="lin" valueType="num">
                                      <p:cBhvr>
                                        <p:cTn id="54" dur="1000" fill="hold"/>
                                        <p:tgtEl>
                                          <p:spTgt spid="124945"/>
                                        </p:tgtEl>
                                        <p:attrNameLst>
                                          <p:attrName>ppt_h</p:attrName>
                                        </p:attrNameLst>
                                      </p:cBhvr>
                                      <p:tavLst>
                                        <p:tav tm="0">
                                          <p:val>
                                            <p:strVal val="#ppt_h"/>
                                          </p:val>
                                        </p:tav>
                                        <p:tav tm="100000">
                                          <p:val>
                                            <p:strVal val="#ppt_h"/>
                                          </p:val>
                                        </p:tav>
                                      </p:tavLst>
                                    </p:anim>
                                    <p:animEffect transition="in" filter="fade">
                                      <p:cBhvr>
                                        <p:cTn id="55" dur="1000"/>
                                        <p:tgtEl>
                                          <p:spTgt spid="124945"/>
                                        </p:tgtEl>
                                      </p:cBhvr>
                                    </p:animEffect>
                                  </p:childTnLst>
                                </p:cTn>
                              </p:par>
                              <p:par>
                                <p:cTn id="56" presetID="55" presetClass="entr" presetSubtype="0" fill="hold" nodeType="withEffect">
                                  <p:stCondLst>
                                    <p:cond delay="0"/>
                                  </p:stCondLst>
                                  <p:childTnLst>
                                    <p:set>
                                      <p:cBhvr>
                                        <p:cTn id="57" dur="1" fill="hold">
                                          <p:stCondLst>
                                            <p:cond delay="0"/>
                                          </p:stCondLst>
                                        </p:cTn>
                                        <p:tgtEl>
                                          <p:spTgt spid="124951"/>
                                        </p:tgtEl>
                                        <p:attrNameLst>
                                          <p:attrName>style.visibility</p:attrName>
                                        </p:attrNameLst>
                                      </p:cBhvr>
                                      <p:to>
                                        <p:strVal val="visible"/>
                                      </p:to>
                                    </p:set>
                                    <p:anim calcmode="lin" valueType="num">
                                      <p:cBhvr>
                                        <p:cTn id="58" dur="1000" fill="hold"/>
                                        <p:tgtEl>
                                          <p:spTgt spid="124951"/>
                                        </p:tgtEl>
                                        <p:attrNameLst>
                                          <p:attrName>ppt_w</p:attrName>
                                        </p:attrNameLst>
                                      </p:cBhvr>
                                      <p:tavLst>
                                        <p:tav tm="0">
                                          <p:val>
                                            <p:strVal val="#ppt_w*0.70"/>
                                          </p:val>
                                        </p:tav>
                                        <p:tav tm="100000">
                                          <p:val>
                                            <p:strVal val="#ppt_w"/>
                                          </p:val>
                                        </p:tav>
                                      </p:tavLst>
                                    </p:anim>
                                    <p:anim calcmode="lin" valueType="num">
                                      <p:cBhvr>
                                        <p:cTn id="59" dur="1000" fill="hold"/>
                                        <p:tgtEl>
                                          <p:spTgt spid="124951"/>
                                        </p:tgtEl>
                                        <p:attrNameLst>
                                          <p:attrName>ppt_h</p:attrName>
                                        </p:attrNameLst>
                                      </p:cBhvr>
                                      <p:tavLst>
                                        <p:tav tm="0">
                                          <p:val>
                                            <p:strVal val="#ppt_h"/>
                                          </p:val>
                                        </p:tav>
                                        <p:tav tm="100000">
                                          <p:val>
                                            <p:strVal val="#ppt_h"/>
                                          </p:val>
                                        </p:tav>
                                      </p:tavLst>
                                    </p:anim>
                                    <p:animEffect transition="in" filter="fade">
                                      <p:cBhvr>
                                        <p:cTn id="60" dur="1000"/>
                                        <p:tgtEl>
                                          <p:spTgt spid="1249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32771" name="ตัวยึดหมายเลขภาพนิ่ง 3"/>
          <p:cNvSpPr>
            <a:spLocks noGrp="1"/>
          </p:cNvSpPr>
          <p:nvPr>
            <p:ph type="sldNum" sz="quarter" idx="12"/>
          </p:nvPr>
        </p:nvSpPr>
        <p:spPr>
          <a:noFill/>
        </p:spPr>
        <p:txBody>
          <a:bodyPr/>
          <a:lstStyle/>
          <a:p>
            <a:fld id="{F7909DC5-ACC8-4C5C-95EF-D10A58150BAB}" type="slidenum">
              <a:rPr lang="en-US" smtClean="0"/>
              <a:pPr/>
              <a:t>30</a:t>
            </a:fld>
            <a:endParaRPr lang="th-TH" smtClean="0"/>
          </a:p>
        </p:txBody>
      </p:sp>
      <p:sp>
        <p:nvSpPr>
          <p:cNvPr id="32772" name="Rectangle 2"/>
          <p:cNvSpPr>
            <a:spLocks noChangeArrowheads="1"/>
          </p:cNvSpPr>
          <p:nvPr/>
        </p:nvSpPr>
        <p:spPr bwMode="auto">
          <a:xfrm>
            <a:off x="712788" y="304800"/>
            <a:ext cx="5535612" cy="519113"/>
          </a:xfrm>
          <a:prstGeom prst="rect">
            <a:avLst/>
          </a:prstGeom>
          <a:noFill/>
          <a:ln w="9525">
            <a:noFill/>
            <a:miter lim="800000"/>
            <a:headEnd/>
            <a:tailEnd/>
          </a:ln>
        </p:spPr>
        <p:txBody>
          <a:bodyPr wrap="none">
            <a:spAutoFit/>
          </a:bodyPr>
          <a:lstStyle/>
          <a:p>
            <a:r>
              <a:rPr lang="en-US" sz="2800" b="1">
                <a:solidFill>
                  <a:srgbClr val="FF3300"/>
                </a:solidFill>
                <a:latin typeface="Arial" pitchFamily="34" charset="0"/>
              </a:rPr>
              <a:t>GAS REFRIGERATION CYCLES</a:t>
            </a:r>
          </a:p>
        </p:txBody>
      </p:sp>
      <p:pic>
        <p:nvPicPr>
          <p:cNvPr id="32773" name="Picture 3" descr="cen84959_11016"/>
          <p:cNvPicPr>
            <a:picLocks noChangeAspect="1" noChangeArrowheads="1"/>
          </p:cNvPicPr>
          <p:nvPr/>
        </p:nvPicPr>
        <p:blipFill>
          <a:blip r:embed="rId2" cstate="print"/>
          <a:srcRect/>
          <a:stretch>
            <a:fillRect/>
          </a:stretch>
        </p:blipFill>
        <p:spPr bwMode="auto">
          <a:xfrm>
            <a:off x="760413" y="1828800"/>
            <a:ext cx="7469187" cy="4494213"/>
          </a:xfrm>
          <a:prstGeom prst="rect">
            <a:avLst/>
          </a:prstGeom>
          <a:noFill/>
          <a:ln w="9525">
            <a:noFill/>
            <a:miter lim="800000"/>
            <a:headEnd/>
            <a:tailEnd/>
          </a:ln>
        </p:spPr>
      </p:pic>
      <p:sp>
        <p:nvSpPr>
          <p:cNvPr id="32774" name="Rectangle 4"/>
          <p:cNvSpPr>
            <a:spLocks noChangeArrowheads="1"/>
          </p:cNvSpPr>
          <p:nvPr/>
        </p:nvSpPr>
        <p:spPr bwMode="auto">
          <a:xfrm>
            <a:off x="4572000" y="5867400"/>
            <a:ext cx="3244850" cy="366713"/>
          </a:xfrm>
          <a:prstGeom prst="rect">
            <a:avLst/>
          </a:prstGeom>
          <a:noFill/>
          <a:ln w="9525">
            <a:noFill/>
            <a:miter lim="800000"/>
            <a:headEnd/>
            <a:tailEnd/>
          </a:ln>
        </p:spPr>
        <p:txBody>
          <a:bodyPr wrap="none">
            <a:spAutoFit/>
          </a:bodyPr>
          <a:lstStyle/>
          <a:p>
            <a:r>
              <a:rPr lang="en-US">
                <a:solidFill>
                  <a:srgbClr val="3333FF"/>
                </a:solidFill>
                <a:latin typeface="Arial" pitchFamily="34" charset="0"/>
              </a:rPr>
              <a:t>Simple gas refrigeration cycle.</a:t>
            </a:r>
          </a:p>
        </p:txBody>
      </p:sp>
      <p:sp>
        <p:nvSpPr>
          <p:cNvPr id="32775" name="Rectangle 5"/>
          <p:cNvSpPr>
            <a:spLocks noChangeArrowheads="1"/>
          </p:cNvSpPr>
          <p:nvPr/>
        </p:nvSpPr>
        <p:spPr bwMode="auto">
          <a:xfrm>
            <a:off x="685800" y="912813"/>
            <a:ext cx="4191000" cy="915987"/>
          </a:xfrm>
          <a:prstGeom prst="rect">
            <a:avLst/>
          </a:prstGeom>
          <a:noFill/>
          <a:ln w="9525">
            <a:noFill/>
            <a:miter lim="800000"/>
            <a:headEnd/>
            <a:tailEnd/>
          </a:ln>
        </p:spPr>
        <p:txBody>
          <a:bodyPr>
            <a:spAutoFit/>
          </a:bodyPr>
          <a:lstStyle/>
          <a:p>
            <a:r>
              <a:rPr lang="en-US">
                <a:latin typeface="Arial" pitchFamily="34" charset="0"/>
              </a:rPr>
              <a:t>The </a:t>
            </a:r>
            <a:r>
              <a:rPr lang="en-US">
                <a:solidFill>
                  <a:srgbClr val="CC00CC"/>
                </a:solidFill>
                <a:latin typeface="Arial" pitchFamily="34" charset="0"/>
              </a:rPr>
              <a:t>reversed Brayton cycle</a:t>
            </a:r>
            <a:r>
              <a:rPr lang="en-US" i="1">
                <a:latin typeface="Arial" pitchFamily="34" charset="0"/>
              </a:rPr>
              <a:t> </a:t>
            </a:r>
            <a:r>
              <a:rPr lang="en-US">
                <a:latin typeface="Arial" pitchFamily="34" charset="0"/>
              </a:rPr>
              <a:t>(the gas refrigeration cycle) can be used for refrigeration.</a:t>
            </a:r>
          </a:p>
        </p:txBody>
      </p:sp>
      <p:pic>
        <p:nvPicPr>
          <p:cNvPr id="32776" name="Picture 6"/>
          <p:cNvPicPr>
            <a:picLocks noChangeAspect="1" noChangeArrowheads="1"/>
          </p:cNvPicPr>
          <p:nvPr/>
        </p:nvPicPr>
        <p:blipFill>
          <a:blip r:embed="rId3" cstate="print"/>
          <a:srcRect/>
          <a:stretch>
            <a:fillRect/>
          </a:stretch>
        </p:blipFill>
        <p:spPr bwMode="auto">
          <a:xfrm>
            <a:off x="4754563" y="1066800"/>
            <a:ext cx="3475037" cy="573088"/>
          </a:xfrm>
          <a:prstGeom prst="rect">
            <a:avLst/>
          </a:prstGeom>
          <a:noFill/>
          <a:ln w="19050">
            <a:solidFill>
              <a:schemeClr val="bg2"/>
            </a:solidFill>
            <a:miter lim="800000"/>
            <a:headEnd/>
            <a:tailEnd/>
          </a:ln>
        </p:spPr>
      </p:pic>
      <p:pic>
        <p:nvPicPr>
          <p:cNvPr id="32777" name="Picture 7"/>
          <p:cNvPicPr>
            <a:picLocks noChangeAspect="1" noChangeArrowheads="1"/>
          </p:cNvPicPr>
          <p:nvPr/>
        </p:nvPicPr>
        <p:blipFill>
          <a:blip r:embed="rId4" cstate="print"/>
          <a:srcRect/>
          <a:stretch>
            <a:fillRect/>
          </a:stretch>
        </p:blipFill>
        <p:spPr bwMode="auto">
          <a:xfrm>
            <a:off x="6408738" y="1836738"/>
            <a:ext cx="1820862" cy="1135062"/>
          </a:xfrm>
          <a:prstGeom prst="rect">
            <a:avLst/>
          </a:prstGeom>
          <a:noFill/>
          <a:ln w="19050">
            <a:solidFill>
              <a:schemeClr val="bg2"/>
            </a:solid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33795" name="ตัวยึดหมายเลขภาพนิ่ง 3"/>
          <p:cNvSpPr>
            <a:spLocks noGrp="1"/>
          </p:cNvSpPr>
          <p:nvPr>
            <p:ph type="sldNum" sz="quarter" idx="12"/>
          </p:nvPr>
        </p:nvSpPr>
        <p:spPr>
          <a:noFill/>
        </p:spPr>
        <p:txBody>
          <a:bodyPr/>
          <a:lstStyle/>
          <a:p>
            <a:fld id="{1A3A88DE-1A21-4661-93C6-D4BF8EE7F3B4}" type="slidenum">
              <a:rPr lang="en-US" smtClean="0"/>
              <a:pPr/>
              <a:t>31</a:t>
            </a:fld>
            <a:endParaRPr lang="th-TH" smtClean="0"/>
          </a:p>
        </p:txBody>
      </p:sp>
      <p:pic>
        <p:nvPicPr>
          <p:cNvPr id="33796" name="Picture 2" descr="cen84959_11017"/>
          <p:cNvPicPr>
            <a:picLocks noChangeAspect="1" noChangeArrowheads="1"/>
          </p:cNvPicPr>
          <p:nvPr/>
        </p:nvPicPr>
        <p:blipFill>
          <a:blip r:embed="rId2" cstate="print"/>
          <a:srcRect/>
          <a:stretch>
            <a:fillRect/>
          </a:stretch>
        </p:blipFill>
        <p:spPr bwMode="auto">
          <a:xfrm>
            <a:off x="381000" y="2743200"/>
            <a:ext cx="3509963" cy="3810000"/>
          </a:xfrm>
          <a:prstGeom prst="rect">
            <a:avLst/>
          </a:prstGeom>
          <a:noFill/>
          <a:ln w="9525">
            <a:noFill/>
            <a:miter lim="800000"/>
            <a:headEnd/>
            <a:tailEnd/>
          </a:ln>
        </p:spPr>
      </p:pic>
      <p:pic>
        <p:nvPicPr>
          <p:cNvPr id="33797" name="Picture 3" descr="cen84959_11018"/>
          <p:cNvPicPr>
            <a:picLocks noChangeAspect="1" noChangeArrowheads="1"/>
          </p:cNvPicPr>
          <p:nvPr/>
        </p:nvPicPr>
        <p:blipFill>
          <a:blip r:embed="rId3" cstate="print"/>
          <a:srcRect/>
          <a:stretch>
            <a:fillRect/>
          </a:stretch>
        </p:blipFill>
        <p:spPr bwMode="auto">
          <a:xfrm>
            <a:off x="4114800" y="520700"/>
            <a:ext cx="4724400" cy="3594100"/>
          </a:xfrm>
          <a:prstGeom prst="rect">
            <a:avLst/>
          </a:prstGeom>
          <a:noFill/>
          <a:ln w="9525">
            <a:noFill/>
            <a:miter lim="800000"/>
            <a:headEnd/>
            <a:tailEnd/>
          </a:ln>
        </p:spPr>
      </p:pic>
      <p:sp>
        <p:nvSpPr>
          <p:cNvPr id="33798" name="Rectangle 4"/>
          <p:cNvSpPr>
            <a:spLocks noChangeArrowheads="1"/>
          </p:cNvSpPr>
          <p:nvPr/>
        </p:nvSpPr>
        <p:spPr bwMode="auto">
          <a:xfrm>
            <a:off x="4419600" y="4114800"/>
            <a:ext cx="4032250" cy="366713"/>
          </a:xfrm>
          <a:prstGeom prst="rect">
            <a:avLst/>
          </a:prstGeom>
          <a:noFill/>
          <a:ln w="9525">
            <a:noFill/>
            <a:miter lim="800000"/>
            <a:headEnd/>
            <a:tailEnd/>
          </a:ln>
        </p:spPr>
        <p:txBody>
          <a:bodyPr wrap="none">
            <a:spAutoFit/>
          </a:bodyPr>
          <a:lstStyle/>
          <a:p>
            <a:r>
              <a:rPr lang="en-US">
                <a:solidFill>
                  <a:srgbClr val="3333FF"/>
                </a:solidFill>
                <a:latin typeface="Arial" pitchFamily="34" charset="0"/>
              </a:rPr>
              <a:t>An open-cycle aircraft cooling system.</a:t>
            </a:r>
          </a:p>
        </p:txBody>
      </p:sp>
      <p:sp>
        <p:nvSpPr>
          <p:cNvPr id="33799" name="Rectangle 5"/>
          <p:cNvSpPr>
            <a:spLocks noChangeArrowheads="1"/>
          </p:cNvSpPr>
          <p:nvPr/>
        </p:nvSpPr>
        <p:spPr bwMode="auto">
          <a:xfrm>
            <a:off x="381000" y="304800"/>
            <a:ext cx="3657600" cy="2420938"/>
          </a:xfrm>
          <a:prstGeom prst="rect">
            <a:avLst/>
          </a:prstGeom>
          <a:noFill/>
          <a:ln w="9525">
            <a:noFill/>
            <a:miter lim="800000"/>
            <a:headEnd/>
            <a:tailEnd/>
          </a:ln>
        </p:spPr>
        <p:txBody>
          <a:bodyPr>
            <a:spAutoFit/>
          </a:bodyPr>
          <a:lstStyle/>
          <a:p>
            <a:r>
              <a:rPr lang="en-US" sz="1700">
                <a:latin typeface="Arial" pitchFamily="34" charset="0"/>
              </a:rPr>
              <a:t>The gas refrigeration cycles have lower COPs relative to the vapor-compression refrigeration cycles or the reversed Carnot cycle. </a:t>
            </a:r>
          </a:p>
          <a:p>
            <a:r>
              <a:rPr lang="en-US" sz="1700">
                <a:solidFill>
                  <a:srgbClr val="3333FF"/>
                </a:solidFill>
                <a:latin typeface="Arial" pitchFamily="34" charset="0"/>
              </a:rPr>
              <a:t>The reversed Carnot cycle consumes a fraction of the net work (area 1</a:t>
            </a:r>
            <a:r>
              <a:rPr lang="en-US" sz="1700" i="1">
                <a:solidFill>
                  <a:srgbClr val="3333FF"/>
                </a:solidFill>
                <a:latin typeface="Arial" pitchFamily="34" charset="0"/>
              </a:rPr>
              <a:t>A</a:t>
            </a:r>
            <a:r>
              <a:rPr lang="en-US" sz="1700">
                <a:solidFill>
                  <a:srgbClr val="3333FF"/>
                </a:solidFill>
                <a:latin typeface="Arial" pitchFamily="34" charset="0"/>
              </a:rPr>
              <a:t>3</a:t>
            </a:r>
            <a:r>
              <a:rPr lang="en-US" sz="1700" i="1">
                <a:solidFill>
                  <a:srgbClr val="3333FF"/>
                </a:solidFill>
                <a:latin typeface="Arial" pitchFamily="34" charset="0"/>
              </a:rPr>
              <a:t>B</a:t>
            </a:r>
            <a:r>
              <a:rPr lang="en-US" sz="1700">
                <a:solidFill>
                  <a:srgbClr val="3333FF"/>
                </a:solidFill>
                <a:latin typeface="Arial" pitchFamily="34" charset="0"/>
              </a:rPr>
              <a:t>) but produces a greater amount of refrigeration (triangular area under </a:t>
            </a:r>
            <a:r>
              <a:rPr lang="en-US" sz="1700" i="1">
                <a:solidFill>
                  <a:srgbClr val="3333FF"/>
                </a:solidFill>
                <a:latin typeface="Arial" pitchFamily="34" charset="0"/>
              </a:rPr>
              <a:t>B</a:t>
            </a:r>
            <a:r>
              <a:rPr lang="en-US" sz="1700">
                <a:solidFill>
                  <a:srgbClr val="3333FF"/>
                </a:solidFill>
                <a:latin typeface="Arial" pitchFamily="34" charset="0"/>
              </a:rPr>
              <a:t>1).</a:t>
            </a:r>
          </a:p>
        </p:txBody>
      </p:sp>
      <p:sp>
        <p:nvSpPr>
          <p:cNvPr id="33800" name="Rectangle 6"/>
          <p:cNvSpPr>
            <a:spLocks noChangeArrowheads="1"/>
          </p:cNvSpPr>
          <p:nvPr/>
        </p:nvSpPr>
        <p:spPr bwMode="auto">
          <a:xfrm>
            <a:off x="4267200" y="4630738"/>
            <a:ext cx="4419600" cy="1465262"/>
          </a:xfrm>
          <a:prstGeom prst="rect">
            <a:avLst/>
          </a:prstGeom>
          <a:noFill/>
          <a:ln w="9525">
            <a:noFill/>
            <a:miter lim="800000"/>
            <a:headEnd/>
            <a:tailEnd/>
          </a:ln>
        </p:spPr>
        <p:txBody>
          <a:bodyPr>
            <a:spAutoFit/>
          </a:bodyPr>
          <a:lstStyle/>
          <a:p>
            <a:r>
              <a:rPr lang="en-US">
                <a:latin typeface="Arial" pitchFamily="34" charset="0"/>
              </a:rPr>
              <a:t>Despite their relatively low COPs, the gas refrigeration cycles involve simple, lighter components, which make them suitable for aircraft cooling, and they can incorporate regeneration</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34819" name="ตัวยึดหมายเลขภาพนิ่ง 3"/>
          <p:cNvSpPr>
            <a:spLocks noGrp="1"/>
          </p:cNvSpPr>
          <p:nvPr>
            <p:ph type="sldNum" sz="quarter" idx="12"/>
          </p:nvPr>
        </p:nvSpPr>
        <p:spPr>
          <a:noFill/>
        </p:spPr>
        <p:txBody>
          <a:bodyPr/>
          <a:lstStyle/>
          <a:p>
            <a:fld id="{E0851B15-0841-486B-9409-683DE9ACEABD}" type="slidenum">
              <a:rPr lang="en-US" smtClean="0"/>
              <a:pPr/>
              <a:t>32</a:t>
            </a:fld>
            <a:endParaRPr lang="th-TH" smtClean="0"/>
          </a:p>
        </p:txBody>
      </p:sp>
      <p:pic>
        <p:nvPicPr>
          <p:cNvPr id="34820" name="Picture 2" descr="cen84959_11019"/>
          <p:cNvPicPr>
            <a:picLocks noChangeAspect="1" noChangeArrowheads="1"/>
          </p:cNvPicPr>
          <p:nvPr/>
        </p:nvPicPr>
        <p:blipFill>
          <a:blip r:embed="rId2" cstate="print"/>
          <a:srcRect/>
          <a:stretch>
            <a:fillRect/>
          </a:stretch>
        </p:blipFill>
        <p:spPr bwMode="auto">
          <a:xfrm>
            <a:off x="457200" y="2260600"/>
            <a:ext cx="8231188" cy="3835400"/>
          </a:xfrm>
          <a:prstGeom prst="rect">
            <a:avLst/>
          </a:prstGeom>
          <a:noFill/>
          <a:ln w="9525">
            <a:noFill/>
            <a:miter lim="800000"/>
            <a:headEnd/>
            <a:tailEnd/>
          </a:ln>
        </p:spPr>
      </p:pic>
      <p:sp>
        <p:nvSpPr>
          <p:cNvPr id="34821" name="Rectangle 3"/>
          <p:cNvSpPr>
            <a:spLocks noChangeArrowheads="1"/>
          </p:cNvSpPr>
          <p:nvPr/>
        </p:nvSpPr>
        <p:spPr bwMode="auto">
          <a:xfrm>
            <a:off x="381000" y="6110288"/>
            <a:ext cx="4349750" cy="366712"/>
          </a:xfrm>
          <a:prstGeom prst="rect">
            <a:avLst/>
          </a:prstGeom>
          <a:noFill/>
          <a:ln w="9525">
            <a:noFill/>
            <a:miter lim="800000"/>
            <a:headEnd/>
            <a:tailEnd/>
          </a:ln>
        </p:spPr>
        <p:txBody>
          <a:bodyPr wrap="none">
            <a:spAutoFit/>
          </a:bodyPr>
          <a:lstStyle/>
          <a:p>
            <a:r>
              <a:rPr lang="en-US">
                <a:solidFill>
                  <a:srgbClr val="3333FF"/>
                </a:solidFill>
                <a:latin typeface="Arial" pitchFamily="34" charset="0"/>
              </a:rPr>
              <a:t>Gas refrigeration cycle with regeneration.</a:t>
            </a:r>
          </a:p>
        </p:txBody>
      </p:sp>
      <p:sp>
        <p:nvSpPr>
          <p:cNvPr id="34822" name="Rectangle 4"/>
          <p:cNvSpPr>
            <a:spLocks noChangeArrowheads="1"/>
          </p:cNvSpPr>
          <p:nvPr/>
        </p:nvSpPr>
        <p:spPr bwMode="auto">
          <a:xfrm>
            <a:off x="457200" y="361950"/>
            <a:ext cx="8229600" cy="1695450"/>
          </a:xfrm>
          <a:prstGeom prst="rect">
            <a:avLst/>
          </a:prstGeom>
          <a:noFill/>
          <a:ln w="9525">
            <a:noFill/>
            <a:miter lim="800000"/>
            <a:headEnd/>
            <a:tailEnd/>
          </a:ln>
        </p:spPr>
        <p:txBody>
          <a:bodyPr>
            <a:spAutoFit/>
          </a:bodyPr>
          <a:lstStyle/>
          <a:p>
            <a:pPr>
              <a:spcBef>
                <a:spcPct val="5000"/>
              </a:spcBef>
              <a:spcAft>
                <a:spcPct val="5000"/>
              </a:spcAft>
            </a:pPr>
            <a:r>
              <a:rPr lang="en-US" sz="1700">
                <a:solidFill>
                  <a:srgbClr val="CC00CC"/>
                </a:solidFill>
                <a:latin typeface="Arial" pitchFamily="34" charset="0"/>
              </a:rPr>
              <a:t>Without regeneration, the lowest turbine inlet temperature is </a:t>
            </a:r>
            <a:r>
              <a:rPr lang="en-US" sz="1700" i="1">
                <a:solidFill>
                  <a:srgbClr val="CC00CC"/>
                </a:solidFill>
                <a:latin typeface="Arial" pitchFamily="34" charset="0"/>
              </a:rPr>
              <a:t>T</a:t>
            </a:r>
            <a:r>
              <a:rPr lang="en-US" sz="1700" baseline="-25000">
                <a:solidFill>
                  <a:srgbClr val="CC00CC"/>
                </a:solidFill>
                <a:latin typeface="Arial" pitchFamily="34" charset="0"/>
              </a:rPr>
              <a:t>0</a:t>
            </a:r>
            <a:r>
              <a:rPr lang="en-US" sz="1700">
                <a:solidFill>
                  <a:srgbClr val="CC00CC"/>
                </a:solidFill>
                <a:latin typeface="Arial" pitchFamily="34" charset="0"/>
              </a:rPr>
              <a:t>, the temperature of the surroundings or any other cooling medium.</a:t>
            </a:r>
            <a:r>
              <a:rPr lang="en-US" sz="1700">
                <a:latin typeface="Arial" pitchFamily="34" charset="0"/>
              </a:rPr>
              <a:t> </a:t>
            </a:r>
          </a:p>
          <a:p>
            <a:pPr>
              <a:spcBef>
                <a:spcPct val="5000"/>
              </a:spcBef>
              <a:spcAft>
                <a:spcPct val="5000"/>
              </a:spcAft>
            </a:pPr>
            <a:r>
              <a:rPr lang="en-US" sz="1700">
                <a:latin typeface="Arial" pitchFamily="34" charset="0"/>
              </a:rPr>
              <a:t>With regeneration, the high-pressure gas is further cooled to </a:t>
            </a:r>
            <a:r>
              <a:rPr lang="en-US" sz="1700" i="1">
                <a:latin typeface="Arial" pitchFamily="34" charset="0"/>
              </a:rPr>
              <a:t>T</a:t>
            </a:r>
            <a:r>
              <a:rPr lang="en-US" sz="1700" baseline="-25000">
                <a:latin typeface="Arial" pitchFamily="34" charset="0"/>
              </a:rPr>
              <a:t>4</a:t>
            </a:r>
            <a:r>
              <a:rPr lang="en-US" sz="1700">
                <a:latin typeface="Arial" pitchFamily="34" charset="0"/>
              </a:rPr>
              <a:t> before expanding in the turbine. </a:t>
            </a:r>
          </a:p>
          <a:p>
            <a:pPr>
              <a:spcBef>
                <a:spcPct val="5000"/>
              </a:spcBef>
              <a:spcAft>
                <a:spcPct val="5000"/>
              </a:spcAft>
            </a:pPr>
            <a:r>
              <a:rPr lang="en-US" sz="1700">
                <a:solidFill>
                  <a:srgbClr val="CC00CC"/>
                </a:solidFill>
                <a:latin typeface="Arial" pitchFamily="34" charset="0"/>
              </a:rPr>
              <a:t>Lowering the turbine inlet temperature automatically lowers the turbine exit temperature, which is the minimum temperature in the cycle.</a:t>
            </a:r>
            <a:r>
              <a:rPr lang="en-US" sz="1700">
                <a:latin typeface="Arial" pitchFamily="34" charset="0"/>
              </a:rPr>
              <a:t> </a:t>
            </a:r>
          </a:p>
        </p:txBody>
      </p:sp>
      <p:sp>
        <p:nvSpPr>
          <p:cNvPr id="34823" name="Rectangle 5"/>
          <p:cNvSpPr>
            <a:spLocks noChangeArrowheads="1"/>
          </p:cNvSpPr>
          <p:nvPr/>
        </p:nvSpPr>
        <p:spPr bwMode="auto">
          <a:xfrm>
            <a:off x="3886200" y="2209800"/>
            <a:ext cx="4800600" cy="660400"/>
          </a:xfrm>
          <a:prstGeom prst="rect">
            <a:avLst/>
          </a:prstGeom>
          <a:solidFill>
            <a:schemeClr val="accent1"/>
          </a:solidFill>
          <a:ln w="19050">
            <a:solidFill>
              <a:schemeClr val="bg2"/>
            </a:solidFill>
            <a:miter lim="800000"/>
            <a:headEnd/>
            <a:tailEnd/>
          </a:ln>
        </p:spPr>
        <p:txBody>
          <a:bodyPr>
            <a:spAutoFit/>
          </a:bodyPr>
          <a:lstStyle/>
          <a:p>
            <a:pPr>
              <a:spcBef>
                <a:spcPct val="5000"/>
              </a:spcBef>
              <a:spcAft>
                <a:spcPct val="5000"/>
              </a:spcAft>
            </a:pPr>
            <a:r>
              <a:rPr lang="en-US">
                <a:latin typeface="Arial" pitchFamily="34" charset="0"/>
              </a:rPr>
              <a:t>Extremely low temperatures can be achieved by repeating regeneration process.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35843" name="ตัวยึดหมายเลขภาพนิ่ง 3"/>
          <p:cNvSpPr>
            <a:spLocks noGrp="1"/>
          </p:cNvSpPr>
          <p:nvPr>
            <p:ph type="sldNum" sz="quarter" idx="12"/>
          </p:nvPr>
        </p:nvSpPr>
        <p:spPr>
          <a:noFill/>
        </p:spPr>
        <p:txBody>
          <a:bodyPr/>
          <a:lstStyle/>
          <a:p>
            <a:fld id="{5F5A8A2D-21A3-4C11-9546-78E092B899CE}" type="slidenum">
              <a:rPr lang="en-US" smtClean="0"/>
              <a:pPr/>
              <a:t>33</a:t>
            </a:fld>
            <a:endParaRPr lang="th-TH" smtClean="0"/>
          </a:p>
        </p:txBody>
      </p:sp>
      <p:sp>
        <p:nvSpPr>
          <p:cNvPr id="35844" name="Rectangle 2"/>
          <p:cNvSpPr>
            <a:spLocks noChangeArrowheads="1"/>
          </p:cNvSpPr>
          <p:nvPr/>
        </p:nvSpPr>
        <p:spPr bwMode="auto">
          <a:xfrm>
            <a:off x="457200" y="333375"/>
            <a:ext cx="7391400" cy="519113"/>
          </a:xfrm>
          <a:prstGeom prst="rect">
            <a:avLst/>
          </a:prstGeom>
          <a:noFill/>
          <a:ln w="9525">
            <a:noFill/>
            <a:miter lim="800000"/>
            <a:headEnd/>
            <a:tailEnd/>
          </a:ln>
        </p:spPr>
        <p:txBody>
          <a:bodyPr wrap="none">
            <a:spAutoFit/>
          </a:bodyPr>
          <a:lstStyle/>
          <a:p>
            <a:r>
              <a:rPr lang="en-US" sz="2800" b="1">
                <a:solidFill>
                  <a:srgbClr val="FF3300"/>
                </a:solidFill>
                <a:latin typeface="Arial" pitchFamily="34" charset="0"/>
              </a:rPr>
              <a:t>ABSORPTION REFRIGERATION SYSTEMS</a:t>
            </a:r>
          </a:p>
        </p:txBody>
      </p:sp>
      <p:pic>
        <p:nvPicPr>
          <p:cNvPr id="35845" name="Picture 3" descr="cen84959_11021"/>
          <p:cNvPicPr>
            <a:picLocks noChangeAspect="1" noChangeArrowheads="1"/>
          </p:cNvPicPr>
          <p:nvPr/>
        </p:nvPicPr>
        <p:blipFill>
          <a:blip r:embed="rId2" cstate="print"/>
          <a:srcRect/>
          <a:stretch>
            <a:fillRect/>
          </a:stretch>
        </p:blipFill>
        <p:spPr bwMode="auto">
          <a:xfrm>
            <a:off x="381000" y="1066800"/>
            <a:ext cx="6161088" cy="5022850"/>
          </a:xfrm>
          <a:prstGeom prst="rect">
            <a:avLst/>
          </a:prstGeom>
          <a:noFill/>
          <a:ln w="9525">
            <a:noFill/>
            <a:miter lim="800000"/>
            <a:headEnd/>
            <a:tailEnd/>
          </a:ln>
        </p:spPr>
      </p:pic>
      <p:sp>
        <p:nvSpPr>
          <p:cNvPr id="35846" name="Rectangle 4"/>
          <p:cNvSpPr>
            <a:spLocks noChangeArrowheads="1"/>
          </p:cNvSpPr>
          <p:nvPr/>
        </p:nvSpPr>
        <p:spPr bwMode="auto">
          <a:xfrm>
            <a:off x="304800" y="6110288"/>
            <a:ext cx="4343400" cy="366712"/>
          </a:xfrm>
          <a:prstGeom prst="rect">
            <a:avLst/>
          </a:prstGeom>
          <a:noFill/>
          <a:ln w="9525">
            <a:noFill/>
            <a:miter lim="800000"/>
            <a:headEnd/>
            <a:tailEnd/>
          </a:ln>
        </p:spPr>
        <p:txBody>
          <a:bodyPr>
            <a:spAutoFit/>
          </a:bodyPr>
          <a:lstStyle/>
          <a:p>
            <a:r>
              <a:rPr lang="en-US">
                <a:solidFill>
                  <a:srgbClr val="3333FF"/>
                </a:solidFill>
                <a:latin typeface="Arial" pitchFamily="34" charset="0"/>
              </a:rPr>
              <a:t>Ammonia absorption refrigeration cycle.</a:t>
            </a:r>
          </a:p>
        </p:txBody>
      </p:sp>
      <p:sp>
        <p:nvSpPr>
          <p:cNvPr id="35847" name="Rectangle 5"/>
          <p:cNvSpPr>
            <a:spLocks noChangeArrowheads="1"/>
          </p:cNvSpPr>
          <p:nvPr/>
        </p:nvSpPr>
        <p:spPr bwMode="auto">
          <a:xfrm>
            <a:off x="6553200" y="998538"/>
            <a:ext cx="2362200" cy="5118100"/>
          </a:xfrm>
          <a:prstGeom prst="rect">
            <a:avLst/>
          </a:prstGeom>
          <a:noFill/>
          <a:ln w="9525">
            <a:noFill/>
            <a:miter lim="800000"/>
            <a:headEnd/>
            <a:tailEnd/>
          </a:ln>
        </p:spPr>
        <p:txBody>
          <a:bodyPr>
            <a:spAutoFit/>
          </a:bodyPr>
          <a:lstStyle/>
          <a:p>
            <a:pPr>
              <a:spcBef>
                <a:spcPct val="15000"/>
              </a:spcBef>
              <a:spcAft>
                <a:spcPct val="15000"/>
              </a:spcAft>
            </a:pPr>
            <a:r>
              <a:rPr lang="en-US">
                <a:latin typeface="Arial" pitchFamily="34" charset="0"/>
              </a:rPr>
              <a:t>When there is a source of inexpensive thermal energy at a temperature of 100 to 200°C is </a:t>
            </a:r>
            <a:r>
              <a:rPr lang="en-US" b="1">
                <a:latin typeface="Arial" pitchFamily="34" charset="0"/>
              </a:rPr>
              <a:t>absorption refrigeration</a:t>
            </a:r>
            <a:r>
              <a:rPr lang="en-US">
                <a:latin typeface="Arial" pitchFamily="34" charset="0"/>
              </a:rPr>
              <a:t>. </a:t>
            </a:r>
          </a:p>
          <a:p>
            <a:pPr>
              <a:spcBef>
                <a:spcPct val="15000"/>
              </a:spcBef>
              <a:spcAft>
                <a:spcPct val="15000"/>
              </a:spcAft>
            </a:pPr>
            <a:r>
              <a:rPr lang="en-US">
                <a:latin typeface="Arial" pitchFamily="34" charset="0"/>
              </a:rPr>
              <a:t>Some examples include</a:t>
            </a:r>
            <a:r>
              <a:rPr lang="en-US">
                <a:solidFill>
                  <a:srgbClr val="CC00CC"/>
                </a:solidFill>
                <a:latin typeface="Arial" pitchFamily="34" charset="0"/>
              </a:rPr>
              <a:t> geothermal energy, solar energy, and waste heat from cogeneration or process steam plants, and even natural gas when it is at a relatively low price.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ตัวยึดท้ายกระดาษ 3"/>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36867" name="ตัวยึดหมายเลขภาพนิ่ง 4"/>
          <p:cNvSpPr>
            <a:spLocks noGrp="1"/>
          </p:cNvSpPr>
          <p:nvPr>
            <p:ph type="sldNum" sz="quarter" idx="12"/>
          </p:nvPr>
        </p:nvSpPr>
        <p:spPr>
          <a:noFill/>
        </p:spPr>
        <p:txBody>
          <a:bodyPr/>
          <a:lstStyle/>
          <a:p>
            <a:fld id="{4D097041-AAB1-408D-B8AC-BB5126EE7AF7}" type="slidenum">
              <a:rPr lang="en-US" smtClean="0"/>
              <a:pPr/>
              <a:t>34</a:t>
            </a:fld>
            <a:endParaRPr lang="th-TH" smtClean="0"/>
          </a:p>
        </p:txBody>
      </p:sp>
      <p:sp>
        <p:nvSpPr>
          <p:cNvPr id="36868" name="Rectangle 2"/>
          <p:cNvSpPr>
            <a:spLocks noGrp="1" noChangeArrowheads="1"/>
          </p:cNvSpPr>
          <p:nvPr>
            <p:ph type="title"/>
          </p:nvPr>
        </p:nvSpPr>
        <p:spPr/>
        <p:txBody>
          <a:bodyPr/>
          <a:lstStyle/>
          <a:p>
            <a:pPr eaLnBrk="1" hangingPunct="1"/>
            <a:r>
              <a:rPr lang="th-TH" smtClean="0"/>
              <a:t>ระบบตู้เย็น น้ำมันก๊าซ</a:t>
            </a:r>
          </a:p>
        </p:txBody>
      </p:sp>
      <p:pic>
        <p:nvPicPr>
          <p:cNvPr id="36869" name="Picture 3" descr="126kero3"/>
          <p:cNvPicPr>
            <a:picLocks noChangeAspect="1" noChangeArrowheads="1"/>
          </p:cNvPicPr>
          <p:nvPr/>
        </p:nvPicPr>
        <p:blipFill>
          <a:blip r:embed="rId2" cstate="print"/>
          <a:srcRect/>
          <a:stretch>
            <a:fillRect/>
          </a:stretch>
        </p:blipFill>
        <p:spPr bwMode="auto">
          <a:xfrm>
            <a:off x="800100" y="1816100"/>
            <a:ext cx="4344988" cy="4076700"/>
          </a:xfrm>
          <a:prstGeom prst="rect">
            <a:avLst/>
          </a:prstGeom>
          <a:noFill/>
          <a:ln w="9525">
            <a:noFill/>
            <a:miter lim="800000"/>
            <a:headEnd/>
            <a:tailEnd/>
          </a:ln>
        </p:spPr>
      </p:pic>
      <p:pic>
        <p:nvPicPr>
          <p:cNvPr id="36870" name="Picture 4" descr="fig1"/>
          <p:cNvPicPr>
            <a:picLocks noChangeAspect="1" noChangeArrowheads="1" noCrop="1"/>
          </p:cNvPicPr>
          <p:nvPr/>
        </p:nvPicPr>
        <p:blipFill>
          <a:blip r:embed="rId3" cstate="print"/>
          <a:srcRect/>
          <a:stretch>
            <a:fillRect/>
          </a:stretch>
        </p:blipFill>
        <p:spPr bwMode="auto">
          <a:xfrm>
            <a:off x="5143500" y="2197100"/>
            <a:ext cx="4000500" cy="4048125"/>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4"/>
          <p:cNvSpPr>
            <a:spLocks noGrp="1" noChangeArrowheads="1"/>
          </p:cNvSpPr>
          <p:nvPr>
            <p:ph type="ctrTitle"/>
          </p:nvPr>
        </p:nvSpPr>
        <p:spPr/>
        <p:txBody>
          <a:bodyPr/>
          <a:lstStyle/>
          <a:p>
            <a:pPr eaLnBrk="1" hangingPunct="1"/>
            <a:r>
              <a:rPr lang="en-US" smtClean="0"/>
              <a:t>Some Selected Problems</a:t>
            </a:r>
            <a:endParaRPr lang="th-TH"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38915" name="ตัวยึดหมายเลขภาพนิ่ง 3"/>
          <p:cNvSpPr>
            <a:spLocks noGrp="1"/>
          </p:cNvSpPr>
          <p:nvPr>
            <p:ph type="sldNum" sz="quarter" idx="12"/>
          </p:nvPr>
        </p:nvSpPr>
        <p:spPr>
          <a:noFill/>
        </p:spPr>
        <p:txBody>
          <a:bodyPr/>
          <a:lstStyle/>
          <a:p>
            <a:fld id="{C7DC1976-1EC0-4425-9047-5158CE622502}" type="slidenum">
              <a:rPr lang="en-US" smtClean="0"/>
              <a:pPr/>
              <a:t>36</a:t>
            </a:fld>
            <a:endParaRPr lang="th-TH" smtClean="0"/>
          </a:p>
        </p:txBody>
      </p:sp>
      <p:sp>
        <p:nvSpPr>
          <p:cNvPr id="38916" name="Rectangle 5"/>
          <p:cNvSpPr>
            <a:spLocks noChangeArrowheads="1"/>
          </p:cNvSpPr>
          <p:nvPr/>
        </p:nvSpPr>
        <p:spPr bwMode="auto">
          <a:xfrm>
            <a:off x="381000" y="209550"/>
            <a:ext cx="8407400" cy="6000750"/>
          </a:xfrm>
          <a:prstGeom prst="rect">
            <a:avLst/>
          </a:prstGeom>
          <a:noFill/>
          <a:ln w="9525">
            <a:noFill/>
            <a:miter lim="800000"/>
            <a:headEnd/>
            <a:tailEnd/>
          </a:ln>
        </p:spPr>
        <p:txBody>
          <a:bodyPr>
            <a:spAutoFit/>
          </a:bodyPr>
          <a:lstStyle/>
          <a:p>
            <a:pPr>
              <a:spcBef>
                <a:spcPct val="20000"/>
              </a:spcBef>
            </a:pPr>
            <a:r>
              <a:rPr lang="en-US" sz="2000" b="1" i="1">
                <a:latin typeface="Times New Roman" pitchFamily="18" charset="0"/>
              </a:rPr>
              <a:t>The Reverse Carnot Cycle</a:t>
            </a:r>
          </a:p>
          <a:p>
            <a:pPr>
              <a:spcBef>
                <a:spcPct val="20000"/>
              </a:spcBef>
            </a:pPr>
            <a:r>
              <a:rPr lang="en-US" sz="2000">
                <a:latin typeface="Times New Roman" pitchFamily="18" charset="0"/>
              </a:rPr>
              <a:t>10-5 Refrigerant-12 enters the condenser of a steady-flow Carnot refrigerator as a saturated vapor at 800 kPa and leaves with a quality of 0.05. The heat absorption from the refrigerated space takes place at 140 kPa. Show the cycle on a T -s diagram relative to saturation lines, and determine (a) the coefficient of performance, (b) the quality at the beginning of the heat absorption process, and (c) the net work input. Answers: (a) 4.59, (b) 0.317, (c) 22.7kJ/kg</a:t>
            </a:r>
          </a:p>
          <a:p>
            <a:pPr>
              <a:spcBef>
                <a:spcPct val="20000"/>
              </a:spcBef>
            </a:pPr>
            <a:r>
              <a:rPr lang="en-US" sz="2000" b="1" i="1">
                <a:latin typeface="Times New Roman" pitchFamily="18" charset="0"/>
              </a:rPr>
              <a:t>Ideal and Actual Vapor-Compression Refrigeration Cycles</a:t>
            </a:r>
          </a:p>
          <a:p>
            <a:pPr>
              <a:spcBef>
                <a:spcPct val="20000"/>
              </a:spcBef>
            </a:pPr>
            <a:r>
              <a:rPr lang="en-US" sz="2000">
                <a:latin typeface="Times New Roman" pitchFamily="18" charset="0"/>
              </a:rPr>
              <a:t>10-6C Does the ideal vapor-compression refrigeration cycle involve any</a:t>
            </a:r>
          </a:p>
          <a:p>
            <a:pPr>
              <a:spcBef>
                <a:spcPct val="20000"/>
              </a:spcBef>
            </a:pPr>
            <a:r>
              <a:rPr lang="en-US" sz="2000">
                <a:latin typeface="Times New Roman" pitchFamily="18" charset="0"/>
              </a:rPr>
              <a:t>internal irreversibilities?</a:t>
            </a:r>
          </a:p>
          <a:p>
            <a:pPr>
              <a:spcBef>
                <a:spcPct val="20000"/>
              </a:spcBef>
            </a:pPr>
            <a:r>
              <a:rPr lang="en-US" sz="2000">
                <a:latin typeface="Times New Roman" pitchFamily="18" charset="0"/>
              </a:rPr>
              <a:t>10-7C Why is the throttling valve not replaced by an isentropic turbine in the ideal vapor-compression refrigeration cycle?</a:t>
            </a:r>
          </a:p>
          <a:p>
            <a:pPr>
              <a:spcBef>
                <a:spcPct val="20000"/>
              </a:spcBef>
            </a:pPr>
            <a:r>
              <a:rPr lang="en-US" sz="2000">
                <a:latin typeface="Times New Roman" pitchFamily="18" charset="0"/>
              </a:rPr>
              <a:t>10-8C It is proposed to use water instead of refrigerant-12 as the working fluid in air conditioning applications, where the minimum temperature never falls below the freezing point. Would you support this proposal? Explain.</a:t>
            </a:r>
          </a:p>
          <a:p>
            <a:pPr>
              <a:spcBef>
                <a:spcPct val="20000"/>
              </a:spcBef>
            </a:pPr>
            <a:r>
              <a:rPr lang="en-US" sz="2000">
                <a:latin typeface="Times New Roman" pitchFamily="18" charset="0"/>
              </a:rPr>
              <a:t>10-9C In a refrigeration system, would you recommend condensing the refrigerant-12 at a pressure of 0.7 or 1.0 MPa if heat is to be rejected to a cooling medium at 15°C? Why?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39939" name="ตัวยึดหมายเลขภาพนิ่ง 3"/>
          <p:cNvSpPr>
            <a:spLocks noGrp="1"/>
          </p:cNvSpPr>
          <p:nvPr>
            <p:ph type="sldNum" sz="quarter" idx="12"/>
          </p:nvPr>
        </p:nvSpPr>
        <p:spPr>
          <a:noFill/>
        </p:spPr>
        <p:txBody>
          <a:bodyPr/>
          <a:lstStyle/>
          <a:p>
            <a:fld id="{0122999B-7FF2-4731-AB15-1477F8394724}" type="slidenum">
              <a:rPr lang="en-US" smtClean="0"/>
              <a:pPr/>
              <a:t>37</a:t>
            </a:fld>
            <a:endParaRPr lang="th-TH" smtClean="0"/>
          </a:p>
        </p:txBody>
      </p:sp>
      <p:sp>
        <p:nvSpPr>
          <p:cNvPr id="39940" name="Rectangle 4"/>
          <p:cNvSpPr>
            <a:spLocks noChangeArrowheads="1"/>
          </p:cNvSpPr>
          <p:nvPr/>
        </p:nvSpPr>
        <p:spPr bwMode="auto">
          <a:xfrm>
            <a:off x="533400" y="406400"/>
            <a:ext cx="8153400" cy="5759450"/>
          </a:xfrm>
          <a:prstGeom prst="rect">
            <a:avLst/>
          </a:prstGeom>
          <a:noFill/>
          <a:ln w="9525">
            <a:noFill/>
            <a:miter lim="800000"/>
            <a:headEnd/>
            <a:tailEnd/>
          </a:ln>
        </p:spPr>
        <p:txBody>
          <a:bodyPr>
            <a:spAutoFit/>
          </a:bodyPr>
          <a:lstStyle/>
          <a:p>
            <a:pPr>
              <a:spcBef>
                <a:spcPct val="20000"/>
              </a:spcBef>
            </a:pPr>
            <a:r>
              <a:rPr lang="en-US" sz="2000">
                <a:latin typeface="Times New Roman" pitchFamily="18" charset="0"/>
              </a:rPr>
              <a:t>10-10C Does the area enclosed by the cycle on a T-s diagram represent the net work input for the reversed Carnot cycle? How about for the ideal vapor-compression refrigeration cycle?</a:t>
            </a:r>
          </a:p>
          <a:p>
            <a:pPr>
              <a:spcBef>
                <a:spcPct val="20000"/>
              </a:spcBef>
            </a:pPr>
            <a:r>
              <a:rPr lang="en-US" sz="2000">
                <a:latin typeface="Times New Roman" pitchFamily="18" charset="0"/>
              </a:rPr>
              <a:t>10-11C Consider two vapor-compression refrigeration cycles. The refrigerant enters the throttling valve as a saturated liquid at 30°C in one cycle and as sub cooled liquid at 30°C in the other one. The evaporator pressure for both cycles is the same. Which cycle do you think will have a higher COP?</a:t>
            </a:r>
          </a:p>
          <a:p>
            <a:pPr>
              <a:spcBef>
                <a:spcPct val="20000"/>
              </a:spcBef>
            </a:pPr>
            <a:r>
              <a:rPr lang="en-US" sz="2000">
                <a:latin typeface="Times New Roman" pitchFamily="18" charset="0"/>
              </a:rPr>
              <a:t>10-l2C The COP of vapor-compression refrigeration cycles improves when the refrigerant is subcooled before it enters the throttling valve. Can the refrigerant be subcooled indefinitely to maximize this effect, or is there a lower limit? Explain.</a:t>
            </a:r>
          </a:p>
          <a:p>
            <a:pPr>
              <a:spcBef>
                <a:spcPct val="20000"/>
              </a:spcBef>
            </a:pPr>
            <a:r>
              <a:rPr lang="en-US" sz="2000">
                <a:latin typeface="Times New Roman" pitchFamily="18" charset="0"/>
              </a:rPr>
              <a:t>10-13 A refrigerator uses refrigerant-12 as the working fluid and operates on an ideal vapor-compression refrigeration cycle between 0.12 and 0.7 MPa. The mass flow rate of the refrigerant is 0.05 kg/sec Show the cycle on a T-s diagram with respect to saturation lines. Determine (a) the rate of heat removal from the refrigerated space and the power input to the compressor, (b) the rate of heat rejection to the environment and (c) the coefficient of performance.   answer: (0) 5.68 kW, 1.55 kW; (b) 7.24 kW; (c) 3.67</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40963" name="ตัวยึดหมายเลขภาพนิ่ง 3"/>
          <p:cNvSpPr>
            <a:spLocks noGrp="1"/>
          </p:cNvSpPr>
          <p:nvPr>
            <p:ph type="sldNum" sz="quarter" idx="12"/>
          </p:nvPr>
        </p:nvSpPr>
        <p:spPr>
          <a:noFill/>
        </p:spPr>
        <p:txBody>
          <a:bodyPr/>
          <a:lstStyle/>
          <a:p>
            <a:fld id="{D76ACD04-177B-4740-AFB9-E4C6E051CB5E}" type="slidenum">
              <a:rPr lang="en-US" smtClean="0"/>
              <a:pPr/>
              <a:t>38</a:t>
            </a:fld>
            <a:endParaRPr lang="th-TH" smtClean="0"/>
          </a:p>
        </p:txBody>
      </p:sp>
      <p:sp>
        <p:nvSpPr>
          <p:cNvPr id="40964" name="Rectangle 4"/>
          <p:cNvSpPr>
            <a:spLocks noChangeArrowheads="1"/>
          </p:cNvSpPr>
          <p:nvPr/>
        </p:nvSpPr>
        <p:spPr bwMode="auto">
          <a:xfrm>
            <a:off x="457200" y="503238"/>
            <a:ext cx="8305800" cy="4175125"/>
          </a:xfrm>
          <a:prstGeom prst="rect">
            <a:avLst/>
          </a:prstGeom>
          <a:noFill/>
          <a:ln w="9525">
            <a:noFill/>
            <a:miter lim="800000"/>
            <a:headEnd/>
            <a:tailEnd/>
          </a:ln>
        </p:spPr>
        <p:txBody>
          <a:bodyPr>
            <a:spAutoFit/>
          </a:bodyPr>
          <a:lstStyle/>
          <a:p>
            <a:pPr>
              <a:spcBef>
                <a:spcPct val="20000"/>
              </a:spcBef>
            </a:pPr>
            <a:r>
              <a:rPr lang="en-US" sz="2000">
                <a:latin typeface="Times New Roman" pitchFamily="18" charset="0"/>
              </a:rPr>
              <a:t>10-14 If the throttling valve in Prob. 10-13 is replaced by an isentropic turbine. determine the percentage increase in the COP and in the rate of heat removal from the refrigerated space. answers:, 4.6 percent</a:t>
            </a:r>
          </a:p>
          <a:p>
            <a:pPr>
              <a:spcBef>
                <a:spcPct val="20000"/>
              </a:spcBef>
            </a:pPr>
            <a:r>
              <a:rPr lang="en-US" sz="2000">
                <a:latin typeface="Times New Roman" pitchFamily="18" charset="0"/>
              </a:rPr>
              <a:t>10-15 Consider a 300 kJ/min refrigeration system which operates on an ideal vapor-compression refrigeration cycle with refrigerant-12 as the working fluid. The refrigerant enters the compressor as saturated vapor at 140 kPa and is compressed to 800 kPa. Show the cycle on a T-s diagram with respect to saturation lines, and determine (a) the quality of the refrigerant at the end of the throttling process, (b) the coefficient of performance, and (c) the power input to the compressor.</a:t>
            </a:r>
          </a:p>
          <a:p>
            <a:pPr>
              <a:spcBef>
                <a:spcPct val="20000"/>
              </a:spcBef>
            </a:pPr>
            <a:r>
              <a:rPr lang="en-US" sz="2000">
                <a:latin typeface="Times New Roman" pitchFamily="18" charset="0"/>
              </a:rPr>
              <a:t>10-16 Repeat Prob. 10-15 assuming an adiabatic efficiency of 85 percent for the compressor. Also determine the irreversibility rate associated with the compression process in this case. Take T</a:t>
            </a:r>
            <a:r>
              <a:rPr lang="en-US" sz="2000" baseline="-25000">
                <a:latin typeface="Times New Roman" pitchFamily="18" charset="0"/>
              </a:rPr>
              <a:t>o</a:t>
            </a:r>
            <a:r>
              <a:rPr lang="en-US" sz="2000">
                <a:latin typeface="Times New Roman" pitchFamily="18" charset="0"/>
              </a:rPr>
              <a:t> = 298 K.</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41987" name="ตัวยึดหมายเลขภาพนิ่ง 3"/>
          <p:cNvSpPr>
            <a:spLocks noGrp="1"/>
          </p:cNvSpPr>
          <p:nvPr>
            <p:ph type="sldNum" sz="quarter" idx="12"/>
          </p:nvPr>
        </p:nvSpPr>
        <p:spPr>
          <a:noFill/>
        </p:spPr>
        <p:txBody>
          <a:bodyPr/>
          <a:lstStyle/>
          <a:p>
            <a:fld id="{A0EC37C3-6CD7-4F3D-81C1-2FEA85604211}" type="slidenum">
              <a:rPr lang="en-US" smtClean="0"/>
              <a:pPr/>
              <a:t>39</a:t>
            </a:fld>
            <a:endParaRPr lang="th-TH" smtClean="0"/>
          </a:p>
        </p:txBody>
      </p:sp>
      <p:sp>
        <p:nvSpPr>
          <p:cNvPr id="41988" name="Rectangle 4"/>
          <p:cNvSpPr>
            <a:spLocks noChangeArrowheads="1"/>
          </p:cNvSpPr>
          <p:nvPr/>
        </p:nvSpPr>
        <p:spPr bwMode="auto">
          <a:xfrm>
            <a:off x="800100" y="546100"/>
            <a:ext cx="7696200" cy="5273675"/>
          </a:xfrm>
          <a:prstGeom prst="rect">
            <a:avLst/>
          </a:prstGeom>
          <a:noFill/>
          <a:ln w="9525">
            <a:noFill/>
            <a:miter lim="800000"/>
            <a:headEnd/>
            <a:tailEnd/>
          </a:ln>
        </p:spPr>
        <p:txBody>
          <a:bodyPr>
            <a:spAutoFit/>
          </a:bodyPr>
          <a:lstStyle/>
          <a:p>
            <a:r>
              <a:rPr lang="en-US" sz="2000">
                <a:latin typeface="Times New Roman" pitchFamily="18" charset="0"/>
              </a:rPr>
              <a:t>10-17 Refrigerant-12 enters the compressor of a refrigerator as superheated vapor at 0.14 MPa and -20°C at a rate of 0.04 kg/s, and it leaves at 0.7 MPa and 50°C. The refrigerant is cooled in the condenser to 24°C and 0.65 MPa, and it is throttled to 0.15 MPa. Disregarding any heat transfer and pressure drops in the connecting lines between the components. show the cycle on a T-s diagram with respect to saturation lines, and determine (a) the rate of heat removal from the refrigerated space and the power input to the compressor, (b) the adiabatic efficiency of the compressor. and (c) the COP of the refrigerator.</a:t>
            </a:r>
          </a:p>
          <a:p>
            <a:r>
              <a:rPr lang="en-US" sz="2000">
                <a:latin typeface="Times New Roman" pitchFamily="18" charset="0"/>
              </a:rPr>
              <a:t>Answer: (a) 4.81 kW, 1.44 kW; (b) 79.4 percent; (c) 3.34</a:t>
            </a:r>
          </a:p>
          <a:p>
            <a:r>
              <a:rPr lang="en-US" sz="2000">
                <a:latin typeface="Times New Roman" pitchFamily="18" charset="0"/>
              </a:rPr>
              <a:t>10-18 An ice-making machine operates on the ideal vapor-compression cycle using refrigerant-12. The refrigerant enters the compressor as saturated vapor at 160 kPa and leaves the condenser as saturated liquid at 700 kPa. Water enters the ice machine at 15°C and leaves as ice at -5°C. For an ice production rate of 12 kg/h, determine the power input to the ice maker (384 kJ of heat needs to be removed from each kilogram of water at 15°C to turn it into ice at -5°C). Answer: 0.284 kW</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9219" name="ตัวยึดหมายเลขภาพนิ่ง 3"/>
          <p:cNvSpPr>
            <a:spLocks noGrp="1"/>
          </p:cNvSpPr>
          <p:nvPr>
            <p:ph type="sldNum" sz="quarter" idx="12"/>
          </p:nvPr>
        </p:nvSpPr>
        <p:spPr>
          <a:noFill/>
        </p:spPr>
        <p:txBody>
          <a:bodyPr/>
          <a:lstStyle/>
          <a:p>
            <a:fld id="{1A738802-CCBA-4DA3-9571-151398EDF93C}" type="slidenum">
              <a:rPr lang="en-US" smtClean="0"/>
              <a:pPr/>
              <a:t>4</a:t>
            </a:fld>
            <a:endParaRPr lang="th-TH" smtClean="0"/>
          </a:p>
        </p:txBody>
      </p:sp>
      <p:sp>
        <p:nvSpPr>
          <p:cNvPr id="9220" name="Text Box 8"/>
          <p:cNvSpPr txBox="1">
            <a:spLocks noChangeArrowheads="1"/>
          </p:cNvSpPr>
          <p:nvPr/>
        </p:nvSpPr>
        <p:spPr bwMode="auto">
          <a:xfrm>
            <a:off x="479425" y="390525"/>
            <a:ext cx="3781425" cy="869950"/>
          </a:xfrm>
          <a:prstGeom prst="rect">
            <a:avLst/>
          </a:prstGeom>
          <a:noFill/>
          <a:ln w="9525">
            <a:noFill/>
            <a:miter lim="800000"/>
            <a:headEnd/>
            <a:tailEnd/>
          </a:ln>
        </p:spPr>
        <p:txBody>
          <a:bodyPr>
            <a:spAutoFit/>
          </a:bodyPr>
          <a:lstStyle/>
          <a:p>
            <a:pPr>
              <a:spcBef>
                <a:spcPct val="50000"/>
              </a:spcBef>
            </a:pPr>
            <a:r>
              <a:rPr lang="en-US" sz="2400" b="1" i="1">
                <a:solidFill>
                  <a:srgbClr val="000099"/>
                </a:solidFill>
                <a:latin typeface="Times New Roman" pitchFamily="18" charset="0"/>
              </a:rPr>
              <a:t>Chillers </a:t>
            </a:r>
          </a:p>
          <a:p>
            <a:pPr>
              <a:spcBef>
                <a:spcPct val="50000"/>
              </a:spcBef>
            </a:pPr>
            <a:r>
              <a:rPr lang="en-US" i="1">
                <a:solidFill>
                  <a:srgbClr val="000099"/>
                </a:solidFill>
                <a:latin typeface="Times New Roman" pitchFamily="18" charset="0"/>
              </a:rPr>
              <a:t>of a Central Air Conditioning System </a:t>
            </a:r>
            <a:endParaRPr lang="th-TH" i="1">
              <a:solidFill>
                <a:srgbClr val="000099"/>
              </a:solidFill>
              <a:latin typeface="Times New Roman" pitchFamily="18" charset="0"/>
            </a:endParaRPr>
          </a:p>
        </p:txBody>
      </p:sp>
      <p:pic>
        <p:nvPicPr>
          <p:cNvPr id="125961" name="Picture 9" descr="ChillerLoop"/>
          <p:cNvPicPr>
            <a:picLocks noChangeAspect="1" noChangeArrowheads="1"/>
          </p:cNvPicPr>
          <p:nvPr/>
        </p:nvPicPr>
        <p:blipFill>
          <a:blip r:embed="rId2" cstate="print"/>
          <a:srcRect/>
          <a:stretch>
            <a:fillRect/>
          </a:stretch>
        </p:blipFill>
        <p:spPr bwMode="auto">
          <a:xfrm>
            <a:off x="855663" y="3013075"/>
            <a:ext cx="4872037" cy="3654425"/>
          </a:xfrm>
          <a:prstGeom prst="rect">
            <a:avLst/>
          </a:prstGeom>
          <a:noFill/>
          <a:ln w="9525">
            <a:noFill/>
            <a:miter lim="800000"/>
            <a:headEnd/>
            <a:tailEnd/>
          </a:ln>
        </p:spPr>
      </p:pic>
      <p:pic>
        <p:nvPicPr>
          <p:cNvPr id="125962" name="Picture 10" descr="A Shopping Mall (Notice the mis-matched color coordinations on the ceiling)">
            <a:hlinkClick r:id="rId3"/>
          </p:cNvPr>
          <p:cNvPicPr>
            <a:picLocks noChangeAspect="1" noChangeArrowheads="1"/>
          </p:cNvPicPr>
          <p:nvPr/>
        </p:nvPicPr>
        <p:blipFill>
          <a:blip r:embed="rId4" cstate="print"/>
          <a:srcRect/>
          <a:stretch>
            <a:fillRect/>
          </a:stretch>
        </p:blipFill>
        <p:spPr bwMode="auto">
          <a:xfrm>
            <a:off x="5715000" y="155575"/>
            <a:ext cx="3429000" cy="4572000"/>
          </a:xfrm>
          <a:prstGeom prst="rect">
            <a:avLst/>
          </a:prstGeom>
          <a:noFill/>
          <a:ln w="9525">
            <a:noFill/>
            <a:miter lim="800000"/>
            <a:headEnd/>
            <a:tailEnd/>
          </a:ln>
        </p:spPr>
      </p:pic>
      <p:pic>
        <p:nvPicPr>
          <p:cNvPr id="125958" name="Picture 6" descr="climesp"/>
          <p:cNvPicPr>
            <a:picLocks noChangeAspect="1" noChangeArrowheads="1"/>
          </p:cNvPicPr>
          <p:nvPr/>
        </p:nvPicPr>
        <p:blipFill>
          <a:blip r:embed="rId5" cstate="print"/>
          <a:srcRect/>
          <a:stretch>
            <a:fillRect/>
          </a:stretch>
        </p:blipFill>
        <p:spPr bwMode="auto">
          <a:xfrm>
            <a:off x="387350" y="1455738"/>
            <a:ext cx="3670300" cy="2884487"/>
          </a:xfrm>
          <a:prstGeom prst="rect">
            <a:avLst/>
          </a:prstGeom>
          <a:noFill/>
          <a:ln w="12700">
            <a:solidFill>
              <a:srgbClr val="0000FF"/>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5962"/>
                                        </p:tgtEl>
                                        <p:attrNameLst>
                                          <p:attrName>style.visibility</p:attrName>
                                        </p:attrNameLst>
                                      </p:cBhvr>
                                      <p:to>
                                        <p:strVal val="visible"/>
                                      </p:to>
                                    </p:set>
                                    <p:animEffect transition="in" filter="fade">
                                      <p:cBhvr>
                                        <p:cTn id="7" dur="1000"/>
                                        <p:tgtEl>
                                          <p:spTgt spid="125962"/>
                                        </p:tgtEl>
                                      </p:cBhvr>
                                    </p:animEffect>
                                  </p:childTnLst>
                                </p:cTn>
                              </p:par>
                            </p:childTnLst>
                          </p:cTn>
                        </p:par>
                        <p:par>
                          <p:cTn id="8" fill="hold">
                            <p:stCondLst>
                              <p:cond delay="1000"/>
                            </p:stCondLst>
                            <p:childTnLst>
                              <p:par>
                                <p:cTn id="9" presetID="51" presetClass="entr" presetSubtype="0" fill="hold" nodeType="afterEffect">
                                  <p:stCondLst>
                                    <p:cond delay="0"/>
                                  </p:stCondLst>
                                  <p:childTnLst>
                                    <p:set>
                                      <p:cBhvr>
                                        <p:cTn id="10" dur="1" fill="hold">
                                          <p:stCondLst>
                                            <p:cond delay="0"/>
                                          </p:stCondLst>
                                        </p:cTn>
                                        <p:tgtEl>
                                          <p:spTgt spid="125958"/>
                                        </p:tgtEl>
                                        <p:attrNameLst>
                                          <p:attrName>style.visibility</p:attrName>
                                        </p:attrNameLst>
                                      </p:cBhvr>
                                      <p:to>
                                        <p:strVal val="visible"/>
                                      </p:to>
                                    </p:set>
                                    <p:animEffect transition="in" filter="fade">
                                      <p:cBhvr>
                                        <p:cTn id="11" dur="770" decel="100000"/>
                                        <p:tgtEl>
                                          <p:spTgt spid="125958"/>
                                        </p:tgtEl>
                                      </p:cBhvr>
                                    </p:animEffect>
                                    <p:animScale>
                                      <p:cBhvr>
                                        <p:cTn id="12" dur="770" decel="100000"/>
                                        <p:tgtEl>
                                          <p:spTgt spid="125958"/>
                                        </p:tgtEl>
                                      </p:cBhvr>
                                      <p:from x="10000" y="10000"/>
                                      <p:to x="200000" y="450000"/>
                                    </p:animScale>
                                    <p:animScale>
                                      <p:cBhvr>
                                        <p:cTn id="13" dur="1230" accel="100000" fill="hold">
                                          <p:stCondLst>
                                            <p:cond delay="770"/>
                                          </p:stCondLst>
                                        </p:cTn>
                                        <p:tgtEl>
                                          <p:spTgt spid="125958"/>
                                        </p:tgtEl>
                                      </p:cBhvr>
                                      <p:from x="200000" y="450000"/>
                                      <p:to x="100000" y="100000"/>
                                    </p:animScale>
                                    <p:set>
                                      <p:cBhvr>
                                        <p:cTn id="14" dur="770" fill="hold"/>
                                        <p:tgtEl>
                                          <p:spTgt spid="125958"/>
                                        </p:tgtEl>
                                        <p:attrNameLst>
                                          <p:attrName>ppt_x</p:attrName>
                                        </p:attrNameLst>
                                      </p:cBhvr>
                                      <p:to>
                                        <p:strVal val="(0.5)"/>
                                      </p:to>
                                    </p:set>
                                    <p:anim from="(0.5)" to="(#ppt_x)" calcmode="lin" valueType="num">
                                      <p:cBhvr>
                                        <p:cTn id="15" dur="1230" accel="100000" fill="hold">
                                          <p:stCondLst>
                                            <p:cond delay="770"/>
                                          </p:stCondLst>
                                        </p:cTn>
                                        <p:tgtEl>
                                          <p:spTgt spid="125958"/>
                                        </p:tgtEl>
                                        <p:attrNameLst>
                                          <p:attrName>ppt_x</p:attrName>
                                        </p:attrNameLst>
                                      </p:cBhvr>
                                    </p:anim>
                                    <p:set>
                                      <p:cBhvr>
                                        <p:cTn id="16" dur="770" fill="hold"/>
                                        <p:tgtEl>
                                          <p:spTgt spid="125958"/>
                                        </p:tgtEl>
                                        <p:attrNameLst>
                                          <p:attrName>ppt_y</p:attrName>
                                        </p:attrNameLst>
                                      </p:cBhvr>
                                      <p:to>
                                        <p:strVal val="(#ppt_y+0.4)"/>
                                      </p:to>
                                    </p:set>
                                    <p:anim from="(#ppt_y+0.4)" to="(#ppt_y)" calcmode="lin" valueType="num">
                                      <p:cBhvr>
                                        <p:cTn id="17" dur="1230" accel="100000" fill="hold">
                                          <p:stCondLst>
                                            <p:cond delay="770"/>
                                          </p:stCondLst>
                                        </p:cTn>
                                        <p:tgtEl>
                                          <p:spTgt spid="125958"/>
                                        </p:tgtEl>
                                        <p:attrNameLst>
                                          <p:attrName>ppt_y</p:attrName>
                                        </p:attrNameLst>
                                      </p:cBhvr>
                                    </p:anim>
                                  </p:childTnLst>
                                </p:cTn>
                              </p:par>
                            </p:childTnLst>
                          </p:cTn>
                        </p:par>
                        <p:par>
                          <p:cTn id="18" fill="hold">
                            <p:stCondLst>
                              <p:cond delay="3000"/>
                            </p:stCondLst>
                            <p:childTnLst>
                              <p:par>
                                <p:cTn id="19" presetID="5" presetClass="entr" presetSubtype="10" fill="hold" nodeType="afterEffect">
                                  <p:stCondLst>
                                    <p:cond delay="0"/>
                                  </p:stCondLst>
                                  <p:childTnLst>
                                    <p:set>
                                      <p:cBhvr>
                                        <p:cTn id="20" dur="1" fill="hold">
                                          <p:stCondLst>
                                            <p:cond delay="0"/>
                                          </p:stCondLst>
                                        </p:cTn>
                                        <p:tgtEl>
                                          <p:spTgt spid="125961"/>
                                        </p:tgtEl>
                                        <p:attrNameLst>
                                          <p:attrName>style.visibility</p:attrName>
                                        </p:attrNameLst>
                                      </p:cBhvr>
                                      <p:to>
                                        <p:strVal val="visible"/>
                                      </p:to>
                                    </p:set>
                                    <p:animEffect transition="in" filter="checkerboard(across)">
                                      <p:cBhvr>
                                        <p:cTn id="21" dur="500"/>
                                        <p:tgtEl>
                                          <p:spTgt spid="125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5" descr="CIMG2029-3"/>
          <p:cNvPicPr>
            <a:picLocks noChangeAspect="1" noChangeArrowheads="1"/>
          </p:cNvPicPr>
          <p:nvPr/>
        </p:nvPicPr>
        <p:blipFill>
          <a:blip r:embed="rId2" cstate="print"/>
          <a:srcRect/>
          <a:stretch>
            <a:fillRect/>
          </a:stretch>
        </p:blipFill>
        <p:spPr bwMode="auto">
          <a:xfrm>
            <a:off x="825500" y="495300"/>
            <a:ext cx="7620000" cy="5715000"/>
          </a:xfrm>
          <a:prstGeom prst="rect">
            <a:avLst/>
          </a:prstGeom>
          <a:noFill/>
          <a:ln w="9525">
            <a:noFill/>
            <a:miter lim="800000"/>
            <a:headEnd/>
            <a:tailEnd/>
          </a:ln>
        </p:spPr>
      </p:pic>
      <p:sp>
        <p:nvSpPr>
          <p:cNvPr id="138242" name="Rectangle 2"/>
          <p:cNvSpPr>
            <a:spLocks noGrp="1" noChangeArrowheads="1"/>
          </p:cNvSpPr>
          <p:nvPr>
            <p:ph type="ctrTitle"/>
          </p:nvPr>
        </p:nvSpPr>
        <p:spPr>
          <a:xfrm>
            <a:off x="673100" y="495300"/>
            <a:ext cx="7772400" cy="844550"/>
          </a:xfrm>
        </p:spPr>
        <p:txBody>
          <a:bodyPr/>
          <a:lstStyle/>
          <a:p>
            <a:pPr algn="l" eaLnBrk="1" hangingPunct="1">
              <a:defRPr/>
            </a:pPr>
            <a:r>
              <a:rPr lang="en-US" sz="5200" b="1" smtClean="0">
                <a:solidFill>
                  <a:srgbClr val="000099"/>
                </a:solidFill>
                <a:effectLst>
                  <a:outerShdw blurRad="38100" dist="38100" dir="2700000" algn="tl">
                    <a:srgbClr val="C0C0C0"/>
                  </a:outerShdw>
                </a:effectLst>
              </a:rPr>
              <a:t>End of Chapter 10</a:t>
            </a:r>
            <a:endParaRPr lang="th-TH" sz="5200" b="1" smtClean="0">
              <a:solidFill>
                <a:srgbClr val="000099"/>
              </a:solidFill>
              <a:effectLst>
                <a:outerShdw blurRad="38100" dist="38100" dir="2700000" algn="tl">
                  <a:srgbClr val="C0C0C0"/>
                </a:outerShdw>
              </a:effectLst>
            </a:endParaRPr>
          </a:p>
        </p:txBody>
      </p:sp>
      <p:sp>
        <p:nvSpPr>
          <p:cNvPr id="138243" name="Rectangle 3"/>
          <p:cNvSpPr>
            <a:spLocks noGrp="1" noChangeArrowheads="1"/>
          </p:cNvSpPr>
          <p:nvPr>
            <p:ph type="subTitle" idx="1"/>
          </p:nvPr>
        </p:nvSpPr>
        <p:spPr>
          <a:xfrm>
            <a:off x="4013200" y="5454650"/>
            <a:ext cx="4381500" cy="685800"/>
          </a:xfrm>
        </p:spPr>
        <p:txBody>
          <a:bodyPr/>
          <a:lstStyle/>
          <a:p>
            <a:pPr algn="r" eaLnBrk="1" hangingPunct="1">
              <a:defRPr/>
            </a:pPr>
            <a:r>
              <a:rPr lang="en-US" smtClean="0">
                <a:solidFill>
                  <a:srgbClr val="000099"/>
                </a:solidFill>
                <a:effectLst>
                  <a:outerShdw blurRad="38100" dist="38100" dir="2700000" algn="tl">
                    <a:srgbClr val="C0C0C0"/>
                  </a:outerShdw>
                </a:effectLst>
                <a:latin typeface="Times New Roman" pitchFamily="18" charset="0"/>
              </a:rPr>
              <a:t>End of Thermodynamics 1</a:t>
            </a:r>
            <a:endParaRPr lang="th-TH" smtClean="0">
              <a:solidFill>
                <a:srgbClr val="000099"/>
              </a:solidFill>
              <a:effectLst>
                <a:outerShdw blurRad="38100" dist="38100" dir="2700000" algn="tl">
                  <a:srgbClr val="C0C0C0"/>
                </a:outerShdw>
              </a:effectLst>
              <a:latin typeface="Times New Roman" pitchFamily="18" charset="0"/>
            </a:endParaRPr>
          </a:p>
        </p:txBody>
      </p:sp>
      <p:sp>
        <p:nvSpPr>
          <p:cNvPr id="43013" name="Text Box 6"/>
          <p:cNvSpPr txBox="1">
            <a:spLocks noChangeArrowheads="1"/>
          </p:cNvSpPr>
          <p:nvPr/>
        </p:nvSpPr>
        <p:spPr bwMode="auto">
          <a:xfrm>
            <a:off x="863600" y="5892800"/>
            <a:ext cx="2413000" cy="304800"/>
          </a:xfrm>
          <a:prstGeom prst="rect">
            <a:avLst/>
          </a:prstGeom>
          <a:noFill/>
          <a:ln w="9525">
            <a:noFill/>
            <a:miter lim="800000"/>
            <a:headEnd/>
            <a:tailEnd/>
          </a:ln>
        </p:spPr>
        <p:txBody>
          <a:bodyPr>
            <a:spAutoFit/>
          </a:bodyPr>
          <a:lstStyle/>
          <a:p>
            <a:pPr>
              <a:spcBef>
                <a:spcPct val="50000"/>
              </a:spcBef>
            </a:pPr>
            <a:r>
              <a:rPr lang="en-US" sz="1400" i="1">
                <a:solidFill>
                  <a:schemeClr val="hlink"/>
                </a:solidFill>
                <a:latin typeface="Times New Roman" pitchFamily="18" charset="0"/>
              </a:rPr>
              <a:t>Wall Street, New York, USA</a:t>
            </a:r>
            <a:endParaRPr lang="th-TH" sz="1400" i="1">
              <a:solidFill>
                <a:schemeClr val="hlink"/>
              </a:solidFill>
              <a:latin typeface="Times New Roman" pitchFamily="18" charset="0"/>
            </a:endParaRPr>
          </a:p>
        </p:txBody>
      </p:sp>
      <p:sp>
        <p:nvSpPr>
          <p:cNvPr id="138248" name="AutoShape 8"/>
          <p:cNvSpPr>
            <a:spLocks noChangeArrowheads="1"/>
          </p:cNvSpPr>
          <p:nvPr/>
        </p:nvSpPr>
        <p:spPr bwMode="auto">
          <a:xfrm>
            <a:off x="5626100" y="2146300"/>
            <a:ext cx="2565400" cy="825500"/>
          </a:xfrm>
          <a:prstGeom prst="wedgeEllipseCallout">
            <a:avLst>
              <a:gd name="adj1" fmla="val -43440"/>
              <a:gd name="adj2" fmla="val 70000"/>
            </a:avLst>
          </a:prstGeom>
          <a:noFill/>
          <a:ln w="9525">
            <a:solidFill>
              <a:srgbClr val="0000FF"/>
            </a:solidFill>
            <a:miter lim="800000"/>
            <a:headEnd/>
            <a:tailEnd/>
          </a:ln>
        </p:spPr>
        <p:txBody>
          <a:bodyPr/>
          <a:lstStyle/>
          <a:p>
            <a:pPr algn="ctr"/>
            <a:r>
              <a:rPr lang="th-TH" sz="2000" b="1" i="1">
                <a:solidFill>
                  <a:srgbClr val="000099"/>
                </a:solidFill>
              </a:rPr>
              <a:t>ขอให้ทุกคนทำได้ ดีดี ในการสอบไล่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38242"/>
                                        </p:tgtEl>
                                        <p:attrNameLst>
                                          <p:attrName>style.visibility</p:attrName>
                                        </p:attrNameLst>
                                      </p:cBhvr>
                                      <p:to>
                                        <p:strVal val="visible"/>
                                      </p:to>
                                    </p:set>
                                    <p:anim calcmode="lin" valueType="num">
                                      <p:cBhvr>
                                        <p:cTn id="7" dur="1000" fill="hold"/>
                                        <p:tgtEl>
                                          <p:spTgt spid="138242"/>
                                        </p:tgtEl>
                                        <p:attrNameLst>
                                          <p:attrName>ppt_x</p:attrName>
                                        </p:attrNameLst>
                                      </p:cBhvr>
                                      <p:tavLst>
                                        <p:tav tm="0">
                                          <p:val>
                                            <p:strVal val="#ppt_x-.2"/>
                                          </p:val>
                                        </p:tav>
                                        <p:tav tm="100000">
                                          <p:val>
                                            <p:strVal val="#ppt_x"/>
                                          </p:val>
                                        </p:tav>
                                      </p:tavLst>
                                    </p:anim>
                                    <p:anim calcmode="lin" valueType="num">
                                      <p:cBhvr>
                                        <p:cTn id="8" dur="1000" fill="hold"/>
                                        <p:tgtEl>
                                          <p:spTgt spid="13824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8242"/>
                                        </p:tgtEl>
                                      </p:cBhvr>
                                    </p:animEffect>
                                  </p:childTnLst>
                                </p:cTn>
                              </p:par>
                            </p:childTnLst>
                          </p:cTn>
                        </p:par>
                        <p:par>
                          <p:cTn id="10" fill="hold">
                            <p:stCondLst>
                              <p:cond delay="1000"/>
                            </p:stCondLst>
                            <p:childTnLst>
                              <p:par>
                                <p:cTn id="11" presetID="51" presetClass="entr" presetSubtype="0" fill="hold" grpId="0" nodeType="afterEffect">
                                  <p:stCondLst>
                                    <p:cond delay="0"/>
                                  </p:stCondLst>
                                  <p:childTnLst>
                                    <p:set>
                                      <p:cBhvr>
                                        <p:cTn id="12" dur="1" fill="hold">
                                          <p:stCondLst>
                                            <p:cond delay="0"/>
                                          </p:stCondLst>
                                        </p:cTn>
                                        <p:tgtEl>
                                          <p:spTgt spid="138243">
                                            <p:txEl>
                                              <p:pRg st="0" end="0"/>
                                            </p:txEl>
                                          </p:spTgt>
                                        </p:tgtEl>
                                        <p:attrNameLst>
                                          <p:attrName>style.visibility</p:attrName>
                                        </p:attrNameLst>
                                      </p:cBhvr>
                                      <p:to>
                                        <p:strVal val="visible"/>
                                      </p:to>
                                    </p:set>
                                    <p:animEffect transition="in" filter="fade">
                                      <p:cBhvr>
                                        <p:cTn id="13" dur="770" decel="100000"/>
                                        <p:tgtEl>
                                          <p:spTgt spid="138243">
                                            <p:txEl>
                                              <p:pRg st="0" end="0"/>
                                            </p:txEl>
                                          </p:spTgt>
                                        </p:tgtEl>
                                      </p:cBhvr>
                                    </p:animEffect>
                                    <p:animScale>
                                      <p:cBhvr>
                                        <p:cTn id="14" dur="770" decel="100000"/>
                                        <p:tgtEl>
                                          <p:spTgt spid="138243">
                                            <p:txEl>
                                              <p:pRg st="0" end="0"/>
                                            </p:txEl>
                                          </p:spTgt>
                                        </p:tgtEl>
                                      </p:cBhvr>
                                      <p:from x="10000" y="10000"/>
                                      <p:to x="200000" y="450000"/>
                                    </p:animScale>
                                    <p:animScale>
                                      <p:cBhvr>
                                        <p:cTn id="15" dur="1230" accel="100000" fill="hold">
                                          <p:stCondLst>
                                            <p:cond delay="770"/>
                                          </p:stCondLst>
                                        </p:cTn>
                                        <p:tgtEl>
                                          <p:spTgt spid="138243">
                                            <p:txEl>
                                              <p:pRg st="0" end="0"/>
                                            </p:txEl>
                                          </p:spTgt>
                                        </p:tgtEl>
                                      </p:cBhvr>
                                      <p:from x="200000" y="450000"/>
                                      <p:to x="100000" y="100000"/>
                                    </p:animScale>
                                    <p:set>
                                      <p:cBhvr>
                                        <p:cTn id="16" dur="770" fill="hold"/>
                                        <p:tgtEl>
                                          <p:spTgt spid="138243">
                                            <p:txEl>
                                              <p:pRg st="0" end="0"/>
                                            </p:txEl>
                                          </p:spTgt>
                                        </p:tgtEl>
                                        <p:attrNameLst>
                                          <p:attrName>ppt_x</p:attrName>
                                        </p:attrNameLst>
                                      </p:cBhvr>
                                      <p:to>
                                        <p:strVal val="(0.5)"/>
                                      </p:to>
                                    </p:set>
                                    <p:anim from="(0.5)" to="(#ppt_x)" calcmode="lin" valueType="num">
                                      <p:cBhvr>
                                        <p:cTn id="17" dur="1230" accel="100000" fill="hold">
                                          <p:stCondLst>
                                            <p:cond delay="770"/>
                                          </p:stCondLst>
                                        </p:cTn>
                                        <p:tgtEl>
                                          <p:spTgt spid="138243">
                                            <p:txEl>
                                              <p:pRg st="0" end="0"/>
                                            </p:txEl>
                                          </p:spTgt>
                                        </p:tgtEl>
                                        <p:attrNameLst>
                                          <p:attrName>ppt_x</p:attrName>
                                        </p:attrNameLst>
                                      </p:cBhvr>
                                    </p:anim>
                                    <p:set>
                                      <p:cBhvr>
                                        <p:cTn id="18" dur="770" fill="hold"/>
                                        <p:tgtEl>
                                          <p:spTgt spid="138243">
                                            <p:txEl>
                                              <p:pRg st="0" end="0"/>
                                            </p:txEl>
                                          </p:spTgt>
                                        </p:tgtEl>
                                        <p:attrNameLst>
                                          <p:attrName>ppt_y</p:attrName>
                                        </p:attrNameLst>
                                      </p:cBhvr>
                                      <p:to>
                                        <p:strVal val="(#ppt_y+0.4)"/>
                                      </p:to>
                                    </p:set>
                                    <p:anim from="(#ppt_y+0.4)" to="(#ppt_y)" calcmode="lin" valueType="num">
                                      <p:cBhvr>
                                        <p:cTn id="19" dur="1230" accel="100000" fill="hold">
                                          <p:stCondLst>
                                            <p:cond delay="770"/>
                                          </p:stCondLst>
                                        </p:cTn>
                                        <p:tgtEl>
                                          <p:spTgt spid="138243">
                                            <p:txEl>
                                              <p:pRg st="0" end="0"/>
                                            </p:txEl>
                                          </p:spTgt>
                                        </p:tgtEl>
                                        <p:attrNameLst>
                                          <p:attrName>ppt_y</p:attrName>
                                        </p:attrNameLst>
                                      </p:cBhvr>
                                    </p:anim>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138248"/>
                                        </p:tgtEl>
                                        <p:attrNameLst>
                                          <p:attrName>style.visibility</p:attrName>
                                        </p:attrNameLst>
                                      </p:cBhvr>
                                      <p:to>
                                        <p:strVal val="visible"/>
                                      </p:to>
                                    </p:set>
                                    <p:animEffect transition="in" filter="fade">
                                      <p:cBhvr>
                                        <p:cTn id="23" dur="1000"/>
                                        <p:tgtEl>
                                          <p:spTgt spid="138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2" grpId="0"/>
      <p:bldP spid="138243" grpId="0" build="p"/>
      <p:bldP spid="1382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10243" name="ตัวยึดหมายเลขภาพนิ่ง 3"/>
          <p:cNvSpPr>
            <a:spLocks noGrp="1"/>
          </p:cNvSpPr>
          <p:nvPr>
            <p:ph type="sldNum" sz="quarter" idx="12"/>
          </p:nvPr>
        </p:nvSpPr>
        <p:spPr>
          <a:noFill/>
        </p:spPr>
        <p:txBody>
          <a:bodyPr/>
          <a:lstStyle/>
          <a:p>
            <a:fld id="{033C0BA1-AE48-4CD6-B992-D556112157D5}" type="slidenum">
              <a:rPr lang="en-US" smtClean="0"/>
              <a:pPr/>
              <a:t>5</a:t>
            </a:fld>
            <a:endParaRPr lang="th-TH" smtClean="0"/>
          </a:p>
        </p:txBody>
      </p:sp>
      <p:pic>
        <p:nvPicPr>
          <p:cNvPr id="131076" name="Picture 4" descr="CarAirCondSys"/>
          <p:cNvPicPr>
            <a:picLocks noChangeAspect="1" noChangeArrowheads="1"/>
          </p:cNvPicPr>
          <p:nvPr/>
        </p:nvPicPr>
        <p:blipFill>
          <a:blip r:embed="rId2" cstate="print"/>
          <a:srcRect/>
          <a:stretch>
            <a:fillRect/>
          </a:stretch>
        </p:blipFill>
        <p:spPr bwMode="auto">
          <a:xfrm>
            <a:off x="292100" y="1860550"/>
            <a:ext cx="6224588" cy="3690938"/>
          </a:xfrm>
          <a:prstGeom prst="rect">
            <a:avLst/>
          </a:prstGeom>
          <a:noFill/>
          <a:ln w="9525">
            <a:noFill/>
            <a:miter lim="800000"/>
            <a:headEnd/>
            <a:tailEnd/>
          </a:ln>
        </p:spPr>
      </p:pic>
      <p:pic>
        <p:nvPicPr>
          <p:cNvPr id="131077" name="Picture 5" descr="fluid_transport"/>
          <p:cNvPicPr>
            <a:picLocks noChangeAspect="1" noChangeArrowheads="1"/>
          </p:cNvPicPr>
          <p:nvPr/>
        </p:nvPicPr>
        <p:blipFill>
          <a:blip r:embed="rId3" cstate="print"/>
          <a:srcRect/>
          <a:stretch>
            <a:fillRect/>
          </a:stretch>
        </p:blipFill>
        <p:spPr bwMode="auto">
          <a:xfrm>
            <a:off x="6638925" y="0"/>
            <a:ext cx="2143125" cy="1905000"/>
          </a:xfrm>
          <a:prstGeom prst="rect">
            <a:avLst/>
          </a:prstGeom>
          <a:noFill/>
          <a:ln w="9525">
            <a:noFill/>
            <a:miter lim="800000"/>
            <a:headEnd/>
            <a:tailEnd/>
          </a:ln>
        </p:spPr>
      </p:pic>
      <p:sp>
        <p:nvSpPr>
          <p:cNvPr id="10246" name="Text Box 6"/>
          <p:cNvSpPr txBox="1">
            <a:spLocks noChangeArrowheads="1"/>
          </p:cNvSpPr>
          <p:nvPr/>
        </p:nvSpPr>
        <p:spPr bwMode="auto">
          <a:xfrm>
            <a:off x="460375" y="403225"/>
            <a:ext cx="4457700" cy="396875"/>
          </a:xfrm>
          <a:prstGeom prst="rect">
            <a:avLst/>
          </a:prstGeom>
          <a:noFill/>
          <a:ln w="9525">
            <a:noFill/>
            <a:miter lim="800000"/>
            <a:headEnd/>
            <a:tailEnd/>
          </a:ln>
        </p:spPr>
        <p:txBody>
          <a:bodyPr>
            <a:spAutoFit/>
          </a:bodyPr>
          <a:lstStyle/>
          <a:p>
            <a:pPr algn="ctr">
              <a:spcBef>
                <a:spcPct val="50000"/>
              </a:spcBef>
            </a:pPr>
            <a:r>
              <a:rPr lang="en-US" sz="2000" b="1" i="1">
                <a:solidFill>
                  <a:srgbClr val="000099"/>
                </a:solidFill>
                <a:latin typeface="Times New Roman" pitchFamily="18" charset="0"/>
              </a:rPr>
              <a:t>Automobiles Air Conditioning System </a:t>
            </a:r>
            <a:endParaRPr lang="th-TH" sz="2000" b="1" i="1">
              <a:solidFill>
                <a:srgbClr val="000099"/>
              </a:solidFill>
              <a:latin typeface="Times New Roman" pitchFamily="18" charset="0"/>
            </a:endParaRPr>
          </a:p>
        </p:txBody>
      </p:sp>
      <p:pic>
        <p:nvPicPr>
          <p:cNvPr id="10247" name="Picture 7" descr="air_conditioner_condenser"/>
          <p:cNvPicPr>
            <a:picLocks noChangeAspect="1" noChangeArrowheads="1"/>
          </p:cNvPicPr>
          <p:nvPr/>
        </p:nvPicPr>
        <p:blipFill>
          <a:blip r:embed="rId4" cstate="print"/>
          <a:srcRect/>
          <a:stretch>
            <a:fillRect/>
          </a:stretch>
        </p:blipFill>
        <p:spPr bwMode="auto">
          <a:xfrm>
            <a:off x="6530975" y="3454400"/>
            <a:ext cx="2322513" cy="2422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131077"/>
                                        </p:tgtEl>
                                        <p:attrNameLst>
                                          <p:attrName>style.visibility</p:attrName>
                                        </p:attrNameLst>
                                      </p:cBhvr>
                                      <p:to>
                                        <p:strVal val="visible"/>
                                      </p:to>
                                    </p:set>
                                    <p:animEffect transition="in" filter="fade">
                                      <p:cBhvr>
                                        <p:cTn id="7" dur="770" decel="100000"/>
                                        <p:tgtEl>
                                          <p:spTgt spid="131077"/>
                                        </p:tgtEl>
                                      </p:cBhvr>
                                    </p:animEffect>
                                    <p:animScale>
                                      <p:cBhvr>
                                        <p:cTn id="8" dur="770" decel="100000"/>
                                        <p:tgtEl>
                                          <p:spTgt spid="131077"/>
                                        </p:tgtEl>
                                      </p:cBhvr>
                                      <p:from x="10000" y="10000"/>
                                      <p:to x="200000" y="450000"/>
                                    </p:animScale>
                                    <p:animScale>
                                      <p:cBhvr>
                                        <p:cTn id="9" dur="1230" accel="100000" fill="hold">
                                          <p:stCondLst>
                                            <p:cond delay="770"/>
                                          </p:stCondLst>
                                        </p:cTn>
                                        <p:tgtEl>
                                          <p:spTgt spid="131077"/>
                                        </p:tgtEl>
                                      </p:cBhvr>
                                      <p:from x="200000" y="450000"/>
                                      <p:to x="100000" y="100000"/>
                                    </p:animScale>
                                    <p:set>
                                      <p:cBhvr>
                                        <p:cTn id="10" dur="770" fill="hold"/>
                                        <p:tgtEl>
                                          <p:spTgt spid="131077"/>
                                        </p:tgtEl>
                                        <p:attrNameLst>
                                          <p:attrName>ppt_x</p:attrName>
                                        </p:attrNameLst>
                                      </p:cBhvr>
                                      <p:to>
                                        <p:strVal val="(0.5)"/>
                                      </p:to>
                                    </p:set>
                                    <p:anim from="(0.5)" to="(#ppt_x)" calcmode="lin" valueType="num">
                                      <p:cBhvr>
                                        <p:cTn id="11" dur="1230" accel="100000" fill="hold">
                                          <p:stCondLst>
                                            <p:cond delay="770"/>
                                          </p:stCondLst>
                                        </p:cTn>
                                        <p:tgtEl>
                                          <p:spTgt spid="131077"/>
                                        </p:tgtEl>
                                        <p:attrNameLst>
                                          <p:attrName>ppt_x</p:attrName>
                                        </p:attrNameLst>
                                      </p:cBhvr>
                                    </p:anim>
                                    <p:set>
                                      <p:cBhvr>
                                        <p:cTn id="12" dur="770" fill="hold"/>
                                        <p:tgtEl>
                                          <p:spTgt spid="131077"/>
                                        </p:tgtEl>
                                        <p:attrNameLst>
                                          <p:attrName>ppt_y</p:attrName>
                                        </p:attrNameLst>
                                      </p:cBhvr>
                                      <p:to>
                                        <p:strVal val="(#ppt_y+0.4)"/>
                                      </p:to>
                                    </p:set>
                                    <p:anim from="(#ppt_y+0.4)" to="(#ppt_y)" calcmode="lin" valueType="num">
                                      <p:cBhvr>
                                        <p:cTn id="13" dur="1230" accel="100000" fill="hold">
                                          <p:stCondLst>
                                            <p:cond delay="770"/>
                                          </p:stCondLst>
                                        </p:cTn>
                                        <p:tgtEl>
                                          <p:spTgt spid="131077"/>
                                        </p:tgtEl>
                                        <p:attrNameLst>
                                          <p:attrName>ppt_y</p:attrName>
                                        </p:attrNameLst>
                                      </p:cBhvr>
                                    </p:anim>
                                  </p:childTnLst>
                                </p:cTn>
                              </p:par>
                            </p:childTnLst>
                          </p:cTn>
                        </p:par>
                        <p:par>
                          <p:cTn id="14" fill="hold">
                            <p:stCondLst>
                              <p:cond delay="2000"/>
                            </p:stCondLst>
                            <p:childTnLst>
                              <p:par>
                                <p:cTn id="15" presetID="9" presetClass="entr" presetSubtype="0" fill="hold" nodeType="afterEffect">
                                  <p:stCondLst>
                                    <p:cond delay="0"/>
                                  </p:stCondLst>
                                  <p:childTnLst>
                                    <p:set>
                                      <p:cBhvr>
                                        <p:cTn id="16" dur="1" fill="hold">
                                          <p:stCondLst>
                                            <p:cond delay="0"/>
                                          </p:stCondLst>
                                        </p:cTn>
                                        <p:tgtEl>
                                          <p:spTgt spid="131076"/>
                                        </p:tgtEl>
                                        <p:attrNameLst>
                                          <p:attrName>style.visibility</p:attrName>
                                        </p:attrNameLst>
                                      </p:cBhvr>
                                      <p:to>
                                        <p:strVal val="visible"/>
                                      </p:to>
                                    </p:set>
                                    <p:animEffect transition="in" filter="dissolve">
                                      <p:cBhvr>
                                        <p:cTn id="17" dur="1000"/>
                                        <p:tgtEl>
                                          <p:spTgt spid="131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ตัวยึดท้ายกระดาษ 2"/>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11267" name="ตัวยึดหมายเลขภาพนิ่ง 3"/>
          <p:cNvSpPr>
            <a:spLocks noGrp="1"/>
          </p:cNvSpPr>
          <p:nvPr>
            <p:ph type="sldNum" sz="quarter" idx="12"/>
          </p:nvPr>
        </p:nvSpPr>
        <p:spPr>
          <a:noFill/>
        </p:spPr>
        <p:txBody>
          <a:bodyPr/>
          <a:lstStyle/>
          <a:p>
            <a:fld id="{4E141309-2042-47F9-9CB7-F0013F3C9A49}" type="slidenum">
              <a:rPr lang="en-US" smtClean="0"/>
              <a:pPr/>
              <a:t>6</a:t>
            </a:fld>
            <a:endParaRPr lang="th-TH" smtClean="0"/>
          </a:p>
        </p:txBody>
      </p:sp>
      <p:pic>
        <p:nvPicPr>
          <p:cNvPr id="128004" name="Picture 4" descr="ice-machine-plant-4"/>
          <p:cNvPicPr>
            <a:picLocks noChangeAspect="1" noChangeArrowheads="1"/>
          </p:cNvPicPr>
          <p:nvPr/>
        </p:nvPicPr>
        <p:blipFill>
          <a:blip r:embed="rId2" cstate="print"/>
          <a:srcRect/>
          <a:stretch>
            <a:fillRect/>
          </a:stretch>
        </p:blipFill>
        <p:spPr bwMode="auto">
          <a:xfrm>
            <a:off x="723900" y="1485900"/>
            <a:ext cx="2476500" cy="1866900"/>
          </a:xfrm>
          <a:prstGeom prst="rect">
            <a:avLst/>
          </a:prstGeom>
          <a:noFill/>
          <a:ln w="9525">
            <a:noFill/>
            <a:miter lim="800000"/>
            <a:headEnd/>
            <a:tailEnd/>
          </a:ln>
        </p:spPr>
      </p:pic>
      <p:pic>
        <p:nvPicPr>
          <p:cNvPr id="128005" name="Picture 5" descr="ice-blocks-machine-plant2"/>
          <p:cNvPicPr>
            <a:picLocks noChangeAspect="1" noChangeArrowheads="1"/>
          </p:cNvPicPr>
          <p:nvPr/>
        </p:nvPicPr>
        <p:blipFill>
          <a:blip r:embed="rId3" cstate="print"/>
          <a:srcRect/>
          <a:stretch>
            <a:fillRect/>
          </a:stretch>
        </p:blipFill>
        <p:spPr bwMode="auto">
          <a:xfrm>
            <a:off x="2774950" y="2409825"/>
            <a:ext cx="3086100" cy="1866900"/>
          </a:xfrm>
          <a:prstGeom prst="rect">
            <a:avLst/>
          </a:prstGeom>
          <a:noFill/>
          <a:ln w="9525">
            <a:noFill/>
            <a:miter lim="800000"/>
            <a:headEnd/>
            <a:tailEnd/>
          </a:ln>
        </p:spPr>
      </p:pic>
      <p:pic>
        <p:nvPicPr>
          <p:cNvPr id="128006" name="Picture 6" descr="ice-blocks-machine-plant"/>
          <p:cNvPicPr>
            <a:picLocks noChangeAspect="1" noChangeArrowheads="1"/>
          </p:cNvPicPr>
          <p:nvPr/>
        </p:nvPicPr>
        <p:blipFill>
          <a:blip r:embed="rId4" cstate="print"/>
          <a:srcRect/>
          <a:stretch>
            <a:fillRect/>
          </a:stretch>
        </p:blipFill>
        <p:spPr bwMode="auto">
          <a:xfrm>
            <a:off x="5524500" y="4038600"/>
            <a:ext cx="2933700" cy="1743075"/>
          </a:xfrm>
          <a:prstGeom prst="rect">
            <a:avLst/>
          </a:prstGeom>
          <a:noFill/>
          <a:ln w="9525">
            <a:noFill/>
            <a:miter lim="800000"/>
            <a:headEnd/>
            <a:tailEnd/>
          </a:ln>
        </p:spPr>
      </p:pic>
      <p:sp>
        <p:nvSpPr>
          <p:cNvPr id="11271" name="Text Box 8"/>
          <p:cNvSpPr txBox="1">
            <a:spLocks noChangeArrowheads="1"/>
          </p:cNvSpPr>
          <p:nvPr/>
        </p:nvSpPr>
        <p:spPr bwMode="auto">
          <a:xfrm>
            <a:off x="2301875" y="809625"/>
            <a:ext cx="4229100" cy="519113"/>
          </a:xfrm>
          <a:prstGeom prst="rect">
            <a:avLst/>
          </a:prstGeom>
          <a:noFill/>
          <a:ln w="9525">
            <a:noFill/>
            <a:miter lim="800000"/>
            <a:headEnd/>
            <a:tailEnd/>
          </a:ln>
        </p:spPr>
        <p:txBody>
          <a:bodyPr>
            <a:spAutoFit/>
          </a:bodyPr>
          <a:lstStyle/>
          <a:p>
            <a:pPr algn="ctr">
              <a:spcBef>
                <a:spcPct val="50000"/>
              </a:spcBef>
            </a:pPr>
            <a:r>
              <a:rPr lang="en-US" sz="2800" i="1">
                <a:solidFill>
                  <a:srgbClr val="000099"/>
                </a:solidFill>
                <a:latin typeface="Times New Roman" pitchFamily="18" charset="0"/>
              </a:rPr>
              <a:t>Ice Block Machine Plant </a:t>
            </a:r>
            <a:endParaRPr lang="th-TH" sz="2800" i="1">
              <a:solidFill>
                <a:srgbClr val="000099"/>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128004"/>
                                        </p:tgtEl>
                                        <p:attrNameLst>
                                          <p:attrName>style.visibility</p:attrName>
                                        </p:attrNameLst>
                                      </p:cBhvr>
                                      <p:to>
                                        <p:strVal val="visible"/>
                                      </p:to>
                                    </p:set>
                                    <p:anim calcmode="lin" valueType="num">
                                      <p:cBhvr>
                                        <p:cTn id="7" dur="1000" fill="hold"/>
                                        <p:tgtEl>
                                          <p:spTgt spid="128004"/>
                                        </p:tgtEl>
                                        <p:attrNameLst>
                                          <p:attrName>ppt_x</p:attrName>
                                        </p:attrNameLst>
                                      </p:cBhvr>
                                      <p:tavLst>
                                        <p:tav tm="0">
                                          <p:val>
                                            <p:strVal val="#ppt_x-.2"/>
                                          </p:val>
                                        </p:tav>
                                        <p:tav tm="100000">
                                          <p:val>
                                            <p:strVal val="#ppt_x"/>
                                          </p:val>
                                        </p:tav>
                                      </p:tavLst>
                                    </p:anim>
                                    <p:anim calcmode="lin" valueType="num">
                                      <p:cBhvr>
                                        <p:cTn id="8" dur="1000" fill="hold"/>
                                        <p:tgtEl>
                                          <p:spTgt spid="12800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8004"/>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128005"/>
                                        </p:tgtEl>
                                        <p:attrNameLst>
                                          <p:attrName>style.visibility</p:attrName>
                                        </p:attrNameLst>
                                      </p:cBhvr>
                                      <p:to>
                                        <p:strVal val="visible"/>
                                      </p:to>
                                    </p:set>
                                    <p:anim calcmode="lin" valueType="num">
                                      <p:cBhvr>
                                        <p:cTn id="13" dur="1000" fill="hold"/>
                                        <p:tgtEl>
                                          <p:spTgt spid="128005"/>
                                        </p:tgtEl>
                                        <p:attrNameLst>
                                          <p:attrName>ppt_x</p:attrName>
                                        </p:attrNameLst>
                                      </p:cBhvr>
                                      <p:tavLst>
                                        <p:tav tm="0">
                                          <p:val>
                                            <p:strVal val="#ppt_x-.2"/>
                                          </p:val>
                                        </p:tav>
                                        <p:tav tm="100000">
                                          <p:val>
                                            <p:strVal val="#ppt_x"/>
                                          </p:val>
                                        </p:tav>
                                      </p:tavLst>
                                    </p:anim>
                                    <p:anim calcmode="lin" valueType="num">
                                      <p:cBhvr>
                                        <p:cTn id="14" dur="1000" fill="hold"/>
                                        <p:tgtEl>
                                          <p:spTgt spid="12800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28005"/>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28006"/>
                                        </p:tgtEl>
                                        <p:attrNameLst>
                                          <p:attrName>style.visibility</p:attrName>
                                        </p:attrNameLst>
                                      </p:cBhvr>
                                      <p:to>
                                        <p:strVal val="visible"/>
                                      </p:to>
                                    </p:set>
                                    <p:anim calcmode="lin" valueType="num">
                                      <p:cBhvr>
                                        <p:cTn id="19" dur="1000" fill="hold"/>
                                        <p:tgtEl>
                                          <p:spTgt spid="128006"/>
                                        </p:tgtEl>
                                        <p:attrNameLst>
                                          <p:attrName>ppt_x</p:attrName>
                                        </p:attrNameLst>
                                      </p:cBhvr>
                                      <p:tavLst>
                                        <p:tav tm="0">
                                          <p:val>
                                            <p:strVal val="#ppt_x-.2"/>
                                          </p:val>
                                        </p:tav>
                                        <p:tav tm="100000">
                                          <p:val>
                                            <p:strVal val="#ppt_x"/>
                                          </p:val>
                                        </p:tav>
                                      </p:tavLst>
                                    </p:anim>
                                    <p:anim calcmode="lin" valueType="num">
                                      <p:cBhvr>
                                        <p:cTn id="20" dur="1000" fill="hold"/>
                                        <p:tgtEl>
                                          <p:spTgt spid="12800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280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ตัวยึดท้ายกระดาษ 4"/>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12291" name="ตัวยึดหมายเลขภาพนิ่ง 5"/>
          <p:cNvSpPr>
            <a:spLocks noGrp="1"/>
          </p:cNvSpPr>
          <p:nvPr>
            <p:ph type="sldNum" sz="quarter" idx="12"/>
          </p:nvPr>
        </p:nvSpPr>
        <p:spPr>
          <a:noFill/>
        </p:spPr>
        <p:txBody>
          <a:bodyPr/>
          <a:lstStyle/>
          <a:p>
            <a:fld id="{8C992696-A16C-468E-AA22-EC2BA78FEFED}" type="slidenum">
              <a:rPr lang="en-US" smtClean="0"/>
              <a:pPr/>
              <a:t>7</a:t>
            </a:fld>
            <a:endParaRPr lang="th-TH" smtClean="0"/>
          </a:p>
        </p:txBody>
      </p:sp>
      <p:sp>
        <p:nvSpPr>
          <p:cNvPr id="12292" name="Rectangle 2"/>
          <p:cNvSpPr>
            <a:spLocks noGrp="1" noChangeArrowheads="1"/>
          </p:cNvSpPr>
          <p:nvPr>
            <p:ph type="title"/>
          </p:nvPr>
        </p:nvSpPr>
        <p:spPr/>
        <p:txBody>
          <a:bodyPr/>
          <a:lstStyle/>
          <a:p>
            <a:pPr eaLnBrk="1" hangingPunct="1"/>
            <a:r>
              <a:rPr lang="en-US" smtClean="0"/>
              <a:t>Some Important Terms </a:t>
            </a:r>
            <a:endParaRPr lang="th-TH" smtClean="0"/>
          </a:p>
        </p:txBody>
      </p:sp>
      <p:sp>
        <p:nvSpPr>
          <p:cNvPr id="12293" name="Rectangle 3"/>
          <p:cNvSpPr>
            <a:spLocks noGrp="1" noChangeArrowheads="1"/>
          </p:cNvSpPr>
          <p:nvPr>
            <p:ph type="body" idx="1"/>
          </p:nvPr>
        </p:nvSpPr>
        <p:spPr/>
        <p:txBody>
          <a:bodyPr/>
          <a:lstStyle/>
          <a:p>
            <a:pPr eaLnBrk="1" hangingPunct="1">
              <a:lnSpc>
                <a:spcPct val="90000"/>
              </a:lnSpc>
            </a:pPr>
            <a:r>
              <a:rPr lang="en-US" smtClean="0">
                <a:latin typeface="Times New Roman" pitchFamily="18" charset="0"/>
              </a:rPr>
              <a:t>Air Conditioner, Refrigerator, Freezer, Ice Maker, Heat Pump</a:t>
            </a:r>
          </a:p>
          <a:p>
            <a:pPr eaLnBrk="1" hangingPunct="1">
              <a:lnSpc>
                <a:spcPct val="90000"/>
              </a:lnSpc>
            </a:pPr>
            <a:r>
              <a:rPr lang="en-US" smtClean="0">
                <a:latin typeface="Times New Roman" pitchFamily="18" charset="0"/>
              </a:rPr>
              <a:t>Refrigerants: CFCs: </a:t>
            </a:r>
            <a:r>
              <a:rPr lang="en-US" sz="2400" i="1" smtClean="0">
                <a:latin typeface="Times New Roman" pitchFamily="18" charset="0"/>
              </a:rPr>
              <a:t>R-12, R-22, R-134a,...</a:t>
            </a:r>
          </a:p>
          <a:p>
            <a:pPr eaLnBrk="1" hangingPunct="1">
              <a:lnSpc>
                <a:spcPct val="90000"/>
              </a:lnSpc>
              <a:buFont typeface="Wingdings" pitchFamily="2" charset="2"/>
              <a:buNone/>
            </a:pPr>
            <a:r>
              <a:rPr lang="en-US" smtClean="0">
                <a:latin typeface="Times New Roman" pitchFamily="18" charset="0"/>
              </a:rPr>
              <a:t>NH</a:t>
            </a:r>
            <a:r>
              <a:rPr lang="en-US" baseline="-25000" smtClean="0">
                <a:latin typeface="Times New Roman" pitchFamily="18" charset="0"/>
              </a:rPr>
              <a:t>3</a:t>
            </a:r>
            <a:r>
              <a:rPr lang="en-US" smtClean="0">
                <a:latin typeface="Times New Roman" pitchFamily="18" charset="0"/>
              </a:rPr>
              <a:t>, Hydrocarbons: </a:t>
            </a:r>
            <a:r>
              <a:rPr lang="en-US" sz="2400" i="1" smtClean="0">
                <a:latin typeface="Times New Roman" pitchFamily="18" charset="0"/>
              </a:rPr>
              <a:t>propane, ethane, ethelene</a:t>
            </a:r>
            <a:r>
              <a:rPr lang="en-US" smtClean="0">
                <a:latin typeface="Times New Roman" pitchFamily="18" charset="0"/>
              </a:rPr>
              <a:t>...CO</a:t>
            </a:r>
            <a:r>
              <a:rPr lang="en-US" baseline="-25000" smtClean="0">
                <a:latin typeface="Times New Roman" pitchFamily="18" charset="0"/>
              </a:rPr>
              <a:t>2</a:t>
            </a:r>
            <a:r>
              <a:rPr lang="en-US" smtClean="0">
                <a:latin typeface="Times New Roman" pitchFamily="18" charset="0"/>
              </a:rPr>
              <a:t>   Air, Water</a:t>
            </a:r>
          </a:p>
          <a:p>
            <a:pPr eaLnBrk="1" hangingPunct="1">
              <a:lnSpc>
                <a:spcPct val="90000"/>
              </a:lnSpc>
            </a:pPr>
            <a:r>
              <a:rPr lang="en-US" smtClean="0">
                <a:latin typeface="Times New Roman" pitchFamily="18" charset="0"/>
              </a:rPr>
              <a:t>Coefficient of performance, </a:t>
            </a:r>
            <a:r>
              <a:rPr lang="en-US" sz="2400" i="1" smtClean="0">
                <a:latin typeface="Times New Roman" pitchFamily="18" charset="0"/>
              </a:rPr>
              <a:t>COP</a:t>
            </a:r>
            <a:r>
              <a:rPr lang="en-US" smtClean="0">
                <a:latin typeface="Times New Roman" pitchFamily="18" charset="0"/>
              </a:rPr>
              <a:t>. Energy Efficiency Ratio, </a:t>
            </a:r>
            <a:r>
              <a:rPr lang="en-US" sz="2400" i="1" smtClean="0">
                <a:latin typeface="Times New Roman" pitchFamily="18" charset="0"/>
              </a:rPr>
              <a:t>EER (Btu/W-hr)</a:t>
            </a:r>
            <a:endParaRPr lang="en-US" smtClean="0">
              <a:latin typeface="Times New Roman" pitchFamily="18" charset="0"/>
            </a:endParaRPr>
          </a:p>
          <a:p>
            <a:pPr eaLnBrk="1" hangingPunct="1">
              <a:lnSpc>
                <a:spcPct val="90000"/>
              </a:lnSpc>
            </a:pPr>
            <a:r>
              <a:rPr lang="en-US" smtClean="0">
                <a:latin typeface="Times New Roman" pitchFamily="18" charset="0"/>
              </a:rPr>
              <a:t>1 Ton of Refrigeration = </a:t>
            </a:r>
            <a:r>
              <a:rPr lang="en-US" sz="2000" i="1" smtClean="0">
                <a:latin typeface="Times New Roman" pitchFamily="18" charset="0"/>
              </a:rPr>
              <a:t>Q</a:t>
            </a:r>
            <a:r>
              <a:rPr lang="en-US" sz="2000" i="1" baseline="-25000" smtClean="0">
                <a:latin typeface="Times New Roman" pitchFamily="18" charset="0"/>
              </a:rPr>
              <a:t>remove</a:t>
            </a:r>
            <a:r>
              <a:rPr lang="en-US" sz="2000" i="1" smtClean="0">
                <a:latin typeface="Times New Roman" pitchFamily="18" charset="0"/>
              </a:rPr>
              <a:t> from 1 ton(2,000 lb) of WATER at 32 F to be ICE at 32 F in 24 hr</a:t>
            </a:r>
            <a:endParaRPr lang="en-US" sz="1800" i="1" smtClean="0">
              <a:latin typeface="Times New Roman" pitchFamily="18" charset="0"/>
            </a:endParaRPr>
          </a:p>
          <a:p>
            <a:pPr eaLnBrk="1" hangingPunct="1">
              <a:lnSpc>
                <a:spcPct val="90000"/>
              </a:lnSpc>
              <a:buFont typeface="Wingdings" pitchFamily="2" charset="2"/>
              <a:buNone/>
            </a:pPr>
            <a:r>
              <a:rPr lang="en-US" i="1" smtClean="0">
                <a:latin typeface="Times New Roman" pitchFamily="18" charset="0"/>
              </a:rPr>
              <a:t>		   </a:t>
            </a:r>
            <a:r>
              <a:rPr lang="en-US" sz="2000" i="1" smtClean="0">
                <a:latin typeface="Times New Roman" pitchFamily="18" charset="0"/>
              </a:rPr>
              <a:t>1 Ton = 12,000 Btu/h = 3.517 kW</a:t>
            </a:r>
            <a:endParaRPr lang="th-TH" sz="2000" i="1" smtClean="0">
              <a:latin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ctrTitle"/>
          </p:nvPr>
        </p:nvSpPr>
        <p:spPr/>
        <p:txBody>
          <a:bodyPr/>
          <a:lstStyle/>
          <a:p>
            <a:pPr eaLnBrk="1" hangingPunct="1"/>
            <a:r>
              <a:rPr lang="en-US" smtClean="0"/>
              <a:t>Recall</a:t>
            </a:r>
            <a:endParaRPr lang="th-TH" smtClean="0"/>
          </a:p>
        </p:txBody>
      </p:sp>
      <p:sp>
        <p:nvSpPr>
          <p:cNvPr id="13315" name="Rectangle 5"/>
          <p:cNvSpPr>
            <a:spLocks noGrp="1" noChangeArrowheads="1"/>
          </p:cNvSpPr>
          <p:nvPr>
            <p:ph type="subTitle" idx="1"/>
          </p:nvPr>
        </p:nvSpPr>
        <p:spPr/>
        <p:txBody>
          <a:bodyPr/>
          <a:lstStyle/>
          <a:p>
            <a:pPr eaLnBrk="1" hangingPunct="1"/>
            <a:r>
              <a:rPr lang="en-US" i="1" smtClean="0">
                <a:latin typeface="Times New Roman" pitchFamily="18" charset="0"/>
              </a:rPr>
              <a:t>from chapter 5 </a:t>
            </a:r>
          </a:p>
          <a:p>
            <a:pPr eaLnBrk="1" hangingPunct="1"/>
            <a:r>
              <a:rPr lang="en-US" i="1" smtClean="0">
                <a:latin typeface="Times New Roman" pitchFamily="18" charset="0"/>
              </a:rPr>
              <a:t>The Second Law of Thermodynamics</a:t>
            </a:r>
            <a:endParaRPr lang="th-TH" i="1" smtClean="0">
              <a:latin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ตัวยึดท้ายกระดาษ 4"/>
          <p:cNvSpPr>
            <a:spLocks noGrp="1"/>
          </p:cNvSpPr>
          <p:nvPr>
            <p:ph type="ftr" sz="quarter" idx="11"/>
          </p:nvPr>
        </p:nvSpPr>
        <p:spPr>
          <a:noFill/>
        </p:spPr>
        <p:txBody>
          <a:bodyPr/>
          <a:lstStyle/>
          <a:p>
            <a:r>
              <a:rPr lang="en-US" smtClean="0"/>
              <a:t>รศ.ดร.สมหมาย ปรีเปรม</a:t>
            </a:r>
            <a:endParaRPr lang="th-TH" smtClean="0"/>
          </a:p>
        </p:txBody>
      </p:sp>
      <p:sp>
        <p:nvSpPr>
          <p:cNvPr id="14339" name="ตัวยึดหมายเลขภาพนิ่ง 5"/>
          <p:cNvSpPr>
            <a:spLocks noGrp="1"/>
          </p:cNvSpPr>
          <p:nvPr>
            <p:ph type="sldNum" sz="quarter" idx="12"/>
          </p:nvPr>
        </p:nvSpPr>
        <p:spPr>
          <a:noFill/>
        </p:spPr>
        <p:txBody>
          <a:bodyPr/>
          <a:lstStyle/>
          <a:p>
            <a:fld id="{09A961F1-AB2C-4DA9-8ADD-886DDBFBE289}" type="slidenum">
              <a:rPr lang="en-US" smtClean="0"/>
              <a:pPr/>
              <a:t>9</a:t>
            </a:fld>
            <a:endParaRPr lang="th-TH" smtClean="0"/>
          </a:p>
        </p:txBody>
      </p:sp>
      <p:sp>
        <p:nvSpPr>
          <p:cNvPr id="14340" name="Rectangle 2"/>
          <p:cNvSpPr>
            <a:spLocks noGrp="1" noChangeArrowheads="1"/>
          </p:cNvSpPr>
          <p:nvPr>
            <p:ph type="title"/>
          </p:nvPr>
        </p:nvSpPr>
        <p:spPr/>
        <p:txBody>
          <a:bodyPr/>
          <a:lstStyle/>
          <a:p>
            <a:pPr eaLnBrk="1" hangingPunct="1"/>
            <a:r>
              <a:rPr lang="en-US" smtClean="0"/>
              <a:t>Refrigerator and Heat Pump</a:t>
            </a:r>
            <a:endParaRPr lang="th-TH" smtClean="0"/>
          </a:p>
        </p:txBody>
      </p:sp>
      <p:sp>
        <p:nvSpPr>
          <p:cNvPr id="14341" name="Rectangle 3"/>
          <p:cNvSpPr>
            <a:spLocks noGrp="1" noChangeArrowheads="1"/>
          </p:cNvSpPr>
          <p:nvPr>
            <p:ph type="body" idx="1"/>
          </p:nvPr>
        </p:nvSpPr>
        <p:spPr>
          <a:xfrm>
            <a:off x="425450" y="1711325"/>
            <a:ext cx="4324350" cy="4525963"/>
          </a:xfrm>
        </p:spPr>
        <p:txBody>
          <a:bodyPr/>
          <a:lstStyle/>
          <a:p>
            <a:pPr marL="609600" indent="-609600" eaLnBrk="1" hangingPunct="1">
              <a:buFont typeface="Wingdings" pitchFamily="2" charset="2"/>
              <a:buNone/>
            </a:pPr>
            <a:r>
              <a:rPr lang="en-US" sz="1800" smtClean="0"/>
              <a:t>A Simple Vapor-Compression Refrigeration has 4 devices and performs 4 processes in a cycle:</a:t>
            </a:r>
          </a:p>
          <a:p>
            <a:pPr marL="609600" indent="-609600" eaLnBrk="1" hangingPunct="1">
              <a:buFontTx/>
              <a:buAutoNum type="arabicPeriod"/>
            </a:pPr>
            <a:r>
              <a:rPr lang="en-US" sz="1800" b="1" smtClean="0"/>
              <a:t>Compressor</a:t>
            </a:r>
            <a:r>
              <a:rPr lang="en-US" sz="1800" smtClean="0"/>
              <a:t>: compress vapor to high Press.(HP)</a:t>
            </a:r>
          </a:p>
          <a:p>
            <a:pPr marL="609600" indent="-609600" eaLnBrk="1" hangingPunct="1">
              <a:buFontTx/>
              <a:buAutoNum type="arabicPeriod"/>
            </a:pPr>
            <a:r>
              <a:rPr lang="en-US" sz="1800" b="1" smtClean="0"/>
              <a:t>Condenser</a:t>
            </a:r>
            <a:r>
              <a:rPr lang="en-US" sz="1800" smtClean="0"/>
              <a:t>: condense HP vapor to HP liq.</a:t>
            </a:r>
          </a:p>
          <a:p>
            <a:pPr marL="609600" indent="-609600" eaLnBrk="1" hangingPunct="1">
              <a:buFontTx/>
              <a:buAutoNum type="arabicPeriod"/>
            </a:pPr>
            <a:r>
              <a:rPr lang="en-US" sz="1800" b="1" smtClean="0"/>
              <a:t>Expansion Valve</a:t>
            </a:r>
            <a:r>
              <a:rPr lang="en-US" sz="1800" smtClean="0"/>
              <a:t>: reduces pressure of HP liq. to LP</a:t>
            </a:r>
          </a:p>
          <a:p>
            <a:pPr marL="609600" indent="-609600" eaLnBrk="1" hangingPunct="1">
              <a:buFontTx/>
              <a:buAutoNum type="arabicPeriod"/>
            </a:pPr>
            <a:r>
              <a:rPr lang="en-US" sz="1800" b="1" smtClean="0"/>
              <a:t>Evaporator</a:t>
            </a:r>
            <a:r>
              <a:rPr lang="en-US" sz="1800" smtClean="0"/>
              <a:t>: receive heat from low temp body </a:t>
            </a:r>
            <a:r>
              <a:rPr lang="en-US" sz="1800" smtClean="0">
                <a:sym typeface="Wingdings" pitchFamily="2" charset="2"/>
              </a:rPr>
              <a:t> LP liq. vaporizes to LP vap.</a:t>
            </a:r>
            <a:endParaRPr lang="th-TH" sz="1800" smtClean="0"/>
          </a:p>
        </p:txBody>
      </p:sp>
      <p:grpSp>
        <p:nvGrpSpPr>
          <p:cNvPr id="14342" name="Group 4"/>
          <p:cNvGrpSpPr>
            <a:grpSpLocks/>
          </p:cNvGrpSpPr>
          <p:nvPr/>
        </p:nvGrpSpPr>
        <p:grpSpPr bwMode="auto">
          <a:xfrm>
            <a:off x="4670425" y="1919288"/>
            <a:ext cx="4308475" cy="3600450"/>
            <a:chOff x="1574" y="813"/>
            <a:chExt cx="2714" cy="2268"/>
          </a:xfrm>
        </p:grpSpPr>
        <p:grpSp>
          <p:nvGrpSpPr>
            <p:cNvPr id="14343" name="Group 5"/>
            <p:cNvGrpSpPr>
              <a:grpSpLocks/>
            </p:cNvGrpSpPr>
            <p:nvPr/>
          </p:nvGrpSpPr>
          <p:grpSpPr bwMode="auto">
            <a:xfrm>
              <a:off x="1708" y="813"/>
              <a:ext cx="2580" cy="2268"/>
              <a:chOff x="1060" y="555"/>
              <a:chExt cx="2580" cy="2268"/>
            </a:xfrm>
          </p:grpSpPr>
          <p:grpSp>
            <p:nvGrpSpPr>
              <p:cNvPr id="14350" name="Group 6"/>
              <p:cNvGrpSpPr>
                <a:grpSpLocks/>
              </p:cNvGrpSpPr>
              <p:nvPr/>
            </p:nvGrpSpPr>
            <p:grpSpPr bwMode="auto">
              <a:xfrm>
                <a:off x="1060" y="1054"/>
                <a:ext cx="2279" cy="1305"/>
                <a:chOff x="1060" y="1054"/>
                <a:chExt cx="2279" cy="1305"/>
              </a:xfrm>
            </p:grpSpPr>
            <p:sp>
              <p:nvSpPr>
                <p:cNvPr id="14372" name="Rectangle 7"/>
                <p:cNvSpPr>
                  <a:spLocks noChangeArrowheads="1"/>
                </p:cNvSpPr>
                <p:nvPr/>
              </p:nvSpPr>
              <p:spPr bwMode="auto">
                <a:xfrm>
                  <a:off x="1498" y="1054"/>
                  <a:ext cx="1134" cy="204"/>
                </a:xfrm>
                <a:prstGeom prst="rect">
                  <a:avLst/>
                </a:prstGeom>
                <a:gradFill rotWithShape="1">
                  <a:gsLst>
                    <a:gs pos="0">
                      <a:schemeClr val="hlink"/>
                    </a:gs>
                    <a:gs pos="100000">
                      <a:srgbClr val="FF7C80">
                        <a:alpha val="87000"/>
                      </a:srgbClr>
                    </a:gs>
                  </a:gsLst>
                  <a:lin ang="18900000" scaled="1"/>
                </a:gradFill>
                <a:ln w="28575" algn="ctr">
                  <a:solidFill>
                    <a:srgbClr val="808080"/>
                  </a:solidFill>
                  <a:miter lim="800000"/>
                  <a:headEnd/>
                  <a:tailEnd/>
                </a:ln>
              </p:spPr>
              <p:txBody>
                <a:bodyPr wrap="none" anchor="ctr"/>
                <a:lstStyle/>
                <a:p>
                  <a:endParaRPr lang="th-TH"/>
                </a:p>
              </p:txBody>
            </p:sp>
            <p:sp>
              <p:nvSpPr>
                <p:cNvPr id="14373" name="Rectangle 8"/>
                <p:cNvSpPr>
                  <a:spLocks noChangeArrowheads="1"/>
                </p:cNvSpPr>
                <p:nvPr/>
              </p:nvSpPr>
              <p:spPr bwMode="auto">
                <a:xfrm>
                  <a:off x="1501" y="2155"/>
                  <a:ext cx="1134" cy="204"/>
                </a:xfrm>
                <a:prstGeom prst="rect">
                  <a:avLst/>
                </a:prstGeom>
                <a:gradFill rotWithShape="1">
                  <a:gsLst>
                    <a:gs pos="0">
                      <a:srgbClr val="0000CC"/>
                    </a:gs>
                    <a:gs pos="100000">
                      <a:srgbClr val="FF7C80">
                        <a:alpha val="32001"/>
                      </a:srgbClr>
                    </a:gs>
                  </a:gsLst>
                  <a:lin ang="18900000" scaled="1"/>
                </a:gradFill>
                <a:ln w="28575" algn="ctr">
                  <a:solidFill>
                    <a:srgbClr val="808080"/>
                  </a:solidFill>
                  <a:miter lim="800000"/>
                  <a:headEnd/>
                  <a:tailEnd/>
                </a:ln>
              </p:spPr>
              <p:txBody>
                <a:bodyPr wrap="none" anchor="ctr"/>
                <a:lstStyle/>
                <a:p>
                  <a:endParaRPr lang="th-TH"/>
                </a:p>
              </p:txBody>
            </p:sp>
            <p:grpSp>
              <p:nvGrpSpPr>
                <p:cNvPr id="14374" name="Group 9"/>
                <p:cNvGrpSpPr>
                  <a:grpSpLocks/>
                </p:cNvGrpSpPr>
                <p:nvPr/>
              </p:nvGrpSpPr>
              <p:grpSpPr bwMode="auto">
                <a:xfrm>
                  <a:off x="1060" y="1621"/>
                  <a:ext cx="244" cy="249"/>
                  <a:chOff x="537" y="885"/>
                  <a:chExt cx="244" cy="249"/>
                </a:xfrm>
              </p:grpSpPr>
              <p:sp>
                <p:nvSpPr>
                  <p:cNvPr id="14384" name="Freeform 10"/>
                  <p:cNvSpPr>
                    <a:spLocks/>
                  </p:cNvSpPr>
                  <p:nvPr/>
                </p:nvSpPr>
                <p:spPr bwMode="auto">
                  <a:xfrm>
                    <a:off x="537" y="1012"/>
                    <a:ext cx="240" cy="122"/>
                  </a:xfrm>
                  <a:custGeom>
                    <a:avLst/>
                    <a:gdLst>
                      <a:gd name="T0" fmla="*/ 0 w 267"/>
                      <a:gd name="T1" fmla="*/ 122 h 186"/>
                      <a:gd name="T2" fmla="*/ 240 w 267"/>
                      <a:gd name="T3" fmla="*/ 122 h 186"/>
                      <a:gd name="T4" fmla="*/ 127 w 267"/>
                      <a:gd name="T5" fmla="*/ 0 h 186"/>
                      <a:gd name="T6" fmla="*/ 0 w 267"/>
                      <a:gd name="T7" fmla="*/ 122 h 186"/>
                      <a:gd name="T8" fmla="*/ 0 60000 65536"/>
                      <a:gd name="T9" fmla="*/ 0 60000 65536"/>
                      <a:gd name="T10" fmla="*/ 0 60000 65536"/>
                      <a:gd name="T11" fmla="*/ 0 60000 65536"/>
                      <a:gd name="T12" fmla="*/ 0 w 267"/>
                      <a:gd name="T13" fmla="*/ 0 h 186"/>
                      <a:gd name="T14" fmla="*/ 267 w 267"/>
                      <a:gd name="T15" fmla="*/ 186 h 186"/>
                    </a:gdLst>
                    <a:ahLst/>
                    <a:cxnLst>
                      <a:cxn ang="T8">
                        <a:pos x="T0" y="T1"/>
                      </a:cxn>
                      <a:cxn ang="T9">
                        <a:pos x="T2" y="T3"/>
                      </a:cxn>
                      <a:cxn ang="T10">
                        <a:pos x="T4" y="T5"/>
                      </a:cxn>
                      <a:cxn ang="T11">
                        <a:pos x="T6" y="T7"/>
                      </a:cxn>
                    </a:cxnLst>
                    <a:rect l="T12" t="T13" r="T14" b="T15"/>
                    <a:pathLst>
                      <a:path w="267" h="186">
                        <a:moveTo>
                          <a:pt x="0" y="186"/>
                        </a:moveTo>
                        <a:lnTo>
                          <a:pt x="267" y="186"/>
                        </a:lnTo>
                        <a:lnTo>
                          <a:pt x="141" y="0"/>
                        </a:lnTo>
                        <a:lnTo>
                          <a:pt x="0" y="186"/>
                        </a:lnTo>
                        <a:close/>
                      </a:path>
                    </a:pathLst>
                  </a:custGeom>
                  <a:gradFill rotWithShape="1">
                    <a:gsLst>
                      <a:gs pos="0">
                        <a:srgbClr val="0000FF">
                          <a:alpha val="46999"/>
                        </a:srgbClr>
                      </a:gs>
                      <a:gs pos="100000">
                        <a:srgbClr val="0000AA"/>
                      </a:gs>
                    </a:gsLst>
                    <a:lin ang="5400000" scaled="1"/>
                  </a:gradFill>
                  <a:ln w="19050" cap="flat" cmpd="sng">
                    <a:solidFill>
                      <a:srgbClr val="808080"/>
                    </a:solidFill>
                    <a:prstDash val="solid"/>
                    <a:round/>
                    <a:headEnd type="none" w="med" len="med"/>
                    <a:tailEnd type="none" w="med" len="med"/>
                  </a:ln>
                </p:spPr>
                <p:txBody>
                  <a:bodyPr/>
                  <a:lstStyle/>
                  <a:p>
                    <a:endParaRPr lang="th-TH"/>
                  </a:p>
                </p:txBody>
              </p:sp>
              <p:sp>
                <p:nvSpPr>
                  <p:cNvPr id="116747" name="Freeform 11"/>
                  <p:cNvSpPr>
                    <a:spLocks/>
                  </p:cNvSpPr>
                  <p:nvPr/>
                </p:nvSpPr>
                <p:spPr bwMode="auto">
                  <a:xfrm>
                    <a:off x="537" y="885"/>
                    <a:ext cx="244" cy="125"/>
                  </a:xfrm>
                  <a:custGeom>
                    <a:avLst/>
                    <a:gdLst/>
                    <a:ahLst/>
                    <a:cxnLst>
                      <a:cxn ang="0">
                        <a:pos x="0" y="0"/>
                      </a:cxn>
                      <a:cxn ang="0">
                        <a:pos x="271" y="2"/>
                      </a:cxn>
                      <a:cxn ang="0">
                        <a:pos x="142" y="191"/>
                      </a:cxn>
                      <a:cxn ang="0">
                        <a:pos x="0" y="0"/>
                      </a:cxn>
                    </a:cxnLst>
                    <a:rect l="0" t="0" r="r" b="b"/>
                    <a:pathLst>
                      <a:path w="271" h="191">
                        <a:moveTo>
                          <a:pt x="0" y="0"/>
                        </a:moveTo>
                        <a:lnTo>
                          <a:pt x="271" y="2"/>
                        </a:lnTo>
                        <a:lnTo>
                          <a:pt x="142" y="191"/>
                        </a:lnTo>
                        <a:lnTo>
                          <a:pt x="0" y="0"/>
                        </a:lnTo>
                        <a:close/>
                      </a:path>
                    </a:pathLst>
                  </a:custGeom>
                  <a:gradFill rotWithShape="1">
                    <a:gsLst>
                      <a:gs pos="0">
                        <a:schemeClr val="hlink">
                          <a:gamma/>
                          <a:shade val="66667"/>
                          <a:invGamma/>
                        </a:schemeClr>
                      </a:gs>
                      <a:gs pos="100000">
                        <a:schemeClr val="hlink">
                          <a:alpha val="74001"/>
                        </a:schemeClr>
                      </a:gs>
                    </a:gsLst>
                    <a:lin ang="5400000" scaled="1"/>
                  </a:gradFill>
                  <a:ln w="19050" cap="flat" cmpd="sng">
                    <a:solidFill>
                      <a:srgbClr val="808080"/>
                    </a:solidFill>
                    <a:prstDash val="solid"/>
                    <a:round/>
                    <a:headEnd type="none" w="med" len="med"/>
                    <a:tailEnd type="none" w="med" len="med"/>
                  </a:ln>
                  <a:effectLst/>
                </p:spPr>
                <p:txBody>
                  <a:bodyPr/>
                  <a:lstStyle/>
                  <a:p>
                    <a:pPr>
                      <a:defRPr/>
                    </a:pPr>
                    <a:endParaRPr lang="th-TH"/>
                  </a:p>
                </p:txBody>
              </p:sp>
            </p:grpSp>
            <p:grpSp>
              <p:nvGrpSpPr>
                <p:cNvPr id="14375" name="Group 12"/>
                <p:cNvGrpSpPr>
                  <a:grpSpLocks/>
                </p:cNvGrpSpPr>
                <p:nvPr/>
              </p:nvGrpSpPr>
              <p:grpSpPr bwMode="auto">
                <a:xfrm>
                  <a:off x="2823" y="1582"/>
                  <a:ext cx="516" cy="345"/>
                  <a:chOff x="2823" y="1582"/>
                  <a:chExt cx="516" cy="345"/>
                </a:xfrm>
              </p:grpSpPr>
              <p:sp>
                <p:nvSpPr>
                  <p:cNvPr id="14380" name="Freeform 13"/>
                  <p:cNvSpPr>
                    <a:spLocks noChangeAspect="1"/>
                  </p:cNvSpPr>
                  <p:nvPr/>
                </p:nvSpPr>
                <p:spPr bwMode="auto">
                  <a:xfrm rot="5400000">
                    <a:off x="2894" y="1511"/>
                    <a:ext cx="345" cy="487"/>
                  </a:xfrm>
                  <a:custGeom>
                    <a:avLst/>
                    <a:gdLst>
                      <a:gd name="T0" fmla="*/ 0 w 1980"/>
                      <a:gd name="T1" fmla="*/ 0 h 2880"/>
                      <a:gd name="T2" fmla="*/ 0 w 1980"/>
                      <a:gd name="T3" fmla="*/ 487 h 2880"/>
                      <a:gd name="T4" fmla="*/ 345 w 1980"/>
                      <a:gd name="T5" fmla="*/ 487 h 2880"/>
                      <a:gd name="T6" fmla="*/ 345 w 1980"/>
                      <a:gd name="T7" fmla="*/ 0 h 2880"/>
                      <a:gd name="T8" fmla="*/ 0 60000 65536"/>
                      <a:gd name="T9" fmla="*/ 0 60000 65536"/>
                      <a:gd name="T10" fmla="*/ 0 60000 65536"/>
                      <a:gd name="T11" fmla="*/ 0 60000 65536"/>
                      <a:gd name="T12" fmla="*/ 0 w 1980"/>
                      <a:gd name="T13" fmla="*/ 0 h 2880"/>
                      <a:gd name="T14" fmla="*/ 1980 w 1980"/>
                      <a:gd name="T15" fmla="*/ 2880 h 2880"/>
                    </a:gdLst>
                    <a:ahLst/>
                    <a:cxnLst>
                      <a:cxn ang="T8">
                        <a:pos x="T0" y="T1"/>
                      </a:cxn>
                      <a:cxn ang="T9">
                        <a:pos x="T2" y="T3"/>
                      </a:cxn>
                      <a:cxn ang="T10">
                        <a:pos x="T4" y="T5"/>
                      </a:cxn>
                      <a:cxn ang="T11">
                        <a:pos x="T6" y="T7"/>
                      </a:cxn>
                    </a:cxnLst>
                    <a:rect l="T12" t="T13" r="T14" b="T15"/>
                    <a:pathLst>
                      <a:path w="1980" h="2880">
                        <a:moveTo>
                          <a:pt x="0" y="0"/>
                        </a:moveTo>
                        <a:lnTo>
                          <a:pt x="0" y="2880"/>
                        </a:lnTo>
                        <a:lnTo>
                          <a:pt x="1980" y="2880"/>
                        </a:lnTo>
                        <a:lnTo>
                          <a:pt x="1980" y="0"/>
                        </a:lnTo>
                      </a:path>
                    </a:pathLst>
                  </a:custGeom>
                  <a:gradFill rotWithShape="1">
                    <a:gsLst>
                      <a:gs pos="0">
                        <a:srgbClr val="525252"/>
                      </a:gs>
                      <a:gs pos="50000">
                        <a:srgbClr val="B2B2B2"/>
                      </a:gs>
                      <a:gs pos="100000">
                        <a:srgbClr val="525252"/>
                      </a:gs>
                    </a:gsLst>
                    <a:lin ang="0" scaled="1"/>
                  </a:gradFill>
                  <a:ln w="76200">
                    <a:solidFill>
                      <a:srgbClr val="808080"/>
                    </a:solidFill>
                    <a:round/>
                    <a:headEnd/>
                    <a:tailEnd/>
                  </a:ln>
                </p:spPr>
                <p:txBody>
                  <a:bodyPr/>
                  <a:lstStyle/>
                  <a:p>
                    <a:endParaRPr lang="th-TH"/>
                  </a:p>
                </p:txBody>
              </p:sp>
              <p:sp>
                <p:nvSpPr>
                  <p:cNvPr id="14381" name="AutoShape 14"/>
                  <p:cNvSpPr>
                    <a:spLocks noChangeAspect="1" noChangeArrowheads="1"/>
                  </p:cNvSpPr>
                  <p:nvPr/>
                </p:nvSpPr>
                <p:spPr bwMode="auto">
                  <a:xfrm rot="5400000" flipV="1">
                    <a:off x="3218" y="1677"/>
                    <a:ext cx="95" cy="147"/>
                  </a:xfrm>
                  <a:custGeom>
                    <a:avLst/>
                    <a:gdLst>
                      <a:gd name="T0" fmla="*/ 0 w 21600"/>
                      <a:gd name="T1" fmla="*/ 1 h 21600"/>
                      <a:gd name="T2" fmla="*/ 0 w 21600"/>
                      <a:gd name="T3" fmla="*/ 1 h 21600"/>
                      <a:gd name="T4" fmla="*/ 0 w 21600"/>
                      <a:gd name="T5" fmla="*/ 1 h 21600"/>
                      <a:gd name="T6" fmla="*/ 0 w 21600"/>
                      <a:gd name="T7" fmla="*/ 0 h 21600"/>
                      <a:gd name="T8" fmla="*/ 0 60000 65536"/>
                      <a:gd name="T9" fmla="*/ 0 60000 65536"/>
                      <a:gd name="T10" fmla="*/ 0 60000 65536"/>
                      <a:gd name="T11" fmla="*/ 0 60000 65536"/>
                      <a:gd name="T12" fmla="*/ 4547 w 21600"/>
                      <a:gd name="T13" fmla="*/ 4555 h 21600"/>
                      <a:gd name="T14" fmla="*/ 17053 w 21600"/>
                      <a:gd name="T15" fmla="*/ 17045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808080"/>
                      </a:gs>
                      <a:gs pos="50000">
                        <a:srgbClr val="D3D3D3"/>
                      </a:gs>
                      <a:gs pos="100000">
                        <a:srgbClr val="808080"/>
                      </a:gs>
                    </a:gsLst>
                    <a:lin ang="0" scaled="1"/>
                  </a:gradFill>
                  <a:ln w="3175" algn="ctr">
                    <a:solidFill>
                      <a:schemeClr val="tx1"/>
                    </a:solidFill>
                    <a:miter lim="800000"/>
                    <a:headEnd/>
                    <a:tailEnd/>
                  </a:ln>
                </p:spPr>
                <p:txBody>
                  <a:bodyPr wrap="none" anchor="ctr"/>
                  <a:lstStyle/>
                  <a:p>
                    <a:endParaRPr lang="th-TH"/>
                  </a:p>
                </p:txBody>
              </p:sp>
              <p:sp>
                <p:nvSpPr>
                  <p:cNvPr id="14382" name="Rectangle 15"/>
                  <p:cNvSpPr>
                    <a:spLocks noChangeArrowheads="1"/>
                  </p:cNvSpPr>
                  <p:nvPr/>
                </p:nvSpPr>
                <p:spPr bwMode="auto">
                  <a:xfrm>
                    <a:off x="2847" y="1606"/>
                    <a:ext cx="263" cy="296"/>
                  </a:xfrm>
                  <a:prstGeom prst="rect">
                    <a:avLst/>
                  </a:prstGeom>
                  <a:gradFill rotWithShape="1">
                    <a:gsLst>
                      <a:gs pos="0">
                        <a:srgbClr val="FF0000">
                          <a:alpha val="62000"/>
                        </a:srgbClr>
                      </a:gs>
                      <a:gs pos="100000">
                        <a:srgbClr val="760000">
                          <a:alpha val="32001"/>
                        </a:srgbClr>
                      </a:gs>
                    </a:gsLst>
                    <a:lin ang="0" scaled="1"/>
                  </a:gradFill>
                  <a:ln w="28575" algn="ctr">
                    <a:noFill/>
                    <a:miter lim="800000"/>
                    <a:headEnd/>
                    <a:tailEnd/>
                  </a:ln>
                </p:spPr>
                <p:txBody>
                  <a:bodyPr wrap="none" anchor="ctr"/>
                  <a:lstStyle/>
                  <a:p>
                    <a:endParaRPr lang="th-TH"/>
                  </a:p>
                </p:txBody>
              </p:sp>
              <p:sp>
                <p:nvSpPr>
                  <p:cNvPr id="14383" name="Rectangle 16"/>
                  <p:cNvSpPr>
                    <a:spLocks noChangeAspect="1" noChangeArrowheads="1"/>
                  </p:cNvSpPr>
                  <p:nvPr/>
                </p:nvSpPr>
                <p:spPr bwMode="auto">
                  <a:xfrm rot="5400000">
                    <a:off x="2991" y="1693"/>
                    <a:ext cx="290" cy="121"/>
                  </a:xfrm>
                  <a:prstGeom prst="rect">
                    <a:avLst/>
                  </a:prstGeom>
                  <a:gradFill rotWithShape="1">
                    <a:gsLst>
                      <a:gs pos="0">
                        <a:srgbClr val="767676"/>
                      </a:gs>
                      <a:gs pos="50000">
                        <a:srgbClr val="FFFFFF"/>
                      </a:gs>
                      <a:gs pos="100000">
                        <a:srgbClr val="767676"/>
                      </a:gs>
                    </a:gsLst>
                    <a:lin ang="0" scaled="1"/>
                  </a:gradFill>
                  <a:ln w="6350">
                    <a:solidFill>
                      <a:srgbClr val="333333"/>
                    </a:solidFill>
                    <a:miter lim="800000"/>
                    <a:headEnd/>
                    <a:tailEnd/>
                  </a:ln>
                </p:spPr>
                <p:txBody>
                  <a:bodyPr/>
                  <a:lstStyle/>
                  <a:p>
                    <a:endParaRPr lang="th-TH"/>
                  </a:p>
                </p:txBody>
              </p:sp>
            </p:grpSp>
            <p:sp>
              <p:nvSpPr>
                <p:cNvPr id="14376" name="Freeform 17"/>
                <p:cNvSpPr>
                  <a:spLocks/>
                </p:cNvSpPr>
                <p:nvPr/>
              </p:nvSpPr>
              <p:spPr bwMode="auto">
                <a:xfrm>
                  <a:off x="2628" y="1140"/>
                  <a:ext cx="264" cy="465"/>
                </a:xfrm>
                <a:custGeom>
                  <a:avLst/>
                  <a:gdLst>
                    <a:gd name="T0" fmla="*/ 264 w 363"/>
                    <a:gd name="T1" fmla="*/ 465 h 360"/>
                    <a:gd name="T2" fmla="*/ 264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FF0000"/>
                  </a:solidFill>
                  <a:prstDash val="solid"/>
                  <a:round/>
                  <a:headEnd type="none" w="med" len="med"/>
                  <a:tailEnd type="stealth" w="lg" len="lg"/>
                </a:ln>
              </p:spPr>
              <p:txBody>
                <a:bodyPr/>
                <a:lstStyle/>
                <a:p>
                  <a:endParaRPr lang="th-TH"/>
                </a:p>
              </p:txBody>
            </p:sp>
            <p:sp>
              <p:nvSpPr>
                <p:cNvPr id="14377" name="Freeform 18"/>
                <p:cNvSpPr>
                  <a:spLocks/>
                </p:cNvSpPr>
                <p:nvPr/>
              </p:nvSpPr>
              <p:spPr bwMode="auto">
                <a:xfrm rot="5400000">
                  <a:off x="2595" y="1952"/>
                  <a:ext cx="333" cy="276"/>
                </a:xfrm>
                <a:custGeom>
                  <a:avLst/>
                  <a:gdLst>
                    <a:gd name="T0" fmla="*/ 333 w 363"/>
                    <a:gd name="T1" fmla="*/ 276 h 360"/>
                    <a:gd name="T2" fmla="*/ 333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FF00FF"/>
                  </a:solidFill>
                  <a:prstDash val="solid"/>
                  <a:round/>
                  <a:headEnd type="none" w="med" len="med"/>
                  <a:tailEnd type="stealth" w="lg" len="lg"/>
                </a:ln>
              </p:spPr>
              <p:txBody>
                <a:bodyPr/>
                <a:lstStyle/>
                <a:p>
                  <a:endParaRPr lang="th-TH"/>
                </a:p>
              </p:txBody>
            </p:sp>
            <p:sp>
              <p:nvSpPr>
                <p:cNvPr id="14378" name="Freeform 19"/>
                <p:cNvSpPr>
                  <a:spLocks/>
                </p:cNvSpPr>
                <p:nvPr/>
              </p:nvSpPr>
              <p:spPr bwMode="auto">
                <a:xfrm rot="10800000">
                  <a:off x="1178" y="1862"/>
                  <a:ext cx="333" cy="393"/>
                </a:xfrm>
                <a:custGeom>
                  <a:avLst/>
                  <a:gdLst>
                    <a:gd name="T0" fmla="*/ 333 w 363"/>
                    <a:gd name="T1" fmla="*/ 393 h 360"/>
                    <a:gd name="T2" fmla="*/ 333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0000FF"/>
                  </a:solidFill>
                  <a:prstDash val="solid"/>
                  <a:round/>
                  <a:headEnd type="none" w="med" len="med"/>
                  <a:tailEnd type="stealth" w="lg" len="lg"/>
                </a:ln>
              </p:spPr>
              <p:txBody>
                <a:bodyPr/>
                <a:lstStyle/>
                <a:p>
                  <a:endParaRPr lang="th-TH"/>
                </a:p>
              </p:txBody>
            </p:sp>
            <p:sp>
              <p:nvSpPr>
                <p:cNvPr id="14379" name="Freeform 20"/>
                <p:cNvSpPr>
                  <a:spLocks/>
                </p:cNvSpPr>
                <p:nvPr/>
              </p:nvSpPr>
              <p:spPr bwMode="auto">
                <a:xfrm rot="-5400000">
                  <a:off x="1120" y="1232"/>
                  <a:ext cx="465" cy="321"/>
                </a:xfrm>
                <a:custGeom>
                  <a:avLst/>
                  <a:gdLst>
                    <a:gd name="T0" fmla="*/ 465 w 363"/>
                    <a:gd name="T1" fmla="*/ 321 h 360"/>
                    <a:gd name="T2" fmla="*/ 465 w 363"/>
                    <a:gd name="T3" fmla="*/ 0 h 360"/>
                    <a:gd name="T4" fmla="*/ 0 w 363"/>
                    <a:gd name="T5" fmla="*/ 0 h 360"/>
                    <a:gd name="T6" fmla="*/ 0 60000 65536"/>
                    <a:gd name="T7" fmla="*/ 0 60000 65536"/>
                    <a:gd name="T8" fmla="*/ 0 60000 65536"/>
                    <a:gd name="T9" fmla="*/ 0 w 363"/>
                    <a:gd name="T10" fmla="*/ 0 h 360"/>
                    <a:gd name="T11" fmla="*/ 363 w 363"/>
                    <a:gd name="T12" fmla="*/ 360 h 360"/>
                  </a:gdLst>
                  <a:ahLst/>
                  <a:cxnLst>
                    <a:cxn ang="T6">
                      <a:pos x="T0" y="T1"/>
                    </a:cxn>
                    <a:cxn ang="T7">
                      <a:pos x="T2" y="T3"/>
                    </a:cxn>
                    <a:cxn ang="T8">
                      <a:pos x="T4" y="T5"/>
                    </a:cxn>
                  </a:cxnLst>
                  <a:rect l="T9" t="T10" r="T11" b="T12"/>
                  <a:pathLst>
                    <a:path w="363" h="360">
                      <a:moveTo>
                        <a:pt x="363" y="360"/>
                      </a:moveTo>
                      <a:lnTo>
                        <a:pt x="363" y="0"/>
                      </a:lnTo>
                      <a:lnTo>
                        <a:pt x="0" y="0"/>
                      </a:lnTo>
                    </a:path>
                  </a:pathLst>
                </a:custGeom>
                <a:noFill/>
                <a:ln w="38100" cap="flat" cmpd="sng">
                  <a:solidFill>
                    <a:srgbClr val="008000"/>
                  </a:solidFill>
                  <a:prstDash val="solid"/>
                  <a:round/>
                  <a:headEnd type="none" w="med" len="med"/>
                  <a:tailEnd type="stealth" w="lg" len="lg"/>
                </a:ln>
              </p:spPr>
              <p:txBody>
                <a:bodyPr/>
                <a:lstStyle/>
                <a:p>
                  <a:endParaRPr lang="th-TH"/>
                </a:p>
              </p:txBody>
            </p:sp>
          </p:grpSp>
          <p:grpSp>
            <p:nvGrpSpPr>
              <p:cNvPr id="14351" name="Group 21"/>
              <p:cNvGrpSpPr>
                <a:grpSpLocks/>
              </p:cNvGrpSpPr>
              <p:nvPr/>
            </p:nvGrpSpPr>
            <p:grpSpPr bwMode="auto">
              <a:xfrm>
                <a:off x="1648" y="2345"/>
                <a:ext cx="900" cy="478"/>
                <a:chOff x="1648" y="2345"/>
                <a:chExt cx="900" cy="478"/>
              </a:xfrm>
            </p:grpSpPr>
            <p:grpSp>
              <p:nvGrpSpPr>
                <p:cNvPr id="14367" name="Group 22"/>
                <p:cNvGrpSpPr>
                  <a:grpSpLocks/>
                </p:cNvGrpSpPr>
                <p:nvPr/>
              </p:nvGrpSpPr>
              <p:grpSpPr bwMode="auto">
                <a:xfrm>
                  <a:off x="1648" y="2525"/>
                  <a:ext cx="900" cy="298"/>
                  <a:chOff x="1402" y="3527"/>
                  <a:chExt cx="900" cy="298"/>
                </a:xfrm>
              </p:grpSpPr>
              <p:sp>
                <p:nvSpPr>
                  <p:cNvPr id="14370" name="Freeform 23"/>
                  <p:cNvSpPr>
                    <a:spLocks/>
                  </p:cNvSpPr>
                  <p:nvPr/>
                </p:nvSpPr>
                <p:spPr bwMode="auto">
                  <a:xfrm flipH="1" flipV="1">
                    <a:off x="1405" y="3527"/>
                    <a:ext cx="897" cy="298"/>
                  </a:xfrm>
                  <a:custGeom>
                    <a:avLst/>
                    <a:gdLst>
                      <a:gd name="T0" fmla="*/ 15 w 1629"/>
                      <a:gd name="T1" fmla="*/ 219 h 694"/>
                      <a:gd name="T2" fmla="*/ 3 w 1629"/>
                      <a:gd name="T3" fmla="*/ 153 h 694"/>
                      <a:gd name="T4" fmla="*/ 33 w 1629"/>
                      <a:gd name="T5" fmla="*/ 110 h 694"/>
                      <a:gd name="T6" fmla="*/ 72 w 1629"/>
                      <a:gd name="T7" fmla="*/ 96 h 694"/>
                      <a:gd name="T8" fmla="*/ 121 w 1629"/>
                      <a:gd name="T9" fmla="*/ 86 h 694"/>
                      <a:gd name="T10" fmla="*/ 150 w 1629"/>
                      <a:gd name="T11" fmla="*/ 36 h 694"/>
                      <a:gd name="T12" fmla="*/ 228 w 1629"/>
                      <a:gd name="T13" fmla="*/ 3 h 694"/>
                      <a:gd name="T14" fmla="*/ 318 w 1629"/>
                      <a:gd name="T15" fmla="*/ 18 h 694"/>
                      <a:gd name="T16" fmla="*/ 421 w 1629"/>
                      <a:gd name="T17" fmla="*/ 61 h 694"/>
                      <a:gd name="T18" fmla="*/ 479 w 1629"/>
                      <a:gd name="T19" fmla="*/ 65 h 694"/>
                      <a:gd name="T20" fmla="*/ 517 w 1629"/>
                      <a:gd name="T21" fmla="*/ 56 h 694"/>
                      <a:gd name="T22" fmla="*/ 572 w 1629"/>
                      <a:gd name="T23" fmla="*/ 25 h 694"/>
                      <a:gd name="T24" fmla="*/ 623 w 1629"/>
                      <a:gd name="T25" fmla="*/ 3 h 694"/>
                      <a:gd name="T26" fmla="*/ 700 w 1629"/>
                      <a:gd name="T27" fmla="*/ 6 h 694"/>
                      <a:gd name="T28" fmla="*/ 752 w 1629"/>
                      <a:gd name="T29" fmla="*/ 30 h 694"/>
                      <a:gd name="T30" fmla="*/ 791 w 1629"/>
                      <a:gd name="T31" fmla="*/ 63 h 694"/>
                      <a:gd name="T32" fmla="*/ 834 w 1629"/>
                      <a:gd name="T33" fmla="*/ 64 h 694"/>
                      <a:gd name="T34" fmla="*/ 877 w 1629"/>
                      <a:gd name="T35" fmla="*/ 92 h 694"/>
                      <a:gd name="T36" fmla="*/ 896 w 1629"/>
                      <a:gd name="T37" fmla="*/ 131 h 694"/>
                      <a:gd name="T38" fmla="*/ 884 w 1629"/>
                      <a:gd name="T39" fmla="*/ 190 h 694"/>
                      <a:gd name="T40" fmla="*/ 846 w 1629"/>
                      <a:gd name="T41" fmla="*/ 238 h 694"/>
                      <a:gd name="T42" fmla="*/ 773 w 1629"/>
                      <a:gd name="T43" fmla="*/ 274 h 694"/>
                      <a:gd name="T44" fmla="*/ 684 w 1629"/>
                      <a:gd name="T45" fmla="*/ 280 h 694"/>
                      <a:gd name="T46" fmla="*/ 631 w 1629"/>
                      <a:gd name="T47" fmla="*/ 265 h 694"/>
                      <a:gd name="T48" fmla="*/ 601 w 1629"/>
                      <a:gd name="T49" fmla="*/ 236 h 694"/>
                      <a:gd name="T50" fmla="*/ 553 w 1629"/>
                      <a:gd name="T51" fmla="*/ 277 h 694"/>
                      <a:gd name="T52" fmla="*/ 456 w 1629"/>
                      <a:gd name="T53" fmla="*/ 297 h 694"/>
                      <a:gd name="T54" fmla="*/ 347 w 1629"/>
                      <a:gd name="T55" fmla="*/ 283 h 694"/>
                      <a:gd name="T56" fmla="*/ 320 w 1629"/>
                      <a:gd name="T57" fmla="*/ 271 h 694"/>
                      <a:gd name="T58" fmla="*/ 299 w 1629"/>
                      <a:gd name="T59" fmla="*/ 248 h 694"/>
                      <a:gd name="T60" fmla="*/ 274 w 1629"/>
                      <a:gd name="T61" fmla="*/ 270 h 694"/>
                      <a:gd name="T62" fmla="*/ 243 w 1629"/>
                      <a:gd name="T63" fmla="*/ 288 h 694"/>
                      <a:gd name="T64" fmla="*/ 173 w 1629"/>
                      <a:gd name="T65" fmla="*/ 296 h 694"/>
                      <a:gd name="T66" fmla="*/ 97 w 1629"/>
                      <a:gd name="T67" fmla="*/ 277 h 694"/>
                      <a:gd name="T68" fmla="*/ 15 w 1629"/>
                      <a:gd name="T69" fmla="*/ 219 h 6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9"/>
                      <a:gd name="T106" fmla="*/ 0 h 694"/>
                      <a:gd name="T107" fmla="*/ 1629 w 1629"/>
                      <a:gd name="T108" fmla="*/ 694 h 6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9" h="694">
                        <a:moveTo>
                          <a:pt x="28" y="509"/>
                        </a:moveTo>
                        <a:cubicBezTo>
                          <a:pt x="0" y="461"/>
                          <a:pt x="1" y="398"/>
                          <a:pt x="6" y="356"/>
                        </a:cubicBezTo>
                        <a:cubicBezTo>
                          <a:pt x="11" y="314"/>
                          <a:pt x="39" y="279"/>
                          <a:pt x="60" y="257"/>
                        </a:cubicBezTo>
                        <a:lnTo>
                          <a:pt x="130" y="224"/>
                        </a:lnTo>
                        <a:cubicBezTo>
                          <a:pt x="156" y="215"/>
                          <a:pt x="195" y="223"/>
                          <a:pt x="219" y="200"/>
                        </a:cubicBezTo>
                        <a:cubicBezTo>
                          <a:pt x="243" y="177"/>
                          <a:pt x="240" y="115"/>
                          <a:pt x="273" y="83"/>
                        </a:cubicBezTo>
                        <a:cubicBezTo>
                          <a:pt x="306" y="51"/>
                          <a:pt x="363" y="15"/>
                          <a:pt x="414" y="8"/>
                        </a:cubicBezTo>
                        <a:cubicBezTo>
                          <a:pt x="465" y="1"/>
                          <a:pt x="518" y="19"/>
                          <a:pt x="577" y="41"/>
                        </a:cubicBezTo>
                        <a:cubicBezTo>
                          <a:pt x="636" y="63"/>
                          <a:pt x="716" y="125"/>
                          <a:pt x="765" y="143"/>
                        </a:cubicBezTo>
                        <a:cubicBezTo>
                          <a:pt x="814" y="161"/>
                          <a:pt x="841" y="154"/>
                          <a:pt x="870" y="152"/>
                        </a:cubicBezTo>
                        <a:cubicBezTo>
                          <a:pt x="899" y="150"/>
                          <a:pt x="911" y="146"/>
                          <a:pt x="939" y="131"/>
                        </a:cubicBezTo>
                        <a:cubicBezTo>
                          <a:pt x="967" y="116"/>
                          <a:pt x="1006" y="79"/>
                          <a:pt x="1038" y="59"/>
                        </a:cubicBezTo>
                        <a:cubicBezTo>
                          <a:pt x="1070" y="39"/>
                          <a:pt x="1092" y="16"/>
                          <a:pt x="1131" y="8"/>
                        </a:cubicBezTo>
                        <a:cubicBezTo>
                          <a:pt x="1170" y="0"/>
                          <a:pt x="1233" y="4"/>
                          <a:pt x="1272" y="14"/>
                        </a:cubicBezTo>
                        <a:cubicBezTo>
                          <a:pt x="1311" y="24"/>
                          <a:pt x="1338" y="49"/>
                          <a:pt x="1365" y="71"/>
                        </a:cubicBezTo>
                        <a:cubicBezTo>
                          <a:pt x="1392" y="93"/>
                          <a:pt x="1412" y="133"/>
                          <a:pt x="1437" y="146"/>
                        </a:cubicBezTo>
                        <a:cubicBezTo>
                          <a:pt x="1462" y="159"/>
                          <a:pt x="1489" y="138"/>
                          <a:pt x="1515" y="149"/>
                        </a:cubicBezTo>
                        <a:cubicBezTo>
                          <a:pt x="1541" y="160"/>
                          <a:pt x="1574" y="189"/>
                          <a:pt x="1593" y="215"/>
                        </a:cubicBezTo>
                        <a:cubicBezTo>
                          <a:pt x="1612" y="241"/>
                          <a:pt x="1625" y="268"/>
                          <a:pt x="1627" y="306"/>
                        </a:cubicBezTo>
                        <a:cubicBezTo>
                          <a:pt x="1629" y="344"/>
                          <a:pt x="1620" y="402"/>
                          <a:pt x="1605" y="443"/>
                        </a:cubicBezTo>
                        <a:cubicBezTo>
                          <a:pt x="1590" y="484"/>
                          <a:pt x="1569" y="522"/>
                          <a:pt x="1536" y="554"/>
                        </a:cubicBezTo>
                        <a:cubicBezTo>
                          <a:pt x="1503" y="586"/>
                          <a:pt x="1453" y="621"/>
                          <a:pt x="1404" y="638"/>
                        </a:cubicBezTo>
                        <a:cubicBezTo>
                          <a:pt x="1355" y="655"/>
                          <a:pt x="1285" y="657"/>
                          <a:pt x="1242" y="653"/>
                        </a:cubicBezTo>
                        <a:cubicBezTo>
                          <a:pt x="1199" y="649"/>
                          <a:pt x="1171" y="634"/>
                          <a:pt x="1146" y="617"/>
                        </a:cubicBezTo>
                        <a:lnTo>
                          <a:pt x="1092" y="550"/>
                        </a:lnTo>
                        <a:lnTo>
                          <a:pt x="1004" y="644"/>
                        </a:lnTo>
                        <a:cubicBezTo>
                          <a:pt x="960" y="668"/>
                          <a:pt x="890" y="690"/>
                          <a:pt x="828" y="692"/>
                        </a:cubicBezTo>
                        <a:cubicBezTo>
                          <a:pt x="766" y="694"/>
                          <a:pt x="672" y="668"/>
                          <a:pt x="631" y="658"/>
                        </a:cubicBezTo>
                        <a:lnTo>
                          <a:pt x="582" y="632"/>
                        </a:lnTo>
                        <a:lnTo>
                          <a:pt x="543" y="577"/>
                        </a:lnTo>
                        <a:lnTo>
                          <a:pt x="498" y="629"/>
                        </a:lnTo>
                        <a:lnTo>
                          <a:pt x="442" y="671"/>
                        </a:lnTo>
                        <a:cubicBezTo>
                          <a:pt x="412" y="681"/>
                          <a:pt x="359" y="693"/>
                          <a:pt x="315" y="689"/>
                        </a:cubicBezTo>
                        <a:cubicBezTo>
                          <a:pt x="271" y="685"/>
                          <a:pt x="225" y="674"/>
                          <a:pt x="177" y="644"/>
                        </a:cubicBezTo>
                        <a:cubicBezTo>
                          <a:pt x="129" y="614"/>
                          <a:pt x="51" y="556"/>
                          <a:pt x="28" y="509"/>
                        </a:cubicBezTo>
                        <a:close/>
                      </a:path>
                    </a:pathLst>
                  </a:custGeom>
                  <a:solidFill>
                    <a:srgbClr val="3366FF">
                      <a:alpha val="59999"/>
                    </a:srgbClr>
                  </a:solidFill>
                  <a:ln w="9525" cap="flat" cmpd="sng">
                    <a:noFill/>
                    <a:prstDash val="solid"/>
                    <a:round/>
                    <a:headEnd type="none" w="med" len="med"/>
                    <a:tailEnd type="none" w="med" len="med"/>
                  </a:ln>
                </p:spPr>
                <p:txBody>
                  <a:bodyPr/>
                  <a:lstStyle/>
                  <a:p>
                    <a:endParaRPr lang="th-TH"/>
                  </a:p>
                </p:txBody>
              </p:sp>
              <p:sp>
                <p:nvSpPr>
                  <p:cNvPr id="14371" name="Text Box 24"/>
                  <p:cNvSpPr txBox="1">
                    <a:spLocks noChangeArrowheads="1"/>
                  </p:cNvSpPr>
                  <p:nvPr/>
                </p:nvSpPr>
                <p:spPr bwMode="auto">
                  <a:xfrm>
                    <a:off x="1402" y="3629"/>
                    <a:ext cx="894" cy="144"/>
                  </a:xfrm>
                  <a:prstGeom prst="rect">
                    <a:avLst/>
                  </a:prstGeom>
                  <a:noFill/>
                  <a:ln w="9525" algn="ctr">
                    <a:noFill/>
                    <a:miter lim="800000"/>
                    <a:headEnd/>
                    <a:tailEnd/>
                  </a:ln>
                </p:spPr>
                <p:txBody>
                  <a:bodyPr>
                    <a:spAutoFit/>
                  </a:bodyPr>
                  <a:lstStyle/>
                  <a:p>
                    <a:pPr algn="ctr">
                      <a:spcBef>
                        <a:spcPct val="50000"/>
                      </a:spcBef>
                    </a:pPr>
                    <a:r>
                      <a:rPr lang="en-US" sz="900" b="1" i="1">
                        <a:latin typeface="Comic Sans MS" pitchFamily="66" charset="0"/>
                      </a:rPr>
                      <a:t>Refrigerated Space</a:t>
                    </a:r>
                    <a:endParaRPr lang="th-TH" sz="900" b="1" i="1" baseline="-25000">
                      <a:latin typeface="Comic Sans MS" pitchFamily="66" charset="0"/>
                    </a:endParaRPr>
                  </a:p>
                </p:txBody>
              </p:sp>
            </p:grpSp>
            <p:sp>
              <p:nvSpPr>
                <p:cNvPr id="14368" name="Freeform 25"/>
                <p:cNvSpPr>
                  <a:spLocks/>
                </p:cNvSpPr>
                <p:nvPr/>
              </p:nvSpPr>
              <p:spPr bwMode="auto">
                <a:xfrm rot="-596046">
                  <a:off x="2016" y="2345"/>
                  <a:ext cx="155" cy="234"/>
                </a:xfrm>
                <a:custGeom>
                  <a:avLst/>
                  <a:gdLst>
                    <a:gd name="T0" fmla="*/ 0 w 330"/>
                    <a:gd name="T1" fmla="*/ 229 h 949"/>
                    <a:gd name="T2" fmla="*/ 8 w 330"/>
                    <a:gd name="T3" fmla="*/ 183 h 949"/>
                    <a:gd name="T4" fmla="*/ 27 w 330"/>
                    <a:gd name="T5" fmla="*/ 120 h 949"/>
                    <a:gd name="T6" fmla="*/ 56 w 330"/>
                    <a:gd name="T7" fmla="*/ 64 h 949"/>
                    <a:gd name="T8" fmla="*/ 86 w 330"/>
                    <a:gd name="T9" fmla="*/ 30 h 949"/>
                    <a:gd name="T10" fmla="*/ 49 w 330"/>
                    <a:gd name="T11" fmla="*/ 22 h 949"/>
                    <a:gd name="T12" fmla="*/ 131 w 330"/>
                    <a:gd name="T13" fmla="*/ 0 h 949"/>
                    <a:gd name="T14" fmla="*/ 155 w 330"/>
                    <a:gd name="T15" fmla="*/ 50 h 949"/>
                    <a:gd name="T16" fmla="*/ 134 w 330"/>
                    <a:gd name="T17" fmla="*/ 39 h 949"/>
                    <a:gd name="T18" fmla="*/ 124 w 330"/>
                    <a:gd name="T19" fmla="*/ 58 h 949"/>
                    <a:gd name="T20" fmla="*/ 121 w 330"/>
                    <a:gd name="T21" fmla="*/ 91 h 949"/>
                    <a:gd name="T22" fmla="*/ 121 w 330"/>
                    <a:gd name="T23" fmla="*/ 132 h 949"/>
                    <a:gd name="T24" fmla="*/ 125 w 330"/>
                    <a:gd name="T25" fmla="*/ 173 h 949"/>
                    <a:gd name="T26" fmla="*/ 133 w 330"/>
                    <a:gd name="T27" fmla="*/ 193 h 949"/>
                    <a:gd name="T28" fmla="*/ 145 w 330"/>
                    <a:gd name="T29" fmla="*/ 222 h 949"/>
                    <a:gd name="T30" fmla="*/ 155 w 330"/>
                    <a:gd name="T31" fmla="*/ 234 h 949"/>
                    <a:gd name="T32" fmla="*/ 64 w 330"/>
                    <a:gd name="T33" fmla="*/ 186 h 949"/>
                    <a:gd name="T34" fmla="*/ 0 w 330"/>
                    <a:gd name="T35" fmla="*/ 229 h 9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0"/>
                    <a:gd name="T55" fmla="*/ 0 h 949"/>
                    <a:gd name="T56" fmla="*/ 330 w 330"/>
                    <a:gd name="T57" fmla="*/ 949 h 9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0" h="949">
                      <a:moveTo>
                        <a:pt x="0" y="929"/>
                      </a:moveTo>
                      <a:lnTo>
                        <a:pt x="16" y="742"/>
                      </a:lnTo>
                      <a:lnTo>
                        <a:pt x="58" y="486"/>
                      </a:lnTo>
                      <a:lnTo>
                        <a:pt x="120" y="260"/>
                      </a:lnTo>
                      <a:lnTo>
                        <a:pt x="183" y="120"/>
                      </a:lnTo>
                      <a:lnTo>
                        <a:pt x="105" y="90"/>
                      </a:lnTo>
                      <a:lnTo>
                        <a:pt x="279" y="0"/>
                      </a:lnTo>
                      <a:lnTo>
                        <a:pt x="329" y="204"/>
                      </a:lnTo>
                      <a:lnTo>
                        <a:pt x="286" y="159"/>
                      </a:lnTo>
                      <a:lnTo>
                        <a:pt x="265" y="237"/>
                      </a:lnTo>
                      <a:lnTo>
                        <a:pt x="257" y="368"/>
                      </a:lnTo>
                      <a:lnTo>
                        <a:pt x="257" y="536"/>
                      </a:lnTo>
                      <a:lnTo>
                        <a:pt x="267" y="703"/>
                      </a:lnTo>
                      <a:lnTo>
                        <a:pt x="283" y="782"/>
                      </a:lnTo>
                      <a:lnTo>
                        <a:pt x="309" y="900"/>
                      </a:lnTo>
                      <a:lnTo>
                        <a:pt x="330" y="949"/>
                      </a:lnTo>
                      <a:lnTo>
                        <a:pt x="137" y="753"/>
                      </a:lnTo>
                      <a:lnTo>
                        <a:pt x="0" y="929"/>
                      </a:lnTo>
                      <a:close/>
                    </a:path>
                  </a:pathLst>
                </a:custGeom>
                <a:gradFill rotWithShape="1">
                  <a:gsLst>
                    <a:gs pos="0">
                      <a:srgbClr val="3333FF">
                        <a:alpha val="53000"/>
                      </a:srgbClr>
                    </a:gs>
                    <a:gs pos="100000">
                      <a:srgbClr val="181876"/>
                    </a:gs>
                  </a:gsLst>
                  <a:lin ang="18900000" scaled="1"/>
                </a:gradFill>
                <a:ln w="9525" cap="flat" cmpd="sng">
                  <a:solidFill>
                    <a:srgbClr val="000080"/>
                  </a:solidFill>
                  <a:prstDash val="solid"/>
                  <a:round/>
                  <a:headEnd type="none" w="med" len="med"/>
                  <a:tailEnd type="none" w="med" len="med"/>
                </a:ln>
              </p:spPr>
              <p:txBody>
                <a:bodyPr/>
                <a:lstStyle/>
                <a:p>
                  <a:endParaRPr lang="th-TH"/>
                </a:p>
              </p:txBody>
            </p:sp>
            <p:sp>
              <p:nvSpPr>
                <p:cNvPr id="14369" name="Text Box 26"/>
                <p:cNvSpPr txBox="1">
                  <a:spLocks noChangeArrowheads="1"/>
                </p:cNvSpPr>
                <p:nvPr/>
              </p:nvSpPr>
              <p:spPr bwMode="auto">
                <a:xfrm>
                  <a:off x="1769" y="2361"/>
                  <a:ext cx="276" cy="173"/>
                </a:xfrm>
                <a:prstGeom prst="rect">
                  <a:avLst/>
                </a:prstGeom>
                <a:noFill/>
                <a:ln w="9525" algn="ctr">
                  <a:noFill/>
                  <a:miter lim="800000"/>
                  <a:headEnd/>
                  <a:tailEnd/>
                </a:ln>
              </p:spPr>
              <p:txBody>
                <a:bodyPr>
                  <a:spAutoFit/>
                </a:bodyPr>
                <a:lstStyle/>
                <a:p>
                  <a:pPr algn="ctr">
                    <a:spcBef>
                      <a:spcPct val="50000"/>
                    </a:spcBef>
                  </a:pPr>
                  <a:r>
                    <a:rPr lang="en-US" sz="1200" i="1">
                      <a:latin typeface="Comic Sans MS" pitchFamily="66" charset="0"/>
                    </a:rPr>
                    <a:t>Q</a:t>
                  </a:r>
                  <a:r>
                    <a:rPr lang="en-US" sz="1200" i="1" baseline="-25000">
                      <a:latin typeface="Comic Sans MS" pitchFamily="66" charset="0"/>
                    </a:rPr>
                    <a:t>L</a:t>
                  </a:r>
                  <a:endParaRPr lang="th-TH" sz="1200" i="1" baseline="-25000">
                    <a:latin typeface="Comic Sans MS" pitchFamily="66" charset="0"/>
                  </a:endParaRPr>
                </a:p>
              </p:txBody>
            </p:sp>
          </p:grpSp>
          <p:grpSp>
            <p:nvGrpSpPr>
              <p:cNvPr id="14352" name="Group 27"/>
              <p:cNvGrpSpPr>
                <a:grpSpLocks/>
              </p:cNvGrpSpPr>
              <p:nvPr/>
            </p:nvGrpSpPr>
            <p:grpSpPr bwMode="auto">
              <a:xfrm>
                <a:off x="1622" y="555"/>
                <a:ext cx="898" cy="550"/>
                <a:chOff x="1622" y="555"/>
                <a:chExt cx="898" cy="550"/>
              </a:xfrm>
            </p:grpSpPr>
            <p:grpSp>
              <p:nvGrpSpPr>
                <p:cNvPr id="14360" name="Group 28"/>
                <p:cNvGrpSpPr>
                  <a:grpSpLocks/>
                </p:cNvGrpSpPr>
                <p:nvPr/>
              </p:nvGrpSpPr>
              <p:grpSpPr bwMode="auto">
                <a:xfrm>
                  <a:off x="1622" y="555"/>
                  <a:ext cx="898" cy="298"/>
                  <a:chOff x="1416" y="2436"/>
                  <a:chExt cx="898" cy="298"/>
                </a:xfrm>
              </p:grpSpPr>
              <p:sp>
                <p:nvSpPr>
                  <p:cNvPr id="14365" name="Freeform 29"/>
                  <p:cNvSpPr>
                    <a:spLocks/>
                  </p:cNvSpPr>
                  <p:nvPr/>
                </p:nvSpPr>
                <p:spPr bwMode="auto">
                  <a:xfrm>
                    <a:off x="1417" y="2436"/>
                    <a:ext cx="897" cy="298"/>
                  </a:xfrm>
                  <a:custGeom>
                    <a:avLst/>
                    <a:gdLst>
                      <a:gd name="T0" fmla="*/ 15 w 1629"/>
                      <a:gd name="T1" fmla="*/ 219 h 694"/>
                      <a:gd name="T2" fmla="*/ 3 w 1629"/>
                      <a:gd name="T3" fmla="*/ 153 h 694"/>
                      <a:gd name="T4" fmla="*/ 33 w 1629"/>
                      <a:gd name="T5" fmla="*/ 110 h 694"/>
                      <a:gd name="T6" fmla="*/ 72 w 1629"/>
                      <a:gd name="T7" fmla="*/ 96 h 694"/>
                      <a:gd name="T8" fmla="*/ 121 w 1629"/>
                      <a:gd name="T9" fmla="*/ 86 h 694"/>
                      <a:gd name="T10" fmla="*/ 150 w 1629"/>
                      <a:gd name="T11" fmla="*/ 36 h 694"/>
                      <a:gd name="T12" fmla="*/ 228 w 1629"/>
                      <a:gd name="T13" fmla="*/ 3 h 694"/>
                      <a:gd name="T14" fmla="*/ 318 w 1629"/>
                      <a:gd name="T15" fmla="*/ 18 h 694"/>
                      <a:gd name="T16" fmla="*/ 421 w 1629"/>
                      <a:gd name="T17" fmla="*/ 61 h 694"/>
                      <a:gd name="T18" fmla="*/ 479 w 1629"/>
                      <a:gd name="T19" fmla="*/ 65 h 694"/>
                      <a:gd name="T20" fmla="*/ 517 w 1629"/>
                      <a:gd name="T21" fmla="*/ 56 h 694"/>
                      <a:gd name="T22" fmla="*/ 572 w 1629"/>
                      <a:gd name="T23" fmla="*/ 25 h 694"/>
                      <a:gd name="T24" fmla="*/ 623 w 1629"/>
                      <a:gd name="T25" fmla="*/ 3 h 694"/>
                      <a:gd name="T26" fmla="*/ 700 w 1629"/>
                      <a:gd name="T27" fmla="*/ 6 h 694"/>
                      <a:gd name="T28" fmla="*/ 752 w 1629"/>
                      <a:gd name="T29" fmla="*/ 30 h 694"/>
                      <a:gd name="T30" fmla="*/ 791 w 1629"/>
                      <a:gd name="T31" fmla="*/ 63 h 694"/>
                      <a:gd name="T32" fmla="*/ 834 w 1629"/>
                      <a:gd name="T33" fmla="*/ 64 h 694"/>
                      <a:gd name="T34" fmla="*/ 877 w 1629"/>
                      <a:gd name="T35" fmla="*/ 92 h 694"/>
                      <a:gd name="T36" fmla="*/ 896 w 1629"/>
                      <a:gd name="T37" fmla="*/ 131 h 694"/>
                      <a:gd name="T38" fmla="*/ 884 w 1629"/>
                      <a:gd name="T39" fmla="*/ 190 h 694"/>
                      <a:gd name="T40" fmla="*/ 846 w 1629"/>
                      <a:gd name="T41" fmla="*/ 238 h 694"/>
                      <a:gd name="T42" fmla="*/ 773 w 1629"/>
                      <a:gd name="T43" fmla="*/ 274 h 694"/>
                      <a:gd name="T44" fmla="*/ 684 w 1629"/>
                      <a:gd name="T45" fmla="*/ 280 h 694"/>
                      <a:gd name="T46" fmla="*/ 631 w 1629"/>
                      <a:gd name="T47" fmla="*/ 265 h 694"/>
                      <a:gd name="T48" fmla="*/ 601 w 1629"/>
                      <a:gd name="T49" fmla="*/ 236 h 694"/>
                      <a:gd name="T50" fmla="*/ 553 w 1629"/>
                      <a:gd name="T51" fmla="*/ 277 h 694"/>
                      <a:gd name="T52" fmla="*/ 456 w 1629"/>
                      <a:gd name="T53" fmla="*/ 297 h 694"/>
                      <a:gd name="T54" fmla="*/ 347 w 1629"/>
                      <a:gd name="T55" fmla="*/ 283 h 694"/>
                      <a:gd name="T56" fmla="*/ 320 w 1629"/>
                      <a:gd name="T57" fmla="*/ 271 h 694"/>
                      <a:gd name="T58" fmla="*/ 299 w 1629"/>
                      <a:gd name="T59" fmla="*/ 248 h 694"/>
                      <a:gd name="T60" fmla="*/ 274 w 1629"/>
                      <a:gd name="T61" fmla="*/ 270 h 694"/>
                      <a:gd name="T62" fmla="*/ 243 w 1629"/>
                      <a:gd name="T63" fmla="*/ 288 h 694"/>
                      <a:gd name="T64" fmla="*/ 173 w 1629"/>
                      <a:gd name="T65" fmla="*/ 296 h 694"/>
                      <a:gd name="T66" fmla="*/ 97 w 1629"/>
                      <a:gd name="T67" fmla="*/ 277 h 694"/>
                      <a:gd name="T68" fmla="*/ 15 w 1629"/>
                      <a:gd name="T69" fmla="*/ 219 h 6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629"/>
                      <a:gd name="T106" fmla="*/ 0 h 694"/>
                      <a:gd name="T107" fmla="*/ 1629 w 1629"/>
                      <a:gd name="T108" fmla="*/ 694 h 6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629" h="694">
                        <a:moveTo>
                          <a:pt x="28" y="509"/>
                        </a:moveTo>
                        <a:cubicBezTo>
                          <a:pt x="0" y="461"/>
                          <a:pt x="1" y="398"/>
                          <a:pt x="6" y="356"/>
                        </a:cubicBezTo>
                        <a:cubicBezTo>
                          <a:pt x="11" y="314"/>
                          <a:pt x="39" y="279"/>
                          <a:pt x="60" y="257"/>
                        </a:cubicBezTo>
                        <a:lnTo>
                          <a:pt x="130" y="224"/>
                        </a:lnTo>
                        <a:cubicBezTo>
                          <a:pt x="156" y="215"/>
                          <a:pt x="195" y="223"/>
                          <a:pt x="219" y="200"/>
                        </a:cubicBezTo>
                        <a:cubicBezTo>
                          <a:pt x="243" y="177"/>
                          <a:pt x="240" y="115"/>
                          <a:pt x="273" y="83"/>
                        </a:cubicBezTo>
                        <a:cubicBezTo>
                          <a:pt x="306" y="51"/>
                          <a:pt x="363" y="15"/>
                          <a:pt x="414" y="8"/>
                        </a:cubicBezTo>
                        <a:cubicBezTo>
                          <a:pt x="465" y="1"/>
                          <a:pt x="518" y="19"/>
                          <a:pt x="577" y="41"/>
                        </a:cubicBezTo>
                        <a:cubicBezTo>
                          <a:pt x="636" y="63"/>
                          <a:pt x="716" y="125"/>
                          <a:pt x="765" y="143"/>
                        </a:cubicBezTo>
                        <a:cubicBezTo>
                          <a:pt x="814" y="161"/>
                          <a:pt x="841" y="154"/>
                          <a:pt x="870" y="152"/>
                        </a:cubicBezTo>
                        <a:cubicBezTo>
                          <a:pt x="899" y="150"/>
                          <a:pt x="911" y="146"/>
                          <a:pt x="939" y="131"/>
                        </a:cubicBezTo>
                        <a:cubicBezTo>
                          <a:pt x="967" y="116"/>
                          <a:pt x="1006" y="79"/>
                          <a:pt x="1038" y="59"/>
                        </a:cubicBezTo>
                        <a:cubicBezTo>
                          <a:pt x="1070" y="39"/>
                          <a:pt x="1092" y="16"/>
                          <a:pt x="1131" y="8"/>
                        </a:cubicBezTo>
                        <a:cubicBezTo>
                          <a:pt x="1170" y="0"/>
                          <a:pt x="1233" y="4"/>
                          <a:pt x="1272" y="14"/>
                        </a:cubicBezTo>
                        <a:cubicBezTo>
                          <a:pt x="1311" y="24"/>
                          <a:pt x="1338" y="49"/>
                          <a:pt x="1365" y="71"/>
                        </a:cubicBezTo>
                        <a:cubicBezTo>
                          <a:pt x="1392" y="93"/>
                          <a:pt x="1412" y="133"/>
                          <a:pt x="1437" y="146"/>
                        </a:cubicBezTo>
                        <a:cubicBezTo>
                          <a:pt x="1462" y="159"/>
                          <a:pt x="1489" y="138"/>
                          <a:pt x="1515" y="149"/>
                        </a:cubicBezTo>
                        <a:cubicBezTo>
                          <a:pt x="1541" y="160"/>
                          <a:pt x="1574" y="189"/>
                          <a:pt x="1593" y="215"/>
                        </a:cubicBezTo>
                        <a:cubicBezTo>
                          <a:pt x="1612" y="241"/>
                          <a:pt x="1625" y="268"/>
                          <a:pt x="1627" y="306"/>
                        </a:cubicBezTo>
                        <a:cubicBezTo>
                          <a:pt x="1629" y="344"/>
                          <a:pt x="1620" y="402"/>
                          <a:pt x="1605" y="443"/>
                        </a:cubicBezTo>
                        <a:cubicBezTo>
                          <a:pt x="1590" y="484"/>
                          <a:pt x="1569" y="522"/>
                          <a:pt x="1536" y="554"/>
                        </a:cubicBezTo>
                        <a:cubicBezTo>
                          <a:pt x="1503" y="586"/>
                          <a:pt x="1453" y="621"/>
                          <a:pt x="1404" y="638"/>
                        </a:cubicBezTo>
                        <a:cubicBezTo>
                          <a:pt x="1355" y="655"/>
                          <a:pt x="1285" y="657"/>
                          <a:pt x="1242" y="653"/>
                        </a:cubicBezTo>
                        <a:cubicBezTo>
                          <a:pt x="1199" y="649"/>
                          <a:pt x="1171" y="634"/>
                          <a:pt x="1146" y="617"/>
                        </a:cubicBezTo>
                        <a:lnTo>
                          <a:pt x="1092" y="550"/>
                        </a:lnTo>
                        <a:lnTo>
                          <a:pt x="1004" y="644"/>
                        </a:lnTo>
                        <a:cubicBezTo>
                          <a:pt x="960" y="668"/>
                          <a:pt x="890" y="690"/>
                          <a:pt x="828" y="692"/>
                        </a:cubicBezTo>
                        <a:cubicBezTo>
                          <a:pt x="766" y="694"/>
                          <a:pt x="672" y="668"/>
                          <a:pt x="631" y="658"/>
                        </a:cubicBezTo>
                        <a:lnTo>
                          <a:pt x="582" y="632"/>
                        </a:lnTo>
                        <a:lnTo>
                          <a:pt x="543" y="577"/>
                        </a:lnTo>
                        <a:lnTo>
                          <a:pt x="498" y="629"/>
                        </a:lnTo>
                        <a:lnTo>
                          <a:pt x="442" y="671"/>
                        </a:lnTo>
                        <a:cubicBezTo>
                          <a:pt x="412" y="681"/>
                          <a:pt x="359" y="693"/>
                          <a:pt x="315" y="689"/>
                        </a:cubicBezTo>
                        <a:cubicBezTo>
                          <a:pt x="271" y="685"/>
                          <a:pt x="225" y="674"/>
                          <a:pt x="177" y="644"/>
                        </a:cubicBezTo>
                        <a:cubicBezTo>
                          <a:pt x="129" y="614"/>
                          <a:pt x="51" y="556"/>
                          <a:pt x="28" y="509"/>
                        </a:cubicBezTo>
                        <a:close/>
                      </a:path>
                    </a:pathLst>
                  </a:custGeom>
                  <a:solidFill>
                    <a:srgbClr val="FF0000">
                      <a:alpha val="59999"/>
                    </a:srgbClr>
                  </a:solidFill>
                  <a:ln w="9525" cap="flat" cmpd="sng">
                    <a:noFill/>
                    <a:prstDash val="solid"/>
                    <a:round/>
                    <a:headEnd type="none" w="med" len="med"/>
                    <a:tailEnd type="none" w="med" len="med"/>
                  </a:ln>
                </p:spPr>
                <p:txBody>
                  <a:bodyPr/>
                  <a:lstStyle/>
                  <a:p>
                    <a:endParaRPr lang="th-TH"/>
                  </a:p>
                </p:txBody>
              </p:sp>
              <p:sp>
                <p:nvSpPr>
                  <p:cNvPr id="14366" name="Text Box 30"/>
                  <p:cNvSpPr txBox="1">
                    <a:spLocks noChangeArrowheads="1"/>
                  </p:cNvSpPr>
                  <p:nvPr/>
                </p:nvSpPr>
                <p:spPr bwMode="auto">
                  <a:xfrm>
                    <a:off x="1416" y="2497"/>
                    <a:ext cx="894" cy="144"/>
                  </a:xfrm>
                  <a:prstGeom prst="rect">
                    <a:avLst/>
                  </a:prstGeom>
                  <a:noFill/>
                  <a:ln w="9525" algn="ctr">
                    <a:noFill/>
                    <a:miter lim="800000"/>
                    <a:headEnd/>
                    <a:tailEnd/>
                  </a:ln>
                </p:spPr>
                <p:txBody>
                  <a:bodyPr>
                    <a:spAutoFit/>
                  </a:bodyPr>
                  <a:lstStyle/>
                  <a:p>
                    <a:pPr algn="ctr">
                      <a:spcBef>
                        <a:spcPct val="50000"/>
                      </a:spcBef>
                    </a:pPr>
                    <a:r>
                      <a:rPr lang="en-US" sz="900" b="1" i="1">
                        <a:latin typeface="Comic Sans MS" pitchFamily="66" charset="0"/>
                      </a:rPr>
                      <a:t>Environment</a:t>
                    </a:r>
                    <a:endParaRPr lang="th-TH" sz="900" b="1" i="1" baseline="-25000">
                      <a:latin typeface="Comic Sans MS" pitchFamily="66" charset="0"/>
                    </a:endParaRPr>
                  </a:p>
                </p:txBody>
              </p:sp>
            </p:grpSp>
            <p:sp>
              <p:nvSpPr>
                <p:cNvPr id="116767" name="Freeform 31"/>
                <p:cNvSpPr>
                  <a:spLocks/>
                </p:cNvSpPr>
                <p:nvPr/>
              </p:nvSpPr>
              <p:spPr bwMode="auto">
                <a:xfrm>
                  <a:off x="1956" y="787"/>
                  <a:ext cx="210" cy="318"/>
                </a:xfrm>
                <a:custGeom>
                  <a:avLst/>
                  <a:gdLst/>
                  <a:ahLst/>
                  <a:cxnLst>
                    <a:cxn ang="0">
                      <a:pos x="0" y="929"/>
                    </a:cxn>
                    <a:cxn ang="0">
                      <a:pos x="16" y="742"/>
                    </a:cxn>
                    <a:cxn ang="0">
                      <a:pos x="58" y="486"/>
                    </a:cxn>
                    <a:cxn ang="0">
                      <a:pos x="120" y="260"/>
                    </a:cxn>
                    <a:cxn ang="0">
                      <a:pos x="183" y="120"/>
                    </a:cxn>
                    <a:cxn ang="0">
                      <a:pos x="105" y="90"/>
                    </a:cxn>
                    <a:cxn ang="0">
                      <a:pos x="279" y="0"/>
                    </a:cxn>
                    <a:cxn ang="0">
                      <a:pos x="329" y="204"/>
                    </a:cxn>
                    <a:cxn ang="0">
                      <a:pos x="286" y="159"/>
                    </a:cxn>
                    <a:cxn ang="0">
                      <a:pos x="265" y="237"/>
                    </a:cxn>
                    <a:cxn ang="0">
                      <a:pos x="257" y="368"/>
                    </a:cxn>
                    <a:cxn ang="0">
                      <a:pos x="257" y="536"/>
                    </a:cxn>
                    <a:cxn ang="0">
                      <a:pos x="267" y="703"/>
                    </a:cxn>
                    <a:cxn ang="0">
                      <a:pos x="283" y="782"/>
                    </a:cxn>
                    <a:cxn ang="0">
                      <a:pos x="309" y="900"/>
                    </a:cxn>
                    <a:cxn ang="0">
                      <a:pos x="330" y="949"/>
                    </a:cxn>
                    <a:cxn ang="0">
                      <a:pos x="137" y="753"/>
                    </a:cxn>
                    <a:cxn ang="0">
                      <a:pos x="0" y="929"/>
                    </a:cxn>
                  </a:cxnLst>
                  <a:rect l="0" t="0" r="r" b="b"/>
                  <a:pathLst>
                    <a:path w="330" h="949">
                      <a:moveTo>
                        <a:pt x="0" y="929"/>
                      </a:moveTo>
                      <a:lnTo>
                        <a:pt x="16" y="742"/>
                      </a:lnTo>
                      <a:lnTo>
                        <a:pt x="58" y="486"/>
                      </a:lnTo>
                      <a:lnTo>
                        <a:pt x="120" y="260"/>
                      </a:lnTo>
                      <a:lnTo>
                        <a:pt x="183" y="120"/>
                      </a:lnTo>
                      <a:lnTo>
                        <a:pt x="105" y="90"/>
                      </a:lnTo>
                      <a:lnTo>
                        <a:pt x="279" y="0"/>
                      </a:lnTo>
                      <a:lnTo>
                        <a:pt x="329" y="204"/>
                      </a:lnTo>
                      <a:lnTo>
                        <a:pt x="286" y="159"/>
                      </a:lnTo>
                      <a:lnTo>
                        <a:pt x="265" y="237"/>
                      </a:lnTo>
                      <a:lnTo>
                        <a:pt x="257" y="368"/>
                      </a:lnTo>
                      <a:lnTo>
                        <a:pt x="257" y="536"/>
                      </a:lnTo>
                      <a:lnTo>
                        <a:pt x="267" y="703"/>
                      </a:lnTo>
                      <a:lnTo>
                        <a:pt x="283" y="782"/>
                      </a:lnTo>
                      <a:lnTo>
                        <a:pt x="309" y="900"/>
                      </a:lnTo>
                      <a:lnTo>
                        <a:pt x="330" y="949"/>
                      </a:lnTo>
                      <a:lnTo>
                        <a:pt x="137" y="753"/>
                      </a:lnTo>
                      <a:lnTo>
                        <a:pt x="0" y="929"/>
                      </a:lnTo>
                      <a:close/>
                    </a:path>
                  </a:pathLst>
                </a:custGeom>
                <a:gradFill rotWithShape="1">
                  <a:gsLst>
                    <a:gs pos="0">
                      <a:srgbClr val="FF9999">
                        <a:gamma/>
                        <a:shade val="46275"/>
                        <a:invGamma/>
                      </a:srgbClr>
                    </a:gs>
                    <a:gs pos="50000">
                      <a:srgbClr val="FF9999">
                        <a:alpha val="67999"/>
                      </a:srgbClr>
                    </a:gs>
                    <a:gs pos="100000">
                      <a:srgbClr val="FF9999">
                        <a:gamma/>
                        <a:shade val="46275"/>
                        <a:invGamma/>
                      </a:srgbClr>
                    </a:gs>
                  </a:gsLst>
                  <a:lin ang="18900000" scaled="1"/>
                </a:gradFill>
                <a:ln w="9525" cap="flat" cmpd="sng">
                  <a:solidFill>
                    <a:srgbClr val="FF0000"/>
                  </a:solidFill>
                  <a:prstDash val="solid"/>
                  <a:round/>
                  <a:headEnd type="none" w="med" len="med"/>
                  <a:tailEnd type="none" w="med" len="med"/>
                </a:ln>
                <a:effectLst/>
              </p:spPr>
              <p:txBody>
                <a:bodyPr/>
                <a:lstStyle/>
                <a:p>
                  <a:pPr>
                    <a:defRPr/>
                  </a:pPr>
                  <a:endParaRPr lang="th-TH"/>
                </a:p>
              </p:txBody>
            </p:sp>
            <p:sp>
              <p:nvSpPr>
                <p:cNvPr id="14364" name="Text Box 32"/>
                <p:cNvSpPr txBox="1">
                  <a:spLocks noChangeArrowheads="1"/>
                </p:cNvSpPr>
                <p:nvPr/>
              </p:nvSpPr>
              <p:spPr bwMode="auto">
                <a:xfrm>
                  <a:off x="2121" y="856"/>
                  <a:ext cx="276" cy="173"/>
                </a:xfrm>
                <a:prstGeom prst="rect">
                  <a:avLst/>
                </a:prstGeom>
                <a:noFill/>
                <a:ln w="9525" algn="ctr">
                  <a:noFill/>
                  <a:miter lim="800000"/>
                  <a:headEnd/>
                  <a:tailEnd/>
                </a:ln>
              </p:spPr>
              <p:txBody>
                <a:bodyPr>
                  <a:spAutoFit/>
                </a:bodyPr>
                <a:lstStyle/>
                <a:p>
                  <a:pPr algn="ctr">
                    <a:spcBef>
                      <a:spcPct val="50000"/>
                    </a:spcBef>
                  </a:pPr>
                  <a:r>
                    <a:rPr lang="en-US" sz="1200" i="1">
                      <a:latin typeface="Comic Sans MS" pitchFamily="66" charset="0"/>
                    </a:rPr>
                    <a:t>Q</a:t>
                  </a:r>
                  <a:r>
                    <a:rPr lang="en-US" sz="1200" i="1" baseline="-25000">
                      <a:latin typeface="Comic Sans MS" pitchFamily="66" charset="0"/>
                    </a:rPr>
                    <a:t>H</a:t>
                  </a:r>
                  <a:endParaRPr lang="th-TH" sz="1200" i="1" baseline="-25000">
                    <a:latin typeface="Comic Sans MS" pitchFamily="66" charset="0"/>
                  </a:endParaRPr>
                </a:p>
              </p:txBody>
            </p:sp>
          </p:grpSp>
          <p:grpSp>
            <p:nvGrpSpPr>
              <p:cNvPr id="14353" name="Group 33"/>
              <p:cNvGrpSpPr>
                <a:grpSpLocks/>
              </p:cNvGrpSpPr>
              <p:nvPr/>
            </p:nvGrpSpPr>
            <p:grpSpPr bwMode="auto">
              <a:xfrm>
                <a:off x="3333" y="1749"/>
                <a:ext cx="307" cy="175"/>
                <a:chOff x="3333" y="1749"/>
                <a:chExt cx="307" cy="175"/>
              </a:xfrm>
            </p:grpSpPr>
            <p:sp>
              <p:nvSpPr>
                <p:cNvPr id="14358" name="Text Box 34"/>
                <p:cNvSpPr txBox="1">
                  <a:spLocks noChangeArrowheads="1"/>
                </p:cNvSpPr>
                <p:nvPr/>
              </p:nvSpPr>
              <p:spPr bwMode="auto">
                <a:xfrm>
                  <a:off x="3364" y="1751"/>
                  <a:ext cx="276" cy="173"/>
                </a:xfrm>
                <a:prstGeom prst="rect">
                  <a:avLst/>
                </a:prstGeom>
                <a:noFill/>
                <a:ln w="9525" algn="ctr">
                  <a:noFill/>
                  <a:miter lim="800000"/>
                  <a:headEnd/>
                  <a:tailEnd/>
                </a:ln>
              </p:spPr>
              <p:txBody>
                <a:bodyPr>
                  <a:spAutoFit/>
                </a:bodyPr>
                <a:lstStyle/>
                <a:p>
                  <a:pPr algn="ctr">
                    <a:spcBef>
                      <a:spcPct val="50000"/>
                    </a:spcBef>
                  </a:pPr>
                  <a:r>
                    <a:rPr lang="en-US" sz="1200" i="1">
                      <a:latin typeface="Comic Sans MS" pitchFamily="66" charset="0"/>
                    </a:rPr>
                    <a:t>W</a:t>
                  </a:r>
                  <a:r>
                    <a:rPr lang="en-US" sz="1200" i="1" baseline="-25000">
                      <a:latin typeface="Comic Sans MS" pitchFamily="66" charset="0"/>
                    </a:rPr>
                    <a:t>in</a:t>
                  </a:r>
                  <a:endParaRPr lang="th-TH" sz="1200" i="1" baseline="-25000">
                    <a:latin typeface="Comic Sans MS" pitchFamily="66" charset="0"/>
                  </a:endParaRPr>
                </a:p>
              </p:txBody>
            </p:sp>
            <p:sp>
              <p:nvSpPr>
                <p:cNvPr id="14359" name="Line 35"/>
                <p:cNvSpPr>
                  <a:spLocks noChangeShapeType="1"/>
                </p:cNvSpPr>
                <p:nvPr/>
              </p:nvSpPr>
              <p:spPr bwMode="auto">
                <a:xfrm flipH="1">
                  <a:off x="3333" y="1749"/>
                  <a:ext cx="279" cy="0"/>
                </a:xfrm>
                <a:prstGeom prst="line">
                  <a:avLst/>
                </a:prstGeom>
                <a:noFill/>
                <a:ln w="38100">
                  <a:solidFill>
                    <a:srgbClr val="800080"/>
                  </a:solidFill>
                  <a:round/>
                  <a:headEnd/>
                  <a:tailEnd type="triangle" w="med" len="lg"/>
                </a:ln>
              </p:spPr>
              <p:txBody>
                <a:bodyPr/>
                <a:lstStyle/>
                <a:p>
                  <a:endParaRPr lang="th-TH"/>
                </a:p>
              </p:txBody>
            </p:sp>
          </p:grpSp>
          <p:sp>
            <p:nvSpPr>
              <p:cNvPr id="14354" name="Text Box 36"/>
              <p:cNvSpPr txBox="1">
                <a:spLocks noChangeArrowheads="1"/>
              </p:cNvSpPr>
              <p:nvPr/>
            </p:nvSpPr>
            <p:spPr bwMode="auto">
              <a:xfrm>
                <a:off x="1752" y="1062"/>
                <a:ext cx="600" cy="173"/>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Condenser</a:t>
                </a:r>
                <a:endParaRPr lang="th-TH" sz="1200" b="1" i="1">
                  <a:latin typeface="Times New Roman" pitchFamily="18" charset="0"/>
                </a:endParaRPr>
              </a:p>
            </p:txBody>
          </p:sp>
          <p:sp>
            <p:nvSpPr>
              <p:cNvPr id="14355" name="Text Box 37"/>
              <p:cNvSpPr txBox="1">
                <a:spLocks noChangeArrowheads="1"/>
              </p:cNvSpPr>
              <p:nvPr/>
            </p:nvSpPr>
            <p:spPr bwMode="auto">
              <a:xfrm>
                <a:off x="1225" y="1591"/>
                <a:ext cx="600" cy="288"/>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Expansion Valve</a:t>
                </a:r>
                <a:endParaRPr lang="th-TH" sz="1200" b="1" i="1">
                  <a:latin typeface="Times New Roman" pitchFamily="18" charset="0"/>
                </a:endParaRPr>
              </a:p>
            </p:txBody>
          </p:sp>
          <p:sp>
            <p:nvSpPr>
              <p:cNvPr id="14356" name="Text Box 38"/>
              <p:cNvSpPr txBox="1">
                <a:spLocks noChangeArrowheads="1"/>
              </p:cNvSpPr>
              <p:nvPr/>
            </p:nvSpPr>
            <p:spPr bwMode="auto">
              <a:xfrm>
                <a:off x="2930" y="1946"/>
                <a:ext cx="600" cy="173"/>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Compressor</a:t>
                </a:r>
                <a:endParaRPr lang="th-TH" sz="1200" b="1" i="1">
                  <a:latin typeface="Times New Roman" pitchFamily="18" charset="0"/>
                </a:endParaRPr>
              </a:p>
            </p:txBody>
          </p:sp>
          <p:sp>
            <p:nvSpPr>
              <p:cNvPr id="14357" name="Text Box 39"/>
              <p:cNvSpPr txBox="1">
                <a:spLocks noChangeArrowheads="1"/>
              </p:cNvSpPr>
              <p:nvPr/>
            </p:nvSpPr>
            <p:spPr bwMode="auto">
              <a:xfrm>
                <a:off x="1773" y="2169"/>
                <a:ext cx="600" cy="173"/>
              </a:xfrm>
              <a:prstGeom prst="rect">
                <a:avLst/>
              </a:prstGeom>
              <a:noFill/>
              <a:ln w="9525" algn="ctr">
                <a:noFill/>
                <a:miter lim="800000"/>
                <a:headEnd/>
                <a:tailEnd/>
              </a:ln>
            </p:spPr>
            <p:txBody>
              <a:bodyPr>
                <a:spAutoFit/>
              </a:bodyPr>
              <a:lstStyle/>
              <a:p>
                <a:pPr algn="ctr">
                  <a:spcBef>
                    <a:spcPct val="50000"/>
                  </a:spcBef>
                </a:pPr>
                <a:r>
                  <a:rPr lang="en-US" sz="1200" b="1" i="1">
                    <a:latin typeface="Times New Roman" pitchFamily="18" charset="0"/>
                  </a:rPr>
                  <a:t>Evaporator</a:t>
                </a:r>
                <a:endParaRPr lang="th-TH" sz="1200" b="1" i="1">
                  <a:latin typeface="Times New Roman" pitchFamily="18" charset="0"/>
                </a:endParaRPr>
              </a:p>
            </p:txBody>
          </p:sp>
        </p:grpSp>
        <p:sp>
          <p:nvSpPr>
            <p:cNvPr id="14344" name="Text Box 40"/>
            <p:cNvSpPr txBox="1">
              <a:spLocks noChangeArrowheads="1"/>
            </p:cNvSpPr>
            <p:nvPr/>
          </p:nvSpPr>
          <p:spPr bwMode="auto">
            <a:xfrm>
              <a:off x="3475" y="2485"/>
              <a:ext cx="522" cy="150"/>
            </a:xfrm>
            <a:prstGeom prst="rect">
              <a:avLst/>
            </a:prstGeom>
            <a:noFill/>
            <a:ln w="9525" algn="ctr">
              <a:noFill/>
              <a:miter lim="800000"/>
              <a:headEnd/>
              <a:tailEnd/>
            </a:ln>
          </p:spPr>
          <p:txBody>
            <a:bodyPr>
              <a:spAutoFit/>
            </a:bodyPr>
            <a:lstStyle/>
            <a:p>
              <a:pPr algn="ctr">
                <a:lnSpc>
                  <a:spcPct val="80000"/>
                </a:lnSpc>
              </a:pPr>
              <a:endParaRPr lang="th-TH" sz="1200" b="1" i="1">
                <a:solidFill>
                  <a:srgbClr val="0000CC"/>
                </a:solidFill>
                <a:latin typeface="Times New Roman" pitchFamily="18" charset="0"/>
              </a:endParaRPr>
            </a:p>
          </p:txBody>
        </p:sp>
        <p:sp>
          <p:nvSpPr>
            <p:cNvPr id="14345" name="Text Box 41"/>
            <p:cNvSpPr txBox="1">
              <a:spLocks noChangeArrowheads="1"/>
            </p:cNvSpPr>
            <p:nvPr/>
          </p:nvSpPr>
          <p:spPr bwMode="auto">
            <a:xfrm>
              <a:off x="1574" y="2564"/>
              <a:ext cx="522" cy="150"/>
            </a:xfrm>
            <a:prstGeom prst="rect">
              <a:avLst/>
            </a:prstGeom>
            <a:noFill/>
            <a:ln w="9525" algn="ctr">
              <a:noFill/>
              <a:miter lim="800000"/>
              <a:headEnd/>
              <a:tailEnd/>
            </a:ln>
          </p:spPr>
          <p:txBody>
            <a:bodyPr>
              <a:spAutoFit/>
            </a:bodyPr>
            <a:lstStyle/>
            <a:p>
              <a:pPr algn="ctr">
                <a:lnSpc>
                  <a:spcPct val="80000"/>
                </a:lnSpc>
              </a:pPr>
              <a:endParaRPr lang="th-TH" sz="1200" b="1" i="1">
                <a:solidFill>
                  <a:srgbClr val="0000CC"/>
                </a:solidFill>
                <a:latin typeface="Times New Roman" pitchFamily="18" charset="0"/>
              </a:endParaRPr>
            </a:p>
          </p:txBody>
        </p:sp>
        <p:sp>
          <p:nvSpPr>
            <p:cNvPr id="14346" name="Text Box 42"/>
            <p:cNvSpPr txBox="1">
              <a:spLocks noChangeArrowheads="1"/>
            </p:cNvSpPr>
            <p:nvPr/>
          </p:nvSpPr>
          <p:spPr bwMode="auto">
            <a:xfrm>
              <a:off x="1821" y="1515"/>
              <a:ext cx="522" cy="150"/>
            </a:xfrm>
            <a:prstGeom prst="rect">
              <a:avLst/>
            </a:prstGeom>
            <a:noFill/>
            <a:ln w="9525" algn="ctr">
              <a:noFill/>
              <a:miter lim="800000"/>
              <a:headEnd/>
              <a:tailEnd/>
            </a:ln>
          </p:spPr>
          <p:txBody>
            <a:bodyPr>
              <a:spAutoFit/>
            </a:bodyPr>
            <a:lstStyle/>
            <a:p>
              <a:pPr algn="ctr">
                <a:lnSpc>
                  <a:spcPct val="80000"/>
                </a:lnSpc>
              </a:pPr>
              <a:endParaRPr lang="th-TH" sz="1200" b="1" i="1">
                <a:solidFill>
                  <a:srgbClr val="0000CC"/>
                </a:solidFill>
                <a:latin typeface="Times New Roman" pitchFamily="18" charset="0"/>
              </a:endParaRPr>
            </a:p>
          </p:txBody>
        </p:sp>
        <p:sp>
          <p:nvSpPr>
            <p:cNvPr id="14347" name="Text Box 43"/>
            <p:cNvSpPr txBox="1">
              <a:spLocks noChangeArrowheads="1"/>
            </p:cNvSpPr>
            <p:nvPr/>
          </p:nvSpPr>
          <p:spPr bwMode="auto">
            <a:xfrm>
              <a:off x="3082" y="1522"/>
              <a:ext cx="522" cy="150"/>
            </a:xfrm>
            <a:prstGeom prst="rect">
              <a:avLst/>
            </a:prstGeom>
            <a:noFill/>
            <a:ln w="9525" algn="ctr">
              <a:noFill/>
              <a:miter lim="800000"/>
              <a:headEnd/>
              <a:tailEnd/>
            </a:ln>
          </p:spPr>
          <p:txBody>
            <a:bodyPr>
              <a:spAutoFit/>
            </a:bodyPr>
            <a:lstStyle/>
            <a:p>
              <a:pPr algn="ctr">
                <a:lnSpc>
                  <a:spcPct val="80000"/>
                </a:lnSpc>
              </a:pPr>
              <a:endParaRPr lang="th-TH" sz="1200" b="1" i="1">
                <a:solidFill>
                  <a:srgbClr val="0000CC"/>
                </a:solidFill>
                <a:latin typeface="Times New Roman" pitchFamily="18" charset="0"/>
              </a:endParaRPr>
            </a:p>
          </p:txBody>
        </p:sp>
        <p:sp>
          <p:nvSpPr>
            <p:cNvPr id="14348" name="Text Box 44"/>
            <p:cNvSpPr txBox="1">
              <a:spLocks noChangeArrowheads="1"/>
            </p:cNvSpPr>
            <p:nvPr/>
          </p:nvSpPr>
          <p:spPr bwMode="auto">
            <a:xfrm>
              <a:off x="2486" y="956"/>
              <a:ext cx="522" cy="150"/>
            </a:xfrm>
            <a:prstGeom prst="rect">
              <a:avLst/>
            </a:prstGeom>
            <a:noFill/>
            <a:ln w="9525" algn="ctr">
              <a:noFill/>
              <a:miter lim="800000"/>
              <a:headEnd/>
              <a:tailEnd/>
            </a:ln>
          </p:spPr>
          <p:txBody>
            <a:bodyPr>
              <a:spAutoFit/>
            </a:bodyPr>
            <a:lstStyle/>
            <a:p>
              <a:pPr algn="ctr">
                <a:lnSpc>
                  <a:spcPct val="80000"/>
                </a:lnSpc>
              </a:pPr>
              <a:endParaRPr lang="th-TH" sz="1200" b="1" i="1">
                <a:solidFill>
                  <a:srgbClr val="0000CC"/>
                </a:solidFill>
                <a:latin typeface="Times New Roman" pitchFamily="18" charset="0"/>
              </a:endParaRPr>
            </a:p>
          </p:txBody>
        </p:sp>
        <p:sp>
          <p:nvSpPr>
            <p:cNvPr id="14349" name="Text Box 45"/>
            <p:cNvSpPr txBox="1">
              <a:spLocks noChangeArrowheads="1"/>
            </p:cNvSpPr>
            <p:nvPr/>
          </p:nvSpPr>
          <p:spPr bwMode="auto">
            <a:xfrm>
              <a:off x="2469" y="2805"/>
              <a:ext cx="522" cy="150"/>
            </a:xfrm>
            <a:prstGeom prst="rect">
              <a:avLst/>
            </a:prstGeom>
            <a:noFill/>
            <a:ln w="9525" algn="ctr">
              <a:noFill/>
              <a:miter lim="800000"/>
              <a:headEnd/>
              <a:tailEnd/>
            </a:ln>
          </p:spPr>
          <p:txBody>
            <a:bodyPr>
              <a:spAutoFit/>
            </a:bodyPr>
            <a:lstStyle/>
            <a:p>
              <a:pPr algn="ctr">
                <a:lnSpc>
                  <a:spcPct val="80000"/>
                </a:lnSpc>
              </a:pPr>
              <a:endParaRPr lang="th-TH" sz="1200" b="1" i="1">
                <a:solidFill>
                  <a:srgbClr val="0000CC"/>
                </a:solidFill>
                <a:latin typeface="Times New Roman" pitchFamily="18" charset="0"/>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Angsana New"/>
      </a:majorFont>
      <a:minorFont>
        <a:latin typeface="Verdana"/>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ชุดรูปแบบของ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ชุดรูปแบบของ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Profile</Template>
  <TotalTime>1297</TotalTime>
  <Words>2808</Words>
  <Application>Microsoft Office PowerPoint</Application>
  <PresentationFormat>On-screen Show (4:3)</PresentationFormat>
  <Paragraphs>428</Paragraphs>
  <Slides>40</Slides>
  <Notes>1</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2</vt:i4>
      </vt:variant>
      <vt:variant>
        <vt:lpstr>Slide Titles</vt:lpstr>
      </vt:variant>
      <vt:variant>
        <vt:i4>40</vt:i4>
      </vt:variant>
    </vt:vector>
  </HeadingPairs>
  <TitlesOfParts>
    <vt:vector size="54" baseType="lpstr">
      <vt:lpstr>Verdana</vt:lpstr>
      <vt:lpstr>Angsana New</vt:lpstr>
      <vt:lpstr>Arial</vt:lpstr>
      <vt:lpstr>Garamond</vt:lpstr>
      <vt:lpstr>Wingdings</vt:lpstr>
      <vt:lpstr>Tahoma</vt:lpstr>
      <vt:lpstr>Times New Roman</vt:lpstr>
      <vt:lpstr>Comic Sans MS</vt:lpstr>
      <vt:lpstr>Wingdings 2</vt:lpstr>
      <vt:lpstr>Symbol</vt:lpstr>
      <vt:lpstr>Script MT Bold</vt:lpstr>
      <vt:lpstr>Level</vt:lpstr>
      <vt:lpstr>Microsoft Visio Drawing</vt:lpstr>
      <vt:lpstr>Microsoft Equation 3.0</vt:lpstr>
      <vt:lpstr>Chapter 10 Refrigeration Cycle</vt:lpstr>
      <vt:lpstr>Introduction</vt:lpstr>
      <vt:lpstr>Slide 3</vt:lpstr>
      <vt:lpstr>Slide 4</vt:lpstr>
      <vt:lpstr>Slide 5</vt:lpstr>
      <vt:lpstr>Slide 6</vt:lpstr>
      <vt:lpstr>Some Important Terms </vt:lpstr>
      <vt:lpstr>Recall</vt:lpstr>
      <vt:lpstr>Refrigerator and Heat Pump</vt:lpstr>
      <vt:lpstr>Refrigerator and Heat Pump</vt:lpstr>
      <vt:lpstr>Slide 11</vt:lpstr>
      <vt:lpstr>Coefficient of Performance</vt:lpstr>
      <vt:lpstr>The Second Law of Thermodynamics: Clausuis Statement</vt:lpstr>
      <vt:lpstr>Reverse Carnot Cycle = Carnot Heat Pump</vt:lpstr>
      <vt:lpstr>Vapor Compression Refrigeration Cycle</vt:lpstr>
      <vt:lpstr>Slide 16</vt:lpstr>
      <vt:lpstr>Household Refrigerator</vt:lpstr>
      <vt:lpstr>Household Air-Conditioner</vt:lpstr>
      <vt:lpstr>Slide 19</vt:lpstr>
      <vt:lpstr>Slide 20</vt:lpstr>
      <vt:lpstr>Slide 21</vt:lpstr>
      <vt:lpstr>Slide 22</vt:lpstr>
      <vt:lpstr>Slide 23</vt:lpstr>
      <vt:lpstr>Slide 24</vt:lpstr>
      <vt:lpstr>ระบบทำความเย็นแบบอื่นๆ</vt:lpstr>
      <vt:lpstr>Slide 26</vt:lpstr>
      <vt:lpstr>Slide 27</vt:lpstr>
      <vt:lpstr>Slide 28</vt:lpstr>
      <vt:lpstr>Slide 29</vt:lpstr>
      <vt:lpstr>Slide 30</vt:lpstr>
      <vt:lpstr>Slide 31</vt:lpstr>
      <vt:lpstr>Slide 32</vt:lpstr>
      <vt:lpstr>Slide 33</vt:lpstr>
      <vt:lpstr>ระบบตู้เย็น น้ำมันก๊าซ</vt:lpstr>
      <vt:lpstr>Some Selected Problems</vt:lpstr>
      <vt:lpstr>Slide 36</vt:lpstr>
      <vt:lpstr>Slide 37</vt:lpstr>
      <vt:lpstr>Slide 38</vt:lpstr>
      <vt:lpstr>Slide 39</vt:lpstr>
      <vt:lpstr>End of Chapter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 ENTROPY</dc:title>
  <dc:creator>Sommai</dc:creator>
  <cp:lastModifiedBy>User</cp:lastModifiedBy>
  <cp:revision>261</cp:revision>
  <dcterms:created xsi:type="dcterms:W3CDTF">2006-08-03T01:06:59Z</dcterms:created>
  <dcterms:modified xsi:type="dcterms:W3CDTF">2013-08-21T02:04:44Z</dcterms:modified>
</cp:coreProperties>
</file>