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 id="2147483665" r:id="rId2"/>
    <p:sldMasterId id="2147483687" r:id="rId3"/>
    <p:sldMasterId id="2147483699" r:id="rId4"/>
  </p:sldMasterIdLst>
  <p:notesMasterIdLst>
    <p:notesMasterId r:id="rId64"/>
  </p:notesMasterIdLst>
  <p:handoutMasterIdLst>
    <p:handoutMasterId r:id="rId65"/>
  </p:handoutMasterIdLst>
  <p:sldIdLst>
    <p:sldId id="256" r:id="rId5"/>
    <p:sldId id="257" r:id="rId6"/>
    <p:sldId id="265" r:id="rId7"/>
    <p:sldId id="258" r:id="rId8"/>
    <p:sldId id="259" r:id="rId9"/>
    <p:sldId id="260" r:id="rId10"/>
    <p:sldId id="262" r:id="rId11"/>
    <p:sldId id="323" r:id="rId12"/>
    <p:sldId id="263" r:id="rId13"/>
    <p:sldId id="277" r:id="rId14"/>
    <p:sldId id="324" r:id="rId15"/>
    <p:sldId id="279" r:id="rId16"/>
    <p:sldId id="266" r:id="rId17"/>
    <p:sldId id="278" r:id="rId18"/>
    <p:sldId id="271" r:id="rId19"/>
    <p:sldId id="272" r:id="rId20"/>
    <p:sldId id="326" r:id="rId21"/>
    <p:sldId id="270" r:id="rId22"/>
    <p:sldId id="268" r:id="rId23"/>
    <p:sldId id="267" r:id="rId24"/>
    <p:sldId id="273" r:id="rId25"/>
    <p:sldId id="274" r:id="rId26"/>
    <p:sldId id="275" r:id="rId27"/>
    <p:sldId id="276" r:id="rId28"/>
    <p:sldId id="280" r:id="rId29"/>
    <p:sldId id="281" r:id="rId30"/>
    <p:sldId id="282" r:id="rId31"/>
    <p:sldId id="290" r:id="rId32"/>
    <p:sldId id="284" r:id="rId33"/>
    <p:sldId id="283" r:id="rId34"/>
    <p:sldId id="327" r:id="rId35"/>
    <p:sldId id="322" r:id="rId36"/>
    <p:sldId id="285" r:id="rId37"/>
    <p:sldId id="286" r:id="rId38"/>
    <p:sldId id="287" r:id="rId39"/>
    <p:sldId id="288" r:id="rId40"/>
    <p:sldId id="297" r:id="rId41"/>
    <p:sldId id="302" r:id="rId42"/>
    <p:sldId id="304" r:id="rId43"/>
    <p:sldId id="305" r:id="rId44"/>
    <p:sldId id="298" r:id="rId45"/>
    <p:sldId id="299" r:id="rId46"/>
    <p:sldId id="319" r:id="rId47"/>
    <p:sldId id="321" r:id="rId48"/>
    <p:sldId id="316" r:id="rId49"/>
    <p:sldId id="317" r:id="rId50"/>
    <p:sldId id="318" r:id="rId51"/>
    <p:sldId id="315" r:id="rId52"/>
    <p:sldId id="313" r:id="rId53"/>
    <p:sldId id="314" r:id="rId54"/>
    <p:sldId id="312" r:id="rId55"/>
    <p:sldId id="294" r:id="rId56"/>
    <p:sldId id="289" r:id="rId57"/>
    <p:sldId id="296" r:id="rId58"/>
    <p:sldId id="295" r:id="rId59"/>
    <p:sldId id="307" r:id="rId60"/>
    <p:sldId id="308" r:id="rId61"/>
    <p:sldId id="309" r:id="rId62"/>
    <p:sldId id="311" r:id="rId63"/>
  </p:sldIdLst>
  <p:sldSz cx="9144000" cy="6858000" type="screen4x3"/>
  <p:notesSz cx="6858000" cy="9144000"/>
  <p:defaultTextStyle>
    <a:defPPr>
      <a:defRPr lang="th-TH"/>
    </a:defPPr>
    <a:lvl1pPr algn="l" rtl="0" fontAlgn="base">
      <a:spcBef>
        <a:spcPct val="0"/>
      </a:spcBef>
      <a:spcAft>
        <a:spcPct val="0"/>
      </a:spcAft>
      <a:defRPr kern="1200">
        <a:solidFill>
          <a:schemeClr val="tx1"/>
        </a:solidFill>
        <a:latin typeface="Verdana" pitchFamily="34" charset="0"/>
        <a:ea typeface="+mn-ea"/>
        <a:cs typeface="Angsana New" pitchFamily="18" charset="-34"/>
      </a:defRPr>
    </a:lvl1pPr>
    <a:lvl2pPr marL="457200" algn="l" rtl="0" fontAlgn="base">
      <a:spcBef>
        <a:spcPct val="0"/>
      </a:spcBef>
      <a:spcAft>
        <a:spcPct val="0"/>
      </a:spcAft>
      <a:defRPr kern="1200">
        <a:solidFill>
          <a:schemeClr val="tx1"/>
        </a:solidFill>
        <a:latin typeface="Verdana" pitchFamily="34" charset="0"/>
        <a:ea typeface="+mn-ea"/>
        <a:cs typeface="Angsana New" pitchFamily="18" charset="-34"/>
      </a:defRPr>
    </a:lvl2pPr>
    <a:lvl3pPr marL="914400" algn="l" rtl="0" fontAlgn="base">
      <a:spcBef>
        <a:spcPct val="0"/>
      </a:spcBef>
      <a:spcAft>
        <a:spcPct val="0"/>
      </a:spcAft>
      <a:defRPr kern="1200">
        <a:solidFill>
          <a:schemeClr val="tx1"/>
        </a:solidFill>
        <a:latin typeface="Verdana" pitchFamily="34" charset="0"/>
        <a:ea typeface="+mn-ea"/>
        <a:cs typeface="Angsana New" pitchFamily="18" charset="-34"/>
      </a:defRPr>
    </a:lvl3pPr>
    <a:lvl4pPr marL="1371600" algn="l" rtl="0" fontAlgn="base">
      <a:spcBef>
        <a:spcPct val="0"/>
      </a:spcBef>
      <a:spcAft>
        <a:spcPct val="0"/>
      </a:spcAft>
      <a:defRPr kern="1200">
        <a:solidFill>
          <a:schemeClr val="tx1"/>
        </a:solidFill>
        <a:latin typeface="Verdana" pitchFamily="34" charset="0"/>
        <a:ea typeface="+mn-ea"/>
        <a:cs typeface="Angsana New" pitchFamily="18" charset="-34"/>
      </a:defRPr>
    </a:lvl4pPr>
    <a:lvl5pPr marL="1828800" algn="l" rtl="0" fontAlgn="base">
      <a:spcBef>
        <a:spcPct val="0"/>
      </a:spcBef>
      <a:spcAft>
        <a:spcPct val="0"/>
      </a:spcAft>
      <a:defRPr kern="1200">
        <a:solidFill>
          <a:schemeClr val="tx1"/>
        </a:solidFill>
        <a:latin typeface="Verdana" pitchFamily="34" charset="0"/>
        <a:ea typeface="+mn-ea"/>
        <a:cs typeface="Angsana New" pitchFamily="18" charset="-34"/>
      </a:defRPr>
    </a:lvl5pPr>
    <a:lvl6pPr marL="2286000" algn="l" defTabSz="914400" rtl="0" eaLnBrk="1" latinLnBrk="0" hangingPunct="1">
      <a:defRPr kern="1200">
        <a:solidFill>
          <a:schemeClr val="tx1"/>
        </a:solidFill>
        <a:latin typeface="Verdana" pitchFamily="34" charset="0"/>
        <a:ea typeface="+mn-ea"/>
        <a:cs typeface="Angsana New" pitchFamily="18" charset="-34"/>
      </a:defRPr>
    </a:lvl6pPr>
    <a:lvl7pPr marL="2743200" algn="l" defTabSz="914400" rtl="0" eaLnBrk="1" latinLnBrk="0" hangingPunct="1">
      <a:defRPr kern="1200">
        <a:solidFill>
          <a:schemeClr val="tx1"/>
        </a:solidFill>
        <a:latin typeface="Verdana" pitchFamily="34" charset="0"/>
        <a:ea typeface="+mn-ea"/>
        <a:cs typeface="Angsana New" pitchFamily="18" charset="-34"/>
      </a:defRPr>
    </a:lvl7pPr>
    <a:lvl8pPr marL="3200400" algn="l" defTabSz="914400" rtl="0" eaLnBrk="1" latinLnBrk="0" hangingPunct="1">
      <a:defRPr kern="1200">
        <a:solidFill>
          <a:schemeClr val="tx1"/>
        </a:solidFill>
        <a:latin typeface="Verdana" pitchFamily="34" charset="0"/>
        <a:ea typeface="+mn-ea"/>
        <a:cs typeface="Angsana New" pitchFamily="18" charset="-34"/>
      </a:defRPr>
    </a:lvl8pPr>
    <a:lvl9pPr marL="3657600" algn="l" defTabSz="914400" rtl="0" eaLnBrk="1" latinLnBrk="0" hangingPunct="1">
      <a:defRPr kern="1200">
        <a:solidFill>
          <a:schemeClr val="tx1"/>
        </a:solidFill>
        <a:latin typeface="Verdana" pitchFamily="34" charset="0"/>
        <a:ea typeface="+mn-ea"/>
        <a:cs typeface="Angsana New" pitchFamily="18" charset="-3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80"/>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85" autoAdjust="0"/>
  </p:normalViewPr>
  <p:slideViewPr>
    <p:cSldViewPr snapToGrid="0">
      <p:cViewPr>
        <p:scale>
          <a:sx n="70" d="100"/>
          <a:sy n="70" d="100"/>
        </p:scale>
        <p:origin x="-2802" y="-894"/>
      </p:cViewPr>
      <p:guideLst>
        <p:guide orient="horz" pos="2160"/>
        <p:guide pos="2880"/>
      </p:guideLst>
    </p:cSldViewPr>
  </p:slideViewPr>
  <p:notesTextViewPr>
    <p:cViewPr>
      <p:scale>
        <a:sx n="100" d="100"/>
        <a:sy n="100" d="100"/>
      </p:scale>
      <p:origin x="0" y="0"/>
    </p:cViewPr>
  </p:notesTextViewPr>
  <p:gridSpacing cx="39327138" cy="3932713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2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5.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r>
              <a:rPr lang="en-US"/>
              <a:t>Thermodynamics: ENTROPY</a:t>
            </a:r>
            <a:endParaRPr lang="th-TH"/>
          </a:p>
        </p:txBody>
      </p:sp>
      <p:sp>
        <p:nvSpPr>
          <p:cNvPr id="215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th-TH"/>
          </a:p>
        </p:txBody>
      </p:sp>
      <p:sp>
        <p:nvSpPr>
          <p:cNvPr id="215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r>
              <a:rPr lang="en-US"/>
              <a:t>รศ.ดร.สมหมาย ปรีเปรม</a:t>
            </a:r>
            <a:endParaRPr lang="th-TH"/>
          </a:p>
        </p:txBody>
      </p:sp>
      <p:sp>
        <p:nvSpPr>
          <p:cNvPr id="215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D61D1D42-000E-4F17-BF86-6499387144B0}" type="slidenum">
              <a:rPr lang="en-US"/>
              <a:pPr/>
              <a:t>‹#›</a:t>
            </a:fld>
            <a:endParaRPr lang="th-TH"/>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r>
              <a:rPr lang="en-US"/>
              <a:t>Thermodynamics: ENTROPY</a:t>
            </a:r>
            <a:endParaRPr lang="th-TH"/>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th-TH"/>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Click to edit Master text styles</a:t>
            </a:r>
          </a:p>
          <a:p>
            <a:pPr lvl="1"/>
            <a:r>
              <a:rPr lang="th-TH" smtClean="0"/>
              <a:t>Second level</a:t>
            </a:r>
          </a:p>
          <a:p>
            <a:pPr lvl="2"/>
            <a:r>
              <a:rPr lang="th-TH" smtClean="0"/>
              <a:t>Third level</a:t>
            </a:r>
          </a:p>
          <a:p>
            <a:pPr lvl="3"/>
            <a:r>
              <a:rPr lang="th-TH" smtClean="0"/>
              <a:t>Fourth level</a:t>
            </a:r>
          </a:p>
          <a:p>
            <a:pPr lvl="4"/>
            <a:r>
              <a:rPr lang="th-TH"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r>
              <a:rPr lang="en-US"/>
              <a:t>รศ.ดร.สมหมาย ปรีเปรม</a:t>
            </a:r>
            <a:endParaRPr lang="th-TH"/>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AC47D68C-D8FF-48AB-82A4-E05630E994C8}" type="slidenum">
              <a:rPr lang="en-US"/>
              <a:pPr/>
              <a:t>‹#›</a:t>
            </a:fld>
            <a:endParaRPr lang="th-TH"/>
          </a:p>
        </p:txBody>
      </p:sp>
    </p:spTree>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kern="1200">
        <a:solidFill>
          <a:schemeClr val="tx1"/>
        </a:solidFill>
        <a:latin typeface="Arial" pitchFamily="34" charset="0"/>
        <a:ea typeface="+mn-ea"/>
        <a:cs typeface="Tahoma" pitchFamily="34" charset="0"/>
      </a:defRPr>
    </a:lvl1pPr>
    <a:lvl2pPr marL="457200" algn="l" rtl="0" fontAlgn="base">
      <a:spcBef>
        <a:spcPct val="30000"/>
      </a:spcBef>
      <a:spcAft>
        <a:spcPct val="0"/>
      </a:spcAft>
      <a:defRPr kern="1200">
        <a:solidFill>
          <a:schemeClr val="tx1"/>
        </a:solidFill>
        <a:latin typeface="Arial" pitchFamily="34" charset="0"/>
        <a:ea typeface="+mn-ea"/>
        <a:cs typeface="Tahoma" pitchFamily="34" charset="0"/>
      </a:defRPr>
    </a:lvl2pPr>
    <a:lvl3pPr marL="914400" algn="l" rtl="0" fontAlgn="base">
      <a:spcBef>
        <a:spcPct val="30000"/>
      </a:spcBef>
      <a:spcAft>
        <a:spcPct val="0"/>
      </a:spcAft>
      <a:defRPr kern="1200">
        <a:solidFill>
          <a:schemeClr val="tx1"/>
        </a:solidFill>
        <a:latin typeface="Arial" pitchFamily="34" charset="0"/>
        <a:ea typeface="+mn-ea"/>
        <a:cs typeface="Tahoma" pitchFamily="34" charset="0"/>
      </a:defRPr>
    </a:lvl3pPr>
    <a:lvl4pPr marL="1371600" algn="l" rtl="0" fontAlgn="base">
      <a:spcBef>
        <a:spcPct val="30000"/>
      </a:spcBef>
      <a:spcAft>
        <a:spcPct val="0"/>
      </a:spcAft>
      <a:defRPr kern="1200">
        <a:solidFill>
          <a:schemeClr val="tx1"/>
        </a:solidFill>
        <a:latin typeface="Arial" pitchFamily="34" charset="0"/>
        <a:ea typeface="+mn-ea"/>
        <a:cs typeface="Tahoma" pitchFamily="34" charset="0"/>
      </a:defRPr>
    </a:lvl4pPr>
    <a:lvl5pPr marL="1828800" algn="l" rtl="0" fontAlgn="base">
      <a:spcBef>
        <a:spcPct val="30000"/>
      </a:spcBef>
      <a:spcAft>
        <a:spcPct val="0"/>
      </a:spcAft>
      <a:defRPr kern="1200">
        <a:solidFill>
          <a:schemeClr val="tx1"/>
        </a:solidFill>
        <a:latin typeface="Arial" pitchFamily="34" charset="0"/>
        <a:ea typeface="+mn-ea"/>
        <a:cs typeface="Tahoma" pitchFamily="34" charset="0"/>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Thermodynamics: ENTROPY</a:t>
            </a:r>
            <a:endParaRPr lang="th-TH"/>
          </a:p>
        </p:txBody>
      </p:sp>
      <p:sp>
        <p:nvSpPr>
          <p:cNvPr id="6" name="Rectangle 6"/>
          <p:cNvSpPr>
            <a:spLocks noGrp="1" noChangeArrowheads="1"/>
          </p:cNvSpPr>
          <p:nvPr>
            <p:ph type="ftr" sz="quarter" idx="4"/>
          </p:nvPr>
        </p:nvSpPr>
        <p:spPr>
          <a:ln/>
        </p:spPr>
        <p:txBody>
          <a:bodyPr/>
          <a:lstStyle/>
          <a:p>
            <a:r>
              <a:rPr lang="en-US"/>
              <a:t>รศ.ดร.สมหมาย ปรีเปรม</a:t>
            </a:r>
            <a:endParaRPr lang="th-TH"/>
          </a:p>
        </p:txBody>
      </p:sp>
      <p:sp>
        <p:nvSpPr>
          <p:cNvPr id="7" name="Rectangle 7"/>
          <p:cNvSpPr>
            <a:spLocks noGrp="1" noChangeArrowheads="1"/>
          </p:cNvSpPr>
          <p:nvPr>
            <p:ph type="sldNum" sz="quarter" idx="5"/>
          </p:nvPr>
        </p:nvSpPr>
        <p:spPr>
          <a:ln/>
        </p:spPr>
        <p:txBody>
          <a:bodyPr/>
          <a:lstStyle/>
          <a:p>
            <a:fld id="{23A4D5C6-6F0D-4625-A627-CE95EB30B2DF}" type="slidenum">
              <a:rPr lang="en-US"/>
              <a:pPr/>
              <a:t>1</a:t>
            </a:fld>
            <a:endParaRPr lang="th-TH"/>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th-T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ภาพนิ่งชื่อเรื่อง">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685800" y="990600"/>
            <a:ext cx="7772400" cy="1371600"/>
          </a:xfrm>
        </p:spPr>
        <p:txBody>
          <a:bodyPr/>
          <a:lstStyle>
            <a:lvl1pPr>
              <a:defRPr sz="4000"/>
            </a:lvl1pPr>
          </a:lstStyle>
          <a:p>
            <a:r>
              <a:rPr lang="th-TH"/>
              <a:t>Click to edit Master title style</a:t>
            </a:r>
          </a:p>
        </p:txBody>
      </p:sp>
      <p:sp>
        <p:nvSpPr>
          <p:cNvPr id="2560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th-TH"/>
              <a:t>Click to edit Master subtitle style</a:t>
            </a:r>
          </a:p>
        </p:txBody>
      </p:sp>
      <p:sp>
        <p:nvSpPr>
          <p:cNvPr id="25604" name="Rectangle 4"/>
          <p:cNvSpPr>
            <a:spLocks noGrp="1" noChangeArrowheads="1"/>
          </p:cNvSpPr>
          <p:nvPr>
            <p:ph type="dt" sz="half" idx="2"/>
          </p:nvPr>
        </p:nvSpPr>
        <p:spPr>
          <a:xfrm>
            <a:off x="685800" y="6248400"/>
            <a:ext cx="1905000" cy="457200"/>
          </a:xfrm>
        </p:spPr>
        <p:txBody>
          <a:bodyPr/>
          <a:lstStyle>
            <a:lvl1pPr>
              <a:defRPr/>
            </a:lvl1pPr>
          </a:lstStyle>
          <a:p>
            <a:endParaRPr lang="th-TH"/>
          </a:p>
        </p:txBody>
      </p:sp>
      <p:sp>
        <p:nvSpPr>
          <p:cNvPr id="25605" name="Rectangle 5"/>
          <p:cNvSpPr>
            <a:spLocks noGrp="1" noChangeArrowheads="1"/>
          </p:cNvSpPr>
          <p:nvPr>
            <p:ph type="ftr" sz="quarter" idx="3"/>
          </p:nvPr>
        </p:nvSpPr>
        <p:spPr>
          <a:xfrm>
            <a:off x="3124200" y="6248400"/>
            <a:ext cx="2895600" cy="457200"/>
          </a:xfrm>
        </p:spPr>
        <p:txBody>
          <a:bodyPr/>
          <a:lstStyle>
            <a:lvl1pPr>
              <a:defRPr/>
            </a:lvl1pPr>
          </a:lstStyle>
          <a:p>
            <a:r>
              <a:rPr lang="en-US"/>
              <a:t>รศ.ดร.สมหมาย ปรีเปรม</a:t>
            </a:r>
            <a:endParaRPr lang="th-TH"/>
          </a:p>
        </p:txBody>
      </p:sp>
      <p:sp>
        <p:nvSpPr>
          <p:cNvPr id="25606" name="Rectangle 6"/>
          <p:cNvSpPr>
            <a:spLocks noGrp="1" noChangeArrowheads="1"/>
          </p:cNvSpPr>
          <p:nvPr>
            <p:ph type="sldNum" sz="quarter" idx="4"/>
          </p:nvPr>
        </p:nvSpPr>
        <p:spPr>
          <a:xfrm>
            <a:off x="6553200" y="6248400"/>
            <a:ext cx="1905000" cy="457200"/>
          </a:xfrm>
        </p:spPr>
        <p:txBody>
          <a:bodyPr/>
          <a:lstStyle>
            <a:lvl1pPr>
              <a:defRPr/>
            </a:lvl1pPr>
          </a:lstStyle>
          <a:p>
            <a:fld id="{B7BF77E1-D8B9-4365-8533-DE309760BA79}" type="slidenum">
              <a:rPr lang="en-US"/>
              <a:pPr/>
              <a:t>‹#›</a:t>
            </a:fld>
            <a:endParaRPr lang="th-TH"/>
          </a:p>
        </p:txBody>
      </p:sp>
      <p:sp>
        <p:nvSpPr>
          <p:cNvPr id="25607"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th-TH"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C4219079-95C4-4479-AA97-8F9C39C312ED}" type="slidenum">
              <a:rPr lang="en-US"/>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573838" y="304800"/>
            <a:ext cx="2001837" cy="5715000"/>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566738" y="304800"/>
            <a:ext cx="5854700" cy="5715000"/>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61BC61A1-28E1-456B-AC32-6657F992F00E}" type="slidenum">
              <a:rPr lang="en-US"/>
              <a:pPr/>
              <a:t>‹#›</a:t>
            </a:fld>
            <a:endParaRPr lang="th-T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smtClean="0"/>
              <a:t>คลิกเพื่อแก้ไขลักษณะชื่อเรื่องต้นแบบ</a:t>
            </a:r>
            <a:endParaRPr lang="th-TH"/>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h-TH" smtClean="0"/>
              <a:t>คลิกเพื่อแก้ไขลักษณะชื่อเรื่องรองต้นแบบ</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F807BB82-39EB-4D1F-A8E7-B1C2E477BB15}" type="slidenum">
              <a:rPr lang="en-US"/>
              <a:pPr/>
              <a:t>‹#›</a:t>
            </a:fld>
            <a:endParaRPr lang="th-T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202E49BC-A300-43D6-95AD-A8322C70DB79}" type="slidenum">
              <a:rPr lang="en-US"/>
              <a:pPr/>
              <a:t>‹#›</a:t>
            </a:fld>
            <a:endParaRPr lang="th-T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00A39911-BDAA-45F2-AFD4-FDC8EDCB51E0}" type="slidenum">
              <a:rPr lang="en-US"/>
              <a:pPr/>
              <a:t>‹#›</a:t>
            </a:fld>
            <a:endParaRPr lang="th-T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F83E8705-F03B-4CD8-B7B0-03E716B4AEE1}" type="slidenum">
              <a:rPr lang="en-US"/>
              <a:pPr/>
              <a:t>‹#›</a:t>
            </a:fld>
            <a:endParaRPr lang="th-T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lvl1pPr>
              <a:defRPr/>
            </a:lvl1pPr>
          </a:lstStyle>
          <a:p>
            <a:endParaRPr lang="th-TH"/>
          </a:p>
        </p:txBody>
      </p:sp>
      <p:sp>
        <p:nvSpPr>
          <p:cNvPr id="8" name="ตัวยึดท้ายกระดาษ 7"/>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9" name="ตัวยึดหมายเลขภาพนิ่ง 8"/>
          <p:cNvSpPr>
            <a:spLocks noGrp="1"/>
          </p:cNvSpPr>
          <p:nvPr>
            <p:ph type="sldNum" sz="quarter" idx="12"/>
          </p:nvPr>
        </p:nvSpPr>
        <p:spPr/>
        <p:txBody>
          <a:bodyPr/>
          <a:lstStyle>
            <a:lvl1pPr>
              <a:defRPr/>
            </a:lvl1pPr>
          </a:lstStyle>
          <a:p>
            <a:fld id="{604FAD10-0765-4A13-BA61-3CC1B1E6439B}" type="slidenum">
              <a:rPr lang="en-US"/>
              <a:pPr/>
              <a:t>‹#›</a:t>
            </a:fld>
            <a:endParaRPr lang="th-T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lvl1pPr>
              <a:defRPr/>
            </a:lvl1pPr>
          </a:lstStyle>
          <a:p>
            <a:endParaRPr lang="th-TH"/>
          </a:p>
        </p:txBody>
      </p:sp>
      <p:sp>
        <p:nvSpPr>
          <p:cNvPr id="4" name="ตัวยึดท้ายกระดาษ 3"/>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5" name="ตัวยึดหมายเลขภาพนิ่ง 4"/>
          <p:cNvSpPr>
            <a:spLocks noGrp="1"/>
          </p:cNvSpPr>
          <p:nvPr>
            <p:ph type="sldNum" sz="quarter" idx="12"/>
          </p:nvPr>
        </p:nvSpPr>
        <p:spPr/>
        <p:txBody>
          <a:bodyPr/>
          <a:lstStyle>
            <a:lvl1pPr>
              <a:defRPr/>
            </a:lvl1pPr>
          </a:lstStyle>
          <a:p>
            <a:fld id="{79F7CFB6-FD18-4320-812A-70E51DD92553}" type="slidenum">
              <a:rPr lang="en-US"/>
              <a:pPr/>
              <a:t>‹#›</a:t>
            </a:fld>
            <a:endParaRPr lang="th-T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lvl1pPr>
              <a:defRPr/>
            </a:lvl1pPr>
          </a:lstStyle>
          <a:p>
            <a:endParaRPr lang="th-TH"/>
          </a:p>
        </p:txBody>
      </p:sp>
      <p:sp>
        <p:nvSpPr>
          <p:cNvPr id="3" name="ตัวยึดท้ายกระดาษ 2"/>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4" name="ตัวยึดหมายเลขภาพนิ่ง 3"/>
          <p:cNvSpPr>
            <a:spLocks noGrp="1"/>
          </p:cNvSpPr>
          <p:nvPr>
            <p:ph type="sldNum" sz="quarter" idx="12"/>
          </p:nvPr>
        </p:nvSpPr>
        <p:spPr/>
        <p:txBody>
          <a:bodyPr/>
          <a:lstStyle>
            <a:lvl1pPr>
              <a:defRPr/>
            </a:lvl1pPr>
          </a:lstStyle>
          <a:p>
            <a:fld id="{CE03F11C-A3E3-4217-8263-E84758258554}" type="slidenum">
              <a:rPr lang="en-US"/>
              <a:pPr/>
              <a:t>‹#›</a:t>
            </a:fld>
            <a:endParaRPr lang="th-T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2633240F-20A2-47CA-88D5-286D8A00BFD8}" type="slidenum">
              <a:rPr lang="en-US"/>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E33AA719-684A-4B17-AD90-10E1F3B9EB3A}" type="slidenum">
              <a:rPr lang="en-US"/>
              <a:pPr/>
              <a:t>‹#›</a:t>
            </a:fld>
            <a:endParaRPr lang="th-TH"/>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D27B6A65-E98B-4C94-863B-BC20A1225EC2}" type="slidenum">
              <a:rPr lang="en-US"/>
              <a:pPr/>
              <a:t>‹#›</a:t>
            </a:fld>
            <a:endParaRPr lang="th-T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B671DD08-1084-4419-AF34-71D97B292981}" type="slidenum">
              <a:rPr lang="en-US"/>
              <a:pPr/>
              <a:t>‹#›</a:t>
            </a:fld>
            <a:endParaRPr lang="th-T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1FCC8852-6D3F-4778-94B6-2893DC79603C}" type="slidenum">
              <a:rPr lang="en-US"/>
              <a:pPr/>
              <a:t>‹#›</a:t>
            </a:fld>
            <a:endParaRPr lang="th-T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smtClean="0"/>
              <a:t>คลิกเพื่อแก้ไขลักษณะชื่อเรื่องต้นแบบ</a:t>
            </a:r>
            <a:endParaRPr lang="th-TH"/>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smtClean="0"/>
              <a:t>คลิกเพื่อแก้ไขลักษณะชื่อเรื่องรองต้นแบบ</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B7BF77E1-D8B9-4365-8533-DE309760BA79}" type="slidenum">
              <a:rPr lang="en-US" smtClean="0"/>
              <a:pPr/>
              <a:t>‹#›</a:t>
            </a:fld>
            <a:endParaRPr lang="th-T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E33AA719-684A-4B17-AD90-10E1F3B9EB3A}" type="slidenum">
              <a:rPr lang="en-US" smtClean="0"/>
              <a:pPr/>
              <a:t>‹#›</a:t>
            </a:fld>
            <a:endParaRPr lang="th-T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9EED81B0-7ABA-4C5E-B513-474319B2755F}" type="slidenum">
              <a:rPr lang="en-US" smtClean="0"/>
              <a:pPr/>
              <a:t>‹#›</a:t>
            </a:fld>
            <a:endParaRPr lang="th-T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2C57760C-BD54-42C4-82CC-9558F02D7134}" type="slidenum">
              <a:rPr lang="en-US" smtClean="0"/>
              <a:pPr/>
              <a:t>‹#›</a:t>
            </a:fld>
            <a:endParaRPr lang="th-T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p>
            <a:endParaRPr lang="th-TH"/>
          </a:p>
        </p:txBody>
      </p:sp>
      <p:sp>
        <p:nvSpPr>
          <p:cNvPr id="8" name="ตัวยึดท้ายกระดาษ 7"/>
          <p:cNvSpPr>
            <a:spLocks noGrp="1"/>
          </p:cNvSpPr>
          <p:nvPr>
            <p:ph type="ftr" sz="quarter" idx="11"/>
          </p:nvPr>
        </p:nvSpPr>
        <p:spPr/>
        <p:txBody>
          <a:bodyPr/>
          <a:lstStyle/>
          <a:p>
            <a:r>
              <a:rPr lang="en-US" smtClean="0"/>
              <a:t>รศ.ดร.สมหมาย ปรีเปรม</a:t>
            </a:r>
            <a:endParaRPr lang="th-TH"/>
          </a:p>
        </p:txBody>
      </p:sp>
      <p:sp>
        <p:nvSpPr>
          <p:cNvPr id="9" name="ตัวยึดหมายเลขภาพนิ่ง 8"/>
          <p:cNvSpPr>
            <a:spLocks noGrp="1"/>
          </p:cNvSpPr>
          <p:nvPr>
            <p:ph type="sldNum" sz="quarter" idx="12"/>
          </p:nvPr>
        </p:nvSpPr>
        <p:spPr/>
        <p:txBody>
          <a:bodyPr/>
          <a:lstStyle/>
          <a:p>
            <a:fld id="{7EBF8A62-D208-4531-891E-F35BC6B68C16}" type="slidenum">
              <a:rPr lang="en-US" smtClean="0"/>
              <a:pPr/>
              <a:t>‹#›</a:t>
            </a:fld>
            <a:endParaRPr lang="th-T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p>
            <a:endParaRPr lang="th-TH"/>
          </a:p>
        </p:txBody>
      </p:sp>
      <p:sp>
        <p:nvSpPr>
          <p:cNvPr id="4" name="ตัวยึดท้ายกระดาษ 3"/>
          <p:cNvSpPr>
            <a:spLocks noGrp="1"/>
          </p:cNvSpPr>
          <p:nvPr>
            <p:ph type="ftr" sz="quarter" idx="11"/>
          </p:nvPr>
        </p:nvSpPr>
        <p:spPr/>
        <p:txBody>
          <a:bodyPr/>
          <a:lstStyle/>
          <a:p>
            <a:r>
              <a:rPr lang="en-US" smtClean="0"/>
              <a:t>รศ.ดร.สมหมาย ปรีเปรม</a:t>
            </a:r>
            <a:endParaRPr lang="th-TH"/>
          </a:p>
        </p:txBody>
      </p:sp>
      <p:sp>
        <p:nvSpPr>
          <p:cNvPr id="5" name="ตัวยึดหมายเลขภาพนิ่ง 4"/>
          <p:cNvSpPr>
            <a:spLocks noGrp="1"/>
          </p:cNvSpPr>
          <p:nvPr>
            <p:ph type="sldNum" sz="quarter" idx="12"/>
          </p:nvPr>
        </p:nvSpPr>
        <p:spPr/>
        <p:txBody>
          <a:bodyPr/>
          <a:lstStyle/>
          <a:p>
            <a:fld id="{28D6B982-2530-4E11-A075-D3137F840F49}" type="slidenum">
              <a:rPr lang="en-US" smtClean="0"/>
              <a:pPr/>
              <a:t>‹#›</a:t>
            </a:fld>
            <a:endParaRPr lang="th-T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p>
            <a:endParaRPr lang="th-TH"/>
          </a:p>
        </p:txBody>
      </p:sp>
      <p:sp>
        <p:nvSpPr>
          <p:cNvPr id="3" name="ตัวยึดท้ายกระดาษ 2"/>
          <p:cNvSpPr>
            <a:spLocks noGrp="1"/>
          </p:cNvSpPr>
          <p:nvPr>
            <p:ph type="ftr" sz="quarter" idx="11"/>
          </p:nvPr>
        </p:nvSpPr>
        <p:spPr/>
        <p:txBody>
          <a:bodyPr/>
          <a:lstStyle/>
          <a:p>
            <a:r>
              <a:rPr lang="en-US" smtClean="0"/>
              <a:t>รศ.ดร.สมหมาย ปรีเปรม</a:t>
            </a:r>
            <a:endParaRPr lang="th-TH"/>
          </a:p>
        </p:txBody>
      </p:sp>
      <p:sp>
        <p:nvSpPr>
          <p:cNvPr id="4" name="ตัวยึดหมายเลขภาพนิ่ง 3"/>
          <p:cNvSpPr>
            <a:spLocks noGrp="1"/>
          </p:cNvSpPr>
          <p:nvPr>
            <p:ph type="sldNum" sz="quarter" idx="12"/>
          </p:nvPr>
        </p:nvSpPr>
        <p:spPr/>
        <p:txBody>
          <a:bodyPr/>
          <a:lstStyle/>
          <a:p>
            <a:fld id="{B839370E-22B3-46D8-A7F3-F1A824DF57F2}" type="slidenum">
              <a:rPr lang="en-US"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lvl1pPr>
              <a:defRPr/>
            </a:lvl1pPr>
          </a:lstStyle>
          <a:p>
            <a:fld id="{9EED81B0-7ABA-4C5E-B513-474319B2755F}" type="slidenum">
              <a:rPr lang="en-US"/>
              <a:pPr/>
              <a:t>‹#›</a:t>
            </a:fld>
            <a:endParaRPr lang="th-T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F65BD3C1-7BE2-4DE5-8FED-7FE82F8000B5}" type="slidenum">
              <a:rPr lang="en-US" smtClean="0"/>
              <a:pPr/>
              <a:t>‹#›</a:t>
            </a:fld>
            <a:endParaRPr lang="th-T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E8034417-28B4-4828-BBFB-CB0E199092A6}" type="slidenum">
              <a:rPr lang="en-US" smtClean="0"/>
              <a:pPr/>
              <a:t>‹#›</a:t>
            </a:fld>
            <a:endParaRPr lang="th-T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C4219079-95C4-4479-AA97-8F9C39C312ED}" type="slidenum">
              <a:rPr lang="en-US" smtClean="0"/>
              <a:pPr/>
              <a:t>‹#›</a:t>
            </a:fld>
            <a:endParaRPr lang="th-T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61BC61A1-28E1-456B-AC32-6657F992F00E}" type="slidenum">
              <a:rPr lang="en-US" smtClean="0"/>
              <a:pPr/>
              <a:t>‹#›</a:t>
            </a:fld>
            <a:endParaRPr lang="th-TH"/>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smtClean="0"/>
              <a:t>คลิกเพื่อแก้ไขลักษณะชื่อเรื่องต้นแบบ</a:t>
            </a:r>
            <a:endParaRPr lang="th-TH"/>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smtClean="0"/>
              <a:t>คลิกเพื่อแก้ไขลักษณะชื่อเรื่องรองต้นแบบ</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B7BF77E1-D8B9-4365-8533-DE309760BA79}" type="slidenum">
              <a:rPr lang="en-US" smtClean="0"/>
              <a:pPr/>
              <a:t>‹#›</a:t>
            </a:fld>
            <a:endParaRPr lang="th-TH"/>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E33AA719-684A-4B17-AD90-10E1F3B9EB3A}" type="slidenum">
              <a:rPr lang="en-US" smtClean="0"/>
              <a:pPr/>
              <a:t>‹#›</a:t>
            </a:fld>
            <a:endParaRPr lang="th-TH"/>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9EED81B0-7ABA-4C5E-B513-474319B2755F}" type="slidenum">
              <a:rPr lang="en-US" smtClean="0"/>
              <a:pPr/>
              <a:t>‹#›</a:t>
            </a:fld>
            <a:endParaRPr lang="th-TH"/>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2C57760C-BD54-42C4-82CC-9558F02D7134}" type="slidenum">
              <a:rPr lang="en-US" smtClean="0"/>
              <a:pPr/>
              <a:t>‹#›</a:t>
            </a:fld>
            <a:endParaRPr lang="th-TH"/>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p>
            <a:endParaRPr lang="th-TH"/>
          </a:p>
        </p:txBody>
      </p:sp>
      <p:sp>
        <p:nvSpPr>
          <p:cNvPr id="8" name="ตัวยึดท้ายกระดาษ 7"/>
          <p:cNvSpPr>
            <a:spLocks noGrp="1"/>
          </p:cNvSpPr>
          <p:nvPr>
            <p:ph type="ftr" sz="quarter" idx="11"/>
          </p:nvPr>
        </p:nvSpPr>
        <p:spPr/>
        <p:txBody>
          <a:bodyPr/>
          <a:lstStyle/>
          <a:p>
            <a:r>
              <a:rPr lang="en-US" smtClean="0"/>
              <a:t>รศ.ดร.สมหมาย ปรีเปรม</a:t>
            </a:r>
            <a:endParaRPr lang="th-TH"/>
          </a:p>
        </p:txBody>
      </p:sp>
      <p:sp>
        <p:nvSpPr>
          <p:cNvPr id="9" name="ตัวยึดหมายเลขภาพนิ่ง 8"/>
          <p:cNvSpPr>
            <a:spLocks noGrp="1"/>
          </p:cNvSpPr>
          <p:nvPr>
            <p:ph type="sldNum" sz="quarter" idx="12"/>
          </p:nvPr>
        </p:nvSpPr>
        <p:spPr/>
        <p:txBody>
          <a:bodyPr/>
          <a:lstStyle/>
          <a:p>
            <a:fld id="{7EBF8A62-D208-4531-891E-F35BC6B68C16}" type="slidenum">
              <a:rPr lang="en-US" smtClean="0"/>
              <a:pPr/>
              <a:t>‹#›</a:t>
            </a:fld>
            <a:endParaRPr lang="th-TH"/>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p>
            <a:endParaRPr lang="th-TH"/>
          </a:p>
        </p:txBody>
      </p:sp>
      <p:sp>
        <p:nvSpPr>
          <p:cNvPr id="4" name="ตัวยึดท้ายกระดาษ 3"/>
          <p:cNvSpPr>
            <a:spLocks noGrp="1"/>
          </p:cNvSpPr>
          <p:nvPr>
            <p:ph type="ftr" sz="quarter" idx="11"/>
          </p:nvPr>
        </p:nvSpPr>
        <p:spPr/>
        <p:txBody>
          <a:bodyPr/>
          <a:lstStyle/>
          <a:p>
            <a:r>
              <a:rPr lang="en-US" smtClean="0"/>
              <a:t>รศ.ดร.สมหมาย ปรีเปรม</a:t>
            </a:r>
            <a:endParaRPr lang="th-TH"/>
          </a:p>
        </p:txBody>
      </p:sp>
      <p:sp>
        <p:nvSpPr>
          <p:cNvPr id="5" name="ตัวยึดหมายเลขภาพนิ่ง 4"/>
          <p:cNvSpPr>
            <a:spLocks noGrp="1"/>
          </p:cNvSpPr>
          <p:nvPr>
            <p:ph type="sldNum" sz="quarter" idx="12"/>
          </p:nvPr>
        </p:nvSpPr>
        <p:spPr/>
        <p:txBody>
          <a:bodyPr/>
          <a:lstStyle/>
          <a:p>
            <a:fld id="{28D6B982-2530-4E11-A075-D3137F840F49}" type="slidenum">
              <a:rPr lang="en-US" smtClean="0"/>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2C57760C-BD54-42C4-82CC-9558F02D7134}" type="slidenum">
              <a:rPr lang="en-US"/>
              <a:pPr/>
              <a:t>‹#›</a:t>
            </a:fld>
            <a:endParaRPr lang="th-TH"/>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p>
            <a:endParaRPr lang="th-TH"/>
          </a:p>
        </p:txBody>
      </p:sp>
      <p:sp>
        <p:nvSpPr>
          <p:cNvPr id="3" name="ตัวยึดท้ายกระดาษ 2"/>
          <p:cNvSpPr>
            <a:spLocks noGrp="1"/>
          </p:cNvSpPr>
          <p:nvPr>
            <p:ph type="ftr" sz="quarter" idx="11"/>
          </p:nvPr>
        </p:nvSpPr>
        <p:spPr/>
        <p:txBody>
          <a:bodyPr/>
          <a:lstStyle/>
          <a:p>
            <a:r>
              <a:rPr lang="en-US" smtClean="0"/>
              <a:t>รศ.ดร.สมหมาย ปรีเปรม</a:t>
            </a:r>
            <a:endParaRPr lang="th-TH"/>
          </a:p>
        </p:txBody>
      </p:sp>
      <p:sp>
        <p:nvSpPr>
          <p:cNvPr id="4" name="ตัวยึดหมายเลขภาพนิ่ง 3"/>
          <p:cNvSpPr>
            <a:spLocks noGrp="1"/>
          </p:cNvSpPr>
          <p:nvPr>
            <p:ph type="sldNum" sz="quarter" idx="12"/>
          </p:nvPr>
        </p:nvSpPr>
        <p:spPr/>
        <p:txBody>
          <a:bodyPr/>
          <a:lstStyle/>
          <a:p>
            <a:fld id="{B839370E-22B3-46D8-A7F3-F1A824DF57F2}" type="slidenum">
              <a:rPr lang="en-US" smtClean="0"/>
              <a:pPr/>
              <a:t>‹#›</a:t>
            </a:fld>
            <a:endParaRPr lang="th-TH"/>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F65BD3C1-7BE2-4DE5-8FED-7FE82F8000B5}" type="slidenum">
              <a:rPr lang="en-US" smtClean="0"/>
              <a:pPr/>
              <a:t>‹#›</a:t>
            </a:fld>
            <a:endParaRPr lang="th-TH"/>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endParaRPr lang="th-TH"/>
          </a:p>
        </p:txBody>
      </p:sp>
      <p:sp>
        <p:nvSpPr>
          <p:cNvPr id="6" name="ตัวยึดท้ายกระดาษ 5"/>
          <p:cNvSpPr>
            <a:spLocks noGrp="1"/>
          </p:cNvSpPr>
          <p:nvPr>
            <p:ph type="ftr" sz="quarter" idx="11"/>
          </p:nvPr>
        </p:nvSpPr>
        <p:spPr/>
        <p:txBody>
          <a:bodyPr/>
          <a:lstStyle/>
          <a:p>
            <a:r>
              <a:rPr lang="en-US" smtClean="0"/>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p>
            <a:fld id="{E8034417-28B4-4828-BBFB-CB0E199092A6}" type="slidenum">
              <a:rPr lang="en-US" smtClean="0"/>
              <a:pPr/>
              <a:t>‹#›</a:t>
            </a:fld>
            <a:endParaRPr lang="th-TH"/>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C4219079-95C4-4479-AA97-8F9C39C312ED}" type="slidenum">
              <a:rPr lang="en-US" smtClean="0"/>
              <a:pPr/>
              <a:t>‹#›</a:t>
            </a:fld>
            <a:endParaRPr lang="th-TH"/>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endParaRPr lang="th-TH"/>
          </a:p>
        </p:txBody>
      </p:sp>
      <p:sp>
        <p:nvSpPr>
          <p:cNvPr id="5" name="ตัวยึดท้ายกระดาษ 4"/>
          <p:cNvSpPr>
            <a:spLocks noGrp="1"/>
          </p:cNvSpPr>
          <p:nvPr>
            <p:ph type="ftr" sz="quarter" idx="11"/>
          </p:nvPr>
        </p:nvSpPr>
        <p:spPr/>
        <p:txBody>
          <a:body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61BC61A1-28E1-456B-AC32-6657F992F00E}" type="slidenum">
              <a:rPr lang="en-US"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4638"/>
            <a:ext cx="8229600" cy="1143000"/>
          </a:xfrm>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lvl1pPr>
              <a:defRPr/>
            </a:lvl1pPr>
          </a:lstStyle>
          <a:p>
            <a:endParaRPr lang="th-TH"/>
          </a:p>
        </p:txBody>
      </p:sp>
      <p:sp>
        <p:nvSpPr>
          <p:cNvPr id="8" name="ตัวยึดท้ายกระดาษ 7"/>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9" name="ตัวยึดหมายเลขภาพนิ่ง 8"/>
          <p:cNvSpPr>
            <a:spLocks noGrp="1"/>
          </p:cNvSpPr>
          <p:nvPr>
            <p:ph type="sldNum" sz="quarter" idx="12"/>
          </p:nvPr>
        </p:nvSpPr>
        <p:spPr/>
        <p:txBody>
          <a:bodyPr/>
          <a:lstStyle>
            <a:lvl1pPr>
              <a:defRPr/>
            </a:lvl1pPr>
          </a:lstStyle>
          <a:p>
            <a:fld id="{7EBF8A62-D208-4531-891E-F35BC6B68C16}" type="slidenum">
              <a:rPr lang="en-US"/>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lvl1pPr>
              <a:defRPr/>
            </a:lvl1pPr>
          </a:lstStyle>
          <a:p>
            <a:endParaRPr lang="th-TH"/>
          </a:p>
        </p:txBody>
      </p:sp>
      <p:sp>
        <p:nvSpPr>
          <p:cNvPr id="4" name="ตัวยึดท้ายกระดาษ 3"/>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5" name="ตัวยึดหมายเลขภาพนิ่ง 4"/>
          <p:cNvSpPr>
            <a:spLocks noGrp="1"/>
          </p:cNvSpPr>
          <p:nvPr>
            <p:ph type="sldNum" sz="quarter" idx="12"/>
          </p:nvPr>
        </p:nvSpPr>
        <p:spPr/>
        <p:txBody>
          <a:bodyPr/>
          <a:lstStyle>
            <a:lvl1pPr>
              <a:defRPr/>
            </a:lvl1pPr>
          </a:lstStyle>
          <a:p>
            <a:fld id="{28D6B982-2530-4E11-A075-D3137F840F49}" type="slidenum">
              <a:rPr lang="en-US"/>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lvl1pPr>
              <a:defRPr/>
            </a:lvl1pPr>
          </a:lstStyle>
          <a:p>
            <a:endParaRPr lang="th-TH"/>
          </a:p>
        </p:txBody>
      </p:sp>
      <p:sp>
        <p:nvSpPr>
          <p:cNvPr id="3" name="ตัวยึดท้ายกระดาษ 2"/>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4" name="ตัวยึดหมายเลขภาพนิ่ง 3"/>
          <p:cNvSpPr>
            <a:spLocks noGrp="1"/>
          </p:cNvSpPr>
          <p:nvPr>
            <p:ph type="sldNum" sz="quarter" idx="12"/>
          </p:nvPr>
        </p:nvSpPr>
        <p:spPr/>
        <p:txBody>
          <a:bodyPr/>
          <a:lstStyle>
            <a:lvl1pPr>
              <a:defRPr/>
            </a:lvl1pPr>
          </a:lstStyle>
          <a:p>
            <a:fld id="{B839370E-22B3-46D8-A7F3-F1A824DF57F2}" type="slidenum">
              <a:rPr lang="en-US"/>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F65BD3C1-7BE2-4DE5-8FED-7FE82F8000B5}" type="slidenum">
              <a:rPr lang="en-US"/>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ตัวยึดหมายเลขภาพนิ่ง 6"/>
          <p:cNvSpPr>
            <a:spLocks noGrp="1"/>
          </p:cNvSpPr>
          <p:nvPr>
            <p:ph type="sldNum" sz="quarter" idx="12"/>
          </p:nvPr>
        </p:nvSpPr>
        <p:spPr/>
        <p:txBody>
          <a:bodyPr/>
          <a:lstStyle>
            <a:lvl1pPr>
              <a:defRPr/>
            </a:lvl1pPr>
          </a:lstStyle>
          <a:p>
            <a:fld id="{E8034417-28B4-4828-BBFB-CB0E199092A6}" type="slidenum">
              <a:rPr lang="en-US"/>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h-TH" smtClean="0"/>
              <a:t>Click to edit Master title style</a:t>
            </a:r>
          </a:p>
        </p:txBody>
      </p:sp>
      <p:sp>
        <p:nvSpPr>
          <p:cNvPr id="2457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Click to edit Master text styles</a:t>
            </a:r>
          </a:p>
          <a:p>
            <a:pPr lvl="1"/>
            <a:r>
              <a:rPr lang="th-TH" smtClean="0"/>
              <a:t>Second level</a:t>
            </a:r>
          </a:p>
          <a:p>
            <a:pPr lvl="2"/>
            <a:r>
              <a:rPr lang="th-TH" smtClean="0"/>
              <a:t>Third level</a:t>
            </a:r>
          </a:p>
          <a:p>
            <a:pPr lvl="3"/>
            <a:r>
              <a:rPr lang="th-TH" smtClean="0"/>
              <a:t>Fourth level</a:t>
            </a:r>
          </a:p>
          <a:p>
            <a:pPr lvl="4"/>
            <a:r>
              <a:rPr lang="th-TH" smtClean="0"/>
              <a:t>Fifth level</a:t>
            </a:r>
          </a:p>
        </p:txBody>
      </p:sp>
      <p:sp>
        <p:nvSpPr>
          <p:cNvPr id="2458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th-TH" sz="2400">
              <a:latin typeface="Times New Roman" pitchFamily="18" charset="0"/>
            </a:endParaRPr>
          </a:p>
        </p:txBody>
      </p:sp>
      <p:sp>
        <p:nvSpPr>
          <p:cNvPr id="2458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th-TH"/>
          </a:p>
        </p:txBody>
      </p:sp>
      <p:sp>
        <p:nvSpPr>
          <p:cNvPr id="2458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h-TH"/>
          </a:p>
        </p:txBody>
      </p:sp>
      <p:sp>
        <p:nvSpPr>
          <p:cNvPr id="2458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r>
              <a:rPr lang="en-US"/>
              <a:t>รศ.ดร.สมหมาย ปรีเปรม</a:t>
            </a:r>
            <a:endParaRPr lang="th-TH"/>
          </a:p>
        </p:txBody>
      </p:sp>
      <p:sp>
        <p:nvSpPr>
          <p:cNvPr id="2458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E4F776BF-1A13-4BB1-BF52-C8C95C25C257}" type="slidenum">
              <a:rPr lang="en-US"/>
              <a:pPr/>
              <a:t>‹#›</a:t>
            </a:fld>
            <a:endParaRPr lang="th-TH"/>
          </a:p>
        </p:txBody>
      </p:sp>
    </p:spTree>
  </p:cSld>
  <p:clrMap bg1="lt1" tx1="dk1" bg2="lt2" tx2="dk2" accent1="accent1" accent2="accent2" accent3="accent3" accent4="accent4" accent5="accent5" accent6="accent6" hlink="hlink" folHlink="folHlink"/>
  <p:sldLayoutIdLst>
    <p:sldLayoutId id="2147483664"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iming>
    <p:tnLst>
      <p:par>
        <p:cTn id="1" dur="indefinite" restart="never" nodeType="tmRoot"/>
      </p:par>
    </p:tnLst>
  </p:timing>
  <p:hf hd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ngsana New" pitchFamily="18" charset="-34"/>
        </a:defRPr>
      </a:lvl2pPr>
      <a:lvl3pPr algn="l" rtl="0" fontAlgn="base">
        <a:spcBef>
          <a:spcPct val="0"/>
        </a:spcBef>
        <a:spcAft>
          <a:spcPct val="0"/>
        </a:spcAft>
        <a:defRPr sz="3800">
          <a:solidFill>
            <a:schemeClr val="tx2"/>
          </a:solidFill>
          <a:latin typeface="Verdana" pitchFamily="34" charset="0"/>
          <a:cs typeface="Angsana New" pitchFamily="18" charset="-34"/>
        </a:defRPr>
      </a:lvl3pPr>
      <a:lvl4pPr algn="l" rtl="0" fontAlgn="base">
        <a:spcBef>
          <a:spcPct val="0"/>
        </a:spcBef>
        <a:spcAft>
          <a:spcPct val="0"/>
        </a:spcAft>
        <a:defRPr sz="3800">
          <a:solidFill>
            <a:schemeClr val="tx2"/>
          </a:solidFill>
          <a:latin typeface="Verdana" pitchFamily="34" charset="0"/>
          <a:cs typeface="Angsana New" pitchFamily="18" charset="-34"/>
        </a:defRPr>
      </a:lvl4pPr>
      <a:lvl5pPr algn="l" rtl="0" fontAlgn="base">
        <a:spcBef>
          <a:spcPct val="0"/>
        </a:spcBef>
        <a:spcAft>
          <a:spcPct val="0"/>
        </a:spcAft>
        <a:defRPr sz="3800">
          <a:solidFill>
            <a:schemeClr val="tx2"/>
          </a:solidFill>
          <a:latin typeface="Verdana" pitchFamily="34" charset="0"/>
          <a:cs typeface="Angsana New" pitchFamily="18" charset="-34"/>
        </a:defRPr>
      </a:lvl5pPr>
      <a:lvl6pPr marL="457200" algn="l" rtl="0" fontAlgn="base">
        <a:spcBef>
          <a:spcPct val="0"/>
        </a:spcBef>
        <a:spcAft>
          <a:spcPct val="0"/>
        </a:spcAft>
        <a:defRPr sz="3800">
          <a:solidFill>
            <a:schemeClr val="tx2"/>
          </a:solidFill>
          <a:latin typeface="Verdana" pitchFamily="34" charset="0"/>
          <a:cs typeface="Angsana New" pitchFamily="18" charset="-34"/>
        </a:defRPr>
      </a:lvl6pPr>
      <a:lvl7pPr marL="914400" algn="l" rtl="0" fontAlgn="base">
        <a:spcBef>
          <a:spcPct val="0"/>
        </a:spcBef>
        <a:spcAft>
          <a:spcPct val="0"/>
        </a:spcAft>
        <a:defRPr sz="3800">
          <a:solidFill>
            <a:schemeClr val="tx2"/>
          </a:solidFill>
          <a:latin typeface="Verdana" pitchFamily="34" charset="0"/>
          <a:cs typeface="Angsana New" pitchFamily="18" charset="-34"/>
        </a:defRPr>
      </a:lvl7pPr>
      <a:lvl8pPr marL="1371600" algn="l" rtl="0" fontAlgn="base">
        <a:spcBef>
          <a:spcPct val="0"/>
        </a:spcBef>
        <a:spcAft>
          <a:spcPct val="0"/>
        </a:spcAft>
        <a:defRPr sz="3800">
          <a:solidFill>
            <a:schemeClr val="tx2"/>
          </a:solidFill>
          <a:latin typeface="Verdana" pitchFamily="34" charset="0"/>
          <a:cs typeface="Angsana New" pitchFamily="18" charset="-34"/>
        </a:defRPr>
      </a:lvl8pPr>
      <a:lvl9pPr marL="1828800" algn="l" rtl="0" fontAlgn="base">
        <a:spcBef>
          <a:spcPct val="0"/>
        </a:spcBef>
        <a:spcAft>
          <a:spcPct val="0"/>
        </a:spcAft>
        <a:defRPr sz="3800">
          <a:solidFill>
            <a:schemeClr val="tx2"/>
          </a:solidFill>
          <a:latin typeface="Verdana" pitchFamily="34" charset="0"/>
          <a:cs typeface="Angsana New" pitchFamily="18" charset="-34"/>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h-TH" smtClean="0"/>
              <a:t>Click to edit Master title style</a:t>
            </a:r>
          </a:p>
        </p:txBody>
      </p:sp>
      <p:sp>
        <p:nvSpPr>
          <p:cNvPr id="7270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Click to edit Master text styles</a:t>
            </a:r>
          </a:p>
          <a:p>
            <a:pPr lvl="1"/>
            <a:r>
              <a:rPr lang="th-TH" smtClean="0"/>
              <a:t>Second level</a:t>
            </a:r>
          </a:p>
          <a:p>
            <a:pPr lvl="2"/>
            <a:r>
              <a:rPr lang="th-TH" smtClean="0"/>
              <a:t>Third level</a:t>
            </a:r>
          </a:p>
          <a:p>
            <a:pPr lvl="3"/>
            <a:r>
              <a:rPr lang="th-TH" smtClean="0"/>
              <a:t>Fourth level</a:t>
            </a:r>
          </a:p>
          <a:p>
            <a:pPr lvl="4"/>
            <a:r>
              <a:rPr lang="th-TH" smtClean="0"/>
              <a:t>Fifth level</a:t>
            </a:r>
          </a:p>
        </p:txBody>
      </p:sp>
      <p:sp>
        <p:nvSpPr>
          <p:cNvPr id="727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th-TH"/>
          </a:p>
        </p:txBody>
      </p:sp>
      <p:sp>
        <p:nvSpPr>
          <p:cNvPr id="727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r>
              <a:rPr lang="en-US"/>
              <a:t>รศ.ดร.สมหมาย ปรีเปรม</a:t>
            </a:r>
            <a:endParaRPr lang="th-TH"/>
          </a:p>
        </p:txBody>
      </p:sp>
      <p:sp>
        <p:nvSpPr>
          <p:cNvPr id="727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5CB39DAF-839F-49F8-8681-C9562F6C0E24}" type="slidenum">
              <a:rPr lang="en-US"/>
              <a:pPr/>
              <a:t>‹#›</a:t>
            </a:fld>
            <a:endParaRPr lang="th-TH"/>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ngsana New" pitchFamily="18" charset="-34"/>
        </a:defRPr>
      </a:lvl2pPr>
      <a:lvl3pPr algn="ctr" rtl="0" fontAlgn="base">
        <a:spcBef>
          <a:spcPct val="0"/>
        </a:spcBef>
        <a:spcAft>
          <a:spcPct val="0"/>
        </a:spcAft>
        <a:defRPr sz="4400">
          <a:solidFill>
            <a:schemeClr val="tx2"/>
          </a:solidFill>
          <a:latin typeface="Arial" pitchFamily="34" charset="0"/>
          <a:cs typeface="Angsana New" pitchFamily="18" charset="-34"/>
        </a:defRPr>
      </a:lvl3pPr>
      <a:lvl4pPr algn="ctr" rtl="0" fontAlgn="base">
        <a:spcBef>
          <a:spcPct val="0"/>
        </a:spcBef>
        <a:spcAft>
          <a:spcPct val="0"/>
        </a:spcAft>
        <a:defRPr sz="4400">
          <a:solidFill>
            <a:schemeClr val="tx2"/>
          </a:solidFill>
          <a:latin typeface="Arial" pitchFamily="34" charset="0"/>
          <a:cs typeface="Angsana New" pitchFamily="18" charset="-34"/>
        </a:defRPr>
      </a:lvl4pPr>
      <a:lvl5pPr algn="ctr" rtl="0" fontAlgn="base">
        <a:spcBef>
          <a:spcPct val="0"/>
        </a:spcBef>
        <a:spcAft>
          <a:spcPct val="0"/>
        </a:spcAft>
        <a:defRPr sz="4400">
          <a:solidFill>
            <a:schemeClr val="tx2"/>
          </a:solidFill>
          <a:latin typeface="Arial" pitchFamily="34" charset="0"/>
          <a:cs typeface="Angsana New" pitchFamily="18" charset="-34"/>
        </a:defRPr>
      </a:lvl5pPr>
      <a:lvl6pPr marL="457200" algn="ctr" rtl="0" fontAlgn="base">
        <a:spcBef>
          <a:spcPct val="0"/>
        </a:spcBef>
        <a:spcAft>
          <a:spcPct val="0"/>
        </a:spcAft>
        <a:defRPr sz="4400">
          <a:solidFill>
            <a:schemeClr val="tx2"/>
          </a:solidFill>
          <a:latin typeface="Arial" pitchFamily="34" charset="0"/>
          <a:cs typeface="Angsana New" pitchFamily="18" charset="-34"/>
        </a:defRPr>
      </a:lvl6pPr>
      <a:lvl7pPr marL="914400" algn="ctr" rtl="0" fontAlgn="base">
        <a:spcBef>
          <a:spcPct val="0"/>
        </a:spcBef>
        <a:spcAft>
          <a:spcPct val="0"/>
        </a:spcAft>
        <a:defRPr sz="4400">
          <a:solidFill>
            <a:schemeClr val="tx2"/>
          </a:solidFill>
          <a:latin typeface="Arial" pitchFamily="34" charset="0"/>
          <a:cs typeface="Angsana New" pitchFamily="18" charset="-34"/>
        </a:defRPr>
      </a:lvl7pPr>
      <a:lvl8pPr marL="1371600" algn="ctr" rtl="0" fontAlgn="base">
        <a:spcBef>
          <a:spcPct val="0"/>
        </a:spcBef>
        <a:spcAft>
          <a:spcPct val="0"/>
        </a:spcAft>
        <a:defRPr sz="4400">
          <a:solidFill>
            <a:schemeClr val="tx2"/>
          </a:solidFill>
          <a:latin typeface="Arial" pitchFamily="34" charset="0"/>
          <a:cs typeface="Angsana New" pitchFamily="18" charset="-34"/>
        </a:defRPr>
      </a:lvl8pPr>
      <a:lvl9pPr marL="1828800" algn="ctr" rtl="0" fontAlgn="base">
        <a:spcBef>
          <a:spcPct val="0"/>
        </a:spcBef>
        <a:spcAft>
          <a:spcPct val="0"/>
        </a:spcAft>
        <a:defRPr sz="4400">
          <a:solidFill>
            <a:schemeClr val="tx2"/>
          </a:solidFill>
          <a:latin typeface="Arial" pitchFamily="34" charset="0"/>
          <a:cs typeface="Angsana New" pitchFamily="18" charset="-34"/>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ชื่อเรื่อง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h-TH"/>
          </a:p>
        </p:txBody>
      </p:sp>
      <p:sp>
        <p:nvSpPr>
          <p:cNvPr id="5" name="ตัวยึดท้ายกระดา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776BF-1A13-4BB1-BF52-C8C95C25C257}" type="slidenum">
              <a:rPr lang="en-US" smtClean="0"/>
              <a:pPr/>
              <a:t>‹#›</a:t>
            </a:fld>
            <a:endParaRPr lang="th-TH"/>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ชื่อเรื่อง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h-TH"/>
          </a:p>
        </p:txBody>
      </p:sp>
      <p:sp>
        <p:nvSpPr>
          <p:cNvPr id="5" name="ตัวยึดท้ายกระดา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รศ.ดร.สมหมาย ปรีเปรม</a:t>
            </a:r>
            <a:endParaRPr lang="th-TH"/>
          </a:p>
        </p:txBody>
      </p:sp>
      <p:sp>
        <p:nvSpPr>
          <p:cNvPr id="6" name="ตัวยึดหมายเลขภาพนิ่ง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776BF-1A13-4BB1-BF52-C8C95C25C257}" type="slidenum">
              <a:rPr lang="en-US" smtClean="0"/>
              <a:pPr/>
              <a:t>‹#›</a:t>
            </a:fld>
            <a:endParaRPr lang="th-TH"/>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1.bin"/><Relationship Id="rId7" Type="http://schemas.openxmlformats.org/officeDocument/2006/relationships/oleObject" Target="../embeddings/oleObject15.bin"/><Relationship Id="rId2" Type="http://schemas.openxmlformats.org/officeDocument/2006/relationships/slideLayout" Target="../slideLayouts/slideLayout29.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19.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12.v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40.xml"/><Relationship Id="rId1" Type="http://schemas.openxmlformats.org/officeDocument/2006/relationships/vmlDrawing" Target="../drawings/vmlDrawing13.vml"/><Relationship Id="rId4" Type="http://schemas.openxmlformats.org/officeDocument/2006/relationships/oleObject" Target="../embeddings/oleObject23.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7.xml"/><Relationship Id="rId1" Type="http://schemas.openxmlformats.org/officeDocument/2006/relationships/vmlDrawing" Target="../drawings/vmlDrawing14.v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15.vml"/></Relationships>
</file>

<file path=ppt/slides/_rels/slide3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17.v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18.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oleObject" Target="../embeddings/oleObject31.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21.v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oleObject" Target="../embeddings/oleObject34.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4.v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25.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7.xml"/><Relationship Id="rId1" Type="http://schemas.openxmlformats.org/officeDocument/2006/relationships/vmlDrawing" Target="../drawings/vmlDrawing26.v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27.v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Chapter 6</a:t>
            </a:r>
            <a:br>
              <a:rPr lang="en-US"/>
            </a:br>
            <a:r>
              <a:rPr lang="en-US"/>
              <a:t>ENTROPY</a:t>
            </a:r>
            <a:endParaRPr lang="th-TH"/>
          </a:p>
        </p:txBody>
      </p:sp>
      <p:sp>
        <p:nvSpPr>
          <p:cNvPr id="2051" name="Rectangle 3"/>
          <p:cNvSpPr>
            <a:spLocks noGrp="1" noChangeArrowheads="1"/>
          </p:cNvSpPr>
          <p:nvPr>
            <p:ph type="subTitle" idx="1"/>
          </p:nvPr>
        </p:nvSpPr>
        <p:spPr>
          <a:xfrm>
            <a:off x="1533525" y="4354513"/>
            <a:ext cx="7010400" cy="1600200"/>
          </a:xfrm>
        </p:spPr>
        <p:txBody>
          <a:bodyPr/>
          <a:lstStyle/>
          <a:p>
            <a:pPr algn="r"/>
            <a:r>
              <a:rPr lang="en-US" sz="1600" i="1" dirty="0" err="1"/>
              <a:t>Assoc.Prof.Sommai</a:t>
            </a:r>
            <a:r>
              <a:rPr lang="en-US" sz="1600" i="1" dirty="0"/>
              <a:t> </a:t>
            </a:r>
            <a:r>
              <a:rPr lang="en-US" sz="1600" i="1" dirty="0" err="1"/>
              <a:t>Priprem</a:t>
            </a:r>
            <a:r>
              <a:rPr lang="en-US" sz="1600" i="1" dirty="0"/>
              <a:t>, PhD.</a:t>
            </a:r>
          </a:p>
          <a:p>
            <a:pPr algn="r"/>
            <a:r>
              <a:rPr lang="en-US" sz="1600" i="1" dirty="0"/>
              <a:t>Department of Mechanical Engineering</a:t>
            </a:r>
          </a:p>
          <a:p>
            <a:pPr algn="r"/>
            <a:r>
              <a:rPr lang="en-US" sz="1600" i="1" dirty="0" err="1"/>
              <a:t>Khon</a:t>
            </a:r>
            <a:r>
              <a:rPr lang="en-US" sz="1600" i="1" dirty="0"/>
              <a:t> </a:t>
            </a:r>
            <a:r>
              <a:rPr lang="en-US" sz="1600" i="1" dirty="0" err="1"/>
              <a:t>Kaen</a:t>
            </a:r>
            <a:r>
              <a:rPr lang="en-US" sz="1600" i="1" dirty="0"/>
              <a:t> University</a:t>
            </a:r>
            <a:endParaRPr lang="th-TH" sz="1600" i="1" dirty="0"/>
          </a:p>
        </p:txBody>
      </p:sp>
      <p:sp>
        <p:nvSpPr>
          <p:cNvPr id="2052" name="Text Box 4"/>
          <p:cNvSpPr txBox="1">
            <a:spLocks noChangeArrowheads="1"/>
          </p:cNvSpPr>
          <p:nvPr/>
        </p:nvSpPr>
        <p:spPr bwMode="auto">
          <a:xfrm>
            <a:off x="839788" y="2678113"/>
            <a:ext cx="7615237" cy="517525"/>
          </a:xfrm>
          <a:prstGeom prst="rect">
            <a:avLst/>
          </a:prstGeom>
          <a:noFill/>
          <a:ln w="9525">
            <a:noFill/>
            <a:miter lim="800000"/>
            <a:headEnd/>
            <a:tailEnd/>
          </a:ln>
          <a:effectLst/>
        </p:spPr>
        <p:txBody>
          <a:bodyPr>
            <a:spAutoFit/>
          </a:bodyPr>
          <a:lstStyle/>
          <a:p>
            <a:pPr>
              <a:spcBef>
                <a:spcPct val="50000"/>
              </a:spcBef>
            </a:pPr>
            <a:r>
              <a:rPr lang="en-US" sz="1400" i="1"/>
              <a:t>Reference: Sonntag R.E., and Van Wylen G.J., </a:t>
            </a:r>
            <a:r>
              <a:rPr lang="en-US" sz="1400" b="1" i="1"/>
              <a:t>Introduction to Thermodynamics</a:t>
            </a:r>
            <a:r>
              <a:rPr lang="en-US" sz="1400" i="1"/>
              <a:t>: Classical and Statistical, 3</a:t>
            </a:r>
            <a:r>
              <a:rPr lang="en-US" sz="1400" i="1" baseline="30000"/>
              <a:t>rd</a:t>
            </a:r>
            <a:r>
              <a:rPr lang="en-US" sz="1400" i="1"/>
              <a:t> Ed., John Wiley &amp; Sons, 1991</a:t>
            </a:r>
            <a:endParaRPr lang="th-TH" sz="1400" i="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9" name="ตัวยึดหมายเลขภาพนิ่ง 3"/>
          <p:cNvSpPr>
            <a:spLocks noGrp="1"/>
          </p:cNvSpPr>
          <p:nvPr>
            <p:ph type="sldNum" sz="quarter" idx="12"/>
          </p:nvPr>
        </p:nvSpPr>
        <p:spPr/>
        <p:txBody>
          <a:bodyPr/>
          <a:lstStyle/>
          <a:p>
            <a:fld id="{54470E9D-666D-482B-98CA-C836446DBAB6}" type="slidenum">
              <a:rPr lang="en-US"/>
              <a:pPr/>
              <a:t>10</a:t>
            </a:fld>
            <a:endParaRPr lang="th-TH"/>
          </a:p>
        </p:txBody>
      </p:sp>
      <p:pic>
        <p:nvPicPr>
          <p:cNvPr id="46084" name="Picture 4" descr="TSdiag"/>
          <p:cNvPicPr>
            <a:picLocks noChangeAspect="1" noChangeArrowheads="1"/>
          </p:cNvPicPr>
          <p:nvPr/>
        </p:nvPicPr>
        <p:blipFill>
          <a:blip r:embed="rId2" cstate="print"/>
          <a:srcRect/>
          <a:stretch>
            <a:fillRect/>
          </a:stretch>
        </p:blipFill>
        <p:spPr bwMode="auto">
          <a:xfrm>
            <a:off x="190500" y="1435100"/>
            <a:ext cx="4479925" cy="3681413"/>
          </a:xfrm>
          <a:prstGeom prst="rect">
            <a:avLst/>
          </a:prstGeom>
          <a:noFill/>
        </p:spPr>
      </p:pic>
      <p:pic>
        <p:nvPicPr>
          <p:cNvPr id="46085" name="Picture 5" descr="HSdiag"/>
          <p:cNvPicPr>
            <a:picLocks noChangeAspect="1" noChangeArrowheads="1"/>
          </p:cNvPicPr>
          <p:nvPr/>
        </p:nvPicPr>
        <p:blipFill>
          <a:blip r:embed="rId3" cstate="print"/>
          <a:srcRect/>
          <a:stretch>
            <a:fillRect/>
          </a:stretch>
        </p:blipFill>
        <p:spPr bwMode="auto">
          <a:xfrm>
            <a:off x="4838700" y="2120900"/>
            <a:ext cx="3940175" cy="3398838"/>
          </a:xfrm>
          <a:prstGeom prst="rect">
            <a:avLst/>
          </a:prstGeom>
          <a:noFill/>
        </p:spPr>
      </p:pic>
      <p:sp>
        <p:nvSpPr>
          <p:cNvPr id="46086" name="Rectangle 6"/>
          <p:cNvSpPr>
            <a:spLocks noChangeArrowheads="1"/>
          </p:cNvSpPr>
          <p:nvPr/>
        </p:nvSpPr>
        <p:spPr bwMode="auto">
          <a:xfrm>
            <a:off x="3038475" y="617538"/>
            <a:ext cx="2947988" cy="519112"/>
          </a:xfrm>
          <a:prstGeom prst="rect">
            <a:avLst/>
          </a:prstGeom>
          <a:noFill/>
          <a:ln w="9525">
            <a:noFill/>
            <a:miter lim="800000"/>
            <a:headEnd/>
            <a:tailEnd/>
          </a:ln>
          <a:effectLst/>
        </p:spPr>
        <p:txBody>
          <a:bodyPr wrap="none">
            <a:spAutoFit/>
          </a:bodyPr>
          <a:lstStyle/>
          <a:p>
            <a:r>
              <a:rPr lang="en-US" sz="2800">
                <a:solidFill>
                  <a:srgbClr val="0000CC"/>
                </a:solidFill>
              </a:rPr>
              <a:t>Mollier diagram</a:t>
            </a:r>
            <a:endParaRPr lang="th-TH" sz="2800">
              <a:solidFill>
                <a:srgbClr val="0000CC"/>
              </a:solidFill>
            </a:endParaRPr>
          </a:p>
        </p:txBody>
      </p:sp>
      <p:sp>
        <p:nvSpPr>
          <p:cNvPr id="46087" name="Rectangle 7"/>
          <p:cNvSpPr>
            <a:spLocks noChangeArrowheads="1"/>
          </p:cNvSpPr>
          <p:nvPr/>
        </p:nvSpPr>
        <p:spPr bwMode="auto">
          <a:xfrm>
            <a:off x="1562100" y="5181600"/>
            <a:ext cx="1651000" cy="366713"/>
          </a:xfrm>
          <a:prstGeom prst="rect">
            <a:avLst/>
          </a:prstGeom>
          <a:noFill/>
          <a:ln w="9525">
            <a:noFill/>
            <a:miter lim="800000"/>
            <a:headEnd/>
            <a:tailEnd/>
          </a:ln>
          <a:effectLst/>
        </p:spPr>
        <p:txBody>
          <a:bodyPr wrap="none">
            <a:spAutoFit/>
          </a:bodyPr>
          <a:lstStyle/>
          <a:p>
            <a:r>
              <a:rPr lang="en-US" i="1">
                <a:solidFill>
                  <a:srgbClr val="0000CC"/>
                </a:solidFill>
              </a:rPr>
              <a:t>T-s  diagram</a:t>
            </a:r>
            <a:endParaRPr lang="th-TH" i="1">
              <a:solidFill>
                <a:srgbClr val="0000CC"/>
              </a:solidFill>
            </a:endParaRPr>
          </a:p>
        </p:txBody>
      </p:sp>
      <p:sp>
        <p:nvSpPr>
          <p:cNvPr id="46088" name="Rectangle 8"/>
          <p:cNvSpPr>
            <a:spLocks noChangeArrowheads="1"/>
          </p:cNvSpPr>
          <p:nvPr/>
        </p:nvSpPr>
        <p:spPr bwMode="auto">
          <a:xfrm>
            <a:off x="6148388" y="5576888"/>
            <a:ext cx="1654175" cy="366712"/>
          </a:xfrm>
          <a:prstGeom prst="rect">
            <a:avLst/>
          </a:prstGeom>
          <a:noFill/>
          <a:ln w="9525">
            <a:noFill/>
            <a:miter lim="800000"/>
            <a:headEnd/>
            <a:tailEnd/>
          </a:ln>
          <a:effectLst/>
        </p:spPr>
        <p:txBody>
          <a:bodyPr wrap="none">
            <a:spAutoFit/>
          </a:bodyPr>
          <a:lstStyle/>
          <a:p>
            <a:r>
              <a:rPr lang="en-US" i="1">
                <a:solidFill>
                  <a:srgbClr val="0000CC"/>
                </a:solidFill>
              </a:rPr>
              <a:t>h-s  diagram</a:t>
            </a:r>
            <a:endParaRPr lang="th-TH" i="1">
              <a:solidFill>
                <a:srgbClr val="0000CC"/>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5" name="ตัวยึดหมายเลขภาพนิ่ง 5"/>
          <p:cNvSpPr>
            <a:spLocks noGrp="1"/>
          </p:cNvSpPr>
          <p:nvPr>
            <p:ph type="sldNum" sz="quarter" idx="12"/>
          </p:nvPr>
        </p:nvSpPr>
        <p:spPr/>
        <p:txBody>
          <a:bodyPr/>
          <a:lstStyle/>
          <a:p>
            <a:fld id="{4022B3CA-C50F-4FA9-81B4-268F5D7E7CA6}" type="slidenum">
              <a:rPr lang="en-US"/>
              <a:pPr/>
              <a:t>11</a:t>
            </a:fld>
            <a:endParaRPr lang="th-TH"/>
          </a:p>
        </p:txBody>
      </p:sp>
      <p:sp>
        <p:nvSpPr>
          <p:cNvPr id="111643" name="Freeform 27"/>
          <p:cNvSpPr>
            <a:spLocks/>
          </p:cNvSpPr>
          <p:nvPr/>
        </p:nvSpPr>
        <p:spPr bwMode="auto">
          <a:xfrm>
            <a:off x="1397000" y="2773363"/>
            <a:ext cx="1973263" cy="2349500"/>
          </a:xfrm>
          <a:custGeom>
            <a:avLst/>
            <a:gdLst/>
            <a:ahLst/>
            <a:cxnLst>
              <a:cxn ang="0">
                <a:pos x="4" y="1480"/>
              </a:cxn>
              <a:cxn ang="0">
                <a:pos x="0" y="1205"/>
              </a:cxn>
              <a:cxn ang="0">
                <a:pos x="120" y="1101"/>
              </a:cxn>
              <a:cxn ang="0">
                <a:pos x="792" y="701"/>
              </a:cxn>
              <a:cxn ang="0">
                <a:pos x="1184" y="189"/>
              </a:cxn>
              <a:cxn ang="0">
                <a:pos x="1243" y="0"/>
              </a:cxn>
              <a:cxn ang="0">
                <a:pos x="1234" y="1468"/>
              </a:cxn>
              <a:cxn ang="0">
                <a:pos x="4" y="1480"/>
              </a:cxn>
            </a:cxnLst>
            <a:rect l="0" t="0" r="r" b="b"/>
            <a:pathLst>
              <a:path w="1243" h="1480">
                <a:moveTo>
                  <a:pt x="4" y="1480"/>
                </a:moveTo>
                <a:lnTo>
                  <a:pt x="0" y="1205"/>
                </a:lnTo>
                <a:lnTo>
                  <a:pt x="120" y="1101"/>
                </a:lnTo>
                <a:cubicBezTo>
                  <a:pt x="252" y="1017"/>
                  <a:pt x="615" y="853"/>
                  <a:pt x="792" y="701"/>
                </a:cubicBezTo>
                <a:cubicBezTo>
                  <a:pt x="969" y="549"/>
                  <a:pt x="1109" y="306"/>
                  <a:pt x="1184" y="189"/>
                </a:cubicBezTo>
                <a:lnTo>
                  <a:pt x="1243" y="0"/>
                </a:lnTo>
                <a:lnTo>
                  <a:pt x="1234" y="1468"/>
                </a:lnTo>
                <a:lnTo>
                  <a:pt x="4" y="1480"/>
                </a:lnTo>
                <a:close/>
              </a:path>
            </a:pathLst>
          </a:custGeom>
          <a:pattFill prst="wdDnDiag">
            <a:fgClr>
              <a:schemeClr val="accent1"/>
            </a:fgClr>
            <a:bgClr>
              <a:schemeClr val="bg1"/>
            </a:bgClr>
          </a:pattFill>
          <a:ln w="9525">
            <a:solidFill>
              <a:schemeClr val="tx1"/>
            </a:solidFill>
            <a:round/>
            <a:headEnd/>
            <a:tailEnd/>
          </a:ln>
          <a:effectLst/>
        </p:spPr>
        <p:txBody>
          <a:bodyPr/>
          <a:lstStyle/>
          <a:p>
            <a:endParaRPr lang="th-TH"/>
          </a:p>
        </p:txBody>
      </p:sp>
      <p:sp>
        <p:nvSpPr>
          <p:cNvPr id="111618" name="Rectangle 2"/>
          <p:cNvSpPr>
            <a:spLocks noGrp="1" noChangeArrowheads="1"/>
          </p:cNvSpPr>
          <p:nvPr>
            <p:ph type="title"/>
          </p:nvPr>
        </p:nvSpPr>
        <p:spPr/>
        <p:txBody>
          <a:bodyPr/>
          <a:lstStyle/>
          <a:p>
            <a:r>
              <a:rPr lang="en-US"/>
              <a:t>T-s Diagram</a:t>
            </a:r>
            <a:endParaRPr lang="th-TH"/>
          </a:p>
        </p:txBody>
      </p:sp>
      <p:grpSp>
        <p:nvGrpSpPr>
          <p:cNvPr id="111645" name="Group 29"/>
          <p:cNvGrpSpPr>
            <a:grpSpLocks/>
          </p:cNvGrpSpPr>
          <p:nvPr/>
        </p:nvGrpSpPr>
        <p:grpSpPr bwMode="auto">
          <a:xfrm>
            <a:off x="425450" y="2128838"/>
            <a:ext cx="3597275" cy="3465512"/>
            <a:chOff x="268" y="1341"/>
            <a:chExt cx="2266" cy="2183"/>
          </a:xfrm>
        </p:grpSpPr>
        <p:sp>
          <p:nvSpPr>
            <p:cNvPr id="111621" name="Text Box 5"/>
            <p:cNvSpPr txBox="1">
              <a:spLocks noChangeArrowheads="1"/>
            </p:cNvSpPr>
            <p:nvPr/>
          </p:nvSpPr>
          <p:spPr bwMode="auto">
            <a:xfrm>
              <a:off x="268" y="1364"/>
              <a:ext cx="301" cy="167"/>
            </a:xfrm>
            <a:prstGeom prst="rect">
              <a:avLst/>
            </a:prstGeom>
            <a:noFill/>
            <a:ln w="9525">
              <a:noFill/>
              <a:miter lim="800000"/>
              <a:headEnd/>
              <a:tailEnd/>
            </a:ln>
          </p:spPr>
          <p:txBody>
            <a:bodyPr/>
            <a:lstStyle/>
            <a:p>
              <a:pPr algn="ctr"/>
              <a:r>
                <a:rPr lang="en-US" sz="3600">
                  <a:latin typeface="Comic Sans MS" pitchFamily="66" charset="0"/>
                </a:rPr>
                <a:t>T</a:t>
              </a:r>
              <a:endParaRPr lang="en-US" sz="2800">
                <a:latin typeface="Comic Sans MS" pitchFamily="66" charset="0"/>
                <a:cs typeface="Arial" pitchFamily="34" charset="0"/>
              </a:endParaRPr>
            </a:p>
          </p:txBody>
        </p:sp>
        <p:sp>
          <p:nvSpPr>
            <p:cNvPr id="111622" name="Line 6"/>
            <p:cNvSpPr>
              <a:spLocks noChangeShapeType="1"/>
            </p:cNvSpPr>
            <p:nvPr/>
          </p:nvSpPr>
          <p:spPr bwMode="auto">
            <a:xfrm flipH="1" flipV="1">
              <a:off x="593" y="1341"/>
              <a:ext cx="10" cy="1878"/>
            </a:xfrm>
            <a:prstGeom prst="line">
              <a:avLst/>
            </a:prstGeom>
            <a:noFill/>
            <a:ln w="57150">
              <a:solidFill>
                <a:srgbClr val="808080"/>
              </a:solidFill>
              <a:round/>
              <a:headEnd/>
              <a:tailEnd type="stealth" w="med" len="med"/>
            </a:ln>
          </p:spPr>
          <p:txBody>
            <a:bodyPr/>
            <a:lstStyle/>
            <a:p>
              <a:endParaRPr lang="th-TH"/>
            </a:p>
          </p:txBody>
        </p:sp>
        <p:sp>
          <p:nvSpPr>
            <p:cNvPr id="111623" name="Line 7"/>
            <p:cNvSpPr>
              <a:spLocks noChangeShapeType="1"/>
            </p:cNvSpPr>
            <p:nvPr/>
          </p:nvSpPr>
          <p:spPr bwMode="auto">
            <a:xfrm>
              <a:off x="591" y="3219"/>
              <a:ext cx="1805" cy="3"/>
            </a:xfrm>
            <a:prstGeom prst="line">
              <a:avLst/>
            </a:prstGeom>
            <a:noFill/>
            <a:ln w="57150">
              <a:solidFill>
                <a:srgbClr val="808080"/>
              </a:solidFill>
              <a:round/>
              <a:headEnd/>
              <a:tailEnd type="stealth" w="med" len="med"/>
            </a:ln>
          </p:spPr>
          <p:txBody>
            <a:bodyPr/>
            <a:lstStyle/>
            <a:p>
              <a:endParaRPr lang="th-TH"/>
            </a:p>
          </p:txBody>
        </p:sp>
        <p:sp>
          <p:nvSpPr>
            <p:cNvPr id="111625" name="Text Box 9"/>
            <p:cNvSpPr txBox="1">
              <a:spLocks noChangeArrowheads="1"/>
            </p:cNvSpPr>
            <p:nvPr/>
          </p:nvSpPr>
          <p:spPr bwMode="auto">
            <a:xfrm>
              <a:off x="2139" y="3181"/>
              <a:ext cx="395" cy="343"/>
            </a:xfrm>
            <a:prstGeom prst="rect">
              <a:avLst/>
            </a:prstGeom>
            <a:noFill/>
            <a:ln w="9525">
              <a:noFill/>
              <a:miter lim="800000"/>
              <a:headEnd/>
              <a:tailEnd/>
            </a:ln>
          </p:spPr>
          <p:txBody>
            <a:bodyPr/>
            <a:lstStyle/>
            <a:p>
              <a:pPr algn="ctr"/>
              <a:r>
                <a:rPr lang="en-US" sz="4000">
                  <a:latin typeface="Comic Sans MS" pitchFamily="66" charset="0"/>
                </a:rPr>
                <a:t>s</a:t>
              </a:r>
              <a:endParaRPr lang="en-US" sz="4000">
                <a:latin typeface="Comic Sans MS" pitchFamily="66" charset="0"/>
                <a:cs typeface="Arial" pitchFamily="34" charset="0"/>
              </a:endParaRPr>
            </a:p>
          </p:txBody>
        </p:sp>
      </p:grpSp>
      <p:grpSp>
        <p:nvGrpSpPr>
          <p:cNvPr id="111647" name="Group 31"/>
          <p:cNvGrpSpPr>
            <a:grpSpLocks/>
          </p:cNvGrpSpPr>
          <p:nvPr/>
        </p:nvGrpSpPr>
        <p:grpSpPr bwMode="auto">
          <a:xfrm>
            <a:off x="1163638" y="2336800"/>
            <a:ext cx="2405062" cy="3155950"/>
            <a:chOff x="733" y="1472"/>
            <a:chExt cx="1515" cy="1988"/>
          </a:xfrm>
        </p:grpSpPr>
        <p:sp>
          <p:nvSpPr>
            <p:cNvPr id="111630" name="Text Box 14"/>
            <p:cNvSpPr txBox="1">
              <a:spLocks noChangeArrowheads="1"/>
            </p:cNvSpPr>
            <p:nvPr/>
          </p:nvSpPr>
          <p:spPr bwMode="auto">
            <a:xfrm>
              <a:off x="772" y="3235"/>
              <a:ext cx="285" cy="204"/>
            </a:xfrm>
            <a:prstGeom prst="rect">
              <a:avLst/>
            </a:prstGeom>
            <a:noFill/>
            <a:ln w="9525">
              <a:noFill/>
              <a:miter lim="800000"/>
              <a:headEnd/>
              <a:tailEnd/>
            </a:ln>
          </p:spPr>
          <p:txBody>
            <a:bodyPr/>
            <a:lstStyle/>
            <a:p>
              <a:pPr algn="ctr"/>
              <a:r>
                <a:rPr lang="en-US" sz="2400">
                  <a:latin typeface="Comic Sans MS" pitchFamily="66" charset="0"/>
                </a:rPr>
                <a:t>s</a:t>
              </a:r>
              <a:r>
                <a:rPr lang="en-US" sz="2400" baseline="-25000">
                  <a:latin typeface="Comic Sans MS" pitchFamily="66" charset="0"/>
                </a:rPr>
                <a:t>1</a:t>
              </a:r>
              <a:endParaRPr lang="en-US" sz="2400" baseline="-25000">
                <a:latin typeface="Comic Sans MS" pitchFamily="66" charset="0"/>
                <a:cs typeface="Arial" pitchFamily="34" charset="0"/>
              </a:endParaRPr>
            </a:p>
          </p:txBody>
        </p:sp>
        <p:sp>
          <p:nvSpPr>
            <p:cNvPr id="111631" name="Line 15"/>
            <p:cNvSpPr>
              <a:spLocks noChangeShapeType="1"/>
            </p:cNvSpPr>
            <p:nvPr/>
          </p:nvSpPr>
          <p:spPr bwMode="auto">
            <a:xfrm>
              <a:off x="2122" y="2242"/>
              <a:ext cx="0" cy="1063"/>
            </a:xfrm>
            <a:prstGeom prst="line">
              <a:avLst/>
            </a:prstGeom>
            <a:noFill/>
            <a:ln w="9525">
              <a:solidFill>
                <a:srgbClr val="993366"/>
              </a:solidFill>
              <a:prstDash val="dash"/>
              <a:round/>
              <a:headEnd/>
              <a:tailEnd/>
            </a:ln>
            <a:effectLst/>
          </p:spPr>
          <p:txBody>
            <a:bodyPr/>
            <a:lstStyle/>
            <a:p>
              <a:endParaRPr lang="th-TH"/>
            </a:p>
          </p:txBody>
        </p:sp>
        <p:sp>
          <p:nvSpPr>
            <p:cNvPr id="111634" name="Line 18"/>
            <p:cNvSpPr>
              <a:spLocks noChangeShapeType="1"/>
            </p:cNvSpPr>
            <p:nvPr/>
          </p:nvSpPr>
          <p:spPr bwMode="auto">
            <a:xfrm>
              <a:off x="893" y="2832"/>
              <a:ext cx="0" cy="441"/>
            </a:xfrm>
            <a:prstGeom prst="line">
              <a:avLst/>
            </a:prstGeom>
            <a:noFill/>
            <a:ln w="9525">
              <a:solidFill>
                <a:srgbClr val="993366"/>
              </a:solidFill>
              <a:prstDash val="dash"/>
              <a:round/>
              <a:headEnd/>
              <a:tailEnd/>
            </a:ln>
            <a:effectLst/>
          </p:spPr>
          <p:txBody>
            <a:bodyPr/>
            <a:lstStyle/>
            <a:p>
              <a:endParaRPr lang="th-TH"/>
            </a:p>
          </p:txBody>
        </p:sp>
        <p:sp>
          <p:nvSpPr>
            <p:cNvPr id="111638" name="Text Box 22"/>
            <p:cNvSpPr txBox="1">
              <a:spLocks noChangeArrowheads="1"/>
            </p:cNvSpPr>
            <p:nvPr/>
          </p:nvSpPr>
          <p:spPr bwMode="auto">
            <a:xfrm>
              <a:off x="1851" y="3256"/>
              <a:ext cx="397" cy="204"/>
            </a:xfrm>
            <a:prstGeom prst="rect">
              <a:avLst/>
            </a:prstGeom>
            <a:noFill/>
            <a:ln w="9525">
              <a:noFill/>
              <a:miter lim="800000"/>
              <a:headEnd/>
              <a:tailEnd/>
            </a:ln>
          </p:spPr>
          <p:txBody>
            <a:bodyPr/>
            <a:lstStyle/>
            <a:p>
              <a:pPr algn="ctr"/>
              <a:r>
                <a:rPr lang="en-US" sz="2400">
                  <a:latin typeface="Comic Sans MS" pitchFamily="66" charset="0"/>
                </a:rPr>
                <a:t>s</a:t>
              </a:r>
              <a:r>
                <a:rPr lang="en-US" sz="2400" baseline="-25000">
                  <a:latin typeface="Comic Sans MS" pitchFamily="66" charset="0"/>
                </a:rPr>
                <a:t>2</a:t>
              </a:r>
              <a:endParaRPr lang="en-US" sz="2400" baseline="-25000">
                <a:latin typeface="Comic Sans MS" pitchFamily="66" charset="0"/>
                <a:cs typeface="Arial" pitchFamily="34" charset="0"/>
              </a:endParaRPr>
            </a:p>
          </p:txBody>
        </p:sp>
        <p:grpSp>
          <p:nvGrpSpPr>
            <p:cNvPr id="111646" name="Group 30"/>
            <p:cNvGrpSpPr>
              <a:grpSpLocks/>
            </p:cNvGrpSpPr>
            <p:nvPr/>
          </p:nvGrpSpPr>
          <p:grpSpPr bwMode="auto">
            <a:xfrm>
              <a:off x="733" y="1472"/>
              <a:ext cx="1481" cy="1501"/>
              <a:chOff x="733" y="1472"/>
              <a:chExt cx="1481" cy="1501"/>
            </a:xfrm>
          </p:grpSpPr>
          <p:sp>
            <p:nvSpPr>
              <p:cNvPr id="111624" name="Line 8"/>
              <p:cNvSpPr>
                <a:spLocks noChangeShapeType="1"/>
              </p:cNvSpPr>
              <p:nvPr/>
            </p:nvSpPr>
            <p:spPr bwMode="auto">
              <a:xfrm>
                <a:off x="884" y="2364"/>
                <a:ext cx="0" cy="0"/>
              </a:xfrm>
              <a:prstGeom prst="line">
                <a:avLst/>
              </a:prstGeom>
              <a:noFill/>
              <a:ln w="9525">
                <a:solidFill>
                  <a:srgbClr val="000000"/>
                </a:solidFill>
                <a:round/>
                <a:headEnd/>
                <a:tailEnd/>
              </a:ln>
            </p:spPr>
            <p:txBody>
              <a:bodyPr/>
              <a:lstStyle/>
              <a:p>
                <a:endParaRPr lang="th-TH"/>
              </a:p>
            </p:txBody>
          </p:sp>
          <p:sp>
            <p:nvSpPr>
              <p:cNvPr id="111626" name="Line 10"/>
              <p:cNvSpPr>
                <a:spLocks noChangeShapeType="1"/>
              </p:cNvSpPr>
              <p:nvPr/>
            </p:nvSpPr>
            <p:spPr bwMode="auto">
              <a:xfrm>
                <a:off x="860" y="2194"/>
                <a:ext cx="0" cy="0"/>
              </a:xfrm>
              <a:prstGeom prst="line">
                <a:avLst/>
              </a:prstGeom>
              <a:noFill/>
              <a:ln w="9525">
                <a:solidFill>
                  <a:srgbClr val="000000"/>
                </a:solidFill>
                <a:round/>
                <a:headEnd/>
                <a:tailEnd/>
              </a:ln>
            </p:spPr>
            <p:txBody>
              <a:bodyPr/>
              <a:lstStyle/>
              <a:p>
                <a:endParaRPr lang="th-TH"/>
              </a:p>
            </p:txBody>
          </p:sp>
          <p:sp>
            <p:nvSpPr>
              <p:cNvPr id="111633" name="Oval 17"/>
              <p:cNvSpPr>
                <a:spLocks noChangeArrowheads="1"/>
              </p:cNvSpPr>
              <p:nvPr/>
            </p:nvSpPr>
            <p:spPr bwMode="auto">
              <a:xfrm>
                <a:off x="2090" y="1706"/>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111635" name="Oval 19"/>
              <p:cNvSpPr>
                <a:spLocks noChangeArrowheads="1"/>
              </p:cNvSpPr>
              <p:nvPr/>
            </p:nvSpPr>
            <p:spPr bwMode="auto">
              <a:xfrm>
                <a:off x="844" y="2898"/>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111636" name="Text Box 20"/>
              <p:cNvSpPr txBox="1">
                <a:spLocks noChangeArrowheads="1"/>
              </p:cNvSpPr>
              <p:nvPr/>
            </p:nvSpPr>
            <p:spPr bwMode="auto">
              <a:xfrm>
                <a:off x="733" y="2602"/>
                <a:ext cx="285" cy="204"/>
              </a:xfrm>
              <a:prstGeom prst="rect">
                <a:avLst/>
              </a:prstGeom>
              <a:noFill/>
              <a:ln w="9525">
                <a:noFill/>
                <a:miter lim="800000"/>
                <a:headEnd/>
                <a:tailEnd/>
              </a:ln>
            </p:spPr>
            <p:txBody>
              <a:bodyPr/>
              <a:lstStyle/>
              <a:p>
                <a:pPr algn="ctr"/>
                <a:r>
                  <a:rPr lang="en-US" sz="2400">
                    <a:latin typeface="Comic Sans MS" pitchFamily="66" charset="0"/>
                  </a:rPr>
                  <a:t>1</a:t>
                </a:r>
                <a:endParaRPr lang="en-US" sz="2400" baseline="-25000">
                  <a:latin typeface="Comic Sans MS" pitchFamily="66" charset="0"/>
                  <a:cs typeface="Arial" pitchFamily="34" charset="0"/>
                </a:endParaRPr>
              </a:p>
            </p:txBody>
          </p:sp>
          <p:sp>
            <p:nvSpPr>
              <p:cNvPr id="111640" name="Text Box 24"/>
              <p:cNvSpPr txBox="1">
                <a:spLocks noChangeArrowheads="1"/>
              </p:cNvSpPr>
              <p:nvPr/>
            </p:nvSpPr>
            <p:spPr bwMode="auto">
              <a:xfrm>
                <a:off x="1929" y="1472"/>
                <a:ext cx="285" cy="204"/>
              </a:xfrm>
              <a:prstGeom prst="rect">
                <a:avLst/>
              </a:prstGeom>
              <a:noFill/>
              <a:ln w="9525">
                <a:noFill/>
                <a:miter lim="800000"/>
                <a:headEnd/>
                <a:tailEnd/>
              </a:ln>
            </p:spPr>
            <p:txBody>
              <a:bodyPr/>
              <a:lstStyle/>
              <a:p>
                <a:pPr algn="ctr"/>
                <a:r>
                  <a:rPr lang="en-US" sz="2400">
                    <a:latin typeface="Comic Sans MS" pitchFamily="66" charset="0"/>
                  </a:rPr>
                  <a:t>2</a:t>
                </a:r>
                <a:endParaRPr lang="en-US" sz="2400" baseline="-25000">
                  <a:latin typeface="Comic Sans MS" pitchFamily="66" charset="0"/>
                  <a:cs typeface="Arial" pitchFamily="34" charset="0"/>
                </a:endParaRPr>
              </a:p>
            </p:txBody>
          </p:sp>
          <p:sp>
            <p:nvSpPr>
              <p:cNvPr id="111642" name="Freeform 26"/>
              <p:cNvSpPr>
                <a:spLocks/>
              </p:cNvSpPr>
              <p:nvPr/>
            </p:nvSpPr>
            <p:spPr bwMode="auto">
              <a:xfrm>
                <a:off x="880" y="1760"/>
                <a:ext cx="1240" cy="1184"/>
              </a:xfrm>
              <a:custGeom>
                <a:avLst/>
                <a:gdLst/>
                <a:ahLst/>
                <a:cxnLst>
                  <a:cxn ang="0">
                    <a:pos x="0" y="680"/>
                  </a:cxn>
                  <a:cxn ang="0">
                    <a:pos x="88" y="624"/>
                  </a:cxn>
                  <a:cxn ang="0">
                    <a:pos x="648" y="416"/>
                  </a:cxn>
                  <a:cxn ang="0">
                    <a:pos x="1024" y="112"/>
                  </a:cxn>
                  <a:cxn ang="0">
                    <a:pos x="1080" y="0"/>
                  </a:cxn>
                </a:cxnLst>
                <a:rect l="0" t="0" r="r" b="b"/>
                <a:pathLst>
                  <a:path w="1080" h="680">
                    <a:moveTo>
                      <a:pt x="0" y="680"/>
                    </a:moveTo>
                    <a:lnTo>
                      <a:pt x="88" y="624"/>
                    </a:lnTo>
                    <a:cubicBezTo>
                      <a:pt x="196" y="580"/>
                      <a:pt x="492" y="501"/>
                      <a:pt x="648" y="416"/>
                    </a:cubicBezTo>
                    <a:cubicBezTo>
                      <a:pt x="804" y="331"/>
                      <a:pt x="952" y="181"/>
                      <a:pt x="1024" y="112"/>
                    </a:cubicBezTo>
                    <a:lnTo>
                      <a:pt x="1080" y="0"/>
                    </a:lnTo>
                  </a:path>
                </a:pathLst>
              </a:custGeom>
              <a:noFill/>
              <a:ln w="50800">
                <a:solidFill>
                  <a:srgbClr val="0000FF"/>
                </a:solidFill>
                <a:round/>
                <a:headEnd/>
                <a:tailEnd/>
              </a:ln>
              <a:effectLst/>
            </p:spPr>
            <p:txBody>
              <a:bodyPr/>
              <a:lstStyle/>
              <a:p>
                <a:endParaRPr lang="th-TH"/>
              </a:p>
            </p:txBody>
          </p:sp>
        </p:grpSp>
      </p:grpSp>
      <p:sp>
        <p:nvSpPr>
          <p:cNvPr id="111644" name="Text Box 28"/>
          <p:cNvSpPr txBox="1">
            <a:spLocks noChangeArrowheads="1"/>
          </p:cNvSpPr>
          <p:nvPr/>
        </p:nvSpPr>
        <p:spPr bwMode="auto">
          <a:xfrm>
            <a:off x="4267200" y="1812925"/>
            <a:ext cx="4486275" cy="4108450"/>
          </a:xfrm>
          <a:prstGeom prst="rect">
            <a:avLst/>
          </a:prstGeom>
          <a:noFill/>
          <a:ln w="9525">
            <a:noFill/>
            <a:miter lim="800000"/>
            <a:headEnd/>
            <a:tailEnd/>
          </a:ln>
          <a:effectLst/>
        </p:spPr>
        <p:txBody>
          <a:bodyPr>
            <a:spAutoFit/>
          </a:bodyPr>
          <a:lstStyle/>
          <a:p>
            <a:pPr>
              <a:spcBef>
                <a:spcPct val="50000"/>
              </a:spcBef>
            </a:pPr>
            <a:r>
              <a:rPr lang="en-US" sz="2400"/>
              <a:t>For reversible process: </a:t>
            </a:r>
          </a:p>
          <a:p>
            <a:pPr>
              <a:spcBef>
                <a:spcPct val="50000"/>
              </a:spcBef>
            </a:pPr>
            <a:r>
              <a:rPr lang="en-US" sz="2400"/>
              <a:t>            Q = ∫Tds</a:t>
            </a:r>
          </a:p>
          <a:p>
            <a:pPr>
              <a:spcBef>
                <a:spcPct val="50000"/>
              </a:spcBef>
            </a:pPr>
            <a:r>
              <a:rPr lang="en-US" sz="2400"/>
              <a:t>Therefore, </a:t>
            </a:r>
          </a:p>
          <a:p>
            <a:pPr>
              <a:spcBef>
                <a:spcPct val="50000"/>
              </a:spcBef>
            </a:pPr>
            <a:r>
              <a:rPr lang="en-US" sz="2400"/>
              <a:t>AREA under T-s diagram</a:t>
            </a:r>
          </a:p>
          <a:p>
            <a:pPr>
              <a:spcBef>
                <a:spcPct val="50000"/>
              </a:spcBef>
            </a:pPr>
            <a:r>
              <a:rPr lang="en-US" sz="2400"/>
              <a:t>represented </a:t>
            </a:r>
            <a:r>
              <a:rPr lang="en-US" sz="2400" baseline="-25000"/>
              <a:t>1</a:t>
            </a:r>
            <a:r>
              <a:rPr lang="en-US" sz="2400"/>
              <a:t>Q</a:t>
            </a:r>
            <a:r>
              <a:rPr lang="en-US" sz="2400" baseline="-25000"/>
              <a:t>2</a:t>
            </a:r>
            <a:endParaRPr lang="en-US" sz="2400"/>
          </a:p>
          <a:p>
            <a:pPr>
              <a:spcBef>
                <a:spcPct val="50000"/>
              </a:spcBef>
            </a:pPr>
            <a:endParaRPr lang="en-US" sz="2400" i="1">
              <a:solidFill>
                <a:srgbClr val="0000CC"/>
              </a:solidFill>
            </a:endParaRPr>
          </a:p>
          <a:p>
            <a:pPr>
              <a:spcBef>
                <a:spcPct val="50000"/>
              </a:spcBef>
            </a:pPr>
            <a:r>
              <a:rPr lang="en-US" sz="2400" i="1">
                <a:solidFill>
                  <a:srgbClr val="0000CC"/>
                </a:solidFill>
              </a:rPr>
              <a:t>But not for an irreversible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1645"/>
                                        </p:tgtEl>
                                        <p:attrNameLst>
                                          <p:attrName>style.visibility</p:attrName>
                                        </p:attrNameLst>
                                      </p:cBhvr>
                                      <p:to>
                                        <p:strVal val="visible"/>
                                      </p:to>
                                    </p:set>
                                    <p:animEffect transition="in" filter="wipe(left)">
                                      <p:cBhvr>
                                        <p:cTn id="7" dur="2000"/>
                                        <p:tgtEl>
                                          <p:spTgt spid="111645"/>
                                        </p:tgtEl>
                                      </p:cBhvr>
                                    </p:animEffect>
                                  </p:childTnLst>
                                </p:cTn>
                              </p:par>
                            </p:childTnLst>
                          </p:cTn>
                        </p:par>
                        <p:par>
                          <p:cTn id="8" fill="hold">
                            <p:stCondLst>
                              <p:cond delay="2000"/>
                            </p:stCondLst>
                            <p:childTnLst>
                              <p:par>
                                <p:cTn id="9" presetID="22" presetClass="entr" presetSubtype="8" fill="hold" nodeType="afterEffect">
                                  <p:stCondLst>
                                    <p:cond delay="0"/>
                                  </p:stCondLst>
                                  <p:childTnLst>
                                    <p:set>
                                      <p:cBhvr>
                                        <p:cTn id="10" dur="1" fill="hold">
                                          <p:stCondLst>
                                            <p:cond delay="0"/>
                                          </p:stCondLst>
                                        </p:cTn>
                                        <p:tgtEl>
                                          <p:spTgt spid="111647"/>
                                        </p:tgtEl>
                                        <p:attrNameLst>
                                          <p:attrName>style.visibility</p:attrName>
                                        </p:attrNameLst>
                                      </p:cBhvr>
                                      <p:to>
                                        <p:strVal val="visible"/>
                                      </p:to>
                                    </p:set>
                                    <p:animEffect transition="in" filter="wipe(left)">
                                      <p:cBhvr>
                                        <p:cTn id="11" dur="2000"/>
                                        <p:tgtEl>
                                          <p:spTgt spid="11164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11643"/>
                                        </p:tgtEl>
                                        <p:attrNameLst>
                                          <p:attrName>style.visibility</p:attrName>
                                        </p:attrNameLst>
                                      </p:cBhvr>
                                      <p:to>
                                        <p:strVal val="visible"/>
                                      </p:to>
                                    </p:set>
                                    <p:animEffect transition="in" filter="wipe(left)">
                                      <p:cBhvr>
                                        <p:cTn id="16" dur="2000"/>
                                        <p:tgtEl>
                                          <p:spTgt spid="111643"/>
                                        </p:tgtEl>
                                      </p:cBhvr>
                                    </p:animEffect>
                                  </p:childTnLst>
                                </p:cTn>
                              </p:par>
                            </p:childTnLst>
                          </p:cTn>
                        </p:par>
                        <p:par>
                          <p:cTn id="17" fill="hold">
                            <p:stCondLst>
                              <p:cond delay="2000"/>
                            </p:stCondLst>
                            <p:childTnLst>
                              <p:par>
                                <p:cTn id="18" presetID="22" presetClass="entr" presetSubtype="1" fill="hold" grpId="0" nodeType="afterEffect">
                                  <p:stCondLst>
                                    <p:cond delay="0"/>
                                  </p:stCondLst>
                                  <p:childTnLst>
                                    <p:set>
                                      <p:cBhvr>
                                        <p:cTn id="19" dur="1" fill="hold">
                                          <p:stCondLst>
                                            <p:cond delay="0"/>
                                          </p:stCondLst>
                                        </p:cTn>
                                        <p:tgtEl>
                                          <p:spTgt spid="111644"/>
                                        </p:tgtEl>
                                        <p:attrNameLst>
                                          <p:attrName>style.visibility</p:attrName>
                                        </p:attrNameLst>
                                      </p:cBhvr>
                                      <p:to>
                                        <p:strVal val="visible"/>
                                      </p:to>
                                    </p:set>
                                    <p:animEffect transition="in" filter="wipe(up)">
                                      <p:cBhvr>
                                        <p:cTn id="20" dur="1000"/>
                                        <p:tgtEl>
                                          <p:spTgt spid="111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43" grpId="0" animBg="1"/>
      <p:bldP spid="11164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8" name="ตัวยึดหมายเลขภาพนิ่ง 5"/>
          <p:cNvSpPr>
            <a:spLocks noGrp="1"/>
          </p:cNvSpPr>
          <p:nvPr>
            <p:ph type="sldNum" sz="quarter" idx="12"/>
          </p:nvPr>
        </p:nvSpPr>
        <p:spPr/>
        <p:txBody>
          <a:bodyPr/>
          <a:lstStyle/>
          <a:p>
            <a:fld id="{E1080DC8-8C98-4ACD-9D5C-3ED41E20927A}" type="slidenum">
              <a:rPr lang="en-US"/>
              <a:pPr/>
              <a:t>12</a:t>
            </a:fld>
            <a:endParaRPr lang="th-TH"/>
          </a:p>
        </p:txBody>
      </p:sp>
      <p:sp>
        <p:nvSpPr>
          <p:cNvPr id="48130" name="Rectangle 2"/>
          <p:cNvSpPr>
            <a:spLocks noGrp="1" noChangeArrowheads="1"/>
          </p:cNvSpPr>
          <p:nvPr>
            <p:ph type="title"/>
          </p:nvPr>
        </p:nvSpPr>
        <p:spPr/>
        <p:txBody>
          <a:bodyPr/>
          <a:lstStyle/>
          <a:p>
            <a:r>
              <a:rPr lang="en-US" sz="3000"/>
              <a:t>Entropy Change in Reverseible Process</a:t>
            </a:r>
            <a:endParaRPr lang="th-TH" sz="3000"/>
          </a:p>
        </p:txBody>
      </p:sp>
      <p:graphicFrame>
        <p:nvGraphicFramePr>
          <p:cNvPr id="48132" name="Object 4"/>
          <p:cNvGraphicFramePr>
            <a:graphicFrameLocks noChangeAspect="1"/>
          </p:cNvGraphicFramePr>
          <p:nvPr/>
        </p:nvGraphicFramePr>
        <p:xfrm>
          <a:off x="585788" y="1854200"/>
          <a:ext cx="4327525" cy="1697038"/>
        </p:xfrm>
        <a:graphic>
          <a:graphicData uri="http://schemas.openxmlformats.org/presentationml/2006/ole">
            <p:oleObj spid="_x0000_s48132" name="Equation" r:id="rId3" imgW="3136680" imgH="1231560" progId="Equation.3">
              <p:embed/>
            </p:oleObj>
          </a:graphicData>
        </a:graphic>
      </p:graphicFrame>
      <p:sp>
        <p:nvSpPr>
          <p:cNvPr id="48134" name="Freeform 6"/>
          <p:cNvSpPr>
            <a:spLocks/>
          </p:cNvSpPr>
          <p:nvPr/>
        </p:nvSpPr>
        <p:spPr bwMode="auto">
          <a:xfrm>
            <a:off x="5951538" y="2644775"/>
            <a:ext cx="2366962" cy="1408113"/>
          </a:xfrm>
          <a:custGeom>
            <a:avLst/>
            <a:gdLst/>
            <a:ahLst/>
            <a:cxnLst>
              <a:cxn ang="0">
                <a:pos x="0" y="1180"/>
              </a:cxn>
              <a:cxn ang="0">
                <a:pos x="112" y="872"/>
              </a:cxn>
              <a:cxn ang="0">
                <a:pos x="248" y="604"/>
              </a:cxn>
              <a:cxn ang="0">
                <a:pos x="412" y="336"/>
              </a:cxn>
              <a:cxn ang="0">
                <a:pos x="620" y="92"/>
              </a:cxn>
              <a:cxn ang="0">
                <a:pos x="880" y="0"/>
              </a:cxn>
              <a:cxn ang="0">
                <a:pos x="1124" y="92"/>
              </a:cxn>
              <a:cxn ang="0">
                <a:pos x="1360" y="320"/>
              </a:cxn>
              <a:cxn ang="0">
                <a:pos x="1744" y="788"/>
              </a:cxn>
              <a:cxn ang="0">
                <a:pos x="2280" y="1432"/>
              </a:cxn>
            </a:cxnLst>
            <a:rect l="0" t="0" r="r" b="b"/>
            <a:pathLst>
              <a:path w="2280" h="1432">
                <a:moveTo>
                  <a:pt x="0" y="1180"/>
                </a:moveTo>
                <a:cubicBezTo>
                  <a:pt x="19" y="1128"/>
                  <a:pt x="71" y="968"/>
                  <a:pt x="112" y="872"/>
                </a:cubicBezTo>
                <a:cubicBezTo>
                  <a:pt x="153" y="776"/>
                  <a:pt x="198" y="693"/>
                  <a:pt x="248" y="604"/>
                </a:cubicBezTo>
                <a:cubicBezTo>
                  <a:pt x="298" y="515"/>
                  <a:pt x="350" y="421"/>
                  <a:pt x="412" y="336"/>
                </a:cubicBezTo>
                <a:cubicBezTo>
                  <a:pt x="474" y="251"/>
                  <a:pt x="542" y="148"/>
                  <a:pt x="620" y="92"/>
                </a:cubicBezTo>
                <a:cubicBezTo>
                  <a:pt x="698" y="36"/>
                  <a:pt x="796" y="0"/>
                  <a:pt x="880" y="0"/>
                </a:cubicBezTo>
                <a:cubicBezTo>
                  <a:pt x="964" y="0"/>
                  <a:pt x="1044" y="39"/>
                  <a:pt x="1124" y="92"/>
                </a:cubicBezTo>
                <a:cubicBezTo>
                  <a:pt x="1204" y="145"/>
                  <a:pt x="1257" y="204"/>
                  <a:pt x="1360" y="320"/>
                </a:cubicBezTo>
                <a:cubicBezTo>
                  <a:pt x="1463" y="436"/>
                  <a:pt x="1591" y="603"/>
                  <a:pt x="1744" y="788"/>
                </a:cubicBezTo>
                <a:cubicBezTo>
                  <a:pt x="1897" y="973"/>
                  <a:pt x="2168" y="1298"/>
                  <a:pt x="2280" y="1432"/>
                </a:cubicBezTo>
              </a:path>
            </a:pathLst>
          </a:custGeom>
          <a:noFill/>
          <a:ln w="50800">
            <a:solidFill>
              <a:srgbClr val="800080"/>
            </a:solidFill>
            <a:round/>
            <a:headEnd/>
            <a:tailEnd/>
          </a:ln>
          <a:effectLst/>
        </p:spPr>
        <p:txBody>
          <a:bodyPr/>
          <a:lstStyle/>
          <a:p>
            <a:endParaRPr lang="th-TH"/>
          </a:p>
        </p:txBody>
      </p:sp>
      <p:sp>
        <p:nvSpPr>
          <p:cNvPr id="48135" name="Text Box 7"/>
          <p:cNvSpPr txBox="1">
            <a:spLocks noChangeArrowheads="1"/>
          </p:cNvSpPr>
          <p:nvPr/>
        </p:nvSpPr>
        <p:spPr bwMode="auto">
          <a:xfrm>
            <a:off x="5264150" y="2292350"/>
            <a:ext cx="477838" cy="265113"/>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48136" name="Line 8"/>
          <p:cNvSpPr>
            <a:spLocks noChangeShapeType="1"/>
          </p:cNvSpPr>
          <p:nvPr/>
        </p:nvSpPr>
        <p:spPr bwMode="auto">
          <a:xfrm flipH="1" flipV="1">
            <a:off x="5767388" y="2268538"/>
            <a:ext cx="15875" cy="2206625"/>
          </a:xfrm>
          <a:prstGeom prst="line">
            <a:avLst/>
          </a:prstGeom>
          <a:noFill/>
          <a:ln w="57150">
            <a:solidFill>
              <a:srgbClr val="808080"/>
            </a:solidFill>
            <a:round/>
            <a:headEnd/>
            <a:tailEnd type="stealth" w="med" len="med"/>
          </a:ln>
        </p:spPr>
        <p:txBody>
          <a:bodyPr/>
          <a:lstStyle/>
          <a:p>
            <a:endParaRPr lang="th-TH"/>
          </a:p>
        </p:txBody>
      </p:sp>
      <p:sp>
        <p:nvSpPr>
          <p:cNvPr id="48137" name="Line 9"/>
          <p:cNvSpPr>
            <a:spLocks noChangeShapeType="1"/>
          </p:cNvSpPr>
          <p:nvPr/>
        </p:nvSpPr>
        <p:spPr bwMode="auto">
          <a:xfrm>
            <a:off x="5764213" y="4475163"/>
            <a:ext cx="2865437" cy="4762"/>
          </a:xfrm>
          <a:prstGeom prst="line">
            <a:avLst/>
          </a:prstGeom>
          <a:noFill/>
          <a:ln w="57150">
            <a:solidFill>
              <a:srgbClr val="808080"/>
            </a:solidFill>
            <a:round/>
            <a:headEnd/>
            <a:tailEnd type="stealth" w="med" len="med"/>
          </a:ln>
        </p:spPr>
        <p:txBody>
          <a:bodyPr/>
          <a:lstStyle/>
          <a:p>
            <a:endParaRPr lang="th-TH"/>
          </a:p>
        </p:txBody>
      </p:sp>
      <p:sp>
        <p:nvSpPr>
          <p:cNvPr id="48138" name="Line 10"/>
          <p:cNvSpPr>
            <a:spLocks noChangeShapeType="1"/>
          </p:cNvSpPr>
          <p:nvPr/>
        </p:nvSpPr>
        <p:spPr bwMode="auto">
          <a:xfrm>
            <a:off x="6229350" y="3117850"/>
            <a:ext cx="0" cy="0"/>
          </a:xfrm>
          <a:prstGeom prst="line">
            <a:avLst/>
          </a:prstGeom>
          <a:noFill/>
          <a:ln w="9525">
            <a:solidFill>
              <a:srgbClr val="000000"/>
            </a:solidFill>
            <a:round/>
            <a:headEnd/>
            <a:tailEnd/>
          </a:ln>
        </p:spPr>
        <p:txBody>
          <a:bodyPr/>
          <a:lstStyle/>
          <a:p>
            <a:endParaRPr lang="th-TH"/>
          </a:p>
        </p:txBody>
      </p:sp>
      <p:sp>
        <p:nvSpPr>
          <p:cNvPr id="48139" name="Text Box 11"/>
          <p:cNvSpPr txBox="1">
            <a:spLocks noChangeArrowheads="1"/>
          </p:cNvSpPr>
          <p:nvPr/>
        </p:nvSpPr>
        <p:spPr bwMode="auto">
          <a:xfrm>
            <a:off x="8323263" y="4529138"/>
            <a:ext cx="398462" cy="265112"/>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sp>
        <p:nvSpPr>
          <p:cNvPr id="48140" name="Line 12"/>
          <p:cNvSpPr>
            <a:spLocks noChangeShapeType="1"/>
          </p:cNvSpPr>
          <p:nvPr/>
        </p:nvSpPr>
        <p:spPr bwMode="auto">
          <a:xfrm>
            <a:off x="6191250" y="2847975"/>
            <a:ext cx="0" cy="0"/>
          </a:xfrm>
          <a:prstGeom prst="line">
            <a:avLst/>
          </a:prstGeom>
          <a:noFill/>
          <a:ln w="9525">
            <a:solidFill>
              <a:srgbClr val="000000"/>
            </a:solidFill>
            <a:round/>
            <a:headEnd/>
            <a:tailEnd/>
          </a:ln>
        </p:spPr>
        <p:txBody>
          <a:bodyPr/>
          <a:lstStyle/>
          <a:p>
            <a:endParaRPr lang="th-TH"/>
          </a:p>
        </p:txBody>
      </p:sp>
      <p:sp>
        <p:nvSpPr>
          <p:cNvPr id="48141" name="Freeform 13"/>
          <p:cNvSpPr>
            <a:spLocks/>
          </p:cNvSpPr>
          <p:nvPr/>
        </p:nvSpPr>
        <p:spPr bwMode="auto">
          <a:xfrm>
            <a:off x="6238875" y="2471738"/>
            <a:ext cx="2009775" cy="715962"/>
          </a:xfrm>
          <a:custGeom>
            <a:avLst/>
            <a:gdLst/>
            <a:ahLst/>
            <a:cxnLst>
              <a:cxn ang="0">
                <a:pos x="0" y="720"/>
              </a:cxn>
              <a:cxn ang="0">
                <a:pos x="1272" y="728"/>
              </a:cxn>
              <a:cxn ang="0">
                <a:pos x="1548" y="548"/>
              </a:cxn>
              <a:cxn ang="0">
                <a:pos x="1688" y="416"/>
              </a:cxn>
              <a:cxn ang="0">
                <a:pos x="1808" y="256"/>
              </a:cxn>
              <a:cxn ang="0">
                <a:pos x="1888" y="120"/>
              </a:cxn>
              <a:cxn ang="0">
                <a:pos x="1936" y="0"/>
              </a:cxn>
            </a:cxnLst>
            <a:rect l="0" t="0" r="r" b="b"/>
            <a:pathLst>
              <a:path w="1936" h="728">
                <a:moveTo>
                  <a:pt x="0" y="720"/>
                </a:moveTo>
                <a:lnTo>
                  <a:pt x="1272" y="728"/>
                </a:lnTo>
                <a:lnTo>
                  <a:pt x="1548" y="548"/>
                </a:lnTo>
                <a:lnTo>
                  <a:pt x="1688" y="416"/>
                </a:lnTo>
                <a:lnTo>
                  <a:pt x="1808" y="256"/>
                </a:lnTo>
                <a:lnTo>
                  <a:pt x="1888" y="120"/>
                </a:lnTo>
                <a:lnTo>
                  <a:pt x="1936" y="0"/>
                </a:lnTo>
              </a:path>
            </a:pathLst>
          </a:custGeom>
          <a:noFill/>
          <a:ln w="50800">
            <a:solidFill>
              <a:srgbClr val="FF6600"/>
            </a:solidFill>
            <a:round/>
            <a:headEnd/>
            <a:tailEnd/>
          </a:ln>
          <a:effectLst/>
        </p:spPr>
        <p:txBody>
          <a:bodyPr/>
          <a:lstStyle/>
          <a:p>
            <a:endParaRPr lang="th-TH"/>
          </a:p>
        </p:txBody>
      </p:sp>
      <p:sp>
        <p:nvSpPr>
          <p:cNvPr id="48142" name="Text Box 14"/>
          <p:cNvSpPr txBox="1">
            <a:spLocks noChangeArrowheads="1"/>
          </p:cNvSpPr>
          <p:nvPr/>
        </p:nvSpPr>
        <p:spPr bwMode="auto">
          <a:xfrm>
            <a:off x="6623050" y="3211513"/>
            <a:ext cx="668338" cy="265112"/>
          </a:xfrm>
          <a:prstGeom prst="rect">
            <a:avLst/>
          </a:prstGeom>
          <a:noFill/>
          <a:ln w="9525">
            <a:noFill/>
            <a:miter lim="800000"/>
            <a:headEnd/>
            <a:tailEnd/>
          </a:ln>
        </p:spPr>
        <p:txBody>
          <a:bodyPr/>
          <a:lstStyle/>
          <a:p>
            <a:pPr algn="ctr"/>
            <a:r>
              <a:rPr lang="en-US">
                <a:latin typeface="Comic Sans MS" pitchFamily="66" charset="0"/>
              </a:rPr>
              <a:t>P</a:t>
            </a:r>
            <a:endParaRPr lang="en-US" baseline="-25000">
              <a:latin typeface="Comic Sans MS" pitchFamily="66" charset="0"/>
              <a:cs typeface="Arial" pitchFamily="34" charset="0"/>
            </a:endParaRPr>
          </a:p>
        </p:txBody>
      </p:sp>
      <p:sp>
        <p:nvSpPr>
          <p:cNvPr id="48143" name="Line 15"/>
          <p:cNvSpPr>
            <a:spLocks noChangeShapeType="1"/>
          </p:cNvSpPr>
          <p:nvPr/>
        </p:nvSpPr>
        <p:spPr bwMode="auto">
          <a:xfrm>
            <a:off x="7567613" y="3197225"/>
            <a:ext cx="0" cy="1366838"/>
          </a:xfrm>
          <a:prstGeom prst="line">
            <a:avLst/>
          </a:prstGeom>
          <a:noFill/>
          <a:ln w="9525">
            <a:solidFill>
              <a:srgbClr val="993366"/>
            </a:solidFill>
            <a:prstDash val="dash"/>
            <a:round/>
            <a:headEnd/>
            <a:tailEnd/>
          </a:ln>
          <a:effectLst/>
        </p:spPr>
        <p:txBody>
          <a:bodyPr/>
          <a:lstStyle/>
          <a:p>
            <a:endParaRPr lang="th-TH"/>
          </a:p>
        </p:txBody>
      </p:sp>
      <p:sp>
        <p:nvSpPr>
          <p:cNvPr id="48144" name="Text Box 16"/>
          <p:cNvSpPr txBox="1">
            <a:spLocks noChangeArrowheads="1"/>
          </p:cNvSpPr>
          <p:nvPr/>
        </p:nvSpPr>
        <p:spPr bwMode="auto">
          <a:xfrm>
            <a:off x="6051550" y="4500563"/>
            <a:ext cx="452438" cy="323850"/>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endParaRPr lang="en-US" sz="1400" baseline="-25000">
              <a:latin typeface="Comic Sans MS" pitchFamily="66" charset="0"/>
              <a:cs typeface="Arial" pitchFamily="34" charset="0"/>
            </a:endParaRPr>
          </a:p>
        </p:txBody>
      </p:sp>
      <p:sp>
        <p:nvSpPr>
          <p:cNvPr id="48146" name="Line 18"/>
          <p:cNvSpPr>
            <a:spLocks noChangeShapeType="1"/>
          </p:cNvSpPr>
          <p:nvPr/>
        </p:nvSpPr>
        <p:spPr bwMode="auto">
          <a:xfrm>
            <a:off x="7927975" y="2911475"/>
            <a:ext cx="0" cy="1687513"/>
          </a:xfrm>
          <a:prstGeom prst="line">
            <a:avLst/>
          </a:prstGeom>
          <a:noFill/>
          <a:ln w="9525">
            <a:solidFill>
              <a:srgbClr val="993366"/>
            </a:solidFill>
            <a:prstDash val="dash"/>
            <a:round/>
            <a:headEnd/>
            <a:tailEnd/>
          </a:ln>
          <a:effectLst/>
        </p:spPr>
        <p:txBody>
          <a:bodyPr/>
          <a:lstStyle/>
          <a:p>
            <a:endParaRPr lang="th-TH"/>
          </a:p>
        </p:txBody>
      </p:sp>
      <p:sp>
        <p:nvSpPr>
          <p:cNvPr id="48147" name="Oval 19"/>
          <p:cNvSpPr>
            <a:spLocks noChangeArrowheads="1"/>
          </p:cNvSpPr>
          <p:nvPr/>
        </p:nvSpPr>
        <p:spPr bwMode="auto">
          <a:xfrm>
            <a:off x="7505700" y="3135313"/>
            <a:ext cx="125413" cy="119062"/>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48148" name="Oval 20"/>
          <p:cNvSpPr>
            <a:spLocks noChangeArrowheads="1"/>
          </p:cNvSpPr>
          <p:nvPr/>
        </p:nvSpPr>
        <p:spPr bwMode="auto">
          <a:xfrm>
            <a:off x="7864475" y="2873375"/>
            <a:ext cx="125413" cy="119063"/>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48149" name="Line 21"/>
          <p:cNvSpPr>
            <a:spLocks noChangeShapeType="1"/>
          </p:cNvSpPr>
          <p:nvPr/>
        </p:nvSpPr>
        <p:spPr bwMode="auto">
          <a:xfrm>
            <a:off x="6243638" y="3194050"/>
            <a:ext cx="0" cy="1366838"/>
          </a:xfrm>
          <a:prstGeom prst="line">
            <a:avLst/>
          </a:prstGeom>
          <a:noFill/>
          <a:ln w="9525">
            <a:solidFill>
              <a:srgbClr val="993366"/>
            </a:solidFill>
            <a:prstDash val="dash"/>
            <a:round/>
            <a:headEnd/>
            <a:tailEnd/>
          </a:ln>
          <a:effectLst/>
        </p:spPr>
        <p:txBody>
          <a:bodyPr/>
          <a:lstStyle/>
          <a:p>
            <a:endParaRPr lang="th-TH"/>
          </a:p>
        </p:txBody>
      </p:sp>
      <p:sp>
        <p:nvSpPr>
          <p:cNvPr id="48150" name="Oval 22"/>
          <p:cNvSpPr>
            <a:spLocks noChangeArrowheads="1"/>
          </p:cNvSpPr>
          <p:nvPr/>
        </p:nvSpPr>
        <p:spPr bwMode="auto">
          <a:xfrm>
            <a:off x="6175375" y="3127375"/>
            <a:ext cx="125413" cy="119063"/>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48152" name="Text Box 24"/>
          <p:cNvSpPr txBox="1">
            <a:spLocks noChangeArrowheads="1"/>
          </p:cNvSpPr>
          <p:nvPr/>
        </p:nvSpPr>
        <p:spPr bwMode="auto">
          <a:xfrm>
            <a:off x="5986463" y="2863850"/>
            <a:ext cx="452437" cy="323850"/>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48153" name="Text Box 25"/>
          <p:cNvSpPr txBox="1">
            <a:spLocks noChangeArrowheads="1"/>
          </p:cNvSpPr>
          <p:nvPr/>
        </p:nvSpPr>
        <p:spPr bwMode="auto">
          <a:xfrm>
            <a:off x="7369175" y="4560888"/>
            <a:ext cx="452438" cy="323850"/>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sp>
        <p:nvSpPr>
          <p:cNvPr id="48154" name="Text Box 26"/>
          <p:cNvSpPr txBox="1">
            <a:spLocks noChangeArrowheads="1"/>
          </p:cNvSpPr>
          <p:nvPr/>
        </p:nvSpPr>
        <p:spPr bwMode="auto">
          <a:xfrm>
            <a:off x="7713663" y="4572000"/>
            <a:ext cx="452437" cy="323850"/>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3</a:t>
            </a:r>
            <a:endParaRPr lang="en-US" sz="1400" baseline="-25000">
              <a:latin typeface="Comic Sans MS" pitchFamily="66" charset="0"/>
              <a:cs typeface="Arial" pitchFamily="34" charset="0"/>
            </a:endParaRPr>
          </a:p>
        </p:txBody>
      </p:sp>
      <p:sp>
        <p:nvSpPr>
          <p:cNvPr id="48155" name="Text Box 27"/>
          <p:cNvSpPr txBox="1">
            <a:spLocks noChangeArrowheads="1"/>
          </p:cNvSpPr>
          <p:nvPr/>
        </p:nvSpPr>
        <p:spPr bwMode="auto">
          <a:xfrm>
            <a:off x="7350125" y="2855913"/>
            <a:ext cx="452438" cy="323850"/>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48156" name="Text Box 28"/>
          <p:cNvSpPr txBox="1">
            <a:spLocks noChangeArrowheads="1"/>
          </p:cNvSpPr>
          <p:nvPr/>
        </p:nvSpPr>
        <p:spPr bwMode="auto">
          <a:xfrm>
            <a:off x="7685088" y="2590800"/>
            <a:ext cx="452437" cy="323850"/>
          </a:xfrm>
          <a:prstGeom prst="rect">
            <a:avLst/>
          </a:prstGeom>
          <a:noFill/>
          <a:ln w="9525">
            <a:noFill/>
            <a:miter lim="800000"/>
            <a:headEnd/>
            <a:tailEnd/>
          </a:ln>
        </p:spPr>
        <p:txBody>
          <a:bodyPr/>
          <a:lstStyle/>
          <a:p>
            <a:pPr algn="ctr"/>
            <a:r>
              <a:rPr lang="en-US" sz="1400">
                <a:latin typeface="Comic Sans MS" pitchFamily="66" charset="0"/>
              </a:rPr>
              <a:t>3</a:t>
            </a:r>
            <a:endParaRPr lang="en-US" sz="1400" baseline="-25000">
              <a:latin typeface="Comic Sans MS" pitchFamily="66" charset="0"/>
              <a:cs typeface="Arial" pitchFamily="34" charset="0"/>
            </a:endParaRPr>
          </a:p>
        </p:txBody>
      </p:sp>
      <p:sp>
        <p:nvSpPr>
          <p:cNvPr id="48157" name="Text Box 29"/>
          <p:cNvSpPr txBox="1">
            <a:spLocks noChangeArrowheads="1"/>
          </p:cNvSpPr>
          <p:nvPr/>
        </p:nvSpPr>
        <p:spPr bwMode="auto">
          <a:xfrm>
            <a:off x="533400" y="3705225"/>
            <a:ext cx="4857750" cy="2447925"/>
          </a:xfrm>
          <a:prstGeom prst="rect">
            <a:avLst/>
          </a:prstGeom>
          <a:noFill/>
          <a:ln w="9525">
            <a:noFill/>
            <a:miter lim="800000"/>
            <a:headEnd/>
            <a:tailEnd/>
          </a:ln>
          <a:effectLst/>
        </p:spPr>
        <p:txBody>
          <a:bodyPr>
            <a:spAutoFit/>
          </a:bodyPr>
          <a:lstStyle/>
          <a:p>
            <a:pPr>
              <a:spcBef>
                <a:spcPct val="50000"/>
              </a:spcBef>
            </a:pPr>
            <a:r>
              <a:rPr lang="en-US" sz="1400" b="1"/>
              <a:t>Example</a:t>
            </a:r>
            <a:r>
              <a:rPr lang="en-US" sz="1400"/>
              <a:t>: Heating sat. liquid </a:t>
            </a:r>
            <a:r>
              <a:rPr lang="en-US" sz="1400">
                <a:sym typeface="Wingdings" pitchFamily="2" charset="2"/>
              </a:rPr>
              <a:t> superheated vapor</a:t>
            </a:r>
            <a:endParaRPr lang="en-US" sz="1400"/>
          </a:p>
          <a:p>
            <a:pPr>
              <a:spcBef>
                <a:spcPct val="50000"/>
              </a:spcBef>
            </a:pPr>
            <a:r>
              <a:rPr lang="en-US" sz="1400" b="1"/>
              <a:t>Process 1-2</a:t>
            </a:r>
            <a:r>
              <a:rPr lang="en-US" sz="1400"/>
              <a:t> phase change sat.liq </a:t>
            </a:r>
            <a:r>
              <a:rPr lang="en-US" sz="1400">
                <a:sym typeface="Wingdings" pitchFamily="2" charset="2"/>
              </a:rPr>
              <a:t> sat.vap., T = constant</a:t>
            </a:r>
          </a:p>
          <a:p>
            <a:pPr>
              <a:spcBef>
                <a:spcPct val="50000"/>
              </a:spcBef>
            </a:pPr>
            <a:r>
              <a:rPr lang="en-US" sz="1400">
                <a:sym typeface="Wingdings" pitchFamily="2" charset="2"/>
              </a:rPr>
              <a:t>	   Integrate and apply 1</a:t>
            </a:r>
            <a:r>
              <a:rPr lang="en-US" sz="1400" baseline="30000">
                <a:sym typeface="Wingdings" pitchFamily="2" charset="2"/>
              </a:rPr>
              <a:t>st</a:t>
            </a:r>
            <a:r>
              <a:rPr lang="en-US" sz="1400">
                <a:sym typeface="Wingdings" pitchFamily="2" charset="2"/>
              </a:rPr>
              <a:t> law  </a:t>
            </a:r>
          </a:p>
          <a:p>
            <a:pPr>
              <a:spcBef>
                <a:spcPct val="50000"/>
              </a:spcBef>
            </a:pPr>
            <a:r>
              <a:rPr lang="en-US" sz="1400">
                <a:sym typeface="Wingdings" pitchFamily="2" charset="2"/>
              </a:rPr>
              <a:t>		q = h</a:t>
            </a:r>
            <a:r>
              <a:rPr lang="en-US" sz="1400" baseline="-25000">
                <a:sym typeface="Wingdings" pitchFamily="2" charset="2"/>
              </a:rPr>
              <a:t>2</a:t>
            </a:r>
            <a:r>
              <a:rPr lang="en-US" sz="1400">
                <a:sym typeface="Wingdings" pitchFamily="2" charset="2"/>
              </a:rPr>
              <a:t>-h</a:t>
            </a:r>
            <a:r>
              <a:rPr lang="en-US" sz="1400" baseline="-25000">
                <a:sym typeface="Wingdings" pitchFamily="2" charset="2"/>
              </a:rPr>
              <a:t>1</a:t>
            </a:r>
            <a:r>
              <a:rPr lang="en-US" sz="1400">
                <a:sym typeface="Wingdings" pitchFamily="2" charset="2"/>
              </a:rPr>
              <a:t> = h</a:t>
            </a:r>
            <a:r>
              <a:rPr lang="en-US" sz="1400" baseline="-25000">
                <a:sym typeface="Wingdings" pitchFamily="2" charset="2"/>
              </a:rPr>
              <a:t>fg</a:t>
            </a:r>
            <a:endParaRPr lang="en-US" sz="1400">
              <a:sym typeface="Wingdings" pitchFamily="2" charset="2"/>
            </a:endParaRPr>
          </a:p>
          <a:p>
            <a:pPr>
              <a:spcBef>
                <a:spcPct val="50000"/>
              </a:spcBef>
            </a:pPr>
            <a:r>
              <a:rPr lang="en-US" sz="1400" b="1">
                <a:sym typeface="Wingdings" pitchFamily="2" charset="2"/>
              </a:rPr>
              <a:t>Process 2-3</a:t>
            </a:r>
            <a:r>
              <a:rPr lang="en-US" sz="1000">
                <a:sym typeface="Wingdings" pitchFamily="2" charset="2"/>
              </a:rPr>
              <a:t> </a:t>
            </a:r>
            <a:r>
              <a:rPr lang="en-US" sz="1400"/>
              <a:t>sat. vapor </a:t>
            </a:r>
            <a:r>
              <a:rPr lang="en-US" sz="1400">
                <a:sym typeface="Wingdings" pitchFamily="2" charset="2"/>
              </a:rPr>
              <a:t> superheated vapor, T not constant, need relation between T and Q to perform integration</a:t>
            </a:r>
            <a:endParaRPr lang="en-US" sz="1000" baseline="-25000">
              <a:sym typeface="Wingdings" pitchFamily="2" charset="2"/>
            </a:endParaRPr>
          </a:p>
          <a:p>
            <a:pPr>
              <a:spcBef>
                <a:spcPct val="50000"/>
              </a:spcBef>
            </a:pPr>
            <a:endParaRPr lang="th-TH" sz="10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24" name="ตัวยึดหมายเลขภาพนิ่ง 3"/>
          <p:cNvSpPr>
            <a:spLocks noGrp="1"/>
          </p:cNvSpPr>
          <p:nvPr>
            <p:ph type="sldNum" sz="quarter" idx="12"/>
          </p:nvPr>
        </p:nvSpPr>
        <p:spPr/>
        <p:txBody>
          <a:bodyPr/>
          <a:lstStyle/>
          <a:p>
            <a:fld id="{A50F5D06-D822-48E7-99B7-A724A0EF2BEB}" type="slidenum">
              <a:rPr lang="en-US"/>
              <a:pPr/>
              <a:t>13</a:t>
            </a:fld>
            <a:endParaRPr lang="th-TH"/>
          </a:p>
        </p:txBody>
      </p:sp>
      <p:sp>
        <p:nvSpPr>
          <p:cNvPr id="34820" name="Rectangle 4"/>
          <p:cNvSpPr>
            <a:spLocks noChangeArrowheads="1"/>
          </p:cNvSpPr>
          <p:nvPr/>
        </p:nvSpPr>
        <p:spPr bwMode="auto">
          <a:xfrm>
            <a:off x="482600" y="1816100"/>
            <a:ext cx="8242300" cy="4081463"/>
          </a:xfrm>
          <a:prstGeom prst="rect">
            <a:avLst/>
          </a:prstGeom>
          <a:noFill/>
          <a:ln w="9525">
            <a:noFill/>
            <a:miter lim="800000"/>
            <a:headEnd/>
            <a:tailEnd/>
          </a:ln>
          <a:effectLst/>
        </p:spPr>
        <p:txBody>
          <a:bodyPr>
            <a:spAutoFit/>
          </a:bodyPr>
          <a:lstStyle/>
          <a:p>
            <a:pPr>
              <a:spcBef>
                <a:spcPct val="50000"/>
              </a:spcBef>
            </a:pPr>
            <a:r>
              <a:rPr lang="en-US" i="1"/>
              <a:t>System: R-12.</a:t>
            </a:r>
          </a:p>
          <a:p>
            <a:pPr>
              <a:spcBef>
                <a:spcPct val="50000"/>
              </a:spcBef>
            </a:pPr>
            <a:r>
              <a:rPr lang="en-US" i="1"/>
              <a:t>Initial state: T</a:t>
            </a:r>
            <a:r>
              <a:rPr lang="en-US" i="1" baseline="-25000"/>
              <a:t>1</a:t>
            </a:r>
            <a:r>
              <a:rPr lang="en-US" i="1"/>
              <a:t>&gt; saturated vapor; state fixed. Final state: P</a:t>
            </a:r>
            <a:r>
              <a:rPr lang="en-US" i="1" baseline="-25000"/>
              <a:t>2</a:t>
            </a:r>
            <a:r>
              <a:rPr lang="en-US" i="1"/>
              <a:t> known.</a:t>
            </a:r>
          </a:p>
          <a:p>
            <a:pPr>
              <a:spcBef>
                <a:spcPct val="50000"/>
              </a:spcBef>
            </a:pPr>
            <a:r>
              <a:rPr lang="en-US" i="1"/>
              <a:t>Process: Reversible and adiabatic.</a:t>
            </a:r>
          </a:p>
          <a:p>
            <a:pPr>
              <a:spcBef>
                <a:spcPct val="50000"/>
              </a:spcBef>
            </a:pPr>
            <a:r>
              <a:rPr lang="en-US" i="1"/>
              <a:t>Model: R-12 tables.</a:t>
            </a:r>
          </a:p>
          <a:p>
            <a:pPr>
              <a:spcBef>
                <a:spcPct val="50000"/>
              </a:spcBef>
            </a:pPr>
            <a:r>
              <a:rPr lang="en-US" i="1"/>
              <a:t>Analysis:</a:t>
            </a:r>
          </a:p>
          <a:p>
            <a:pPr>
              <a:spcBef>
                <a:spcPct val="50000"/>
              </a:spcBef>
            </a:pPr>
            <a:r>
              <a:rPr lang="en-US" i="1"/>
              <a:t>First law, adiabatic:</a:t>
            </a:r>
          </a:p>
          <a:p>
            <a:pPr>
              <a:spcBef>
                <a:spcPct val="50000"/>
              </a:spcBef>
            </a:pPr>
            <a:r>
              <a:rPr lang="en-US" i="1"/>
              <a:t>	</a:t>
            </a:r>
            <a:r>
              <a:rPr lang="en-US" i="1" baseline="-25000"/>
              <a:t>1</a:t>
            </a:r>
            <a:r>
              <a:rPr lang="en-US" i="1"/>
              <a:t>q</a:t>
            </a:r>
            <a:r>
              <a:rPr lang="en-US" i="1" baseline="-25000"/>
              <a:t>2</a:t>
            </a:r>
            <a:r>
              <a:rPr lang="en-US" i="1"/>
              <a:t> = u</a:t>
            </a:r>
            <a:r>
              <a:rPr lang="en-US" i="1" baseline="-25000"/>
              <a:t>2</a:t>
            </a:r>
            <a:r>
              <a:rPr lang="en-US" i="1"/>
              <a:t> – u</a:t>
            </a:r>
            <a:r>
              <a:rPr lang="en-US" i="1" baseline="-25000"/>
              <a:t>1</a:t>
            </a:r>
            <a:r>
              <a:rPr lang="en-US" i="1"/>
              <a:t> + </a:t>
            </a:r>
            <a:r>
              <a:rPr lang="en-US" i="1" baseline="-25000"/>
              <a:t>1</a:t>
            </a:r>
            <a:r>
              <a:rPr lang="en-US" i="1"/>
              <a:t>w</a:t>
            </a:r>
            <a:r>
              <a:rPr lang="en-US" i="1" baseline="-25000"/>
              <a:t>2</a:t>
            </a:r>
            <a:r>
              <a:rPr lang="en-US" i="1"/>
              <a:t> = 0 </a:t>
            </a:r>
          </a:p>
          <a:p>
            <a:pPr>
              <a:spcBef>
                <a:spcPct val="50000"/>
              </a:spcBef>
            </a:pPr>
            <a:r>
              <a:rPr lang="en-US" i="1"/>
              <a:t>	</a:t>
            </a:r>
            <a:r>
              <a:rPr lang="en-US" i="1" baseline="-25000"/>
              <a:t>1</a:t>
            </a:r>
            <a:r>
              <a:rPr lang="en-US" i="1"/>
              <a:t>w</a:t>
            </a:r>
            <a:r>
              <a:rPr lang="en-US" i="1" baseline="-25000"/>
              <a:t>2</a:t>
            </a:r>
            <a:r>
              <a:rPr lang="en-US" i="1"/>
              <a:t>= u</a:t>
            </a:r>
            <a:r>
              <a:rPr lang="en-US" i="1" baseline="-25000"/>
              <a:t>1</a:t>
            </a:r>
            <a:r>
              <a:rPr lang="en-US" i="1"/>
              <a:t>-u</a:t>
            </a:r>
            <a:r>
              <a:rPr lang="en-US" i="1" baseline="-25000"/>
              <a:t>2</a:t>
            </a:r>
          </a:p>
          <a:p>
            <a:pPr>
              <a:spcBef>
                <a:spcPct val="50000"/>
              </a:spcBef>
            </a:pPr>
            <a:r>
              <a:rPr lang="en-US" i="1"/>
              <a:t>Second law, reversible and adiabatic:</a:t>
            </a:r>
          </a:p>
          <a:p>
            <a:pPr>
              <a:spcBef>
                <a:spcPct val="50000"/>
              </a:spcBef>
            </a:pPr>
            <a:r>
              <a:rPr lang="en-US" i="1"/>
              <a:t>	s</a:t>
            </a:r>
            <a:r>
              <a:rPr lang="en-US" i="1" baseline="-25000"/>
              <a:t>1</a:t>
            </a:r>
            <a:r>
              <a:rPr lang="en-US" i="1"/>
              <a:t> = s</a:t>
            </a:r>
            <a:r>
              <a:rPr lang="en-US" i="1" baseline="-25000"/>
              <a:t>2</a:t>
            </a:r>
          </a:p>
        </p:txBody>
      </p:sp>
      <p:sp>
        <p:nvSpPr>
          <p:cNvPr id="34818" name="Rectangle 2"/>
          <p:cNvSpPr>
            <a:spLocks noGrp="1" noChangeArrowheads="1"/>
          </p:cNvSpPr>
          <p:nvPr>
            <p:ph type="title" idx="4294967295"/>
          </p:nvPr>
        </p:nvSpPr>
        <p:spPr>
          <a:xfrm>
            <a:off x="381000" y="266700"/>
            <a:ext cx="8458200" cy="1216025"/>
          </a:xfrm>
        </p:spPr>
        <p:txBody>
          <a:bodyPr/>
          <a:lstStyle/>
          <a:p>
            <a:r>
              <a:rPr lang="en-US" sz="1800" b="1" u="sng"/>
              <a:t>Example 8.1</a:t>
            </a:r>
            <a:r>
              <a:rPr lang="en-US" sz="1800"/>
              <a:t>   Consider a cylinder fitted with a piston that contains saturate R-12 vapor at -10C. Let this vapor be compressed in a reversible adiabatic process until the pressure is 1.6 MPa. Determine the work per kilogram of R-12 for this process.</a:t>
            </a:r>
            <a:endParaRPr lang="th-TH" sz="1800"/>
          </a:p>
        </p:txBody>
      </p:sp>
      <p:grpSp>
        <p:nvGrpSpPr>
          <p:cNvPr id="34842" name="Group 26"/>
          <p:cNvGrpSpPr>
            <a:grpSpLocks/>
          </p:cNvGrpSpPr>
          <p:nvPr/>
        </p:nvGrpSpPr>
        <p:grpSpPr bwMode="auto">
          <a:xfrm>
            <a:off x="4857750" y="2928938"/>
            <a:ext cx="3457575" cy="2584450"/>
            <a:chOff x="1132" y="1309"/>
            <a:chExt cx="2178" cy="1628"/>
          </a:xfrm>
        </p:grpSpPr>
        <p:grpSp>
          <p:nvGrpSpPr>
            <p:cNvPr id="34843" name="Group 27"/>
            <p:cNvGrpSpPr>
              <a:grpSpLocks/>
            </p:cNvGrpSpPr>
            <p:nvPr/>
          </p:nvGrpSpPr>
          <p:grpSpPr bwMode="auto">
            <a:xfrm>
              <a:off x="1132" y="1309"/>
              <a:ext cx="2178" cy="1628"/>
              <a:chOff x="1132" y="1309"/>
              <a:chExt cx="2178" cy="1628"/>
            </a:xfrm>
          </p:grpSpPr>
          <p:sp>
            <p:nvSpPr>
              <p:cNvPr id="34844" name="Freeform 28"/>
              <p:cNvSpPr>
                <a:spLocks/>
              </p:cNvSpPr>
              <p:nvPr/>
            </p:nvSpPr>
            <p:spPr bwMode="auto">
              <a:xfrm>
                <a:off x="1565" y="1585"/>
                <a:ext cx="1465" cy="965"/>
              </a:xfrm>
              <a:custGeom>
                <a:avLst/>
                <a:gdLst/>
                <a:ahLst/>
                <a:cxnLst>
                  <a:cxn ang="0">
                    <a:pos x="0" y="950"/>
                  </a:cxn>
                  <a:cxn ang="0">
                    <a:pos x="75" y="729"/>
                  </a:cxn>
                  <a:cxn ang="0">
                    <a:pos x="229" y="311"/>
                  </a:cxn>
                  <a:cxn ang="0">
                    <a:pos x="349" y="83"/>
                  </a:cxn>
                  <a:cxn ang="0">
                    <a:pos x="475" y="17"/>
                  </a:cxn>
                  <a:cxn ang="0">
                    <a:pos x="655" y="185"/>
                  </a:cxn>
                  <a:cxn ang="0">
                    <a:pos x="865" y="425"/>
                  </a:cxn>
                  <a:cxn ang="0">
                    <a:pos x="1165" y="761"/>
                  </a:cxn>
                  <a:cxn ang="0">
                    <a:pos x="1465" y="965"/>
                  </a:cxn>
                </a:cxnLst>
                <a:rect l="0" t="0" r="r" b="b"/>
                <a:pathLst>
                  <a:path w="1465" h="965">
                    <a:moveTo>
                      <a:pt x="0" y="950"/>
                    </a:moveTo>
                    <a:cubicBezTo>
                      <a:pt x="13" y="912"/>
                      <a:pt x="37" y="835"/>
                      <a:pt x="75" y="729"/>
                    </a:cubicBezTo>
                    <a:cubicBezTo>
                      <a:pt x="113" y="623"/>
                      <a:pt x="183" y="419"/>
                      <a:pt x="229" y="311"/>
                    </a:cubicBezTo>
                    <a:cubicBezTo>
                      <a:pt x="275" y="203"/>
                      <a:pt x="308" y="132"/>
                      <a:pt x="349" y="83"/>
                    </a:cubicBezTo>
                    <a:cubicBezTo>
                      <a:pt x="390" y="34"/>
                      <a:pt x="424" y="0"/>
                      <a:pt x="475" y="17"/>
                    </a:cubicBezTo>
                    <a:cubicBezTo>
                      <a:pt x="526" y="34"/>
                      <a:pt x="590" y="117"/>
                      <a:pt x="655" y="185"/>
                    </a:cubicBezTo>
                    <a:cubicBezTo>
                      <a:pt x="720" y="253"/>
                      <a:pt x="780" y="329"/>
                      <a:pt x="865" y="425"/>
                    </a:cubicBezTo>
                    <a:cubicBezTo>
                      <a:pt x="950" y="521"/>
                      <a:pt x="1065" y="671"/>
                      <a:pt x="1165" y="761"/>
                    </a:cubicBezTo>
                    <a:cubicBezTo>
                      <a:pt x="1265" y="851"/>
                      <a:pt x="1403" y="923"/>
                      <a:pt x="1465" y="965"/>
                    </a:cubicBezTo>
                  </a:path>
                </a:pathLst>
              </a:custGeom>
              <a:noFill/>
              <a:ln w="50800">
                <a:solidFill>
                  <a:srgbClr val="800080"/>
                </a:solidFill>
                <a:round/>
                <a:headEnd/>
                <a:tailEnd/>
              </a:ln>
              <a:effectLst/>
            </p:spPr>
            <p:txBody>
              <a:bodyPr/>
              <a:lstStyle/>
              <a:p>
                <a:endParaRPr lang="th-TH"/>
              </a:p>
            </p:txBody>
          </p:sp>
          <p:sp>
            <p:nvSpPr>
              <p:cNvPr id="34845" name="Text Box 29"/>
              <p:cNvSpPr txBox="1">
                <a:spLocks noChangeArrowheads="1"/>
              </p:cNvSpPr>
              <p:nvPr/>
            </p:nvSpPr>
            <p:spPr bwMode="auto">
              <a:xfrm>
                <a:off x="1132" y="1324"/>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34846" name="Line 30"/>
              <p:cNvSpPr>
                <a:spLocks noChangeShapeType="1"/>
              </p:cNvSpPr>
              <p:nvPr/>
            </p:nvSpPr>
            <p:spPr bwMode="auto">
              <a:xfrm flipH="1" flipV="1">
                <a:off x="1449" y="1309"/>
                <a:ext cx="10" cy="1390"/>
              </a:xfrm>
              <a:prstGeom prst="line">
                <a:avLst/>
              </a:prstGeom>
              <a:noFill/>
              <a:ln w="57150">
                <a:solidFill>
                  <a:srgbClr val="808080"/>
                </a:solidFill>
                <a:round/>
                <a:headEnd/>
                <a:tailEnd type="stealth" w="med" len="med"/>
              </a:ln>
            </p:spPr>
            <p:txBody>
              <a:bodyPr/>
              <a:lstStyle/>
              <a:p>
                <a:endParaRPr lang="th-TH"/>
              </a:p>
            </p:txBody>
          </p:sp>
          <p:sp>
            <p:nvSpPr>
              <p:cNvPr id="34847" name="Line 31"/>
              <p:cNvSpPr>
                <a:spLocks noChangeShapeType="1"/>
              </p:cNvSpPr>
              <p:nvPr/>
            </p:nvSpPr>
            <p:spPr bwMode="auto">
              <a:xfrm>
                <a:off x="1447" y="2699"/>
                <a:ext cx="1805" cy="3"/>
              </a:xfrm>
              <a:prstGeom prst="line">
                <a:avLst/>
              </a:prstGeom>
              <a:noFill/>
              <a:ln w="57150">
                <a:solidFill>
                  <a:srgbClr val="808080"/>
                </a:solidFill>
                <a:round/>
                <a:headEnd/>
                <a:tailEnd type="stealth" w="med" len="med"/>
              </a:ln>
            </p:spPr>
            <p:txBody>
              <a:bodyPr/>
              <a:lstStyle/>
              <a:p>
                <a:endParaRPr lang="th-TH"/>
              </a:p>
            </p:txBody>
          </p:sp>
          <p:sp>
            <p:nvSpPr>
              <p:cNvPr id="34848" name="Text Box 32"/>
              <p:cNvSpPr txBox="1">
                <a:spLocks noChangeArrowheads="1"/>
              </p:cNvSpPr>
              <p:nvPr/>
            </p:nvSpPr>
            <p:spPr bwMode="auto">
              <a:xfrm>
                <a:off x="3059" y="273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sp>
            <p:nvSpPr>
              <p:cNvPr id="34849" name="Text Box 33"/>
              <p:cNvSpPr txBox="1">
                <a:spLocks noChangeArrowheads="1"/>
              </p:cNvSpPr>
              <p:nvPr/>
            </p:nvSpPr>
            <p:spPr bwMode="auto">
              <a:xfrm>
                <a:off x="2540" y="2733"/>
                <a:ext cx="37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sp>
            <p:nvSpPr>
              <p:cNvPr id="34850" name="Line 34"/>
              <p:cNvSpPr>
                <a:spLocks noChangeShapeType="1"/>
              </p:cNvSpPr>
              <p:nvPr/>
            </p:nvSpPr>
            <p:spPr bwMode="auto">
              <a:xfrm>
                <a:off x="2738" y="1708"/>
                <a:ext cx="0" cy="1063"/>
              </a:xfrm>
              <a:prstGeom prst="line">
                <a:avLst/>
              </a:prstGeom>
              <a:noFill/>
              <a:ln w="9525">
                <a:solidFill>
                  <a:srgbClr val="993366"/>
                </a:solidFill>
                <a:prstDash val="dash"/>
                <a:round/>
                <a:headEnd/>
                <a:tailEnd/>
              </a:ln>
              <a:effectLst/>
            </p:spPr>
            <p:txBody>
              <a:bodyPr/>
              <a:lstStyle/>
              <a:p>
                <a:endParaRPr lang="th-TH"/>
              </a:p>
            </p:txBody>
          </p:sp>
          <p:sp>
            <p:nvSpPr>
              <p:cNvPr id="34851" name="Text Box 35"/>
              <p:cNvSpPr txBox="1">
                <a:spLocks noChangeArrowheads="1"/>
              </p:cNvSpPr>
              <p:nvPr/>
            </p:nvSpPr>
            <p:spPr bwMode="auto">
              <a:xfrm>
                <a:off x="2523" y="2350"/>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34852" name="Text Box 36"/>
              <p:cNvSpPr txBox="1">
                <a:spLocks noChangeArrowheads="1"/>
              </p:cNvSpPr>
              <p:nvPr/>
            </p:nvSpPr>
            <p:spPr bwMode="auto">
              <a:xfrm>
                <a:off x="2464" y="1619"/>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34853" name="Freeform 37"/>
              <p:cNvSpPr>
                <a:spLocks/>
              </p:cNvSpPr>
              <p:nvPr/>
            </p:nvSpPr>
            <p:spPr bwMode="auto">
              <a:xfrm>
                <a:off x="1639" y="1902"/>
                <a:ext cx="1523" cy="460"/>
              </a:xfrm>
              <a:custGeom>
                <a:avLst/>
                <a:gdLst/>
                <a:ahLst/>
                <a:cxnLst>
                  <a:cxn ang="0">
                    <a:pos x="0" y="460"/>
                  </a:cxn>
                  <a:cxn ang="0">
                    <a:pos x="1097" y="456"/>
                  </a:cxn>
                  <a:cxn ang="0">
                    <a:pos x="1277" y="294"/>
                  </a:cxn>
                  <a:cxn ang="0">
                    <a:pos x="1409" y="156"/>
                  </a:cxn>
                  <a:cxn ang="0">
                    <a:pos x="1523" y="0"/>
                  </a:cxn>
                </a:cxnLst>
                <a:rect l="0" t="0" r="r" b="b"/>
                <a:pathLst>
                  <a:path w="1523" h="460">
                    <a:moveTo>
                      <a:pt x="0" y="460"/>
                    </a:moveTo>
                    <a:lnTo>
                      <a:pt x="1097" y="456"/>
                    </a:lnTo>
                    <a:lnTo>
                      <a:pt x="1277" y="294"/>
                    </a:lnTo>
                    <a:lnTo>
                      <a:pt x="1409" y="156"/>
                    </a:lnTo>
                    <a:lnTo>
                      <a:pt x="1523" y="0"/>
                    </a:lnTo>
                  </a:path>
                </a:pathLst>
              </a:custGeom>
              <a:noFill/>
              <a:ln w="50800">
                <a:solidFill>
                  <a:srgbClr val="FF6600"/>
                </a:solidFill>
                <a:round/>
                <a:headEnd/>
                <a:tailEnd/>
              </a:ln>
              <a:effectLst/>
            </p:spPr>
            <p:txBody>
              <a:bodyPr/>
              <a:lstStyle/>
              <a:p>
                <a:endParaRPr lang="th-TH"/>
              </a:p>
            </p:txBody>
          </p:sp>
          <p:sp>
            <p:nvSpPr>
              <p:cNvPr id="34854" name="Freeform 38"/>
              <p:cNvSpPr>
                <a:spLocks/>
              </p:cNvSpPr>
              <p:nvPr/>
            </p:nvSpPr>
            <p:spPr bwMode="auto">
              <a:xfrm>
                <a:off x="1758" y="1512"/>
                <a:ext cx="1152" cy="451"/>
              </a:xfrm>
              <a:custGeom>
                <a:avLst/>
                <a:gdLst/>
                <a:ahLst/>
                <a:cxnLst>
                  <a:cxn ang="0">
                    <a:pos x="0" y="444"/>
                  </a:cxn>
                  <a:cxn ang="0">
                    <a:pos x="643" y="451"/>
                  </a:cxn>
                  <a:cxn ang="0">
                    <a:pos x="852" y="336"/>
                  </a:cxn>
                  <a:cxn ang="0">
                    <a:pos x="1038" y="150"/>
                  </a:cxn>
                  <a:cxn ang="0">
                    <a:pos x="1152" y="0"/>
                  </a:cxn>
                </a:cxnLst>
                <a:rect l="0" t="0" r="r" b="b"/>
                <a:pathLst>
                  <a:path w="1152" h="451">
                    <a:moveTo>
                      <a:pt x="0" y="444"/>
                    </a:moveTo>
                    <a:lnTo>
                      <a:pt x="643" y="451"/>
                    </a:lnTo>
                    <a:lnTo>
                      <a:pt x="852" y="336"/>
                    </a:lnTo>
                    <a:lnTo>
                      <a:pt x="1038" y="150"/>
                    </a:lnTo>
                    <a:lnTo>
                      <a:pt x="1152" y="0"/>
                    </a:lnTo>
                  </a:path>
                </a:pathLst>
              </a:custGeom>
              <a:noFill/>
              <a:ln w="50800">
                <a:solidFill>
                  <a:srgbClr val="FF6600"/>
                </a:solidFill>
                <a:round/>
                <a:headEnd/>
                <a:tailEnd/>
              </a:ln>
              <a:effectLst/>
            </p:spPr>
            <p:txBody>
              <a:bodyPr/>
              <a:lstStyle/>
              <a:p>
                <a:endParaRPr lang="th-TH"/>
              </a:p>
            </p:txBody>
          </p:sp>
          <p:sp>
            <p:nvSpPr>
              <p:cNvPr id="34855" name="Oval 39"/>
              <p:cNvSpPr>
                <a:spLocks noChangeArrowheads="1"/>
              </p:cNvSpPr>
              <p:nvPr/>
            </p:nvSpPr>
            <p:spPr bwMode="auto">
              <a:xfrm>
                <a:off x="2696" y="1688"/>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34856" name="Oval 40"/>
              <p:cNvSpPr>
                <a:spLocks noChangeArrowheads="1"/>
              </p:cNvSpPr>
              <p:nvPr/>
            </p:nvSpPr>
            <p:spPr bwMode="auto">
              <a:xfrm>
                <a:off x="2688" y="229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sp>
          <p:nvSpPr>
            <p:cNvPr id="34857" name="Line 41"/>
            <p:cNvSpPr>
              <a:spLocks noChangeShapeType="1"/>
            </p:cNvSpPr>
            <p:nvPr/>
          </p:nvSpPr>
          <p:spPr bwMode="auto">
            <a:xfrm flipV="1">
              <a:off x="2730" y="1734"/>
              <a:ext cx="0" cy="612"/>
            </a:xfrm>
            <a:prstGeom prst="line">
              <a:avLst/>
            </a:prstGeom>
            <a:noFill/>
            <a:ln w="38100">
              <a:solidFill>
                <a:srgbClr val="0000FF"/>
              </a:solidFill>
              <a:round/>
              <a:headEnd/>
              <a:tailEnd type="stealth" w="lg" len="lg"/>
            </a:ln>
            <a:effectLst/>
          </p:spPr>
          <p:txBody>
            <a:bodyPr/>
            <a:lstStyle/>
            <a:p>
              <a:endParaRPr lang="th-TH"/>
            </a:p>
          </p:txBody>
        </p:sp>
        <p:sp>
          <p:nvSpPr>
            <p:cNvPr id="34858" name="Text Box 42"/>
            <p:cNvSpPr txBox="1">
              <a:spLocks noChangeArrowheads="1"/>
            </p:cNvSpPr>
            <p:nvPr/>
          </p:nvSpPr>
          <p:spPr bwMode="auto">
            <a:xfrm>
              <a:off x="1944" y="2124"/>
              <a:ext cx="264" cy="231"/>
            </a:xfrm>
            <a:prstGeom prst="rect">
              <a:avLst/>
            </a:prstGeom>
            <a:noFill/>
            <a:ln w="9525">
              <a:noFill/>
              <a:miter lim="800000"/>
              <a:headEnd/>
              <a:tailEnd/>
            </a:ln>
            <a:effectLst/>
          </p:spPr>
          <p:txBody>
            <a:bodyPr>
              <a:spAutoFit/>
            </a:bodyPr>
            <a:lstStyle/>
            <a:p>
              <a:pPr>
                <a:spcBef>
                  <a:spcPct val="50000"/>
                </a:spcBef>
              </a:pPr>
              <a:r>
                <a:rPr lang="en-US"/>
                <a:t>P</a:t>
              </a:r>
              <a:r>
                <a:rPr lang="en-US" baseline="-25000"/>
                <a:t>1</a:t>
              </a:r>
              <a:endParaRPr lang="th-TH"/>
            </a:p>
          </p:txBody>
        </p:sp>
        <p:sp>
          <p:nvSpPr>
            <p:cNvPr id="34859" name="Text Box 43"/>
            <p:cNvSpPr txBox="1">
              <a:spLocks noChangeArrowheads="1"/>
            </p:cNvSpPr>
            <p:nvPr/>
          </p:nvSpPr>
          <p:spPr bwMode="auto">
            <a:xfrm>
              <a:off x="1939" y="1723"/>
              <a:ext cx="264" cy="231"/>
            </a:xfrm>
            <a:prstGeom prst="rect">
              <a:avLst/>
            </a:prstGeom>
            <a:noFill/>
            <a:ln w="9525">
              <a:noFill/>
              <a:miter lim="800000"/>
              <a:headEnd/>
              <a:tailEnd/>
            </a:ln>
            <a:effectLst/>
          </p:spPr>
          <p:txBody>
            <a:bodyPr>
              <a:spAutoFit/>
            </a:bodyPr>
            <a:lstStyle/>
            <a:p>
              <a:pPr>
                <a:spcBef>
                  <a:spcPct val="50000"/>
                </a:spcBef>
              </a:pPr>
              <a:r>
                <a:rPr lang="en-US"/>
                <a:t>P</a:t>
              </a:r>
              <a:r>
                <a:rPr lang="en-US" baseline="-25000"/>
                <a:t>2</a:t>
              </a:r>
              <a:endParaRPr lang="th-TH"/>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5" name="ตัวยึดหมายเลขภาพนิ่ง 3"/>
          <p:cNvSpPr>
            <a:spLocks noGrp="1"/>
          </p:cNvSpPr>
          <p:nvPr>
            <p:ph type="sldNum" sz="quarter" idx="12"/>
          </p:nvPr>
        </p:nvSpPr>
        <p:spPr/>
        <p:txBody>
          <a:bodyPr/>
          <a:lstStyle/>
          <a:p>
            <a:fld id="{77C1031D-2803-4EB7-BE7B-BF49FAC2429C}" type="slidenum">
              <a:rPr lang="en-US"/>
              <a:pPr/>
              <a:t>14</a:t>
            </a:fld>
            <a:endParaRPr lang="th-TH"/>
          </a:p>
        </p:txBody>
      </p:sp>
      <p:sp>
        <p:nvSpPr>
          <p:cNvPr id="47108" name="Rectangle 4"/>
          <p:cNvSpPr>
            <a:spLocks noChangeArrowheads="1"/>
          </p:cNvSpPr>
          <p:nvPr/>
        </p:nvSpPr>
        <p:spPr bwMode="auto">
          <a:xfrm>
            <a:off x="673100" y="1143000"/>
            <a:ext cx="7734300" cy="4838700"/>
          </a:xfrm>
          <a:prstGeom prst="rect">
            <a:avLst/>
          </a:prstGeom>
          <a:noFill/>
          <a:ln w="9525">
            <a:noFill/>
            <a:miter lim="800000"/>
            <a:headEnd/>
            <a:tailEnd/>
          </a:ln>
          <a:effectLst/>
        </p:spPr>
        <p:txBody>
          <a:bodyPr>
            <a:spAutoFit/>
          </a:bodyPr>
          <a:lstStyle/>
          <a:p>
            <a:pPr>
              <a:spcBef>
                <a:spcPct val="50000"/>
              </a:spcBef>
            </a:pPr>
            <a:r>
              <a:rPr lang="en-US" sz="2400" b="1" u="sng"/>
              <a:t>Solution</a:t>
            </a:r>
          </a:p>
          <a:p>
            <a:pPr>
              <a:spcBef>
                <a:spcPct val="50000"/>
              </a:spcBef>
            </a:pPr>
            <a:r>
              <a:rPr lang="en-US" sz="2400"/>
              <a:t>From the R-12 tables,</a:t>
            </a:r>
          </a:p>
          <a:p>
            <a:pPr>
              <a:spcBef>
                <a:spcPct val="50000"/>
              </a:spcBef>
            </a:pPr>
            <a:r>
              <a:rPr lang="en-US" sz="2400"/>
              <a:t>	u</a:t>
            </a:r>
            <a:r>
              <a:rPr lang="en-US" sz="2400" baseline="-25000"/>
              <a:t>1</a:t>
            </a:r>
            <a:r>
              <a:rPr lang="en-US" sz="2400"/>
              <a:t> = 166.40 kJ/kg</a:t>
            </a:r>
          </a:p>
          <a:p>
            <a:pPr>
              <a:spcBef>
                <a:spcPct val="50000"/>
              </a:spcBef>
            </a:pPr>
            <a:r>
              <a:rPr lang="en-US" sz="2400"/>
              <a:t>	s</a:t>
            </a:r>
            <a:r>
              <a:rPr lang="en-US" sz="2400" baseline="-25000"/>
              <a:t>1</a:t>
            </a:r>
            <a:r>
              <a:rPr lang="en-US" sz="2400"/>
              <a:t> = s</a:t>
            </a:r>
            <a:r>
              <a:rPr lang="en-US" sz="2400" baseline="-25000"/>
              <a:t>2</a:t>
            </a:r>
            <a:r>
              <a:rPr lang="en-US" sz="2400"/>
              <a:t> = 0.7014 kJ/kgK</a:t>
            </a:r>
          </a:p>
          <a:p>
            <a:pPr>
              <a:spcBef>
                <a:spcPct val="50000"/>
              </a:spcBef>
            </a:pPr>
            <a:r>
              <a:rPr lang="en-US" sz="2400"/>
              <a:t>	P</a:t>
            </a:r>
            <a:r>
              <a:rPr lang="en-US" sz="2400" baseline="-25000"/>
              <a:t>2</a:t>
            </a:r>
            <a:r>
              <a:rPr lang="en-US" sz="2400"/>
              <a:t> = 1.6 MPa</a:t>
            </a:r>
          </a:p>
          <a:p>
            <a:pPr>
              <a:spcBef>
                <a:spcPct val="50000"/>
              </a:spcBef>
            </a:pPr>
            <a:r>
              <a:rPr lang="en-US" sz="2400"/>
              <a:t>Therefore, from the superheat tables for R-12,</a:t>
            </a:r>
          </a:p>
          <a:p>
            <a:pPr>
              <a:spcBef>
                <a:spcPct val="50000"/>
              </a:spcBef>
            </a:pPr>
            <a:r>
              <a:rPr lang="en-US" sz="2400"/>
              <a:t>	T</a:t>
            </a:r>
            <a:r>
              <a:rPr lang="en-US" sz="2400" baseline="-25000"/>
              <a:t>2</a:t>
            </a:r>
            <a:r>
              <a:rPr lang="en-US" sz="2400"/>
              <a:t> = 72.2°C, u</a:t>
            </a:r>
            <a:r>
              <a:rPr lang="en-US" sz="2400" baseline="-25000"/>
              <a:t>2</a:t>
            </a:r>
            <a:r>
              <a:rPr lang="en-US" sz="2400"/>
              <a:t> = 200.57 kJ/kg.</a:t>
            </a:r>
          </a:p>
          <a:p>
            <a:pPr>
              <a:spcBef>
                <a:spcPct val="50000"/>
              </a:spcBef>
            </a:pPr>
            <a:r>
              <a:rPr lang="en-US" sz="2400"/>
              <a:t>	</a:t>
            </a:r>
            <a:r>
              <a:rPr lang="en-US" sz="2400" baseline="-25000"/>
              <a:t>1</a:t>
            </a:r>
            <a:r>
              <a:rPr lang="en-US" sz="2400"/>
              <a:t>w</a:t>
            </a:r>
            <a:r>
              <a:rPr lang="en-US" sz="2400" baseline="-25000"/>
              <a:t>2</a:t>
            </a:r>
            <a:r>
              <a:rPr lang="en-US" sz="2400"/>
              <a:t> = u</a:t>
            </a:r>
            <a:r>
              <a:rPr lang="en-US" sz="2400" baseline="-25000"/>
              <a:t>1</a:t>
            </a:r>
            <a:r>
              <a:rPr lang="en-US" sz="2400"/>
              <a:t> – u</a:t>
            </a:r>
            <a:r>
              <a:rPr lang="en-US" sz="2400" baseline="-25000"/>
              <a:t>2</a:t>
            </a:r>
            <a:r>
              <a:rPr lang="en-US" sz="2400"/>
              <a:t>  = 166.40 - 200.57  kJ/kg</a:t>
            </a:r>
          </a:p>
          <a:p>
            <a:pPr>
              <a:spcBef>
                <a:spcPct val="50000"/>
              </a:spcBef>
            </a:pPr>
            <a:r>
              <a:rPr lang="en-US" sz="2400"/>
              <a:t>			    = - 34.17 kJ/kg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B39EB43F-4CE0-4BD9-BE87-E023063FA986}" type="slidenum">
              <a:rPr lang="en-US"/>
              <a:pPr/>
              <a:t>15</a:t>
            </a:fld>
            <a:endParaRPr lang="th-TH"/>
          </a:p>
        </p:txBody>
      </p:sp>
      <p:sp>
        <p:nvSpPr>
          <p:cNvPr id="39938" name="Rectangle 2"/>
          <p:cNvSpPr>
            <a:spLocks noGrp="1" noChangeArrowheads="1"/>
          </p:cNvSpPr>
          <p:nvPr>
            <p:ph type="title"/>
          </p:nvPr>
        </p:nvSpPr>
        <p:spPr/>
        <p:txBody>
          <a:bodyPr/>
          <a:lstStyle/>
          <a:p>
            <a:r>
              <a:rPr lang="en-US" sz="2600"/>
              <a:t>Two Important Thermodynamics Relations</a:t>
            </a:r>
            <a:endParaRPr lang="th-TH" sz="2600"/>
          </a:p>
        </p:txBody>
      </p:sp>
      <p:sp>
        <p:nvSpPr>
          <p:cNvPr id="39939" name="Rectangle 3"/>
          <p:cNvSpPr>
            <a:spLocks noGrp="1" noChangeArrowheads="1"/>
          </p:cNvSpPr>
          <p:nvPr>
            <p:ph type="body" idx="1"/>
          </p:nvPr>
        </p:nvSpPr>
        <p:spPr/>
        <p:txBody>
          <a:bodyPr/>
          <a:lstStyle/>
          <a:p>
            <a:pPr>
              <a:buFont typeface="Wingdings" pitchFamily="2" charset="2"/>
              <a:buNone/>
            </a:pPr>
            <a:r>
              <a:rPr lang="en-US" sz="2600"/>
              <a:t>Consider a internally reversible CLOSED system; 1</a:t>
            </a:r>
            <a:r>
              <a:rPr lang="en-US" sz="2600" baseline="30000"/>
              <a:t>st</a:t>
            </a:r>
            <a:r>
              <a:rPr lang="en-US" sz="2600"/>
              <a:t> Law</a:t>
            </a:r>
          </a:p>
          <a:p>
            <a:pPr>
              <a:buFont typeface="Wingdings" pitchFamily="2" charset="2"/>
              <a:buNone/>
            </a:pPr>
            <a:r>
              <a:rPr lang="en-US" sz="2600"/>
              <a:t>		</a:t>
            </a:r>
            <a:r>
              <a:rPr lang="el-GR" sz="2600"/>
              <a:t>δ</a:t>
            </a:r>
            <a:r>
              <a:rPr lang="en-US" sz="2600"/>
              <a:t>Q 	= dU + </a:t>
            </a:r>
            <a:r>
              <a:rPr lang="el-GR" sz="2600"/>
              <a:t>δ</a:t>
            </a:r>
            <a:r>
              <a:rPr lang="en-US" sz="2600"/>
              <a:t>W</a:t>
            </a:r>
          </a:p>
          <a:p>
            <a:pPr>
              <a:buFont typeface="Wingdings" pitchFamily="2" charset="2"/>
              <a:buNone/>
            </a:pPr>
            <a:r>
              <a:rPr lang="en-US" sz="2600"/>
              <a:t>	  TdS  	= dU +PdV</a:t>
            </a:r>
          </a:p>
          <a:p>
            <a:pPr>
              <a:buFont typeface="Wingdings" pitchFamily="2" charset="2"/>
              <a:buNone/>
            </a:pPr>
            <a:r>
              <a:rPr lang="en-US" sz="2600"/>
              <a:t>	  </a:t>
            </a:r>
            <a:r>
              <a:rPr lang="en-US" sz="2600" b="1">
                <a:solidFill>
                  <a:srgbClr val="0000CC"/>
                </a:solidFill>
              </a:rPr>
              <a:t>T ds	= du + Pdv</a:t>
            </a:r>
            <a:r>
              <a:rPr lang="en-US" sz="2600"/>
              <a:t> 		.........(6.4)</a:t>
            </a:r>
          </a:p>
          <a:p>
            <a:pPr>
              <a:buFont typeface="Wingdings" pitchFamily="2" charset="2"/>
              <a:buNone/>
            </a:pPr>
            <a:r>
              <a:rPr lang="en-US" sz="2600"/>
              <a:t>but h = u + Pv  </a:t>
            </a:r>
            <a:r>
              <a:rPr lang="en-US" sz="2600">
                <a:sym typeface="Wingdings" pitchFamily="2" charset="2"/>
              </a:rPr>
              <a:t> dh = du + d(Pv)</a:t>
            </a:r>
          </a:p>
          <a:p>
            <a:pPr>
              <a:buFont typeface="Wingdings" pitchFamily="2" charset="2"/>
              <a:buNone/>
            </a:pPr>
            <a:r>
              <a:rPr lang="en-US" sz="2600">
                <a:sym typeface="Wingdings" pitchFamily="2" charset="2"/>
              </a:rPr>
              <a:t>				    dh = du + Pdv + vdP</a:t>
            </a:r>
          </a:p>
          <a:p>
            <a:pPr>
              <a:buFont typeface="Wingdings" pitchFamily="2" charset="2"/>
              <a:buNone/>
            </a:pPr>
            <a:r>
              <a:rPr lang="en-US" sz="2600">
                <a:sym typeface="Wingdings" pitchFamily="2" charset="2"/>
              </a:rPr>
              <a:t>substitute in (6.4) </a:t>
            </a:r>
          </a:p>
          <a:p>
            <a:pPr>
              <a:buFont typeface="Wingdings" pitchFamily="2" charset="2"/>
              <a:buNone/>
            </a:pPr>
            <a:r>
              <a:rPr lang="en-US" sz="2600"/>
              <a:t>	</a:t>
            </a:r>
            <a:r>
              <a:rPr lang="en-US" sz="2600" b="1">
                <a:solidFill>
                  <a:srgbClr val="0000CC"/>
                </a:solidFill>
              </a:rPr>
              <a:t>Tds	= dh – vdP</a:t>
            </a:r>
            <a:r>
              <a:rPr lang="en-US" sz="2600"/>
              <a:t>		.........(6.5)</a:t>
            </a:r>
          </a:p>
          <a:p>
            <a:pPr>
              <a:buFont typeface="Wingdings" pitchFamily="2" charset="2"/>
              <a:buNone/>
            </a:pPr>
            <a:endParaRPr lang="el-GR" sz="26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13" name="ตัวยึดหมายเลขภาพนิ่ง 5"/>
          <p:cNvSpPr>
            <a:spLocks noGrp="1"/>
          </p:cNvSpPr>
          <p:nvPr>
            <p:ph type="sldNum" sz="quarter" idx="12"/>
          </p:nvPr>
        </p:nvSpPr>
        <p:spPr/>
        <p:txBody>
          <a:bodyPr/>
          <a:lstStyle/>
          <a:p>
            <a:fld id="{2EFEB4DF-1AF0-4ECC-BC65-4C9A22E309A5}" type="slidenum">
              <a:rPr lang="en-US"/>
              <a:pPr/>
              <a:t>16</a:t>
            </a:fld>
            <a:endParaRPr lang="th-TH"/>
          </a:p>
        </p:txBody>
      </p:sp>
      <p:sp>
        <p:nvSpPr>
          <p:cNvPr id="40964" name="Rectangle 4"/>
          <p:cNvSpPr>
            <a:spLocks noGrp="1" noChangeArrowheads="1"/>
          </p:cNvSpPr>
          <p:nvPr>
            <p:ph type="title"/>
          </p:nvPr>
        </p:nvSpPr>
        <p:spPr>
          <a:noFill/>
          <a:ln/>
        </p:spPr>
        <p:txBody>
          <a:bodyPr/>
          <a:lstStyle/>
          <a:p>
            <a:r>
              <a:rPr lang="en-US"/>
              <a:t>Principle of Increase of Entropy</a:t>
            </a:r>
            <a:endParaRPr lang="th-TH"/>
          </a:p>
        </p:txBody>
      </p:sp>
      <p:graphicFrame>
        <p:nvGraphicFramePr>
          <p:cNvPr id="40965" name="Object 5"/>
          <p:cNvGraphicFramePr>
            <a:graphicFrameLocks noChangeAspect="1"/>
          </p:cNvGraphicFramePr>
          <p:nvPr/>
        </p:nvGraphicFramePr>
        <p:xfrm>
          <a:off x="415924" y="1725612"/>
          <a:ext cx="6423881" cy="4370388"/>
        </p:xfrm>
        <a:graphic>
          <a:graphicData uri="http://schemas.openxmlformats.org/presentationml/2006/ole">
            <p:oleObj spid="_x0000_s40965" name="Equation" r:id="rId3" imgW="3619440" imgH="2463480" progId="Equation.DSMT4">
              <p:embed/>
            </p:oleObj>
          </a:graphicData>
        </a:graphic>
      </p:graphicFrame>
      <p:grpSp>
        <p:nvGrpSpPr>
          <p:cNvPr id="16" name="กลุ่ม 15"/>
          <p:cNvGrpSpPr/>
          <p:nvPr/>
        </p:nvGrpSpPr>
        <p:grpSpPr>
          <a:xfrm>
            <a:off x="5803900" y="2181225"/>
            <a:ext cx="2540000" cy="1330325"/>
            <a:chOff x="5803900" y="2181225"/>
            <a:chExt cx="2540000" cy="1330325"/>
          </a:xfrm>
        </p:grpSpPr>
        <p:sp>
          <p:nvSpPr>
            <p:cNvPr id="40967" name="Freeform 7"/>
            <p:cNvSpPr>
              <a:spLocks/>
            </p:cNvSpPr>
            <p:nvPr/>
          </p:nvSpPr>
          <p:spPr bwMode="auto">
            <a:xfrm>
              <a:off x="5803900" y="2181225"/>
              <a:ext cx="2540000" cy="1330325"/>
            </a:xfrm>
            <a:custGeom>
              <a:avLst/>
              <a:gdLst/>
              <a:ahLst/>
              <a:cxnLst>
                <a:cxn ang="0">
                  <a:pos x="976" y="734"/>
                </a:cxn>
                <a:cxn ang="0">
                  <a:pos x="840" y="706"/>
                </a:cxn>
                <a:cxn ang="0">
                  <a:pos x="708" y="718"/>
                </a:cxn>
                <a:cxn ang="0">
                  <a:pos x="464" y="768"/>
                </a:cxn>
                <a:cxn ang="0">
                  <a:pos x="284" y="756"/>
                </a:cxn>
                <a:cxn ang="0">
                  <a:pos x="204" y="734"/>
                </a:cxn>
                <a:cxn ang="0">
                  <a:pos x="134" y="684"/>
                </a:cxn>
                <a:cxn ang="0">
                  <a:pos x="56" y="598"/>
                </a:cxn>
                <a:cxn ang="0">
                  <a:pos x="2" y="456"/>
                </a:cxn>
                <a:cxn ang="0">
                  <a:pos x="0" y="354"/>
                </a:cxn>
                <a:cxn ang="0">
                  <a:pos x="32" y="222"/>
                </a:cxn>
                <a:cxn ang="0">
                  <a:pos x="100" y="110"/>
                </a:cxn>
                <a:cxn ang="0">
                  <a:pos x="206" y="30"/>
                </a:cxn>
                <a:cxn ang="0">
                  <a:pos x="328" y="6"/>
                </a:cxn>
                <a:cxn ang="0">
                  <a:pos x="428" y="0"/>
                </a:cxn>
                <a:cxn ang="0">
                  <a:pos x="508" y="6"/>
                </a:cxn>
                <a:cxn ang="0">
                  <a:pos x="568" y="38"/>
                </a:cxn>
                <a:cxn ang="0">
                  <a:pos x="672" y="126"/>
                </a:cxn>
                <a:cxn ang="0">
                  <a:pos x="776" y="210"/>
                </a:cxn>
                <a:cxn ang="0">
                  <a:pos x="856" y="258"/>
                </a:cxn>
                <a:cxn ang="0">
                  <a:pos x="962" y="282"/>
                </a:cxn>
                <a:cxn ang="0">
                  <a:pos x="1142" y="258"/>
                </a:cxn>
                <a:cxn ang="0">
                  <a:pos x="1240" y="242"/>
                </a:cxn>
                <a:cxn ang="0">
                  <a:pos x="1352" y="258"/>
                </a:cxn>
                <a:cxn ang="0">
                  <a:pos x="1478" y="300"/>
                </a:cxn>
                <a:cxn ang="0">
                  <a:pos x="1536" y="354"/>
                </a:cxn>
                <a:cxn ang="0">
                  <a:pos x="1588" y="438"/>
                </a:cxn>
                <a:cxn ang="0">
                  <a:pos x="1600" y="518"/>
                </a:cxn>
                <a:cxn ang="0">
                  <a:pos x="1572" y="622"/>
                </a:cxn>
                <a:cxn ang="0">
                  <a:pos x="1526" y="690"/>
                </a:cxn>
                <a:cxn ang="0">
                  <a:pos x="1484" y="750"/>
                </a:cxn>
                <a:cxn ang="0">
                  <a:pos x="1376" y="810"/>
                </a:cxn>
                <a:cxn ang="0">
                  <a:pos x="1296" y="834"/>
                </a:cxn>
                <a:cxn ang="0">
                  <a:pos x="1204" y="838"/>
                </a:cxn>
                <a:cxn ang="0">
                  <a:pos x="1120" y="806"/>
                </a:cxn>
                <a:cxn ang="0">
                  <a:pos x="1060" y="766"/>
                </a:cxn>
                <a:cxn ang="0">
                  <a:pos x="976" y="734"/>
                </a:cxn>
              </a:cxnLst>
              <a:rect l="0" t="0" r="r" b="b"/>
              <a:pathLst>
                <a:path w="1600" h="838">
                  <a:moveTo>
                    <a:pt x="976" y="734"/>
                  </a:moveTo>
                  <a:lnTo>
                    <a:pt x="840" y="706"/>
                  </a:lnTo>
                  <a:lnTo>
                    <a:pt x="708" y="718"/>
                  </a:lnTo>
                  <a:lnTo>
                    <a:pt x="464" y="768"/>
                  </a:lnTo>
                  <a:lnTo>
                    <a:pt x="284" y="756"/>
                  </a:lnTo>
                  <a:lnTo>
                    <a:pt x="204" y="734"/>
                  </a:lnTo>
                  <a:lnTo>
                    <a:pt x="134" y="684"/>
                  </a:lnTo>
                  <a:lnTo>
                    <a:pt x="56" y="598"/>
                  </a:lnTo>
                  <a:lnTo>
                    <a:pt x="2" y="456"/>
                  </a:lnTo>
                  <a:lnTo>
                    <a:pt x="0" y="354"/>
                  </a:lnTo>
                  <a:lnTo>
                    <a:pt x="32" y="222"/>
                  </a:lnTo>
                  <a:lnTo>
                    <a:pt x="100" y="110"/>
                  </a:lnTo>
                  <a:lnTo>
                    <a:pt x="206" y="30"/>
                  </a:lnTo>
                  <a:lnTo>
                    <a:pt x="328" y="6"/>
                  </a:lnTo>
                  <a:lnTo>
                    <a:pt x="428" y="0"/>
                  </a:lnTo>
                  <a:lnTo>
                    <a:pt x="508" y="6"/>
                  </a:lnTo>
                  <a:lnTo>
                    <a:pt x="568" y="38"/>
                  </a:lnTo>
                  <a:lnTo>
                    <a:pt x="672" y="126"/>
                  </a:lnTo>
                  <a:lnTo>
                    <a:pt x="776" y="210"/>
                  </a:lnTo>
                  <a:lnTo>
                    <a:pt x="856" y="258"/>
                  </a:lnTo>
                  <a:lnTo>
                    <a:pt x="962" y="282"/>
                  </a:lnTo>
                  <a:lnTo>
                    <a:pt x="1142" y="258"/>
                  </a:lnTo>
                  <a:lnTo>
                    <a:pt x="1240" y="242"/>
                  </a:lnTo>
                  <a:lnTo>
                    <a:pt x="1352" y="258"/>
                  </a:lnTo>
                  <a:lnTo>
                    <a:pt x="1478" y="300"/>
                  </a:lnTo>
                  <a:lnTo>
                    <a:pt x="1536" y="354"/>
                  </a:lnTo>
                  <a:lnTo>
                    <a:pt x="1588" y="438"/>
                  </a:lnTo>
                  <a:lnTo>
                    <a:pt x="1600" y="518"/>
                  </a:lnTo>
                  <a:lnTo>
                    <a:pt x="1572" y="622"/>
                  </a:lnTo>
                  <a:lnTo>
                    <a:pt x="1526" y="690"/>
                  </a:lnTo>
                  <a:lnTo>
                    <a:pt x="1484" y="750"/>
                  </a:lnTo>
                  <a:lnTo>
                    <a:pt x="1376" y="810"/>
                  </a:lnTo>
                  <a:lnTo>
                    <a:pt x="1296" y="834"/>
                  </a:lnTo>
                  <a:lnTo>
                    <a:pt x="1204" y="838"/>
                  </a:lnTo>
                  <a:lnTo>
                    <a:pt x="1120" y="806"/>
                  </a:lnTo>
                  <a:lnTo>
                    <a:pt x="1060" y="766"/>
                  </a:lnTo>
                  <a:lnTo>
                    <a:pt x="976" y="734"/>
                  </a:lnTo>
                  <a:close/>
                </a:path>
              </a:pathLst>
            </a:custGeom>
            <a:solidFill>
              <a:srgbClr val="00CCFF">
                <a:alpha val="72000"/>
              </a:srgbClr>
            </a:solidFill>
            <a:ln w="9525">
              <a:noFill/>
              <a:round/>
              <a:headEnd/>
              <a:tailEnd/>
            </a:ln>
            <a:effectLst/>
          </p:spPr>
          <p:txBody>
            <a:bodyPr/>
            <a:lstStyle/>
            <a:p>
              <a:endParaRPr lang="th-TH"/>
            </a:p>
          </p:txBody>
        </p:sp>
        <p:sp>
          <p:nvSpPr>
            <p:cNvPr id="40968" name="Text Box 8"/>
            <p:cNvSpPr txBox="1">
              <a:spLocks noChangeArrowheads="1"/>
            </p:cNvSpPr>
            <p:nvPr/>
          </p:nvSpPr>
          <p:spPr bwMode="auto">
            <a:xfrm>
              <a:off x="6032500" y="2622550"/>
              <a:ext cx="2032000" cy="581025"/>
            </a:xfrm>
            <a:prstGeom prst="rect">
              <a:avLst/>
            </a:prstGeom>
            <a:noFill/>
            <a:ln w="9525">
              <a:noFill/>
              <a:miter lim="800000"/>
              <a:headEnd/>
              <a:tailEnd/>
            </a:ln>
            <a:effectLst/>
          </p:spPr>
          <p:txBody>
            <a:bodyPr>
              <a:spAutoFit/>
            </a:bodyPr>
            <a:lstStyle/>
            <a:p>
              <a:pPr algn="ctr"/>
              <a:r>
                <a:rPr lang="en-US" sz="1600" i="1">
                  <a:latin typeface="Comic Sans MS" pitchFamily="66" charset="0"/>
                </a:rPr>
                <a:t>Surroundings,</a:t>
              </a:r>
            </a:p>
            <a:p>
              <a:pPr algn="ctr"/>
              <a:r>
                <a:rPr lang="en-US" sz="1600" i="1">
                  <a:latin typeface="Comic Sans MS" pitchFamily="66" charset="0"/>
                </a:rPr>
                <a:t>temperature = T</a:t>
              </a:r>
              <a:r>
                <a:rPr lang="en-US" sz="1600" i="1" baseline="-25000">
                  <a:latin typeface="Comic Sans MS" pitchFamily="66" charset="0"/>
                </a:rPr>
                <a:t>0</a:t>
              </a:r>
              <a:endParaRPr lang="th-TH" sz="1600" i="1">
                <a:latin typeface="Comic Sans MS" pitchFamily="66" charset="0"/>
              </a:endParaRPr>
            </a:p>
          </p:txBody>
        </p:sp>
      </p:grpSp>
      <p:sp>
        <p:nvSpPr>
          <p:cNvPr id="40969" name="Text Box 9"/>
          <p:cNvSpPr txBox="1">
            <a:spLocks noChangeArrowheads="1"/>
          </p:cNvSpPr>
          <p:nvPr/>
        </p:nvSpPr>
        <p:spPr bwMode="auto">
          <a:xfrm>
            <a:off x="6154738" y="4179888"/>
            <a:ext cx="1924050" cy="590550"/>
          </a:xfrm>
          <a:prstGeom prst="rect">
            <a:avLst/>
          </a:prstGeom>
          <a:solidFill>
            <a:srgbClr val="CC99FF">
              <a:alpha val="48000"/>
            </a:srgbClr>
          </a:solidFill>
          <a:ln w="9525">
            <a:solidFill>
              <a:srgbClr val="339966"/>
            </a:solidFill>
            <a:miter lim="800000"/>
            <a:headEnd/>
            <a:tailEnd/>
          </a:ln>
          <a:effectLst/>
        </p:spPr>
        <p:txBody>
          <a:bodyPr>
            <a:spAutoFit/>
          </a:bodyPr>
          <a:lstStyle/>
          <a:p>
            <a:pPr algn="ctr"/>
            <a:r>
              <a:rPr lang="en-US" sz="1600" i="1">
                <a:latin typeface="Comic Sans MS" pitchFamily="66" charset="0"/>
              </a:rPr>
              <a:t>System,</a:t>
            </a:r>
          </a:p>
          <a:p>
            <a:pPr algn="ctr"/>
            <a:r>
              <a:rPr lang="en-US" sz="1600" i="1">
                <a:latin typeface="Comic Sans MS" pitchFamily="66" charset="0"/>
              </a:rPr>
              <a:t>temperature = T</a:t>
            </a:r>
            <a:endParaRPr lang="th-TH" sz="1600" i="1">
              <a:latin typeface="Comic Sans MS" pitchFamily="66" charset="0"/>
            </a:endParaRPr>
          </a:p>
        </p:txBody>
      </p:sp>
      <p:grpSp>
        <p:nvGrpSpPr>
          <p:cNvPr id="14" name="กลุ่ม 13"/>
          <p:cNvGrpSpPr/>
          <p:nvPr/>
        </p:nvGrpSpPr>
        <p:grpSpPr>
          <a:xfrm>
            <a:off x="8070850" y="4110038"/>
            <a:ext cx="541338" cy="360362"/>
            <a:chOff x="8070850" y="4110038"/>
            <a:chExt cx="541338" cy="360362"/>
          </a:xfrm>
        </p:grpSpPr>
        <p:sp>
          <p:nvSpPr>
            <p:cNvPr id="40971" name="Line 11"/>
            <p:cNvSpPr>
              <a:spLocks noChangeShapeType="1"/>
            </p:cNvSpPr>
            <p:nvPr/>
          </p:nvSpPr>
          <p:spPr bwMode="auto">
            <a:xfrm>
              <a:off x="8070850" y="4470400"/>
              <a:ext cx="482600" cy="0"/>
            </a:xfrm>
            <a:prstGeom prst="line">
              <a:avLst/>
            </a:prstGeom>
            <a:noFill/>
            <a:ln w="38100">
              <a:solidFill>
                <a:srgbClr val="0000FF"/>
              </a:solidFill>
              <a:round/>
              <a:headEnd/>
              <a:tailEnd type="triangle" w="med" len="med"/>
            </a:ln>
            <a:effectLst/>
          </p:spPr>
          <p:txBody>
            <a:bodyPr/>
            <a:lstStyle/>
            <a:p>
              <a:endParaRPr lang="th-TH"/>
            </a:p>
          </p:txBody>
        </p:sp>
        <p:sp>
          <p:nvSpPr>
            <p:cNvPr id="40972" name="Text Box 12"/>
            <p:cNvSpPr txBox="1">
              <a:spLocks noChangeArrowheads="1"/>
            </p:cNvSpPr>
            <p:nvPr/>
          </p:nvSpPr>
          <p:spPr bwMode="auto">
            <a:xfrm>
              <a:off x="8097838" y="4110038"/>
              <a:ext cx="514350" cy="336550"/>
            </a:xfrm>
            <a:prstGeom prst="rect">
              <a:avLst/>
            </a:prstGeom>
            <a:noFill/>
            <a:ln w="9525">
              <a:noFill/>
              <a:miter lim="800000"/>
              <a:headEnd/>
              <a:tailEnd/>
            </a:ln>
            <a:effectLst/>
          </p:spPr>
          <p:txBody>
            <a:bodyPr>
              <a:spAutoFit/>
            </a:bodyPr>
            <a:lstStyle/>
            <a:p>
              <a:pPr algn="ctr"/>
              <a:r>
                <a:rPr lang="en-US" sz="1600" i="1" dirty="0">
                  <a:latin typeface="Comic Sans MS" pitchFamily="66" charset="0"/>
                  <a:sym typeface="Symbol" pitchFamily="18" charset="2"/>
                </a:rPr>
                <a:t></a:t>
              </a:r>
              <a:r>
                <a:rPr lang="en-US" sz="1400" i="1" dirty="0">
                  <a:latin typeface="Comic Sans MS" pitchFamily="66" charset="0"/>
                  <a:sym typeface="Symbol" pitchFamily="18" charset="2"/>
                </a:rPr>
                <a:t>W</a:t>
              </a:r>
            </a:p>
          </p:txBody>
        </p:sp>
      </p:grpSp>
      <p:grpSp>
        <p:nvGrpSpPr>
          <p:cNvPr id="15" name="กลุ่ม 14"/>
          <p:cNvGrpSpPr/>
          <p:nvPr/>
        </p:nvGrpSpPr>
        <p:grpSpPr>
          <a:xfrm>
            <a:off x="6988175" y="3251200"/>
            <a:ext cx="514350" cy="958850"/>
            <a:chOff x="6988175" y="3251200"/>
            <a:chExt cx="514350" cy="958850"/>
          </a:xfrm>
        </p:grpSpPr>
        <p:sp>
          <p:nvSpPr>
            <p:cNvPr id="40970" name="Line 10"/>
            <p:cNvSpPr>
              <a:spLocks noChangeShapeType="1"/>
            </p:cNvSpPr>
            <p:nvPr/>
          </p:nvSpPr>
          <p:spPr bwMode="auto">
            <a:xfrm>
              <a:off x="7042150" y="3251200"/>
              <a:ext cx="6350" cy="958850"/>
            </a:xfrm>
            <a:prstGeom prst="line">
              <a:avLst/>
            </a:prstGeom>
            <a:noFill/>
            <a:ln w="76200">
              <a:solidFill>
                <a:srgbClr val="FF0000"/>
              </a:solidFill>
              <a:round/>
              <a:headEnd/>
              <a:tailEnd type="triangle" w="med" len="med"/>
            </a:ln>
            <a:effectLst/>
          </p:spPr>
          <p:txBody>
            <a:bodyPr/>
            <a:lstStyle/>
            <a:p>
              <a:endParaRPr lang="th-TH"/>
            </a:p>
          </p:txBody>
        </p:sp>
        <p:sp>
          <p:nvSpPr>
            <p:cNvPr id="40973" name="Text Box 13"/>
            <p:cNvSpPr txBox="1">
              <a:spLocks noChangeArrowheads="1"/>
            </p:cNvSpPr>
            <p:nvPr/>
          </p:nvSpPr>
          <p:spPr bwMode="auto">
            <a:xfrm>
              <a:off x="6988175" y="3508375"/>
              <a:ext cx="514350" cy="336550"/>
            </a:xfrm>
            <a:prstGeom prst="rect">
              <a:avLst/>
            </a:prstGeom>
            <a:noFill/>
            <a:ln w="9525">
              <a:noFill/>
              <a:miter lim="800000"/>
              <a:headEnd/>
              <a:tailEnd/>
            </a:ln>
            <a:effectLst/>
          </p:spPr>
          <p:txBody>
            <a:bodyPr>
              <a:spAutoFit/>
            </a:bodyPr>
            <a:lstStyle/>
            <a:p>
              <a:pPr algn="ctr"/>
              <a:r>
                <a:rPr lang="en-US" sz="1600" i="1">
                  <a:latin typeface="Comic Sans MS" pitchFamily="66" charset="0"/>
                  <a:sym typeface="Symbol" pitchFamily="18" charset="2"/>
                </a:rPr>
                <a:t></a:t>
              </a:r>
              <a:r>
                <a:rPr lang="en-US" sz="1400" i="1">
                  <a:latin typeface="Comic Sans MS" pitchFamily="66" charset="0"/>
                  <a:sym typeface="Symbol" pitchFamily="18" charset="2"/>
                </a:rPr>
                <a:t>Q</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969"/>
                                        </p:tgtEl>
                                        <p:attrNameLst>
                                          <p:attrName>style.visibility</p:attrName>
                                        </p:attrNameLst>
                                      </p:cBhvr>
                                      <p:to>
                                        <p:strVal val="visible"/>
                                      </p:to>
                                    </p:set>
                                    <p:animEffect transition="in" filter="wipe(left)">
                                      <p:cBhvr>
                                        <p:cTn id="7" dur="2000"/>
                                        <p:tgtEl>
                                          <p:spTgt spid="40969"/>
                                        </p:tgtEl>
                                      </p:cBhvr>
                                    </p:animEffect>
                                  </p:childTnLst>
                                </p:cTn>
                              </p:par>
                            </p:childTnLst>
                          </p:cTn>
                        </p:par>
                        <p:par>
                          <p:cTn id="8" fill="hold">
                            <p:stCondLst>
                              <p:cond delay="2000"/>
                            </p:stCondLst>
                            <p:childTnLst>
                              <p:par>
                                <p:cTn id="9" presetID="22" presetClass="entr" presetSubtype="8"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2000"/>
                                        <p:tgtEl>
                                          <p:spTgt spid="16"/>
                                        </p:tgtEl>
                                      </p:cBhvr>
                                    </p:animEffect>
                                  </p:childTnLst>
                                </p:cTn>
                              </p:par>
                            </p:childTnLst>
                          </p:cTn>
                        </p:par>
                        <p:par>
                          <p:cTn id="12" fill="hold">
                            <p:stCondLst>
                              <p:cond delay="4000"/>
                            </p:stCondLst>
                            <p:childTnLst>
                              <p:par>
                                <p:cTn id="13" presetID="22" presetClass="entr" presetSubtype="1" repeatCount="2000" fill="hold"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up)">
                                      <p:cBhvr>
                                        <p:cTn id="15" dur="2000"/>
                                        <p:tgtEl>
                                          <p:spTgt spid="15"/>
                                        </p:tgtEl>
                                      </p:cBhvr>
                                    </p:animEffect>
                                  </p:childTnLst>
                                </p:cTn>
                              </p:par>
                              <p:par>
                                <p:cTn id="16" presetID="22" presetClass="entr" presetSubtype="8"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7"/>
          <p:cNvSpPr>
            <a:spLocks/>
          </p:cNvSpPr>
          <p:nvPr/>
        </p:nvSpPr>
        <p:spPr bwMode="auto">
          <a:xfrm flipH="1" flipV="1">
            <a:off x="242047" y="1125836"/>
            <a:ext cx="4072122" cy="1926646"/>
          </a:xfrm>
          <a:custGeom>
            <a:avLst/>
            <a:gdLst>
              <a:gd name="connsiteX0" fmla="*/ 6100 w 10000"/>
              <a:gd name="connsiteY0" fmla="*/ 8759 h 10000"/>
              <a:gd name="connsiteX1" fmla="*/ 5250 w 10000"/>
              <a:gd name="connsiteY1" fmla="*/ 8425 h 10000"/>
              <a:gd name="connsiteX2" fmla="*/ 4425 w 10000"/>
              <a:gd name="connsiteY2" fmla="*/ 8568 h 10000"/>
              <a:gd name="connsiteX3" fmla="*/ 2900 w 10000"/>
              <a:gd name="connsiteY3" fmla="*/ 9165 h 10000"/>
              <a:gd name="connsiteX4" fmla="*/ 1775 w 10000"/>
              <a:gd name="connsiteY4" fmla="*/ 9021 h 10000"/>
              <a:gd name="connsiteX5" fmla="*/ 1275 w 10000"/>
              <a:gd name="connsiteY5" fmla="*/ 8759 h 10000"/>
              <a:gd name="connsiteX6" fmla="*/ 838 w 10000"/>
              <a:gd name="connsiteY6" fmla="*/ 8162 h 10000"/>
              <a:gd name="connsiteX7" fmla="*/ 350 w 10000"/>
              <a:gd name="connsiteY7" fmla="*/ 7136 h 10000"/>
              <a:gd name="connsiteX8" fmla="*/ 13 w 10000"/>
              <a:gd name="connsiteY8" fmla="*/ 5442 h 10000"/>
              <a:gd name="connsiteX9" fmla="*/ 0 w 10000"/>
              <a:gd name="connsiteY9" fmla="*/ 4224 h 10000"/>
              <a:gd name="connsiteX10" fmla="*/ 200 w 10000"/>
              <a:gd name="connsiteY10" fmla="*/ 2649 h 10000"/>
              <a:gd name="connsiteX11" fmla="*/ 625 w 10000"/>
              <a:gd name="connsiteY11" fmla="*/ 1313 h 10000"/>
              <a:gd name="connsiteX12" fmla="*/ 1288 w 10000"/>
              <a:gd name="connsiteY12" fmla="*/ 358 h 10000"/>
              <a:gd name="connsiteX13" fmla="*/ 2050 w 10000"/>
              <a:gd name="connsiteY13" fmla="*/ 72 h 10000"/>
              <a:gd name="connsiteX14" fmla="*/ 2675 w 10000"/>
              <a:gd name="connsiteY14" fmla="*/ 0 h 10000"/>
              <a:gd name="connsiteX15" fmla="*/ 3550 w 10000"/>
              <a:gd name="connsiteY15" fmla="*/ 453 h 10000"/>
              <a:gd name="connsiteX16" fmla="*/ 4200 w 10000"/>
              <a:gd name="connsiteY16" fmla="*/ 1504 h 10000"/>
              <a:gd name="connsiteX17" fmla="*/ 4850 w 10000"/>
              <a:gd name="connsiteY17" fmla="*/ 2506 h 10000"/>
              <a:gd name="connsiteX18" fmla="*/ 5350 w 10000"/>
              <a:gd name="connsiteY18" fmla="*/ 3079 h 10000"/>
              <a:gd name="connsiteX19" fmla="*/ 6013 w 10000"/>
              <a:gd name="connsiteY19" fmla="*/ 3365 h 10000"/>
              <a:gd name="connsiteX20" fmla="*/ 7138 w 10000"/>
              <a:gd name="connsiteY20" fmla="*/ 3079 h 10000"/>
              <a:gd name="connsiteX21" fmla="*/ 7750 w 10000"/>
              <a:gd name="connsiteY21" fmla="*/ 2888 h 10000"/>
              <a:gd name="connsiteX22" fmla="*/ 8450 w 10000"/>
              <a:gd name="connsiteY22" fmla="*/ 3079 h 10000"/>
              <a:gd name="connsiteX23" fmla="*/ 9238 w 10000"/>
              <a:gd name="connsiteY23" fmla="*/ 3580 h 10000"/>
              <a:gd name="connsiteX24" fmla="*/ 9600 w 10000"/>
              <a:gd name="connsiteY24" fmla="*/ 4224 h 10000"/>
              <a:gd name="connsiteX25" fmla="*/ 9925 w 10000"/>
              <a:gd name="connsiteY25" fmla="*/ 5227 h 10000"/>
              <a:gd name="connsiteX26" fmla="*/ 10000 w 10000"/>
              <a:gd name="connsiteY26" fmla="*/ 6181 h 10000"/>
              <a:gd name="connsiteX27" fmla="*/ 9825 w 10000"/>
              <a:gd name="connsiteY27" fmla="*/ 7422 h 10000"/>
              <a:gd name="connsiteX28" fmla="*/ 9538 w 10000"/>
              <a:gd name="connsiteY28" fmla="*/ 8234 h 10000"/>
              <a:gd name="connsiteX29" fmla="*/ 9275 w 10000"/>
              <a:gd name="connsiteY29" fmla="*/ 8950 h 10000"/>
              <a:gd name="connsiteX30" fmla="*/ 8600 w 10000"/>
              <a:gd name="connsiteY30" fmla="*/ 9666 h 10000"/>
              <a:gd name="connsiteX31" fmla="*/ 8100 w 10000"/>
              <a:gd name="connsiteY31" fmla="*/ 9952 h 10000"/>
              <a:gd name="connsiteX32" fmla="*/ 7525 w 10000"/>
              <a:gd name="connsiteY32" fmla="*/ 10000 h 10000"/>
              <a:gd name="connsiteX33" fmla="*/ 7000 w 10000"/>
              <a:gd name="connsiteY33" fmla="*/ 9618 h 10000"/>
              <a:gd name="connsiteX34" fmla="*/ 6625 w 10000"/>
              <a:gd name="connsiteY34" fmla="*/ 9141 h 10000"/>
              <a:gd name="connsiteX35" fmla="*/ 6100 w 10000"/>
              <a:gd name="connsiteY35" fmla="*/ 8759 h 10000"/>
              <a:gd name="connsiteX0" fmla="*/ 6100 w 10000"/>
              <a:gd name="connsiteY0" fmla="*/ 8759 h 10000"/>
              <a:gd name="connsiteX1" fmla="*/ 5250 w 10000"/>
              <a:gd name="connsiteY1" fmla="*/ 8425 h 10000"/>
              <a:gd name="connsiteX2" fmla="*/ 4425 w 10000"/>
              <a:gd name="connsiteY2" fmla="*/ 8568 h 10000"/>
              <a:gd name="connsiteX3" fmla="*/ 2900 w 10000"/>
              <a:gd name="connsiteY3" fmla="*/ 9165 h 10000"/>
              <a:gd name="connsiteX4" fmla="*/ 1775 w 10000"/>
              <a:gd name="connsiteY4" fmla="*/ 9021 h 10000"/>
              <a:gd name="connsiteX5" fmla="*/ 1275 w 10000"/>
              <a:gd name="connsiteY5" fmla="*/ 8759 h 10000"/>
              <a:gd name="connsiteX6" fmla="*/ 838 w 10000"/>
              <a:gd name="connsiteY6" fmla="*/ 8162 h 10000"/>
              <a:gd name="connsiteX7" fmla="*/ 350 w 10000"/>
              <a:gd name="connsiteY7" fmla="*/ 7136 h 10000"/>
              <a:gd name="connsiteX8" fmla="*/ 13 w 10000"/>
              <a:gd name="connsiteY8" fmla="*/ 5442 h 10000"/>
              <a:gd name="connsiteX9" fmla="*/ 0 w 10000"/>
              <a:gd name="connsiteY9" fmla="*/ 4224 h 10000"/>
              <a:gd name="connsiteX10" fmla="*/ 200 w 10000"/>
              <a:gd name="connsiteY10" fmla="*/ 2649 h 10000"/>
              <a:gd name="connsiteX11" fmla="*/ 625 w 10000"/>
              <a:gd name="connsiteY11" fmla="*/ 1313 h 10000"/>
              <a:gd name="connsiteX12" fmla="*/ 1288 w 10000"/>
              <a:gd name="connsiteY12" fmla="*/ 358 h 10000"/>
              <a:gd name="connsiteX13" fmla="*/ 2050 w 10000"/>
              <a:gd name="connsiteY13" fmla="*/ 72 h 10000"/>
              <a:gd name="connsiteX14" fmla="*/ 2675 w 10000"/>
              <a:gd name="connsiteY14" fmla="*/ 0 h 10000"/>
              <a:gd name="connsiteX15" fmla="*/ 4200 w 10000"/>
              <a:gd name="connsiteY15" fmla="*/ 1504 h 10000"/>
              <a:gd name="connsiteX16" fmla="*/ 4850 w 10000"/>
              <a:gd name="connsiteY16" fmla="*/ 2506 h 10000"/>
              <a:gd name="connsiteX17" fmla="*/ 5350 w 10000"/>
              <a:gd name="connsiteY17" fmla="*/ 3079 h 10000"/>
              <a:gd name="connsiteX18" fmla="*/ 6013 w 10000"/>
              <a:gd name="connsiteY18" fmla="*/ 3365 h 10000"/>
              <a:gd name="connsiteX19" fmla="*/ 7138 w 10000"/>
              <a:gd name="connsiteY19" fmla="*/ 3079 h 10000"/>
              <a:gd name="connsiteX20" fmla="*/ 7750 w 10000"/>
              <a:gd name="connsiteY20" fmla="*/ 2888 h 10000"/>
              <a:gd name="connsiteX21" fmla="*/ 8450 w 10000"/>
              <a:gd name="connsiteY21" fmla="*/ 3079 h 10000"/>
              <a:gd name="connsiteX22" fmla="*/ 9238 w 10000"/>
              <a:gd name="connsiteY22" fmla="*/ 3580 h 10000"/>
              <a:gd name="connsiteX23" fmla="*/ 9600 w 10000"/>
              <a:gd name="connsiteY23" fmla="*/ 4224 h 10000"/>
              <a:gd name="connsiteX24" fmla="*/ 9925 w 10000"/>
              <a:gd name="connsiteY24" fmla="*/ 5227 h 10000"/>
              <a:gd name="connsiteX25" fmla="*/ 10000 w 10000"/>
              <a:gd name="connsiteY25" fmla="*/ 6181 h 10000"/>
              <a:gd name="connsiteX26" fmla="*/ 9825 w 10000"/>
              <a:gd name="connsiteY26" fmla="*/ 7422 h 10000"/>
              <a:gd name="connsiteX27" fmla="*/ 9538 w 10000"/>
              <a:gd name="connsiteY27" fmla="*/ 8234 h 10000"/>
              <a:gd name="connsiteX28" fmla="*/ 9275 w 10000"/>
              <a:gd name="connsiteY28" fmla="*/ 8950 h 10000"/>
              <a:gd name="connsiteX29" fmla="*/ 8600 w 10000"/>
              <a:gd name="connsiteY29" fmla="*/ 9666 h 10000"/>
              <a:gd name="connsiteX30" fmla="*/ 8100 w 10000"/>
              <a:gd name="connsiteY30" fmla="*/ 9952 h 10000"/>
              <a:gd name="connsiteX31" fmla="*/ 7525 w 10000"/>
              <a:gd name="connsiteY31" fmla="*/ 10000 h 10000"/>
              <a:gd name="connsiteX32" fmla="*/ 7000 w 10000"/>
              <a:gd name="connsiteY32" fmla="*/ 9618 h 10000"/>
              <a:gd name="connsiteX33" fmla="*/ 6625 w 10000"/>
              <a:gd name="connsiteY33" fmla="*/ 9141 h 10000"/>
              <a:gd name="connsiteX34" fmla="*/ 6100 w 10000"/>
              <a:gd name="connsiteY34" fmla="*/ 8759 h 10000"/>
              <a:gd name="connsiteX0" fmla="*/ 6100 w 10000"/>
              <a:gd name="connsiteY0" fmla="*/ 8687 h 9928"/>
              <a:gd name="connsiteX1" fmla="*/ 5250 w 10000"/>
              <a:gd name="connsiteY1" fmla="*/ 8353 h 9928"/>
              <a:gd name="connsiteX2" fmla="*/ 4425 w 10000"/>
              <a:gd name="connsiteY2" fmla="*/ 8496 h 9928"/>
              <a:gd name="connsiteX3" fmla="*/ 2900 w 10000"/>
              <a:gd name="connsiteY3" fmla="*/ 9093 h 9928"/>
              <a:gd name="connsiteX4" fmla="*/ 1775 w 10000"/>
              <a:gd name="connsiteY4" fmla="*/ 8949 h 9928"/>
              <a:gd name="connsiteX5" fmla="*/ 1275 w 10000"/>
              <a:gd name="connsiteY5" fmla="*/ 8687 h 9928"/>
              <a:gd name="connsiteX6" fmla="*/ 838 w 10000"/>
              <a:gd name="connsiteY6" fmla="*/ 8090 h 9928"/>
              <a:gd name="connsiteX7" fmla="*/ 350 w 10000"/>
              <a:gd name="connsiteY7" fmla="*/ 7064 h 9928"/>
              <a:gd name="connsiteX8" fmla="*/ 13 w 10000"/>
              <a:gd name="connsiteY8" fmla="*/ 5370 h 9928"/>
              <a:gd name="connsiteX9" fmla="*/ 0 w 10000"/>
              <a:gd name="connsiteY9" fmla="*/ 4152 h 9928"/>
              <a:gd name="connsiteX10" fmla="*/ 200 w 10000"/>
              <a:gd name="connsiteY10" fmla="*/ 2577 h 9928"/>
              <a:gd name="connsiteX11" fmla="*/ 625 w 10000"/>
              <a:gd name="connsiteY11" fmla="*/ 1241 h 9928"/>
              <a:gd name="connsiteX12" fmla="*/ 1288 w 10000"/>
              <a:gd name="connsiteY12" fmla="*/ 286 h 9928"/>
              <a:gd name="connsiteX13" fmla="*/ 2050 w 10000"/>
              <a:gd name="connsiteY13" fmla="*/ 0 h 9928"/>
              <a:gd name="connsiteX14" fmla="*/ 4200 w 10000"/>
              <a:gd name="connsiteY14" fmla="*/ 1432 h 9928"/>
              <a:gd name="connsiteX15" fmla="*/ 4850 w 10000"/>
              <a:gd name="connsiteY15" fmla="*/ 2434 h 9928"/>
              <a:gd name="connsiteX16" fmla="*/ 5350 w 10000"/>
              <a:gd name="connsiteY16" fmla="*/ 3007 h 9928"/>
              <a:gd name="connsiteX17" fmla="*/ 6013 w 10000"/>
              <a:gd name="connsiteY17" fmla="*/ 3293 h 9928"/>
              <a:gd name="connsiteX18" fmla="*/ 7138 w 10000"/>
              <a:gd name="connsiteY18" fmla="*/ 3007 h 9928"/>
              <a:gd name="connsiteX19" fmla="*/ 7750 w 10000"/>
              <a:gd name="connsiteY19" fmla="*/ 2816 h 9928"/>
              <a:gd name="connsiteX20" fmla="*/ 8450 w 10000"/>
              <a:gd name="connsiteY20" fmla="*/ 3007 h 9928"/>
              <a:gd name="connsiteX21" fmla="*/ 9238 w 10000"/>
              <a:gd name="connsiteY21" fmla="*/ 3508 h 9928"/>
              <a:gd name="connsiteX22" fmla="*/ 9600 w 10000"/>
              <a:gd name="connsiteY22" fmla="*/ 4152 h 9928"/>
              <a:gd name="connsiteX23" fmla="*/ 9925 w 10000"/>
              <a:gd name="connsiteY23" fmla="*/ 5155 h 9928"/>
              <a:gd name="connsiteX24" fmla="*/ 10000 w 10000"/>
              <a:gd name="connsiteY24" fmla="*/ 6109 h 9928"/>
              <a:gd name="connsiteX25" fmla="*/ 9825 w 10000"/>
              <a:gd name="connsiteY25" fmla="*/ 7350 h 9928"/>
              <a:gd name="connsiteX26" fmla="*/ 9538 w 10000"/>
              <a:gd name="connsiteY26" fmla="*/ 8162 h 9928"/>
              <a:gd name="connsiteX27" fmla="*/ 9275 w 10000"/>
              <a:gd name="connsiteY27" fmla="*/ 8878 h 9928"/>
              <a:gd name="connsiteX28" fmla="*/ 8600 w 10000"/>
              <a:gd name="connsiteY28" fmla="*/ 9594 h 9928"/>
              <a:gd name="connsiteX29" fmla="*/ 8100 w 10000"/>
              <a:gd name="connsiteY29" fmla="*/ 9880 h 9928"/>
              <a:gd name="connsiteX30" fmla="*/ 7525 w 10000"/>
              <a:gd name="connsiteY30" fmla="*/ 9928 h 9928"/>
              <a:gd name="connsiteX31" fmla="*/ 7000 w 10000"/>
              <a:gd name="connsiteY31" fmla="*/ 9546 h 9928"/>
              <a:gd name="connsiteX32" fmla="*/ 6625 w 10000"/>
              <a:gd name="connsiteY32" fmla="*/ 9069 h 9928"/>
              <a:gd name="connsiteX33" fmla="*/ 6100 w 10000"/>
              <a:gd name="connsiteY33" fmla="*/ 8687 h 9928"/>
              <a:gd name="connsiteX0" fmla="*/ 6100 w 10000"/>
              <a:gd name="connsiteY0" fmla="*/ 8462 h 9712"/>
              <a:gd name="connsiteX1" fmla="*/ 5250 w 10000"/>
              <a:gd name="connsiteY1" fmla="*/ 8126 h 9712"/>
              <a:gd name="connsiteX2" fmla="*/ 4425 w 10000"/>
              <a:gd name="connsiteY2" fmla="*/ 8270 h 9712"/>
              <a:gd name="connsiteX3" fmla="*/ 2900 w 10000"/>
              <a:gd name="connsiteY3" fmla="*/ 8871 h 9712"/>
              <a:gd name="connsiteX4" fmla="*/ 1775 w 10000"/>
              <a:gd name="connsiteY4" fmla="*/ 8726 h 9712"/>
              <a:gd name="connsiteX5" fmla="*/ 1275 w 10000"/>
              <a:gd name="connsiteY5" fmla="*/ 8462 h 9712"/>
              <a:gd name="connsiteX6" fmla="*/ 838 w 10000"/>
              <a:gd name="connsiteY6" fmla="*/ 7861 h 9712"/>
              <a:gd name="connsiteX7" fmla="*/ 350 w 10000"/>
              <a:gd name="connsiteY7" fmla="*/ 6827 h 9712"/>
              <a:gd name="connsiteX8" fmla="*/ 13 w 10000"/>
              <a:gd name="connsiteY8" fmla="*/ 5121 h 9712"/>
              <a:gd name="connsiteX9" fmla="*/ 0 w 10000"/>
              <a:gd name="connsiteY9" fmla="*/ 3894 h 9712"/>
              <a:gd name="connsiteX10" fmla="*/ 200 w 10000"/>
              <a:gd name="connsiteY10" fmla="*/ 2308 h 9712"/>
              <a:gd name="connsiteX11" fmla="*/ 625 w 10000"/>
              <a:gd name="connsiteY11" fmla="*/ 962 h 9712"/>
              <a:gd name="connsiteX12" fmla="*/ 1288 w 10000"/>
              <a:gd name="connsiteY12" fmla="*/ 0 h 9712"/>
              <a:gd name="connsiteX13" fmla="*/ 4200 w 10000"/>
              <a:gd name="connsiteY13" fmla="*/ 1154 h 9712"/>
              <a:gd name="connsiteX14" fmla="*/ 4850 w 10000"/>
              <a:gd name="connsiteY14" fmla="*/ 2164 h 9712"/>
              <a:gd name="connsiteX15" fmla="*/ 5350 w 10000"/>
              <a:gd name="connsiteY15" fmla="*/ 2741 h 9712"/>
              <a:gd name="connsiteX16" fmla="*/ 6013 w 10000"/>
              <a:gd name="connsiteY16" fmla="*/ 3029 h 9712"/>
              <a:gd name="connsiteX17" fmla="*/ 7138 w 10000"/>
              <a:gd name="connsiteY17" fmla="*/ 2741 h 9712"/>
              <a:gd name="connsiteX18" fmla="*/ 7750 w 10000"/>
              <a:gd name="connsiteY18" fmla="*/ 2548 h 9712"/>
              <a:gd name="connsiteX19" fmla="*/ 8450 w 10000"/>
              <a:gd name="connsiteY19" fmla="*/ 2741 h 9712"/>
              <a:gd name="connsiteX20" fmla="*/ 9238 w 10000"/>
              <a:gd name="connsiteY20" fmla="*/ 3245 h 9712"/>
              <a:gd name="connsiteX21" fmla="*/ 9600 w 10000"/>
              <a:gd name="connsiteY21" fmla="*/ 3894 h 9712"/>
              <a:gd name="connsiteX22" fmla="*/ 9925 w 10000"/>
              <a:gd name="connsiteY22" fmla="*/ 4904 h 9712"/>
              <a:gd name="connsiteX23" fmla="*/ 10000 w 10000"/>
              <a:gd name="connsiteY23" fmla="*/ 5865 h 9712"/>
              <a:gd name="connsiteX24" fmla="*/ 9825 w 10000"/>
              <a:gd name="connsiteY24" fmla="*/ 7115 h 9712"/>
              <a:gd name="connsiteX25" fmla="*/ 9538 w 10000"/>
              <a:gd name="connsiteY25" fmla="*/ 7933 h 9712"/>
              <a:gd name="connsiteX26" fmla="*/ 9275 w 10000"/>
              <a:gd name="connsiteY26" fmla="*/ 8654 h 9712"/>
              <a:gd name="connsiteX27" fmla="*/ 8600 w 10000"/>
              <a:gd name="connsiteY27" fmla="*/ 9376 h 9712"/>
              <a:gd name="connsiteX28" fmla="*/ 8100 w 10000"/>
              <a:gd name="connsiteY28" fmla="*/ 9664 h 9712"/>
              <a:gd name="connsiteX29" fmla="*/ 7525 w 10000"/>
              <a:gd name="connsiteY29" fmla="*/ 9712 h 9712"/>
              <a:gd name="connsiteX30" fmla="*/ 7000 w 10000"/>
              <a:gd name="connsiteY30" fmla="*/ 9327 h 9712"/>
              <a:gd name="connsiteX31" fmla="*/ 6625 w 10000"/>
              <a:gd name="connsiteY31" fmla="*/ 8847 h 9712"/>
              <a:gd name="connsiteX32" fmla="*/ 6100 w 10000"/>
              <a:gd name="connsiteY32" fmla="*/ 8462 h 9712"/>
              <a:gd name="connsiteX0" fmla="*/ 6100 w 10000"/>
              <a:gd name="connsiteY0" fmla="*/ 7722 h 9009"/>
              <a:gd name="connsiteX1" fmla="*/ 5250 w 10000"/>
              <a:gd name="connsiteY1" fmla="*/ 7376 h 9009"/>
              <a:gd name="connsiteX2" fmla="*/ 4425 w 10000"/>
              <a:gd name="connsiteY2" fmla="*/ 7524 h 9009"/>
              <a:gd name="connsiteX3" fmla="*/ 2900 w 10000"/>
              <a:gd name="connsiteY3" fmla="*/ 8143 h 9009"/>
              <a:gd name="connsiteX4" fmla="*/ 1775 w 10000"/>
              <a:gd name="connsiteY4" fmla="*/ 7994 h 9009"/>
              <a:gd name="connsiteX5" fmla="*/ 1275 w 10000"/>
              <a:gd name="connsiteY5" fmla="*/ 7722 h 9009"/>
              <a:gd name="connsiteX6" fmla="*/ 838 w 10000"/>
              <a:gd name="connsiteY6" fmla="*/ 7103 h 9009"/>
              <a:gd name="connsiteX7" fmla="*/ 350 w 10000"/>
              <a:gd name="connsiteY7" fmla="*/ 6038 h 9009"/>
              <a:gd name="connsiteX8" fmla="*/ 13 w 10000"/>
              <a:gd name="connsiteY8" fmla="*/ 4282 h 9009"/>
              <a:gd name="connsiteX9" fmla="*/ 0 w 10000"/>
              <a:gd name="connsiteY9" fmla="*/ 3018 h 9009"/>
              <a:gd name="connsiteX10" fmla="*/ 200 w 10000"/>
              <a:gd name="connsiteY10" fmla="*/ 1385 h 9009"/>
              <a:gd name="connsiteX11" fmla="*/ 625 w 10000"/>
              <a:gd name="connsiteY11" fmla="*/ 0 h 9009"/>
              <a:gd name="connsiteX12" fmla="*/ 4200 w 10000"/>
              <a:gd name="connsiteY12" fmla="*/ 197 h 9009"/>
              <a:gd name="connsiteX13" fmla="*/ 4850 w 10000"/>
              <a:gd name="connsiteY13" fmla="*/ 1237 h 9009"/>
              <a:gd name="connsiteX14" fmla="*/ 5350 w 10000"/>
              <a:gd name="connsiteY14" fmla="*/ 1831 h 9009"/>
              <a:gd name="connsiteX15" fmla="*/ 6013 w 10000"/>
              <a:gd name="connsiteY15" fmla="*/ 2128 h 9009"/>
              <a:gd name="connsiteX16" fmla="*/ 7138 w 10000"/>
              <a:gd name="connsiteY16" fmla="*/ 1831 h 9009"/>
              <a:gd name="connsiteX17" fmla="*/ 7750 w 10000"/>
              <a:gd name="connsiteY17" fmla="*/ 1633 h 9009"/>
              <a:gd name="connsiteX18" fmla="*/ 8450 w 10000"/>
              <a:gd name="connsiteY18" fmla="*/ 1831 h 9009"/>
              <a:gd name="connsiteX19" fmla="*/ 9238 w 10000"/>
              <a:gd name="connsiteY19" fmla="*/ 2350 h 9009"/>
              <a:gd name="connsiteX20" fmla="*/ 9600 w 10000"/>
              <a:gd name="connsiteY20" fmla="*/ 3018 h 9009"/>
              <a:gd name="connsiteX21" fmla="*/ 9925 w 10000"/>
              <a:gd name="connsiteY21" fmla="*/ 4058 h 9009"/>
              <a:gd name="connsiteX22" fmla="*/ 10000 w 10000"/>
              <a:gd name="connsiteY22" fmla="*/ 5048 h 9009"/>
              <a:gd name="connsiteX23" fmla="*/ 9825 w 10000"/>
              <a:gd name="connsiteY23" fmla="*/ 6335 h 9009"/>
              <a:gd name="connsiteX24" fmla="*/ 9538 w 10000"/>
              <a:gd name="connsiteY24" fmla="*/ 7177 h 9009"/>
              <a:gd name="connsiteX25" fmla="*/ 9275 w 10000"/>
              <a:gd name="connsiteY25" fmla="*/ 7920 h 9009"/>
              <a:gd name="connsiteX26" fmla="*/ 8600 w 10000"/>
              <a:gd name="connsiteY26" fmla="*/ 8663 h 9009"/>
              <a:gd name="connsiteX27" fmla="*/ 8100 w 10000"/>
              <a:gd name="connsiteY27" fmla="*/ 8960 h 9009"/>
              <a:gd name="connsiteX28" fmla="*/ 7525 w 10000"/>
              <a:gd name="connsiteY28" fmla="*/ 9009 h 9009"/>
              <a:gd name="connsiteX29" fmla="*/ 7000 w 10000"/>
              <a:gd name="connsiteY29" fmla="*/ 8613 h 9009"/>
              <a:gd name="connsiteX30" fmla="*/ 6625 w 10000"/>
              <a:gd name="connsiteY30" fmla="*/ 8118 h 9009"/>
              <a:gd name="connsiteX31" fmla="*/ 6100 w 10000"/>
              <a:gd name="connsiteY31" fmla="*/ 7722 h 9009"/>
              <a:gd name="connsiteX0" fmla="*/ 6100 w 10000"/>
              <a:gd name="connsiteY0" fmla="*/ 8791 h 10220"/>
              <a:gd name="connsiteX1" fmla="*/ 5250 w 10000"/>
              <a:gd name="connsiteY1" fmla="*/ 8407 h 10220"/>
              <a:gd name="connsiteX2" fmla="*/ 4425 w 10000"/>
              <a:gd name="connsiteY2" fmla="*/ 8572 h 10220"/>
              <a:gd name="connsiteX3" fmla="*/ 2900 w 10000"/>
              <a:gd name="connsiteY3" fmla="*/ 9259 h 10220"/>
              <a:gd name="connsiteX4" fmla="*/ 1775 w 10000"/>
              <a:gd name="connsiteY4" fmla="*/ 9093 h 10220"/>
              <a:gd name="connsiteX5" fmla="*/ 1275 w 10000"/>
              <a:gd name="connsiteY5" fmla="*/ 8791 h 10220"/>
              <a:gd name="connsiteX6" fmla="*/ 838 w 10000"/>
              <a:gd name="connsiteY6" fmla="*/ 8104 h 10220"/>
              <a:gd name="connsiteX7" fmla="*/ 350 w 10000"/>
              <a:gd name="connsiteY7" fmla="*/ 6922 h 10220"/>
              <a:gd name="connsiteX8" fmla="*/ 13 w 10000"/>
              <a:gd name="connsiteY8" fmla="*/ 4973 h 10220"/>
              <a:gd name="connsiteX9" fmla="*/ 0 w 10000"/>
              <a:gd name="connsiteY9" fmla="*/ 3570 h 10220"/>
              <a:gd name="connsiteX10" fmla="*/ 200 w 10000"/>
              <a:gd name="connsiteY10" fmla="*/ 1757 h 10220"/>
              <a:gd name="connsiteX11" fmla="*/ 625 w 10000"/>
              <a:gd name="connsiteY11" fmla="*/ 220 h 10220"/>
              <a:gd name="connsiteX12" fmla="*/ 4200 w 10000"/>
              <a:gd name="connsiteY12" fmla="*/ 439 h 10220"/>
              <a:gd name="connsiteX13" fmla="*/ 4850 w 10000"/>
              <a:gd name="connsiteY13" fmla="*/ 1593 h 10220"/>
              <a:gd name="connsiteX14" fmla="*/ 5350 w 10000"/>
              <a:gd name="connsiteY14" fmla="*/ 2252 h 10220"/>
              <a:gd name="connsiteX15" fmla="*/ 6013 w 10000"/>
              <a:gd name="connsiteY15" fmla="*/ 2582 h 10220"/>
              <a:gd name="connsiteX16" fmla="*/ 7138 w 10000"/>
              <a:gd name="connsiteY16" fmla="*/ 2252 h 10220"/>
              <a:gd name="connsiteX17" fmla="*/ 7750 w 10000"/>
              <a:gd name="connsiteY17" fmla="*/ 2033 h 10220"/>
              <a:gd name="connsiteX18" fmla="*/ 8450 w 10000"/>
              <a:gd name="connsiteY18" fmla="*/ 2252 h 10220"/>
              <a:gd name="connsiteX19" fmla="*/ 9238 w 10000"/>
              <a:gd name="connsiteY19" fmla="*/ 2829 h 10220"/>
              <a:gd name="connsiteX20" fmla="*/ 9600 w 10000"/>
              <a:gd name="connsiteY20" fmla="*/ 3570 h 10220"/>
              <a:gd name="connsiteX21" fmla="*/ 9925 w 10000"/>
              <a:gd name="connsiteY21" fmla="*/ 4724 h 10220"/>
              <a:gd name="connsiteX22" fmla="*/ 10000 w 10000"/>
              <a:gd name="connsiteY22" fmla="*/ 5823 h 10220"/>
              <a:gd name="connsiteX23" fmla="*/ 9825 w 10000"/>
              <a:gd name="connsiteY23" fmla="*/ 7252 h 10220"/>
              <a:gd name="connsiteX24" fmla="*/ 9538 w 10000"/>
              <a:gd name="connsiteY24" fmla="*/ 8186 h 10220"/>
              <a:gd name="connsiteX25" fmla="*/ 9275 w 10000"/>
              <a:gd name="connsiteY25" fmla="*/ 9011 h 10220"/>
              <a:gd name="connsiteX26" fmla="*/ 8600 w 10000"/>
              <a:gd name="connsiteY26" fmla="*/ 9836 h 10220"/>
              <a:gd name="connsiteX27" fmla="*/ 8100 w 10000"/>
              <a:gd name="connsiteY27" fmla="*/ 10166 h 10220"/>
              <a:gd name="connsiteX28" fmla="*/ 7525 w 10000"/>
              <a:gd name="connsiteY28" fmla="*/ 10220 h 10220"/>
              <a:gd name="connsiteX29" fmla="*/ 7000 w 10000"/>
              <a:gd name="connsiteY29" fmla="*/ 9780 h 10220"/>
              <a:gd name="connsiteX30" fmla="*/ 6625 w 10000"/>
              <a:gd name="connsiteY30" fmla="*/ 9231 h 10220"/>
              <a:gd name="connsiteX31" fmla="*/ 6100 w 10000"/>
              <a:gd name="connsiteY31" fmla="*/ 8791 h 10220"/>
              <a:gd name="connsiteX0" fmla="*/ 6100 w 10000"/>
              <a:gd name="connsiteY0" fmla="*/ 8352 h 9781"/>
              <a:gd name="connsiteX1" fmla="*/ 5250 w 10000"/>
              <a:gd name="connsiteY1" fmla="*/ 7968 h 9781"/>
              <a:gd name="connsiteX2" fmla="*/ 4425 w 10000"/>
              <a:gd name="connsiteY2" fmla="*/ 8133 h 9781"/>
              <a:gd name="connsiteX3" fmla="*/ 2900 w 10000"/>
              <a:gd name="connsiteY3" fmla="*/ 8820 h 9781"/>
              <a:gd name="connsiteX4" fmla="*/ 1775 w 10000"/>
              <a:gd name="connsiteY4" fmla="*/ 8654 h 9781"/>
              <a:gd name="connsiteX5" fmla="*/ 1275 w 10000"/>
              <a:gd name="connsiteY5" fmla="*/ 8352 h 9781"/>
              <a:gd name="connsiteX6" fmla="*/ 838 w 10000"/>
              <a:gd name="connsiteY6" fmla="*/ 7665 h 9781"/>
              <a:gd name="connsiteX7" fmla="*/ 350 w 10000"/>
              <a:gd name="connsiteY7" fmla="*/ 6483 h 9781"/>
              <a:gd name="connsiteX8" fmla="*/ 13 w 10000"/>
              <a:gd name="connsiteY8" fmla="*/ 4534 h 9781"/>
              <a:gd name="connsiteX9" fmla="*/ 0 w 10000"/>
              <a:gd name="connsiteY9" fmla="*/ 3131 h 9781"/>
              <a:gd name="connsiteX10" fmla="*/ 200 w 10000"/>
              <a:gd name="connsiteY10" fmla="*/ 1318 h 9781"/>
              <a:gd name="connsiteX11" fmla="*/ 4200 w 10000"/>
              <a:gd name="connsiteY11" fmla="*/ 0 h 9781"/>
              <a:gd name="connsiteX12" fmla="*/ 4850 w 10000"/>
              <a:gd name="connsiteY12" fmla="*/ 1154 h 9781"/>
              <a:gd name="connsiteX13" fmla="*/ 5350 w 10000"/>
              <a:gd name="connsiteY13" fmla="*/ 1813 h 9781"/>
              <a:gd name="connsiteX14" fmla="*/ 6013 w 10000"/>
              <a:gd name="connsiteY14" fmla="*/ 2143 h 9781"/>
              <a:gd name="connsiteX15" fmla="*/ 7138 w 10000"/>
              <a:gd name="connsiteY15" fmla="*/ 1813 h 9781"/>
              <a:gd name="connsiteX16" fmla="*/ 7750 w 10000"/>
              <a:gd name="connsiteY16" fmla="*/ 1594 h 9781"/>
              <a:gd name="connsiteX17" fmla="*/ 8450 w 10000"/>
              <a:gd name="connsiteY17" fmla="*/ 1813 h 9781"/>
              <a:gd name="connsiteX18" fmla="*/ 9238 w 10000"/>
              <a:gd name="connsiteY18" fmla="*/ 2390 h 9781"/>
              <a:gd name="connsiteX19" fmla="*/ 9600 w 10000"/>
              <a:gd name="connsiteY19" fmla="*/ 3131 h 9781"/>
              <a:gd name="connsiteX20" fmla="*/ 9925 w 10000"/>
              <a:gd name="connsiteY20" fmla="*/ 4285 h 9781"/>
              <a:gd name="connsiteX21" fmla="*/ 10000 w 10000"/>
              <a:gd name="connsiteY21" fmla="*/ 5384 h 9781"/>
              <a:gd name="connsiteX22" fmla="*/ 9825 w 10000"/>
              <a:gd name="connsiteY22" fmla="*/ 6813 h 9781"/>
              <a:gd name="connsiteX23" fmla="*/ 9538 w 10000"/>
              <a:gd name="connsiteY23" fmla="*/ 7747 h 9781"/>
              <a:gd name="connsiteX24" fmla="*/ 9275 w 10000"/>
              <a:gd name="connsiteY24" fmla="*/ 8572 h 9781"/>
              <a:gd name="connsiteX25" fmla="*/ 8600 w 10000"/>
              <a:gd name="connsiteY25" fmla="*/ 9397 h 9781"/>
              <a:gd name="connsiteX26" fmla="*/ 8100 w 10000"/>
              <a:gd name="connsiteY26" fmla="*/ 9727 h 9781"/>
              <a:gd name="connsiteX27" fmla="*/ 7525 w 10000"/>
              <a:gd name="connsiteY27" fmla="*/ 9781 h 9781"/>
              <a:gd name="connsiteX28" fmla="*/ 7000 w 10000"/>
              <a:gd name="connsiteY28" fmla="*/ 9341 h 9781"/>
              <a:gd name="connsiteX29" fmla="*/ 6625 w 10000"/>
              <a:gd name="connsiteY29" fmla="*/ 8792 h 9781"/>
              <a:gd name="connsiteX30" fmla="*/ 6100 w 10000"/>
              <a:gd name="connsiteY30" fmla="*/ 8352 h 9781"/>
              <a:gd name="connsiteX0" fmla="*/ 6100 w 10000"/>
              <a:gd name="connsiteY0" fmla="*/ 7528 h 8989"/>
              <a:gd name="connsiteX1" fmla="*/ 5250 w 10000"/>
              <a:gd name="connsiteY1" fmla="*/ 7135 h 8989"/>
              <a:gd name="connsiteX2" fmla="*/ 4425 w 10000"/>
              <a:gd name="connsiteY2" fmla="*/ 7304 h 8989"/>
              <a:gd name="connsiteX3" fmla="*/ 2900 w 10000"/>
              <a:gd name="connsiteY3" fmla="*/ 8006 h 8989"/>
              <a:gd name="connsiteX4" fmla="*/ 1775 w 10000"/>
              <a:gd name="connsiteY4" fmla="*/ 7837 h 8989"/>
              <a:gd name="connsiteX5" fmla="*/ 1275 w 10000"/>
              <a:gd name="connsiteY5" fmla="*/ 7528 h 8989"/>
              <a:gd name="connsiteX6" fmla="*/ 838 w 10000"/>
              <a:gd name="connsiteY6" fmla="*/ 6826 h 8989"/>
              <a:gd name="connsiteX7" fmla="*/ 350 w 10000"/>
              <a:gd name="connsiteY7" fmla="*/ 5617 h 8989"/>
              <a:gd name="connsiteX8" fmla="*/ 13 w 10000"/>
              <a:gd name="connsiteY8" fmla="*/ 3625 h 8989"/>
              <a:gd name="connsiteX9" fmla="*/ 0 w 10000"/>
              <a:gd name="connsiteY9" fmla="*/ 2190 h 8989"/>
              <a:gd name="connsiteX10" fmla="*/ 200 w 10000"/>
              <a:gd name="connsiteY10" fmla="*/ 337 h 8989"/>
              <a:gd name="connsiteX11" fmla="*/ 4850 w 10000"/>
              <a:gd name="connsiteY11" fmla="*/ 169 h 8989"/>
              <a:gd name="connsiteX12" fmla="*/ 5350 w 10000"/>
              <a:gd name="connsiteY12" fmla="*/ 843 h 8989"/>
              <a:gd name="connsiteX13" fmla="*/ 6013 w 10000"/>
              <a:gd name="connsiteY13" fmla="*/ 1180 h 8989"/>
              <a:gd name="connsiteX14" fmla="*/ 7138 w 10000"/>
              <a:gd name="connsiteY14" fmla="*/ 843 h 8989"/>
              <a:gd name="connsiteX15" fmla="*/ 7750 w 10000"/>
              <a:gd name="connsiteY15" fmla="*/ 619 h 8989"/>
              <a:gd name="connsiteX16" fmla="*/ 8450 w 10000"/>
              <a:gd name="connsiteY16" fmla="*/ 843 h 8989"/>
              <a:gd name="connsiteX17" fmla="*/ 9238 w 10000"/>
              <a:gd name="connsiteY17" fmla="*/ 1433 h 8989"/>
              <a:gd name="connsiteX18" fmla="*/ 9600 w 10000"/>
              <a:gd name="connsiteY18" fmla="*/ 2190 h 8989"/>
              <a:gd name="connsiteX19" fmla="*/ 9925 w 10000"/>
              <a:gd name="connsiteY19" fmla="*/ 3370 h 8989"/>
              <a:gd name="connsiteX20" fmla="*/ 10000 w 10000"/>
              <a:gd name="connsiteY20" fmla="*/ 4494 h 8989"/>
              <a:gd name="connsiteX21" fmla="*/ 9825 w 10000"/>
              <a:gd name="connsiteY21" fmla="*/ 5955 h 8989"/>
              <a:gd name="connsiteX22" fmla="*/ 9538 w 10000"/>
              <a:gd name="connsiteY22" fmla="*/ 6909 h 8989"/>
              <a:gd name="connsiteX23" fmla="*/ 9275 w 10000"/>
              <a:gd name="connsiteY23" fmla="*/ 7753 h 8989"/>
              <a:gd name="connsiteX24" fmla="*/ 8600 w 10000"/>
              <a:gd name="connsiteY24" fmla="*/ 8596 h 8989"/>
              <a:gd name="connsiteX25" fmla="*/ 8100 w 10000"/>
              <a:gd name="connsiteY25" fmla="*/ 8934 h 8989"/>
              <a:gd name="connsiteX26" fmla="*/ 7525 w 10000"/>
              <a:gd name="connsiteY26" fmla="*/ 8989 h 8989"/>
              <a:gd name="connsiteX27" fmla="*/ 7000 w 10000"/>
              <a:gd name="connsiteY27" fmla="*/ 8539 h 8989"/>
              <a:gd name="connsiteX28" fmla="*/ 6625 w 10000"/>
              <a:gd name="connsiteY28" fmla="*/ 7978 h 8989"/>
              <a:gd name="connsiteX29" fmla="*/ 6100 w 10000"/>
              <a:gd name="connsiteY29" fmla="*/ 7528 h 8989"/>
              <a:gd name="connsiteX0" fmla="*/ 6100 w 10000"/>
              <a:gd name="connsiteY0" fmla="*/ 8280 h 9905"/>
              <a:gd name="connsiteX1" fmla="*/ 5250 w 10000"/>
              <a:gd name="connsiteY1" fmla="*/ 7842 h 9905"/>
              <a:gd name="connsiteX2" fmla="*/ 4425 w 10000"/>
              <a:gd name="connsiteY2" fmla="*/ 8030 h 9905"/>
              <a:gd name="connsiteX3" fmla="*/ 2900 w 10000"/>
              <a:gd name="connsiteY3" fmla="*/ 8811 h 9905"/>
              <a:gd name="connsiteX4" fmla="*/ 1775 w 10000"/>
              <a:gd name="connsiteY4" fmla="*/ 8623 h 9905"/>
              <a:gd name="connsiteX5" fmla="*/ 1275 w 10000"/>
              <a:gd name="connsiteY5" fmla="*/ 8280 h 9905"/>
              <a:gd name="connsiteX6" fmla="*/ 838 w 10000"/>
              <a:gd name="connsiteY6" fmla="*/ 7499 h 9905"/>
              <a:gd name="connsiteX7" fmla="*/ 350 w 10000"/>
              <a:gd name="connsiteY7" fmla="*/ 6154 h 9905"/>
              <a:gd name="connsiteX8" fmla="*/ 13 w 10000"/>
              <a:gd name="connsiteY8" fmla="*/ 3938 h 9905"/>
              <a:gd name="connsiteX9" fmla="*/ 0 w 10000"/>
              <a:gd name="connsiteY9" fmla="*/ 2341 h 9905"/>
              <a:gd name="connsiteX10" fmla="*/ 1690 w 10000"/>
              <a:gd name="connsiteY10" fmla="*/ 1074 h 9905"/>
              <a:gd name="connsiteX11" fmla="*/ 4850 w 10000"/>
              <a:gd name="connsiteY11" fmla="*/ 93 h 9905"/>
              <a:gd name="connsiteX12" fmla="*/ 5350 w 10000"/>
              <a:gd name="connsiteY12" fmla="*/ 843 h 9905"/>
              <a:gd name="connsiteX13" fmla="*/ 6013 w 10000"/>
              <a:gd name="connsiteY13" fmla="*/ 1218 h 9905"/>
              <a:gd name="connsiteX14" fmla="*/ 7138 w 10000"/>
              <a:gd name="connsiteY14" fmla="*/ 843 h 9905"/>
              <a:gd name="connsiteX15" fmla="*/ 7750 w 10000"/>
              <a:gd name="connsiteY15" fmla="*/ 594 h 9905"/>
              <a:gd name="connsiteX16" fmla="*/ 8450 w 10000"/>
              <a:gd name="connsiteY16" fmla="*/ 843 h 9905"/>
              <a:gd name="connsiteX17" fmla="*/ 9238 w 10000"/>
              <a:gd name="connsiteY17" fmla="*/ 1499 h 9905"/>
              <a:gd name="connsiteX18" fmla="*/ 9600 w 10000"/>
              <a:gd name="connsiteY18" fmla="*/ 2341 h 9905"/>
              <a:gd name="connsiteX19" fmla="*/ 9925 w 10000"/>
              <a:gd name="connsiteY19" fmla="*/ 3654 h 9905"/>
              <a:gd name="connsiteX20" fmla="*/ 10000 w 10000"/>
              <a:gd name="connsiteY20" fmla="*/ 4904 h 9905"/>
              <a:gd name="connsiteX21" fmla="*/ 9825 w 10000"/>
              <a:gd name="connsiteY21" fmla="*/ 6530 h 9905"/>
              <a:gd name="connsiteX22" fmla="*/ 9538 w 10000"/>
              <a:gd name="connsiteY22" fmla="*/ 7591 h 9905"/>
              <a:gd name="connsiteX23" fmla="*/ 9275 w 10000"/>
              <a:gd name="connsiteY23" fmla="*/ 8530 h 9905"/>
              <a:gd name="connsiteX24" fmla="*/ 8600 w 10000"/>
              <a:gd name="connsiteY24" fmla="*/ 9468 h 9905"/>
              <a:gd name="connsiteX25" fmla="*/ 8100 w 10000"/>
              <a:gd name="connsiteY25" fmla="*/ 9844 h 9905"/>
              <a:gd name="connsiteX26" fmla="*/ 7525 w 10000"/>
              <a:gd name="connsiteY26" fmla="*/ 9905 h 9905"/>
              <a:gd name="connsiteX27" fmla="*/ 7000 w 10000"/>
              <a:gd name="connsiteY27" fmla="*/ 9404 h 9905"/>
              <a:gd name="connsiteX28" fmla="*/ 6625 w 10000"/>
              <a:gd name="connsiteY28" fmla="*/ 8780 h 9905"/>
              <a:gd name="connsiteX29" fmla="*/ 6100 w 10000"/>
              <a:gd name="connsiteY29" fmla="*/ 8280 h 9905"/>
              <a:gd name="connsiteX0" fmla="*/ 6091 w 9991"/>
              <a:gd name="connsiteY0" fmla="*/ 8359 h 10000"/>
              <a:gd name="connsiteX1" fmla="*/ 5241 w 9991"/>
              <a:gd name="connsiteY1" fmla="*/ 7917 h 10000"/>
              <a:gd name="connsiteX2" fmla="*/ 4416 w 9991"/>
              <a:gd name="connsiteY2" fmla="*/ 8107 h 10000"/>
              <a:gd name="connsiteX3" fmla="*/ 2891 w 9991"/>
              <a:gd name="connsiteY3" fmla="*/ 8896 h 10000"/>
              <a:gd name="connsiteX4" fmla="*/ 1766 w 9991"/>
              <a:gd name="connsiteY4" fmla="*/ 8706 h 10000"/>
              <a:gd name="connsiteX5" fmla="*/ 1266 w 9991"/>
              <a:gd name="connsiteY5" fmla="*/ 8359 h 10000"/>
              <a:gd name="connsiteX6" fmla="*/ 829 w 9991"/>
              <a:gd name="connsiteY6" fmla="*/ 7571 h 10000"/>
              <a:gd name="connsiteX7" fmla="*/ 341 w 9991"/>
              <a:gd name="connsiteY7" fmla="*/ 6213 h 10000"/>
              <a:gd name="connsiteX8" fmla="*/ 4 w 9991"/>
              <a:gd name="connsiteY8" fmla="*/ 3976 h 10000"/>
              <a:gd name="connsiteX9" fmla="*/ 673 w 9991"/>
              <a:gd name="connsiteY9" fmla="*/ 2764 h 10000"/>
              <a:gd name="connsiteX10" fmla="*/ 1681 w 9991"/>
              <a:gd name="connsiteY10" fmla="*/ 1084 h 10000"/>
              <a:gd name="connsiteX11" fmla="*/ 4841 w 9991"/>
              <a:gd name="connsiteY11" fmla="*/ 94 h 10000"/>
              <a:gd name="connsiteX12" fmla="*/ 5341 w 9991"/>
              <a:gd name="connsiteY12" fmla="*/ 851 h 10000"/>
              <a:gd name="connsiteX13" fmla="*/ 6004 w 9991"/>
              <a:gd name="connsiteY13" fmla="*/ 1230 h 10000"/>
              <a:gd name="connsiteX14" fmla="*/ 7129 w 9991"/>
              <a:gd name="connsiteY14" fmla="*/ 851 h 10000"/>
              <a:gd name="connsiteX15" fmla="*/ 7741 w 9991"/>
              <a:gd name="connsiteY15" fmla="*/ 600 h 10000"/>
              <a:gd name="connsiteX16" fmla="*/ 8441 w 9991"/>
              <a:gd name="connsiteY16" fmla="*/ 851 h 10000"/>
              <a:gd name="connsiteX17" fmla="*/ 9229 w 9991"/>
              <a:gd name="connsiteY17" fmla="*/ 1513 h 10000"/>
              <a:gd name="connsiteX18" fmla="*/ 9591 w 9991"/>
              <a:gd name="connsiteY18" fmla="*/ 2363 h 10000"/>
              <a:gd name="connsiteX19" fmla="*/ 9916 w 9991"/>
              <a:gd name="connsiteY19" fmla="*/ 3689 h 10000"/>
              <a:gd name="connsiteX20" fmla="*/ 9991 w 9991"/>
              <a:gd name="connsiteY20" fmla="*/ 4951 h 10000"/>
              <a:gd name="connsiteX21" fmla="*/ 9816 w 9991"/>
              <a:gd name="connsiteY21" fmla="*/ 6593 h 10000"/>
              <a:gd name="connsiteX22" fmla="*/ 9529 w 9991"/>
              <a:gd name="connsiteY22" fmla="*/ 7664 h 10000"/>
              <a:gd name="connsiteX23" fmla="*/ 9266 w 9991"/>
              <a:gd name="connsiteY23" fmla="*/ 8612 h 10000"/>
              <a:gd name="connsiteX24" fmla="*/ 8591 w 9991"/>
              <a:gd name="connsiteY24" fmla="*/ 9559 h 10000"/>
              <a:gd name="connsiteX25" fmla="*/ 8091 w 9991"/>
              <a:gd name="connsiteY25" fmla="*/ 9938 h 10000"/>
              <a:gd name="connsiteX26" fmla="*/ 7516 w 9991"/>
              <a:gd name="connsiteY26" fmla="*/ 10000 h 10000"/>
              <a:gd name="connsiteX27" fmla="*/ 6991 w 9991"/>
              <a:gd name="connsiteY27" fmla="*/ 9494 h 10000"/>
              <a:gd name="connsiteX28" fmla="*/ 6616 w 9991"/>
              <a:gd name="connsiteY28" fmla="*/ 8864 h 10000"/>
              <a:gd name="connsiteX29" fmla="*/ 6091 w 9991"/>
              <a:gd name="connsiteY29" fmla="*/ 8359 h 10000"/>
              <a:gd name="connsiteX0" fmla="*/ 5781 w 9685"/>
              <a:gd name="connsiteY0" fmla="*/ 8359 h 10000"/>
              <a:gd name="connsiteX1" fmla="*/ 4931 w 9685"/>
              <a:gd name="connsiteY1" fmla="*/ 7917 h 10000"/>
              <a:gd name="connsiteX2" fmla="*/ 4105 w 9685"/>
              <a:gd name="connsiteY2" fmla="*/ 8107 h 10000"/>
              <a:gd name="connsiteX3" fmla="*/ 2579 w 9685"/>
              <a:gd name="connsiteY3" fmla="*/ 8896 h 10000"/>
              <a:gd name="connsiteX4" fmla="*/ 1453 w 9685"/>
              <a:gd name="connsiteY4" fmla="*/ 8706 h 10000"/>
              <a:gd name="connsiteX5" fmla="*/ 952 w 9685"/>
              <a:gd name="connsiteY5" fmla="*/ 8359 h 10000"/>
              <a:gd name="connsiteX6" fmla="*/ 515 w 9685"/>
              <a:gd name="connsiteY6" fmla="*/ 7571 h 10000"/>
              <a:gd name="connsiteX7" fmla="*/ 26 w 9685"/>
              <a:gd name="connsiteY7" fmla="*/ 6213 h 10000"/>
              <a:gd name="connsiteX8" fmla="*/ 359 w 9685"/>
              <a:gd name="connsiteY8" fmla="*/ 2764 h 10000"/>
              <a:gd name="connsiteX9" fmla="*/ 1368 w 9685"/>
              <a:gd name="connsiteY9" fmla="*/ 1084 h 10000"/>
              <a:gd name="connsiteX10" fmla="*/ 4530 w 9685"/>
              <a:gd name="connsiteY10" fmla="*/ 94 h 10000"/>
              <a:gd name="connsiteX11" fmla="*/ 5031 w 9685"/>
              <a:gd name="connsiteY11" fmla="*/ 851 h 10000"/>
              <a:gd name="connsiteX12" fmla="*/ 5694 w 9685"/>
              <a:gd name="connsiteY12" fmla="*/ 1230 h 10000"/>
              <a:gd name="connsiteX13" fmla="*/ 6820 w 9685"/>
              <a:gd name="connsiteY13" fmla="*/ 851 h 10000"/>
              <a:gd name="connsiteX14" fmla="*/ 7433 w 9685"/>
              <a:gd name="connsiteY14" fmla="*/ 600 h 10000"/>
              <a:gd name="connsiteX15" fmla="*/ 8134 w 9685"/>
              <a:gd name="connsiteY15" fmla="*/ 851 h 10000"/>
              <a:gd name="connsiteX16" fmla="*/ 8922 w 9685"/>
              <a:gd name="connsiteY16" fmla="*/ 1513 h 10000"/>
              <a:gd name="connsiteX17" fmla="*/ 9285 w 9685"/>
              <a:gd name="connsiteY17" fmla="*/ 2363 h 10000"/>
              <a:gd name="connsiteX18" fmla="*/ 9610 w 9685"/>
              <a:gd name="connsiteY18" fmla="*/ 3689 h 10000"/>
              <a:gd name="connsiteX19" fmla="*/ 9685 w 9685"/>
              <a:gd name="connsiteY19" fmla="*/ 4951 h 10000"/>
              <a:gd name="connsiteX20" fmla="*/ 9510 w 9685"/>
              <a:gd name="connsiteY20" fmla="*/ 6593 h 10000"/>
              <a:gd name="connsiteX21" fmla="*/ 9223 w 9685"/>
              <a:gd name="connsiteY21" fmla="*/ 7664 h 10000"/>
              <a:gd name="connsiteX22" fmla="*/ 8959 w 9685"/>
              <a:gd name="connsiteY22" fmla="*/ 8612 h 10000"/>
              <a:gd name="connsiteX23" fmla="*/ 8284 w 9685"/>
              <a:gd name="connsiteY23" fmla="*/ 9559 h 10000"/>
              <a:gd name="connsiteX24" fmla="*/ 7783 w 9685"/>
              <a:gd name="connsiteY24" fmla="*/ 9938 h 10000"/>
              <a:gd name="connsiteX25" fmla="*/ 7208 w 9685"/>
              <a:gd name="connsiteY25" fmla="*/ 10000 h 10000"/>
              <a:gd name="connsiteX26" fmla="*/ 6682 w 9685"/>
              <a:gd name="connsiteY26" fmla="*/ 9494 h 10000"/>
              <a:gd name="connsiteX27" fmla="*/ 6307 w 9685"/>
              <a:gd name="connsiteY27" fmla="*/ 8864 h 10000"/>
              <a:gd name="connsiteX28" fmla="*/ 5781 w 9685"/>
              <a:gd name="connsiteY28" fmla="*/ 8359 h 10000"/>
              <a:gd name="connsiteX0" fmla="*/ 5969 w 10000"/>
              <a:gd name="connsiteY0" fmla="*/ 8265 h 9906"/>
              <a:gd name="connsiteX1" fmla="*/ 5091 w 10000"/>
              <a:gd name="connsiteY1" fmla="*/ 7823 h 9906"/>
              <a:gd name="connsiteX2" fmla="*/ 4239 w 10000"/>
              <a:gd name="connsiteY2" fmla="*/ 8013 h 9906"/>
              <a:gd name="connsiteX3" fmla="*/ 2663 w 10000"/>
              <a:gd name="connsiteY3" fmla="*/ 8802 h 9906"/>
              <a:gd name="connsiteX4" fmla="*/ 1500 w 10000"/>
              <a:gd name="connsiteY4" fmla="*/ 8612 h 9906"/>
              <a:gd name="connsiteX5" fmla="*/ 983 w 10000"/>
              <a:gd name="connsiteY5" fmla="*/ 8265 h 9906"/>
              <a:gd name="connsiteX6" fmla="*/ 532 w 10000"/>
              <a:gd name="connsiteY6" fmla="*/ 7477 h 9906"/>
              <a:gd name="connsiteX7" fmla="*/ 27 w 10000"/>
              <a:gd name="connsiteY7" fmla="*/ 6119 h 9906"/>
              <a:gd name="connsiteX8" fmla="*/ 371 w 10000"/>
              <a:gd name="connsiteY8" fmla="*/ 2670 h 9906"/>
              <a:gd name="connsiteX9" fmla="*/ 4677 w 10000"/>
              <a:gd name="connsiteY9" fmla="*/ 0 h 9906"/>
              <a:gd name="connsiteX10" fmla="*/ 5195 w 10000"/>
              <a:gd name="connsiteY10" fmla="*/ 757 h 9906"/>
              <a:gd name="connsiteX11" fmla="*/ 5879 w 10000"/>
              <a:gd name="connsiteY11" fmla="*/ 1136 h 9906"/>
              <a:gd name="connsiteX12" fmla="*/ 7042 w 10000"/>
              <a:gd name="connsiteY12" fmla="*/ 757 h 9906"/>
              <a:gd name="connsiteX13" fmla="*/ 7675 w 10000"/>
              <a:gd name="connsiteY13" fmla="*/ 506 h 9906"/>
              <a:gd name="connsiteX14" fmla="*/ 8399 w 10000"/>
              <a:gd name="connsiteY14" fmla="*/ 757 h 9906"/>
              <a:gd name="connsiteX15" fmla="*/ 9212 w 10000"/>
              <a:gd name="connsiteY15" fmla="*/ 1419 h 9906"/>
              <a:gd name="connsiteX16" fmla="*/ 9587 w 10000"/>
              <a:gd name="connsiteY16" fmla="*/ 2269 h 9906"/>
              <a:gd name="connsiteX17" fmla="*/ 9923 w 10000"/>
              <a:gd name="connsiteY17" fmla="*/ 3595 h 9906"/>
              <a:gd name="connsiteX18" fmla="*/ 10000 w 10000"/>
              <a:gd name="connsiteY18" fmla="*/ 4857 h 9906"/>
              <a:gd name="connsiteX19" fmla="*/ 9819 w 10000"/>
              <a:gd name="connsiteY19" fmla="*/ 6499 h 9906"/>
              <a:gd name="connsiteX20" fmla="*/ 9523 w 10000"/>
              <a:gd name="connsiteY20" fmla="*/ 7570 h 9906"/>
              <a:gd name="connsiteX21" fmla="*/ 9250 w 10000"/>
              <a:gd name="connsiteY21" fmla="*/ 8518 h 9906"/>
              <a:gd name="connsiteX22" fmla="*/ 8553 w 10000"/>
              <a:gd name="connsiteY22" fmla="*/ 9465 h 9906"/>
              <a:gd name="connsiteX23" fmla="*/ 8036 w 10000"/>
              <a:gd name="connsiteY23" fmla="*/ 9844 h 9906"/>
              <a:gd name="connsiteX24" fmla="*/ 7442 w 10000"/>
              <a:gd name="connsiteY24" fmla="*/ 9906 h 9906"/>
              <a:gd name="connsiteX25" fmla="*/ 6899 w 10000"/>
              <a:gd name="connsiteY25" fmla="*/ 9400 h 9906"/>
              <a:gd name="connsiteX26" fmla="*/ 6512 w 10000"/>
              <a:gd name="connsiteY26" fmla="*/ 8770 h 9906"/>
              <a:gd name="connsiteX27" fmla="*/ 5969 w 10000"/>
              <a:gd name="connsiteY27" fmla="*/ 8265 h 9906"/>
              <a:gd name="connsiteX0" fmla="*/ 5969 w 10000"/>
              <a:gd name="connsiteY0" fmla="*/ 7832 h 9489"/>
              <a:gd name="connsiteX1" fmla="*/ 5091 w 10000"/>
              <a:gd name="connsiteY1" fmla="*/ 7386 h 9489"/>
              <a:gd name="connsiteX2" fmla="*/ 4239 w 10000"/>
              <a:gd name="connsiteY2" fmla="*/ 7578 h 9489"/>
              <a:gd name="connsiteX3" fmla="*/ 2663 w 10000"/>
              <a:gd name="connsiteY3" fmla="*/ 8375 h 9489"/>
              <a:gd name="connsiteX4" fmla="*/ 1500 w 10000"/>
              <a:gd name="connsiteY4" fmla="*/ 8183 h 9489"/>
              <a:gd name="connsiteX5" fmla="*/ 983 w 10000"/>
              <a:gd name="connsiteY5" fmla="*/ 7832 h 9489"/>
              <a:gd name="connsiteX6" fmla="*/ 532 w 10000"/>
              <a:gd name="connsiteY6" fmla="*/ 7037 h 9489"/>
              <a:gd name="connsiteX7" fmla="*/ 27 w 10000"/>
              <a:gd name="connsiteY7" fmla="*/ 5666 h 9489"/>
              <a:gd name="connsiteX8" fmla="*/ 371 w 10000"/>
              <a:gd name="connsiteY8" fmla="*/ 2184 h 9489"/>
              <a:gd name="connsiteX9" fmla="*/ 2290 w 10000"/>
              <a:gd name="connsiteY9" fmla="*/ 782 h 9489"/>
              <a:gd name="connsiteX10" fmla="*/ 5195 w 10000"/>
              <a:gd name="connsiteY10" fmla="*/ 253 h 9489"/>
              <a:gd name="connsiteX11" fmla="*/ 5879 w 10000"/>
              <a:gd name="connsiteY11" fmla="*/ 636 h 9489"/>
              <a:gd name="connsiteX12" fmla="*/ 7042 w 10000"/>
              <a:gd name="connsiteY12" fmla="*/ 253 h 9489"/>
              <a:gd name="connsiteX13" fmla="*/ 7675 w 10000"/>
              <a:gd name="connsiteY13" fmla="*/ 0 h 9489"/>
              <a:gd name="connsiteX14" fmla="*/ 8399 w 10000"/>
              <a:gd name="connsiteY14" fmla="*/ 253 h 9489"/>
              <a:gd name="connsiteX15" fmla="*/ 9212 w 10000"/>
              <a:gd name="connsiteY15" fmla="*/ 921 h 9489"/>
              <a:gd name="connsiteX16" fmla="*/ 9587 w 10000"/>
              <a:gd name="connsiteY16" fmla="*/ 1780 h 9489"/>
              <a:gd name="connsiteX17" fmla="*/ 9923 w 10000"/>
              <a:gd name="connsiteY17" fmla="*/ 3118 h 9489"/>
              <a:gd name="connsiteX18" fmla="*/ 10000 w 10000"/>
              <a:gd name="connsiteY18" fmla="*/ 4392 h 9489"/>
              <a:gd name="connsiteX19" fmla="*/ 9819 w 10000"/>
              <a:gd name="connsiteY19" fmla="*/ 6050 h 9489"/>
              <a:gd name="connsiteX20" fmla="*/ 9523 w 10000"/>
              <a:gd name="connsiteY20" fmla="*/ 7131 h 9489"/>
              <a:gd name="connsiteX21" fmla="*/ 9250 w 10000"/>
              <a:gd name="connsiteY21" fmla="*/ 8088 h 9489"/>
              <a:gd name="connsiteX22" fmla="*/ 8553 w 10000"/>
              <a:gd name="connsiteY22" fmla="*/ 9044 h 9489"/>
              <a:gd name="connsiteX23" fmla="*/ 8036 w 10000"/>
              <a:gd name="connsiteY23" fmla="*/ 9426 h 9489"/>
              <a:gd name="connsiteX24" fmla="*/ 7442 w 10000"/>
              <a:gd name="connsiteY24" fmla="*/ 9489 h 9489"/>
              <a:gd name="connsiteX25" fmla="*/ 6899 w 10000"/>
              <a:gd name="connsiteY25" fmla="*/ 8978 h 9489"/>
              <a:gd name="connsiteX26" fmla="*/ 6512 w 10000"/>
              <a:gd name="connsiteY26" fmla="*/ 8342 h 9489"/>
              <a:gd name="connsiteX27" fmla="*/ 5969 w 10000"/>
              <a:gd name="connsiteY27" fmla="*/ 7832 h 9489"/>
              <a:gd name="connsiteX0" fmla="*/ 5969 w 10000"/>
              <a:gd name="connsiteY0" fmla="*/ 8254 h 10000"/>
              <a:gd name="connsiteX1" fmla="*/ 5091 w 10000"/>
              <a:gd name="connsiteY1" fmla="*/ 7784 h 10000"/>
              <a:gd name="connsiteX2" fmla="*/ 4239 w 10000"/>
              <a:gd name="connsiteY2" fmla="*/ 7986 h 10000"/>
              <a:gd name="connsiteX3" fmla="*/ 2663 w 10000"/>
              <a:gd name="connsiteY3" fmla="*/ 8826 h 10000"/>
              <a:gd name="connsiteX4" fmla="*/ 1500 w 10000"/>
              <a:gd name="connsiteY4" fmla="*/ 8624 h 10000"/>
              <a:gd name="connsiteX5" fmla="*/ 983 w 10000"/>
              <a:gd name="connsiteY5" fmla="*/ 8254 h 10000"/>
              <a:gd name="connsiteX6" fmla="*/ 532 w 10000"/>
              <a:gd name="connsiteY6" fmla="*/ 7416 h 10000"/>
              <a:gd name="connsiteX7" fmla="*/ 27 w 10000"/>
              <a:gd name="connsiteY7" fmla="*/ 5971 h 10000"/>
              <a:gd name="connsiteX8" fmla="*/ 371 w 10000"/>
              <a:gd name="connsiteY8" fmla="*/ 2302 h 10000"/>
              <a:gd name="connsiteX9" fmla="*/ 2290 w 10000"/>
              <a:gd name="connsiteY9" fmla="*/ 824 h 10000"/>
              <a:gd name="connsiteX10" fmla="*/ 4369 w 10000"/>
              <a:gd name="connsiteY10" fmla="*/ 444 h 10000"/>
              <a:gd name="connsiteX11" fmla="*/ 5879 w 10000"/>
              <a:gd name="connsiteY11" fmla="*/ 670 h 10000"/>
              <a:gd name="connsiteX12" fmla="*/ 7042 w 10000"/>
              <a:gd name="connsiteY12" fmla="*/ 267 h 10000"/>
              <a:gd name="connsiteX13" fmla="*/ 7675 w 10000"/>
              <a:gd name="connsiteY13" fmla="*/ 0 h 10000"/>
              <a:gd name="connsiteX14" fmla="*/ 8399 w 10000"/>
              <a:gd name="connsiteY14" fmla="*/ 267 h 10000"/>
              <a:gd name="connsiteX15" fmla="*/ 9212 w 10000"/>
              <a:gd name="connsiteY15" fmla="*/ 971 h 10000"/>
              <a:gd name="connsiteX16" fmla="*/ 9587 w 10000"/>
              <a:gd name="connsiteY16" fmla="*/ 1876 h 10000"/>
              <a:gd name="connsiteX17" fmla="*/ 9923 w 10000"/>
              <a:gd name="connsiteY17" fmla="*/ 3286 h 10000"/>
              <a:gd name="connsiteX18" fmla="*/ 10000 w 10000"/>
              <a:gd name="connsiteY18" fmla="*/ 4629 h 10000"/>
              <a:gd name="connsiteX19" fmla="*/ 9819 w 10000"/>
              <a:gd name="connsiteY19" fmla="*/ 6376 h 10000"/>
              <a:gd name="connsiteX20" fmla="*/ 9523 w 10000"/>
              <a:gd name="connsiteY20" fmla="*/ 7515 h 10000"/>
              <a:gd name="connsiteX21" fmla="*/ 9250 w 10000"/>
              <a:gd name="connsiteY21" fmla="*/ 8524 h 10000"/>
              <a:gd name="connsiteX22" fmla="*/ 8553 w 10000"/>
              <a:gd name="connsiteY22" fmla="*/ 9531 h 10000"/>
              <a:gd name="connsiteX23" fmla="*/ 8036 w 10000"/>
              <a:gd name="connsiteY23" fmla="*/ 9934 h 10000"/>
              <a:gd name="connsiteX24" fmla="*/ 7442 w 10000"/>
              <a:gd name="connsiteY24" fmla="*/ 10000 h 10000"/>
              <a:gd name="connsiteX25" fmla="*/ 6899 w 10000"/>
              <a:gd name="connsiteY25" fmla="*/ 9461 h 10000"/>
              <a:gd name="connsiteX26" fmla="*/ 6512 w 10000"/>
              <a:gd name="connsiteY26" fmla="*/ 8791 h 10000"/>
              <a:gd name="connsiteX27" fmla="*/ 5969 w 10000"/>
              <a:gd name="connsiteY27" fmla="*/ 8254 h 10000"/>
              <a:gd name="connsiteX0" fmla="*/ 5933 w 9964"/>
              <a:gd name="connsiteY0" fmla="*/ 8254 h 10000"/>
              <a:gd name="connsiteX1" fmla="*/ 5055 w 9964"/>
              <a:gd name="connsiteY1" fmla="*/ 7784 h 10000"/>
              <a:gd name="connsiteX2" fmla="*/ 4203 w 9964"/>
              <a:gd name="connsiteY2" fmla="*/ 7986 h 10000"/>
              <a:gd name="connsiteX3" fmla="*/ 2627 w 9964"/>
              <a:gd name="connsiteY3" fmla="*/ 8826 h 10000"/>
              <a:gd name="connsiteX4" fmla="*/ 1464 w 9964"/>
              <a:gd name="connsiteY4" fmla="*/ 8624 h 10000"/>
              <a:gd name="connsiteX5" fmla="*/ 947 w 9964"/>
              <a:gd name="connsiteY5" fmla="*/ 8254 h 10000"/>
              <a:gd name="connsiteX6" fmla="*/ 496 w 9964"/>
              <a:gd name="connsiteY6" fmla="*/ 7416 h 10000"/>
              <a:gd name="connsiteX7" fmla="*/ 27 w 9964"/>
              <a:gd name="connsiteY7" fmla="*/ 4623 h 10000"/>
              <a:gd name="connsiteX8" fmla="*/ 335 w 9964"/>
              <a:gd name="connsiteY8" fmla="*/ 2302 h 10000"/>
              <a:gd name="connsiteX9" fmla="*/ 2254 w 9964"/>
              <a:gd name="connsiteY9" fmla="*/ 824 h 10000"/>
              <a:gd name="connsiteX10" fmla="*/ 4333 w 9964"/>
              <a:gd name="connsiteY10" fmla="*/ 444 h 10000"/>
              <a:gd name="connsiteX11" fmla="*/ 5843 w 9964"/>
              <a:gd name="connsiteY11" fmla="*/ 670 h 10000"/>
              <a:gd name="connsiteX12" fmla="*/ 7006 w 9964"/>
              <a:gd name="connsiteY12" fmla="*/ 267 h 10000"/>
              <a:gd name="connsiteX13" fmla="*/ 7639 w 9964"/>
              <a:gd name="connsiteY13" fmla="*/ 0 h 10000"/>
              <a:gd name="connsiteX14" fmla="*/ 8363 w 9964"/>
              <a:gd name="connsiteY14" fmla="*/ 267 h 10000"/>
              <a:gd name="connsiteX15" fmla="*/ 9176 w 9964"/>
              <a:gd name="connsiteY15" fmla="*/ 971 h 10000"/>
              <a:gd name="connsiteX16" fmla="*/ 9551 w 9964"/>
              <a:gd name="connsiteY16" fmla="*/ 1876 h 10000"/>
              <a:gd name="connsiteX17" fmla="*/ 9887 w 9964"/>
              <a:gd name="connsiteY17" fmla="*/ 3286 h 10000"/>
              <a:gd name="connsiteX18" fmla="*/ 9964 w 9964"/>
              <a:gd name="connsiteY18" fmla="*/ 4629 h 10000"/>
              <a:gd name="connsiteX19" fmla="*/ 9783 w 9964"/>
              <a:gd name="connsiteY19" fmla="*/ 6376 h 10000"/>
              <a:gd name="connsiteX20" fmla="*/ 9487 w 9964"/>
              <a:gd name="connsiteY20" fmla="*/ 7515 h 10000"/>
              <a:gd name="connsiteX21" fmla="*/ 9214 w 9964"/>
              <a:gd name="connsiteY21" fmla="*/ 8524 h 10000"/>
              <a:gd name="connsiteX22" fmla="*/ 8517 w 9964"/>
              <a:gd name="connsiteY22" fmla="*/ 9531 h 10000"/>
              <a:gd name="connsiteX23" fmla="*/ 8000 w 9964"/>
              <a:gd name="connsiteY23" fmla="*/ 9934 h 10000"/>
              <a:gd name="connsiteX24" fmla="*/ 7406 w 9964"/>
              <a:gd name="connsiteY24" fmla="*/ 10000 h 10000"/>
              <a:gd name="connsiteX25" fmla="*/ 6863 w 9964"/>
              <a:gd name="connsiteY25" fmla="*/ 9461 h 10000"/>
              <a:gd name="connsiteX26" fmla="*/ 6476 w 9964"/>
              <a:gd name="connsiteY26" fmla="*/ 8791 h 10000"/>
              <a:gd name="connsiteX27" fmla="*/ 5933 w 9964"/>
              <a:gd name="connsiteY27" fmla="*/ 8254 h 10000"/>
              <a:gd name="connsiteX0" fmla="*/ 5954 w 10000"/>
              <a:gd name="connsiteY0" fmla="*/ 8254 h 10000"/>
              <a:gd name="connsiteX1" fmla="*/ 5073 w 10000"/>
              <a:gd name="connsiteY1" fmla="*/ 7784 h 10000"/>
              <a:gd name="connsiteX2" fmla="*/ 4218 w 10000"/>
              <a:gd name="connsiteY2" fmla="*/ 7986 h 10000"/>
              <a:gd name="connsiteX3" fmla="*/ 2636 w 10000"/>
              <a:gd name="connsiteY3" fmla="*/ 8826 h 10000"/>
              <a:gd name="connsiteX4" fmla="*/ 1469 w 10000"/>
              <a:gd name="connsiteY4" fmla="*/ 8624 h 10000"/>
              <a:gd name="connsiteX5" fmla="*/ 950 w 10000"/>
              <a:gd name="connsiteY5" fmla="*/ 8254 h 10000"/>
              <a:gd name="connsiteX6" fmla="*/ 498 w 10000"/>
              <a:gd name="connsiteY6" fmla="*/ 7416 h 10000"/>
              <a:gd name="connsiteX7" fmla="*/ 27 w 10000"/>
              <a:gd name="connsiteY7" fmla="*/ 4623 h 10000"/>
              <a:gd name="connsiteX8" fmla="*/ 336 w 10000"/>
              <a:gd name="connsiteY8" fmla="*/ 2302 h 10000"/>
              <a:gd name="connsiteX9" fmla="*/ 2262 w 10000"/>
              <a:gd name="connsiteY9" fmla="*/ 824 h 10000"/>
              <a:gd name="connsiteX10" fmla="*/ 4349 w 10000"/>
              <a:gd name="connsiteY10" fmla="*/ 444 h 10000"/>
              <a:gd name="connsiteX11" fmla="*/ 5864 w 10000"/>
              <a:gd name="connsiteY11" fmla="*/ 670 h 10000"/>
              <a:gd name="connsiteX12" fmla="*/ 7031 w 10000"/>
              <a:gd name="connsiteY12" fmla="*/ 267 h 10000"/>
              <a:gd name="connsiteX13" fmla="*/ 7667 w 10000"/>
              <a:gd name="connsiteY13" fmla="*/ 0 h 10000"/>
              <a:gd name="connsiteX14" fmla="*/ 8393 w 10000"/>
              <a:gd name="connsiteY14" fmla="*/ 267 h 10000"/>
              <a:gd name="connsiteX15" fmla="*/ 9209 w 10000"/>
              <a:gd name="connsiteY15" fmla="*/ 971 h 10000"/>
              <a:gd name="connsiteX16" fmla="*/ 9586 w 10000"/>
              <a:gd name="connsiteY16" fmla="*/ 1876 h 10000"/>
              <a:gd name="connsiteX17" fmla="*/ 9923 w 10000"/>
              <a:gd name="connsiteY17" fmla="*/ 3286 h 10000"/>
              <a:gd name="connsiteX18" fmla="*/ 10000 w 10000"/>
              <a:gd name="connsiteY18" fmla="*/ 4629 h 10000"/>
              <a:gd name="connsiteX19" fmla="*/ 9818 w 10000"/>
              <a:gd name="connsiteY19" fmla="*/ 6376 h 10000"/>
              <a:gd name="connsiteX20" fmla="*/ 9521 w 10000"/>
              <a:gd name="connsiteY20" fmla="*/ 7515 h 10000"/>
              <a:gd name="connsiteX21" fmla="*/ 9247 w 10000"/>
              <a:gd name="connsiteY21" fmla="*/ 8524 h 10000"/>
              <a:gd name="connsiteX22" fmla="*/ 8548 w 10000"/>
              <a:gd name="connsiteY22" fmla="*/ 9531 h 10000"/>
              <a:gd name="connsiteX23" fmla="*/ 8029 w 10000"/>
              <a:gd name="connsiteY23" fmla="*/ 9934 h 10000"/>
              <a:gd name="connsiteX24" fmla="*/ 7433 w 10000"/>
              <a:gd name="connsiteY24" fmla="*/ 10000 h 10000"/>
              <a:gd name="connsiteX25" fmla="*/ 6888 w 10000"/>
              <a:gd name="connsiteY25" fmla="*/ 9461 h 10000"/>
              <a:gd name="connsiteX26" fmla="*/ 6499 w 10000"/>
              <a:gd name="connsiteY26" fmla="*/ 8791 h 10000"/>
              <a:gd name="connsiteX27" fmla="*/ 5954 w 10000"/>
              <a:gd name="connsiteY27" fmla="*/ 825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000" h="10000">
                <a:moveTo>
                  <a:pt x="5954" y="8254"/>
                </a:moveTo>
                <a:lnTo>
                  <a:pt x="5073" y="7784"/>
                </a:lnTo>
                <a:lnTo>
                  <a:pt x="4218" y="7986"/>
                </a:lnTo>
                <a:lnTo>
                  <a:pt x="2636" y="8826"/>
                </a:lnTo>
                <a:lnTo>
                  <a:pt x="1469" y="8624"/>
                </a:lnTo>
                <a:lnTo>
                  <a:pt x="950" y="8254"/>
                </a:lnTo>
                <a:lnTo>
                  <a:pt x="498" y="7416"/>
                </a:lnTo>
                <a:cubicBezTo>
                  <a:pt x="341" y="6485"/>
                  <a:pt x="40" y="5906"/>
                  <a:pt x="27" y="4623"/>
                </a:cubicBezTo>
                <a:cubicBezTo>
                  <a:pt x="0" y="3771"/>
                  <a:pt x="103" y="3211"/>
                  <a:pt x="336" y="2302"/>
                </a:cubicBezTo>
                <a:cubicBezTo>
                  <a:pt x="1114" y="1217"/>
                  <a:pt x="1455" y="1163"/>
                  <a:pt x="2262" y="824"/>
                </a:cubicBezTo>
                <a:lnTo>
                  <a:pt x="4349" y="444"/>
                </a:lnTo>
                <a:lnTo>
                  <a:pt x="5864" y="670"/>
                </a:lnTo>
                <a:lnTo>
                  <a:pt x="7031" y="267"/>
                </a:lnTo>
                <a:lnTo>
                  <a:pt x="7667" y="0"/>
                </a:lnTo>
                <a:lnTo>
                  <a:pt x="8393" y="267"/>
                </a:lnTo>
                <a:lnTo>
                  <a:pt x="9209" y="971"/>
                </a:lnTo>
                <a:lnTo>
                  <a:pt x="9586" y="1876"/>
                </a:lnTo>
                <a:cubicBezTo>
                  <a:pt x="9698" y="2348"/>
                  <a:pt x="9810" y="2816"/>
                  <a:pt x="9923" y="3286"/>
                </a:cubicBezTo>
                <a:cubicBezTo>
                  <a:pt x="9948" y="3733"/>
                  <a:pt x="9974" y="4181"/>
                  <a:pt x="10000" y="4629"/>
                </a:cubicBezTo>
                <a:cubicBezTo>
                  <a:pt x="9940" y="5209"/>
                  <a:pt x="9879" y="5792"/>
                  <a:pt x="9818" y="6376"/>
                </a:cubicBezTo>
                <a:cubicBezTo>
                  <a:pt x="9719" y="6755"/>
                  <a:pt x="9621" y="7135"/>
                  <a:pt x="9521" y="7515"/>
                </a:cubicBezTo>
                <a:lnTo>
                  <a:pt x="9247" y="8524"/>
                </a:lnTo>
                <a:lnTo>
                  <a:pt x="8548" y="9531"/>
                </a:lnTo>
                <a:lnTo>
                  <a:pt x="8029" y="9934"/>
                </a:lnTo>
                <a:lnTo>
                  <a:pt x="7433" y="10000"/>
                </a:lnTo>
                <a:lnTo>
                  <a:pt x="6888" y="9461"/>
                </a:lnTo>
                <a:lnTo>
                  <a:pt x="6499" y="8791"/>
                </a:lnTo>
                <a:lnTo>
                  <a:pt x="5954" y="8254"/>
                </a:lnTo>
                <a:close/>
              </a:path>
            </a:pathLst>
          </a:custGeom>
          <a:ln>
            <a:headEnd/>
            <a:tailEnd/>
          </a:ln>
        </p:spPr>
        <p:style>
          <a:lnRef idx="0">
            <a:schemeClr val="accent1"/>
          </a:lnRef>
          <a:fillRef idx="3">
            <a:schemeClr val="accent1"/>
          </a:fillRef>
          <a:effectRef idx="3">
            <a:schemeClr val="accent1"/>
          </a:effectRef>
          <a:fontRef idx="minor">
            <a:schemeClr val="lt1"/>
          </a:fontRef>
        </p:style>
        <p:txBody>
          <a:bodyPr/>
          <a:lstStyle/>
          <a:p>
            <a:endParaRPr lang="th-TH"/>
          </a:p>
        </p:txBody>
      </p:sp>
      <p:sp>
        <p:nvSpPr>
          <p:cNvPr id="5" name="Text Box 8"/>
          <p:cNvSpPr txBox="1">
            <a:spLocks noChangeArrowheads="1"/>
          </p:cNvSpPr>
          <p:nvPr/>
        </p:nvSpPr>
        <p:spPr bwMode="auto">
          <a:xfrm>
            <a:off x="0" y="1759900"/>
            <a:ext cx="4308773" cy="707886"/>
          </a:xfrm>
          <a:prstGeom prst="rect">
            <a:avLst/>
          </a:prstGeom>
          <a:noFill/>
          <a:ln w="9525">
            <a:noFill/>
            <a:miter lim="800000"/>
            <a:headEnd/>
            <a:tailEnd/>
          </a:ln>
          <a:effectLst/>
        </p:spPr>
        <p:txBody>
          <a:bodyPr wrap="square">
            <a:spAutoFit/>
          </a:bodyPr>
          <a:lstStyle/>
          <a:p>
            <a:pPr algn="ctr"/>
            <a:r>
              <a:rPr lang="en-US" sz="4000" i="1" dirty="0" smtClean="0">
                <a:solidFill>
                  <a:srgbClr val="FFFF00"/>
                </a:solidFill>
                <a:latin typeface="Cambria" pitchFamily="18" charset="0"/>
              </a:rPr>
              <a:t>Surroundings, T</a:t>
            </a:r>
            <a:r>
              <a:rPr lang="en-US" sz="4000" i="1" baseline="-25000" dirty="0" smtClean="0">
                <a:solidFill>
                  <a:srgbClr val="FFFF00"/>
                </a:solidFill>
                <a:latin typeface="Cambria" pitchFamily="18" charset="0"/>
              </a:rPr>
              <a:t>0</a:t>
            </a:r>
            <a:endParaRPr lang="th-TH" sz="4000" i="1" dirty="0">
              <a:solidFill>
                <a:srgbClr val="FFFF00"/>
              </a:solidFill>
              <a:latin typeface="Cambria" pitchFamily="18" charset="0"/>
            </a:endParaRPr>
          </a:p>
        </p:txBody>
      </p:sp>
      <p:grpSp>
        <p:nvGrpSpPr>
          <p:cNvPr id="2" name="กลุ่ม 12"/>
          <p:cNvGrpSpPr/>
          <p:nvPr/>
        </p:nvGrpSpPr>
        <p:grpSpPr>
          <a:xfrm>
            <a:off x="454805" y="4453830"/>
            <a:ext cx="3460318" cy="1476324"/>
            <a:chOff x="876157" y="4142509"/>
            <a:chExt cx="3460318" cy="1593273"/>
          </a:xfrm>
        </p:grpSpPr>
        <p:sp>
          <p:nvSpPr>
            <p:cNvPr id="12" name="สี่เหลี่ยมมุมมน 11"/>
            <p:cNvSpPr/>
            <p:nvPr/>
          </p:nvSpPr>
          <p:spPr>
            <a:xfrm>
              <a:off x="942109" y="4142509"/>
              <a:ext cx="3338945" cy="1593273"/>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th-TH" dirty="0"/>
            </a:p>
          </p:txBody>
        </p:sp>
        <p:sp>
          <p:nvSpPr>
            <p:cNvPr id="6" name="Text Box 9"/>
            <p:cNvSpPr txBox="1">
              <a:spLocks noChangeArrowheads="1"/>
            </p:cNvSpPr>
            <p:nvPr/>
          </p:nvSpPr>
          <p:spPr bwMode="auto">
            <a:xfrm>
              <a:off x="876157" y="4567816"/>
              <a:ext cx="3460318" cy="763962"/>
            </a:xfrm>
            <a:prstGeom prst="rect">
              <a:avLst/>
            </a:prstGeom>
            <a:noFill/>
            <a:ln>
              <a:headEnd/>
              <a:tailEnd/>
            </a:ln>
          </p:spPr>
          <p:style>
            <a:lnRef idx="0">
              <a:schemeClr val="accent4"/>
            </a:lnRef>
            <a:fillRef idx="3">
              <a:schemeClr val="accent4"/>
            </a:fillRef>
            <a:effectRef idx="3">
              <a:schemeClr val="accent4"/>
            </a:effectRef>
            <a:fontRef idx="minor">
              <a:schemeClr val="lt1"/>
            </a:fontRef>
          </p:style>
          <p:txBody>
            <a:bodyPr wrap="square">
              <a:spAutoFit/>
            </a:bodyPr>
            <a:lstStyle/>
            <a:p>
              <a:pPr algn="ctr">
                <a:spcAft>
                  <a:spcPts val="1800"/>
                </a:spcAft>
              </a:pPr>
              <a:r>
                <a:rPr lang="en-US" sz="4000" dirty="0" smtClean="0">
                  <a:latin typeface="Cambria" pitchFamily="18" charset="0"/>
                </a:rPr>
                <a:t>System, 1</a:t>
              </a:r>
              <a:r>
                <a:rPr lang="en-US" sz="4000" dirty="0" smtClean="0">
                  <a:latin typeface="Cambria" pitchFamily="18" charset="0"/>
                  <a:sym typeface="Wingdings" pitchFamily="2" charset="2"/>
                </a:rPr>
                <a:t>2</a:t>
              </a:r>
              <a:endParaRPr lang="th-TH" sz="4000" dirty="0">
                <a:latin typeface="Cambria" pitchFamily="18" charset="0"/>
              </a:endParaRPr>
            </a:p>
          </p:txBody>
        </p:sp>
      </p:grpSp>
      <p:grpSp>
        <p:nvGrpSpPr>
          <p:cNvPr id="3" name="กลุ่ม 13"/>
          <p:cNvGrpSpPr/>
          <p:nvPr/>
        </p:nvGrpSpPr>
        <p:grpSpPr>
          <a:xfrm>
            <a:off x="1284385" y="2364236"/>
            <a:ext cx="1808017" cy="2431475"/>
            <a:chOff x="1731816" y="1932709"/>
            <a:chExt cx="1808017" cy="2431475"/>
          </a:xfrm>
        </p:grpSpPr>
        <p:sp>
          <p:nvSpPr>
            <p:cNvPr id="11" name="ลูกศรขวาท้ายบาก 10"/>
            <p:cNvSpPr/>
            <p:nvPr/>
          </p:nvSpPr>
          <p:spPr>
            <a:xfrm rot="5400000">
              <a:off x="1420087" y="2244438"/>
              <a:ext cx="2431475" cy="1808017"/>
            </a:xfrm>
            <a:prstGeom prst="notched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h-TH"/>
            </a:p>
          </p:txBody>
        </p:sp>
        <p:sp>
          <p:nvSpPr>
            <p:cNvPr id="10" name="Text Box 13"/>
            <p:cNvSpPr txBox="1">
              <a:spLocks noChangeArrowheads="1"/>
            </p:cNvSpPr>
            <p:nvPr/>
          </p:nvSpPr>
          <p:spPr bwMode="auto">
            <a:xfrm>
              <a:off x="1945116" y="2510847"/>
              <a:ext cx="1393825" cy="923330"/>
            </a:xfrm>
            <a:prstGeom prst="rect">
              <a:avLst/>
            </a:prstGeom>
            <a:noFill/>
            <a:ln w="9525">
              <a:noFill/>
              <a:miter lim="800000"/>
              <a:headEnd/>
              <a:tailEnd/>
            </a:ln>
            <a:effectLst/>
          </p:spPr>
          <p:txBody>
            <a:bodyPr wrap="square">
              <a:spAutoFit/>
            </a:bodyPr>
            <a:lstStyle/>
            <a:p>
              <a:pPr algn="ctr"/>
              <a:r>
                <a:rPr lang="en-US" sz="5400" b="1" i="1" dirty="0" smtClean="0">
                  <a:solidFill>
                    <a:srgbClr val="FFFF00"/>
                  </a:solidFill>
                  <a:latin typeface="Cambria" pitchFamily="18" charset="0"/>
                </a:rPr>
                <a:t>Q</a:t>
              </a:r>
              <a:endParaRPr lang="th-TH" sz="5400" b="1" i="1" dirty="0">
                <a:solidFill>
                  <a:srgbClr val="FFFF00"/>
                </a:solidFill>
                <a:latin typeface="Cambria" pitchFamily="18" charset="0"/>
              </a:endParaRPr>
            </a:p>
          </p:txBody>
        </p:sp>
      </p:grpSp>
      <p:graphicFrame>
        <p:nvGraphicFramePr>
          <p:cNvPr id="1026" name="Object 2"/>
          <p:cNvGraphicFramePr>
            <a:graphicFrameLocks noChangeAspect="1"/>
          </p:cNvGraphicFramePr>
          <p:nvPr/>
        </p:nvGraphicFramePr>
        <p:xfrm>
          <a:off x="710444" y="0"/>
          <a:ext cx="3364016" cy="1328477"/>
        </p:xfrm>
        <a:graphic>
          <a:graphicData uri="http://schemas.openxmlformats.org/presentationml/2006/ole">
            <p:oleObj spid="_x0000_s139266" name="Equation" r:id="rId3" imgW="1091880" imgH="431640" progId="Equation.DSMT4">
              <p:embed/>
            </p:oleObj>
          </a:graphicData>
        </a:graphic>
      </p:graphicFrame>
      <p:graphicFrame>
        <p:nvGraphicFramePr>
          <p:cNvPr id="1027" name="Object 3"/>
          <p:cNvGraphicFramePr>
            <a:graphicFrameLocks noChangeAspect="1"/>
          </p:cNvGraphicFramePr>
          <p:nvPr/>
        </p:nvGraphicFramePr>
        <p:xfrm>
          <a:off x="596755" y="5930517"/>
          <a:ext cx="3114634" cy="739224"/>
        </p:xfrm>
        <a:graphic>
          <a:graphicData uri="http://schemas.openxmlformats.org/presentationml/2006/ole">
            <p:oleObj spid="_x0000_s139267" name="Equation" r:id="rId4" imgW="1015920" imgH="241200" progId="Equation.DSMT4">
              <p:embed/>
            </p:oleObj>
          </a:graphicData>
        </a:graphic>
      </p:graphicFrame>
      <p:graphicFrame>
        <p:nvGraphicFramePr>
          <p:cNvPr id="1028" name="Object 4"/>
          <p:cNvGraphicFramePr>
            <a:graphicFrameLocks noChangeAspect="1"/>
          </p:cNvGraphicFramePr>
          <p:nvPr/>
        </p:nvGraphicFramePr>
        <p:xfrm>
          <a:off x="4479925" y="1814513"/>
          <a:ext cx="4279900" cy="817562"/>
        </p:xfrm>
        <a:graphic>
          <a:graphicData uri="http://schemas.openxmlformats.org/presentationml/2006/ole">
            <p:oleObj spid="_x0000_s139268" name="Equation" r:id="rId5" imgW="1993680" imgH="380880" progId="Equation.DSMT4">
              <p:embed/>
            </p:oleObj>
          </a:graphicData>
        </a:graphic>
      </p:graphicFrame>
      <p:sp>
        <p:nvSpPr>
          <p:cNvPr id="13" name="TextBox 12"/>
          <p:cNvSpPr txBox="1"/>
          <p:nvPr/>
        </p:nvSpPr>
        <p:spPr>
          <a:xfrm>
            <a:off x="4130567" y="268014"/>
            <a:ext cx="4745420" cy="1200329"/>
          </a:xfrm>
          <a:prstGeom prst="rect">
            <a:avLst/>
          </a:prstGeom>
          <a:noFill/>
        </p:spPr>
        <p:txBody>
          <a:bodyPr wrap="square" rtlCol="0">
            <a:spAutoFit/>
          </a:bodyPr>
          <a:lstStyle/>
          <a:p>
            <a:pPr algn="r"/>
            <a:r>
              <a:rPr lang="en-US" sz="3600" dirty="0" smtClean="0">
                <a:solidFill>
                  <a:srgbClr val="FF0000"/>
                </a:solidFill>
                <a:effectLst>
                  <a:outerShdw blurRad="38100" dist="38100" dir="2700000" algn="tl">
                    <a:srgbClr val="000000">
                      <a:alpha val="43137"/>
                    </a:srgbClr>
                  </a:outerShdw>
                </a:effectLst>
                <a:latin typeface="Comic Sans MS" pitchFamily="66" charset="0"/>
              </a:rPr>
              <a:t>Principle of </a:t>
            </a:r>
          </a:p>
          <a:p>
            <a:pPr algn="r"/>
            <a:r>
              <a:rPr lang="en-US" sz="3600" dirty="0" smtClean="0">
                <a:solidFill>
                  <a:srgbClr val="FF0000"/>
                </a:solidFill>
                <a:effectLst>
                  <a:outerShdw blurRad="38100" dist="38100" dir="2700000" algn="tl">
                    <a:srgbClr val="000000">
                      <a:alpha val="43137"/>
                    </a:srgbClr>
                  </a:outerShdw>
                </a:effectLst>
                <a:latin typeface="Comic Sans MS" pitchFamily="66" charset="0"/>
              </a:rPr>
              <a:t>Increase of Entropy</a:t>
            </a:r>
            <a:endParaRPr lang="th-TH" sz="3600" dirty="0">
              <a:solidFill>
                <a:srgbClr val="FF0000"/>
              </a:solidFill>
              <a:effectLst>
                <a:outerShdw blurRad="38100" dist="38100" dir="2700000" algn="tl">
                  <a:srgbClr val="000000">
                    <a:alpha val="43137"/>
                  </a:srgbClr>
                </a:outerShdw>
              </a:effectLst>
              <a:latin typeface="Comic Sans MS" pitchFamily="66" charset="0"/>
            </a:endParaRPr>
          </a:p>
        </p:txBody>
      </p:sp>
      <p:graphicFrame>
        <p:nvGraphicFramePr>
          <p:cNvPr id="139269" name="Object 5"/>
          <p:cNvGraphicFramePr>
            <a:graphicFrameLocks noChangeAspect="1"/>
          </p:cNvGraphicFramePr>
          <p:nvPr/>
        </p:nvGraphicFramePr>
        <p:xfrm>
          <a:off x="4094163" y="2882900"/>
          <a:ext cx="4087812" cy="815975"/>
        </p:xfrm>
        <a:graphic>
          <a:graphicData uri="http://schemas.openxmlformats.org/presentationml/2006/ole">
            <p:oleObj spid="_x0000_s139269" name="Equation" r:id="rId6" imgW="1904760" imgH="380880" progId="Equation.DSMT4">
              <p:embed/>
            </p:oleObj>
          </a:graphicData>
        </a:graphic>
      </p:graphicFrame>
      <p:graphicFrame>
        <p:nvGraphicFramePr>
          <p:cNvPr id="139270" name="Object 6"/>
          <p:cNvGraphicFramePr>
            <a:graphicFrameLocks noChangeAspect="1"/>
          </p:cNvGraphicFramePr>
          <p:nvPr/>
        </p:nvGraphicFramePr>
        <p:xfrm>
          <a:off x="4051300" y="3835400"/>
          <a:ext cx="4660900" cy="1252538"/>
        </p:xfrm>
        <a:graphic>
          <a:graphicData uri="http://schemas.openxmlformats.org/presentationml/2006/ole">
            <p:oleObj spid="_x0000_s139270" name="Equation" r:id="rId7" imgW="2171520" imgH="58392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3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027"/>
                                        </p:tgtEl>
                                        <p:attrNameLst>
                                          <p:attrName>style.visibility</p:attrName>
                                        </p:attrNameLst>
                                      </p:cBhvr>
                                      <p:to>
                                        <p:strVal val="visible"/>
                                      </p:to>
                                    </p:set>
                                    <p:animEffect transition="in" filter="wipe(left)">
                                      <p:cBhvr>
                                        <p:cTn id="21" dur="1000"/>
                                        <p:tgtEl>
                                          <p:spTgt spid="102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026"/>
                                        </p:tgtEl>
                                        <p:attrNameLst>
                                          <p:attrName>style.visibility</p:attrName>
                                        </p:attrNameLst>
                                      </p:cBhvr>
                                      <p:to>
                                        <p:strVal val="visible"/>
                                      </p:to>
                                    </p:set>
                                    <p:animEffect transition="in" filter="wipe(left)">
                                      <p:cBhvr>
                                        <p:cTn id="26" dur="1000"/>
                                        <p:tgtEl>
                                          <p:spTgt spid="102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animEffect transition="in" filter="wipe(left)">
                                      <p:cBhvr>
                                        <p:cTn id="31" dur="1000"/>
                                        <p:tgtEl>
                                          <p:spTgt spid="102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39269"/>
                                        </p:tgtEl>
                                        <p:attrNameLst>
                                          <p:attrName>style.visibility</p:attrName>
                                        </p:attrNameLst>
                                      </p:cBhvr>
                                      <p:to>
                                        <p:strVal val="visible"/>
                                      </p:to>
                                    </p:set>
                                    <p:animEffect transition="in" filter="wipe(left)">
                                      <p:cBhvr>
                                        <p:cTn id="36" dur="1000"/>
                                        <p:tgtEl>
                                          <p:spTgt spid="13926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39270"/>
                                        </p:tgtEl>
                                        <p:attrNameLst>
                                          <p:attrName>style.visibility</p:attrName>
                                        </p:attrNameLst>
                                      </p:cBhvr>
                                      <p:to>
                                        <p:strVal val="visible"/>
                                      </p:to>
                                    </p:set>
                                    <p:animEffect transition="in" filter="wipe(left)">
                                      <p:cBhvr>
                                        <p:cTn id="41" dur="1000"/>
                                        <p:tgtEl>
                                          <p:spTgt spid="139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63212D05-A724-4CBF-9E86-E01F86541CD0}" type="slidenum">
              <a:rPr lang="en-US"/>
              <a:pPr/>
              <a:t>18</a:t>
            </a:fld>
            <a:endParaRPr lang="th-TH"/>
          </a:p>
        </p:txBody>
      </p:sp>
      <p:sp>
        <p:nvSpPr>
          <p:cNvPr id="38914" name="Rectangle 2"/>
          <p:cNvSpPr>
            <a:spLocks noGrp="1" noChangeArrowheads="1"/>
          </p:cNvSpPr>
          <p:nvPr>
            <p:ph type="title"/>
          </p:nvPr>
        </p:nvSpPr>
        <p:spPr/>
        <p:txBody>
          <a:bodyPr/>
          <a:lstStyle/>
          <a:p>
            <a:r>
              <a:rPr lang="en-US"/>
              <a:t>Some Remarks about Entropy</a:t>
            </a:r>
            <a:endParaRPr lang="th-TH"/>
          </a:p>
        </p:txBody>
      </p:sp>
      <p:sp>
        <p:nvSpPr>
          <p:cNvPr id="38915" name="Rectangle 3"/>
          <p:cNvSpPr>
            <a:spLocks noGrp="1" noChangeArrowheads="1"/>
          </p:cNvSpPr>
          <p:nvPr>
            <p:ph type="body" idx="1"/>
          </p:nvPr>
        </p:nvSpPr>
        <p:spPr/>
        <p:txBody>
          <a:bodyPr/>
          <a:lstStyle/>
          <a:p>
            <a:endParaRPr lang="en-US"/>
          </a:p>
          <a:p>
            <a:r>
              <a:rPr lang="en-US"/>
              <a:t>Processes will occur only if </a:t>
            </a:r>
            <a:r>
              <a:rPr lang="el-GR"/>
              <a:t>Δ</a:t>
            </a:r>
            <a:r>
              <a:rPr lang="en-US"/>
              <a:t>S</a:t>
            </a:r>
            <a:r>
              <a:rPr lang="en-US" baseline="-25000"/>
              <a:t>total</a:t>
            </a:r>
            <a:r>
              <a:rPr lang="en-US"/>
              <a:t> ≥ 0</a:t>
            </a:r>
          </a:p>
          <a:p>
            <a:pPr>
              <a:buFont typeface="Wingdings" pitchFamily="2" charset="2"/>
              <a:buNone/>
            </a:pPr>
            <a:r>
              <a:rPr lang="en-US"/>
              <a:t>	(Principle of Increase of Entropy)</a:t>
            </a:r>
          </a:p>
          <a:p>
            <a:r>
              <a:rPr lang="en-US"/>
              <a:t>Entropy is a nonconserved property;</a:t>
            </a:r>
          </a:p>
          <a:p>
            <a:pPr>
              <a:buFont typeface="Wingdings" pitchFamily="2" charset="2"/>
              <a:buNone/>
            </a:pPr>
            <a:r>
              <a:rPr lang="en-US"/>
              <a:t>	increases for all ACTUAL process</a:t>
            </a:r>
          </a:p>
          <a:p>
            <a:r>
              <a:rPr lang="en-US"/>
              <a:t>S</a:t>
            </a:r>
            <a:r>
              <a:rPr lang="en-US" baseline="-25000"/>
              <a:t>generation</a:t>
            </a:r>
            <a:r>
              <a:rPr lang="en-US"/>
              <a:t> ~ measure of magnitude of irreversibility</a:t>
            </a:r>
            <a:endParaRPr lang="th-TH"/>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1FAA9280-24AB-48E1-835A-BF9153CAC0D1}" type="slidenum">
              <a:rPr lang="en-US"/>
              <a:pPr/>
              <a:t>19</a:t>
            </a:fld>
            <a:endParaRPr lang="th-TH"/>
          </a:p>
        </p:txBody>
      </p:sp>
      <p:sp>
        <p:nvSpPr>
          <p:cNvPr id="36866" name="Rectangle 2"/>
          <p:cNvSpPr>
            <a:spLocks noGrp="1" noChangeArrowheads="1"/>
          </p:cNvSpPr>
          <p:nvPr>
            <p:ph type="title"/>
          </p:nvPr>
        </p:nvSpPr>
        <p:spPr/>
        <p:txBody>
          <a:bodyPr/>
          <a:lstStyle/>
          <a:p>
            <a:r>
              <a:rPr lang="en-US"/>
              <a:t>Principle of Increase of Entropy</a:t>
            </a:r>
            <a:endParaRPr lang="th-TH"/>
          </a:p>
        </p:txBody>
      </p:sp>
      <p:sp>
        <p:nvSpPr>
          <p:cNvPr id="36868" name="Rectangle 4"/>
          <p:cNvSpPr>
            <a:spLocks noGrp="1" noChangeArrowheads="1"/>
          </p:cNvSpPr>
          <p:nvPr>
            <p:ph type="body" idx="1"/>
          </p:nvPr>
        </p:nvSpPr>
        <p:spPr>
          <a:noFill/>
          <a:ln/>
        </p:spPr>
        <p:txBody>
          <a:bodyPr/>
          <a:lstStyle/>
          <a:p>
            <a:endParaRPr lang="en-US"/>
          </a:p>
          <a:p>
            <a:r>
              <a:rPr lang="el-GR"/>
              <a:t>Δ</a:t>
            </a:r>
            <a:r>
              <a:rPr lang="en-US"/>
              <a:t>S</a:t>
            </a:r>
            <a:r>
              <a:rPr lang="en-US" baseline="-25000"/>
              <a:t>isolated</a:t>
            </a:r>
            <a:r>
              <a:rPr lang="en-US"/>
              <a:t> ≥ 0</a:t>
            </a:r>
          </a:p>
          <a:p>
            <a:r>
              <a:rPr lang="en-US"/>
              <a:t>S</a:t>
            </a:r>
            <a:r>
              <a:rPr lang="en-US" baseline="-25000"/>
              <a:t>gen</a:t>
            </a:r>
            <a:r>
              <a:rPr lang="en-US"/>
              <a:t>=</a:t>
            </a:r>
            <a:r>
              <a:rPr lang="el-GR"/>
              <a:t>Δ</a:t>
            </a:r>
            <a:r>
              <a:rPr lang="en-US"/>
              <a:t>S</a:t>
            </a:r>
            <a:r>
              <a:rPr lang="en-US" baseline="-25000"/>
              <a:t>total</a:t>
            </a:r>
            <a:r>
              <a:rPr lang="en-US"/>
              <a:t>=</a:t>
            </a:r>
            <a:r>
              <a:rPr lang="el-GR"/>
              <a:t>Δ</a:t>
            </a:r>
            <a:r>
              <a:rPr lang="en-US"/>
              <a:t>S</a:t>
            </a:r>
            <a:r>
              <a:rPr lang="en-US" baseline="-25000"/>
              <a:t>system</a:t>
            </a:r>
            <a:r>
              <a:rPr lang="en-US"/>
              <a:t>+</a:t>
            </a:r>
            <a:r>
              <a:rPr lang="el-GR"/>
              <a:t>Δ</a:t>
            </a:r>
            <a:r>
              <a:rPr lang="en-US"/>
              <a:t>S</a:t>
            </a:r>
            <a:r>
              <a:rPr lang="en-US" baseline="-25000"/>
              <a:t>surroundings</a:t>
            </a:r>
            <a:r>
              <a:rPr lang="en-US"/>
              <a:t> ≥ 0</a:t>
            </a:r>
          </a:p>
          <a:p>
            <a:pPr lvl="1"/>
            <a:r>
              <a:rPr lang="en-US"/>
              <a:t>&gt; 0  </a:t>
            </a:r>
            <a:r>
              <a:rPr lang="en-US">
                <a:sym typeface="Wingdings" pitchFamily="2" charset="2"/>
              </a:rPr>
              <a:t> Irreversible process</a:t>
            </a:r>
          </a:p>
          <a:p>
            <a:pPr lvl="1"/>
            <a:r>
              <a:rPr lang="en-US">
                <a:sym typeface="Wingdings" pitchFamily="2" charset="2"/>
              </a:rPr>
              <a:t>= 0  Reversible process</a:t>
            </a:r>
          </a:p>
          <a:p>
            <a:pPr lvl="1"/>
            <a:r>
              <a:rPr lang="en-US">
                <a:sym typeface="Wingdings" pitchFamily="2" charset="2"/>
              </a:rPr>
              <a:t>&lt; 0  Impossible</a:t>
            </a:r>
            <a:endParaRPr lang="en-US"/>
          </a:p>
          <a:p>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B5DF8FB9-300E-45F3-97D3-7BE7B2E5B773}" type="slidenum">
              <a:rPr lang="en-US"/>
              <a:pPr/>
              <a:t>2</a:t>
            </a:fld>
            <a:endParaRPr lang="th-TH"/>
          </a:p>
        </p:txBody>
      </p:sp>
      <p:sp>
        <p:nvSpPr>
          <p:cNvPr id="10242" name="Rectangle 2"/>
          <p:cNvSpPr>
            <a:spLocks noGrp="1" noChangeArrowheads="1"/>
          </p:cNvSpPr>
          <p:nvPr>
            <p:ph type="title"/>
          </p:nvPr>
        </p:nvSpPr>
        <p:spPr/>
        <p:txBody>
          <a:bodyPr/>
          <a:lstStyle/>
          <a:p>
            <a:r>
              <a:rPr lang="en-US"/>
              <a:t>Introduction</a:t>
            </a:r>
            <a:endParaRPr lang="th-TH"/>
          </a:p>
        </p:txBody>
      </p:sp>
      <p:sp>
        <p:nvSpPr>
          <p:cNvPr id="10243" name="Rectangle 3"/>
          <p:cNvSpPr>
            <a:spLocks noGrp="1" noChangeArrowheads="1"/>
          </p:cNvSpPr>
          <p:nvPr>
            <p:ph type="body" idx="1"/>
          </p:nvPr>
        </p:nvSpPr>
        <p:spPr/>
        <p:txBody>
          <a:bodyPr/>
          <a:lstStyle/>
          <a:p>
            <a:r>
              <a:rPr lang="en-US" sz="2600"/>
              <a:t>Last chapter: 2</a:t>
            </a:r>
            <a:r>
              <a:rPr lang="en-US" sz="2600" baseline="30000"/>
              <a:t>nd</a:t>
            </a:r>
            <a:r>
              <a:rPr lang="en-US" sz="2600"/>
              <a:t> Law apply to CYCLE</a:t>
            </a:r>
          </a:p>
          <a:p>
            <a:r>
              <a:rPr lang="en-US" sz="2600"/>
              <a:t>This chapter: 2</a:t>
            </a:r>
            <a:r>
              <a:rPr lang="en-US" sz="2600" baseline="30000"/>
              <a:t>nd</a:t>
            </a:r>
            <a:r>
              <a:rPr lang="en-US" sz="2600"/>
              <a:t> Law apply to PROCESS</a:t>
            </a:r>
          </a:p>
          <a:p>
            <a:r>
              <a:rPr lang="en-US" sz="2600"/>
              <a:t>1</a:t>
            </a:r>
            <a:r>
              <a:rPr lang="en-US" sz="2600" baseline="30000"/>
              <a:t>st</a:t>
            </a:r>
            <a:r>
              <a:rPr lang="en-US" sz="2600"/>
              <a:t> law deal with Energy and its Conservation</a:t>
            </a:r>
          </a:p>
          <a:p>
            <a:r>
              <a:rPr lang="en-US" sz="2600"/>
              <a:t>2</a:t>
            </a:r>
            <a:r>
              <a:rPr lang="en-US" sz="2600" baseline="30000"/>
              <a:t>nd</a:t>
            </a:r>
            <a:r>
              <a:rPr lang="en-US" sz="2600"/>
              <a:t> law deal with Entropy, it is not conserved</a:t>
            </a:r>
          </a:p>
          <a:p>
            <a:pPr>
              <a:buFont typeface="Wingdings" pitchFamily="2" charset="2"/>
              <a:buNone/>
            </a:pPr>
            <a:endParaRPr lang="en-US" sz="2600"/>
          </a:p>
          <a:p>
            <a:endParaRPr lang="th-TH" sz="26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6E90E891-55C5-4D49-A35F-DD5A73F3A0E0}" type="slidenum">
              <a:rPr lang="en-US"/>
              <a:pPr/>
              <a:t>20</a:t>
            </a:fld>
            <a:endParaRPr lang="th-TH"/>
          </a:p>
        </p:txBody>
      </p:sp>
      <p:sp>
        <p:nvSpPr>
          <p:cNvPr id="35843" name="Rectangle 3"/>
          <p:cNvSpPr>
            <a:spLocks noGrp="1" noChangeArrowheads="1"/>
          </p:cNvSpPr>
          <p:nvPr>
            <p:ph type="body" idx="1"/>
          </p:nvPr>
        </p:nvSpPr>
        <p:spPr>
          <a:xfrm>
            <a:off x="566738" y="1714500"/>
            <a:ext cx="8001000" cy="4305300"/>
          </a:xfrm>
        </p:spPr>
        <p:txBody>
          <a:bodyPr/>
          <a:lstStyle/>
          <a:p>
            <a:r>
              <a:rPr lang="el-GR" sz="2600"/>
              <a:t>Δ</a:t>
            </a:r>
            <a:r>
              <a:rPr lang="en-US" sz="2600"/>
              <a:t>S = (</a:t>
            </a:r>
            <a:r>
              <a:rPr lang="el-GR" sz="2600"/>
              <a:t>∫δ</a:t>
            </a:r>
            <a:r>
              <a:rPr lang="en-US" sz="2600"/>
              <a:t>Q/T)</a:t>
            </a:r>
            <a:r>
              <a:rPr lang="en-US" sz="2600" baseline="-25000"/>
              <a:t>rev.   </a:t>
            </a:r>
            <a:r>
              <a:rPr lang="th-TH" sz="2000"/>
              <a:t>สำหรับ </a:t>
            </a:r>
            <a:r>
              <a:rPr lang="en-US" sz="2000"/>
              <a:t>reversible process</a:t>
            </a:r>
          </a:p>
          <a:p>
            <a:r>
              <a:rPr lang="el-GR" sz="2600"/>
              <a:t>Δ</a:t>
            </a:r>
            <a:r>
              <a:rPr lang="en-US" sz="2600"/>
              <a:t>S ≥ (</a:t>
            </a:r>
            <a:r>
              <a:rPr lang="el-GR" sz="2600"/>
              <a:t>∫δ</a:t>
            </a:r>
            <a:r>
              <a:rPr lang="en-US" sz="2600"/>
              <a:t>Q/T)      </a:t>
            </a:r>
            <a:r>
              <a:rPr lang="th-TH" sz="2000"/>
              <a:t>สำหรับ </a:t>
            </a:r>
            <a:r>
              <a:rPr lang="en-US" sz="2000"/>
              <a:t>irreversible process</a:t>
            </a:r>
            <a:endParaRPr lang="en-US" sz="2600"/>
          </a:p>
          <a:p>
            <a:r>
              <a:rPr lang="el-GR" sz="2600"/>
              <a:t>Δ</a:t>
            </a:r>
            <a:r>
              <a:rPr lang="en-US" sz="2600"/>
              <a:t>S = (</a:t>
            </a:r>
            <a:r>
              <a:rPr lang="el-GR" sz="2600"/>
              <a:t>∫δ</a:t>
            </a:r>
            <a:r>
              <a:rPr lang="en-US" sz="2600"/>
              <a:t>Q/T) + </a:t>
            </a:r>
            <a:r>
              <a:rPr lang="en-US" sz="2600" b="1"/>
              <a:t>S</a:t>
            </a:r>
            <a:r>
              <a:rPr lang="en-US" sz="2600" b="1" baseline="-25000"/>
              <a:t>gen</a:t>
            </a:r>
            <a:r>
              <a:rPr lang="en-US" sz="2600" baseline="-25000"/>
              <a:t> </a:t>
            </a:r>
            <a:r>
              <a:rPr lang="th-TH" sz="2000"/>
              <a:t>สำหรับ </a:t>
            </a:r>
            <a:r>
              <a:rPr lang="en-US" sz="2000"/>
              <a:t>irreversible process</a:t>
            </a:r>
            <a:endParaRPr lang="en-US" sz="2600" baseline="-25000"/>
          </a:p>
          <a:p>
            <a:r>
              <a:rPr lang="en-US" sz="2600"/>
              <a:t>(</a:t>
            </a:r>
            <a:r>
              <a:rPr lang="el-GR" sz="2600"/>
              <a:t>∫δ</a:t>
            </a:r>
            <a:r>
              <a:rPr lang="en-US" sz="2600"/>
              <a:t>Q/T)  = Entropy Transfer </a:t>
            </a:r>
            <a:r>
              <a:rPr lang="th-TH" sz="2600"/>
              <a:t>เกิดเมื่อมีการส่งผ่านความร้อน</a:t>
            </a:r>
            <a:endParaRPr lang="en-US" sz="2600"/>
          </a:p>
          <a:p>
            <a:r>
              <a:rPr lang="en-US" sz="2600"/>
              <a:t>S</a:t>
            </a:r>
            <a:r>
              <a:rPr lang="en-US" sz="2600" baseline="-25000"/>
              <a:t>gen</a:t>
            </a:r>
            <a:r>
              <a:rPr lang="th-TH" sz="2600" baseline="-25000"/>
              <a:t> </a:t>
            </a:r>
            <a:r>
              <a:rPr lang="en-US" sz="2600"/>
              <a:t>= Entropy Generation </a:t>
            </a:r>
            <a:r>
              <a:rPr lang="th-TH" sz="2600"/>
              <a:t>เกิดเนื่องาก </a:t>
            </a:r>
            <a:r>
              <a:rPr lang="en-US" sz="2600"/>
              <a:t>Irreversibility of process</a:t>
            </a:r>
          </a:p>
          <a:p>
            <a:r>
              <a:rPr lang="en-US" sz="2600"/>
              <a:t>Q = Heat transfer during the process</a:t>
            </a:r>
          </a:p>
          <a:p>
            <a:r>
              <a:rPr lang="en-US" sz="2600"/>
              <a:t>T = absolute Temp. @ boundary</a:t>
            </a:r>
            <a:endParaRPr lang="el-GR" sz="2600"/>
          </a:p>
          <a:p>
            <a:endParaRPr lang="el-GR" sz="2600"/>
          </a:p>
        </p:txBody>
      </p:sp>
      <p:graphicFrame>
        <p:nvGraphicFramePr>
          <p:cNvPr id="35844" name="Object 4"/>
          <p:cNvGraphicFramePr>
            <a:graphicFrameLocks noChangeAspect="1"/>
          </p:cNvGraphicFramePr>
          <p:nvPr/>
        </p:nvGraphicFramePr>
        <p:xfrm>
          <a:off x="4514850" y="3321050"/>
          <a:ext cx="114300" cy="215900"/>
        </p:xfrm>
        <a:graphic>
          <a:graphicData uri="http://schemas.openxmlformats.org/presentationml/2006/ole">
            <p:oleObj spid="_x0000_s35844" name="Equation" r:id="rId3" imgW="114120" imgH="215640"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DB6B2B1B-929E-4B10-ADF3-D18AA7D07259}" type="slidenum">
              <a:rPr lang="en-US"/>
              <a:pPr/>
              <a:t>21</a:t>
            </a:fld>
            <a:endParaRPr lang="th-TH"/>
          </a:p>
        </p:txBody>
      </p:sp>
      <p:sp>
        <p:nvSpPr>
          <p:cNvPr id="41986" name="Rectangle 2"/>
          <p:cNvSpPr>
            <a:spLocks noGrp="1" noChangeArrowheads="1"/>
          </p:cNvSpPr>
          <p:nvPr>
            <p:ph type="title"/>
          </p:nvPr>
        </p:nvSpPr>
        <p:spPr/>
        <p:txBody>
          <a:bodyPr/>
          <a:lstStyle/>
          <a:p>
            <a:r>
              <a:rPr lang="en-US" sz="1800" b="1" u="sng"/>
              <a:t>EXAMPLE 8.2</a:t>
            </a:r>
            <a:r>
              <a:rPr lang="en-US" sz="1800"/>
              <a:t>  Suppose that 1 kg of saturated water vapor at 100°C is condensed to a saturated liquid at 100°C in a constant-pressure process by heat transfer to the surrounding air, which is at 25°C. What is the net increase in entropy of the system plus surroundings?</a:t>
            </a:r>
            <a:endParaRPr lang="th-TH" sz="1800"/>
          </a:p>
        </p:txBody>
      </p:sp>
      <p:sp>
        <p:nvSpPr>
          <p:cNvPr id="41992" name="Rectangle 8"/>
          <p:cNvSpPr>
            <a:spLocks noChangeArrowheads="1"/>
          </p:cNvSpPr>
          <p:nvPr/>
        </p:nvSpPr>
        <p:spPr bwMode="auto">
          <a:xfrm>
            <a:off x="628650" y="1817688"/>
            <a:ext cx="7934325" cy="4357687"/>
          </a:xfrm>
          <a:prstGeom prst="rect">
            <a:avLst/>
          </a:prstGeom>
          <a:noFill/>
          <a:ln w="9525">
            <a:noFill/>
            <a:miter lim="800000"/>
            <a:headEnd/>
            <a:tailEnd/>
          </a:ln>
          <a:effectLst/>
        </p:spPr>
        <p:txBody>
          <a:bodyPr>
            <a:spAutoFit/>
          </a:bodyPr>
          <a:lstStyle/>
          <a:p>
            <a:pPr>
              <a:spcBef>
                <a:spcPct val="50000"/>
              </a:spcBef>
            </a:pPr>
            <a:r>
              <a:rPr lang="en-US" sz="2000" b="1" u="sng"/>
              <a:t>Solution</a:t>
            </a:r>
          </a:p>
          <a:p>
            <a:pPr>
              <a:spcBef>
                <a:spcPct val="50000"/>
              </a:spcBef>
            </a:pPr>
            <a:r>
              <a:rPr lang="en-US" sz="2000"/>
              <a:t>For the system, from the steam tables,</a:t>
            </a:r>
          </a:p>
          <a:p>
            <a:pPr>
              <a:spcBef>
                <a:spcPct val="50000"/>
              </a:spcBef>
            </a:pPr>
            <a:r>
              <a:rPr lang="en-US" sz="2000"/>
              <a:t>	</a:t>
            </a:r>
            <a:r>
              <a:rPr lang="el-GR" sz="2000"/>
              <a:t>Δ</a:t>
            </a:r>
            <a:r>
              <a:rPr lang="en-US" sz="2000"/>
              <a:t>S</a:t>
            </a:r>
            <a:r>
              <a:rPr lang="en-US" sz="2000" baseline="-25000"/>
              <a:t>system</a:t>
            </a:r>
            <a:r>
              <a:rPr lang="en-US" sz="2000"/>
              <a:t> = -ms</a:t>
            </a:r>
            <a:r>
              <a:rPr lang="en-US" sz="2000" baseline="-25000"/>
              <a:t>fg</a:t>
            </a:r>
            <a:r>
              <a:rPr lang="en-US" sz="2000"/>
              <a:t> = -1 x 6.0480 = -6.0480 kJ/K </a:t>
            </a:r>
          </a:p>
          <a:p>
            <a:pPr>
              <a:spcBef>
                <a:spcPct val="50000"/>
              </a:spcBef>
            </a:pPr>
            <a:r>
              <a:rPr lang="en-US" sz="2000"/>
              <a:t>Concerning the surroundings, we have</a:t>
            </a:r>
          </a:p>
          <a:p>
            <a:pPr>
              <a:spcBef>
                <a:spcPct val="50000"/>
              </a:spcBef>
            </a:pPr>
            <a:r>
              <a:rPr lang="en-US" sz="2000"/>
              <a:t>	Q </a:t>
            </a:r>
            <a:r>
              <a:rPr lang="en-US" sz="2000" baseline="-25000"/>
              <a:t>to surroundings</a:t>
            </a:r>
            <a:r>
              <a:rPr lang="en-US" sz="2000"/>
              <a:t> = mh</a:t>
            </a:r>
            <a:r>
              <a:rPr lang="en-US" sz="2000" baseline="-25000"/>
              <a:t>fg</a:t>
            </a:r>
            <a:r>
              <a:rPr lang="en-US" sz="2000"/>
              <a:t> = 1 x 2257.0 = 2257 kJ</a:t>
            </a:r>
          </a:p>
          <a:p>
            <a:pPr>
              <a:spcBef>
                <a:spcPct val="50000"/>
              </a:spcBef>
            </a:pPr>
            <a:r>
              <a:rPr lang="en-US" sz="2000"/>
              <a:t>	</a:t>
            </a:r>
            <a:r>
              <a:rPr lang="el-GR" sz="2000"/>
              <a:t>Δ</a:t>
            </a:r>
            <a:r>
              <a:rPr lang="en-US" sz="2000"/>
              <a:t>S</a:t>
            </a:r>
            <a:r>
              <a:rPr lang="en-US" sz="2000" baseline="-25000"/>
              <a:t>surr</a:t>
            </a:r>
            <a:r>
              <a:rPr lang="en-US" sz="2000"/>
              <a:t> = Q/T</a:t>
            </a:r>
            <a:r>
              <a:rPr lang="en-US" sz="2000" baseline="-25000"/>
              <a:t>o</a:t>
            </a:r>
            <a:r>
              <a:rPr lang="en-US" sz="2000"/>
              <a:t> = 298.15/298.15 = 7.5700 kJ/K</a:t>
            </a:r>
          </a:p>
          <a:p>
            <a:pPr>
              <a:spcBef>
                <a:spcPct val="50000"/>
              </a:spcBef>
            </a:pPr>
            <a:r>
              <a:rPr lang="en-US" sz="2000"/>
              <a:t>	</a:t>
            </a:r>
            <a:r>
              <a:rPr lang="el-GR" sz="2000"/>
              <a:t>Δ</a:t>
            </a:r>
            <a:r>
              <a:rPr lang="en-US" sz="2000"/>
              <a:t>S</a:t>
            </a:r>
            <a:r>
              <a:rPr lang="en-US" sz="2000" baseline="-25000"/>
              <a:t>net</a:t>
            </a:r>
            <a:r>
              <a:rPr lang="en-US" sz="2000"/>
              <a:t> = </a:t>
            </a:r>
            <a:r>
              <a:rPr lang="el-GR" sz="2400"/>
              <a:t>Δ</a:t>
            </a:r>
            <a:r>
              <a:rPr lang="en-US" sz="2400"/>
              <a:t>S</a:t>
            </a:r>
            <a:r>
              <a:rPr lang="en-US" sz="2400" baseline="-25000"/>
              <a:t>system</a:t>
            </a:r>
            <a:r>
              <a:rPr lang="en-US" sz="2000"/>
              <a:t>+</a:t>
            </a:r>
            <a:r>
              <a:rPr lang="el-GR" sz="2000"/>
              <a:t>Δ</a:t>
            </a:r>
            <a:r>
              <a:rPr lang="en-US" sz="2000"/>
              <a:t>S</a:t>
            </a:r>
            <a:r>
              <a:rPr lang="en-US" sz="2000" baseline="-25000"/>
              <a:t>surr</a:t>
            </a:r>
            <a:r>
              <a:rPr lang="en-US" sz="2000"/>
              <a:t> = -6.0480 + 7.5700 </a:t>
            </a:r>
          </a:p>
          <a:p>
            <a:pPr>
              <a:spcBef>
                <a:spcPct val="50000"/>
              </a:spcBef>
            </a:pPr>
            <a:r>
              <a:rPr lang="en-US" sz="2000"/>
              <a:t>				    = 1.5220 kJ/K</a:t>
            </a:r>
          </a:p>
          <a:p>
            <a:pPr>
              <a:spcBef>
                <a:spcPct val="50000"/>
              </a:spcBef>
            </a:pPr>
            <a:r>
              <a:rPr lang="en-US" sz="2000" i="1"/>
              <a:t>	</a:t>
            </a:r>
            <a:r>
              <a:rPr lang="en-US" sz="1400" i="1"/>
              <a:t>This increase in entropy is in accordance with the principle of the increase of entropy, and tells us, as does our experience, that this process can take place.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1546F043-8F4A-47E6-99CB-7E8C7BF2013C}" type="slidenum">
              <a:rPr lang="en-US"/>
              <a:pPr/>
              <a:t>22</a:t>
            </a:fld>
            <a:endParaRPr lang="th-TH"/>
          </a:p>
        </p:txBody>
      </p:sp>
      <p:sp>
        <p:nvSpPr>
          <p:cNvPr id="43010" name="Rectangle 2"/>
          <p:cNvSpPr>
            <a:spLocks noGrp="1" noChangeArrowheads="1"/>
          </p:cNvSpPr>
          <p:nvPr>
            <p:ph type="title"/>
          </p:nvPr>
        </p:nvSpPr>
        <p:spPr/>
        <p:txBody>
          <a:bodyPr/>
          <a:lstStyle/>
          <a:p>
            <a:r>
              <a:rPr lang="en-US" sz="3400"/>
              <a:t>Entropy Change of a Solid or Liquid</a:t>
            </a:r>
            <a:endParaRPr lang="th-TH" sz="3400"/>
          </a:p>
        </p:txBody>
      </p:sp>
      <p:sp>
        <p:nvSpPr>
          <p:cNvPr id="43011" name="Rectangle 3"/>
          <p:cNvSpPr>
            <a:spLocks noGrp="1" noChangeArrowheads="1"/>
          </p:cNvSpPr>
          <p:nvPr>
            <p:ph type="body" idx="1"/>
          </p:nvPr>
        </p:nvSpPr>
        <p:spPr/>
        <p:txBody>
          <a:bodyPr/>
          <a:lstStyle/>
          <a:p>
            <a:pPr>
              <a:buFont typeface="Wingdings" pitchFamily="2" charset="2"/>
              <a:buNone/>
            </a:pPr>
            <a:r>
              <a:rPr lang="en-US" sz="2600"/>
              <a:t>Solid &amp; Liquid </a:t>
            </a:r>
            <a:r>
              <a:rPr lang="en-US" sz="2600">
                <a:sym typeface="Wingdings" pitchFamily="2" charset="2"/>
              </a:rPr>
              <a:t></a:t>
            </a:r>
            <a:endParaRPr lang="en-US" sz="2600"/>
          </a:p>
          <a:p>
            <a:r>
              <a:rPr lang="en-US" sz="2600"/>
              <a:t>Specific Heat  = Constant</a:t>
            </a:r>
          </a:p>
          <a:p>
            <a:r>
              <a:rPr lang="el-GR" sz="2600"/>
              <a:t>Δ</a:t>
            </a:r>
            <a:r>
              <a:rPr lang="en-US" sz="2600"/>
              <a:t>V very small </a:t>
            </a:r>
            <a:r>
              <a:rPr lang="en-US" sz="2600">
                <a:sym typeface="Wingdings" pitchFamily="2" charset="2"/>
              </a:rPr>
              <a:t> </a:t>
            </a:r>
            <a:r>
              <a:rPr lang="el-GR" sz="2600">
                <a:sym typeface="Wingdings" pitchFamily="2" charset="2"/>
              </a:rPr>
              <a:t>Δ</a:t>
            </a:r>
            <a:r>
              <a:rPr lang="en-US" sz="2600">
                <a:sym typeface="Wingdings" pitchFamily="2" charset="2"/>
              </a:rPr>
              <a:t>h~</a:t>
            </a:r>
            <a:r>
              <a:rPr lang="el-GR" sz="2600">
                <a:sym typeface="Wingdings" pitchFamily="2" charset="2"/>
              </a:rPr>
              <a:t>Δ</a:t>
            </a:r>
            <a:r>
              <a:rPr lang="en-US" sz="2600">
                <a:sym typeface="Wingdings" pitchFamily="2" charset="2"/>
              </a:rPr>
              <a:t>u ~</a:t>
            </a:r>
            <a:r>
              <a:rPr lang="th-TH" sz="2600">
                <a:sym typeface="Wingdings" pitchFamily="2" charset="2"/>
              </a:rPr>
              <a:t> </a:t>
            </a:r>
            <a:r>
              <a:rPr lang="en-US" sz="2600">
                <a:sym typeface="Wingdings" pitchFamily="2" charset="2"/>
              </a:rPr>
              <a:t>q</a:t>
            </a:r>
          </a:p>
          <a:p>
            <a:r>
              <a:rPr lang="en-US" sz="2600">
                <a:sym typeface="Wingdings" pitchFamily="2" charset="2"/>
              </a:rPr>
              <a:t>ds = (</a:t>
            </a:r>
            <a:r>
              <a:rPr lang="en-US" sz="2600">
                <a:sym typeface="Symbol" pitchFamily="18" charset="2"/>
              </a:rPr>
              <a:t>Q/T)</a:t>
            </a:r>
            <a:r>
              <a:rPr lang="en-US" sz="2600" baseline="-25000">
                <a:sym typeface="Symbol" pitchFamily="18" charset="2"/>
              </a:rPr>
              <a:t>rev</a:t>
            </a:r>
            <a:r>
              <a:rPr lang="en-US" sz="2600">
                <a:sym typeface="Symbol" pitchFamily="18" charset="2"/>
              </a:rPr>
              <a:t>  du/T  CdT/T</a:t>
            </a:r>
          </a:p>
          <a:p>
            <a:endParaRPr lang="en-US" sz="2600">
              <a:sym typeface="Symbol" pitchFamily="18" charset="2"/>
            </a:endParaRPr>
          </a:p>
          <a:p>
            <a:pPr>
              <a:buFont typeface="Wingdings" pitchFamily="2" charset="2"/>
              <a:buNone/>
            </a:pPr>
            <a:r>
              <a:rPr lang="en-US" sz="2600">
                <a:sym typeface="Symbol" pitchFamily="18" charset="2"/>
              </a:rPr>
              <a:t>			s</a:t>
            </a:r>
            <a:r>
              <a:rPr lang="en-US" sz="2600" baseline="-25000">
                <a:sym typeface="Symbol" pitchFamily="18" charset="2"/>
              </a:rPr>
              <a:t>2</a:t>
            </a:r>
            <a:r>
              <a:rPr lang="en-US" sz="2600">
                <a:sym typeface="Symbol" pitchFamily="18" charset="2"/>
              </a:rPr>
              <a:t>-s</a:t>
            </a:r>
            <a:r>
              <a:rPr lang="en-US" sz="2600" baseline="-25000">
                <a:sym typeface="Symbol" pitchFamily="18" charset="2"/>
              </a:rPr>
              <a:t>1</a:t>
            </a:r>
            <a:r>
              <a:rPr lang="en-US" sz="2600">
                <a:sym typeface="Symbol" pitchFamily="18" charset="2"/>
              </a:rPr>
              <a:t>  C ln(T</a:t>
            </a:r>
            <a:r>
              <a:rPr lang="en-US" sz="2600" baseline="-25000">
                <a:sym typeface="Symbol" pitchFamily="18" charset="2"/>
              </a:rPr>
              <a:t>2</a:t>
            </a:r>
            <a:r>
              <a:rPr lang="en-US" sz="2600">
                <a:sym typeface="Symbol" pitchFamily="18" charset="2"/>
              </a:rPr>
              <a:t>/T</a:t>
            </a:r>
            <a:r>
              <a:rPr lang="en-US" sz="2600" baseline="-25000">
                <a:sym typeface="Symbol" pitchFamily="18" charset="2"/>
              </a:rPr>
              <a:t>1</a:t>
            </a:r>
            <a:r>
              <a:rPr lang="en-US" sz="2600">
                <a:sym typeface="Symbol" pitchFamily="18" charset="2"/>
              </a:rPr>
              <a:t>)</a:t>
            </a:r>
          </a:p>
          <a:p>
            <a:endParaRPr lang="th-TH" sz="26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D84B94B3-AC62-46CA-BA4D-E0B13277F559}" type="slidenum">
              <a:rPr lang="en-US"/>
              <a:pPr/>
              <a:t>23</a:t>
            </a:fld>
            <a:endParaRPr lang="th-TH"/>
          </a:p>
        </p:txBody>
      </p:sp>
      <p:sp>
        <p:nvSpPr>
          <p:cNvPr id="44034" name="Rectangle 2"/>
          <p:cNvSpPr>
            <a:spLocks noGrp="1" noChangeArrowheads="1"/>
          </p:cNvSpPr>
          <p:nvPr>
            <p:ph type="title"/>
          </p:nvPr>
        </p:nvSpPr>
        <p:spPr>
          <a:xfrm>
            <a:off x="650875" y="257175"/>
            <a:ext cx="8001000" cy="1187450"/>
          </a:xfrm>
        </p:spPr>
        <p:txBody>
          <a:bodyPr/>
          <a:lstStyle/>
          <a:p>
            <a:r>
              <a:rPr lang="en-US" sz="2000">
                <a:latin typeface="Times New Roman" pitchFamily="18" charset="0"/>
              </a:rPr>
              <a:t>EXAMPLE 8.3   One kilogram of liquid water is heated from 20°C to 90°C. Calculate the entropy change, assuming constant specific heat, and compare the result with that found when using the steam tables.</a:t>
            </a:r>
            <a:endParaRPr lang="th-TH" sz="2000">
              <a:latin typeface="Times New Roman" pitchFamily="18" charset="0"/>
            </a:endParaRPr>
          </a:p>
        </p:txBody>
      </p:sp>
      <p:sp>
        <p:nvSpPr>
          <p:cNvPr id="44036" name="Rectangle 4"/>
          <p:cNvSpPr>
            <a:spLocks noChangeArrowheads="1"/>
          </p:cNvSpPr>
          <p:nvPr/>
        </p:nvSpPr>
        <p:spPr bwMode="auto">
          <a:xfrm>
            <a:off x="704850" y="2095500"/>
            <a:ext cx="7813675" cy="3562350"/>
          </a:xfrm>
          <a:prstGeom prst="rect">
            <a:avLst/>
          </a:prstGeom>
          <a:noFill/>
          <a:ln w="9525">
            <a:noFill/>
            <a:miter lim="800000"/>
            <a:headEnd/>
            <a:tailEnd/>
          </a:ln>
          <a:effectLst/>
        </p:spPr>
        <p:txBody>
          <a:bodyPr>
            <a:spAutoFit/>
          </a:bodyPr>
          <a:lstStyle/>
          <a:p>
            <a:pPr>
              <a:spcBef>
                <a:spcPct val="20000"/>
              </a:spcBef>
            </a:pPr>
            <a:r>
              <a:rPr lang="en-US" sz="2000" i="1">
                <a:solidFill>
                  <a:schemeClr val="tx2"/>
                </a:solidFill>
              </a:rPr>
              <a:t>System: </a:t>
            </a:r>
            <a:r>
              <a:rPr lang="en-US" sz="2000">
                <a:solidFill>
                  <a:schemeClr val="tx2"/>
                </a:solidFill>
              </a:rPr>
              <a:t>Water.</a:t>
            </a:r>
            <a:br>
              <a:rPr lang="en-US" sz="2000">
                <a:solidFill>
                  <a:schemeClr val="tx2"/>
                </a:solidFill>
              </a:rPr>
            </a:br>
            <a:r>
              <a:rPr lang="en-US" sz="2000" i="1">
                <a:solidFill>
                  <a:schemeClr val="tx2"/>
                </a:solidFill>
              </a:rPr>
              <a:t>Initial and final states: </a:t>
            </a:r>
            <a:r>
              <a:rPr lang="en-US" sz="2000">
                <a:solidFill>
                  <a:schemeClr val="tx2"/>
                </a:solidFill>
              </a:rPr>
              <a:t>Known.</a:t>
            </a:r>
            <a:br>
              <a:rPr lang="en-US" sz="2000">
                <a:solidFill>
                  <a:schemeClr val="tx2"/>
                </a:solidFill>
              </a:rPr>
            </a:br>
            <a:r>
              <a:rPr lang="en-US" sz="2000" i="1">
                <a:solidFill>
                  <a:schemeClr val="tx2"/>
                </a:solidFill>
              </a:rPr>
              <a:t>Model: </a:t>
            </a:r>
            <a:r>
              <a:rPr lang="en-US" sz="2000">
                <a:solidFill>
                  <a:schemeClr val="tx2"/>
                </a:solidFill>
              </a:rPr>
              <a:t>Constant specific heat, value at room temperature.</a:t>
            </a:r>
          </a:p>
          <a:p>
            <a:pPr>
              <a:spcBef>
                <a:spcPct val="20000"/>
              </a:spcBef>
            </a:pPr>
            <a:r>
              <a:rPr lang="en-US" sz="2000" b="1">
                <a:solidFill>
                  <a:schemeClr val="tx2"/>
                </a:solidFill>
                <a:cs typeface="Times New Roman" pitchFamily="18" charset="0"/>
              </a:rPr>
              <a:t>Solution</a:t>
            </a:r>
            <a:endParaRPr lang="en-US" sz="2000" b="1">
              <a:solidFill>
                <a:schemeClr val="tx2"/>
              </a:solidFill>
            </a:endParaRPr>
          </a:p>
          <a:p>
            <a:pPr>
              <a:spcBef>
                <a:spcPct val="20000"/>
              </a:spcBef>
            </a:pPr>
            <a:r>
              <a:rPr lang="en-US" sz="2000">
                <a:solidFill>
                  <a:schemeClr val="tx2"/>
                </a:solidFill>
                <a:cs typeface="Times New Roman" pitchFamily="18" charset="0"/>
              </a:rPr>
              <a:t>For constant specific heat, </a:t>
            </a:r>
            <a:endParaRPr lang="en-US" sz="2000">
              <a:solidFill>
                <a:schemeClr val="tx2"/>
              </a:solidFill>
            </a:endParaRPr>
          </a:p>
          <a:p>
            <a:pPr>
              <a:spcBef>
                <a:spcPct val="20000"/>
              </a:spcBef>
            </a:pPr>
            <a:r>
              <a:rPr lang="en-US" sz="2000">
                <a:solidFill>
                  <a:schemeClr val="tx2"/>
                </a:solidFill>
                <a:cs typeface="Times New Roman" pitchFamily="18" charset="0"/>
              </a:rPr>
              <a:t> 	s</a:t>
            </a:r>
            <a:r>
              <a:rPr lang="en-US" sz="2000" baseline="-25000">
                <a:solidFill>
                  <a:schemeClr val="tx2"/>
                </a:solidFill>
                <a:cs typeface="Times New Roman" pitchFamily="18" charset="0"/>
              </a:rPr>
              <a:t>2</a:t>
            </a:r>
            <a:r>
              <a:rPr lang="en-US" sz="2000">
                <a:solidFill>
                  <a:schemeClr val="tx2"/>
                </a:solidFill>
                <a:cs typeface="Times New Roman" pitchFamily="18" charset="0"/>
              </a:rPr>
              <a:t>-s</a:t>
            </a:r>
            <a:r>
              <a:rPr lang="en-US" sz="2000" baseline="-25000">
                <a:solidFill>
                  <a:schemeClr val="tx2"/>
                </a:solidFill>
                <a:cs typeface="Times New Roman" pitchFamily="18" charset="0"/>
              </a:rPr>
              <a:t>1</a:t>
            </a:r>
            <a:r>
              <a:rPr lang="en-US" sz="2000">
                <a:solidFill>
                  <a:schemeClr val="tx2"/>
                </a:solidFill>
                <a:cs typeface="Times New Roman" pitchFamily="18" charset="0"/>
              </a:rPr>
              <a:t> =  4.184 ln (363.2/293.2) = 0.8958 kJ/kgK</a:t>
            </a:r>
          </a:p>
          <a:p>
            <a:pPr>
              <a:spcBef>
                <a:spcPct val="20000"/>
              </a:spcBef>
            </a:pPr>
            <a:r>
              <a:rPr lang="en-US" sz="2000">
                <a:solidFill>
                  <a:schemeClr val="tx2"/>
                </a:solidFill>
              </a:rPr>
              <a:t>Comparing calculation from value from table:</a:t>
            </a:r>
          </a:p>
          <a:p>
            <a:pPr>
              <a:spcBef>
                <a:spcPct val="20000"/>
              </a:spcBef>
            </a:pPr>
            <a:r>
              <a:rPr lang="en-US" sz="2000">
                <a:solidFill>
                  <a:schemeClr val="tx2"/>
                </a:solidFill>
                <a:cs typeface="Times New Roman" pitchFamily="18" charset="0"/>
              </a:rPr>
              <a:t>	s</a:t>
            </a:r>
            <a:r>
              <a:rPr lang="en-US" sz="2000" baseline="-25000">
                <a:solidFill>
                  <a:schemeClr val="tx2"/>
                </a:solidFill>
                <a:cs typeface="Times New Roman" pitchFamily="18" charset="0"/>
              </a:rPr>
              <a:t>2</a:t>
            </a:r>
            <a:r>
              <a:rPr lang="en-US" sz="2000">
                <a:solidFill>
                  <a:schemeClr val="tx2"/>
                </a:solidFill>
                <a:cs typeface="Times New Roman" pitchFamily="18" charset="0"/>
              </a:rPr>
              <a:t>-s</a:t>
            </a:r>
            <a:r>
              <a:rPr lang="en-US" sz="2000" baseline="-25000">
                <a:solidFill>
                  <a:schemeClr val="tx2"/>
                </a:solidFill>
                <a:cs typeface="Times New Roman" pitchFamily="18" charset="0"/>
              </a:rPr>
              <a:t>1</a:t>
            </a:r>
            <a:r>
              <a:rPr lang="en-US" sz="2000">
                <a:solidFill>
                  <a:schemeClr val="tx2"/>
                </a:solidFill>
                <a:cs typeface="Times New Roman" pitchFamily="18" charset="0"/>
              </a:rPr>
              <a:t> =  s</a:t>
            </a:r>
            <a:r>
              <a:rPr lang="en-US" sz="2000" baseline="-25000">
                <a:solidFill>
                  <a:schemeClr val="tx2"/>
                </a:solidFill>
                <a:cs typeface="Times New Roman" pitchFamily="18" charset="0"/>
              </a:rPr>
              <a:t>f@90C</a:t>
            </a:r>
            <a:r>
              <a:rPr lang="en-US" sz="2000">
                <a:solidFill>
                  <a:schemeClr val="tx2"/>
                </a:solidFill>
                <a:cs typeface="Times New Roman" pitchFamily="18" charset="0"/>
              </a:rPr>
              <a:t>-s</a:t>
            </a:r>
            <a:r>
              <a:rPr lang="en-US" sz="2000" baseline="-25000">
                <a:solidFill>
                  <a:schemeClr val="tx2"/>
                </a:solidFill>
              </a:rPr>
              <a:t>f@20C</a:t>
            </a:r>
            <a:r>
              <a:rPr lang="en-US" sz="2000">
                <a:solidFill>
                  <a:schemeClr val="tx2"/>
                </a:solidFill>
                <a:cs typeface="Times New Roman" pitchFamily="18" charset="0"/>
              </a:rPr>
              <a:t>= 1.1925 – 0.2966</a:t>
            </a:r>
          </a:p>
          <a:p>
            <a:pPr>
              <a:spcBef>
                <a:spcPct val="20000"/>
              </a:spcBef>
            </a:pPr>
            <a:r>
              <a:rPr lang="en-US" sz="2000">
                <a:solidFill>
                  <a:schemeClr val="tx2"/>
                </a:solidFill>
                <a:cs typeface="Times New Roman" pitchFamily="18" charset="0"/>
              </a:rPr>
              <a:t>			      = 0.8958 kJ/kgK</a:t>
            </a:r>
          </a:p>
          <a:p>
            <a:pPr>
              <a:spcBef>
                <a:spcPct val="20000"/>
              </a:spcBef>
            </a:pPr>
            <a:endParaRPr lang="th-TH" sz="2000">
              <a:solidFill>
                <a:schemeClr val="tx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F1729A28-3AC9-4AB5-AE0D-DF51D6E512AA}" type="slidenum">
              <a:rPr lang="en-US"/>
              <a:pPr/>
              <a:t>24</a:t>
            </a:fld>
            <a:endParaRPr lang="th-TH"/>
          </a:p>
        </p:txBody>
      </p:sp>
      <p:sp>
        <p:nvSpPr>
          <p:cNvPr id="45058" name="Rectangle 2"/>
          <p:cNvSpPr>
            <a:spLocks noGrp="1" noChangeArrowheads="1"/>
          </p:cNvSpPr>
          <p:nvPr>
            <p:ph type="title"/>
          </p:nvPr>
        </p:nvSpPr>
        <p:spPr/>
        <p:txBody>
          <a:bodyPr/>
          <a:lstStyle/>
          <a:p>
            <a:r>
              <a:rPr lang="en-US"/>
              <a:t>Entropy Change of an Ideal Gas</a:t>
            </a:r>
            <a:endParaRPr lang="th-TH"/>
          </a:p>
        </p:txBody>
      </p:sp>
      <p:graphicFrame>
        <p:nvGraphicFramePr>
          <p:cNvPr id="45060" name="Object 4"/>
          <p:cNvGraphicFramePr>
            <a:graphicFrameLocks noChangeAspect="1"/>
          </p:cNvGraphicFramePr>
          <p:nvPr/>
        </p:nvGraphicFramePr>
        <p:xfrm>
          <a:off x="1644650" y="1746250"/>
          <a:ext cx="5661025" cy="4516438"/>
        </p:xfrm>
        <a:graphic>
          <a:graphicData uri="http://schemas.openxmlformats.org/presentationml/2006/ole">
            <p:oleObj spid="_x0000_s45060" name="Equation" r:id="rId3" imgW="3136680" imgH="2501640" progId="Equation.3">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9" name="ตัวยึดหมายเลขภาพนิ่ง 5"/>
          <p:cNvSpPr>
            <a:spLocks noGrp="1"/>
          </p:cNvSpPr>
          <p:nvPr>
            <p:ph type="sldNum" sz="quarter" idx="12"/>
          </p:nvPr>
        </p:nvSpPr>
        <p:spPr/>
        <p:txBody>
          <a:bodyPr/>
          <a:lstStyle/>
          <a:p>
            <a:fld id="{BC6C4988-F7CB-44F6-8000-83F0E4EDF407}" type="slidenum">
              <a:rPr lang="en-US"/>
              <a:pPr/>
              <a:t>25</a:t>
            </a:fld>
            <a:endParaRPr lang="th-TH"/>
          </a:p>
        </p:txBody>
      </p:sp>
      <p:graphicFrame>
        <p:nvGraphicFramePr>
          <p:cNvPr id="53252" name="Object 4"/>
          <p:cNvGraphicFramePr>
            <a:graphicFrameLocks noChangeAspect="1"/>
          </p:cNvGraphicFramePr>
          <p:nvPr/>
        </p:nvGraphicFramePr>
        <p:xfrm>
          <a:off x="831850" y="2228850"/>
          <a:ext cx="6696075" cy="1539875"/>
        </p:xfrm>
        <a:graphic>
          <a:graphicData uri="http://schemas.openxmlformats.org/presentationml/2006/ole">
            <p:oleObj spid="_x0000_s53252" name="Equation" r:id="rId3" imgW="3644640" imgH="838080" progId="Equation.3">
              <p:embed/>
            </p:oleObj>
          </a:graphicData>
        </a:graphic>
      </p:graphicFrame>
      <p:sp>
        <p:nvSpPr>
          <p:cNvPr id="53253" name="Text Box 5"/>
          <p:cNvSpPr txBox="1">
            <a:spLocks noChangeArrowheads="1"/>
          </p:cNvSpPr>
          <p:nvPr/>
        </p:nvSpPr>
        <p:spPr bwMode="auto">
          <a:xfrm>
            <a:off x="762000" y="904875"/>
            <a:ext cx="7419975" cy="366713"/>
          </a:xfrm>
          <a:prstGeom prst="rect">
            <a:avLst/>
          </a:prstGeom>
          <a:noFill/>
          <a:ln w="9525">
            <a:noFill/>
            <a:miter lim="800000"/>
            <a:headEnd/>
            <a:tailEnd/>
          </a:ln>
          <a:effectLst/>
        </p:spPr>
        <p:txBody>
          <a:bodyPr>
            <a:spAutoFit/>
          </a:bodyPr>
          <a:lstStyle/>
          <a:p>
            <a:pPr>
              <a:spcBef>
                <a:spcPct val="50000"/>
              </a:spcBef>
            </a:pPr>
            <a:endParaRPr lang="th-TH"/>
          </a:p>
        </p:txBody>
      </p:sp>
      <p:sp>
        <p:nvSpPr>
          <p:cNvPr id="53254" name="Text Box 6"/>
          <p:cNvSpPr txBox="1">
            <a:spLocks noChangeArrowheads="1"/>
          </p:cNvSpPr>
          <p:nvPr/>
        </p:nvSpPr>
        <p:spPr bwMode="auto">
          <a:xfrm>
            <a:off x="600075" y="666750"/>
            <a:ext cx="7610475" cy="1466850"/>
          </a:xfrm>
          <a:prstGeom prst="rect">
            <a:avLst/>
          </a:prstGeom>
          <a:noFill/>
          <a:ln w="9525">
            <a:noFill/>
            <a:miter lim="800000"/>
            <a:headEnd/>
            <a:tailEnd/>
          </a:ln>
          <a:effectLst/>
        </p:spPr>
        <p:txBody>
          <a:bodyPr>
            <a:spAutoFit/>
          </a:bodyPr>
          <a:lstStyle/>
          <a:p>
            <a:pPr>
              <a:spcBef>
                <a:spcPct val="50000"/>
              </a:spcBef>
            </a:pPr>
            <a:r>
              <a:rPr lang="en-US"/>
              <a:t>1. To intrgrate Eqn.(6.10) and (6.12) we must know relations between Specific Heat and Temperature [See Table A.2(c)]</a:t>
            </a:r>
          </a:p>
          <a:p>
            <a:pPr>
              <a:spcBef>
                <a:spcPct val="50000"/>
              </a:spcBef>
            </a:pPr>
            <a:endParaRPr lang="en-US"/>
          </a:p>
          <a:p>
            <a:pPr>
              <a:spcBef>
                <a:spcPct val="50000"/>
              </a:spcBef>
            </a:pPr>
            <a:r>
              <a:rPr lang="en-US"/>
              <a:t>2. In case of CONSTANT SPECIFIC HEAT, they can be integrate:</a:t>
            </a:r>
            <a:endParaRPr lang="th-TH"/>
          </a:p>
        </p:txBody>
      </p:sp>
      <p:sp>
        <p:nvSpPr>
          <p:cNvPr id="53255" name="Text Box 7"/>
          <p:cNvSpPr txBox="1">
            <a:spLocks noChangeArrowheads="1"/>
          </p:cNvSpPr>
          <p:nvPr/>
        </p:nvSpPr>
        <p:spPr bwMode="auto">
          <a:xfrm>
            <a:off x="687388" y="3649663"/>
            <a:ext cx="7610475" cy="641350"/>
          </a:xfrm>
          <a:prstGeom prst="rect">
            <a:avLst/>
          </a:prstGeom>
          <a:noFill/>
          <a:ln w="9525">
            <a:noFill/>
            <a:miter lim="800000"/>
            <a:headEnd/>
            <a:tailEnd/>
          </a:ln>
          <a:effectLst/>
        </p:spPr>
        <p:txBody>
          <a:bodyPr>
            <a:spAutoFit/>
          </a:bodyPr>
          <a:lstStyle/>
          <a:p>
            <a:pPr>
              <a:spcBef>
                <a:spcPct val="50000"/>
              </a:spcBef>
            </a:pPr>
            <a:r>
              <a:rPr lang="en-US"/>
              <a:t>3. Get s</a:t>
            </a:r>
            <a:r>
              <a:rPr lang="en-US" baseline="30000"/>
              <a:t>o</a:t>
            </a:r>
            <a:r>
              <a:rPr lang="en-US"/>
              <a:t> from table : (s</a:t>
            </a:r>
            <a:r>
              <a:rPr lang="en-US" baseline="30000"/>
              <a:t>o </a:t>
            </a:r>
            <a:r>
              <a:rPr lang="en-US"/>
              <a:t>= </a:t>
            </a:r>
            <a:r>
              <a:rPr lang="el-GR"/>
              <a:t>Δ</a:t>
            </a:r>
            <a:r>
              <a:rPr lang="en-US"/>
              <a:t>s at T with reference to T</a:t>
            </a:r>
            <a:r>
              <a:rPr lang="en-US" baseline="-25000"/>
              <a:t>0</a:t>
            </a:r>
            <a:r>
              <a:rPr lang="en-US"/>
              <a:t>) ie, table A-17 to A-25 and the calculate from eqn.(6.16)</a:t>
            </a:r>
            <a:endParaRPr lang="th-TH"/>
          </a:p>
        </p:txBody>
      </p:sp>
      <p:graphicFrame>
        <p:nvGraphicFramePr>
          <p:cNvPr id="53256" name="Object 8"/>
          <p:cNvGraphicFramePr>
            <a:graphicFrameLocks noChangeAspect="1"/>
          </p:cNvGraphicFramePr>
          <p:nvPr/>
        </p:nvGraphicFramePr>
        <p:xfrm>
          <a:off x="1404938" y="4403725"/>
          <a:ext cx="6027737" cy="1668463"/>
        </p:xfrm>
        <a:graphic>
          <a:graphicData uri="http://schemas.openxmlformats.org/presentationml/2006/ole">
            <p:oleObj spid="_x0000_s53256" name="Equation" r:id="rId4" imgW="2844720" imgH="787320"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3514E038-BC7F-40D6-95C7-EC53E72B20BE}" type="slidenum">
              <a:rPr lang="en-US"/>
              <a:pPr/>
              <a:t>26</a:t>
            </a:fld>
            <a:endParaRPr lang="th-TH"/>
          </a:p>
        </p:txBody>
      </p:sp>
      <p:sp>
        <p:nvSpPr>
          <p:cNvPr id="54277" name="Rectangle 5"/>
          <p:cNvSpPr>
            <a:spLocks noChangeArrowheads="1"/>
          </p:cNvSpPr>
          <p:nvPr/>
        </p:nvSpPr>
        <p:spPr bwMode="auto">
          <a:xfrm>
            <a:off x="438150" y="314325"/>
            <a:ext cx="8181975" cy="1190625"/>
          </a:xfrm>
          <a:prstGeom prst="rect">
            <a:avLst/>
          </a:prstGeom>
          <a:noFill/>
          <a:ln w="9525">
            <a:noFill/>
            <a:miter lim="800000"/>
            <a:headEnd/>
            <a:tailEnd/>
          </a:ln>
          <a:effectLst/>
        </p:spPr>
        <p:txBody>
          <a:bodyPr>
            <a:spAutoFit/>
          </a:bodyPr>
          <a:lstStyle/>
          <a:p>
            <a:r>
              <a:rPr lang="en-US" b="1"/>
              <a:t>EXAMPLE </a:t>
            </a:r>
            <a:r>
              <a:rPr lang="en-US"/>
              <a:t>8.4   Consider Example 5.6, in which oxygen is heated from 300 to 1500 K. Assume that during this process the pressure dropped from 200 to 150 kPa. Calculate the change in entropy per kilogram.</a:t>
            </a:r>
          </a:p>
        </p:txBody>
      </p:sp>
      <p:sp>
        <p:nvSpPr>
          <p:cNvPr id="54278" name="Rectangle 6"/>
          <p:cNvSpPr>
            <a:spLocks noChangeArrowheads="1"/>
          </p:cNvSpPr>
          <p:nvPr/>
        </p:nvSpPr>
        <p:spPr bwMode="auto">
          <a:xfrm>
            <a:off x="485775" y="1689100"/>
            <a:ext cx="8239125" cy="3897313"/>
          </a:xfrm>
          <a:prstGeom prst="rect">
            <a:avLst/>
          </a:prstGeom>
          <a:noFill/>
          <a:ln w="9525">
            <a:noFill/>
            <a:miter lim="800000"/>
            <a:headEnd/>
            <a:tailEnd/>
          </a:ln>
          <a:effectLst/>
        </p:spPr>
        <p:txBody>
          <a:bodyPr>
            <a:spAutoFit/>
          </a:bodyPr>
          <a:lstStyle/>
          <a:p>
            <a:pPr>
              <a:spcBef>
                <a:spcPct val="20000"/>
              </a:spcBef>
            </a:pPr>
            <a:r>
              <a:rPr lang="en-US"/>
              <a:t>Solution</a:t>
            </a:r>
          </a:p>
          <a:p>
            <a:pPr>
              <a:spcBef>
                <a:spcPct val="20000"/>
              </a:spcBef>
            </a:pPr>
            <a:r>
              <a:rPr lang="en-US" sz="1400" b="1"/>
              <a:t>Method 1</a:t>
            </a:r>
            <a:r>
              <a:rPr lang="en-US" sz="1400"/>
              <a:t>. The most accurate answer for the entropy change, assuming ideal-gas behavior, would be from the ideal-gas tables, </a:t>
            </a:r>
            <a:r>
              <a:rPr lang="en-US" sz="1400" b="1"/>
              <a:t>Table A.19</a:t>
            </a:r>
            <a:r>
              <a:rPr lang="en-US" sz="1400"/>
              <a:t>. This result is, using </a:t>
            </a:r>
            <a:r>
              <a:rPr lang="en-US" sz="1400" b="1"/>
              <a:t>Eq. 6.16</a:t>
            </a:r>
            <a:r>
              <a:rPr lang="en-US" sz="1400"/>
              <a:t>, </a:t>
            </a:r>
            <a:r>
              <a:rPr lang="th-TH" sz="1400"/>
              <a:t>(ค่าที่ได้จากตารางจากต่างแหล่งอาจต่างกันได้เล็กน้อย)</a:t>
            </a:r>
            <a:endParaRPr lang="en-US" sz="1400"/>
          </a:p>
          <a:p>
            <a:pPr>
              <a:spcBef>
                <a:spcPct val="20000"/>
              </a:spcBef>
            </a:pPr>
            <a:r>
              <a:rPr lang="en-US" b="1"/>
              <a:t>S2 - S1</a:t>
            </a:r>
            <a:r>
              <a:rPr lang="en-US"/>
              <a:t> = (258.068 - 205.329) - 8.3144 ln(150/200)</a:t>
            </a:r>
          </a:p>
          <a:p>
            <a:pPr>
              <a:spcBef>
                <a:spcPct val="20000"/>
              </a:spcBef>
            </a:pPr>
            <a:r>
              <a:rPr lang="en-US"/>
              <a:t>	</a:t>
            </a:r>
            <a:r>
              <a:rPr lang="th-TH"/>
              <a:t> </a:t>
            </a:r>
            <a:r>
              <a:rPr lang="en-US"/>
              <a:t>= 52.739 + 2.392 = 55.131 </a:t>
            </a:r>
            <a:r>
              <a:rPr lang="en-US" b="1"/>
              <a:t>kJ/kmolK</a:t>
            </a:r>
          </a:p>
          <a:p>
            <a:pPr>
              <a:spcBef>
                <a:spcPct val="20000"/>
              </a:spcBef>
            </a:pPr>
            <a:r>
              <a:rPr lang="en-US"/>
              <a:t>s</a:t>
            </a:r>
            <a:r>
              <a:rPr lang="en-US" baseline="-25000"/>
              <a:t>2</a:t>
            </a:r>
            <a:r>
              <a:rPr lang="en-US"/>
              <a:t>-s</a:t>
            </a:r>
            <a:r>
              <a:rPr lang="en-US" baseline="-25000"/>
              <a:t>1</a:t>
            </a:r>
            <a:r>
              <a:rPr lang="en-US"/>
              <a:t> = 55.131</a:t>
            </a:r>
            <a:r>
              <a:rPr lang="th-TH"/>
              <a:t>/</a:t>
            </a:r>
            <a:r>
              <a:rPr lang="en-US"/>
              <a:t>32 = 1.7228 kJ/kgK</a:t>
            </a:r>
          </a:p>
          <a:p>
            <a:pPr>
              <a:spcBef>
                <a:spcPct val="20000"/>
              </a:spcBef>
            </a:pPr>
            <a:r>
              <a:rPr lang="en-US" sz="1600" b="1"/>
              <a:t>Method 2</a:t>
            </a:r>
            <a:r>
              <a:rPr lang="en-US" sz="1600"/>
              <a:t>. The empirical equation from Table A.2(c) should give a good approximation to this result. Integrating Eq. 6.12, we have</a:t>
            </a:r>
          </a:p>
          <a:p>
            <a:pPr algn="ctr">
              <a:spcBef>
                <a:spcPct val="20000"/>
              </a:spcBef>
            </a:pPr>
            <a:r>
              <a:rPr lang="en-US"/>
              <a:t>..................</a:t>
            </a:r>
          </a:p>
          <a:p>
            <a:pPr>
              <a:spcBef>
                <a:spcPct val="20000"/>
              </a:spcBef>
            </a:pPr>
            <a:r>
              <a:rPr lang="en-US" b="1"/>
              <a:t>S2 - S1</a:t>
            </a:r>
            <a:r>
              <a:rPr lang="en-US"/>
              <a:t> =  55.118 </a:t>
            </a:r>
            <a:r>
              <a:rPr lang="en-US" b="1"/>
              <a:t>kJ/kmolK</a:t>
            </a:r>
          </a:p>
          <a:p>
            <a:pPr>
              <a:spcBef>
                <a:spcPct val="20000"/>
              </a:spcBef>
            </a:pPr>
            <a:r>
              <a:rPr lang="en-US"/>
              <a:t>s</a:t>
            </a:r>
            <a:r>
              <a:rPr lang="en-US" baseline="-25000"/>
              <a:t>2</a:t>
            </a:r>
            <a:r>
              <a:rPr lang="en-US"/>
              <a:t>-s</a:t>
            </a:r>
            <a:r>
              <a:rPr lang="en-US" baseline="-25000"/>
              <a:t>1</a:t>
            </a:r>
            <a:r>
              <a:rPr lang="en-US"/>
              <a:t> = 55.118</a:t>
            </a:r>
            <a:r>
              <a:rPr lang="th-TH"/>
              <a:t>/</a:t>
            </a:r>
            <a:r>
              <a:rPr lang="en-US"/>
              <a:t>32 = 1.7224 kJ/kgK  </a:t>
            </a:r>
            <a:r>
              <a:rPr lang="th-TH"/>
              <a:t>(แตกต่างจาก แบบแรกเพียง 0.1 </a:t>
            </a:r>
            <a:r>
              <a:rPr lang="en-US"/>
              <a:t>%</a:t>
            </a:r>
            <a:r>
              <a:rPr lang="th-TH"/>
              <a:t> เท่านั้น)</a:t>
            </a:r>
          </a:p>
          <a:p>
            <a:pPr>
              <a:spcBef>
                <a:spcPct val="20000"/>
              </a:spcBef>
            </a:pPr>
            <a:r>
              <a:rPr lang="en-US"/>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5" name="ตัวยึดหมายเลขภาพนิ่ง 3"/>
          <p:cNvSpPr>
            <a:spLocks noGrp="1"/>
          </p:cNvSpPr>
          <p:nvPr>
            <p:ph type="sldNum" sz="quarter" idx="12"/>
          </p:nvPr>
        </p:nvSpPr>
        <p:spPr/>
        <p:txBody>
          <a:bodyPr/>
          <a:lstStyle/>
          <a:p>
            <a:fld id="{90AF564A-1253-450B-99CD-81F30C606572}" type="slidenum">
              <a:rPr lang="en-US"/>
              <a:pPr/>
              <a:t>27</a:t>
            </a:fld>
            <a:endParaRPr lang="th-TH"/>
          </a:p>
        </p:txBody>
      </p:sp>
      <p:sp>
        <p:nvSpPr>
          <p:cNvPr id="58372" name="Rectangle 4"/>
          <p:cNvSpPr>
            <a:spLocks noChangeArrowheads="1"/>
          </p:cNvSpPr>
          <p:nvPr/>
        </p:nvSpPr>
        <p:spPr bwMode="auto">
          <a:xfrm>
            <a:off x="322263" y="1931988"/>
            <a:ext cx="8415337" cy="3668712"/>
          </a:xfrm>
          <a:prstGeom prst="rect">
            <a:avLst/>
          </a:prstGeom>
          <a:noFill/>
          <a:ln w="9525">
            <a:noFill/>
            <a:miter lim="800000"/>
            <a:headEnd/>
            <a:tailEnd/>
          </a:ln>
          <a:effectLst/>
        </p:spPr>
        <p:txBody>
          <a:bodyPr wrap="none">
            <a:spAutoFit/>
          </a:bodyPr>
          <a:lstStyle/>
          <a:p>
            <a:pPr>
              <a:spcBef>
                <a:spcPct val="20000"/>
              </a:spcBef>
            </a:pPr>
            <a:r>
              <a:rPr lang="en-US" b="1"/>
              <a:t>Method 3</a:t>
            </a:r>
            <a:r>
              <a:rPr lang="en-US"/>
              <a:t>. For </a:t>
            </a:r>
            <a:r>
              <a:rPr lang="en-US" b="1"/>
              <a:t>constant</a:t>
            </a:r>
            <a:r>
              <a:rPr lang="en-US"/>
              <a:t> </a:t>
            </a:r>
            <a:r>
              <a:rPr lang="en-US" b="1"/>
              <a:t>Cp at</a:t>
            </a:r>
            <a:r>
              <a:rPr lang="en-US"/>
              <a:t> </a:t>
            </a:r>
            <a:r>
              <a:rPr lang="en-US" b="1"/>
              <a:t>300K</a:t>
            </a:r>
            <a:r>
              <a:rPr lang="en-US"/>
              <a:t> Table A.2(a) </a:t>
            </a:r>
          </a:p>
          <a:p>
            <a:pPr>
              <a:spcBef>
                <a:spcPct val="20000"/>
              </a:spcBef>
            </a:pPr>
            <a:r>
              <a:rPr lang="en-US"/>
              <a:t>using Eq. 6.14, we have</a:t>
            </a:r>
          </a:p>
          <a:p>
            <a:pPr>
              <a:spcBef>
                <a:spcPct val="20000"/>
              </a:spcBef>
            </a:pPr>
            <a:r>
              <a:rPr lang="en-US"/>
              <a:t>s</a:t>
            </a:r>
            <a:r>
              <a:rPr lang="en-US" baseline="-25000"/>
              <a:t>2</a:t>
            </a:r>
            <a:r>
              <a:rPr lang="en-US"/>
              <a:t>-s</a:t>
            </a:r>
            <a:r>
              <a:rPr lang="en-US" baseline="-25000"/>
              <a:t>1</a:t>
            </a:r>
            <a:r>
              <a:rPr lang="en-US"/>
              <a:t> 	= 0.9216 ln(1500/300) – 0.25983 ln(150/200)</a:t>
            </a:r>
          </a:p>
          <a:p>
            <a:pPr>
              <a:spcBef>
                <a:spcPct val="20000"/>
              </a:spcBef>
            </a:pPr>
            <a:r>
              <a:rPr lang="en-US"/>
              <a:t>	= 1.4833+0.0747 = 1.558 kJ/kgK  (low by 9% from Method 1)</a:t>
            </a:r>
          </a:p>
          <a:p>
            <a:pPr>
              <a:spcBef>
                <a:spcPct val="20000"/>
              </a:spcBef>
            </a:pPr>
            <a:endParaRPr lang="en-US"/>
          </a:p>
          <a:p>
            <a:pPr>
              <a:spcBef>
                <a:spcPct val="20000"/>
              </a:spcBef>
            </a:pPr>
            <a:r>
              <a:rPr lang="en-US" b="1"/>
              <a:t>Method 4</a:t>
            </a:r>
            <a:r>
              <a:rPr lang="en-US"/>
              <a:t>. For </a:t>
            </a:r>
            <a:r>
              <a:rPr lang="en-US" b="1"/>
              <a:t>constant</a:t>
            </a:r>
            <a:r>
              <a:rPr lang="en-US"/>
              <a:t> </a:t>
            </a:r>
            <a:r>
              <a:rPr lang="en-US" b="1"/>
              <a:t>Cp at</a:t>
            </a:r>
            <a:r>
              <a:rPr lang="en-US"/>
              <a:t> </a:t>
            </a:r>
            <a:r>
              <a:rPr lang="en-US" b="1"/>
              <a:t>900K </a:t>
            </a:r>
            <a:r>
              <a:rPr lang="en-US" i="1"/>
              <a:t>(avg.temp.)</a:t>
            </a:r>
            <a:r>
              <a:rPr lang="en-US"/>
              <a:t> Table A.2(b) </a:t>
            </a:r>
          </a:p>
          <a:p>
            <a:pPr>
              <a:spcBef>
                <a:spcPct val="20000"/>
              </a:spcBef>
            </a:pPr>
            <a:r>
              <a:rPr lang="en-US"/>
              <a:t>using Eq. 6.14, we have</a:t>
            </a:r>
          </a:p>
          <a:p>
            <a:pPr>
              <a:spcBef>
                <a:spcPct val="20000"/>
              </a:spcBef>
            </a:pPr>
            <a:r>
              <a:rPr lang="en-US"/>
              <a:t>s</a:t>
            </a:r>
            <a:r>
              <a:rPr lang="en-US" baseline="-25000"/>
              <a:t>2</a:t>
            </a:r>
            <a:r>
              <a:rPr lang="en-US"/>
              <a:t>-s</a:t>
            </a:r>
            <a:r>
              <a:rPr lang="en-US" baseline="-25000"/>
              <a:t>1</a:t>
            </a:r>
            <a:r>
              <a:rPr lang="en-US"/>
              <a:t> 	= 1.0714 ln(1500/300) – 0.25983 ln(150/200)</a:t>
            </a:r>
          </a:p>
          <a:p>
            <a:pPr>
              <a:spcBef>
                <a:spcPct val="20000"/>
              </a:spcBef>
            </a:pPr>
            <a:r>
              <a:rPr lang="en-US"/>
              <a:t>	= 1.7991 kJ/kgK  (high by 4.4% from Method 1)</a:t>
            </a:r>
          </a:p>
          <a:p>
            <a:pPr>
              <a:spcBef>
                <a:spcPct val="20000"/>
              </a:spcBef>
            </a:pPr>
            <a:endParaRPr lang="en-US"/>
          </a:p>
          <a:p>
            <a:pPr>
              <a:spcBef>
                <a:spcPct val="20000"/>
              </a:spcBef>
            </a:pP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5" name="ตัวยึดหมายเลขภาพนิ่ง 5"/>
          <p:cNvSpPr>
            <a:spLocks noGrp="1"/>
          </p:cNvSpPr>
          <p:nvPr>
            <p:ph type="sldNum" sz="quarter" idx="12"/>
          </p:nvPr>
        </p:nvSpPr>
        <p:spPr/>
        <p:txBody>
          <a:bodyPr/>
          <a:lstStyle/>
          <a:p>
            <a:fld id="{726DF111-DBD4-4B7D-B75E-DF5AB6764730}" type="slidenum">
              <a:rPr lang="en-US"/>
              <a:pPr/>
              <a:t>28</a:t>
            </a:fld>
            <a:endParaRPr lang="th-TH"/>
          </a:p>
        </p:txBody>
      </p:sp>
      <p:sp>
        <p:nvSpPr>
          <p:cNvPr id="66562" name="Rectangle 2"/>
          <p:cNvSpPr>
            <a:spLocks noGrp="1" noChangeArrowheads="1"/>
          </p:cNvSpPr>
          <p:nvPr>
            <p:ph type="title"/>
          </p:nvPr>
        </p:nvSpPr>
        <p:spPr/>
        <p:txBody>
          <a:bodyPr/>
          <a:lstStyle/>
          <a:p>
            <a:r>
              <a:rPr lang="en-US" sz="2000">
                <a:latin typeface="Times New Roman" pitchFamily="18" charset="0"/>
              </a:rPr>
              <a:t>EXAMPLE 8.5  Calculate the change in entropy per kilogram as air is heated from 300 to 600 K while pressure drops from 400 to 300 kPa. Assume:  1. Constant specific heat.     2. Variable specific heat.</a:t>
            </a:r>
            <a:endParaRPr lang="th-TH" sz="2000">
              <a:latin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0EA3AF96-A093-4BCC-81C7-FD6E88AD87F2}" type="slidenum">
              <a:rPr lang="en-US"/>
              <a:pPr/>
              <a:t>29</a:t>
            </a:fld>
            <a:endParaRPr lang="th-TH"/>
          </a:p>
        </p:txBody>
      </p:sp>
      <p:sp>
        <p:nvSpPr>
          <p:cNvPr id="60418" name="Rectangle 2"/>
          <p:cNvSpPr>
            <a:spLocks noGrp="1" noChangeArrowheads="1"/>
          </p:cNvSpPr>
          <p:nvPr>
            <p:ph type="title"/>
          </p:nvPr>
        </p:nvSpPr>
        <p:spPr/>
        <p:txBody>
          <a:bodyPr/>
          <a:lstStyle/>
          <a:p>
            <a:r>
              <a:rPr lang="en-US" sz="3000" dirty="0"/>
              <a:t>Isentropic Process of Ideal Gases</a:t>
            </a:r>
            <a:endParaRPr lang="th-TH" sz="3000" dirty="0"/>
          </a:p>
        </p:txBody>
      </p:sp>
      <p:graphicFrame>
        <p:nvGraphicFramePr>
          <p:cNvPr id="60421" name="Object 5"/>
          <p:cNvGraphicFramePr>
            <a:graphicFrameLocks noChangeAspect="1"/>
          </p:cNvGraphicFramePr>
          <p:nvPr/>
        </p:nvGraphicFramePr>
        <p:xfrm>
          <a:off x="1874838" y="1711325"/>
          <a:ext cx="5667375" cy="4432300"/>
        </p:xfrm>
        <a:graphic>
          <a:graphicData uri="http://schemas.openxmlformats.org/presentationml/2006/ole">
            <p:oleObj spid="_x0000_s60421" name="Equation" r:id="rId3" imgW="2603160" imgH="335268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02F9DDCA-3E80-42EF-9BEA-4A505860CFC0}" type="slidenum">
              <a:rPr lang="en-US"/>
              <a:pPr/>
              <a:t>3</a:t>
            </a:fld>
            <a:endParaRPr lang="th-TH"/>
          </a:p>
        </p:txBody>
      </p:sp>
      <p:sp>
        <p:nvSpPr>
          <p:cNvPr id="33794" name="Rectangle 2"/>
          <p:cNvSpPr>
            <a:spLocks noGrp="1" noChangeArrowheads="1"/>
          </p:cNvSpPr>
          <p:nvPr>
            <p:ph type="title"/>
          </p:nvPr>
        </p:nvSpPr>
        <p:spPr/>
        <p:txBody>
          <a:bodyPr/>
          <a:lstStyle/>
          <a:p>
            <a:r>
              <a:rPr lang="en-US"/>
              <a:t>Topics</a:t>
            </a:r>
            <a:endParaRPr lang="th-TH"/>
          </a:p>
        </p:txBody>
      </p:sp>
      <p:sp>
        <p:nvSpPr>
          <p:cNvPr id="33795" name="Rectangle 3"/>
          <p:cNvSpPr>
            <a:spLocks noGrp="1" noChangeArrowheads="1"/>
          </p:cNvSpPr>
          <p:nvPr>
            <p:ph type="body" idx="1"/>
          </p:nvPr>
        </p:nvSpPr>
        <p:spPr/>
        <p:txBody>
          <a:bodyPr/>
          <a:lstStyle/>
          <a:p>
            <a:pPr>
              <a:lnSpc>
                <a:spcPct val="90000"/>
              </a:lnSpc>
            </a:pPr>
            <a:endParaRPr lang="en-US" sz="2100"/>
          </a:p>
          <a:p>
            <a:pPr>
              <a:lnSpc>
                <a:spcPct val="90000"/>
              </a:lnSpc>
            </a:pPr>
            <a:r>
              <a:rPr lang="en-US" sz="2100"/>
              <a:t>Inequality of Clausius</a:t>
            </a:r>
          </a:p>
          <a:p>
            <a:pPr>
              <a:lnSpc>
                <a:spcPct val="90000"/>
              </a:lnSpc>
            </a:pPr>
            <a:r>
              <a:rPr lang="en-US" sz="2100"/>
              <a:t>Entropy</a:t>
            </a:r>
          </a:p>
          <a:p>
            <a:pPr>
              <a:lnSpc>
                <a:spcPct val="90000"/>
              </a:lnSpc>
            </a:pPr>
            <a:r>
              <a:rPr lang="en-US" sz="2100"/>
              <a:t>Entropy of pure substances</a:t>
            </a:r>
          </a:p>
          <a:p>
            <a:pPr>
              <a:lnSpc>
                <a:spcPct val="90000"/>
              </a:lnSpc>
            </a:pPr>
            <a:r>
              <a:rPr lang="en-US" sz="2100"/>
              <a:t>Entropy Change during Reversible Process</a:t>
            </a:r>
          </a:p>
          <a:p>
            <a:pPr>
              <a:lnSpc>
                <a:spcPct val="90000"/>
              </a:lnSpc>
            </a:pPr>
            <a:r>
              <a:rPr lang="en-US" sz="2100"/>
              <a:t>Two Important thermodynamic Relations</a:t>
            </a:r>
          </a:p>
          <a:p>
            <a:pPr>
              <a:lnSpc>
                <a:spcPct val="90000"/>
              </a:lnSpc>
            </a:pPr>
            <a:r>
              <a:rPr lang="en-US" sz="2100"/>
              <a:t>Principle of Increase of Entropy</a:t>
            </a:r>
          </a:p>
          <a:p>
            <a:pPr>
              <a:lnSpc>
                <a:spcPct val="90000"/>
              </a:lnSpc>
            </a:pPr>
            <a:r>
              <a:rPr lang="en-US" sz="2100"/>
              <a:t>Entropy change of solids and Liquids</a:t>
            </a:r>
          </a:p>
          <a:p>
            <a:pPr>
              <a:lnSpc>
                <a:spcPct val="90000"/>
              </a:lnSpc>
            </a:pPr>
            <a:r>
              <a:rPr lang="en-US" sz="2100"/>
              <a:t>Entropy change of ideal gases</a:t>
            </a:r>
          </a:p>
          <a:p>
            <a:pPr>
              <a:lnSpc>
                <a:spcPct val="90000"/>
              </a:lnSpc>
            </a:pPr>
            <a:r>
              <a:rPr lang="en-US" sz="2100"/>
              <a:t>Isentropic Process of Ideal Gases</a:t>
            </a:r>
          </a:p>
          <a:p>
            <a:pPr>
              <a:lnSpc>
                <a:spcPct val="90000"/>
              </a:lnSpc>
            </a:pPr>
            <a:r>
              <a:rPr lang="en-US" sz="2100"/>
              <a:t>Second Law Efficiency and Isentropic Efficiency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9A183A4C-0C62-4F47-B7A5-F3C055C02A12}" type="slidenum">
              <a:rPr lang="en-US"/>
              <a:pPr/>
              <a:t>30</a:t>
            </a:fld>
            <a:endParaRPr lang="th-TH"/>
          </a:p>
        </p:txBody>
      </p:sp>
      <p:graphicFrame>
        <p:nvGraphicFramePr>
          <p:cNvPr id="59396" name="Object 4"/>
          <p:cNvGraphicFramePr>
            <a:graphicFrameLocks noChangeAspect="1"/>
          </p:cNvGraphicFramePr>
          <p:nvPr/>
        </p:nvGraphicFramePr>
        <p:xfrm>
          <a:off x="928688" y="2009775"/>
          <a:ext cx="7196137" cy="3933825"/>
        </p:xfrm>
        <a:graphic>
          <a:graphicData uri="http://schemas.openxmlformats.org/presentationml/2006/ole">
            <p:oleObj spid="_x0000_s59396" name="Equation" r:id="rId3" imgW="2857320" imgH="1562040" progId="Equation.3">
              <p:embed/>
            </p:oleObj>
          </a:graphicData>
        </a:graphic>
      </p:graphicFrame>
      <p:sp>
        <p:nvSpPr>
          <p:cNvPr id="59397" name="Rectangle 5"/>
          <p:cNvSpPr>
            <a:spLocks noChangeArrowheads="1"/>
          </p:cNvSpPr>
          <p:nvPr/>
        </p:nvSpPr>
        <p:spPr bwMode="auto">
          <a:xfrm>
            <a:off x="574675" y="304800"/>
            <a:ext cx="8001000" cy="1216025"/>
          </a:xfrm>
          <a:prstGeom prst="rect">
            <a:avLst/>
          </a:prstGeom>
          <a:noFill/>
          <a:ln w="9525">
            <a:noFill/>
            <a:miter lim="800000"/>
            <a:headEnd/>
            <a:tailEnd/>
          </a:ln>
          <a:effectLst/>
        </p:spPr>
        <p:txBody>
          <a:bodyPr anchor="b"/>
          <a:lstStyle/>
          <a:p>
            <a:r>
              <a:rPr lang="en-US" sz="3000">
                <a:solidFill>
                  <a:schemeClr val="tx2"/>
                </a:solidFill>
              </a:rPr>
              <a:t>Isentropic Process of Ideal Gases</a:t>
            </a:r>
            <a:endParaRPr lang="th-TH" sz="3000">
              <a:solidFill>
                <a:schemeClr val="tx2"/>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ท้ายกระดาษ 1"/>
          <p:cNvSpPr>
            <a:spLocks noGrp="1"/>
          </p:cNvSpPr>
          <p:nvPr>
            <p:ph type="ftr" sz="quarter" idx="11"/>
          </p:nvPr>
        </p:nvSpPr>
        <p:spPr/>
        <p:txBody>
          <a:bodyPr/>
          <a:lstStyle/>
          <a:p>
            <a:r>
              <a:rPr lang="en-US" smtClean="0"/>
              <a:t>รศ.ดร.สมหมาย ปรีเปรม</a:t>
            </a:r>
            <a:endParaRPr lang="th-TH"/>
          </a:p>
        </p:txBody>
      </p:sp>
      <p:sp>
        <p:nvSpPr>
          <p:cNvPr id="3" name="ตัวยึดหมายเลขภาพนิ่ง 2"/>
          <p:cNvSpPr>
            <a:spLocks noGrp="1"/>
          </p:cNvSpPr>
          <p:nvPr>
            <p:ph type="sldNum" sz="quarter" idx="12"/>
          </p:nvPr>
        </p:nvSpPr>
        <p:spPr/>
        <p:txBody>
          <a:bodyPr/>
          <a:lstStyle/>
          <a:p>
            <a:fld id="{B839370E-22B3-46D8-A7F3-F1A824DF57F2}" type="slidenum">
              <a:rPr lang="en-US" smtClean="0"/>
              <a:pPr/>
              <a:t>31</a:t>
            </a:fld>
            <a:endParaRPr lang="th-TH"/>
          </a:p>
        </p:txBody>
      </p:sp>
      <p:graphicFrame>
        <p:nvGraphicFramePr>
          <p:cNvPr id="4" name="วัตถุ 3"/>
          <p:cNvGraphicFramePr>
            <a:graphicFrameLocks noChangeAspect="1"/>
          </p:cNvGraphicFramePr>
          <p:nvPr/>
        </p:nvGraphicFramePr>
        <p:xfrm>
          <a:off x="325438" y="450850"/>
          <a:ext cx="3989387" cy="5764213"/>
        </p:xfrm>
        <a:graphic>
          <a:graphicData uri="http://schemas.openxmlformats.org/presentationml/2006/ole">
            <p:oleObj spid="_x0000_s157698" name="Equation" r:id="rId3" imgW="2857320" imgH="4127400" progId="Equation.DSMT4">
              <p:embed/>
            </p:oleObj>
          </a:graphicData>
        </a:graphic>
      </p:graphicFrame>
      <p:graphicFrame>
        <p:nvGraphicFramePr>
          <p:cNvPr id="157699" name="Object 3"/>
          <p:cNvGraphicFramePr>
            <a:graphicFrameLocks noChangeAspect="1"/>
          </p:cNvGraphicFramePr>
          <p:nvPr/>
        </p:nvGraphicFramePr>
        <p:xfrm>
          <a:off x="4781550" y="515938"/>
          <a:ext cx="3671888" cy="3208337"/>
        </p:xfrm>
        <a:graphic>
          <a:graphicData uri="http://schemas.openxmlformats.org/presentationml/2006/ole">
            <p:oleObj spid="_x0000_s157699" name="Equation" r:id="rId4" imgW="2628720" imgH="2298600" progId="Equation.DSMT4">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8D9E885B-AEE1-4AF8-B482-7F8E5C399F43}" type="slidenum">
              <a:rPr lang="en-US"/>
              <a:pPr/>
              <a:t>32</a:t>
            </a:fld>
            <a:endParaRPr lang="th-TH"/>
          </a:p>
        </p:txBody>
      </p:sp>
      <p:graphicFrame>
        <p:nvGraphicFramePr>
          <p:cNvPr id="107524" name="Object 4"/>
          <p:cNvGraphicFramePr>
            <a:graphicFrameLocks noChangeAspect="1"/>
          </p:cNvGraphicFramePr>
          <p:nvPr/>
        </p:nvGraphicFramePr>
        <p:xfrm>
          <a:off x="4899025" y="2800350"/>
          <a:ext cx="1841500" cy="2532063"/>
        </p:xfrm>
        <a:graphic>
          <a:graphicData uri="http://schemas.openxmlformats.org/presentationml/2006/ole">
            <p:oleObj spid="_x0000_s107524" name="Equation" r:id="rId3" imgW="609480" imgH="838080" progId="Equation.3">
              <p:embed/>
            </p:oleObj>
          </a:graphicData>
        </a:graphic>
      </p:graphicFrame>
      <p:sp>
        <p:nvSpPr>
          <p:cNvPr id="107525" name="Text Box 5"/>
          <p:cNvSpPr txBox="1">
            <a:spLocks noChangeArrowheads="1"/>
          </p:cNvSpPr>
          <p:nvPr/>
        </p:nvSpPr>
        <p:spPr bwMode="auto">
          <a:xfrm>
            <a:off x="762000" y="695325"/>
            <a:ext cx="5124450" cy="3530600"/>
          </a:xfrm>
          <a:prstGeom prst="rect">
            <a:avLst/>
          </a:prstGeom>
          <a:noFill/>
          <a:ln w="9525">
            <a:noFill/>
            <a:miter lim="800000"/>
            <a:headEnd/>
            <a:tailEnd/>
          </a:ln>
          <a:effectLst/>
        </p:spPr>
        <p:txBody>
          <a:bodyPr>
            <a:spAutoFit/>
          </a:bodyPr>
          <a:lstStyle/>
          <a:p>
            <a:pPr>
              <a:spcBef>
                <a:spcPct val="50000"/>
              </a:spcBef>
            </a:pPr>
            <a:r>
              <a:rPr lang="en-US"/>
              <a:t>Table A-17</a:t>
            </a:r>
          </a:p>
          <a:p>
            <a:pPr>
              <a:spcBef>
                <a:spcPct val="50000"/>
              </a:spcBef>
            </a:pPr>
            <a:endParaRPr lang="en-US"/>
          </a:p>
          <a:p>
            <a:pPr>
              <a:spcBef>
                <a:spcPct val="50000"/>
              </a:spcBef>
            </a:pPr>
            <a:endParaRPr lang="en-US"/>
          </a:p>
          <a:p>
            <a:pPr>
              <a:spcBef>
                <a:spcPct val="50000"/>
              </a:spcBef>
            </a:pPr>
            <a:r>
              <a:rPr lang="en-US"/>
              <a:t>for isentropic process of ideal gas only</a:t>
            </a:r>
          </a:p>
          <a:p>
            <a:pPr>
              <a:spcBef>
                <a:spcPct val="50000"/>
              </a:spcBef>
            </a:pPr>
            <a:endParaRPr lang="en-US"/>
          </a:p>
          <a:p>
            <a:pPr>
              <a:spcBef>
                <a:spcPct val="50000"/>
              </a:spcBef>
            </a:pPr>
            <a:r>
              <a:rPr lang="en-US"/>
              <a:t>Relative Pressure, P</a:t>
            </a:r>
            <a:r>
              <a:rPr lang="en-US" baseline="-25000"/>
              <a:t>r</a:t>
            </a:r>
          </a:p>
          <a:p>
            <a:pPr>
              <a:spcBef>
                <a:spcPct val="50000"/>
              </a:spcBef>
            </a:pPr>
            <a:r>
              <a:rPr lang="en-US"/>
              <a:t>Relative Volume, v</a:t>
            </a:r>
            <a:r>
              <a:rPr lang="en-US" baseline="-25000"/>
              <a:t>r</a:t>
            </a:r>
          </a:p>
          <a:p>
            <a:pPr>
              <a:spcBef>
                <a:spcPct val="50000"/>
              </a:spcBef>
            </a:pPr>
            <a:endParaRPr lang="en-US" baseline="-25000"/>
          </a:p>
          <a:p>
            <a:pPr>
              <a:spcBef>
                <a:spcPct val="50000"/>
              </a:spcBef>
            </a:pPr>
            <a:endParaRPr lang="th-TH"/>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0D851468-61F2-4BB4-AE60-080C6297000D}" type="slidenum">
              <a:rPr lang="en-US"/>
              <a:pPr/>
              <a:t>33</a:t>
            </a:fld>
            <a:endParaRPr lang="th-TH"/>
          </a:p>
        </p:txBody>
      </p:sp>
      <p:graphicFrame>
        <p:nvGraphicFramePr>
          <p:cNvPr id="61444" name="Object 4"/>
          <p:cNvGraphicFramePr>
            <a:graphicFrameLocks noChangeAspect="1"/>
          </p:cNvGraphicFramePr>
          <p:nvPr/>
        </p:nvGraphicFramePr>
        <p:xfrm>
          <a:off x="944563" y="1801813"/>
          <a:ext cx="7164387" cy="4349750"/>
        </p:xfrm>
        <a:graphic>
          <a:graphicData uri="http://schemas.openxmlformats.org/presentationml/2006/ole">
            <p:oleObj spid="_x0000_s61444" name="Equation" r:id="rId3" imgW="2844720" imgH="1726920" progId="Equation.3">
              <p:embed/>
            </p:oleObj>
          </a:graphicData>
        </a:graphic>
      </p:graphicFrame>
      <p:sp>
        <p:nvSpPr>
          <p:cNvPr id="61445" name="Rectangle 5"/>
          <p:cNvSpPr>
            <a:spLocks noChangeArrowheads="1"/>
          </p:cNvSpPr>
          <p:nvPr/>
        </p:nvSpPr>
        <p:spPr bwMode="auto">
          <a:xfrm>
            <a:off x="574675" y="304800"/>
            <a:ext cx="8001000" cy="1216025"/>
          </a:xfrm>
          <a:prstGeom prst="rect">
            <a:avLst/>
          </a:prstGeom>
          <a:noFill/>
          <a:ln w="9525">
            <a:noFill/>
            <a:miter lim="800000"/>
            <a:headEnd/>
            <a:tailEnd/>
          </a:ln>
          <a:effectLst/>
        </p:spPr>
        <p:txBody>
          <a:bodyPr anchor="b"/>
          <a:lstStyle/>
          <a:p>
            <a:r>
              <a:rPr lang="en-US" sz="2600">
                <a:solidFill>
                  <a:schemeClr val="tx2"/>
                </a:solidFill>
              </a:rPr>
              <a:t>Reversible Polytropic Process of Ideal Gases</a:t>
            </a:r>
            <a:endParaRPr lang="th-TH" sz="2600">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8" name="ตัวยึดหมายเลขภาพนิ่ง 3"/>
          <p:cNvSpPr>
            <a:spLocks noGrp="1"/>
          </p:cNvSpPr>
          <p:nvPr>
            <p:ph type="sldNum" sz="quarter" idx="12"/>
          </p:nvPr>
        </p:nvSpPr>
        <p:spPr/>
        <p:txBody>
          <a:bodyPr/>
          <a:lstStyle/>
          <a:p>
            <a:fld id="{CFDBC9F0-6F9F-4714-8E26-BF852D75CBE0}" type="slidenum">
              <a:rPr lang="en-US"/>
              <a:pPr/>
              <a:t>34</a:t>
            </a:fld>
            <a:endParaRPr lang="th-TH"/>
          </a:p>
        </p:txBody>
      </p:sp>
      <p:grpSp>
        <p:nvGrpSpPr>
          <p:cNvPr id="62471" name="Group 7"/>
          <p:cNvGrpSpPr>
            <a:grpSpLocks/>
          </p:cNvGrpSpPr>
          <p:nvPr/>
        </p:nvGrpSpPr>
        <p:grpSpPr bwMode="auto">
          <a:xfrm>
            <a:off x="361950" y="598488"/>
            <a:ext cx="8407400" cy="5373687"/>
            <a:chOff x="228" y="377"/>
            <a:chExt cx="5296" cy="3385"/>
          </a:xfrm>
        </p:grpSpPr>
        <p:pic>
          <p:nvPicPr>
            <p:cNvPr id="62468" name="Picture 4" descr="scan0002"/>
            <p:cNvPicPr>
              <a:picLocks noChangeAspect="1" noChangeArrowheads="1"/>
            </p:cNvPicPr>
            <p:nvPr/>
          </p:nvPicPr>
          <p:blipFill>
            <a:blip r:embed="rId2" cstate="print"/>
            <a:srcRect/>
            <a:stretch>
              <a:fillRect/>
            </a:stretch>
          </p:blipFill>
          <p:spPr bwMode="auto">
            <a:xfrm rot="192933">
              <a:off x="549" y="377"/>
              <a:ext cx="4975" cy="3385"/>
            </a:xfrm>
            <a:prstGeom prst="rect">
              <a:avLst/>
            </a:prstGeom>
            <a:noFill/>
          </p:spPr>
        </p:pic>
        <p:sp>
          <p:nvSpPr>
            <p:cNvPr id="62469" name="Line 5"/>
            <p:cNvSpPr>
              <a:spLocks noChangeShapeType="1"/>
            </p:cNvSpPr>
            <p:nvPr/>
          </p:nvSpPr>
          <p:spPr bwMode="auto">
            <a:xfrm flipV="1">
              <a:off x="468" y="1212"/>
              <a:ext cx="36" cy="2160"/>
            </a:xfrm>
            <a:prstGeom prst="line">
              <a:avLst/>
            </a:prstGeom>
            <a:noFill/>
            <a:ln w="9525">
              <a:solidFill>
                <a:schemeClr val="tx1"/>
              </a:solidFill>
              <a:round/>
              <a:headEnd/>
              <a:tailEnd/>
            </a:ln>
            <a:effectLst/>
          </p:spPr>
          <p:txBody>
            <a:bodyPr/>
            <a:lstStyle/>
            <a:p>
              <a:endParaRPr lang="th-TH"/>
            </a:p>
          </p:txBody>
        </p:sp>
        <p:sp>
          <p:nvSpPr>
            <p:cNvPr id="62470" name="Text Box 6"/>
            <p:cNvSpPr txBox="1">
              <a:spLocks noChangeArrowheads="1"/>
            </p:cNvSpPr>
            <p:nvPr/>
          </p:nvSpPr>
          <p:spPr bwMode="auto">
            <a:xfrm>
              <a:off x="228" y="1140"/>
              <a:ext cx="252" cy="231"/>
            </a:xfrm>
            <a:prstGeom prst="rect">
              <a:avLst/>
            </a:prstGeom>
            <a:noFill/>
            <a:ln w="9525">
              <a:noFill/>
              <a:miter lim="800000"/>
              <a:headEnd/>
              <a:tailEnd/>
            </a:ln>
            <a:effectLst/>
          </p:spPr>
          <p:txBody>
            <a:bodyPr>
              <a:spAutoFit/>
            </a:bodyPr>
            <a:lstStyle/>
            <a:p>
              <a:pPr>
                <a:spcBef>
                  <a:spcPct val="50000"/>
                </a:spcBef>
              </a:pPr>
              <a:r>
                <a:rPr lang="en-US"/>
                <a:t>P</a:t>
              </a:r>
              <a:endParaRPr lang="th-TH"/>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7" name="ตัวยึดหมายเลขภาพนิ่ง 3"/>
          <p:cNvSpPr>
            <a:spLocks noGrp="1"/>
          </p:cNvSpPr>
          <p:nvPr>
            <p:ph type="sldNum" sz="quarter" idx="12"/>
          </p:nvPr>
        </p:nvSpPr>
        <p:spPr/>
        <p:txBody>
          <a:bodyPr/>
          <a:lstStyle/>
          <a:p>
            <a:fld id="{274F411A-518E-4C25-B320-1F3D172245FD}" type="slidenum">
              <a:rPr lang="en-US"/>
              <a:pPr/>
              <a:t>35</a:t>
            </a:fld>
            <a:endParaRPr lang="th-TH"/>
          </a:p>
        </p:txBody>
      </p:sp>
      <p:sp>
        <p:nvSpPr>
          <p:cNvPr id="63494" name="Rectangle 6"/>
          <p:cNvSpPr>
            <a:spLocks noChangeArrowheads="1"/>
          </p:cNvSpPr>
          <p:nvPr/>
        </p:nvSpPr>
        <p:spPr bwMode="auto">
          <a:xfrm>
            <a:off x="361950" y="115888"/>
            <a:ext cx="8210550" cy="1465262"/>
          </a:xfrm>
          <a:prstGeom prst="rect">
            <a:avLst/>
          </a:prstGeom>
          <a:noFill/>
          <a:ln w="9525">
            <a:noFill/>
            <a:miter lim="800000"/>
            <a:headEnd/>
            <a:tailEnd/>
          </a:ln>
          <a:effectLst/>
        </p:spPr>
        <p:txBody>
          <a:bodyPr>
            <a:spAutoFit/>
          </a:bodyPr>
          <a:lstStyle/>
          <a:p>
            <a:pPr>
              <a:spcBef>
                <a:spcPct val="50000"/>
              </a:spcBef>
            </a:pPr>
            <a:r>
              <a:rPr lang="en-US" b="1"/>
              <a:t>Example 8.7</a:t>
            </a:r>
            <a:r>
              <a:rPr lang="en-US"/>
              <a:t> In a reversible process nitrogen is compressed in a cylinder from 100 kPa, 20°C to 500 kPa. During the compression process the relation between pressure and volume is PV</a:t>
            </a:r>
            <a:r>
              <a:rPr lang="en-US" baseline="30000"/>
              <a:t>1.3</a:t>
            </a:r>
            <a:r>
              <a:rPr lang="en-US"/>
              <a:t> = constant. Calculate the work and heat transfer per kilogram, and show this process on P-v and T -s diagrams.</a:t>
            </a:r>
          </a:p>
        </p:txBody>
      </p:sp>
      <p:sp>
        <p:nvSpPr>
          <p:cNvPr id="63495" name="Rectangle 7"/>
          <p:cNvSpPr>
            <a:spLocks noChangeArrowheads="1"/>
          </p:cNvSpPr>
          <p:nvPr/>
        </p:nvSpPr>
        <p:spPr bwMode="auto">
          <a:xfrm>
            <a:off x="887413" y="2003425"/>
            <a:ext cx="7086600" cy="4081463"/>
          </a:xfrm>
          <a:prstGeom prst="rect">
            <a:avLst/>
          </a:prstGeom>
          <a:noFill/>
          <a:ln w="9525">
            <a:noFill/>
            <a:miter lim="800000"/>
            <a:headEnd/>
            <a:tailEnd/>
          </a:ln>
          <a:effectLst/>
        </p:spPr>
        <p:txBody>
          <a:bodyPr>
            <a:spAutoFit/>
          </a:bodyPr>
          <a:lstStyle/>
          <a:p>
            <a:pPr>
              <a:spcBef>
                <a:spcPct val="50000"/>
              </a:spcBef>
            </a:pPr>
            <a:r>
              <a:rPr lang="en-US" b="1"/>
              <a:t>System</a:t>
            </a:r>
            <a:r>
              <a:rPr lang="en-US"/>
              <a:t>: Nitrogen.</a:t>
            </a:r>
          </a:p>
          <a:p>
            <a:pPr>
              <a:spcBef>
                <a:spcPct val="50000"/>
              </a:spcBef>
            </a:pPr>
            <a:r>
              <a:rPr lang="en-US" b="1"/>
              <a:t>Assumption</a:t>
            </a:r>
            <a:r>
              <a:rPr lang="en-US"/>
              <a:t>: Ideal gas</a:t>
            </a:r>
          </a:p>
          <a:p>
            <a:pPr>
              <a:spcBef>
                <a:spcPct val="50000"/>
              </a:spcBef>
            </a:pPr>
            <a:r>
              <a:rPr lang="en-US"/>
              <a:t>constant specific heat-value at 300 K.</a:t>
            </a:r>
          </a:p>
          <a:p>
            <a:pPr>
              <a:spcBef>
                <a:spcPct val="50000"/>
              </a:spcBef>
            </a:pPr>
            <a:r>
              <a:rPr lang="en-US" b="1"/>
              <a:t>Given</a:t>
            </a:r>
            <a:r>
              <a:rPr lang="en-US"/>
              <a:t>:</a:t>
            </a:r>
          </a:p>
          <a:p>
            <a:pPr>
              <a:spcBef>
                <a:spcPct val="50000"/>
              </a:spcBef>
            </a:pPr>
            <a:r>
              <a:rPr lang="en-US"/>
              <a:t>Initial state: P</a:t>
            </a:r>
            <a:r>
              <a:rPr lang="en-US" baseline="-25000"/>
              <a:t>1</a:t>
            </a:r>
            <a:r>
              <a:rPr lang="en-US"/>
              <a:t> , T</a:t>
            </a:r>
            <a:r>
              <a:rPr lang="en-US" baseline="-25000"/>
              <a:t>1</a:t>
            </a:r>
            <a:r>
              <a:rPr lang="en-US"/>
              <a:t> ; state 1 known.</a:t>
            </a:r>
          </a:p>
          <a:p>
            <a:pPr>
              <a:spcBef>
                <a:spcPct val="50000"/>
              </a:spcBef>
            </a:pPr>
            <a:r>
              <a:rPr lang="en-US"/>
              <a:t>Final state: P</a:t>
            </a:r>
            <a:r>
              <a:rPr lang="en-US" baseline="-25000"/>
              <a:t>2</a:t>
            </a:r>
            <a:r>
              <a:rPr lang="en-US"/>
              <a:t> known</a:t>
            </a:r>
          </a:p>
          <a:p>
            <a:pPr>
              <a:spcBef>
                <a:spcPct val="50000"/>
              </a:spcBef>
            </a:pPr>
            <a:r>
              <a:rPr lang="en-US" b="1"/>
              <a:t>Process</a:t>
            </a:r>
            <a:r>
              <a:rPr lang="en-US"/>
              <a:t>: Reversible, polytropic with exponent n =1.3</a:t>
            </a:r>
          </a:p>
          <a:p>
            <a:pPr>
              <a:spcBef>
                <a:spcPct val="50000"/>
              </a:spcBef>
            </a:pPr>
            <a:r>
              <a:rPr lang="en-US"/>
              <a:t>Diagram: P-v, T-s</a:t>
            </a:r>
          </a:p>
          <a:p>
            <a:pPr>
              <a:spcBef>
                <a:spcPct val="50000"/>
              </a:spcBef>
            </a:pPr>
            <a:r>
              <a:rPr lang="en-US" b="1"/>
              <a:t>Analysis</a:t>
            </a:r>
            <a:r>
              <a:rPr lang="en-US"/>
              <a:t>: Boundary movement work.  W=</a:t>
            </a:r>
            <a:r>
              <a:rPr lang="en-US">
                <a:sym typeface="Symbol" pitchFamily="18" charset="2"/>
              </a:rPr>
              <a:t>PdV</a:t>
            </a:r>
          </a:p>
          <a:p>
            <a:pPr>
              <a:spcBef>
                <a:spcPct val="50000"/>
              </a:spcBef>
            </a:pPr>
            <a:r>
              <a:rPr lang="en-US">
                <a:sym typeface="Symbol" pitchFamily="18" charset="2"/>
              </a:rPr>
              <a:t>	    First law: </a:t>
            </a:r>
            <a:r>
              <a:rPr lang="en-US" baseline="-25000">
                <a:sym typeface="Symbol" pitchFamily="18" charset="2"/>
              </a:rPr>
              <a:t>1</a:t>
            </a:r>
            <a:r>
              <a:rPr lang="en-US">
                <a:sym typeface="Symbol" pitchFamily="18" charset="2"/>
              </a:rPr>
              <a:t>q</a:t>
            </a:r>
            <a:r>
              <a:rPr lang="en-US" baseline="-25000">
                <a:sym typeface="Symbol" pitchFamily="18" charset="2"/>
              </a:rPr>
              <a:t>1</a:t>
            </a:r>
            <a:r>
              <a:rPr lang="en-US">
                <a:sym typeface="Symbol" pitchFamily="18" charset="2"/>
              </a:rPr>
              <a:t> = u</a:t>
            </a:r>
            <a:r>
              <a:rPr lang="en-US" baseline="-25000">
                <a:sym typeface="Symbol" pitchFamily="18" charset="2"/>
              </a:rPr>
              <a:t>2</a:t>
            </a:r>
            <a:r>
              <a:rPr lang="en-US">
                <a:sym typeface="Symbol" pitchFamily="18" charset="2"/>
              </a:rPr>
              <a:t>-u</a:t>
            </a:r>
            <a:r>
              <a:rPr lang="en-US" baseline="-25000">
                <a:sym typeface="Symbol" pitchFamily="18" charset="2"/>
              </a:rPr>
              <a:t>1</a:t>
            </a:r>
            <a:r>
              <a:rPr lang="en-US">
                <a:sym typeface="Symbol" pitchFamily="18" charset="2"/>
              </a:rPr>
              <a:t>+</a:t>
            </a:r>
            <a:r>
              <a:rPr lang="en-US" baseline="-25000">
                <a:sym typeface="Symbol" pitchFamily="18" charset="2"/>
              </a:rPr>
              <a:t>1</a:t>
            </a:r>
            <a:r>
              <a:rPr lang="en-US">
                <a:sym typeface="Symbol" pitchFamily="18" charset="2"/>
              </a:rPr>
              <a:t>w</a:t>
            </a:r>
            <a:r>
              <a:rPr lang="en-US" baseline="-25000">
                <a:sym typeface="Symbol" pitchFamily="18" charset="2"/>
              </a:rPr>
              <a:t>1</a:t>
            </a:r>
          </a:p>
        </p:txBody>
      </p:sp>
      <p:pic>
        <p:nvPicPr>
          <p:cNvPr id="63500" name="Picture 12"/>
          <p:cNvPicPr>
            <a:picLocks noChangeAspect="1" noChangeArrowheads="1"/>
          </p:cNvPicPr>
          <p:nvPr/>
        </p:nvPicPr>
        <p:blipFill>
          <a:blip r:embed="rId2" cstate="print"/>
          <a:srcRect/>
          <a:stretch>
            <a:fillRect/>
          </a:stretch>
        </p:blipFill>
        <p:spPr bwMode="auto">
          <a:xfrm>
            <a:off x="5578475" y="1711325"/>
            <a:ext cx="3067050" cy="2457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31" name="ตัวยึดหมายเลขภาพนิ่ง 3"/>
          <p:cNvSpPr>
            <a:spLocks noGrp="1"/>
          </p:cNvSpPr>
          <p:nvPr>
            <p:ph type="sldNum" sz="quarter" idx="12"/>
          </p:nvPr>
        </p:nvSpPr>
        <p:spPr/>
        <p:txBody>
          <a:bodyPr/>
          <a:lstStyle/>
          <a:p>
            <a:fld id="{1EB2B66A-6A55-4FF1-9D64-6C156A64EA2B}" type="slidenum">
              <a:rPr lang="en-US"/>
              <a:pPr/>
              <a:t>36</a:t>
            </a:fld>
            <a:endParaRPr lang="th-TH"/>
          </a:p>
        </p:txBody>
      </p:sp>
      <p:sp>
        <p:nvSpPr>
          <p:cNvPr id="64516" name="Text Box 4"/>
          <p:cNvSpPr txBox="1">
            <a:spLocks noChangeArrowheads="1"/>
          </p:cNvSpPr>
          <p:nvPr/>
        </p:nvSpPr>
        <p:spPr bwMode="auto">
          <a:xfrm>
            <a:off x="581025" y="314325"/>
            <a:ext cx="8134350" cy="5319713"/>
          </a:xfrm>
          <a:prstGeom prst="rect">
            <a:avLst/>
          </a:prstGeom>
          <a:noFill/>
          <a:ln w="9525">
            <a:noFill/>
            <a:miter lim="800000"/>
            <a:headEnd/>
            <a:tailEnd/>
          </a:ln>
          <a:effectLst/>
        </p:spPr>
        <p:txBody>
          <a:bodyPr>
            <a:spAutoFit/>
          </a:bodyPr>
          <a:lstStyle/>
          <a:p>
            <a:pPr>
              <a:spcBef>
                <a:spcPct val="50000"/>
              </a:spcBef>
            </a:pPr>
            <a:r>
              <a:rPr lang="en-US" b="1" u="sng"/>
              <a:t>Solution</a:t>
            </a:r>
          </a:p>
          <a:p>
            <a:pPr>
              <a:spcBef>
                <a:spcPct val="50000"/>
              </a:spcBef>
            </a:pPr>
            <a:endParaRPr lang="en-US"/>
          </a:p>
          <a:p>
            <a:pPr>
              <a:spcBef>
                <a:spcPct val="50000"/>
              </a:spcBef>
            </a:pPr>
            <a:endParaRPr lang="en-US"/>
          </a:p>
          <a:p>
            <a:pPr>
              <a:spcBef>
                <a:spcPct val="50000"/>
              </a:spcBef>
            </a:pPr>
            <a:endParaRPr lang="en-US"/>
          </a:p>
          <a:p>
            <a:pPr>
              <a:spcBef>
                <a:spcPct val="50000"/>
              </a:spcBef>
            </a:pPr>
            <a:r>
              <a:rPr lang="en-US"/>
              <a:t>polytropic process Pv</a:t>
            </a:r>
            <a:r>
              <a:rPr lang="en-US" baseline="30000"/>
              <a:t>n</a:t>
            </a:r>
            <a:r>
              <a:rPr lang="en-US"/>
              <a:t>=c  </a:t>
            </a:r>
            <a:r>
              <a:rPr lang="en-US">
                <a:sym typeface="Wingdings" pitchFamily="2" charset="2"/>
              </a:rPr>
              <a:t> (T</a:t>
            </a:r>
            <a:r>
              <a:rPr lang="en-US" baseline="-25000">
                <a:sym typeface="Wingdings" pitchFamily="2" charset="2"/>
              </a:rPr>
              <a:t>2</a:t>
            </a:r>
            <a:r>
              <a:rPr lang="en-US">
                <a:sym typeface="Wingdings" pitchFamily="2" charset="2"/>
              </a:rPr>
              <a:t>/T</a:t>
            </a:r>
            <a:r>
              <a:rPr lang="en-US" baseline="-25000">
                <a:sym typeface="Wingdings" pitchFamily="2" charset="2"/>
              </a:rPr>
              <a:t>1</a:t>
            </a:r>
            <a:r>
              <a:rPr lang="en-US">
                <a:sym typeface="Wingdings" pitchFamily="2" charset="2"/>
              </a:rPr>
              <a:t>) = (P</a:t>
            </a:r>
            <a:r>
              <a:rPr lang="en-US" baseline="-25000">
                <a:sym typeface="Wingdings" pitchFamily="2" charset="2"/>
              </a:rPr>
              <a:t>2</a:t>
            </a:r>
            <a:r>
              <a:rPr lang="en-US">
                <a:sym typeface="Wingdings" pitchFamily="2" charset="2"/>
              </a:rPr>
              <a:t>/P</a:t>
            </a:r>
            <a:r>
              <a:rPr lang="en-US" baseline="-25000">
                <a:sym typeface="Wingdings" pitchFamily="2" charset="2"/>
              </a:rPr>
              <a:t>1</a:t>
            </a:r>
            <a:r>
              <a:rPr lang="en-US">
                <a:sym typeface="Wingdings" pitchFamily="2" charset="2"/>
              </a:rPr>
              <a:t>)</a:t>
            </a:r>
            <a:r>
              <a:rPr lang="en-US" baseline="30000">
                <a:sym typeface="Wingdings" pitchFamily="2" charset="2"/>
              </a:rPr>
              <a:t>(n-1)/n</a:t>
            </a:r>
          </a:p>
          <a:p>
            <a:pPr>
              <a:spcBef>
                <a:spcPct val="50000"/>
              </a:spcBef>
            </a:pPr>
            <a:r>
              <a:rPr lang="en-US">
                <a:sym typeface="Wingdings" pitchFamily="2" charset="2"/>
              </a:rPr>
              <a:t>	T</a:t>
            </a:r>
            <a:r>
              <a:rPr lang="en-US" baseline="-25000">
                <a:sym typeface="Wingdings" pitchFamily="2" charset="2"/>
              </a:rPr>
              <a:t>2</a:t>
            </a:r>
            <a:r>
              <a:rPr lang="en-US">
                <a:sym typeface="Wingdings" pitchFamily="2" charset="2"/>
              </a:rPr>
              <a:t> = 293.2 ( 500/100)</a:t>
            </a:r>
            <a:r>
              <a:rPr lang="en-US" baseline="30000">
                <a:sym typeface="Wingdings" pitchFamily="2" charset="2"/>
              </a:rPr>
              <a:t>(1.3-1)/1.3</a:t>
            </a:r>
            <a:r>
              <a:rPr lang="en-US">
                <a:sym typeface="Wingdings" pitchFamily="2" charset="2"/>
              </a:rPr>
              <a:t> = 425 K</a:t>
            </a:r>
          </a:p>
          <a:p>
            <a:pPr>
              <a:spcBef>
                <a:spcPct val="50000"/>
              </a:spcBef>
            </a:pPr>
            <a:r>
              <a:rPr lang="en-US">
                <a:sym typeface="Wingdings" pitchFamily="2" charset="2"/>
              </a:rPr>
              <a:t>Boundary work for polytropic process of ideal gas;   </a:t>
            </a:r>
          </a:p>
          <a:p>
            <a:pPr>
              <a:spcBef>
                <a:spcPct val="50000"/>
              </a:spcBef>
            </a:pPr>
            <a:r>
              <a:rPr lang="en-US">
                <a:sym typeface="Wingdings" pitchFamily="2" charset="2"/>
              </a:rPr>
              <a:t>	</a:t>
            </a:r>
            <a:r>
              <a:rPr lang="en-US" baseline="-25000">
                <a:sym typeface="Wingdings" pitchFamily="2" charset="2"/>
              </a:rPr>
              <a:t>1</a:t>
            </a:r>
            <a:r>
              <a:rPr lang="en-US">
                <a:sym typeface="Wingdings" pitchFamily="2" charset="2"/>
              </a:rPr>
              <a:t>w</a:t>
            </a:r>
            <a:r>
              <a:rPr lang="en-US" baseline="-25000">
                <a:sym typeface="Wingdings" pitchFamily="2" charset="2"/>
              </a:rPr>
              <a:t>2</a:t>
            </a:r>
            <a:r>
              <a:rPr lang="en-US">
                <a:sym typeface="Wingdings" pitchFamily="2" charset="2"/>
              </a:rPr>
              <a:t> = </a:t>
            </a:r>
            <a:r>
              <a:rPr lang="en-US">
                <a:sym typeface="Symbol" pitchFamily="18" charset="2"/>
              </a:rPr>
              <a:t>Pdv =(P</a:t>
            </a:r>
            <a:r>
              <a:rPr lang="en-US" baseline="-25000">
                <a:sym typeface="Symbol" pitchFamily="18" charset="2"/>
              </a:rPr>
              <a:t>2</a:t>
            </a:r>
            <a:r>
              <a:rPr lang="en-US">
                <a:sym typeface="Symbol" pitchFamily="18" charset="2"/>
              </a:rPr>
              <a:t>v</a:t>
            </a:r>
            <a:r>
              <a:rPr lang="en-US" baseline="-25000">
                <a:sym typeface="Symbol" pitchFamily="18" charset="2"/>
              </a:rPr>
              <a:t>2</a:t>
            </a:r>
            <a:r>
              <a:rPr lang="en-US">
                <a:sym typeface="Symbol" pitchFamily="18" charset="2"/>
              </a:rPr>
              <a:t> -P</a:t>
            </a:r>
            <a:r>
              <a:rPr lang="en-US" baseline="-25000">
                <a:sym typeface="Symbol" pitchFamily="18" charset="2"/>
              </a:rPr>
              <a:t>2</a:t>
            </a:r>
            <a:r>
              <a:rPr lang="en-US">
                <a:sym typeface="Symbol" pitchFamily="18" charset="2"/>
              </a:rPr>
              <a:t>v</a:t>
            </a:r>
            <a:r>
              <a:rPr lang="en-US" baseline="-25000">
                <a:sym typeface="Symbol" pitchFamily="18" charset="2"/>
              </a:rPr>
              <a:t>2</a:t>
            </a:r>
            <a:r>
              <a:rPr lang="en-US">
                <a:sym typeface="Symbol" pitchFamily="18" charset="2"/>
              </a:rPr>
              <a:t>)/(1-n) = R(T</a:t>
            </a:r>
            <a:r>
              <a:rPr lang="en-US" baseline="-25000">
                <a:sym typeface="Symbol" pitchFamily="18" charset="2"/>
              </a:rPr>
              <a:t>2</a:t>
            </a:r>
            <a:r>
              <a:rPr lang="en-US">
                <a:sym typeface="Symbol" pitchFamily="18" charset="2"/>
              </a:rPr>
              <a:t> -T</a:t>
            </a:r>
            <a:r>
              <a:rPr lang="en-US" baseline="-25000">
                <a:sym typeface="Symbol" pitchFamily="18" charset="2"/>
              </a:rPr>
              <a:t>2</a:t>
            </a:r>
            <a:r>
              <a:rPr lang="en-US">
                <a:sym typeface="Symbol" pitchFamily="18" charset="2"/>
              </a:rPr>
              <a:t>)/(1-n) </a:t>
            </a:r>
          </a:p>
          <a:p>
            <a:pPr>
              <a:spcBef>
                <a:spcPct val="50000"/>
              </a:spcBef>
            </a:pPr>
            <a:r>
              <a:rPr lang="en-US">
                <a:sym typeface="Symbol" pitchFamily="18" charset="2"/>
              </a:rPr>
              <a:t>	      = (0.2968kJ/kgK)(425-293.2)K/(1-1.3)  </a:t>
            </a:r>
          </a:p>
          <a:p>
            <a:pPr>
              <a:spcBef>
                <a:spcPct val="50000"/>
              </a:spcBef>
            </a:pPr>
            <a:r>
              <a:rPr lang="en-US">
                <a:sym typeface="Symbol" pitchFamily="18" charset="2"/>
              </a:rPr>
              <a:t>	      = -130.4 kJ/kg  </a:t>
            </a:r>
            <a:r>
              <a:rPr lang="en-US" i="1" u="sng">
                <a:sym typeface="Symbol" pitchFamily="18" charset="2"/>
              </a:rPr>
              <a:t>answer</a:t>
            </a:r>
          </a:p>
          <a:p>
            <a:pPr>
              <a:spcBef>
                <a:spcPct val="50000"/>
              </a:spcBef>
            </a:pPr>
            <a:r>
              <a:rPr lang="en-US">
                <a:sym typeface="Symbol" pitchFamily="18" charset="2"/>
              </a:rPr>
              <a:t>First law: </a:t>
            </a:r>
            <a:r>
              <a:rPr lang="en-US" baseline="-25000">
                <a:sym typeface="Symbol" pitchFamily="18" charset="2"/>
              </a:rPr>
              <a:t>1</a:t>
            </a:r>
            <a:r>
              <a:rPr lang="en-US">
                <a:sym typeface="Symbol" pitchFamily="18" charset="2"/>
              </a:rPr>
              <a:t>q</a:t>
            </a:r>
            <a:r>
              <a:rPr lang="en-US" baseline="-25000">
                <a:sym typeface="Symbol" pitchFamily="18" charset="2"/>
              </a:rPr>
              <a:t>1</a:t>
            </a:r>
            <a:r>
              <a:rPr lang="en-US">
                <a:sym typeface="Symbol" pitchFamily="18" charset="2"/>
              </a:rPr>
              <a:t> = u</a:t>
            </a:r>
            <a:r>
              <a:rPr lang="en-US" baseline="-25000">
                <a:sym typeface="Symbol" pitchFamily="18" charset="2"/>
              </a:rPr>
              <a:t>2</a:t>
            </a:r>
            <a:r>
              <a:rPr lang="en-US">
                <a:sym typeface="Symbol" pitchFamily="18" charset="2"/>
              </a:rPr>
              <a:t>-u</a:t>
            </a:r>
            <a:r>
              <a:rPr lang="en-US" baseline="-25000">
                <a:sym typeface="Symbol" pitchFamily="18" charset="2"/>
              </a:rPr>
              <a:t>1</a:t>
            </a:r>
            <a:r>
              <a:rPr lang="en-US">
                <a:sym typeface="Symbol" pitchFamily="18" charset="2"/>
              </a:rPr>
              <a:t>+</a:t>
            </a:r>
            <a:r>
              <a:rPr lang="en-US" baseline="-25000">
                <a:sym typeface="Symbol" pitchFamily="18" charset="2"/>
              </a:rPr>
              <a:t>1</a:t>
            </a:r>
            <a:r>
              <a:rPr lang="en-US">
                <a:sym typeface="Symbol" pitchFamily="18" charset="2"/>
              </a:rPr>
              <a:t>w</a:t>
            </a:r>
            <a:r>
              <a:rPr lang="en-US" baseline="-25000">
                <a:sym typeface="Symbol" pitchFamily="18" charset="2"/>
              </a:rPr>
              <a:t>2</a:t>
            </a:r>
            <a:r>
              <a:rPr lang="en-US">
                <a:sym typeface="Symbol" pitchFamily="18" charset="2"/>
              </a:rPr>
              <a:t>  = C</a:t>
            </a:r>
            <a:r>
              <a:rPr lang="en-US" baseline="-25000">
                <a:sym typeface="Symbol" pitchFamily="18" charset="2"/>
              </a:rPr>
              <a:t>v</a:t>
            </a:r>
            <a:r>
              <a:rPr lang="en-US">
                <a:sym typeface="Symbol" pitchFamily="18" charset="2"/>
              </a:rPr>
              <a:t>(T</a:t>
            </a:r>
            <a:r>
              <a:rPr lang="en-US" baseline="-25000">
                <a:sym typeface="Symbol" pitchFamily="18" charset="2"/>
              </a:rPr>
              <a:t>2</a:t>
            </a:r>
            <a:r>
              <a:rPr lang="en-US">
                <a:sym typeface="Symbol" pitchFamily="18" charset="2"/>
              </a:rPr>
              <a:t> -T</a:t>
            </a:r>
            <a:r>
              <a:rPr lang="en-US" baseline="-25000">
                <a:sym typeface="Symbol" pitchFamily="18" charset="2"/>
              </a:rPr>
              <a:t>2</a:t>
            </a:r>
            <a:r>
              <a:rPr lang="en-US">
                <a:sym typeface="Symbol" pitchFamily="18" charset="2"/>
              </a:rPr>
              <a:t>) + </a:t>
            </a:r>
            <a:r>
              <a:rPr lang="en-US" baseline="-25000">
                <a:sym typeface="Symbol" pitchFamily="18" charset="2"/>
              </a:rPr>
              <a:t>1</a:t>
            </a:r>
            <a:r>
              <a:rPr lang="en-US">
                <a:sym typeface="Symbol" pitchFamily="18" charset="2"/>
              </a:rPr>
              <a:t>w</a:t>
            </a:r>
            <a:r>
              <a:rPr lang="en-US" baseline="-25000">
                <a:sym typeface="Symbol" pitchFamily="18" charset="2"/>
              </a:rPr>
              <a:t>2</a:t>
            </a:r>
            <a:endParaRPr lang="en-US">
              <a:sym typeface="Symbol" pitchFamily="18" charset="2"/>
            </a:endParaRPr>
          </a:p>
          <a:p>
            <a:pPr>
              <a:spcBef>
                <a:spcPct val="50000"/>
              </a:spcBef>
            </a:pPr>
            <a:r>
              <a:rPr lang="en-US">
                <a:sym typeface="Symbol" pitchFamily="18" charset="2"/>
              </a:rPr>
              <a:t>	        = 0.7448kJ/kgK(425-293.2)K + (-130.4)kJ/kg</a:t>
            </a:r>
          </a:p>
          <a:p>
            <a:pPr>
              <a:spcBef>
                <a:spcPct val="50000"/>
              </a:spcBef>
            </a:pPr>
            <a:r>
              <a:rPr lang="en-US">
                <a:sym typeface="Symbol" pitchFamily="18" charset="2"/>
              </a:rPr>
              <a:t>	        = -32.2 kJ/kg				</a:t>
            </a:r>
            <a:r>
              <a:rPr lang="en-US" i="1" u="sng">
                <a:sym typeface="Symbol" pitchFamily="18" charset="2"/>
              </a:rPr>
              <a:t>answer</a:t>
            </a:r>
            <a:endParaRPr lang="th-TH">
              <a:sym typeface="Symbol" pitchFamily="18" charset="2"/>
            </a:endParaRPr>
          </a:p>
        </p:txBody>
      </p:sp>
      <p:grpSp>
        <p:nvGrpSpPr>
          <p:cNvPr id="64518" name="Group 6"/>
          <p:cNvGrpSpPr>
            <a:grpSpLocks/>
          </p:cNvGrpSpPr>
          <p:nvPr/>
        </p:nvGrpSpPr>
        <p:grpSpPr bwMode="auto">
          <a:xfrm>
            <a:off x="6213475" y="280988"/>
            <a:ext cx="2289175" cy="1549400"/>
            <a:chOff x="2044" y="1721"/>
            <a:chExt cx="1442" cy="976"/>
          </a:xfrm>
        </p:grpSpPr>
        <p:sp>
          <p:nvSpPr>
            <p:cNvPr id="64519" name="Freeform 7"/>
            <p:cNvSpPr>
              <a:spLocks/>
            </p:cNvSpPr>
            <p:nvPr/>
          </p:nvSpPr>
          <p:spPr bwMode="auto">
            <a:xfrm>
              <a:off x="2403" y="1862"/>
              <a:ext cx="518" cy="666"/>
            </a:xfrm>
            <a:custGeom>
              <a:avLst/>
              <a:gdLst/>
              <a:ahLst/>
              <a:cxnLst>
                <a:cxn ang="0">
                  <a:pos x="4" y="1056"/>
                </a:cxn>
                <a:cxn ang="0">
                  <a:pos x="0" y="0"/>
                </a:cxn>
                <a:cxn ang="0">
                  <a:pos x="40" y="56"/>
                </a:cxn>
                <a:cxn ang="0">
                  <a:pos x="128" y="152"/>
                </a:cxn>
                <a:cxn ang="0">
                  <a:pos x="208" y="236"/>
                </a:cxn>
                <a:cxn ang="0">
                  <a:pos x="304" y="308"/>
                </a:cxn>
                <a:cxn ang="0">
                  <a:pos x="416" y="376"/>
                </a:cxn>
                <a:cxn ang="0">
                  <a:pos x="536" y="436"/>
                </a:cxn>
                <a:cxn ang="0">
                  <a:pos x="628" y="476"/>
                </a:cxn>
                <a:cxn ang="0">
                  <a:pos x="784" y="528"/>
                </a:cxn>
                <a:cxn ang="0">
                  <a:pos x="792" y="528"/>
                </a:cxn>
                <a:cxn ang="0">
                  <a:pos x="788" y="1068"/>
                </a:cxn>
                <a:cxn ang="0">
                  <a:pos x="4" y="1056"/>
                </a:cxn>
              </a:cxnLst>
              <a:rect l="0" t="0" r="r" b="b"/>
              <a:pathLst>
                <a:path w="792" h="1068">
                  <a:moveTo>
                    <a:pt x="4" y="1056"/>
                  </a:moveTo>
                  <a:lnTo>
                    <a:pt x="0" y="0"/>
                  </a:lnTo>
                  <a:lnTo>
                    <a:pt x="40" y="56"/>
                  </a:lnTo>
                  <a:lnTo>
                    <a:pt x="128" y="152"/>
                  </a:lnTo>
                  <a:lnTo>
                    <a:pt x="208" y="236"/>
                  </a:lnTo>
                  <a:lnTo>
                    <a:pt x="304" y="308"/>
                  </a:lnTo>
                  <a:lnTo>
                    <a:pt x="416" y="376"/>
                  </a:lnTo>
                  <a:lnTo>
                    <a:pt x="536" y="436"/>
                  </a:lnTo>
                  <a:lnTo>
                    <a:pt x="628" y="476"/>
                  </a:lnTo>
                  <a:lnTo>
                    <a:pt x="784" y="528"/>
                  </a:lnTo>
                  <a:lnTo>
                    <a:pt x="792" y="528"/>
                  </a:lnTo>
                  <a:lnTo>
                    <a:pt x="788" y="1068"/>
                  </a:lnTo>
                  <a:lnTo>
                    <a:pt x="4" y="1056"/>
                  </a:lnTo>
                  <a:close/>
                </a:path>
              </a:pathLst>
            </a:custGeom>
            <a:pattFill prst="wdUpDiag">
              <a:fgClr>
                <a:srgbClr val="FF0000"/>
              </a:fgClr>
              <a:bgClr>
                <a:schemeClr val="bg1"/>
              </a:bgClr>
            </a:pattFill>
            <a:ln w="9525">
              <a:solidFill>
                <a:schemeClr val="tx1"/>
              </a:solidFill>
              <a:round/>
              <a:headEnd/>
              <a:tailEnd/>
            </a:ln>
            <a:effectLst/>
          </p:spPr>
          <p:txBody>
            <a:bodyPr/>
            <a:lstStyle/>
            <a:p>
              <a:endParaRPr lang="th-TH"/>
            </a:p>
          </p:txBody>
        </p:sp>
        <p:sp>
          <p:nvSpPr>
            <p:cNvPr id="64520" name="Text Box 8"/>
            <p:cNvSpPr txBox="1">
              <a:spLocks noChangeArrowheads="1"/>
            </p:cNvSpPr>
            <p:nvPr/>
          </p:nvSpPr>
          <p:spPr bwMode="auto">
            <a:xfrm>
              <a:off x="2044" y="1721"/>
              <a:ext cx="188" cy="176"/>
            </a:xfrm>
            <a:prstGeom prst="rect">
              <a:avLst/>
            </a:prstGeom>
            <a:noFill/>
            <a:ln w="9525">
              <a:noFill/>
              <a:miter lim="800000"/>
              <a:headEnd/>
              <a:tailEnd/>
            </a:ln>
          </p:spPr>
          <p:txBody>
            <a:bodyPr/>
            <a:lstStyle/>
            <a:p>
              <a:pPr algn="ctr"/>
              <a:r>
                <a:rPr lang="en-US" sz="1400">
                  <a:latin typeface="Comic Sans MS" pitchFamily="66" charset="0"/>
                </a:rPr>
                <a:t>T</a:t>
              </a:r>
              <a:endParaRPr lang="en-US" sz="1000">
                <a:latin typeface="Comic Sans MS" pitchFamily="66" charset="0"/>
                <a:cs typeface="Arial" pitchFamily="34" charset="0"/>
              </a:endParaRPr>
            </a:p>
          </p:txBody>
        </p:sp>
        <p:sp>
          <p:nvSpPr>
            <p:cNvPr id="64521" name="Line 9"/>
            <p:cNvSpPr>
              <a:spLocks noChangeShapeType="1"/>
            </p:cNvSpPr>
            <p:nvPr/>
          </p:nvSpPr>
          <p:spPr bwMode="auto">
            <a:xfrm flipH="1" flipV="1">
              <a:off x="2253" y="1758"/>
              <a:ext cx="3" cy="779"/>
            </a:xfrm>
            <a:prstGeom prst="line">
              <a:avLst/>
            </a:prstGeom>
            <a:noFill/>
            <a:ln w="31750">
              <a:solidFill>
                <a:srgbClr val="808080"/>
              </a:solidFill>
              <a:round/>
              <a:headEnd/>
              <a:tailEnd type="stealth" w="med" len="med"/>
            </a:ln>
          </p:spPr>
          <p:txBody>
            <a:bodyPr/>
            <a:lstStyle/>
            <a:p>
              <a:endParaRPr lang="th-TH"/>
            </a:p>
          </p:txBody>
        </p:sp>
        <p:sp>
          <p:nvSpPr>
            <p:cNvPr id="64522" name="Line 10"/>
            <p:cNvSpPr>
              <a:spLocks noChangeShapeType="1"/>
            </p:cNvSpPr>
            <p:nvPr/>
          </p:nvSpPr>
          <p:spPr bwMode="auto">
            <a:xfrm>
              <a:off x="2244" y="2533"/>
              <a:ext cx="930" cy="6"/>
            </a:xfrm>
            <a:prstGeom prst="line">
              <a:avLst/>
            </a:prstGeom>
            <a:noFill/>
            <a:ln w="31750">
              <a:solidFill>
                <a:srgbClr val="808080"/>
              </a:solidFill>
              <a:round/>
              <a:headEnd/>
              <a:tailEnd type="stealth" w="med" len="med"/>
            </a:ln>
          </p:spPr>
          <p:txBody>
            <a:bodyPr/>
            <a:lstStyle/>
            <a:p>
              <a:endParaRPr lang="th-TH"/>
            </a:p>
          </p:txBody>
        </p:sp>
        <p:sp>
          <p:nvSpPr>
            <p:cNvPr id="64523" name="Text Box 11"/>
            <p:cNvSpPr txBox="1">
              <a:spLocks noChangeArrowheads="1"/>
            </p:cNvSpPr>
            <p:nvPr/>
          </p:nvSpPr>
          <p:spPr bwMode="auto">
            <a:xfrm>
              <a:off x="3026" y="2509"/>
              <a:ext cx="174" cy="188"/>
            </a:xfrm>
            <a:prstGeom prst="rect">
              <a:avLst/>
            </a:prstGeom>
            <a:noFill/>
            <a:ln w="9525">
              <a:noFill/>
              <a:miter lim="800000"/>
              <a:headEnd/>
              <a:tailEnd/>
            </a:ln>
          </p:spPr>
          <p:txBody>
            <a:bodyPr/>
            <a:lstStyle/>
            <a:p>
              <a:pPr algn="ctr"/>
              <a:r>
                <a:rPr lang="en-US" sz="1600">
                  <a:latin typeface="Comic Sans MS" pitchFamily="66" charset="0"/>
                </a:rPr>
                <a:t>s</a:t>
              </a:r>
              <a:endParaRPr lang="en-US" sz="1600">
                <a:latin typeface="Comic Sans MS" pitchFamily="66" charset="0"/>
                <a:cs typeface="Arial" pitchFamily="34" charset="0"/>
              </a:endParaRPr>
            </a:p>
          </p:txBody>
        </p:sp>
        <p:sp>
          <p:nvSpPr>
            <p:cNvPr id="64524" name="Freeform 12"/>
            <p:cNvSpPr>
              <a:spLocks/>
            </p:cNvSpPr>
            <p:nvPr/>
          </p:nvSpPr>
          <p:spPr bwMode="auto">
            <a:xfrm>
              <a:off x="2406" y="1864"/>
              <a:ext cx="510" cy="327"/>
            </a:xfrm>
            <a:custGeom>
              <a:avLst/>
              <a:gdLst/>
              <a:ahLst/>
              <a:cxnLst>
                <a:cxn ang="0">
                  <a:pos x="0" y="0"/>
                </a:cxn>
                <a:cxn ang="0">
                  <a:pos x="103" y="131"/>
                </a:cxn>
                <a:cxn ang="0">
                  <a:pos x="179" y="205"/>
                </a:cxn>
                <a:cxn ang="0">
                  <a:pos x="244" y="264"/>
                </a:cxn>
                <a:cxn ang="0">
                  <a:pos x="327" y="327"/>
                </a:cxn>
                <a:cxn ang="0">
                  <a:pos x="408" y="384"/>
                </a:cxn>
                <a:cxn ang="0">
                  <a:pos x="484" y="424"/>
                </a:cxn>
                <a:cxn ang="0">
                  <a:pos x="628" y="488"/>
                </a:cxn>
                <a:cxn ang="0">
                  <a:pos x="780" y="524"/>
                </a:cxn>
              </a:cxnLst>
              <a:rect l="0" t="0" r="r" b="b"/>
              <a:pathLst>
                <a:path w="780" h="524">
                  <a:moveTo>
                    <a:pt x="0" y="0"/>
                  </a:moveTo>
                  <a:lnTo>
                    <a:pt x="103" y="131"/>
                  </a:lnTo>
                  <a:lnTo>
                    <a:pt x="179" y="205"/>
                  </a:lnTo>
                  <a:lnTo>
                    <a:pt x="244" y="264"/>
                  </a:lnTo>
                  <a:lnTo>
                    <a:pt x="327" y="327"/>
                  </a:lnTo>
                  <a:lnTo>
                    <a:pt x="408" y="384"/>
                  </a:lnTo>
                  <a:lnTo>
                    <a:pt x="484" y="424"/>
                  </a:lnTo>
                  <a:lnTo>
                    <a:pt x="628" y="488"/>
                  </a:lnTo>
                  <a:lnTo>
                    <a:pt x="780" y="524"/>
                  </a:lnTo>
                </a:path>
              </a:pathLst>
            </a:custGeom>
            <a:noFill/>
            <a:ln w="50800">
              <a:solidFill>
                <a:srgbClr val="FF6600"/>
              </a:solidFill>
              <a:round/>
              <a:headEnd/>
              <a:tailEnd/>
            </a:ln>
            <a:effectLst/>
          </p:spPr>
          <p:txBody>
            <a:bodyPr/>
            <a:lstStyle/>
            <a:p>
              <a:endParaRPr lang="th-TH"/>
            </a:p>
          </p:txBody>
        </p:sp>
        <p:sp>
          <p:nvSpPr>
            <p:cNvPr id="64525" name="Oval 13"/>
            <p:cNvSpPr>
              <a:spLocks noChangeArrowheads="1"/>
            </p:cNvSpPr>
            <p:nvPr/>
          </p:nvSpPr>
          <p:spPr bwMode="auto">
            <a:xfrm>
              <a:off x="2894" y="2167"/>
              <a:ext cx="51" cy="47"/>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64526" name="Oval 14"/>
            <p:cNvSpPr>
              <a:spLocks noChangeArrowheads="1"/>
            </p:cNvSpPr>
            <p:nvPr/>
          </p:nvSpPr>
          <p:spPr bwMode="auto">
            <a:xfrm>
              <a:off x="2374" y="1844"/>
              <a:ext cx="52" cy="47"/>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64527" name="Text Box 15"/>
            <p:cNvSpPr txBox="1">
              <a:spLocks noChangeArrowheads="1"/>
            </p:cNvSpPr>
            <p:nvPr/>
          </p:nvSpPr>
          <p:spPr bwMode="auto">
            <a:xfrm>
              <a:off x="2830" y="2039"/>
              <a:ext cx="186" cy="127"/>
            </a:xfrm>
            <a:prstGeom prst="rect">
              <a:avLst/>
            </a:prstGeom>
            <a:noFill/>
            <a:ln w="9525">
              <a:noFill/>
              <a:miter lim="800000"/>
              <a:headEnd/>
              <a:tailEnd/>
            </a:ln>
          </p:spPr>
          <p:txBody>
            <a:bodyPr/>
            <a:lstStyle/>
            <a:p>
              <a:pPr algn="ctr"/>
              <a:r>
                <a:rPr lang="en-US" sz="1000">
                  <a:latin typeface="Comic Sans MS" pitchFamily="66" charset="0"/>
                </a:rPr>
                <a:t>1</a:t>
              </a:r>
              <a:endParaRPr lang="en-US" sz="1000" baseline="-25000">
                <a:latin typeface="Comic Sans MS" pitchFamily="66" charset="0"/>
                <a:cs typeface="Arial" pitchFamily="34" charset="0"/>
              </a:endParaRPr>
            </a:p>
          </p:txBody>
        </p:sp>
        <p:sp>
          <p:nvSpPr>
            <p:cNvPr id="64528" name="Text Box 16"/>
            <p:cNvSpPr txBox="1">
              <a:spLocks noChangeArrowheads="1"/>
            </p:cNvSpPr>
            <p:nvPr/>
          </p:nvSpPr>
          <p:spPr bwMode="auto">
            <a:xfrm>
              <a:off x="2309" y="1721"/>
              <a:ext cx="186" cy="127"/>
            </a:xfrm>
            <a:prstGeom prst="rect">
              <a:avLst/>
            </a:prstGeom>
            <a:noFill/>
            <a:ln w="9525">
              <a:noFill/>
              <a:miter lim="800000"/>
              <a:headEnd/>
              <a:tailEnd/>
            </a:ln>
          </p:spPr>
          <p:txBody>
            <a:bodyPr/>
            <a:lstStyle/>
            <a:p>
              <a:pPr algn="ctr"/>
              <a:r>
                <a:rPr lang="en-US" sz="1000">
                  <a:latin typeface="Comic Sans MS" pitchFamily="66" charset="0"/>
                </a:rPr>
                <a:t>2</a:t>
              </a:r>
              <a:endParaRPr lang="en-US" sz="1000" baseline="-25000">
                <a:latin typeface="Comic Sans MS" pitchFamily="66" charset="0"/>
                <a:cs typeface="Arial" pitchFamily="34" charset="0"/>
              </a:endParaRPr>
            </a:p>
          </p:txBody>
        </p:sp>
        <p:sp>
          <p:nvSpPr>
            <p:cNvPr id="64529" name="Text Box 17"/>
            <p:cNvSpPr txBox="1">
              <a:spLocks noChangeArrowheads="1"/>
            </p:cNvSpPr>
            <p:nvPr/>
          </p:nvSpPr>
          <p:spPr bwMode="auto">
            <a:xfrm>
              <a:off x="2704" y="1809"/>
              <a:ext cx="782" cy="196"/>
            </a:xfrm>
            <a:prstGeom prst="rect">
              <a:avLst/>
            </a:prstGeom>
            <a:noFill/>
            <a:ln w="9525">
              <a:noFill/>
              <a:miter lim="800000"/>
              <a:headEnd/>
              <a:tailEnd/>
            </a:ln>
            <a:effectLst/>
          </p:spPr>
          <p:txBody>
            <a:bodyPr>
              <a:spAutoFit/>
            </a:bodyPr>
            <a:lstStyle/>
            <a:p>
              <a:pPr>
                <a:lnSpc>
                  <a:spcPct val="80000"/>
                </a:lnSpc>
              </a:pPr>
              <a:r>
                <a:rPr lang="en-US" sz="900"/>
                <a:t>Area = Heat</a:t>
              </a:r>
            </a:p>
            <a:p>
              <a:pPr>
                <a:lnSpc>
                  <a:spcPct val="80000"/>
                </a:lnSpc>
              </a:pPr>
              <a:r>
                <a:rPr lang="en-US" sz="900"/>
                <a:t>          Transfer               </a:t>
              </a:r>
              <a:endParaRPr lang="th-TH" sz="900"/>
            </a:p>
          </p:txBody>
        </p:sp>
        <p:sp>
          <p:nvSpPr>
            <p:cNvPr id="64530" name="Line 18"/>
            <p:cNvSpPr>
              <a:spLocks noChangeShapeType="1"/>
            </p:cNvSpPr>
            <p:nvPr/>
          </p:nvSpPr>
          <p:spPr bwMode="auto">
            <a:xfrm flipH="1">
              <a:off x="2699" y="1944"/>
              <a:ext cx="120" cy="284"/>
            </a:xfrm>
            <a:prstGeom prst="line">
              <a:avLst/>
            </a:prstGeom>
            <a:noFill/>
            <a:ln w="9525">
              <a:solidFill>
                <a:schemeClr val="tx1"/>
              </a:solidFill>
              <a:round/>
              <a:headEnd/>
              <a:tailEnd type="triangle" w="med" len="med"/>
            </a:ln>
            <a:effectLst/>
          </p:spPr>
          <p:txBody>
            <a:bodyPr/>
            <a:lstStyle/>
            <a:p>
              <a:endParaRPr lang="th-TH"/>
            </a:p>
          </p:txBody>
        </p:sp>
      </p:grpSp>
      <p:grpSp>
        <p:nvGrpSpPr>
          <p:cNvPr id="64531" name="Group 19"/>
          <p:cNvGrpSpPr>
            <a:grpSpLocks/>
          </p:cNvGrpSpPr>
          <p:nvPr/>
        </p:nvGrpSpPr>
        <p:grpSpPr bwMode="auto">
          <a:xfrm>
            <a:off x="4246563" y="203200"/>
            <a:ext cx="1846262" cy="1549400"/>
            <a:chOff x="731" y="1434"/>
            <a:chExt cx="1163" cy="976"/>
          </a:xfrm>
        </p:grpSpPr>
        <p:sp>
          <p:nvSpPr>
            <p:cNvPr id="64532" name="Freeform 20"/>
            <p:cNvSpPr>
              <a:spLocks/>
            </p:cNvSpPr>
            <p:nvPr/>
          </p:nvSpPr>
          <p:spPr bwMode="auto">
            <a:xfrm>
              <a:off x="1090" y="1746"/>
              <a:ext cx="520" cy="498"/>
            </a:xfrm>
            <a:custGeom>
              <a:avLst/>
              <a:gdLst/>
              <a:ahLst/>
              <a:cxnLst>
                <a:cxn ang="0">
                  <a:pos x="2" y="494"/>
                </a:cxn>
                <a:cxn ang="0">
                  <a:pos x="0" y="0"/>
                </a:cxn>
                <a:cxn ang="0">
                  <a:pos x="44" y="51"/>
                </a:cxn>
                <a:cxn ang="0">
                  <a:pos x="86" y="78"/>
                </a:cxn>
                <a:cxn ang="0">
                  <a:pos x="140" y="110"/>
                </a:cxn>
                <a:cxn ang="0">
                  <a:pos x="209" y="146"/>
                </a:cxn>
                <a:cxn ang="0">
                  <a:pos x="269" y="170"/>
                </a:cxn>
                <a:cxn ang="0">
                  <a:pos x="352" y="198"/>
                </a:cxn>
                <a:cxn ang="0">
                  <a:pos x="424" y="222"/>
                </a:cxn>
                <a:cxn ang="0">
                  <a:pos x="484" y="240"/>
                </a:cxn>
                <a:cxn ang="0">
                  <a:pos x="520" y="248"/>
                </a:cxn>
                <a:cxn ang="0">
                  <a:pos x="516" y="498"/>
                </a:cxn>
                <a:cxn ang="0">
                  <a:pos x="2" y="494"/>
                </a:cxn>
              </a:cxnLst>
              <a:rect l="0" t="0" r="r" b="b"/>
              <a:pathLst>
                <a:path w="520" h="498">
                  <a:moveTo>
                    <a:pt x="2" y="494"/>
                  </a:moveTo>
                  <a:lnTo>
                    <a:pt x="0" y="0"/>
                  </a:lnTo>
                  <a:lnTo>
                    <a:pt x="44" y="51"/>
                  </a:lnTo>
                  <a:lnTo>
                    <a:pt x="86" y="78"/>
                  </a:lnTo>
                  <a:lnTo>
                    <a:pt x="140" y="110"/>
                  </a:lnTo>
                  <a:lnTo>
                    <a:pt x="209" y="146"/>
                  </a:lnTo>
                  <a:lnTo>
                    <a:pt x="269" y="170"/>
                  </a:lnTo>
                  <a:lnTo>
                    <a:pt x="352" y="198"/>
                  </a:lnTo>
                  <a:lnTo>
                    <a:pt x="424" y="222"/>
                  </a:lnTo>
                  <a:lnTo>
                    <a:pt x="484" y="240"/>
                  </a:lnTo>
                  <a:lnTo>
                    <a:pt x="520" y="248"/>
                  </a:lnTo>
                  <a:lnTo>
                    <a:pt x="516" y="498"/>
                  </a:lnTo>
                  <a:lnTo>
                    <a:pt x="2" y="494"/>
                  </a:lnTo>
                  <a:close/>
                </a:path>
              </a:pathLst>
            </a:custGeom>
            <a:pattFill prst="wdUpDiag">
              <a:fgClr>
                <a:srgbClr val="0000CC"/>
              </a:fgClr>
              <a:bgClr>
                <a:schemeClr val="bg1"/>
              </a:bgClr>
            </a:pattFill>
            <a:ln w="9525">
              <a:solidFill>
                <a:schemeClr val="tx1"/>
              </a:solidFill>
              <a:round/>
              <a:headEnd/>
              <a:tailEnd/>
            </a:ln>
            <a:effectLst/>
          </p:spPr>
          <p:txBody>
            <a:bodyPr/>
            <a:lstStyle/>
            <a:p>
              <a:endParaRPr lang="th-TH"/>
            </a:p>
          </p:txBody>
        </p:sp>
        <p:sp>
          <p:nvSpPr>
            <p:cNvPr id="64533" name="Text Box 21"/>
            <p:cNvSpPr txBox="1">
              <a:spLocks noChangeArrowheads="1"/>
            </p:cNvSpPr>
            <p:nvPr/>
          </p:nvSpPr>
          <p:spPr bwMode="auto">
            <a:xfrm>
              <a:off x="731" y="1434"/>
              <a:ext cx="188" cy="176"/>
            </a:xfrm>
            <a:prstGeom prst="rect">
              <a:avLst/>
            </a:prstGeom>
            <a:noFill/>
            <a:ln w="9525">
              <a:noFill/>
              <a:miter lim="800000"/>
              <a:headEnd/>
              <a:tailEnd/>
            </a:ln>
          </p:spPr>
          <p:txBody>
            <a:bodyPr/>
            <a:lstStyle/>
            <a:p>
              <a:pPr algn="ctr"/>
              <a:r>
                <a:rPr lang="en-US" sz="1400">
                  <a:latin typeface="Comic Sans MS" pitchFamily="66" charset="0"/>
                </a:rPr>
                <a:t>P</a:t>
              </a:r>
              <a:endParaRPr lang="en-US" sz="1000">
                <a:latin typeface="Comic Sans MS" pitchFamily="66" charset="0"/>
                <a:cs typeface="Arial" pitchFamily="34" charset="0"/>
              </a:endParaRPr>
            </a:p>
          </p:txBody>
        </p:sp>
        <p:sp>
          <p:nvSpPr>
            <p:cNvPr id="64534" name="Line 22"/>
            <p:cNvSpPr>
              <a:spLocks noChangeShapeType="1"/>
            </p:cNvSpPr>
            <p:nvPr/>
          </p:nvSpPr>
          <p:spPr bwMode="auto">
            <a:xfrm flipH="1" flipV="1">
              <a:off x="940" y="1471"/>
              <a:ext cx="3" cy="779"/>
            </a:xfrm>
            <a:prstGeom prst="line">
              <a:avLst/>
            </a:prstGeom>
            <a:noFill/>
            <a:ln w="31750">
              <a:solidFill>
                <a:srgbClr val="808080"/>
              </a:solidFill>
              <a:round/>
              <a:headEnd/>
              <a:tailEnd type="stealth" w="med" len="med"/>
            </a:ln>
          </p:spPr>
          <p:txBody>
            <a:bodyPr/>
            <a:lstStyle/>
            <a:p>
              <a:endParaRPr lang="th-TH"/>
            </a:p>
          </p:txBody>
        </p:sp>
        <p:sp>
          <p:nvSpPr>
            <p:cNvPr id="64535" name="Line 23"/>
            <p:cNvSpPr>
              <a:spLocks noChangeShapeType="1"/>
            </p:cNvSpPr>
            <p:nvPr/>
          </p:nvSpPr>
          <p:spPr bwMode="auto">
            <a:xfrm>
              <a:off x="931" y="2246"/>
              <a:ext cx="930" cy="6"/>
            </a:xfrm>
            <a:prstGeom prst="line">
              <a:avLst/>
            </a:prstGeom>
            <a:noFill/>
            <a:ln w="31750">
              <a:solidFill>
                <a:srgbClr val="808080"/>
              </a:solidFill>
              <a:round/>
              <a:headEnd/>
              <a:tailEnd type="stealth" w="med" len="med"/>
            </a:ln>
          </p:spPr>
          <p:txBody>
            <a:bodyPr/>
            <a:lstStyle/>
            <a:p>
              <a:endParaRPr lang="th-TH"/>
            </a:p>
          </p:txBody>
        </p:sp>
        <p:sp>
          <p:nvSpPr>
            <p:cNvPr id="64536" name="Text Box 24"/>
            <p:cNvSpPr txBox="1">
              <a:spLocks noChangeArrowheads="1"/>
            </p:cNvSpPr>
            <p:nvPr/>
          </p:nvSpPr>
          <p:spPr bwMode="auto">
            <a:xfrm>
              <a:off x="1713" y="2222"/>
              <a:ext cx="174" cy="188"/>
            </a:xfrm>
            <a:prstGeom prst="rect">
              <a:avLst/>
            </a:prstGeom>
            <a:noFill/>
            <a:ln w="9525">
              <a:noFill/>
              <a:miter lim="800000"/>
              <a:headEnd/>
              <a:tailEnd/>
            </a:ln>
          </p:spPr>
          <p:txBody>
            <a:bodyPr/>
            <a:lstStyle/>
            <a:p>
              <a:pPr algn="ctr"/>
              <a:r>
                <a:rPr lang="en-US" sz="1600">
                  <a:latin typeface="Comic Sans MS" pitchFamily="66" charset="0"/>
                </a:rPr>
                <a:t>v</a:t>
              </a:r>
              <a:endParaRPr lang="en-US" sz="1600">
                <a:latin typeface="Comic Sans MS" pitchFamily="66" charset="0"/>
                <a:cs typeface="Arial" pitchFamily="34" charset="0"/>
              </a:endParaRPr>
            </a:p>
          </p:txBody>
        </p:sp>
        <p:sp>
          <p:nvSpPr>
            <p:cNvPr id="64537" name="Freeform 25"/>
            <p:cNvSpPr>
              <a:spLocks/>
            </p:cNvSpPr>
            <p:nvPr/>
          </p:nvSpPr>
          <p:spPr bwMode="auto">
            <a:xfrm>
              <a:off x="1088" y="1746"/>
              <a:ext cx="522" cy="252"/>
            </a:xfrm>
            <a:custGeom>
              <a:avLst/>
              <a:gdLst/>
              <a:ahLst/>
              <a:cxnLst>
                <a:cxn ang="0">
                  <a:pos x="0" y="0"/>
                </a:cxn>
                <a:cxn ang="0">
                  <a:pos x="60" y="54"/>
                </a:cxn>
                <a:cxn ang="0">
                  <a:pos x="105" y="90"/>
                </a:cxn>
                <a:cxn ang="0">
                  <a:pos x="153" y="120"/>
                </a:cxn>
                <a:cxn ang="0">
                  <a:pos x="208" y="152"/>
                </a:cxn>
                <a:cxn ang="0">
                  <a:pos x="262" y="173"/>
                </a:cxn>
                <a:cxn ang="0">
                  <a:pos x="337" y="200"/>
                </a:cxn>
                <a:cxn ang="0">
                  <a:pos x="421" y="227"/>
                </a:cxn>
                <a:cxn ang="0">
                  <a:pos x="522" y="252"/>
                </a:cxn>
              </a:cxnLst>
              <a:rect l="0" t="0" r="r" b="b"/>
              <a:pathLst>
                <a:path w="522" h="252">
                  <a:moveTo>
                    <a:pt x="0" y="0"/>
                  </a:moveTo>
                  <a:lnTo>
                    <a:pt x="60" y="54"/>
                  </a:lnTo>
                  <a:lnTo>
                    <a:pt x="105" y="90"/>
                  </a:lnTo>
                  <a:lnTo>
                    <a:pt x="153" y="120"/>
                  </a:lnTo>
                  <a:lnTo>
                    <a:pt x="208" y="152"/>
                  </a:lnTo>
                  <a:lnTo>
                    <a:pt x="262" y="173"/>
                  </a:lnTo>
                  <a:lnTo>
                    <a:pt x="337" y="200"/>
                  </a:lnTo>
                  <a:lnTo>
                    <a:pt x="421" y="227"/>
                  </a:lnTo>
                  <a:lnTo>
                    <a:pt x="522" y="252"/>
                  </a:lnTo>
                </a:path>
              </a:pathLst>
            </a:custGeom>
            <a:noFill/>
            <a:ln w="38100">
              <a:solidFill>
                <a:srgbClr val="339966"/>
              </a:solidFill>
              <a:round/>
              <a:headEnd/>
              <a:tailEnd/>
            </a:ln>
            <a:effectLst/>
          </p:spPr>
          <p:txBody>
            <a:bodyPr/>
            <a:lstStyle/>
            <a:p>
              <a:endParaRPr lang="th-TH"/>
            </a:p>
          </p:txBody>
        </p:sp>
        <p:sp>
          <p:nvSpPr>
            <p:cNvPr id="64538" name="Oval 26"/>
            <p:cNvSpPr>
              <a:spLocks noChangeArrowheads="1"/>
            </p:cNvSpPr>
            <p:nvPr/>
          </p:nvSpPr>
          <p:spPr bwMode="auto">
            <a:xfrm>
              <a:off x="1581" y="1972"/>
              <a:ext cx="51" cy="47"/>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64539" name="Oval 27"/>
            <p:cNvSpPr>
              <a:spLocks noChangeArrowheads="1"/>
            </p:cNvSpPr>
            <p:nvPr/>
          </p:nvSpPr>
          <p:spPr bwMode="auto">
            <a:xfrm>
              <a:off x="1061" y="1719"/>
              <a:ext cx="52" cy="47"/>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64540" name="Text Box 28"/>
            <p:cNvSpPr txBox="1">
              <a:spLocks noChangeArrowheads="1"/>
            </p:cNvSpPr>
            <p:nvPr/>
          </p:nvSpPr>
          <p:spPr bwMode="auto">
            <a:xfrm>
              <a:off x="1517" y="1842"/>
              <a:ext cx="186" cy="127"/>
            </a:xfrm>
            <a:prstGeom prst="rect">
              <a:avLst/>
            </a:prstGeom>
            <a:noFill/>
            <a:ln w="9525">
              <a:noFill/>
              <a:miter lim="800000"/>
              <a:headEnd/>
              <a:tailEnd/>
            </a:ln>
          </p:spPr>
          <p:txBody>
            <a:bodyPr/>
            <a:lstStyle/>
            <a:p>
              <a:pPr algn="ctr"/>
              <a:r>
                <a:rPr lang="en-US" sz="1000">
                  <a:latin typeface="Comic Sans MS" pitchFamily="66" charset="0"/>
                </a:rPr>
                <a:t>1</a:t>
              </a:r>
              <a:endParaRPr lang="en-US" sz="1000" baseline="-25000">
                <a:latin typeface="Comic Sans MS" pitchFamily="66" charset="0"/>
                <a:cs typeface="Arial" pitchFamily="34" charset="0"/>
              </a:endParaRPr>
            </a:p>
          </p:txBody>
        </p:sp>
        <p:sp>
          <p:nvSpPr>
            <p:cNvPr id="64541" name="Text Box 29"/>
            <p:cNvSpPr txBox="1">
              <a:spLocks noChangeArrowheads="1"/>
            </p:cNvSpPr>
            <p:nvPr/>
          </p:nvSpPr>
          <p:spPr bwMode="auto">
            <a:xfrm>
              <a:off x="996" y="1596"/>
              <a:ext cx="186" cy="127"/>
            </a:xfrm>
            <a:prstGeom prst="rect">
              <a:avLst/>
            </a:prstGeom>
            <a:noFill/>
            <a:ln w="9525">
              <a:noFill/>
              <a:miter lim="800000"/>
              <a:headEnd/>
              <a:tailEnd/>
            </a:ln>
          </p:spPr>
          <p:txBody>
            <a:bodyPr/>
            <a:lstStyle/>
            <a:p>
              <a:pPr algn="ctr"/>
              <a:r>
                <a:rPr lang="en-US" sz="1000">
                  <a:latin typeface="Comic Sans MS" pitchFamily="66" charset="0"/>
                </a:rPr>
                <a:t>2</a:t>
              </a:r>
              <a:endParaRPr lang="en-US" sz="1000" baseline="-25000">
                <a:latin typeface="Comic Sans MS" pitchFamily="66" charset="0"/>
                <a:cs typeface="Arial" pitchFamily="34" charset="0"/>
              </a:endParaRPr>
            </a:p>
          </p:txBody>
        </p:sp>
        <p:sp>
          <p:nvSpPr>
            <p:cNvPr id="64542" name="Text Box 30"/>
            <p:cNvSpPr txBox="1">
              <a:spLocks noChangeArrowheads="1"/>
            </p:cNvSpPr>
            <p:nvPr/>
          </p:nvSpPr>
          <p:spPr bwMode="auto">
            <a:xfrm>
              <a:off x="1290" y="1714"/>
              <a:ext cx="604" cy="127"/>
            </a:xfrm>
            <a:prstGeom prst="rect">
              <a:avLst/>
            </a:prstGeom>
            <a:noFill/>
            <a:ln w="9525">
              <a:noFill/>
              <a:miter lim="800000"/>
              <a:headEnd/>
              <a:tailEnd/>
            </a:ln>
            <a:effectLst/>
          </p:spPr>
          <p:txBody>
            <a:bodyPr>
              <a:spAutoFit/>
            </a:bodyPr>
            <a:lstStyle/>
            <a:p>
              <a:pPr>
                <a:lnSpc>
                  <a:spcPct val="80000"/>
                </a:lnSpc>
              </a:pPr>
              <a:r>
                <a:rPr lang="en-US" sz="900"/>
                <a:t>Area = Work               </a:t>
              </a:r>
              <a:endParaRPr lang="th-TH" sz="900"/>
            </a:p>
          </p:txBody>
        </p:sp>
        <p:sp>
          <p:nvSpPr>
            <p:cNvPr id="64543" name="Line 31"/>
            <p:cNvSpPr>
              <a:spLocks noChangeShapeType="1"/>
            </p:cNvSpPr>
            <p:nvPr/>
          </p:nvSpPr>
          <p:spPr bwMode="auto">
            <a:xfrm flipH="1">
              <a:off x="1311" y="1838"/>
              <a:ext cx="92" cy="223"/>
            </a:xfrm>
            <a:prstGeom prst="line">
              <a:avLst/>
            </a:prstGeom>
            <a:noFill/>
            <a:ln w="9525">
              <a:solidFill>
                <a:schemeClr val="tx1"/>
              </a:solidFill>
              <a:round/>
              <a:headEnd/>
              <a:tailEnd type="triangle" w="med" len="med"/>
            </a:ln>
            <a:effectLst/>
          </p:spPr>
          <p:txBody>
            <a:bodyPr/>
            <a:lstStyle/>
            <a:p>
              <a:endParaRPr lang="th-TH"/>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B2CB0C81-1A46-4AE6-919A-2D8B87F06649}" type="slidenum">
              <a:rPr lang="en-US"/>
              <a:pPr/>
              <a:t>37</a:t>
            </a:fld>
            <a:endParaRPr lang="th-TH"/>
          </a:p>
        </p:txBody>
      </p:sp>
      <p:sp>
        <p:nvSpPr>
          <p:cNvPr id="76802" name="Rectangle 2"/>
          <p:cNvSpPr>
            <a:spLocks noGrp="1" noChangeArrowheads="1"/>
          </p:cNvSpPr>
          <p:nvPr>
            <p:ph type="title"/>
          </p:nvPr>
        </p:nvSpPr>
        <p:spPr/>
        <p:txBody>
          <a:bodyPr/>
          <a:lstStyle/>
          <a:p>
            <a:r>
              <a:rPr lang="en-US"/>
              <a:t>Second Law Efficiency</a:t>
            </a:r>
            <a:endParaRPr lang="th-TH"/>
          </a:p>
        </p:txBody>
      </p:sp>
      <p:graphicFrame>
        <p:nvGraphicFramePr>
          <p:cNvPr id="76805" name="Object 5"/>
          <p:cNvGraphicFramePr>
            <a:graphicFrameLocks noChangeAspect="1"/>
          </p:cNvGraphicFramePr>
          <p:nvPr/>
        </p:nvGraphicFramePr>
        <p:xfrm>
          <a:off x="722313" y="1924050"/>
          <a:ext cx="7377112" cy="3943350"/>
        </p:xfrm>
        <a:graphic>
          <a:graphicData uri="http://schemas.openxmlformats.org/presentationml/2006/ole">
            <p:oleObj spid="_x0000_s76805" name="Equation" r:id="rId3" imgW="3568680" imgH="2222280" progId="Equation.3">
              <p:embed/>
            </p:oleObj>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119" name="ตัวยึดหมายเลขภาพนิ่ง 3"/>
          <p:cNvSpPr>
            <a:spLocks noGrp="1"/>
          </p:cNvSpPr>
          <p:nvPr>
            <p:ph type="sldNum" sz="quarter" idx="12"/>
          </p:nvPr>
        </p:nvSpPr>
        <p:spPr/>
        <p:txBody>
          <a:bodyPr/>
          <a:lstStyle/>
          <a:p>
            <a:fld id="{F4B7BE7D-A97D-45AF-8EF4-53A41490D505}" type="slidenum">
              <a:rPr lang="en-US"/>
              <a:pPr/>
              <a:t>38</a:t>
            </a:fld>
            <a:endParaRPr lang="th-TH"/>
          </a:p>
        </p:txBody>
      </p:sp>
      <p:sp>
        <p:nvSpPr>
          <p:cNvPr id="83970" name="Line 2"/>
          <p:cNvSpPr>
            <a:spLocks noChangeShapeType="1"/>
          </p:cNvSpPr>
          <p:nvPr/>
        </p:nvSpPr>
        <p:spPr bwMode="auto">
          <a:xfrm>
            <a:off x="6657975" y="2489200"/>
            <a:ext cx="0" cy="0"/>
          </a:xfrm>
          <a:prstGeom prst="line">
            <a:avLst/>
          </a:prstGeom>
          <a:noFill/>
          <a:ln w="9525">
            <a:solidFill>
              <a:srgbClr val="000000"/>
            </a:solidFill>
            <a:round/>
            <a:headEnd/>
            <a:tailEnd/>
          </a:ln>
        </p:spPr>
        <p:txBody>
          <a:bodyPr/>
          <a:lstStyle/>
          <a:p>
            <a:endParaRPr lang="th-TH"/>
          </a:p>
        </p:txBody>
      </p:sp>
      <p:grpSp>
        <p:nvGrpSpPr>
          <p:cNvPr id="83971" name="Group 3"/>
          <p:cNvGrpSpPr>
            <a:grpSpLocks/>
          </p:cNvGrpSpPr>
          <p:nvPr/>
        </p:nvGrpSpPr>
        <p:grpSpPr bwMode="auto">
          <a:xfrm>
            <a:off x="758825" y="2927350"/>
            <a:ext cx="3543300" cy="2933700"/>
            <a:chOff x="1162" y="1382"/>
            <a:chExt cx="2232" cy="1848"/>
          </a:xfrm>
        </p:grpSpPr>
        <p:sp>
          <p:nvSpPr>
            <p:cNvPr id="83972" name="Text Box 4"/>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h</a:t>
              </a:r>
              <a:endParaRPr lang="en-US" sz="1600">
                <a:latin typeface="Comic Sans MS" pitchFamily="66" charset="0"/>
                <a:cs typeface="Arial" pitchFamily="34" charset="0"/>
              </a:endParaRPr>
            </a:p>
          </p:txBody>
        </p:sp>
        <p:sp>
          <p:nvSpPr>
            <p:cNvPr id="83973" name="Line 5"/>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83974" name="Line 6"/>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83975" name="Text Box 7"/>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sp>
        <p:nvSpPr>
          <p:cNvPr id="83976" name="Line 8"/>
          <p:cNvSpPr>
            <a:spLocks noChangeShapeType="1"/>
          </p:cNvSpPr>
          <p:nvPr/>
        </p:nvSpPr>
        <p:spPr bwMode="auto">
          <a:xfrm>
            <a:off x="6619875" y="2219325"/>
            <a:ext cx="0" cy="0"/>
          </a:xfrm>
          <a:prstGeom prst="line">
            <a:avLst/>
          </a:prstGeom>
          <a:noFill/>
          <a:ln w="9525">
            <a:solidFill>
              <a:srgbClr val="000000"/>
            </a:solidFill>
            <a:round/>
            <a:headEnd/>
            <a:tailEnd/>
          </a:ln>
        </p:spPr>
        <p:txBody>
          <a:bodyPr/>
          <a:lstStyle/>
          <a:p>
            <a:endParaRPr lang="th-TH"/>
          </a:p>
        </p:txBody>
      </p:sp>
      <p:grpSp>
        <p:nvGrpSpPr>
          <p:cNvPr id="83977" name="Group 9"/>
          <p:cNvGrpSpPr>
            <a:grpSpLocks/>
          </p:cNvGrpSpPr>
          <p:nvPr/>
        </p:nvGrpSpPr>
        <p:grpSpPr bwMode="auto">
          <a:xfrm>
            <a:off x="2076450" y="4924425"/>
            <a:ext cx="714375" cy="1039813"/>
            <a:chOff x="1992" y="2640"/>
            <a:chExt cx="450" cy="655"/>
          </a:xfrm>
        </p:grpSpPr>
        <p:sp>
          <p:nvSpPr>
            <p:cNvPr id="83978" name="Text Box 10"/>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83979" name="Line 11"/>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83980" name="Group 12"/>
          <p:cNvGrpSpPr>
            <a:grpSpLocks/>
          </p:cNvGrpSpPr>
          <p:nvPr/>
        </p:nvGrpSpPr>
        <p:grpSpPr bwMode="auto">
          <a:xfrm>
            <a:off x="2801938" y="3484563"/>
            <a:ext cx="452437" cy="2441575"/>
            <a:chOff x="2449" y="1733"/>
            <a:chExt cx="285" cy="1538"/>
          </a:xfrm>
        </p:grpSpPr>
        <p:sp>
          <p:nvSpPr>
            <p:cNvPr id="83981" name="Line 13"/>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83982" name="Text Box 14"/>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83983" name="Group 15"/>
          <p:cNvGrpSpPr>
            <a:grpSpLocks/>
          </p:cNvGrpSpPr>
          <p:nvPr/>
        </p:nvGrpSpPr>
        <p:grpSpPr bwMode="auto">
          <a:xfrm>
            <a:off x="2030413" y="4311650"/>
            <a:ext cx="2379662" cy="709613"/>
            <a:chOff x="1963" y="2254"/>
            <a:chExt cx="1499" cy="447"/>
          </a:xfrm>
        </p:grpSpPr>
        <p:sp>
          <p:nvSpPr>
            <p:cNvPr id="83984" name="Text Box 16"/>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sp>
          <p:nvSpPr>
            <p:cNvPr id="83985" name="Line 17"/>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83986" name="Group 18"/>
          <p:cNvGrpSpPr>
            <a:grpSpLocks/>
          </p:cNvGrpSpPr>
          <p:nvPr/>
        </p:nvGrpSpPr>
        <p:grpSpPr bwMode="auto">
          <a:xfrm>
            <a:off x="2413000" y="3143250"/>
            <a:ext cx="781050" cy="1762125"/>
            <a:chOff x="1520" y="1764"/>
            <a:chExt cx="492" cy="1110"/>
          </a:xfrm>
        </p:grpSpPr>
        <p:sp>
          <p:nvSpPr>
            <p:cNvPr id="83987" name="Line 19"/>
            <p:cNvSpPr>
              <a:spLocks noChangeShapeType="1"/>
            </p:cNvSpPr>
            <p:nvPr/>
          </p:nvSpPr>
          <p:spPr bwMode="auto">
            <a:xfrm flipV="1">
              <a:off x="1678" y="2234"/>
              <a:ext cx="47" cy="104"/>
            </a:xfrm>
            <a:prstGeom prst="line">
              <a:avLst/>
            </a:prstGeom>
            <a:noFill/>
            <a:ln w="28575">
              <a:solidFill>
                <a:srgbClr val="0000FF"/>
              </a:solidFill>
              <a:round/>
              <a:headEnd/>
              <a:tailEnd type="triangle" w="med" len="med"/>
            </a:ln>
            <a:effectLst/>
          </p:spPr>
          <p:txBody>
            <a:bodyPr/>
            <a:lstStyle/>
            <a:p>
              <a:endParaRPr lang="th-TH"/>
            </a:p>
          </p:txBody>
        </p:sp>
        <p:grpSp>
          <p:nvGrpSpPr>
            <p:cNvPr id="83988" name="Group 20"/>
            <p:cNvGrpSpPr>
              <a:grpSpLocks/>
            </p:cNvGrpSpPr>
            <p:nvPr/>
          </p:nvGrpSpPr>
          <p:grpSpPr bwMode="auto">
            <a:xfrm>
              <a:off x="1520" y="1764"/>
              <a:ext cx="492" cy="1110"/>
              <a:chOff x="2204" y="1518"/>
              <a:chExt cx="492" cy="1110"/>
            </a:xfrm>
          </p:grpSpPr>
          <p:sp>
            <p:nvSpPr>
              <p:cNvPr id="83989" name="Text Box 21"/>
              <p:cNvSpPr txBox="1">
                <a:spLocks noChangeArrowheads="1"/>
              </p:cNvSpPr>
              <p:nvPr/>
            </p:nvSpPr>
            <p:spPr bwMode="auto">
              <a:xfrm>
                <a:off x="2411" y="1518"/>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83990" name="Freeform 22"/>
              <p:cNvSpPr>
                <a:spLocks/>
              </p:cNvSpPr>
              <p:nvPr/>
            </p:nvSpPr>
            <p:spPr bwMode="auto">
              <a:xfrm>
                <a:off x="2204" y="1712"/>
                <a:ext cx="372" cy="916"/>
              </a:xfrm>
              <a:custGeom>
                <a:avLst/>
                <a:gdLst/>
                <a:ahLst/>
                <a:cxnLst>
                  <a:cxn ang="0">
                    <a:pos x="0" y="804"/>
                  </a:cxn>
                  <a:cxn ang="0">
                    <a:pos x="32" y="596"/>
                  </a:cxn>
                  <a:cxn ang="0">
                    <a:pos x="88" y="348"/>
                  </a:cxn>
                  <a:cxn ang="0">
                    <a:pos x="168" y="108"/>
                  </a:cxn>
                  <a:cxn ang="0">
                    <a:pos x="216" y="0"/>
                  </a:cxn>
                </a:cxnLst>
                <a:rect l="0" t="0" r="r" b="b"/>
                <a:pathLst>
                  <a:path w="216" h="804">
                    <a:moveTo>
                      <a:pt x="0" y="804"/>
                    </a:moveTo>
                    <a:cubicBezTo>
                      <a:pt x="8" y="738"/>
                      <a:pt x="17" y="672"/>
                      <a:pt x="32" y="596"/>
                    </a:cubicBezTo>
                    <a:cubicBezTo>
                      <a:pt x="47" y="520"/>
                      <a:pt x="65" y="429"/>
                      <a:pt x="88" y="348"/>
                    </a:cubicBezTo>
                    <a:cubicBezTo>
                      <a:pt x="111" y="267"/>
                      <a:pt x="147" y="166"/>
                      <a:pt x="168" y="108"/>
                    </a:cubicBezTo>
                    <a:cubicBezTo>
                      <a:pt x="189" y="50"/>
                      <a:pt x="202" y="25"/>
                      <a:pt x="216" y="0"/>
                    </a:cubicBezTo>
                  </a:path>
                </a:pathLst>
              </a:custGeom>
              <a:noFill/>
              <a:ln w="31750" cap="flat">
                <a:solidFill>
                  <a:srgbClr val="0000FF"/>
                </a:solidFill>
                <a:prstDash val="dash"/>
                <a:round/>
                <a:headEnd/>
                <a:tailEnd/>
              </a:ln>
              <a:effectLst/>
            </p:spPr>
            <p:txBody>
              <a:bodyPr/>
              <a:lstStyle/>
              <a:p>
                <a:endParaRPr lang="th-TH"/>
              </a:p>
            </p:txBody>
          </p:sp>
          <p:sp>
            <p:nvSpPr>
              <p:cNvPr id="83991" name="Oval 23"/>
              <p:cNvSpPr>
                <a:spLocks noChangeArrowheads="1"/>
              </p:cNvSpPr>
              <p:nvPr/>
            </p:nvSpPr>
            <p:spPr bwMode="auto">
              <a:xfrm>
                <a:off x="2530" y="168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grpSp>
        <p:nvGrpSpPr>
          <p:cNvPr id="83992" name="Group 24"/>
          <p:cNvGrpSpPr>
            <a:grpSpLocks/>
          </p:cNvGrpSpPr>
          <p:nvPr/>
        </p:nvGrpSpPr>
        <p:grpSpPr bwMode="auto">
          <a:xfrm>
            <a:off x="2071688" y="3508375"/>
            <a:ext cx="566737" cy="1727200"/>
            <a:chOff x="1989" y="1748"/>
            <a:chExt cx="357" cy="1088"/>
          </a:xfrm>
        </p:grpSpPr>
        <p:sp>
          <p:nvSpPr>
            <p:cNvPr id="83993" name="Line 25"/>
            <p:cNvSpPr>
              <a:spLocks noChangeShapeType="1"/>
            </p:cNvSpPr>
            <p:nvPr/>
          </p:nvSpPr>
          <p:spPr bwMode="auto">
            <a:xfrm flipV="1">
              <a:off x="2200" y="1988"/>
              <a:ext cx="0" cy="648"/>
            </a:xfrm>
            <a:prstGeom prst="line">
              <a:avLst/>
            </a:prstGeom>
            <a:noFill/>
            <a:ln w="38100">
              <a:solidFill>
                <a:srgbClr val="FF0000"/>
              </a:solidFill>
              <a:round/>
              <a:headEnd/>
              <a:tailEnd/>
            </a:ln>
            <a:effectLst/>
          </p:spPr>
          <p:txBody>
            <a:bodyPr/>
            <a:lstStyle/>
            <a:p>
              <a:endParaRPr lang="th-TH"/>
            </a:p>
          </p:txBody>
        </p:sp>
        <p:sp>
          <p:nvSpPr>
            <p:cNvPr id="83994" name="Text Box 26"/>
            <p:cNvSpPr txBox="1">
              <a:spLocks noChangeArrowheads="1"/>
            </p:cNvSpPr>
            <p:nvPr/>
          </p:nvSpPr>
          <p:spPr bwMode="auto">
            <a:xfrm>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83995" name="Oval 27"/>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3996" name="Oval 28"/>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3997" name="Line 29"/>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83998" name="Text Box 30"/>
            <p:cNvSpPr txBox="1">
              <a:spLocks noChangeArrowheads="1"/>
            </p:cNvSpPr>
            <p:nvPr/>
          </p:nvSpPr>
          <p:spPr bwMode="auto">
            <a:xfrm>
              <a:off x="2061" y="1748"/>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grpSp>
        <p:nvGrpSpPr>
          <p:cNvPr id="83999" name="Group 31"/>
          <p:cNvGrpSpPr>
            <a:grpSpLocks/>
          </p:cNvGrpSpPr>
          <p:nvPr/>
        </p:nvGrpSpPr>
        <p:grpSpPr bwMode="auto">
          <a:xfrm>
            <a:off x="2047875" y="2997200"/>
            <a:ext cx="2020888" cy="1174750"/>
            <a:chOff x="1974" y="1426"/>
            <a:chExt cx="1273" cy="740"/>
          </a:xfrm>
        </p:grpSpPr>
        <p:sp>
          <p:nvSpPr>
            <p:cNvPr id="84000" name="Line 32"/>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84001" name="Text Box 33"/>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grpSp>
      <p:grpSp>
        <p:nvGrpSpPr>
          <p:cNvPr id="84002" name="Group 34"/>
          <p:cNvGrpSpPr>
            <a:grpSpLocks/>
          </p:cNvGrpSpPr>
          <p:nvPr/>
        </p:nvGrpSpPr>
        <p:grpSpPr bwMode="auto">
          <a:xfrm>
            <a:off x="731838" y="3322638"/>
            <a:ext cx="2249487" cy="265112"/>
            <a:chOff x="1145" y="1631"/>
            <a:chExt cx="1417" cy="167"/>
          </a:xfrm>
        </p:grpSpPr>
        <p:sp>
          <p:nvSpPr>
            <p:cNvPr id="84003" name="Line 35"/>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84004" name="Text Box 36"/>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2</a:t>
              </a:r>
              <a:endParaRPr lang="en-US" sz="1000" i="1">
                <a:latin typeface="Comic Sans MS" pitchFamily="66" charset="0"/>
                <a:cs typeface="Arial" pitchFamily="34" charset="0"/>
              </a:endParaRPr>
            </a:p>
          </p:txBody>
        </p:sp>
      </p:grpSp>
      <p:grpSp>
        <p:nvGrpSpPr>
          <p:cNvPr id="84005" name="Group 37"/>
          <p:cNvGrpSpPr>
            <a:grpSpLocks/>
          </p:cNvGrpSpPr>
          <p:nvPr/>
        </p:nvGrpSpPr>
        <p:grpSpPr bwMode="auto">
          <a:xfrm>
            <a:off x="655638" y="3754438"/>
            <a:ext cx="1752600" cy="1277937"/>
            <a:chOff x="1097" y="1903"/>
            <a:chExt cx="1104" cy="805"/>
          </a:xfrm>
        </p:grpSpPr>
        <p:sp>
          <p:nvSpPr>
            <p:cNvPr id="84006" name="Line 38"/>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84007" name="Line 39"/>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84008" name="Text Box 40"/>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2s</a:t>
              </a:r>
              <a:endParaRPr lang="en-US" sz="1000" i="1">
                <a:latin typeface="Comic Sans MS" pitchFamily="66" charset="0"/>
                <a:cs typeface="Arial" pitchFamily="34" charset="0"/>
              </a:endParaRPr>
            </a:p>
          </p:txBody>
        </p:sp>
        <p:sp>
          <p:nvSpPr>
            <p:cNvPr id="84009" name="Text Box 41"/>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1</a:t>
              </a:r>
              <a:endParaRPr lang="en-US" sz="1000" i="1">
                <a:latin typeface="Comic Sans MS" pitchFamily="66" charset="0"/>
                <a:cs typeface="Arial" pitchFamily="34" charset="0"/>
              </a:endParaRPr>
            </a:p>
          </p:txBody>
        </p:sp>
      </p:grpSp>
      <p:grpSp>
        <p:nvGrpSpPr>
          <p:cNvPr id="84010" name="Group 42"/>
          <p:cNvGrpSpPr>
            <a:grpSpLocks/>
          </p:cNvGrpSpPr>
          <p:nvPr/>
        </p:nvGrpSpPr>
        <p:grpSpPr bwMode="auto">
          <a:xfrm>
            <a:off x="1346200" y="3486150"/>
            <a:ext cx="436563" cy="1441450"/>
            <a:chOff x="848" y="1980"/>
            <a:chExt cx="275" cy="908"/>
          </a:xfrm>
        </p:grpSpPr>
        <p:sp>
          <p:nvSpPr>
            <p:cNvPr id="84011" name="Line 43"/>
            <p:cNvSpPr>
              <a:spLocks noChangeShapeType="1"/>
            </p:cNvSpPr>
            <p:nvPr/>
          </p:nvSpPr>
          <p:spPr bwMode="auto">
            <a:xfrm>
              <a:off x="980" y="2534"/>
              <a:ext cx="0" cy="354"/>
            </a:xfrm>
            <a:prstGeom prst="line">
              <a:avLst/>
            </a:prstGeom>
            <a:noFill/>
            <a:ln w="9525">
              <a:solidFill>
                <a:schemeClr val="tx1"/>
              </a:solidFill>
              <a:round/>
              <a:headEnd/>
              <a:tailEnd type="triangle" w="med" len="med"/>
            </a:ln>
            <a:effectLst/>
          </p:spPr>
          <p:txBody>
            <a:bodyPr/>
            <a:lstStyle/>
            <a:p>
              <a:endParaRPr lang="th-TH"/>
            </a:p>
          </p:txBody>
        </p:sp>
        <p:sp>
          <p:nvSpPr>
            <p:cNvPr id="84012" name="Line 44"/>
            <p:cNvSpPr>
              <a:spLocks noChangeShapeType="1"/>
            </p:cNvSpPr>
            <p:nvPr/>
          </p:nvSpPr>
          <p:spPr bwMode="auto">
            <a:xfrm flipV="1">
              <a:off x="980" y="1980"/>
              <a:ext cx="0" cy="388"/>
            </a:xfrm>
            <a:prstGeom prst="line">
              <a:avLst/>
            </a:prstGeom>
            <a:noFill/>
            <a:ln w="9525">
              <a:solidFill>
                <a:schemeClr val="tx1"/>
              </a:solidFill>
              <a:round/>
              <a:headEnd/>
              <a:tailEnd type="triangle" w="med" len="med"/>
            </a:ln>
            <a:effectLst/>
          </p:spPr>
          <p:txBody>
            <a:bodyPr/>
            <a:lstStyle/>
            <a:p>
              <a:endParaRPr lang="th-TH"/>
            </a:p>
          </p:txBody>
        </p:sp>
        <p:sp>
          <p:nvSpPr>
            <p:cNvPr id="84013" name="Text Box 45"/>
            <p:cNvSpPr txBox="1">
              <a:spLocks noChangeArrowheads="1"/>
            </p:cNvSpPr>
            <p:nvPr/>
          </p:nvSpPr>
          <p:spPr bwMode="auto">
            <a:xfrm>
              <a:off x="848" y="2338"/>
              <a:ext cx="275" cy="167"/>
            </a:xfrm>
            <a:prstGeom prst="rect">
              <a:avLst/>
            </a:prstGeom>
            <a:noFill/>
            <a:ln w="9525">
              <a:noFill/>
              <a:miter lim="800000"/>
              <a:headEnd/>
              <a:tailEnd/>
            </a:ln>
          </p:spPr>
          <p:txBody>
            <a:bodyPr/>
            <a:lstStyle/>
            <a:p>
              <a:pPr algn="ctr"/>
              <a:r>
                <a:rPr lang="en-US" sz="1400" i="1">
                  <a:latin typeface="Comic Sans MS" pitchFamily="66" charset="0"/>
                </a:rPr>
                <a:t>w</a:t>
              </a:r>
              <a:r>
                <a:rPr lang="en-US" sz="1400" i="1" baseline="-25000">
                  <a:latin typeface="Comic Sans MS" pitchFamily="66" charset="0"/>
                </a:rPr>
                <a:t>a</a:t>
              </a:r>
              <a:endParaRPr lang="en-US" sz="1000" i="1">
                <a:latin typeface="Comic Sans MS" pitchFamily="66" charset="0"/>
                <a:cs typeface="Arial" pitchFamily="34" charset="0"/>
              </a:endParaRPr>
            </a:p>
          </p:txBody>
        </p:sp>
      </p:grpSp>
      <p:grpSp>
        <p:nvGrpSpPr>
          <p:cNvPr id="84014" name="Group 46"/>
          <p:cNvGrpSpPr>
            <a:grpSpLocks/>
          </p:cNvGrpSpPr>
          <p:nvPr/>
        </p:nvGrpSpPr>
        <p:grpSpPr bwMode="auto">
          <a:xfrm>
            <a:off x="1576388" y="3911600"/>
            <a:ext cx="436562" cy="1011238"/>
            <a:chOff x="1677" y="2002"/>
            <a:chExt cx="275" cy="637"/>
          </a:xfrm>
        </p:grpSpPr>
        <p:sp>
          <p:nvSpPr>
            <p:cNvPr id="84015" name="Line 47"/>
            <p:cNvSpPr>
              <a:spLocks noChangeShapeType="1"/>
            </p:cNvSpPr>
            <p:nvPr/>
          </p:nvSpPr>
          <p:spPr bwMode="auto">
            <a:xfrm>
              <a:off x="1827" y="2419"/>
              <a:ext cx="0" cy="220"/>
            </a:xfrm>
            <a:prstGeom prst="line">
              <a:avLst/>
            </a:prstGeom>
            <a:noFill/>
            <a:ln w="9525">
              <a:solidFill>
                <a:schemeClr val="tx1"/>
              </a:solidFill>
              <a:round/>
              <a:headEnd/>
              <a:tailEnd type="triangle" w="med" len="med"/>
            </a:ln>
            <a:effectLst/>
          </p:spPr>
          <p:txBody>
            <a:bodyPr/>
            <a:lstStyle/>
            <a:p>
              <a:endParaRPr lang="th-TH"/>
            </a:p>
          </p:txBody>
        </p:sp>
        <p:sp>
          <p:nvSpPr>
            <p:cNvPr id="84016" name="Text Box 48"/>
            <p:cNvSpPr txBox="1">
              <a:spLocks noChangeArrowheads="1"/>
            </p:cNvSpPr>
            <p:nvPr/>
          </p:nvSpPr>
          <p:spPr bwMode="auto">
            <a:xfrm>
              <a:off x="1677" y="2230"/>
              <a:ext cx="275" cy="167"/>
            </a:xfrm>
            <a:prstGeom prst="rect">
              <a:avLst/>
            </a:prstGeom>
            <a:noFill/>
            <a:ln w="9525">
              <a:noFill/>
              <a:miter lim="800000"/>
              <a:headEnd/>
              <a:tailEnd/>
            </a:ln>
          </p:spPr>
          <p:txBody>
            <a:bodyPr/>
            <a:lstStyle/>
            <a:p>
              <a:pPr algn="ctr"/>
              <a:r>
                <a:rPr lang="en-US" sz="1400" i="1">
                  <a:latin typeface="Comic Sans MS" pitchFamily="66" charset="0"/>
                </a:rPr>
                <a:t>w</a:t>
              </a:r>
              <a:r>
                <a:rPr lang="en-US" sz="1400" i="1" baseline="-25000">
                  <a:latin typeface="Comic Sans MS" pitchFamily="66" charset="0"/>
                </a:rPr>
                <a:t>s</a:t>
              </a:r>
              <a:endParaRPr lang="en-US" sz="1000" i="1">
                <a:latin typeface="Comic Sans MS" pitchFamily="66" charset="0"/>
                <a:cs typeface="Arial" pitchFamily="34" charset="0"/>
              </a:endParaRPr>
            </a:p>
          </p:txBody>
        </p:sp>
        <p:sp>
          <p:nvSpPr>
            <p:cNvPr id="84017" name="Line 49"/>
            <p:cNvSpPr>
              <a:spLocks noChangeShapeType="1"/>
            </p:cNvSpPr>
            <p:nvPr/>
          </p:nvSpPr>
          <p:spPr bwMode="auto">
            <a:xfrm flipV="1">
              <a:off x="1827" y="2002"/>
              <a:ext cx="0" cy="263"/>
            </a:xfrm>
            <a:prstGeom prst="line">
              <a:avLst/>
            </a:prstGeom>
            <a:noFill/>
            <a:ln w="9525">
              <a:solidFill>
                <a:schemeClr val="tx1"/>
              </a:solidFill>
              <a:round/>
              <a:headEnd/>
              <a:tailEnd type="triangle" w="med" len="med"/>
            </a:ln>
            <a:effectLst/>
          </p:spPr>
          <p:txBody>
            <a:bodyPr/>
            <a:lstStyle/>
            <a:p>
              <a:endParaRPr lang="th-TH"/>
            </a:p>
          </p:txBody>
        </p:sp>
      </p:grpSp>
      <p:grpSp>
        <p:nvGrpSpPr>
          <p:cNvPr id="84018" name="Group 50"/>
          <p:cNvGrpSpPr>
            <a:grpSpLocks/>
          </p:cNvGrpSpPr>
          <p:nvPr/>
        </p:nvGrpSpPr>
        <p:grpSpPr bwMode="auto">
          <a:xfrm>
            <a:off x="2400300" y="4184650"/>
            <a:ext cx="1495425" cy="393700"/>
            <a:chOff x="2196" y="2174"/>
            <a:chExt cx="942" cy="248"/>
          </a:xfrm>
        </p:grpSpPr>
        <p:sp>
          <p:nvSpPr>
            <p:cNvPr id="84019" name="Text Box 51"/>
            <p:cNvSpPr txBox="1">
              <a:spLocks noChangeArrowheads="1"/>
            </p:cNvSpPr>
            <p:nvPr/>
          </p:nvSpPr>
          <p:spPr bwMode="auto">
            <a:xfrm>
              <a:off x="2527" y="2174"/>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84020" name="Line 52"/>
            <p:cNvSpPr>
              <a:spLocks noChangeShapeType="1"/>
            </p:cNvSpPr>
            <p:nvPr/>
          </p:nvSpPr>
          <p:spPr bwMode="auto">
            <a:xfrm flipH="1">
              <a:off x="2196" y="2241"/>
              <a:ext cx="411" cy="99"/>
            </a:xfrm>
            <a:prstGeom prst="line">
              <a:avLst/>
            </a:prstGeom>
            <a:noFill/>
            <a:ln w="6350">
              <a:solidFill>
                <a:schemeClr val="tx1"/>
              </a:solidFill>
              <a:round/>
              <a:headEnd/>
              <a:tailEnd type="triangle" w="med" len="med"/>
            </a:ln>
            <a:effectLst/>
          </p:spPr>
          <p:txBody>
            <a:bodyPr/>
            <a:lstStyle/>
            <a:p>
              <a:endParaRPr lang="th-TH"/>
            </a:p>
          </p:txBody>
        </p:sp>
      </p:grpSp>
      <p:grpSp>
        <p:nvGrpSpPr>
          <p:cNvPr id="84021" name="Group 53"/>
          <p:cNvGrpSpPr>
            <a:grpSpLocks/>
          </p:cNvGrpSpPr>
          <p:nvPr/>
        </p:nvGrpSpPr>
        <p:grpSpPr bwMode="auto">
          <a:xfrm>
            <a:off x="2806700" y="3514725"/>
            <a:ext cx="1319213" cy="393700"/>
            <a:chOff x="2452" y="1752"/>
            <a:chExt cx="831" cy="248"/>
          </a:xfrm>
        </p:grpSpPr>
        <p:sp>
          <p:nvSpPr>
            <p:cNvPr id="84022" name="Text Box 54"/>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84023" name="Line 55"/>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grpSp>
        <p:nvGrpSpPr>
          <p:cNvPr id="84024" name="Group 56"/>
          <p:cNvGrpSpPr>
            <a:grpSpLocks/>
          </p:cNvGrpSpPr>
          <p:nvPr/>
        </p:nvGrpSpPr>
        <p:grpSpPr bwMode="auto">
          <a:xfrm>
            <a:off x="4779963" y="2947988"/>
            <a:ext cx="3543300" cy="2933700"/>
            <a:chOff x="1162" y="1382"/>
            <a:chExt cx="2232" cy="1848"/>
          </a:xfrm>
        </p:grpSpPr>
        <p:sp>
          <p:nvSpPr>
            <p:cNvPr id="84025" name="Text Box 57"/>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84026" name="Line 58"/>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84027" name="Line 59"/>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84028" name="Text Box 60"/>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84029" name="Group 61"/>
          <p:cNvGrpSpPr>
            <a:grpSpLocks/>
          </p:cNvGrpSpPr>
          <p:nvPr/>
        </p:nvGrpSpPr>
        <p:grpSpPr bwMode="auto">
          <a:xfrm>
            <a:off x="6097588" y="4945063"/>
            <a:ext cx="714375" cy="1039812"/>
            <a:chOff x="1992" y="2640"/>
            <a:chExt cx="450" cy="655"/>
          </a:xfrm>
        </p:grpSpPr>
        <p:sp>
          <p:nvSpPr>
            <p:cNvPr id="84030" name="Text Box 62"/>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84031" name="Line 63"/>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84032" name="Group 64"/>
          <p:cNvGrpSpPr>
            <a:grpSpLocks/>
          </p:cNvGrpSpPr>
          <p:nvPr/>
        </p:nvGrpSpPr>
        <p:grpSpPr bwMode="auto">
          <a:xfrm>
            <a:off x="6823075" y="3505200"/>
            <a:ext cx="452438" cy="2441575"/>
            <a:chOff x="2449" y="1733"/>
            <a:chExt cx="285" cy="1538"/>
          </a:xfrm>
        </p:grpSpPr>
        <p:sp>
          <p:nvSpPr>
            <p:cNvPr id="84033" name="Line 65"/>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84034" name="Text Box 66"/>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84035" name="Group 67"/>
          <p:cNvGrpSpPr>
            <a:grpSpLocks/>
          </p:cNvGrpSpPr>
          <p:nvPr/>
        </p:nvGrpSpPr>
        <p:grpSpPr bwMode="auto">
          <a:xfrm>
            <a:off x="5618163" y="4332288"/>
            <a:ext cx="2813050" cy="833437"/>
            <a:chOff x="1963" y="2254"/>
            <a:chExt cx="1499" cy="447"/>
          </a:xfrm>
        </p:grpSpPr>
        <p:sp>
          <p:nvSpPr>
            <p:cNvPr id="84036" name="Text Box 68"/>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sp>
          <p:nvSpPr>
            <p:cNvPr id="84037" name="Line 69"/>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84038" name="Group 70"/>
          <p:cNvGrpSpPr>
            <a:grpSpLocks/>
          </p:cNvGrpSpPr>
          <p:nvPr/>
        </p:nvGrpSpPr>
        <p:grpSpPr bwMode="auto">
          <a:xfrm>
            <a:off x="6434138" y="3163888"/>
            <a:ext cx="781050" cy="1762125"/>
            <a:chOff x="1520" y="1764"/>
            <a:chExt cx="492" cy="1110"/>
          </a:xfrm>
        </p:grpSpPr>
        <p:sp>
          <p:nvSpPr>
            <p:cNvPr id="84039" name="Line 71"/>
            <p:cNvSpPr>
              <a:spLocks noChangeShapeType="1"/>
            </p:cNvSpPr>
            <p:nvPr/>
          </p:nvSpPr>
          <p:spPr bwMode="auto">
            <a:xfrm flipV="1">
              <a:off x="1678" y="2234"/>
              <a:ext cx="47" cy="104"/>
            </a:xfrm>
            <a:prstGeom prst="line">
              <a:avLst/>
            </a:prstGeom>
            <a:noFill/>
            <a:ln w="28575">
              <a:solidFill>
                <a:srgbClr val="0000FF"/>
              </a:solidFill>
              <a:round/>
              <a:headEnd/>
              <a:tailEnd type="triangle" w="med" len="med"/>
            </a:ln>
            <a:effectLst/>
          </p:spPr>
          <p:txBody>
            <a:bodyPr/>
            <a:lstStyle/>
            <a:p>
              <a:endParaRPr lang="th-TH"/>
            </a:p>
          </p:txBody>
        </p:sp>
        <p:grpSp>
          <p:nvGrpSpPr>
            <p:cNvPr id="84040" name="Group 72"/>
            <p:cNvGrpSpPr>
              <a:grpSpLocks/>
            </p:cNvGrpSpPr>
            <p:nvPr/>
          </p:nvGrpSpPr>
          <p:grpSpPr bwMode="auto">
            <a:xfrm>
              <a:off x="1520" y="1764"/>
              <a:ext cx="492" cy="1110"/>
              <a:chOff x="2204" y="1518"/>
              <a:chExt cx="492" cy="1110"/>
            </a:xfrm>
          </p:grpSpPr>
          <p:sp>
            <p:nvSpPr>
              <p:cNvPr id="84041" name="Text Box 73"/>
              <p:cNvSpPr txBox="1">
                <a:spLocks noChangeArrowheads="1"/>
              </p:cNvSpPr>
              <p:nvPr/>
            </p:nvSpPr>
            <p:spPr bwMode="auto">
              <a:xfrm>
                <a:off x="2411" y="1518"/>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84042" name="Freeform 74"/>
              <p:cNvSpPr>
                <a:spLocks/>
              </p:cNvSpPr>
              <p:nvPr/>
            </p:nvSpPr>
            <p:spPr bwMode="auto">
              <a:xfrm>
                <a:off x="2204" y="1712"/>
                <a:ext cx="372" cy="916"/>
              </a:xfrm>
              <a:custGeom>
                <a:avLst/>
                <a:gdLst/>
                <a:ahLst/>
                <a:cxnLst>
                  <a:cxn ang="0">
                    <a:pos x="0" y="804"/>
                  </a:cxn>
                  <a:cxn ang="0">
                    <a:pos x="32" y="596"/>
                  </a:cxn>
                  <a:cxn ang="0">
                    <a:pos x="88" y="348"/>
                  </a:cxn>
                  <a:cxn ang="0">
                    <a:pos x="168" y="108"/>
                  </a:cxn>
                  <a:cxn ang="0">
                    <a:pos x="216" y="0"/>
                  </a:cxn>
                </a:cxnLst>
                <a:rect l="0" t="0" r="r" b="b"/>
                <a:pathLst>
                  <a:path w="216" h="804">
                    <a:moveTo>
                      <a:pt x="0" y="804"/>
                    </a:moveTo>
                    <a:cubicBezTo>
                      <a:pt x="8" y="738"/>
                      <a:pt x="17" y="672"/>
                      <a:pt x="32" y="596"/>
                    </a:cubicBezTo>
                    <a:cubicBezTo>
                      <a:pt x="47" y="520"/>
                      <a:pt x="65" y="429"/>
                      <a:pt x="88" y="348"/>
                    </a:cubicBezTo>
                    <a:cubicBezTo>
                      <a:pt x="111" y="267"/>
                      <a:pt x="147" y="166"/>
                      <a:pt x="168" y="108"/>
                    </a:cubicBezTo>
                    <a:cubicBezTo>
                      <a:pt x="189" y="50"/>
                      <a:pt x="202" y="25"/>
                      <a:pt x="216" y="0"/>
                    </a:cubicBezTo>
                  </a:path>
                </a:pathLst>
              </a:custGeom>
              <a:noFill/>
              <a:ln w="31750" cap="flat">
                <a:solidFill>
                  <a:srgbClr val="0000FF"/>
                </a:solidFill>
                <a:prstDash val="dash"/>
                <a:round/>
                <a:headEnd/>
                <a:tailEnd/>
              </a:ln>
              <a:effectLst/>
            </p:spPr>
            <p:txBody>
              <a:bodyPr/>
              <a:lstStyle/>
              <a:p>
                <a:endParaRPr lang="th-TH"/>
              </a:p>
            </p:txBody>
          </p:sp>
          <p:sp>
            <p:nvSpPr>
              <p:cNvPr id="84043" name="Oval 75"/>
              <p:cNvSpPr>
                <a:spLocks noChangeArrowheads="1"/>
              </p:cNvSpPr>
              <p:nvPr/>
            </p:nvSpPr>
            <p:spPr bwMode="auto">
              <a:xfrm>
                <a:off x="2530" y="168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grpSp>
        <p:nvGrpSpPr>
          <p:cNvPr id="84044" name="Group 76"/>
          <p:cNvGrpSpPr>
            <a:grpSpLocks/>
          </p:cNvGrpSpPr>
          <p:nvPr/>
        </p:nvGrpSpPr>
        <p:grpSpPr bwMode="auto">
          <a:xfrm>
            <a:off x="6092825" y="3529013"/>
            <a:ext cx="566738" cy="1727200"/>
            <a:chOff x="1989" y="1748"/>
            <a:chExt cx="357" cy="1088"/>
          </a:xfrm>
        </p:grpSpPr>
        <p:sp>
          <p:nvSpPr>
            <p:cNvPr id="84045" name="Line 77"/>
            <p:cNvSpPr>
              <a:spLocks noChangeShapeType="1"/>
            </p:cNvSpPr>
            <p:nvPr/>
          </p:nvSpPr>
          <p:spPr bwMode="auto">
            <a:xfrm flipV="1">
              <a:off x="2200" y="1988"/>
              <a:ext cx="0" cy="648"/>
            </a:xfrm>
            <a:prstGeom prst="line">
              <a:avLst/>
            </a:prstGeom>
            <a:noFill/>
            <a:ln w="38100">
              <a:solidFill>
                <a:srgbClr val="FF0000"/>
              </a:solidFill>
              <a:round/>
              <a:headEnd/>
              <a:tailEnd/>
            </a:ln>
            <a:effectLst/>
          </p:spPr>
          <p:txBody>
            <a:bodyPr/>
            <a:lstStyle/>
            <a:p>
              <a:endParaRPr lang="th-TH"/>
            </a:p>
          </p:txBody>
        </p:sp>
        <p:sp>
          <p:nvSpPr>
            <p:cNvPr id="84046" name="Text Box 78"/>
            <p:cNvSpPr txBox="1">
              <a:spLocks noChangeArrowheads="1"/>
            </p:cNvSpPr>
            <p:nvPr/>
          </p:nvSpPr>
          <p:spPr bwMode="auto">
            <a:xfrm>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84047" name="Oval 79"/>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4048" name="Oval 80"/>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4049" name="Line 81"/>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84050" name="Text Box 82"/>
            <p:cNvSpPr txBox="1">
              <a:spLocks noChangeArrowheads="1"/>
            </p:cNvSpPr>
            <p:nvPr/>
          </p:nvSpPr>
          <p:spPr bwMode="auto">
            <a:xfrm>
              <a:off x="2061" y="1748"/>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grpSp>
        <p:nvGrpSpPr>
          <p:cNvPr id="84051" name="Group 83"/>
          <p:cNvGrpSpPr>
            <a:grpSpLocks/>
          </p:cNvGrpSpPr>
          <p:nvPr/>
        </p:nvGrpSpPr>
        <p:grpSpPr bwMode="auto">
          <a:xfrm>
            <a:off x="5626100" y="3032125"/>
            <a:ext cx="2473325" cy="1536700"/>
            <a:chOff x="1974" y="1426"/>
            <a:chExt cx="1273" cy="740"/>
          </a:xfrm>
        </p:grpSpPr>
        <p:sp>
          <p:nvSpPr>
            <p:cNvPr id="84052" name="Line 84"/>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84053" name="Text Box 85"/>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grpSp>
      <p:grpSp>
        <p:nvGrpSpPr>
          <p:cNvPr id="84054" name="Group 86"/>
          <p:cNvGrpSpPr>
            <a:grpSpLocks/>
          </p:cNvGrpSpPr>
          <p:nvPr/>
        </p:nvGrpSpPr>
        <p:grpSpPr bwMode="auto">
          <a:xfrm>
            <a:off x="4752975" y="3343275"/>
            <a:ext cx="2249488" cy="265113"/>
            <a:chOff x="1145" y="1631"/>
            <a:chExt cx="1417" cy="167"/>
          </a:xfrm>
        </p:grpSpPr>
        <p:sp>
          <p:nvSpPr>
            <p:cNvPr id="84055" name="Line 87"/>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84056" name="Text Box 88"/>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200" i="1">
                  <a:latin typeface="Comic Sans MS" pitchFamily="66" charset="0"/>
                </a:rPr>
                <a:t>T</a:t>
              </a:r>
              <a:r>
                <a:rPr lang="en-US" sz="1200" i="1" baseline="-25000">
                  <a:latin typeface="Comic Sans MS" pitchFamily="66" charset="0"/>
                </a:rPr>
                <a:t>2</a:t>
              </a:r>
              <a:endParaRPr lang="en-US" sz="900" i="1">
                <a:latin typeface="Comic Sans MS" pitchFamily="66" charset="0"/>
                <a:cs typeface="Arial" pitchFamily="34" charset="0"/>
              </a:endParaRPr>
            </a:p>
          </p:txBody>
        </p:sp>
      </p:grpSp>
      <p:grpSp>
        <p:nvGrpSpPr>
          <p:cNvPr id="84057" name="Group 89"/>
          <p:cNvGrpSpPr>
            <a:grpSpLocks/>
          </p:cNvGrpSpPr>
          <p:nvPr/>
        </p:nvGrpSpPr>
        <p:grpSpPr bwMode="auto">
          <a:xfrm>
            <a:off x="4676775" y="3775075"/>
            <a:ext cx="1752600" cy="1277938"/>
            <a:chOff x="1097" y="1903"/>
            <a:chExt cx="1104" cy="805"/>
          </a:xfrm>
        </p:grpSpPr>
        <p:sp>
          <p:nvSpPr>
            <p:cNvPr id="84058" name="Line 90"/>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84059" name="Line 91"/>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84060" name="Text Box 92"/>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2s</a:t>
              </a:r>
              <a:endParaRPr lang="en-US" sz="1000" i="1">
                <a:latin typeface="Comic Sans MS" pitchFamily="66" charset="0"/>
                <a:cs typeface="Arial" pitchFamily="34" charset="0"/>
              </a:endParaRPr>
            </a:p>
          </p:txBody>
        </p:sp>
        <p:sp>
          <p:nvSpPr>
            <p:cNvPr id="84061" name="Text Box 93"/>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1</a:t>
              </a:r>
              <a:endParaRPr lang="en-US" sz="1000" i="1">
                <a:latin typeface="Comic Sans MS" pitchFamily="66" charset="0"/>
                <a:cs typeface="Arial" pitchFamily="34" charset="0"/>
              </a:endParaRPr>
            </a:p>
          </p:txBody>
        </p:sp>
      </p:grpSp>
      <p:grpSp>
        <p:nvGrpSpPr>
          <p:cNvPr id="84062" name="Group 94"/>
          <p:cNvGrpSpPr>
            <a:grpSpLocks/>
          </p:cNvGrpSpPr>
          <p:nvPr/>
        </p:nvGrpSpPr>
        <p:grpSpPr bwMode="auto">
          <a:xfrm>
            <a:off x="6421438" y="4205288"/>
            <a:ext cx="1495425" cy="393700"/>
            <a:chOff x="2196" y="2174"/>
            <a:chExt cx="942" cy="248"/>
          </a:xfrm>
        </p:grpSpPr>
        <p:sp>
          <p:nvSpPr>
            <p:cNvPr id="84063" name="Text Box 95"/>
            <p:cNvSpPr txBox="1">
              <a:spLocks noChangeArrowheads="1"/>
            </p:cNvSpPr>
            <p:nvPr/>
          </p:nvSpPr>
          <p:spPr bwMode="auto">
            <a:xfrm>
              <a:off x="2527" y="2174"/>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84064" name="Line 96"/>
            <p:cNvSpPr>
              <a:spLocks noChangeShapeType="1"/>
            </p:cNvSpPr>
            <p:nvPr/>
          </p:nvSpPr>
          <p:spPr bwMode="auto">
            <a:xfrm flipH="1">
              <a:off x="2196" y="2241"/>
              <a:ext cx="411" cy="99"/>
            </a:xfrm>
            <a:prstGeom prst="line">
              <a:avLst/>
            </a:prstGeom>
            <a:noFill/>
            <a:ln w="6350">
              <a:solidFill>
                <a:schemeClr val="tx1"/>
              </a:solidFill>
              <a:round/>
              <a:headEnd/>
              <a:tailEnd type="triangle" w="med" len="med"/>
            </a:ln>
            <a:effectLst/>
          </p:spPr>
          <p:txBody>
            <a:bodyPr/>
            <a:lstStyle/>
            <a:p>
              <a:endParaRPr lang="th-TH"/>
            </a:p>
          </p:txBody>
        </p:sp>
      </p:grpSp>
      <p:grpSp>
        <p:nvGrpSpPr>
          <p:cNvPr id="84065" name="Group 97"/>
          <p:cNvGrpSpPr>
            <a:grpSpLocks/>
          </p:cNvGrpSpPr>
          <p:nvPr/>
        </p:nvGrpSpPr>
        <p:grpSpPr bwMode="auto">
          <a:xfrm>
            <a:off x="6827838" y="3535363"/>
            <a:ext cx="1319212" cy="393700"/>
            <a:chOff x="2452" y="1752"/>
            <a:chExt cx="831" cy="248"/>
          </a:xfrm>
        </p:grpSpPr>
        <p:sp>
          <p:nvSpPr>
            <p:cNvPr id="84066" name="Text Box 98"/>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84067" name="Line 99"/>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sp>
        <p:nvSpPr>
          <p:cNvPr id="84068" name="Text Box 100"/>
          <p:cNvSpPr txBox="1">
            <a:spLocks noChangeArrowheads="1"/>
          </p:cNvSpPr>
          <p:nvPr/>
        </p:nvSpPr>
        <p:spPr bwMode="auto">
          <a:xfrm>
            <a:off x="638175" y="390525"/>
            <a:ext cx="4886325" cy="519113"/>
          </a:xfrm>
          <a:prstGeom prst="rect">
            <a:avLst/>
          </a:prstGeom>
          <a:noFill/>
          <a:ln w="9525" algn="ctr">
            <a:noFill/>
            <a:miter lim="800000"/>
            <a:headEnd/>
            <a:tailEnd/>
          </a:ln>
          <a:effectLst/>
        </p:spPr>
        <p:txBody>
          <a:bodyPr>
            <a:spAutoFit/>
          </a:bodyPr>
          <a:lstStyle/>
          <a:p>
            <a:pPr>
              <a:spcBef>
                <a:spcPct val="50000"/>
              </a:spcBef>
            </a:pPr>
            <a:r>
              <a:rPr lang="en-US" sz="2000">
                <a:latin typeface="Times New Roman" pitchFamily="18" charset="0"/>
              </a:rPr>
              <a:t>Isentropic Efficiency of </a:t>
            </a:r>
            <a:r>
              <a:rPr lang="en-US" sz="2800" b="1">
                <a:latin typeface="Times New Roman" pitchFamily="18" charset="0"/>
              </a:rPr>
              <a:t>Compressors</a:t>
            </a:r>
            <a:endParaRPr lang="th-TH" sz="2800" b="1">
              <a:latin typeface="Times New Roman" pitchFamily="18" charset="0"/>
            </a:endParaRPr>
          </a:p>
        </p:txBody>
      </p:sp>
      <p:graphicFrame>
        <p:nvGraphicFramePr>
          <p:cNvPr id="84069" name="Object 101"/>
          <p:cNvGraphicFramePr>
            <a:graphicFrameLocks noChangeAspect="1"/>
          </p:cNvGraphicFramePr>
          <p:nvPr/>
        </p:nvGraphicFramePr>
        <p:xfrm>
          <a:off x="590550" y="1077913"/>
          <a:ext cx="4602163" cy="1427162"/>
        </p:xfrm>
        <a:graphic>
          <a:graphicData uri="http://schemas.openxmlformats.org/presentationml/2006/ole">
            <p:oleObj spid="_x0000_s84069" name="Equation" r:id="rId3" imgW="2603160" imgH="1041120" progId="Equation.3">
              <p:embed/>
            </p:oleObj>
          </a:graphicData>
        </a:graphic>
      </p:graphicFrame>
      <p:grpSp>
        <p:nvGrpSpPr>
          <p:cNvPr id="84070" name="Group 102"/>
          <p:cNvGrpSpPr>
            <a:grpSpLocks/>
          </p:cNvGrpSpPr>
          <p:nvPr/>
        </p:nvGrpSpPr>
        <p:grpSpPr bwMode="auto">
          <a:xfrm>
            <a:off x="5975350" y="539750"/>
            <a:ext cx="2251075" cy="2074863"/>
            <a:chOff x="473" y="1990"/>
            <a:chExt cx="1484" cy="1415"/>
          </a:xfrm>
        </p:grpSpPr>
        <p:sp>
          <p:nvSpPr>
            <p:cNvPr id="84071" name="AutoShape 103"/>
            <p:cNvSpPr>
              <a:spLocks noChangeArrowheads="1"/>
            </p:cNvSpPr>
            <p:nvPr/>
          </p:nvSpPr>
          <p:spPr bwMode="auto">
            <a:xfrm rot="16200000" flipH="1">
              <a:off x="849" y="2013"/>
              <a:ext cx="1088" cy="112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84072" name="Group 104"/>
            <p:cNvGrpSpPr>
              <a:grpSpLocks/>
            </p:cNvGrpSpPr>
            <p:nvPr/>
          </p:nvGrpSpPr>
          <p:grpSpPr bwMode="auto">
            <a:xfrm flipH="1">
              <a:off x="868" y="3054"/>
              <a:ext cx="137" cy="160"/>
              <a:chOff x="2176" y="2953"/>
              <a:chExt cx="137" cy="160"/>
            </a:xfrm>
          </p:grpSpPr>
          <p:sp>
            <p:nvSpPr>
              <p:cNvPr id="84073" name="Rectangle 105"/>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4074" name="Freeform 106"/>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84075" name="Group 107"/>
            <p:cNvGrpSpPr>
              <a:grpSpLocks/>
            </p:cNvGrpSpPr>
            <p:nvPr/>
          </p:nvGrpSpPr>
          <p:grpSpPr bwMode="auto">
            <a:xfrm rot="10800000" flipH="1">
              <a:off x="1787" y="2159"/>
              <a:ext cx="137" cy="160"/>
              <a:chOff x="2176" y="2953"/>
              <a:chExt cx="137" cy="160"/>
            </a:xfrm>
          </p:grpSpPr>
          <p:sp>
            <p:nvSpPr>
              <p:cNvPr id="84076" name="Rectangle 108"/>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4077" name="Freeform 109"/>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84078" name="Rectangle 110"/>
            <p:cNvSpPr>
              <a:spLocks noChangeArrowheads="1"/>
            </p:cNvSpPr>
            <p:nvPr/>
          </p:nvSpPr>
          <p:spPr bwMode="auto">
            <a:xfrm flipH="1">
              <a:off x="625" y="2533"/>
              <a:ext cx="204" cy="108"/>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grpSp>
          <p:nvGrpSpPr>
            <p:cNvPr id="84079" name="Group 111"/>
            <p:cNvGrpSpPr>
              <a:grpSpLocks/>
            </p:cNvGrpSpPr>
            <p:nvPr/>
          </p:nvGrpSpPr>
          <p:grpSpPr bwMode="auto">
            <a:xfrm rot="-1288059">
              <a:off x="473" y="2313"/>
              <a:ext cx="406" cy="381"/>
              <a:chOff x="2420" y="2268"/>
              <a:chExt cx="406" cy="381"/>
            </a:xfrm>
          </p:grpSpPr>
          <p:sp>
            <p:nvSpPr>
              <p:cNvPr id="84080" name="AutoShape 112"/>
              <p:cNvSpPr>
                <a:spLocks noChangeArrowheads="1"/>
              </p:cNvSpPr>
              <p:nvPr/>
            </p:nvSpPr>
            <p:spPr bwMode="auto">
              <a:xfrm rot="34546025">
                <a:off x="2420" y="2268"/>
                <a:ext cx="197" cy="381"/>
              </a:xfrm>
              <a:prstGeom prst="curvedLeftArrow">
                <a:avLst>
                  <a:gd name="adj1" fmla="val 38680"/>
                  <a:gd name="adj2" fmla="val 7736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84081" name="Text Box 113"/>
              <p:cNvSpPr txBox="1">
                <a:spLocks noChangeArrowheads="1"/>
              </p:cNvSpPr>
              <p:nvPr/>
            </p:nvSpPr>
            <p:spPr bwMode="auto">
              <a:xfrm>
                <a:off x="2610" y="2287"/>
                <a:ext cx="216" cy="251"/>
              </a:xfrm>
              <a:prstGeom prst="rect">
                <a:avLst/>
              </a:prstGeom>
              <a:noFill/>
              <a:ln w="9525">
                <a:noFill/>
                <a:miter lim="800000"/>
                <a:headEnd/>
                <a:tailEnd/>
              </a:ln>
              <a:effectLst/>
            </p:spPr>
            <p:txBody>
              <a:bodyPr>
                <a:spAutoFit/>
              </a:bodyPr>
              <a:lstStyle/>
              <a:p>
                <a:pPr>
                  <a:spcBef>
                    <a:spcPct val="50000"/>
                  </a:spcBef>
                </a:pPr>
                <a:r>
                  <a:rPr lang="en-US" i="1">
                    <a:latin typeface="Arial" pitchFamily="34" charset="0"/>
                  </a:rPr>
                  <a:t>w</a:t>
                </a:r>
                <a:endParaRPr lang="th-TH" i="1">
                  <a:latin typeface="Arial" pitchFamily="34" charset="0"/>
                </a:endParaRPr>
              </a:p>
            </p:txBody>
          </p:sp>
        </p:grpSp>
        <p:sp>
          <p:nvSpPr>
            <p:cNvPr id="84082" name="Line 114"/>
            <p:cNvSpPr>
              <a:spLocks noChangeShapeType="1"/>
            </p:cNvSpPr>
            <p:nvPr/>
          </p:nvSpPr>
          <p:spPr bwMode="auto">
            <a:xfrm flipV="1">
              <a:off x="945" y="3133"/>
              <a:ext cx="0" cy="272"/>
            </a:xfrm>
            <a:prstGeom prst="line">
              <a:avLst/>
            </a:prstGeom>
            <a:noFill/>
            <a:ln w="38100">
              <a:solidFill>
                <a:srgbClr val="FF0000"/>
              </a:solidFill>
              <a:round/>
              <a:headEnd/>
              <a:tailEnd type="arrow" w="med" len="lg"/>
            </a:ln>
            <a:effectLst/>
          </p:spPr>
          <p:txBody>
            <a:bodyPr/>
            <a:lstStyle/>
            <a:p>
              <a:endParaRPr lang="th-TH"/>
            </a:p>
          </p:txBody>
        </p:sp>
        <p:sp>
          <p:nvSpPr>
            <p:cNvPr id="84083" name="Line 115"/>
            <p:cNvSpPr>
              <a:spLocks noChangeShapeType="1"/>
            </p:cNvSpPr>
            <p:nvPr/>
          </p:nvSpPr>
          <p:spPr bwMode="auto">
            <a:xfrm flipV="1">
              <a:off x="1854" y="1990"/>
              <a:ext cx="0" cy="272"/>
            </a:xfrm>
            <a:prstGeom prst="line">
              <a:avLst/>
            </a:prstGeom>
            <a:noFill/>
            <a:ln w="38100">
              <a:solidFill>
                <a:srgbClr val="FF0000"/>
              </a:solidFill>
              <a:round/>
              <a:headEnd/>
              <a:tailEnd type="arrow" w="med" len="lg"/>
            </a:ln>
            <a:effectLst/>
          </p:spPr>
          <p:txBody>
            <a:bodyPr/>
            <a:lstStyle/>
            <a:p>
              <a:endParaRPr lang="th-TH"/>
            </a:p>
          </p:txBody>
        </p:sp>
        <p:sp>
          <p:nvSpPr>
            <p:cNvPr id="84084" name="Text Box 116"/>
            <p:cNvSpPr txBox="1">
              <a:spLocks noChangeArrowheads="1"/>
            </p:cNvSpPr>
            <p:nvPr/>
          </p:nvSpPr>
          <p:spPr bwMode="auto">
            <a:xfrm>
              <a:off x="885" y="2464"/>
              <a:ext cx="835" cy="208"/>
            </a:xfrm>
            <a:prstGeom prst="rect">
              <a:avLst/>
            </a:prstGeom>
            <a:noFill/>
            <a:ln w="9525">
              <a:noFill/>
              <a:miter lim="800000"/>
              <a:headEnd/>
              <a:tailEnd/>
            </a:ln>
            <a:effectLst/>
          </p:spPr>
          <p:txBody>
            <a:bodyPr>
              <a:spAutoFit/>
            </a:bodyPr>
            <a:lstStyle/>
            <a:p>
              <a:pPr>
                <a:spcBef>
                  <a:spcPct val="50000"/>
                </a:spcBef>
              </a:pPr>
              <a:r>
                <a:rPr lang="en-US" sz="1400" i="1">
                  <a:solidFill>
                    <a:srgbClr val="3366FF"/>
                  </a:solidFill>
                  <a:latin typeface="Comic Sans MS" pitchFamily="66" charset="0"/>
                </a:rPr>
                <a:t>Compressor</a:t>
              </a:r>
              <a:endParaRPr lang="th-TH" sz="1400" i="1">
                <a:solidFill>
                  <a:srgbClr val="3366FF"/>
                </a:solidFill>
                <a:latin typeface="Comic Sans MS" pitchFamily="66"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3971"/>
                                        </p:tgtEl>
                                        <p:attrNameLst>
                                          <p:attrName>style.visibility</p:attrName>
                                        </p:attrNameLst>
                                      </p:cBhvr>
                                      <p:to>
                                        <p:strVal val="visible"/>
                                      </p:to>
                                    </p:set>
                                    <p:animEffect transition="in" filter="fade">
                                      <p:cBhvr>
                                        <p:cTn id="7" dur="1000"/>
                                        <p:tgtEl>
                                          <p:spTgt spid="83971"/>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83983"/>
                                        </p:tgtEl>
                                        <p:attrNameLst>
                                          <p:attrName>style.visibility</p:attrName>
                                        </p:attrNameLst>
                                      </p:cBhvr>
                                      <p:to>
                                        <p:strVal val="visible"/>
                                      </p:to>
                                    </p:set>
                                    <p:animEffect transition="in" filter="wipe(down)">
                                      <p:cBhvr>
                                        <p:cTn id="11" dur="1000"/>
                                        <p:tgtEl>
                                          <p:spTgt spid="83983"/>
                                        </p:tgtEl>
                                      </p:cBhvr>
                                    </p:animEffect>
                                  </p:childTnLst>
                                </p:cTn>
                              </p:par>
                            </p:childTnLst>
                          </p:cTn>
                        </p:par>
                        <p:par>
                          <p:cTn id="12" fill="hold">
                            <p:stCondLst>
                              <p:cond delay="2000"/>
                            </p:stCondLst>
                            <p:childTnLst>
                              <p:par>
                                <p:cTn id="13" presetID="22" presetClass="entr" presetSubtype="4" fill="hold" nodeType="afterEffect">
                                  <p:stCondLst>
                                    <p:cond delay="0"/>
                                  </p:stCondLst>
                                  <p:childTnLst>
                                    <p:set>
                                      <p:cBhvr>
                                        <p:cTn id="14" dur="1" fill="hold">
                                          <p:stCondLst>
                                            <p:cond delay="0"/>
                                          </p:stCondLst>
                                        </p:cTn>
                                        <p:tgtEl>
                                          <p:spTgt spid="83999"/>
                                        </p:tgtEl>
                                        <p:attrNameLst>
                                          <p:attrName>style.visibility</p:attrName>
                                        </p:attrNameLst>
                                      </p:cBhvr>
                                      <p:to>
                                        <p:strVal val="visible"/>
                                      </p:to>
                                    </p:set>
                                    <p:animEffect transition="in" filter="wipe(down)">
                                      <p:cBhvr>
                                        <p:cTn id="15" dur="1000"/>
                                        <p:tgtEl>
                                          <p:spTgt spid="83999"/>
                                        </p:tgtEl>
                                      </p:cBhvr>
                                    </p:animEffect>
                                  </p:childTnLst>
                                </p:cTn>
                              </p:par>
                            </p:childTnLst>
                          </p:cTn>
                        </p:par>
                        <p:par>
                          <p:cTn id="16" fill="hold">
                            <p:stCondLst>
                              <p:cond delay="3000"/>
                            </p:stCondLst>
                            <p:childTnLst>
                              <p:par>
                                <p:cTn id="17" presetID="22" presetClass="entr" presetSubtype="4" fill="hold" nodeType="afterEffect">
                                  <p:stCondLst>
                                    <p:cond delay="0"/>
                                  </p:stCondLst>
                                  <p:childTnLst>
                                    <p:set>
                                      <p:cBhvr>
                                        <p:cTn id="18" dur="1" fill="hold">
                                          <p:stCondLst>
                                            <p:cond delay="0"/>
                                          </p:stCondLst>
                                        </p:cTn>
                                        <p:tgtEl>
                                          <p:spTgt spid="83992"/>
                                        </p:tgtEl>
                                        <p:attrNameLst>
                                          <p:attrName>style.visibility</p:attrName>
                                        </p:attrNameLst>
                                      </p:cBhvr>
                                      <p:to>
                                        <p:strVal val="visible"/>
                                      </p:to>
                                    </p:set>
                                    <p:animEffect transition="in" filter="wipe(down)">
                                      <p:cBhvr>
                                        <p:cTn id="19" dur="2000"/>
                                        <p:tgtEl>
                                          <p:spTgt spid="83992"/>
                                        </p:tgtEl>
                                      </p:cBhvr>
                                    </p:animEffect>
                                  </p:childTnLst>
                                </p:cTn>
                              </p:par>
                            </p:childTnLst>
                          </p:cTn>
                        </p:par>
                        <p:par>
                          <p:cTn id="20" fill="hold">
                            <p:stCondLst>
                              <p:cond delay="5000"/>
                            </p:stCondLst>
                            <p:childTnLst>
                              <p:par>
                                <p:cTn id="21" presetID="22" presetClass="entr" presetSubtype="1" fill="hold" nodeType="afterEffect">
                                  <p:stCondLst>
                                    <p:cond delay="0"/>
                                  </p:stCondLst>
                                  <p:childTnLst>
                                    <p:set>
                                      <p:cBhvr>
                                        <p:cTn id="22" dur="1" fill="hold">
                                          <p:stCondLst>
                                            <p:cond delay="0"/>
                                          </p:stCondLst>
                                        </p:cTn>
                                        <p:tgtEl>
                                          <p:spTgt spid="83977"/>
                                        </p:tgtEl>
                                        <p:attrNameLst>
                                          <p:attrName>style.visibility</p:attrName>
                                        </p:attrNameLst>
                                      </p:cBhvr>
                                      <p:to>
                                        <p:strVal val="visible"/>
                                      </p:to>
                                    </p:set>
                                    <p:animEffect transition="in" filter="wipe(up)">
                                      <p:cBhvr>
                                        <p:cTn id="23" dur="1000"/>
                                        <p:tgtEl>
                                          <p:spTgt spid="83977"/>
                                        </p:tgtEl>
                                      </p:cBhvr>
                                    </p:animEffect>
                                  </p:childTnLst>
                                </p:cTn>
                              </p:par>
                            </p:childTnLst>
                          </p:cTn>
                        </p:par>
                        <p:par>
                          <p:cTn id="24" fill="hold">
                            <p:stCondLst>
                              <p:cond delay="6000"/>
                            </p:stCondLst>
                            <p:childTnLst>
                              <p:par>
                                <p:cTn id="25" presetID="22" presetClass="entr" presetSubtype="2" fill="hold" nodeType="afterEffect">
                                  <p:stCondLst>
                                    <p:cond delay="0"/>
                                  </p:stCondLst>
                                  <p:childTnLst>
                                    <p:set>
                                      <p:cBhvr>
                                        <p:cTn id="26" dur="1" fill="hold">
                                          <p:stCondLst>
                                            <p:cond delay="0"/>
                                          </p:stCondLst>
                                        </p:cTn>
                                        <p:tgtEl>
                                          <p:spTgt spid="84005"/>
                                        </p:tgtEl>
                                        <p:attrNameLst>
                                          <p:attrName>style.visibility</p:attrName>
                                        </p:attrNameLst>
                                      </p:cBhvr>
                                      <p:to>
                                        <p:strVal val="visible"/>
                                      </p:to>
                                    </p:set>
                                    <p:animEffect transition="in" filter="wipe(right)">
                                      <p:cBhvr>
                                        <p:cTn id="27" dur="500"/>
                                        <p:tgtEl>
                                          <p:spTgt spid="84005"/>
                                        </p:tgtEl>
                                      </p:cBhvr>
                                    </p:animEffect>
                                  </p:childTnLst>
                                </p:cTn>
                              </p:par>
                            </p:childTnLst>
                          </p:cTn>
                        </p:par>
                        <p:par>
                          <p:cTn id="28" fill="hold">
                            <p:stCondLst>
                              <p:cond delay="6500"/>
                            </p:stCondLst>
                            <p:childTnLst>
                              <p:par>
                                <p:cTn id="29" presetID="22" presetClass="entr" presetSubtype="2" fill="hold" nodeType="afterEffect">
                                  <p:stCondLst>
                                    <p:cond delay="0"/>
                                  </p:stCondLst>
                                  <p:childTnLst>
                                    <p:set>
                                      <p:cBhvr>
                                        <p:cTn id="30" dur="1" fill="hold">
                                          <p:stCondLst>
                                            <p:cond delay="0"/>
                                          </p:stCondLst>
                                        </p:cTn>
                                        <p:tgtEl>
                                          <p:spTgt spid="84018"/>
                                        </p:tgtEl>
                                        <p:attrNameLst>
                                          <p:attrName>style.visibility</p:attrName>
                                        </p:attrNameLst>
                                      </p:cBhvr>
                                      <p:to>
                                        <p:strVal val="visible"/>
                                      </p:to>
                                    </p:set>
                                    <p:animEffect transition="in" filter="wipe(right)">
                                      <p:cBhvr>
                                        <p:cTn id="31" dur="500"/>
                                        <p:tgtEl>
                                          <p:spTgt spid="84018"/>
                                        </p:tgtEl>
                                      </p:cBhvr>
                                    </p:animEffect>
                                  </p:childTnLst>
                                </p:cTn>
                              </p:par>
                            </p:childTnLst>
                          </p:cTn>
                        </p:par>
                        <p:par>
                          <p:cTn id="32" fill="hold">
                            <p:stCondLst>
                              <p:cond delay="7000"/>
                            </p:stCondLst>
                            <p:childTnLst>
                              <p:par>
                                <p:cTn id="33" presetID="22" presetClass="entr" presetSubtype="4" fill="hold" nodeType="afterEffect">
                                  <p:stCondLst>
                                    <p:cond delay="0"/>
                                  </p:stCondLst>
                                  <p:childTnLst>
                                    <p:set>
                                      <p:cBhvr>
                                        <p:cTn id="34" dur="1" fill="hold">
                                          <p:stCondLst>
                                            <p:cond delay="0"/>
                                          </p:stCondLst>
                                        </p:cTn>
                                        <p:tgtEl>
                                          <p:spTgt spid="84014"/>
                                        </p:tgtEl>
                                        <p:attrNameLst>
                                          <p:attrName>style.visibility</p:attrName>
                                        </p:attrNameLst>
                                      </p:cBhvr>
                                      <p:to>
                                        <p:strVal val="visible"/>
                                      </p:to>
                                    </p:set>
                                    <p:animEffect transition="in" filter="wipe(down)">
                                      <p:cBhvr>
                                        <p:cTn id="35" dur="500"/>
                                        <p:tgtEl>
                                          <p:spTgt spid="84014"/>
                                        </p:tgtEl>
                                      </p:cBhvr>
                                    </p:animEffect>
                                  </p:childTnLst>
                                </p:cTn>
                              </p:par>
                            </p:childTnLst>
                          </p:cTn>
                        </p:par>
                        <p:par>
                          <p:cTn id="36" fill="hold">
                            <p:stCondLst>
                              <p:cond delay="7500"/>
                            </p:stCondLst>
                            <p:childTnLst>
                              <p:par>
                                <p:cTn id="37" presetID="22" presetClass="entr" presetSubtype="4" fill="hold" nodeType="afterEffect">
                                  <p:stCondLst>
                                    <p:cond delay="0"/>
                                  </p:stCondLst>
                                  <p:childTnLst>
                                    <p:set>
                                      <p:cBhvr>
                                        <p:cTn id="38" dur="1" fill="hold">
                                          <p:stCondLst>
                                            <p:cond delay="0"/>
                                          </p:stCondLst>
                                        </p:cTn>
                                        <p:tgtEl>
                                          <p:spTgt spid="83986"/>
                                        </p:tgtEl>
                                        <p:attrNameLst>
                                          <p:attrName>style.visibility</p:attrName>
                                        </p:attrNameLst>
                                      </p:cBhvr>
                                      <p:to>
                                        <p:strVal val="visible"/>
                                      </p:to>
                                    </p:set>
                                    <p:animEffect transition="in" filter="wipe(down)">
                                      <p:cBhvr>
                                        <p:cTn id="39" dur="500"/>
                                        <p:tgtEl>
                                          <p:spTgt spid="83986"/>
                                        </p:tgtEl>
                                      </p:cBhvr>
                                    </p:animEffect>
                                  </p:childTnLst>
                                </p:cTn>
                              </p:par>
                            </p:childTnLst>
                          </p:cTn>
                        </p:par>
                        <p:par>
                          <p:cTn id="40" fill="hold">
                            <p:stCondLst>
                              <p:cond delay="8000"/>
                            </p:stCondLst>
                            <p:childTnLst>
                              <p:par>
                                <p:cTn id="41" presetID="22" presetClass="entr" presetSubtype="2" fill="hold" nodeType="afterEffect">
                                  <p:stCondLst>
                                    <p:cond delay="0"/>
                                  </p:stCondLst>
                                  <p:childTnLst>
                                    <p:set>
                                      <p:cBhvr>
                                        <p:cTn id="42" dur="1" fill="hold">
                                          <p:stCondLst>
                                            <p:cond delay="0"/>
                                          </p:stCondLst>
                                        </p:cTn>
                                        <p:tgtEl>
                                          <p:spTgt spid="84021"/>
                                        </p:tgtEl>
                                        <p:attrNameLst>
                                          <p:attrName>style.visibility</p:attrName>
                                        </p:attrNameLst>
                                      </p:cBhvr>
                                      <p:to>
                                        <p:strVal val="visible"/>
                                      </p:to>
                                    </p:set>
                                    <p:animEffect transition="in" filter="wipe(right)">
                                      <p:cBhvr>
                                        <p:cTn id="43" dur="500"/>
                                        <p:tgtEl>
                                          <p:spTgt spid="84021"/>
                                        </p:tgtEl>
                                      </p:cBhvr>
                                    </p:animEffect>
                                  </p:childTnLst>
                                </p:cTn>
                              </p:par>
                            </p:childTnLst>
                          </p:cTn>
                        </p:par>
                        <p:par>
                          <p:cTn id="44" fill="hold">
                            <p:stCondLst>
                              <p:cond delay="8500"/>
                            </p:stCondLst>
                            <p:childTnLst>
                              <p:par>
                                <p:cTn id="45" presetID="22" presetClass="entr" presetSubtype="1" fill="hold" nodeType="afterEffect">
                                  <p:stCondLst>
                                    <p:cond delay="0"/>
                                  </p:stCondLst>
                                  <p:childTnLst>
                                    <p:set>
                                      <p:cBhvr>
                                        <p:cTn id="46" dur="1" fill="hold">
                                          <p:stCondLst>
                                            <p:cond delay="0"/>
                                          </p:stCondLst>
                                        </p:cTn>
                                        <p:tgtEl>
                                          <p:spTgt spid="83980"/>
                                        </p:tgtEl>
                                        <p:attrNameLst>
                                          <p:attrName>style.visibility</p:attrName>
                                        </p:attrNameLst>
                                      </p:cBhvr>
                                      <p:to>
                                        <p:strVal val="visible"/>
                                      </p:to>
                                    </p:set>
                                    <p:animEffect transition="in" filter="wipe(up)">
                                      <p:cBhvr>
                                        <p:cTn id="47" dur="500"/>
                                        <p:tgtEl>
                                          <p:spTgt spid="83980"/>
                                        </p:tgtEl>
                                      </p:cBhvr>
                                    </p:animEffect>
                                  </p:childTnLst>
                                </p:cTn>
                              </p:par>
                            </p:childTnLst>
                          </p:cTn>
                        </p:par>
                        <p:par>
                          <p:cTn id="48" fill="hold">
                            <p:stCondLst>
                              <p:cond delay="9000"/>
                            </p:stCondLst>
                            <p:childTnLst>
                              <p:par>
                                <p:cTn id="49" presetID="22" presetClass="entr" presetSubtype="2" fill="hold" nodeType="afterEffect">
                                  <p:stCondLst>
                                    <p:cond delay="0"/>
                                  </p:stCondLst>
                                  <p:childTnLst>
                                    <p:set>
                                      <p:cBhvr>
                                        <p:cTn id="50" dur="1" fill="hold">
                                          <p:stCondLst>
                                            <p:cond delay="0"/>
                                          </p:stCondLst>
                                        </p:cTn>
                                        <p:tgtEl>
                                          <p:spTgt spid="84002"/>
                                        </p:tgtEl>
                                        <p:attrNameLst>
                                          <p:attrName>style.visibility</p:attrName>
                                        </p:attrNameLst>
                                      </p:cBhvr>
                                      <p:to>
                                        <p:strVal val="visible"/>
                                      </p:to>
                                    </p:set>
                                    <p:animEffect transition="in" filter="wipe(right)">
                                      <p:cBhvr>
                                        <p:cTn id="51" dur="500"/>
                                        <p:tgtEl>
                                          <p:spTgt spid="84002"/>
                                        </p:tgtEl>
                                      </p:cBhvr>
                                    </p:animEffect>
                                  </p:childTnLst>
                                </p:cTn>
                              </p:par>
                            </p:childTnLst>
                          </p:cTn>
                        </p:par>
                        <p:par>
                          <p:cTn id="52" fill="hold">
                            <p:stCondLst>
                              <p:cond delay="9500"/>
                            </p:stCondLst>
                            <p:childTnLst>
                              <p:par>
                                <p:cTn id="53" presetID="22" presetClass="entr" presetSubtype="4" fill="hold" nodeType="afterEffect">
                                  <p:stCondLst>
                                    <p:cond delay="0"/>
                                  </p:stCondLst>
                                  <p:childTnLst>
                                    <p:set>
                                      <p:cBhvr>
                                        <p:cTn id="54" dur="1" fill="hold">
                                          <p:stCondLst>
                                            <p:cond delay="0"/>
                                          </p:stCondLst>
                                        </p:cTn>
                                        <p:tgtEl>
                                          <p:spTgt spid="84010"/>
                                        </p:tgtEl>
                                        <p:attrNameLst>
                                          <p:attrName>style.visibility</p:attrName>
                                        </p:attrNameLst>
                                      </p:cBhvr>
                                      <p:to>
                                        <p:strVal val="visible"/>
                                      </p:to>
                                    </p:set>
                                    <p:animEffect transition="in" filter="wipe(down)">
                                      <p:cBhvr>
                                        <p:cTn id="55" dur="500"/>
                                        <p:tgtEl>
                                          <p:spTgt spid="84010"/>
                                        </p:tgtEl>
                                      </p:cBhvr>
                                    </p:animEffect>
                                  </p:childTnLst>
                                </p:cTn>
                              </p:par>
                            </p:childTnLst>
                          </p:cTn>
                        </p:par>
                        <p:par>
                          <p:cTn id="56" fill="hold">
                            <p:stCondLst>
                              <p:cond delay="10000"/>
                            </p:stCondLst>
                            <p:childTnLst>
                              <p:par>
                                <p:cTn id="57" presetID="10" presetClass="entr" presetSubtype="0" fill="hold" nodeType="afterEffect">
                                  <p:stCondLst>
                                    <p:cond delay="0"/>
                                  </p:stCondLst>
                                  <p:childTnLst>
                                    <p:set>
                                      <p:cBhvr>
                                        <p:cTn id="58" dur="1" fill="hold">
                                          <p:stCondLst>
                                            <p:cond delay="0"/>
                                          </p:stCondLst>
                                        </p:cTn>
                                        <p:tgtEl>
                                          <p:spTgt spid="84024"/>
                                        </p:tgtEl>
                                        <p:attrNameLst>
                                          <p:attrName>style.visibility</p:attrName>
                                        </p:attrNameLst>
                                      </p:cBhvr>
                                      <p:to>
                                        <p:strVal val="visible"/>
                                      </p:to>
                                    </p:set>
                                    <p:animEffect transition="in" filter="fade">
                                      <p:cBhvr>
                                        <p:cTn id="59" dur="1000"/>
                                        <p:tgtEl>
                                          <p:spTgt spid="84024"/>
                                        </p:tgtEl>
                                      </p:cBhvr>
                                    </p:animEffect>
                                  </p:childTnLst>
                                </p:cTn>
                              </p:par>
                            </p:childTnLst>
                          </p:cTn>
                        </p:par>
                        <p:par>
                          <p:cTn id="60" fill="hold">
                            <p:stCondLst>
                              <p:cond delay="11000"/>
                            </p:stCondLst>
                            <p:childTnLst>
                              <p:par>
                                <p:cTn id="61" presetID="22" presetClass="entr" presetSubtype="4" fill="hold" nodeType="afterEffect">
                                  <p:stCondLst>
                                    <p:cond delay="0"/>
                                  </p:stCondLst>
                                  <p:childTnLst>
                                    <p:set>
                                      <p:cBhvr>
                                        <p:cTn id="62" dur="1" fill="hold">
                                          <p:stCondLst>
                                            <p:cond delay="0"/>
                                          </p:stCondLst>
                                        </p:cTn>
                                        <p:tgtEl>
                                          <p:spTgt spid="84035"/>
                                        </p:tgtEl>
                                        <p:attrNameLst>
                                          <p:attrName>style.visibility</p:attrName>
                                        </p:attrNameLst>
                                      </p:cBhvr>
                                      <p:to>
                                        <p:strVal val="visible"/>
                                      </p:to>
                                    </p:set>
                                    <p:animEffect transition="in" filter="wipe(down)">
                                      <p:cBhvr>
                                        <p:cTn id="63" dur="1000"/>
                                        <p:tgtEl>
                                          <p:spTgt spid="84035"/>
                                        </p:tgtEl>
                                      </p:cBhvr>
                                    </p:animEffect>
                                  </p:childTnLst>
                                </p:cTn>
                              </p:par>
                            </p:childTnLst>
                          </p:cTn>
                        </p:par>
                        <p:par>
                          <p:cTn id="64" fill="hold">
                            <p:stCondLst>
                              <p:cond delay="12000"/>
                            </p:stCondLst>
                            <p:childTnLst>
                              <p:par>
                                <p:cTn id="65" presetID="22" presetClass="entr" presetSubtype="4" fill="hold" nodeType="afterEffect">
                                  <p:stCondLst>
                                    <p:cond delay="0"/>
                                  </p:stCondLst>
                                  <p:childTnLst>
                                    <p:set>
                                      <p:cBhvr>
                                        <p:cTn id="66" dur="1" fill="hold">
                                          <p:stCondLst>
                                            <p:cond delay="0"/>
                                          </p:stCondLst>
                                        </p:cTn>
                                        <p:tgtEl>
                                          <p:spTgt spid="84051"/>
                                        </p:tgtEl>
                                        <p:attrNameLst>
                                          <p:attrName>style.visibility</p:attrName>
                                        </p:attrNameLst>
                                      </p:cBhvr>
                                      <p:to>
                                        <p:strVal val="visible"/>
                                      </p:to>
                                    </p:set>
                                    <p:animEffect transition="in" filter="wipe(down)">
                                      <p:cBhvr>
                                        <p:cTn id="67" dur="1000"/>
                                        <p:tgtEl>
                                          <p:spTgt spid="84051"/>
                                        </p:tgtEl>
                                      </p:cBhvr>
                                    </p:animEffect>
                                  </p:childTnLst>
                                </p:cTn>
                              </p:par>
                            </p:childTnLst>
                          </p:cTn>
                        </p:par>
                        <p:par>
                          <p:cTn id="68" fill="hold">
                            <p:stCondLst>
                              <p:cond delay="13000"/>
                            </p:stCondLst>
                            <p:childTnLst>
                              <p:par>
                                <p:cTn id="69" presetID="22" presetClass="entr" presetSubtype="4" fill="hold" nodeType="afterEffect">
                                  <p:stCondLst>
                                    <p:cond delay="0"/>
                                  </p:stCondLst>
                                  <p:childTnLst>
                                    <p:set>
                                      <p:cBhvr>
                                        <p:cTn id="70" dur="1" fill="hold">
                                          <p:stCondLst>
                                            <p:cond delay="0"/>
                                          </p:stCondLst>
                                        </p:cTn>
                                        <p:tgtEl>
                                          <p:spTgt spid="84044"/>
                                        </p:tgtEl>
                                        <p:attrNameLst>
                                          <p:attrName>style.visibility</p:attrName>
                                        </p:attrNameLst>
                                      </p:cBhvr>
                                      <p:to>
                                        <p:strVal val="visible"/>
                                      </p:to>
                                    </p:set>
                                    <p:animEffect transition="in" filter="wipe(down)">
                                      <p:cBhvr>
                                        <p:cTn id="71" dur="2000"/>
                                        <p:tgtEl>
                                          <p:spTgt spid="84044"/>
                                        </p:tgtEl>
                                      </p:cBhvr>
                                    </p:animEffect>
                                  </p:childTnLst>
                                </p:cTn>
                              </p:par>
                            </p:childTnLst>
                          </p:cTn>
                        </p:par>
                        <p:par>
                          <p:cTn id="72" fill="hold">
                            <p:stCondLst>
                              <p:cond delay="15000"/>
                            </p:stCondLst>
                            <p:childTnLst>
                              <p:par>
                                <p:cTn id="73" presetID="22" presetClass="entr" presetSubtype="1" fill="hold" nodeType="afterEffect">
                                  <p:stCondLst>
                                    <p:cond delay="0"/>
                                  </p:stCondLst>
                                  <p:childTnLst>
                                    <p:set>
                                      <p:cBhvr>
                                        <p:cTn id="74" dur="1" fill="hold">
                                          <p:stCondLst>
                                            <p:cond delay="0"/>
                                          </p:stCondLst>
                                        </p:cTn>
                                        <p:tgtEl>
                                          <p:spTgt spid="84029"/>
                                        </p:tgtEl>
                                        <p:attrNameLst>
                                          <p:attrName>style.visibility</p:attrName>
                                        </p:attrNameLst>
                                      </p:cBhvr>
                                      <p:to>
                                        <p:strVal val="visible"/>
                                      </p:to>
                                    </p:set>
                                    <p:animEffect transition="in" filter="wipe(up)">
                                      <p:cBhvr>
                                        <p:cTn id="75" dur="1000"/>
                                        <p:tgtEl>
                                          <p:spTgt spid="84029"/>
                                        </p:tgtEl>
                                      </p:cBhvr>
                                    </p:animEffect>
                                  </p:childTnLst>
                                </p:cTn>
                              </p:par>
                            </p:childTnLst>
                          </p:cTn>
                        </p:par>
                        <p:par>
                          <p:cTn id="76" fill="hold">
                            <p:stCondLst>
                              <p:cond delay="16000"/>
                            </p:stCondLst>
                            <p:childTnLst>
                              <p:par>
                                <p:cTn id="77" presetID="22" presetClass="entr" presetSubtype="2" fill="hold" nodeType="afterEffect">
                                  <p:stCondLst>
                                    <p:cond delay="0"/>
                                  </p:stCondLst>
                                  <p:childTnLst>
                                    <p:set>
                                      <p:cBhvr>
                                        <p:cTn id="78" dur="1" fill="hold">
                                          <p:stCondLst>
                                            <p:cond delay="0"/>
                                          </p:stCondLst>
                                        </p:cTn>
                                        <p:tgtEl>
                                          <p:spTgt spid="84057"/>
                                        </p:tgtEl>
                                        <p:attrNameLst>
                                          <p:attrName>style.visibility</p:attrName>
                                        </p:attrNameLst>
                                      </p:cBhvr>
                                      <p:to>
                                        <p:strVal val="visible"/>
                                      </p:to>
                                    </p:set>
                                    <p:animEffect transition="in" filter="wipe(right)">
                                      <p:cBhvr>
                                        <p:cTn id="79" dur="500"/>
                                        <p:tgtEl>
                                          <p:spTgt spid="84057"/>
                                        </p:tgtEl>
                                      </p:cBhvr>
                                    </p:animEffect>
                                  </p:childTnLst>
                                </p:cTn>
                              </p:par>
                            </p:childTnLst>
                          </p:cTn>
                        </p:par>
                        <p:par>
                          <p:cTn id="80" fill="hold">
                            <p:stCondLst>
                              <p:cond delay="16500"/>
                            </p:stCondLst>
                            <p:childTnLst>
                              <p:par>
                                <p:cTn id="81" presetID="22" presetClass="entr" presetSubtype="2" fill="hold" nodeType="afterEffect">
                                  <p:stCondLst>
                                    <p:cond delay="0"/>
                                  </p:stCondLst>
                                  <p:childTnLst>
                                    <p:set>
                                      <p:cBhvr>
                                        <p:cTn id="82" dur="1" fill="hold">
                                          <p:stCondLst>
                                            <p:cond delay="0"/>
                                          </p:stCondLst>
                                        </p:cTn>
                                        <p:tgtEl>
                                          <p:spTgt spid="84062"/>
                                        </p:tgtEl>
                                        <p:attrNameLst>
                                          <p:attrName>style.visibility</p:attrName>
                                        </p:attrNameLst>
                                      </p:cBhvr>
                                      <p:to>
                                        <p:strVal val="visible"/>
                                      </p:to>
                                    </p:set>
                                    <p:animEffect transition="in" filter="wipe(right)">
                                      <p:cBhvr>
                                        <p:cTn id="83" dur="500"/>
                                        <p:tgtEl>
                                          <p:spTgt spid="84062"/>
                                        </p:tgtEl>
                                      </p:cBhvr>
                                    </p:animEffect>
                                  </p:childTnLst>
                                </p:cTn>
                              </p:par>
                            </p:childTnLst>
                          </p:cTn>
                        </p:par>
                        <p:par>
                          <p:cTn id="84" fill="hold">
                            <p:stCondLst>
                              <p:cond delay="17000"/>
                            </p:stCondLst>
                            <p:childTnLst>
                              <p:par>
                                <p:cTn id="85" presetID="22" presetClass="entr" presetSubtype="4" fill="hold" nodeType="afterEffect">
                                  <p:stCondLst>
                                    <p:cond delay="0"/>
                                  </p:stCondLst>
                                  <p:childTnLst>
                                    <p:set>
                                      <p:cBhvr>
                                        <p:cTn id="86" dur="1" fill="hold">
                                          <p:stCondLst>
                                            <p:cond delay="0"/>
                                          </p:stCondLst>
                                        </p:cTn>
                                        <p:tgtEl>
                                          <p:spTgt spid="84038"/>
                                        </p:tgtEl>
                                        <p:attrNameLst>
                                          <p:attrName>style.visibility</p:attrName>
                                        </p:attrNameLst>
                                      </p:cBhvr>
                                      <p:to>
                                        <p:strVal val="visible"/>
                                      </p:to>
                                    </p:set>
                                    <p:animEffect transition="in" filter="wipe(down)">
                                      <p:cBhvr>
                                        <p:cTn id="87" dur="500"/>
                                        <p:tgtEl>
                                          <p:spTgt spid="84038"/>
                                        </p:tgtEl>
                                      </p:cBhvr>
                                    </p:animEffect>
                                  </p:childTnLst>
                                </p:cTn>
                              </p:par>
                            </p:childTnLst>
                          </p:cTn>
                        </p:par>
                        <p:par>
                          <p:cTn id="88" fill="hold">
                            <p:stCondLst>
                              <p:cond delay="17500"/>
                            </p:stCondLst>
                            <p:childTnLst>
                              <p:par>
                                <p:cTn id="89" presetID="22" presetClass="entr" presetSubtype="2" fill="hold" nodeType="afterEffect">
                                  <p:stCondLst>
                                    <p:cond delay="0"/>
                                  </p:stCondLst>
                                  <p:childTnLst>
                                    <p:set>
                                      <p:cBhvr>
                                        <p:cTn id="90" dur="1" fill="hold">
                                          <p:stCondLst>
                                            <p:cond delay="0"/>
                                          </p:stCondLst>
                                        </p:cTn>
                                        <p:tgtEl>
                                          <p:spTgt spid="84065"/>
                                        </p:tgtEl>
                                        <p:attrNameLst>
                                          <p:attrName>style.visibility</p:attrName>
                                        </p:attrNameLst>
                                      </p:cBhvr>
                                      <p:to>
                                        <p:strVal val="visible"/>
                                      </p:to>
                                    </p:set>
                                    <p:animEffect transition="in" filter="wipe(right)">
                                      <p:cBhvr>
                                        <p:cTn id="91" dur="500"/>
                                        <p:tgtEl>
                                          <p:spTgt spid="84065"/>
                                        </p:tgtEl>
                                      </p:cBhvr>
                                    </p:animEffect>
                                  </p:childTnLst>
                                </p:cTn>
                              </p:par>
                            </p:childTnLst>
                          </p:cTn>
                        </p:par>
                        <p:par>
                          <p:cTn id="92" fill="hold">
                            <p:stCondLst>
                              <p:cond delay="18000"/>
                            </p:stCondLst>
                            <p:childTnLst>
                              <p:par>
                                <p:cTn id="93" presetID="22" presetClass="entr" presetSubtype="1" fill="hold" nodeType="afterEffect">
                                  <p:stCondLst>
                                    <p:cond delay="0"/>
                                  </p:stCondLst>
                                  <p:childTnLst>
                                    <p:set>
                                      <p:cBhvr>
                                        <p:cTn id="94" dur="1" fill="hold">
                                          <p:stCondLst>
                                            <p:cond delay="0"/>
                                          </p:stCondLst>
                                        </p:cTn>
                                        <p:tgtEl>
                                          <p:spTgt spid="84032"/>
                                        </p:tgtEl>
                                        <p:attrNameLst>
                                          <p:attrName>style.visibility</p:attrName>
                                        </p:attrNameLst>
                                      </p:cBhvr>
                                      <p:to>
                                        <p:strVal val="visible"/>
                                      </p:to>
                                    </p:set>
                                    <p:animEffect transition="in" filter="wipe(up)">
                                      <p:cBhvr>
                                        <p:cTn id="95" dur="500"/>
                                        <p:tgtEl>
                                          <p:spTgt spid="84032"/>
                                        </p:tgtEl>
                                      </p:cBhvr>
                                    </p:animEffect>
                                  </p:childTnLst>
                                </p:cTn>
                              </p:par>
                            </p:childTnLst>
                          </p:cTn>
                        </p:par>
                        <p:par>
                          <p:cTn id="96" fill="hold">
                            <p:stCondLst>
                              <p:cond delay="18500"/>
                            </p:stCondLst>
                            <p:childTnLst>
                              <p:par>
                                <p:cTn id="97" presetID="22" presetClass="entr" presetSubtype="2" fill="hold" nodeType="afterEffect">
                                  <p:stCondLst>
                                    <p:cond delay="0"/>
                                  </p:stCondLst>
                                  <p:childTnLst>
                                    <p:set>
                                      <p:cBhvr>
                                        <p:cTn id="98" dur="1" fill="hold">
                                          <p:stCondLst>
                                            <p:cond delay="0"/>
                                          </p:stCondLst>
                                        </p:cTn>
                                        <p:tgtEl>
                                          <p:spTgt spid="84054"/>
                                        </p:tgtEl>
                                        <p:attrNameLst>
                                          <p:attrName>style.visibility</p:attrName>
                                        </p:attrNameLst>
                                      </p:cBhvr>
                                      <p:to>
                                        <p:strVal val="visible"/>
                                      </p:to>
                                    </p:set>
                                    <p:animEffect transition="in" filter="wipe(right)">
                                      <p:cBhvr>
                                        <p:cTn id="99" dur="500"/>
                                        <p:tgtEl>
                                          <p:spTgt spid="84054"/>
                                        </p:tgtEl>
                                      </p:cBhvr>
                                    </p:animEffect>
                                  </p:childTnLst>
                                </p:cTn>
                              </p:par>
                            </p:childTnLst>
                          </p:cTn>
                        </p:par>
                        <p:par>
                          <p:cTn id="100" fill="hold">
                            <p:stCondLst>
                              <p:cond delay="19000"/>
                            </p:stCondLst>
                            <p:childTnLst>
                              <p:par>
                                <p:cTn id="101" presetID="22" presetClass="entr" presetSubtype="8" fill="hold" nodeType="afterEffect">
                                  <p:stCondLst>
                                    <p:cond delay="0"/>
                                  </p:stCondLst>
                                  <p:childTnLst>
                                    <p:set>
                                      <p:cBhvr>
                                        <p:cTn id="102" dur="1" fill="hold">
                                          <p:stCondLst>
                                            <p:cond delay="0"/>
                                          </p:stCondLst>
                                        </p:cTn>
                                        <p:tgtEl>
                                          <p:spTgt spid="84070"/>
                                        </p:tgtEl>
                                        <p:attrNameLst>
                                          <p:attrName>style.visibility</p:attrName>
                                        </p:attrNameLst>
                                      </p:cBhvr>
                                      <p:to>
                                        <p:strVal val="visible"/>
                                      </p:to>
                                    </p:set>
                                    <p:animEffect transition="in" filter="wipe(left)">
                                      <p:cBhvr>
                                        <p:cTn id="103" dur="1000"/>
                                        <p:tgtEl>
                                          <p:spTgt spid="840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8" name="ตัวยึดหมายเลขภาพนิ่ง 3"/>
          <p:cNvSpPr>
            <a:spLocks noGrp="1"/>
          </p:cNvSpPr>
          <p:nvPr>
            <p:ph type="sldNum" sz="quarter" idx="12"/>
          </p:nvPr>
        </p:nvSpPr>
        <p:spPr/>
        <p:txBody>
          <a:bodyPr/>
          <a:lstStyle/>
          <a:p>
            <a:fld id="{F4FE42E3-6869-4C5F-89B7-A9707A788D3A}" type="slidenum">
              <a:rPr lang="en-US"/>
              <a:pPr/>
              <a:t>39</a:t>
            </a:fld>
            <a:endParaRPr lang="th-TH"/>
          </a:p>
        </p:txBody>
      </p:sp>
      <p:sp>
        <p:nvSpPr>
          <p:cNvPr id="86018" name="Line 2"/>
          <p:cNvSpPr>
            <a:spLocks noChangeShapeType="1"/>
          </p:cNvSpPr>
          <p:nvPr/>
        </p:nvSpPr>
        <p:spPr bwMode="auto">
          <a:xfrm>
            <a:off x="5924550" y="2355850"/>
            <a:ext cx="0" cy="0"/>
          </a:xfrm>
          <a:prstGeom prst="line">
            <a:avLst/>
          </a:prstGeom>
          <a:noFill/>
          <a:ln w="9525">
            <a:solidFill>
              <a:srgbClr val="000000"/>
            </a:solidFill>
            <a:round/>
            <a:headEnd/>
            <a:tailEnd/>
          </a:ln>
        </p:spPr>
        <p:txBody>
          <a:bodyPr/>
          <a:lstStyle/>
          <a:p>
            <a:endParaRPr lang="th-TH"/>
          </a:p>
        </p:txBody>
      </p:sp>
      <p:sp>
        <p:nvSpPr>
          <p:cNvPr id="86024" name="Line 8"/>
          <p:cNvSpPr>
            <a:spLocks noChangeShapeType="1"/>
          </p:cNvSpPr>
          <p:nvPr/>
        </p:nvSpPr>
        <p:spPr bwMode="auto">
          <a:xfrm>
            <a:off x="6619875" y="2219325"/>
            <a:ext cx="0" cy="0"/>
          </a:xfrm>
          <a:prstGeom prst="line">
            <a:avLst/>
          </a:prstGeom>
          <a:noFill/>
          <a:ln w="9525">
            <a:solidFill>
              <a:srgbClr val="000000"/>
            </a:solidFill>
            <a:round/>
            <a:headEnd/>
            <a:tailEnd/>
          </a:ln>
        </p:spPr>
        <p:txBody>
          <a:bodyPr/>
          <a:lstStyle/>
          <a:p>
            <a:endParaRPr lang="th-TH"/>
          </a:p>
        </p:txBody>
      </p:sp>
      <p:grpSp>
        <p:nvGrpSpPr>
          <p:cNvPr id="86072" name="Group 56"/>
          <p:cNvGrpSpPr>
            <a:grpSpLocks/>
          </p:cNvGrpSpPr>
          <p:nvPr/>
        </p:nvGrpSpPr>
        <p:grpSpPr bwMode="auto">
          <a:xfrm>
            <a:off x="4046538" y="2814638"/>
            <a:ext cx="3543300" cy="2933700"/>
            <a:chOff x="1162" y="1382"/>
            <a:chExt cx="2232" cy="1848"/>
          </a:xfrm>
        </p:grpSpPr>
        <p:sp>
          <p:nvSpPr>
            <p:cNvPr id="86073" name="Text Box 57"/>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86074" name="Line 58"/>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86075" name="Line 59"/>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86076" name="Text Box 60"/>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86077" name="Group 61"/>
          <p:cNvGrpSpPr>
            <a:grpSpLocks/>
          </p:cNvGrpSpPr>
          <p:nvPr/>
        </p:nvGrpSpPr>
        <p:grpSpPr bwMode="auto">
          <a:xfrm>
            <a:off x="5364163" y="4811713"/>
            <a:ext cx="714375" cy="1039812"/>
            <a:chOff x="1992" y="2640"/>
            <a:chExt cx="450" cy="655"/>
          </a:xfrm>
        </p:grpSpPr>
        <p:sp>
          <p:nvSpPr>
            <p:cNvPr id="86078" name="Text Box 62"/>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86079" name="Line 63"/>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86080" name="Group 64"/>
          <p:cNvGrpSpPr>
            <a:grpSpLocks/>
          </p:cNvGrpSpPr>
          <p:nvPr/>
        </p:nvGrpSpPr>
        <p:grpSpPr bwMode="auto">
          <a:xfrm>
            <a:off x="6089650" y="4619625"/>
            <a:ext cx="452438" cy="1079500"/>
            <a:chOff x="2449" y="1733"/>
            <a:chExt cx="285" cy="1538"/>
          </a:xfrm>
        </p:grpSpPr>
        <p:sp>
          <p:nvSpPr>
            <p:cNvPr id="86081" name="Line 65"/>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86082" name="Text Box 66"/>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86083" name="Group 67"/>
          <p:cNvGrpSpPr>
            <a:grpSpLocks/>
          </p:cNvGrpSpPr>
          <p:nvPr/>
        </p:nvGrpSpPr>
        <p:grpSpPr bwMode="auto">
          <a:xfrm>
            <a:off x="4884738" y="4198938"/>
            <a:ext cx="2813050" cy="833437"/>
            <a:chOff x="1963" y="2254"/>
            <a:chExt cx="1499" cy="447"/>
          </a:xfrm>
        </p:grpSpPr>
        <p:sp>
          <p:nvSpPr>
            <p:cNvPr id="86084" name="Text Box 68"/>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sp>
          <p:nvSpPr>
            <p:cNvPr id="86085" name="Line 69"/>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86150" name="Group 134"/>
          <p:cNvGrpSpPr>
            <a:grpSpLocks/>
          </p:cNvGrpSpPr>
          <p:nvPr/>
        </p:nvGrpSpPr>
        <p:grpSpPr bwMode="auto">
          <a:xfrm>
            <a:off x="5686425" y="3775075"/>
            <a:ext cx="962025" cy="1204913"/>
            <a:chOff x="4605" y="1513"/>
            <a:chExt cx="606" cy="759"/>
          </a:xfrm>
        </p:grpSpPr>
        <p:sp>
          <p:nvSpPr>
            <p:cNvPr id="86089" name="Text Box 73"/>
            <p:cNvSpPr txBox="1">
              <a:spLocks noChangeArrowheads="1"/>
            </p:cNvSpPr>
            <p:nvPr/>
          </p:nvSpPr>
          <p:spPr bwMode="auto">
            <a:xfrm>
              <a:off x="4995" y="2068"/>
              <a:ext cx="216"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grpSp>
          <p:nvGrpSpPr>
            <p:cNvPr id="86149" name="Group 133"/>
            <p:cNvGrpSpPr>
              <a:grpSpLocks/>
            </p:cNvGrpSpPr>
            <p:nvPr/>
          </p:nvGrpSpPr>
          <p:grpSpPr bwMode="auto">
            <a:xfrm>
              <a:off x="4605" y="1513"/>
              <a:ext cx="369" cy="533"/>
              <a:chOff x="4242" y="2089"/>
              <a:chExt cx="369" cy="533"/>
            </a:xfrm>
          </p:grpSpPr>
          <p:sp>
            <p:nvSpPr>
              <p:cNvPr id="86087" name="Freeform 71"/>
              <p:cNvSpPr>
                <a:spLocks/>
              </p:cNvSpPr>
              <p:nvPr/>
            </p:nvSpPr>
            <p:spPr bwMode="auto">
              <a:xfrm>
                <a:off x="4298" y="2267"/>
                <a:ext cx="43" cy="91"/>
              </a:xfrm>
              <a:custGeom>
                <a:avLst/>
                <a:gdLst/>
                <a:ahLst/>
                <a:cxnLst>
                  <a:cxn ang="0">
                    <a:pos x="0" y="0"/>
                  </a:cxn>
                  <a:cxn ang="0">
                    <a:pos x="76" y="85"/>
                  </a:cxn>
                </a:cxnLst>
                <a:rect l="0" t="0" r="r" b="b"/>
                <a:pathLst>
                  <a:path w="76" h="85">
                    <a:moveTo>
                      <a:pt x="0" y="0"/>
                    </a:moveTo>
                    <a:lnTo>
                      <a:pt x="76" y="85"/>
                    </a:lnTo>
                  </a:path>
                </a:pathLst>
              </a:custGeom>
              <a:noFill/>
              <a:ln w="28575">
                <a:solidFill>
                  <a:srgbClr val="0000FF"/>
                </a:solidFill>
                <a:round/>
                <a:headEnd type="none" w="med" len="med"/>
                <a:tailEnd type="triangle" w="med" len="med"/>
              </a:ln>
              <a:effectLst/>
            </p:spPr>
            <p:txBody>
              <a:bodyPr/>
              <a:lstStyle/>
              <a:p>
                <a:endParaRPr lang="th-TH"/>
              </a:p>
            </p:txBody>
          </p:sp>
          <p:sp>
            <p:nvSpPr>
              <p:cNvPr id="86090" name="Freeform 74"/>
              <p:cNvSpPr>
                <a:spLocks/>
              </p:cNvSpPr>
              <p:nvPr/>
            </p:nvSpPr>
            <p:spPr bwMode="auto">
              <a:xfrm>
                <a:off x="4242" y="2089"/>
                <a:ext cx="369" cy="533"/>
              </a:xfrm>
              <a:custGeom>
                <a:avLst/>
                <a:gdLst/>
                <a:ahLst/>
                <a:cxnLst>
                  <a:cxn ang="0">
                    <a:pos x="369" y="533"/>
                  </a:cxn>
                  <a:cxn ang="0">
                    <a:pos x="261" y="479"/>
                  </a:cxn>
                  <a:cxn ang="0">
                    <a:pos x="177" y="401"/>
                  </a:cxn>
                  <a:cxn ang="0">
                    <a:pos x="114" y="308"/>
                  </a:cxn>
                  <a:cxn ang="0">
                    <a:pos x="63" y="197"/>
                  </a:cxn>
                  <a:cxn ang="0">
                    <a:pos x="24" y="86"/>
                  </a:cxn>
                  <a:cxn ang="0">
                    <a:pos x="0" y="0"/>
                  </a:cxn>
                </a:cxnLst>
                <a:rect l="0" t="0" r="r" b="b"/>
                <a:pathLst>
                  <a:path w="369" h="533">
                    <a:moveTo>
                      <a:pt x="369" y="533"/>
                    </a:moveTo>
                    <a:cubicBezTo>
                      <a:pt x="352" y="524"/>
                      <a:pt x="293" y="501"/>
                      <a:pt x="261" y="479"/>
                    </a:cubicBezTo>
                    <a:cubicBezTo>
                      <a:pt x="229" y="457"/>
                      <a:pt x="201" y="429"/>
                      <a:pt x="177" y="401"/>
                    </a:cubicBezTo>
                    <a:cubicBezTo>
                      <a:pt x="153" y="373"/>
                      <a:pt x="133" y="342"/>
                      <a:pt x="114" y="308"/>
                    </a:cubicBezTo>
                    <a:cubicBezTo>
                      <a:pt x="95" y="274"/>
                      <a:pt x="78" y="234"/>
                      <a:pt x="63" y="197"/>
                    </a:cubicBezTo>
                    <a:cubicBezTo>
                      <a:pt x="48" y="160"/>
                      <a:pt x="34" y="119"/>
                      <a:pt x="24" y="86"/>
                    </a:cubicBezTo>
                    <a:cubicBezTo>
                      <a:pt x="14" y="53"/>
                      <a:pt x="5" y="18"/>
                      <a:pt x="0" y="0"/>
                    </a:cubicBezTo>
                  </a:path>
                </a:pathLst>
              </a:custGeom>
              <a:noFill/>
              <a:ln w="31750" cap="flat">
                <a:solidFill>
                  <a:srgbClr val="0000FF"/>
                </a:solidFill>
                <a:prstDash val="dash"/>
                <a:round/>
                <a:headEnd/>
                <a:tailEnd/>
              </a:ln>
              <a:effectLst/>
            </p:spPr>
            <p:txBody>
              <a:bodyPr/>
              <a:lstStyle/>
              <a:p>
                <a:endParaRPr lang="th-TH"/>
              </a:p>
            </p:txBody>
          </p:sp>
        </p:grpSp>
        <p:sp>
          <p:nvSpPr>
            <p:cNvPr id="86091" name="Oval 75"/>
            <p:cNvSpPr>
              <a:spLocks noChangeArrowheads="1"/>
            </p:cNvSpPr>
            <p:nvPr/>
          </p:nvSpPr>
          <p:spPr bwMode="auto">
            <a:xfrm>
              <a:off x="4937" y="2012"/>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nvGrpSpPr>
          <p:cNvPr id="86092" name="Group 76"/>
          <p:cNvGrpSpPr>
            <a:grpSpLocks/>
          </p:cNvGrpSpPr>
          <p:nvPr/>
        </p:nvGrpSpPr>
        <p:grpSpPr bwMode="auto">
          <a:xfrm flipV="1">
            <a:off x="5359400" y="3497263"/>
            <a:ext cx="566738" cy="1727200"/>
            <a:chOff x="1989" y="1748"/>
            <a:chExt cx="357" cy="1088"/>
          </a:xfrm>
        </p:grpSpPr>
        <p:sp>
          <p:nvSpPr>
            <p:cNvPr id="86093" name="Line 77"/>
            <p:cNvSpPr>
              <a:spLocks noChangeShapeType="1"/>
            </p:cNvSpPr>
            <p:nvPr/>
          </p:nvSpPr>
          <p:spPr bwMode="auto">
            <a:xfrm>
              <a:off x="2200" y="1988"/>
              <a:ext cx="0" cy="648"/>
            </a:xfrm>
            <a:prstGeom prst="line">
              <a:avLst/>
            </a:prstGeom>
            <a:noFill/>
            <a:ln w="38100">
              <a:solidFill>
                <a:srgbClr val="FF0000"/>
              </a:solidFill>
              <a:round/>
              <a:headEnd/>
              <a:tailEnd/>
            </a:ln>
            <a:effectLst/>
          </p:spPr>
          <p:txBody>
            <a:bodyPr/>
            <a:lstStyle/>
            <a:p>
              <a:endParaRPr lang="th-TH"/>
            </a:p>
          </p:txBody>
        </p:sp>
        <p:sp>
          <p:nvSpPr>
            <p:cNvPr id="86094" name="Text Box 78"/>
            <p:cNvSpPr txBox="1">
              <a:spLocks noChangeArrowheads="1"/>
            </p:cNvSpPr>
            <p:nvPr/>
          </p:nvSpPr>
          <p:spPr bwMode="auto">
            <a:xfrm flipV="1">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86095" name="Oval 79"/>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6096" name="Oval 80"/>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6097" name="Line 81"/>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86098" name="Text Box 82"/>
            <p:cNvSpPr txBox="1">
              <a:spLocks noChangeArrowheads="1"/>
            </p:cNvSpPr>
            <p:nvPr/>
          </p:nvSpPr>
          <p:spPr bwMode="auto">
            <a:xfrm flipV="1">
              <a:off x="2061" y="1748"/>
              <a:ext cx="285" cy="204"/>
            </a:xfrm>
            <a:prstGeom prst="rect">
              <a:avLst/>
            </a:prstGeom>
            <a:noFill/>
            <a:ln w="9525">
              <a:noFill/>
              <a:miter lim="800000"/>
              <a:headEnd/>
              <a:tailEnd/>
            </a:ln>
          </p:spPr>
          <p:txBody>
            <a:bodyPr/>
            <a:lstStyle/>
            <a:p>
              <a:pPr algn="ctr"/>
              <a:r>
                <a:rPr lang="en-US" sz="1400">
                  <a:latin typeface="Comic Sans MS" pitchFamily="66" charset="0"/>
                </a:rPr>
                <a:t>2s</a:t>
              </a:r>
              <a:endParaRPr lang="en-US" sz="1400" baseline="-25000">
                <a:latin typeface="Comic Sans MS" pitchFamily="66" charset="0"/>
                <a:cs typeface="Arial" pitchFamily="34" charset="0"/>
              </a:endParaRPr>
            </a:p>
          </p:txBody>
        </p:sp>
      </p:grpSp>
      <p:grpSp>
        <p:nvGrpSpPr>
          <p:cNvPr id="86099" name="Group 83"/>
          <p:cNvGrpSpPr>
            <a:grpSpLocks/>
          </p:cNvGrpSpPr>
          <p:nvPr/>
        </p:nvGrpSpPr>
        <p:grpSpPr bwMode="auto">
          <a:xfrm>
            <a:off x="4892675" y="2898775"/>
            <a:ext cx="2473325" cy="1536700"/>
            <a:chOff x="1974" y="1426"/>
            <a:chExt cx="1273" cy="740"/>
          </a:xfrm>
        </p:grpSpPr>
        <p:sp>
          <p:nvSpPr>
            <p:cNvPr id="86100" name="Line 84"/>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86101" name="Text Box 85"/>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grpSp>
      <p:grpSp>
        <p:nvGrpSpPr>
          <p:cNvPr id="86102" name="Group 86"/>
          <p:cNvGrpSpPr>
            <a:grpSpLocks/>
          </p:cNvGrpSpPr>
          <p:nvPr/>
        </p:nvGrpSpPr>
        <p:grpSpPr bwMode="auto">
          <a:xfrm>
            <a:off x="4052888" y="4495800"/>
            <a:ext cx="2249487" cy="265113"/>
            <a:chOff x="1145" y="1631"/>
            <a:chExt cx="1417" cy="167"/>
          </a:xfrm>
        </p:grpSpPr>
        <p:sp>
          <p:nvSpPr>
            <p:cNvPr id="86103" name="Line 87"/>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86104" name="Text Box 88"/>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200" i="1">
                  <a:latin typeface="Comic Sans MS" pitchFamily="66" charset="0"/>
                </a:rPr>
                <a:t>T</a:t>
              </a:r>
              <a:r>
                <a:rPr lang="en-US" sz="1200" i="1" baseline="-25000">
                  <a:latin typeface="Comic Sans MS" pitchFamily="66" charset="0"/>
                </a:rPr>
                <a:t>2</a:t>
              </a:r>
              <a:endParaRPr lang="en-US" sz="900" i="1">
                <a:latin typeface="Comic Sans MS" pitchFamily="66" charset="0"/>
                <a:cs typeface="Arial" pitchFamily="34" charset="0"/>
              </a:endParaRPr>
            </a:p>
          </p:txBody>
        </p:sp>
      </p:grpSp>
      <p:grpSp>
        <p:nvGrpSpPr>
          <p:cNvPr id="86105" name="Group 89"/>
          <p:cNvGrpSpPr>
            <a:grpSpLocks/>
          </p:cNvGrpSpPr>
          <p:nvPr/>
        </p:nvGrpSpPr>
        <p:grpSpPr bwMode="auto">
          <a:xfrm>
            <a:off x="3938588" y="3656013"/>
            <a:ext cx="1752600" cy="1277937"/>
            <a:chOff x="1097" y="1903"/>
            <a:chExt cx="1104" cy="805"/>
          </a:xfrm>
        </p:grpSpPr>
        <p:sp>
          <p:nvSpPr>
            <p:cNvPr id="86106" name="Line 90"/>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86107" name="Line 91"/>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86108" name="Text Box 92"/>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1</a:t>
              </a:r>
              <a:endParaRPr lang="en-US" sz="1000" i="1">
                <a:latin typeface="Comic Sans MS" pitchFamily="66" charset="0"/>
                <a:cs typeface="Arial" pitchFamily="34" charset="0"/>
              </a:endParaRPr>
            </a:p>
          </p:txBody>
        </p:sp>
        <p:sp>
          <p:nvSpPr>
            <p:cNvPr id="86109" name="Text Box 93"/>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900" i="1">
                  <a:latin typeface="Comic Sans MS" pitchFamily="66" charset="0"/>
                </a:rPr>
                <a:t>T</a:t>
              </a:r>
              <a:r>
                <a:rPr lang="en-US" sz="900" i="1" baseline="-25000">
                  <a:latin typeface="Comic Sans MS" pitchFamily="66" charset="0"/>
                </a:rPr>
                <a:t>2s</a:t>
              </a:r>
              <a:endParaRPr lang="en-US" sz="700" i="1">
                <a:latin typeface="Comic Sans MS" pitchFamily="66" charset="0"/>
                <a:cs typeface="Arial" pitchFamily="34" charset="0"/>
              </a:endParaRPr>
            </a:p>
          </p:txBody>
        </p:sp>
      </p:grpSp>
      <p:grpSp>
        <p:nvGrpSpPr>
          <p:cNvPr id="86151" name="Group 135"/>
          <p:cNvGrpSpPr>
            <a:grpSpLocks/>
          </p:cNvGrpSpPr>
          <p:nvPr/>
        </p:nvGrpSpPr>
        <p:grpSpPr bwMode="auto">
          <a:xfrm>
            <a:off x="4584700" y="3338513"/>
            <a:ext cx="1060450" cy="1011237"/>
            <a:chOff x="2888" y="2103"/>
            <a:chExt cx="668" cy="637"/>
          </a:xfrm>
        </p:grpSpPr>
        <p:sp>
          <p:nvSpPr>
            <p:cNvPr id="86111" name="Text Box 95"/>
            <p:cNvSpPr txBox="1">
              <a:spLocks noChangeArrowheads="1"/>
            </p:cNvSpPr>
            <p:nvPr/>
          </p:nvSpPr>
          <p:spPr bwMode="auto">
            <a:xfrm>
              <a:off x="2888" y="2103"/>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86112" name="Line 96"/>
            <p:cNvSpPr>
              <a:spLocks noChangeShapeType="1"/>
            </p:cNvSpPr>
            <p:nvPr/>
          </p:nvSpPr>
          <p:spPr bwMode="auto">
            <a:xfrm>
              <a:off x="3280" y="2350"/>
              <a:ext cx="276" cy="390"/>
            </a:xfrm>
            <a:prstGeom prst="line">
              <a:avLst/>
            </a:prstGeom>
            <a:noFill/>
            <a:ln w="6350">
              <a:solidFill>
                <a:schemeClr val="tx1"/>
              </a:solidFill>
              <a:round/>
              <a:headEnd/>
              <a:tailEnd type="triangle" w="med" len="med"/>
            </a:ln>
            <a:effectLst/>
          </p:spPr>
          <p:txBody>
            <a:bodyPr/>
            <a:lstStyle/>
            <a:p>
              <a:endParaRPr lang="th-TH"/>
            </a:p>
          </p:txBody>
        </p:sp>
      </p:grpSp>
      <p:grpSp>
        <p:nvGrpSpPr>
          <p:cNvPr id="86113" name="Group 97"/>
          <p:cNvGrpSpPr>
            <a:grpSpLocks/>
          </p:cNvGrpSpPr>
          <p:nvPr/>
        </p:nvGrpSpPr>
        <p:grpSpPr bwMode="auto">
          <a:xfrm>
            <a:off x="5794375" y="3768725"/>
            <a:ext cx="1309688" cy="384175"/>
            <a:chOff x="2452" y="1752"/>
            <a:chExt cx="831" cy="248"/>
          </a:xfrm>
        </p:grpSpPr>
        <p:sp>
          <p:nvSpPr>
            <p:cNvPr id="86114" name="Text Box 98"/>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86115" name="Line 99"/>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sp>
        <p:nvSpPr>
          <p:cNvPr id="86116" name="Text Box 100"/>
          <p:cNvSpPr txBox="1">
            <a:spLocks noChangeArrowheads="1"/>
          </p:cNvSpPr>
          <p:nvPr/>
        </p:nvSpPr>
        <p:spPr bwMode="auto">
          <a:xfrm>
            <a:off x="638175" y="390525"/>
            <a:ext cx="4514850" cy="519113"/>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rPr>
              <a:t>Isentropic Efficiency of </a:t>
            </a:r>
            <a:r>
              <a:rPr lang="en-US" sz="2800" b="1">
                <a:latin typeface="Times New Roman" pitchFamily="18" charset="0"/>
              </a:rPr>
              <a:t>Turbines</a:t>
            </a:r>
            <a:endParaRPr lang="th-TH" sz="2800" b="1">
              <a:latin typeface="Times New Roman" pitchFamily="18" charset="0"/>
            </a:endParaRPr>
          </a:p>
        </p:txBody>
      </p:sp>
      <p:graphicFrame>
        <p:nvGraphicFramePr>
          <p:cNvPr id="86117" name="Object 101"/>
          <p:cNvGraphicFramePr>
            <a:graphicFrameLocks noChangeAspect="1"/>
          </p:cNvGraphicFramePr>
          <p:nvPr/>
        </p:nvGraphicFramePr>
        <p:xfrm>
          <a:off x="1676400" y="1077913"/>
          <a:ext cx="4602163" cy="1427162"/>
        </p:xfrm>
        <a:graphic>
          <a:graphicData uri="http://schemas.openxmlformats.org/presentationml/2006/ole">
            <p:oleObj spid="_x0000_s86117" name="Equation" r:id="rId3" imgW="2603160" imgH="1041120" progId="Equation.3">
              <p:embed/>
            </p:oleObj>
          </a:graphicData>
        </a:graphic>
      </p:graphicFrame>
      <p:grpSp>
        <p:nvGrpSpPr>
          <p:cNvPr id="86133" name="Group 117"/>
          <p:cNvGrpSpPr>
            <a:grpSpLocks/>
          </p:cNvGrpSpPr>
          <p:nvPr/>
        </p:nvGrpSpPr>
        <p:grpSpPr bwMode="auto">
          <a:xfrm>
            <a:off x="1152525" y="3092450"/>
            <a:ext cx="2559050" cy="2338388"/>
            <a:chOff x="1228" y="1820"/>
            <a:chExt cx="1612" cy="1473"/>
          </a:xfrm>
        </p:grpSpPr>
        <p:grpSp>
          <p:nvGrpSpPr>
            <p:cNvPr id="86134" name="Group 118"/>
            <p:cNvGrpSpPr>
              <a:grpSpLocks/>
            </p:cNvGrpSpPr>
            <p:nvPr/>
          </p:nvGrpSpPr>
          <p:grpSpPr bwMode="auto">
            <a:xfrm>
              <a:off x="1228" y="1932"/>
              <a:ext cx="1332" cy="1181"/>
              <a:chOff x="1228" y="1932"/>
              <a:chExt cx="1332" cy="1181"/>
            </a:xfrm>
          </p:grpSpPr>
          <p:sp>
            <p:nvSpPr>
              <p:cNvPr id="86135" name="AutoShape 119"/>
              <p:cNvSpPr>
                <a:spLocks noChangeArrowheads="1"/>
              </p:cNvSpPr>
              <p:nvPr/>
            </p:nvSpPr>
            <p:spPr bwMode="auto">
              <a:xfrm rot="5400000">
                <a:off x="1248" y="1912"/>
                <a:ext cx="1088" cy="112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86136" name="Group 120"/>
              <p:cNvGrpSpPr>
                <a:grpSpLocks/>
              </p:cNvGrpSpPr>
              <p:nvPr/>
            </p:nvGrpSpPr>
            <p:grpSpPr bwMode="auto">
              <a:xfrm>
                <a:off x="2180" y="2953"/>
                <a:ext cx="137" cy="160"/>
                <a:chOff x="2176" y="2953"/>
                <a:chExt cx="137" cy="160"/>
              </a:xfrm>
            </p:grpSpPr>
            <p:sp>
              <p:nvSpPr>
                <p:cNvPr id="86137" name="Rectangle 121"/>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6138" name="Freeform 122"/>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86139" name="Group 123"/>
              <p:cNvGrpSpPr>
                <a:grpSpLocks/>
              </p:cNvGrpSpPr>
              <p:nvPr/>
            </p:nvGrpSpPr>
            <p:grpSpPr bwMode="auto">
              <a:xfrm rot="10800000">
                <a:off x="1261" y="2058"/>
                <a:ext cx="137" cy="160"/>
                <a:chOff x="2176" y="2953"/>
                <a:chExt cx="137" cy="160"/>
              </a:xfrm>
            </p:grpSpPr>
            <p:sp>
              <p:nvSpPr>
                <p:cNvPr id="86140" name="Rectangle 124"/>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6141" name="Freeform 125"/>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86142" name="Rectangle 126"/>
              <p:cNvSpPr>
                <a:spLocks noChangeArrowheads="1"/>
              </p:cNvSpPr>
              <p:nvPr/>
            </p:nvSpPr>
            <p:spPr bwMode="auto">
              <a:xfrm>
                <a:off x="2356" y="2432"/>
                <a:ext cx="204" cy="108"/>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grpSp>
        <p:grpSp>
          <p:nvGrpSpPr>
            <p:cNvPr id="86143" name="Group 127"/>
            <p:cNvGrpSpPr>
              <a:grpSpLocks/>
            </p:cNvGrpSpPr>
            <p:nvPr/>
          </p:nvGrpSpPr>
          <p:grpSpPr bwMode="auto">
            <a:xfrm>
              <a:off x="2428" y="2240"/>
              <a:ext cx="412" cy="381"/>
              <a:chOff x="2420" y="2268"/>
              <a:chExt cx="412" cy="381"/>
            </a:xfrm>
          </p:grpSpPr>
          <p:sp>
            <p:nvSpPr>
              <p:cNvPr id="86144" name="AutoShape 128"/>
              <p:cNvSpPr>
                <a:spLocks noChangeArrowheads="1"/>
              </p:cNvSpPr>
              <p:nvPr/>
            </p:nvSpPr>
            <p:spPr bwMode="auto">
              <a:xfrm rot="34546025">
                <a:off x="2420" y="2268"/>
                <a:ext cx="197" cy="381"/>
              </a:xfrm>
              <a:prstGeom prst="curvedLeftArrow">
                <a:avLst>
                  <a:gd name="adj1" fmla="val 38680"/>
                  <a:gd name="adj2" fmla="val 7736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86145" name="Text Box 129"/>
              <p:cNvSpPr txBox="1">
                <a:spLocks noChangeArrowheads="1"/>
              </p:cNvSpPr>
              <p:nvPr/>
            </p:nvSpPr>
            <p:spPr bwMode="auto">
              <a:xfrm>
                <a:off x="2616" y="2292"/>
                <a:ext cx="216" cy="231"/>
              </a:xfrm>
              <a:prstGeom prst="rect">
                <a:avLst/>
              </a:prstGeom>
              <a:noFill/>
              <a:ln w="9525">
                <a:noFill/>
                <a:miter lim="800000"/>
                <a:headEnd/>
                <a:tailEnd/>
              </a:ln>
              <a:effectLst/>
            </p:spPr>
            <p:txBody>
              <a:bodyPr>
                <a:spAutoFit/>
              </a:bodyPr>
              <a:lstStyle/>
              <a:p>
                <a:pPr>
                  <a:spcBef>
                    <a:spcPct val="50000"/>
                  </a:spcBef>
                </a:pPr>
                <a:r>
                  <a:rPr lang="en-US" i="1">
                    <a:latin typeface="Arial" pitchFamily="34" charset="0"/>
                  </a:rPr>
                  <a:t>w</a:t>
                </a:r>
                <a:endParaRPr lang="th-TH" i="1">
                  <a:latin typeface="Arial" pitchFamily="34" charset="0"/>
                </a:endParaRPr>
              </a:p>
            </p:txBody>
          </p:sp>
        </p:grpSp>
        <p:sp>
          <p:nvSpPr>
            <p:cNvPr id="86146" name="Line 130"/>
            <p:cNvSpPr>
              <a:spLocks noChangeShapeType="1"/>
            </p:cNvSpPr>
            <p:nvPr/>
          </p:nvSpPr>
          <p:spPr bwMode="auto">
            <a:xfrm>
              <a:off x="1336" y="1820"/>
              <a:ext cx="0" cy="272"/>
            </a:xfrm>
            <a:prstGeom prst="line">
              <a:avLst/>
            </a:prstGeom>
            <a:noFill/>
            <a:ln w="38100">
              <a:solidFill>
                <a:srgbClr val="FF0000"/>
              </a:solidFill>
              <a:round/>
              <a:headEnd/>
              <a:tailEnd type="arrow" w="med" len="lg"/>
            </a:ln>
            <a:effectLst/>
          </p:spPr>
          <p:txBody>
            <a:bodyPr/>
            <a:lstStyle/>
            <a:p>
              <a:endParaRPr lang="th-TH"/>
            </a:p>
          </p:txBody>
        </p:sp>
        <p:sp>
          <p:nvSpPr>
            <p:cNvPr id="86147" name="Line 131"/>
            <p:cNvSpPr>
              <a:spLocks noChangeShapeType="1"/>
            </p:cNvSpPr>
            <p:nvPr/>
          </p:nvSpPr>
          <p:spPr bwMode="auto">
            <a:xfrm>
              <a:off x="2245" y="3021"/>
              <a:ext cx="0" cy="272"/>
            </a:xfrm>
            <a:prstGeom prst="line">
              <a:avLst/>
            </a:prstGeom>
            <a:noFill/>
            <a:ln w="38100">
              <a:solidFill>
                <a:srgbClr val="FF0000"/>
              </a:solidFill>
              <a:round/>
              <a:headEnd/>
              <a:tailEnd type="arrow" w="med" len="lg"/>
            </a:ln>
            <a:effectLst/>
          </p:spPr>
          <p:txBody>
            <a:bodyPr/>
            <a:lstStyle/>
            <a:p>
              <a:endParaRPr lang="th-TH"/>
            </a:p>
          </p:txBody>
        </p:sp>
        <p:sp>
          <p:nvSpPr>
            <p:cNvPr id="86148" name="Text Box 132"/>
            <p:cNvSpPr txBox="1">
              <a:spLocks noChangeArrowheads="1"/>
            </p:cNvSpPr>
            <p:nvPr/>
          </p:nvSpPr>
          <p:spPr bwMode="auto">
            <a:xfrm>
              <a:off x="1488" y="2364"/>
              <a:ext cx="696" cy="212"/>
            </a:xfrm>
            <a:prstGeom prst="rect">
              <a:avLst/>
            </a:prstGeom>
            <a:noFill/>
            <a:ln w="9525">
              <a:noFill/>
              <a:miter lim="800000"/>
              <a:headEnd/>
              <a:tailEnd/>
            </a:ln>
            <a:effectLst/>
          </p:spPr>
          <p:txBody>
            <a:bodyPr>
              <a:spAutoFit/>
            </a:bodyPr>
            <a:lstStyle/>
            <a:p>
              <a:pPr>
                <a:spcBef>
                  <a:spcPct val="50000"/>
                </a:spcBef>
              </a:pPr>
              <a:r>
                <a:rPr lang="en-US" sz="1600" i="1">
                  <a:solidFill>
                    <a:srgbClr val="3366FF"/>
                  </a:solidFill>
                  <a:latin typeface="Comic Sans MS" pitchFamily="66" charset="0"/>
                </a:rPr>
                <a:t>Turbine</a:t>
              </a:r>
              <a:endParaRPr lang="th-TH" sz="1600" i="1">
                <a:solidFill>
                  <a:srgbClr val="3366FF"/>
                </a:solidFill>
                <a:latin typeface="Comic Sans MS" pitchFamily="66"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6072"/>
                                        </p:tgtEl>
                                        <p:attrNameLst>
                                          <p:attrName>style.visibility</p:attrName>
                                        </p:attrNameLst>
                                      </p:cBhvr>
                                      <p:to>
                                        <p:strVal val="visible"/>
                                      </p:to>
                                    </p:set>
                                    <p:animEffect transition="in" filter="fade">
                                      <p:cBhvr>
                                        <p:cTn id="7" dur="1000"/>
                                        <p:tgtEl>
                                          <p:spTgt spid="86072"/>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86083"/>
                                        </p:tgtEl>
                                        <p:attrNameLst>
                                          <p:attrName>style.visibility</p:attrName>
                                        </p:attrNameLst>
                                      </p:cBhvr>
                                      <p:to>
                                        <p:strVal val="visible"/>
                                      </p:to>
                                    </p:set>
                                    <p:animEffect transition="in" filter="wipe(down)">
                                      <p:cBhvr>
                                        <p:cTn id="11" dur="1000"/>
                                        <p:tgtEl>
                                          <p:spTgt spid="86083"/>
                                        </p:tgtEl>
                                      </p:cBhvr>
                                    </p:animEffect>
                                  </p:childTnLst>
                                </p:cTn>
                              </p:par>
                            </p:childTnLst>
                          </p:cTn>
                        </p:par>
                        <p:par>
                          <p:cTn id="12" fill="hold">
                            <p:stCondLst>
                              <p:cond delay="2000"/>
                            </p:stCondLst>
                            <p:childTnLst>
                              <p:par>
                                <p:cTn id="13" presetID="22" presetClass="entr" presetSubtype="4" fill="hold" nodeType="afterEffect">
                                  <p:stCondLst>
                                    <p:cond delay="0"/>
                                  </p:stCondLst>
                                  <p:childTnLst>
                                    <p:set>
                                      <p:cBhvr>
                                        <p:cTn id="14" dur="1" fill="hold">
                                          <p:stCondLst>
                                            <p:cond delay="0"/>
                                          </p:stCondLst>
                                        </p:cTn>
                                        <p:tgtEl>
                                          <p:spTgt spid="86099"/>
                                        </p:tgtEl>
                                        <p:attrNameLst>
                                          <p:attrName>style.visibility</p:attrName>
                                        </p:attrNameLst>
                                      </p:cBhvr>
                                      <p:to>
                                        <p:strVal val="visible"/>
                                      </p:to>
                                    </p:set>
                                    <p:animEffect transition="in" filter="wipe(down)">
                                      <p:cBhvr>
                                        <p:cTn id="15" dur="1000"/>
                                        <p:tgtEl>
                                          <p:spTgt spid="86099"/>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86092"/>
                                        </p:tgtEl>
                                        <p:attrNameLst>
                                          <p:attrName>style.visibility</p:attrName>
                                        </p:attrNameLst>
                                      </p:cBhvr>
                                      <p:to>
                                        <p:strVal val="visible"/>
                                      </p:to>
                                    </p:set>
                                    <p:animEffect transition="in" filter="wipe(up)">
                                      <p:cBhvr>
                                        <p:cTn id="19" dur="2000"/>
                                        <p:tgtEl>
                                          <p:spTgt spid="86092"/>
                                        </p:tgtEl>
                                      </p:cBhvr>
                                    </p:animEffect>
                                  </p:childTnLst>
                                </p:cTn>
                              </p:par>
                            </p:childTnLst>
                          </p:cTn>
                        </p:par>
                        <p:par>
                          <p:cTn id="20" fill="hold">
                            <p:stCondLst>
                              <p:cond delay="5000"/>
                            </p:stCondLst>
                            <p:childTnLst>
                              <p:par>
                                <p:cTn id="21" presetID="10" presetClass="entr" presetSubtype="0" fill="hold" nodeType="afterEffect">
                                  <p:stCondLst>
                                    <p:cond delay="0"/>
                                  </p:stCondLst>
                                  <p:childTnLst>
                                    <p:set>
                                      <p:cBhvr>
                                        <p:cTn id="22" dur="1" fill="hold">
                                          <p:stCondLst>
                                            <p:cond delay="0"/>
                                          </p:stCondLst>
                                        </p:cTn>
                                        <p:tgtEl>
                                          <p:spTgt spid="86151"/>
                                        </p:tgtEl>
                                        <p:attrNameLst>
                                          <p:attrName>style.visibility</p:attrName>
                                        </p:attrNameLst>
                                      </p:cBhvr>
                                      <p:to>
                                        <p:strVal val="visible"/>
                                      </p:to>
                                    </p:set>
                                    <p:animEffect transition="in" filter="fade">
                                      <p:cBhvr>
                                        <p:cTn id="23" dur="500"/>
                                        <p:tgtEl>
                                          <p:spTgt spid="86151"/>
                                        </p:tgtEl>
                                      </p:cBhvr>
                                    </p:animEffect>
                                  </p:childTnLst>
                                </p:cTn>
                              </p:par>
                            </p:childTnLst>
                          </p:cTn>
                        </p:par>
                        <p:par>
                          <p:cTn id="24" fill="hold">
                            <p:stCondLst>
                              <p:cond delay="5500"/>
                            </p:stCondLst>
                            <p:childTnLst>
                              <p:par>
                                <p:cTn id="25" presetID="22" presetClass="entr" presetSubtype="1" fill="hold" nodeType="afterEffect">
                                  <p:stCondLst>
                                    <p:cond delay="0"/>
                                  </p:stCondLst>
                                  <p:childTnLst>
                                    <p:set>
                                      <p:cBhvr>
                                        <p:cTn id="26" dur="1" fill="hold">
                                          <p:stCondLst>
                                            <p:cond delay="0"/>
                                          </p:stCondLst>
                                        </p:cTn>
                                        <p:tgtEl>
                                          <p:spTgt spid="86077"/>
                                        </p:tgtEl>
                                        <p:attrNameLst>
                                          <p:attrName>style.visibility</p:attrName>
                                        </p:attrNameLst>
                                      </p:cBhvr>
                                      <p:to>
                                        <p:strVal val="visible"/>
                                      </p:to>
                                    </p:set>
                                    <p:animEffect transition="in" filter="wipe(up)">
                                      <p:cBhvr>
                                        <p:cTn id="27" dur="1000"/>
                                        <p:tgtEl>
                                          <p:spTgt spid="86077"/>
                                        </p:tgtEl>
                                      </p:cBhvr>
                                    </p:animEffect>
                                  </p:childTnLst>
                                </p:cTn>
                              </p:par>
                            </p:childTnLst>
                          </p:cTn>
                        </p:par>
                        <p:par>
                          <p:cTn id="28" fill="hold">
                            <p:stCondLst>
                              <p:cond delay="6500"/>
                            </p:stCondLst>
                            <p:childTnLst>
                              <p:par>
                                <p:cTn id="29" presetID="22" presetClass="entr" presetSubtype="2" fill="hold" nodeType="afterEffect">
                                  <p:stCondLst>
                                    <p:cond delay="0"/>
                                  </p:stCondLst>
                                  <p:childTnLst>
                                    <p:set>
                                      <p:cBhvr>
                                        <p:cTn id="30" dur="1" fill="hold">
                                          <p:stCondLst>
                                            <p:cond delay="0"/>
                                          </p:stCondLst>
                                        </p:cTn>
                                        <p:tgtEl>
                                          <p:spTgt spid="86105"/>
                                        </p:tgtEl>
                                        <p:attrNameLst>
                                          <p:attrName>style.visibility</p:attrName>
                                        </p:attrNameLst>
                                      </p:cBhvr>
                                      <p:to>
                                        <p:strVal val="visible"/>
                                      </p:to>
                                    </p:set>
                                    <p:animEffect transition="in" filter="wipe(right)">
                                      <p:cBhvr>
                                        <p:cTn id="31" dur="500"/>
                                        <p:tgtEl>
                                          <p:spTgt spid="86105"/>
                                        </p:tgtEl>
                                      </p:cBhvr>
                                    </p:animEffect>
                                  </p:childTnLst>
                                </p:cTn>
                              </p:par>
                            </p:childTnLst>
                          </p:cTn>
                        </p:par>
                        <p:par>
                          <p:cTn id="32" fill="hold">
                            <p:stCondLst>
                              <p:cond delay="7000"/>
                            </p:stCondLst>
                            <p:childTnLst>
                              <p:par>
                                <p:cTn id="33" presetID="22" presetClass="entr" presetSubtype="2" fill="hold" nodeType="afterEffect">
                                  <p:stCondLst>
                                    <p:cond delay="0"/>
                                  </p:stCondLst>
                                  <p:childTnLst>
                                    <p:set>
                                      <p:cBhvr>
                                        <p:cTn id="34" dur="1" fill="hold">
                                          <p:stCondLst>
                                            <p:cond delay="0"/>
                                          </p:stCondLst>
                                        </p:cTn>
                                        <p:tgtEl>
                                          <p:spTgt spid="86113"/>
                                        </p:tgtEl>
                                        <p:attrNameLst>
                                          <p:attrName>style.visibility</p:attrName>
                                        </p:attrNameLst>
                                      </p:cBhvr>
                                      <p:to>
                                        <p:strVal val="visible"/>
                                      </p:to>
                                    </p:set>
                                    <p:animEffect transition="in" filter="wipe(right)">
                                      <p:cBhvr>
                                        <p:cTn id="35" dur="500"/>
                                        <p:tgtEl>
                                          <p:spTgt spid="86113"/>
                                        </p:tgtEl>
                                      </p:cBhvr>
                                    </p:animEffect>
                                  </p:childTnLst>
                                </p:cTn>
                              </p:par>
                            </p:childTnLst>
                          </p:cTn>
                        </p:par>
                        <p:par>
                          <p:cTn id="36" fill="hold">
                            <p:stCondLst>
                              <p:cond delay="7500"/>
                            </p:stCondLst>
                            <p:childTnLst>
                              <p:par>
                                <p:cTn id="37" presetID="22" presetClass="entr" presetSubtype="1" fill="hold" nodeType="afterEffect">
                                  <p:stCondLst>
                                    <p:cond delay="0"/>
                                  </p:stCondLst>
                                  <p:childTnLst>
                                    <p:set>
                                      <p:cBhvr>
                                        <p:cTn id="38" dur="1" fill="hold">
                                          <p:stCondLst>
                                            <p:cond delay="0"/>
                                          </p:stCondLst>
                                        </p:cTn>
                                        <p:tgtEl>
                                          <p:spTgt spid="86150"/>
                                        </p:tgtEl>
                                        <p:attrNameLst>
                                          <p:attrName>style.visibility</p:attrName>
                                        </p:attrNameLst>
                                      </p:cBhvr>
                                      <p:to>
                                        <p:strVal val="visible"/>
                                      </p:to>
                                    </p:set>
                                    <p:animEffect transition="in" filter="wipe(up)">
                                      <p:cBhvr>
                                        <p:cTn id="39" dur="1000"/>
                                        <p:tgtEl>
                                          <p:spTgt spid="86150"/>
                                        </p:tgtEl>
                                      </p:cBhvr>
                                    </p:animEffect>
                                  </p:childTnLst>
                                </p:cTn>
                              </p:par>
                            </p:childTnLst>
                          </p:cTn>
                        </p:par>
                        <p:par>
                          <p:cTn id="40" fill="hold">
                            <p:stCondLst>
                              <p:cond delay="8500"/>
                            </p:stCondLst>
                            <p:childTnLst>
                              <p:par>
                                <p:cTn id="41" presetID="22" presetClass="entr" presetSubtype="1" fill="hold" nodeType="afterEffect">
                                  <p:stCondLst>
                                    <p:cond delay="0"/>
                                  </p:stCondLst>
                                  <p:childTnLst>
                                    <p:set>
                                      <p:cBhvr>
                                        <p:cTn id="42" dur="1" fill="hold">
                                          <p:stCondLst>
                                            <p:cond delay="0"/>
                                          </p:stCondLst>
                                        </p:cTn>
                                        <p:tgtEl>
                                          <p:spTgt spid="86080"/>
                                        </p:tgtEl>
                                        <p:attrNameLst>
                                          <p:attrName>style.visibility</p:attrName>
                                        </p:attrNameLst>
                                      </p:cBhvr>
                                      <p:to>
                                        <p:strVal val="visible"/>
                                      </p:to>
                                    </p:set>
                                    <p:animEffect transition="in" filter="wipe(up)">
                                      <p:cBhvr>
                                        <p:cTn id="43" dur="500"/>
                                        <p:tgtEl>
                                          <p:spTgt spid="86080"/>
                                        </p:tgtEl>
                                      </p:cBhvr>
                                    </p:animEffect>
                                  </p:childTnLst>
                                </p:cTn>
                              </p:par>
                            </p:childTnLst>
                          </p:cTn>
                        </p:par>
                        <p:par>
                          <p:cTn id="44" fill="hold">
                            <p:stCondLst>
                              <p:cond delay="9000"/>
                            </p:stCondLst>
                            <p:childTnLst>
                              <p:par>
                                <p:cTn id="45" presetID="22" presetClass="entr" presetSubtype="2" fill="hold" nodeType="afterEffect">
                                  <p:stCondLst>
                                    <p:cond delay="0"/>
                                  </p:stCondLst>
                                  <p:childTnLst>
                                    <p:set>
                                      <p:cBhvr>
                                        <p:cTn id="46" dur="1" fill="hold">
                                          <p:stCondLst>
                                            <p:cond delay="0"/>
                                          </p:stCondLst>
                                        </p:cTn>
                                        <p:tgtEl>
                                          <p:spTgt spid="86102"/>
                                        </p:tgtEl>
                                        <p:attrNameLst>
                                          <p:attrName>style.visibility</p:attrName>
                                        </p:attrNameLst>
                                      </p:cBhvr>
                                      <p:to>
                                        <p:strVal val="visible"/>
                                      </p:to>
                                    </p:set>
                                    <p:animEffect transition="in" filter="wipe(right)">
                                      <p:cBhvr>
                                        <p:cTn id="47" dur="500"/>
                                        <p:tgtEl>
                                          <p:spTgt spid="86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9" name="ตัวยึดหมายเลขภาพนิ่ง 5"/>
          <p:cNvSpPr>
            <a:spLocks noGrp="1"/>
          </p:cNvSpPr>
          <p:nvPr>
            <p:ph type="sldNum" sz="quarter" idx="12"/>
          </p:nvPr>
        </p:nvSpPr>
        <p:spPr/>
        <p:txBody>
          <a:bodyPr/>
          <a:lstStyle/>
          <a:p>
            <a:fld id="{D273EB09-AA0F-40AC-BC26-2EBEEF5431A8}" type="slidenum">
              <a:rPr lang="en-US"/>
              <a:pPr/>
              <a:t>4</a:t>
            </a:fld>
            <a:endParaRPr lang="th-TH"/>
          </a:p>
        </p:txBody>
      </p:sp>
      <p:sp>
        <p:nvSpPr>
          <p:cNvPr id="11266" name="Rectangle 2"/>
          <p:cNvSpPr>
            <a:spLocks noGrp="1" noChangeArrowheads="1"/>
          </p:cNvSpPr>
          <p:nvPr>
            <p:ph type="title"/>
          </p:nvPr>
        </p:nvSpPr>
        <p:spPr/>
        <p:txBody>
          <a:bodyPr/>
          <a:lstStyle/>
          <a:p>
            <a:r>
              <a:rPr lang="en-US"/>
              <a:t>Inequality of CLAUSIUS</a:t>
            </a:r>
            <a:endParaRPr lang="th-TH"/>
          </a:p>
        </p:txBody>
      </p:sp>
      <p:sp>
        <p:nvSpPr>
          <p:cNvPr id="11267" name="Rectangle 3"/>
          <p:cNvSpPr>
            <a:spLocks noGrp="1" noChangeArrowheads="1"/>
          </p:cNvSpPr>
          <p:nvPr>
            <p:ph type="body" idx="1"/>
          </p:nvPr>
        </p:nvSpPr>
        <p:spPr>
          <a:xfrm>
            <a:off x="566738" y="1870075"/>
            <a:ext cx="5483225" cy="1330325"/>
          </a:xfrm>
        </p:spPr>
        <p:txBody>
          <a:bodyPr/>
          <a:lstStyle/>
          <a:p>
            <a:pPr>
              <a:lnSpc>
                <a:spcPct val="80000"/>
              </a:lnSpc>
              <a:buFont typeface="Wingdings" pitchFamily="2" charset="2"/>
              <a:buNone/>
            </a:pPr>
            <a:r>
              <a:rPr lang="en-US" sz="2400"/>
              <a:t>Consider a Reversible Heat Engine</a:t>
            </a:r>
          </a:p>
          <a:p>
            <a:pPr>
              <a:lnSpc>
                <a:spcPct val="80000"/>
              </a:lnSpc>
              <a:buFont typeface="Wingdings" pitchFamily="2" charset="2"/>
              <a:buNone/>
            </a:pPr>
            <a:r>
              <a:rPr lang="en-US" sz="2000"/>
              <a:t>Theory: Q</a:t>
            </a:r>
            <a:r>
              <a:rPr lang="en-US" sz="2000" baseline="-25000"/>
              <a:t>L </a:t>
            </a:r>
            <a:r>
              <a:rPr lang="en-US" sz="2000"/>
              <a:t>&gt; 0; Q</a:t>
            </a:r>
            <a:r>
              <a:rPr lang="en-US" sz="2000" baseline="-25000"/>
              <a:t>H</a:t>
            </a:r>
            <a:r>
              <a:rPr lang="en-US" sz="2000"/>
              <a:t>-Q</a:t>
            </a:r>
            <a:r>
              <a:rPr lang="en-US" sz="2000" baseline="-25000"/>
              <a:t>L</a:t>
            </a:r>
            <a:r>
              <a:rPr lang="en-US" sz="2000"/>
              <a:t>= W</a:t>
            </a:r>
            <a:r>
              <a:rPr lang="en-US" sz="2000" baseline="-25000"/>
              <a:t>rev </a:t>
            </a:r>
            <a:endParaRPr lang="en-US" sz="2000"/>
          </a:p>
          <a:p>
            <a:pPr>
              <a:lnSpc>
                <a:spcPct val="80000"/>
              </a:lnSpc>
              <a:buFont typeface="Wingdings" pitchFamily="2" charset="2"/>
              <a:buNone/>
            </a:pPr>
            <a:r>
              <a:rPr lang="en-US" sz="2000"/>
              <a:t>            T</a:t>
            </a:r>
            <a:r>
              <a:rPr lang="en-US" sz="2000" baseline="-25000"/>
              <a:t>H</a:t>
            </a:r>
            <a:r>
              <a:rPr lang="en-US" sz="2000"/>
              <a:t> and T</a:t>
            </a:r>
            <a:r>
              <a:rPr lang="en-US" sz="2000" baseline="-25000"/>
              <a:t>L</a:t>
            </a:r>
            <a:r>
              <a:rPr lang="en-US" sz="2000"/>
              <a:t> = constant</a:t>
            </a:r>
            <a:endParaRPr lang="th-TH" sz="2000"/>
          </a:p>
        </p:txBody>
      </p:sp>
      <p:graphicFrame>
        <p:nvGraphicFramePr>
          <p:cNvPr id="11268" name="Object 4"/>
          <p:cNvGraphicFramePr>
            <a:graphicFrameLocks noChangeAspect="1"/>
          </p:cNvGraphicFramePr>
          <p:nvPr/>
        </p:nvGraphicFramePr>
        <p:xfrm>
          <a:off x="7058025" y="585788"/>
          <a:ext cx="1225550" cy="863600"/>
        </p:xfrm>
        <a:graphic>
          <a:graphicData uri="http://schemas.openxmlformats.org/presentationml/2006/ole">
            <p:oleObj spid="_x0000_s11268" name="Equation" r:id="rId3" imgW="558720" imgH="393480" progId="Equation.3">
              <p:embed/>
            </p:oleObj>
          </a:graphicData>
        </a:graphic>
      </p:graphicFrame>
      <p:grpSp>
        <p:nvGrpSpPr>
          <p:cNvPr id="11269" name="Group 5"/>
          <p:cNvGrpSpPr>
            <a:grpSpLocks/>
          </p:cNvGrpSpPr>
          <p:nvPr/>
        </p:nvGrpSpPr>
        <p:grpSpPr bwMode="auto">
          <a:xfrm>
            <a:off x="6508750" y="2725738"/>
            <a:ext cx="2190750" cy="2287587"/>
            <a:chOff x="3822" y="1572"/>
            <a:chExt cx="1380" cy="1441"/>
          </a:xfrm>
        </p:grpSpPr>
        <p:grpSp>
          <p:nvGrpSpPr>
            <p:cNvPr id="11270" name="Group 6"/>
            <p:cNvGrpSpPr>
              <a:grpSpLocks/>
            </p:cNvGrpSpPr>
            <p:nvPr/>
          </p:nvGrpSpPr>
          <p:grpSpPr bwMode="auto">
            <a:xfrm>
              <a:off x="3822" y="1997"/>
              <a:ext cx="874" cy="474"/>
              <a:chOff x="3324" y="1009"/>
              <a:chExt cx="874" cy="474"/>
            </a:xfrm>
          </p:grpSpPr>
          <p:grpSp>
            <p:nvGrpSpPr>
              <p:cNvPr id="11271" name="Group 7"/>
              <p:cNvGrpSpPr>
                <a:grpSpLocks/>
              </p:cNvGrpSpPr>
              <p:nvPr/>
            </p:nvGrpSpPr>
            <p:grpSpPr bwMode="auto">
              <a:xfrm>
                <a:off x="3709" y="1009"/>
                <a:ext cx="489" cy="474"/>
                <a:chOff x="2561" y="1093"/>
                <a:chExt cx="489" cy="474"/>
              </a:xfrm>
            </p:grpSpPr>
            <p:sp>
              <p:nvSpPr>
                <p:cNvPr id="11272" name="Rectangle 8"/>
                <p:cNvSpPr>
                  <a:spLocks noChangeArrowheads="1"/>
                </p:cNvSpPr>
                <p:nvPr/>
              </p:nvSpPr>
              <p:spPr bwMode="auto">
                <a:xfrm>
                  <a:off x="2561" y="1093"/>
                  <a:ext cx="489" cy="474"/>
                </a:xfrm>
                <a:prstGeom prst="rect">
                  <a:avLst/>
                </a:prstGeom>
                <a:solidFill>
                  <a:srgbClr val="FFFF99">
                    <a:alpha val="62000"/>
                  </a:srgbClr>
                </a:solidFill>
                <a:ln w="9525" algn="ctr">
                  <a:noFill/>
                  <a:miter lim="800000"/>
                  <a:headEnd/>
                  <a:tailEnd/>
                </a:ln>
                <a:effectLst>
                  <a:prstShdw prst="shdw17" dist="17961" dir="2700000">
                    <a:srgbClr val="FFFF99">
                      <a:gamma/>
                      <a:shade val="60000"/>
                      <a:invGamma/>
                    </a:srgbClr>
                  </a:prstShdw>
                </a:effectLst>
              </p:spPr>
              <p:txBody>
                <a:bodyPr wrap="none" anchor="ctr"/>
                <a:lstStyle/>
                <a:p>
                  <a:endParaRPr lang="th-TH"/>
                </a:p>
              </p:txBody>
            </p:sp>
            <p:grpSp>
              <p:nvGrpSpPr>
                <p:cNvPr id="11273" name="Group 9"/>
                <p:cNvGrpSpPr>
                  <a:grpSpLocks/>
                </p:cNvGrpSpPr>
                <p:nvPr/>
              </p:nvGrpSpPr>
              <p:grpSpPr bwMode="auto">
                <a:xfrm>
                  <a:off x="2589" y="1167"/>
                  <a:ext cx="394" cy="330"/>
                  <a:chOff x="2461" y="1823"/>
                  <a:chExt cx="394" cy="330"/>
                </a:xfrm>
              </p:grpSpPr>
              <p:sp>
                <p:nvSpPr>
                  <p:cNvPr id="11274" name="Oval 10"/>
                  <p:cNvSpPr>
                    <a:spLocks noChangeArrowheads="1"/>
                  </p:cNvSpPr>
                  <p:nvPr/>
                </p:nvSpPr>
                <p:spPr bwMode="auto">
                  <a:xfrm flipH="1" flipV="1">
                    <a:off x="2507" y="1823"/>
                    <a:ext cx="348" cy="330"/>
                  </a:xfrm>
                  <a:prstGeom prst="ellipse">
                    <a:avLst/>
                  </a:prstGeom>
                  <a:noFill/>
                  <a:ln w="28575" algn="ctr">
                    <a:solidFill>
                      <a:srgbClr val="000080"/>
                    </a:solidFill>
                    <a:round/>
                    <a:headEnd/>
                    <a:tailEnd/>
                  </a:ln>
                  <a:effectLst/>
                </p:spPr>
                <p:txBody>
                  <a:bodyPr wrap="none" anchor="ctr"/>
                  <a:lstStyle/>
                  <a:p>
                    <a:endParaRPr lang="th-TH"/>
                  </a:p>
                </p:txBody>
              </p:sp>
              <p:sp>
                <p:nvSpPr>
                  <p:cNvPr id="11275" name="Line 11"/>
                  <p:cNvSpPr>
                    <a:spLocks noChangeShapeType="1"/>
                  </p:cNvSpPr>
                  <p:nvPr/>
                </p:nvSpPr>
                <p:spPr bwMode="auto">
                  <a:xfrm flipH="1" flipV="1">
                    <a:off x="2510" y="1967"/>
                    <a:ext cx="0" cy="60"/>
                  </a:xfrm>
                  <a:prstGeom prst="line">
                    <a:avLst/>
                  </a:prstGeom>
                  <a:noFill/>
                  <a:ln w="9525">
                    <a:solidFill>
                      <a:srgbClr val="000080"/>
                    </a:solidFill>
                    <a:round/>
                    <a:headEnd/>
                    <a:tailEnd type="stealth" w="lg" len="lg"/>
                  </a:ln>
                  <a:effectLst/>
                </p:spPr>
                <p:txBody>
                  <a:bodyPr/>
                  <a:lstStyle/>
                  <a:p>
                    <a:endParaRPr lang="th-TH"/>
                  </a:p>
                </p:txBody>
              </p:sp>
              <p:sp>
                <p:nvSpPr>
                  <p:cNvPr id="11276" name="Line 12"/>
                  <p:cNvSpPr>
                    <a:spLocks noChangeShapeType="1"/>
                  </p:cNvSpPr>
                  <p:nvPr/>
                </p:nvSpPr>
                <p:spPr bwMode="auto">
                  <a:xfrm flipH="1" flipV="1">
                    <a:off x="2461" y="1973"/>
                    <a:ext cx="99" cy="0"/>
                  </a:xfrm>
                  <a:prstGeom prst="line">
                    <a:avLst/>
                  </a:prstGeom>
                  <a:noFill/>
                  <a:ln w="9525">
                    <a:solidFill>
                      <a:srgbClr val="000080"/>
                    </a:solidFill>
                    <a:round/>
                    <a:headEnd/>
                    <a:tailEnd/>
                  </a:ln>
                  <a:effectLst/>
                </p:spPr>
                <p:txBody>
                  <a:bodyPr/>
                  <a:lstStyle/>
                  <a:p>
                    <a:endParaRPr lang="th-TH"/>
                  </a:p>
                </p:txBody>
              </p:sp>
            </p:grpSp>
          </p:grpSp>
          <p:sp>
            <p:nvSpPr>
              <p:cNvPr id="11277" name="Text Box 13"/>
              <p:cNvSpPr txBox="1">
                <a:spLocks noChangeArrowheads="1"/>
              </p:cNvSpPr>
              <p:nvPr/>
            </p:nvSpPr>
            <p:spPr bwMode="auto">
              <a:xfrm>
                <a:off x="3324" y="1121"/>
                <a:ext cx="440" cy="254"/>
              </a:xfrm>
              <a:prstGeom prst="rect">
                <a:avLst/>
              </a:prstGeom>
              <a:noFill/>
              <a:ln w="9525" algn="ctr">
                <a:noFill/>
                <a:miter lim="800000"/>
                <a:headEnd/>
                <a:tailEnd/>
              </a:ln>
              <a:effectLst/>
            </p:spPr>
            <p:txBody>
              <a:bodyPr>
                <a:spAutoFit/>
              </a:bodyPr>
              <a:lstStyle/>
              <a:p>
                <a:pPr algn="ctr">
                  <a:lnSpc>
                    <a:spcPct val="85000"/>
                  </a:lnSpc>
                </a:pPr>
                <a:r>
                  <a:rPr lang="en-US" sz="1200" i="1">
                    <a:latin typeface="Comic Sans MS" pitchFamily="66" charset="0"/>
                  </a:rPr>
                  <a:t>Heat Engine</a:t>
                </a:r>
                <a:endParaRPr lang="th-TH" sz="1200" i="1" baseline="-25000">
                  <a:latin typeface="Comic Sans MS" pitchFamily="66" charset="0"/>
                </a:endParaRPr>
              </a:p>
            </p:txBody>
          </p:sp>
        </p:grpSp>
        <p:grpSp>
          <p:nvGrpSpPr>
            <p:cNvPr id="11278" name="Group 14"/>
            <p:cNvGrpSpPr>
              <a:grpSpLocks/>
            </p:cNvGrpSpPr>
            <p:nvPr/>
          </p:nvGrpSpPr>
          <p:grpSpPr bwMode="auto">
            <a:xfrm>
              <a:off x="3971" y="1572"/>
              <a:ext cx="897" cy="298"/>
              <a:chOff x="3473" y="584"/>
              <a:chExt cx="897" cy="298"/>
            </a:xfrm>
          </p:grpSpPr>
          <p:sp>
            <p:nvSpPr>
              <p:cNvPr id="11279" name="Freeform 15"/>
              <p:cNvSpPr>
                <a:spLocks/>
              </p:cNvSpPr>
              <p:nvPr/>
            </p:nvSpPr>
            <p:spPr bwMode="auto">
              <a:xfrm>
                <a:off x="3473" y="584"/>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FF0000">
                  <a:alpha val="60001"/>
                </a:srgbClr>
              </a:solidFill>
              <a:ln w="9525" cap="flat" cmpd="sng">
                <a:noFill/>
                <a:prstDash val="solid"/>
                <a:round/>
                <a:headEnd type="none" w="med" len="med"/>
                <a:tailEnd type="none" w="med" len="med"/>
              </a:ln>
              <a:effectLst/>
            </p:spPr>
            <p:txBody>
              <a:bodyPr/>
              <a:lstStyle/>
              <a:p>
                <a:endParaRPr lang="th-TH"/>
              </a:p>
            </p:txBody>
          </p:sp>
          <p:sp>
            <p:nvSpPr>
              <p:cNvPr id="11280" name="Text Box 16"/>
              <p:cNvSpPr txBox="1">
                <a:spLocks noChangeArrowheads="1"/>
              </p:cNvSpPr>
              <p:nvPr/>
            </p:nvSpPr>
            <p:spPr bwMode="auto">
              <a:xfrm>
                <a:off x="3575" y="644"/>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Source, T</a:t>
                </a:r>
                <a:r>
                  <a:rPr lang="en-US" sz="1400" i="1" baseline="-25000">
                    <a:latin typeface="Comic Sans MS" pitchFamily="66" charset="0"/>
                  </a:rPr>
                  <a:t>H</a:t>
                </a:r>
                <a:endParaRPr lang="th-TH" sz="1400" i="1" baseline="-25000">
                  <a:latin typeface="Comic Sans MS" pitchFamily="66" charset="0"/>
                </a:endParaRPr>
              </a:p>
            </p:txBody>
          </p:sp>
        </p:grpSp>
        <p:grpSp>
          <p:nvGrpSpPr>
            <p:cNvPr id="11281" name="Group 17"/>
            <p:cNvGrpSpPr>
              <a:grpSpLocks/>
            </p:cNvGrpSpPr>
            <p:nvPr/>
          </p:nvGrpSpPr>
          <p:grpSpPr bwMode="auto">
            <a:xfrm>
              <a:off x="3959" y="2715"/>
              <a:ext cx="897" cy="298"/>
              <a:chOff x="3461" y="1727"/>
              <a:chExt cx="897" cy="298"/>
            </a:xfrm>
          </p:grpSpPr>
          <p:sp>
            <p:nvSpPr>
              <p:cNvPr id="11282" name="Freeform 18"/>
              <p:cNvSpPr>
                <a:spLocks/>
              </p:cNvSpPr>
              <p:nvPr/>
            </p:nvSpPr>
            <p:spPr bwMode="auto">
              <a:xfrm flipH="1" flipV="1">
                <a:off x="3461" y="1727"/>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3366FF">
                  <a:alpha val="60001"/>
                </a:srgbClr>
              </a:solidFill>
              <a:ln w="9525" cap="flat" cmpd="sng">
                <a:noFill/>
                <a:prstDash val="solid"/>
                <a:round/>
                <a:headEnd type="none" w="med" len="med"/>
                <a:tailEnd type="none" w="med" len="med"/>
              </a:ln>
              <a:effectLst/>
            </p:spPr>
            <p:txBody>
              <a:bodyPr/>
              <a:lstStyle/>
              <a:p>
                <a:endParaRPr lang="th-TH"/>
              </a:p>
            </p:txBody>
          </p:sp>
          <p:sp>
            <p:nvSpPr>
              <p:cNvPr id="11283" name="Text Box 19"/>
              <p:cNvSpPr txBox="1">
                <a:spLocks noChangeArrowheads="1"/>
              </p:cNvSpPr>
              <p:nvPr/>
            </p:nvSpPr>
            <p:spPr bwMode="auto">
              <a:xfrm>
                <a:off x="3600" y="1779"/>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Sink, T</a:t>
                </a:r>
                <a:r>
                  <a:rPr lang="en-US" sz="1400" i="1" baseline="-25000">
                    <a:latin typeface="Comic Sans MS" pitchFamily="66" charset="0"/>
                  </a:rPr>
                  <a:t>L</a:t>
                </a:r>
                <a:endParaRPr lang="th-TH" sz="1400" i="1" baseline="-25000">
                  <a:latin typeface="Comic Sans MS" pitchFamily="66" charset="0"/>
                </a:endParaRPr>
              </a:p>
            </p:txBody>
          </p:sp>
        </p:grpSp>
        <p:grpSp>
          <p:nvGrpSpPr>
            <p:cNvPr id="11284" name="Group 20"/>
            <p:cNvGrpSpPr>
              <a:grpSpLocks/>
            </p:cNvGrpSpPr>
            <p:nvPr/>
          </p:nvGrpSpPr>
          <p:grpSpPr bwMode="auto">
            <a:xfrm>
              <a:off x="4269" y="1762"/>
              <a:ext cx="933" cy="1050"/>
              <a:chOff x="3771" y="774"/>
              <a:chExt cx="933" cy="1050"/>
            </a:xfrm>
          </p:grpSpPr>
          <p:sp>
            <p:nvSpPr>
              <p:cNvPr id="11285" name="Freeform 21"/>
              <p:cNvSpPr>
                <a:spLocks/>
              </p:cNvSpPr>
              <p:nvPr/>
            </p:nvSpPr>
            <p:spPr bwMode="auto">
              <a:xfrm>
                <a:off x="3771" y="774"/>
                <a:ext cx="560" cy="1050"/>
              </a:xfrm>
              <a:custGeom>
                <a:avLst/>
                <a:gdLst/>
                <a:ahLst/>
                <a:cxnLst>
                  <a:cxn ang="0">
                    <a:pos x="190" y="75"/>
                  </a:cxn>
                  <a:cxn ang="0">
                    <a:pos x="51" y="6"/>
                  </a:cxn>
                  <a:cxn ang="0">
                    <a:pos x="48" y="1152"/>
                  </a:cxn>
                  <a:cxn ang="0">
                    <a:pos x="0" y="1155"/>
                  </a:cxn>
                  <a:cxn ang="0">
                    <a:pos x="132" y="1218"/>
                  </a:cxn>
                  <a:cxn ang="0">
                    <a:pos x="273" y="1158"/>
                  </a:cxn>
                  <a:cxn ang="0">
                    <a:pos x="219" y="1158"/>
                  </a:cxn>
                  <a:cxn ang="0">
                    <a:pos x="216" y="471"/>
                  </a:cxn>
                  <a:cxn ang="0">
                    <a:pos x="222" y="531"/>
                  </a:cxn>
                  <a:cxn ang="0">
                    <a:pos x="232" y="593"/>
                  </a:cxn>
                  <a:cxn ang="0">
                    <a:pos x="250" y="627"/>
                  </a:cxn>
                  <a:cxn ang="0">
                    <a:pos x="278" y="649"/>
                  </a:cxn>
                  <a:cxn ang="0">
                    <a:pos x="321" y="657"/>
                  </a:cxn>
                  <a:cxn ang="0">
                    <a:pos x="384" y="657"/>
                  </a:cxn>
                  <a:cxn ang="0">
                    <a:pos x="522" y="654"/>
                  </a:cxn>
                  <a:cxn ang="0">
                    <a:pos x="522" y="690"/>
                  </a:cxn>
                  <a:cxn ang="0">
                    <a:pos x="560" y="609"/>
                  </a:cxn>
                  <a:cxn ang="0">
                    <a:pos x="518" y="535"/>
                  </a:cxn>
                  <a:cxn ang="0">
                    <a:pos x="516" y="569"/>
                  </a:cxn>
                  <a:cxn ang="0">
                    <a:pos x="380" y="571"/>
                  </a:cxn>
                  <a:cxn ang="0">
                    <a:pos x="354" y="569"/>
                  </a:cxn>
                  <a:cxn ang="0">
                    <a:pos x="332" y="563"/>
                  </a:cxn>
                  <a:cxn ang="0">
                    <a:pos x="322" y="537"/>
                  </a:cxn>
                  <a:cxn ang="0">
                    <a:pos x="320" y="477"/>
                  </a:cxn>
                  <a:cxn ang="0">
                    <a:pos x="321" y="0"/>
                  </a:cxn>
                  <a:cxn ang="0">
                    <a:pos x="186" y="78"/>
                  </a:cxn>
                  <a:cxn ang="0">
                    <a:pos x="190" y="75"/>
                  </a:cxn>
                </a:cxnLst>
                <a:rect l="0" t="0" r="r" b="b"/>
                <a:pathLst>
                  <a:path w="560" h="1218">
                    <a:moveTo>
                      <a:pt x="190" y="75"/>
                    </a:moveTo>
                    <a:lnTo>
                      <a:pt x="51" y="6"/>
                    </a:lnTo>
                    <a:lnTo>
                      <a:pt x="48" y="1152"/>
                    </a:lnTo>
                    <a:lnTo>
                      <a:pt x="0" y="1155"/>
                    </a:lnTo>
                    <a:lnTo>
                      <a:pt x="132" y="1218"/>
                    </a:lnTo>
                    <a:lnTo>
                      <a:pt x="273" y="1158"/>
                    </a:lnTo>
                    <a:lnTo>
                      <a:pt x="219" y="1158"/>
                    </a:lnTo>
                    <a:lnTo>
                      <a:pt x="216" y="471"/>
                    </a:lnTo>
                    <a:lnTo>
                      <a:pt x="222" y="531"/>
                    </a:lnTo>
                    <a:lnTo>
                      <a:pt x="232" y="593"/>
                    </a:lnTo>
                    <a:lnTo>
                      <a:pt x="250" y="627"/>
                    </a:lnTo>
                    <a:lnTo>
                      <a:pt x="278" y="649"/>
                    </a:lnTo>
                    <a:lnTo>
                      <a:pt x="321" y="657"/>
                    </a:lnTo>
                    <a:lnTo>
                      <a:pt x="384" y="657"/>
                    </a:lnTo>
                    <a:lnTo>
                      <a:pt x="522" y="654"/>
                    </a:lnTo>
                    <a:lnTo>
                      <a:pt x="522" y="690"/>
                    </a:lnTo>
                    <a:lnTo>
                      <a:pt x="560" y="609"/>
                    </a:lnTo>
                    <a:lnTo>
                      <a:pt x="518" y="535"/>
                    </a:lnTo>
                    <a:lnTo>
                      <a:pt x="516" y="569"/>
                    </a:lnTo>
                    <a:lnTo>
                      <a:pt x="380" y="571"/>
                    </a:lnTo>
                    <a:lnTo>
                      <a:pt x="354" y="569"/>
                    </a:lnTo>
                    <a:lnTo>
                      <a:pt x="332" y="563"/>
                    </a:lnTo>
                    <a:lnTo>
                      <a:pt x="322" y="537"/>
                    </a:lnTo>
                    <a:lnTo>
                      <a:pt x="320" y="477"/>
                    </a:lnTo>
                    <a:lnTo>
                      <a:pt x="321" y="0"/>
                    </a:lnTo>
                    <a:lnTo>
                      <a:pt x="186" y="78"/>
                    </a:lnTo>
                    <a:lnTo>
                      <a:pt x="190" y="75"/>
                    </a:lnTo>
                    <a:close/>
                  </a:path>
                </a:pathLst>
              </a:custGeom>
              <a:solidFill>
                <a:srgbClr val="008000">
                  <a:alpha val="57001"/>
                </a:srgbClr>
              </a:solidFill>
              <a:ln w="9525" cap="flat" cmpd="sng">
                <a:solidFill>
                  <a:srgbClr val="FF6600"/>
                </a:solidFill>
                <a:prstDash val="solid"/>
                <a:round/>
                <a:headEnd type="none" w="med" len="med"/>
                <a:tailEnd type="none" w="med" len="med"/>
              </a:ln>
              <a:effectLst/>
            </p:spPr>
            <p:txBody>
              <a:bodyPr/>
              <a:lstStyle/>
              <a:p>
                <a:endParaRPr lang="th-TH"/>
              </a:p>
            </p:txBody>
          </p:sp>
          <p:sp>
            <p:nvSpPr>
              <p:cNvPr id="11286" name="Text Box 22"/>
              <p:cNvSpPr txBox="1">
                <a:spLocks noChangeArrowheads="1"/>
              </p:cNvSpPr>
              <p:nvPr/>
            </p:nvSpPr>
            <p:spPr bwMode="auto">
              <a:xfrm>
                <a:off x="4284" y="1209"/>
                <a:ext cx="420"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W</a:t>
                </a:r>
                <a:r>
                  <a:rPr lang="en-US" sz="1400" i="1" baseline="-25000">
                    <a:latin typeface="Comic Sans MS" pitchFamily="66" charset="0"/>
                  </a:rPr>
                  <a:t>rev</a:t>
                </a:r>
                <a:endParaRPr lang="th-TH" sz="1400" i="1" baseline="-25000">
                  <a:latin typeface="Comic Sans MS" pitchFamily="66" charset="0"/>
                </a:endParaRPr>
              </a:p>
            </p:txBody>
          </p:sp>
          <p:sp>
            <p:nvSpPr>
              <p:cNvPr id="11287" name="Text Box 23"/>
              <p:cNvSpPr txBox="1">
                <a:spLocks noChangeArrowheads="1"/>
              </p:cNvSpPr>
              <p:nvPr/>
            </p:nvSpPr>
            <p:spPr bwMode="auto">
              <a:xfrm>
                <a:off x="4061" y="854"/>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H</a:t>
                </a:r>
                <a:endParaRPr lang="th-TH" sz="1400" i="1" baseline="-25000">
                  <a:latin typeface="Comic Sans MS" pitchFamily="66" charset="0"/>
                </a:endParaRPr>
              </a:p>
            </p:txBody>
          </p:sp>
          <p:sp>
            <p:nvSpPr>
              <p:cNvPr id="11288" name="Text Box 24"/>
              <p:cNvSpPr txBox="1">
                <a:spLocks noChangeArrowheads="1"/>
              </p:cNvSpPr>
              <p:nvPr/>
            </p:nvSpPr>
            <p:spPr bwMode="auto">
              <a:xfrm>
                <a:off x="3966" y="1523"/>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L</a:t>
                </a:r>
                <a:endParaRPr lang="th-TH" sz="1400" i="1" baseline="-25000">
                  <a:latin typeface="Comic Sans MS" pitchFamily="66" charset="0"/>
                </a:endParaRPr>
              </a:p>
            </p:txBody>
          </p:sp>
        </p:grpSp>
      </p:grpSp>
      <p:graphicFrame>
        <p:nvGraphicFramePr>
          <p:cNvPr id="11290" name="Object 26"/>
          <p:cNvGraphicFramePr>
            <a:graphicFrameLocks noChangeAspect="1"/>
          </p:cNvGraphicFramePr>
          <p:nvPr/>
        </p:nvGraphicFramePr>
        <p:xfrm>
          <a:off x="752475" y="3646488"/>
          <a:ext cx="4994275" cy="2517775"/>
        </p:xfrm>
        <a:graphic>
          <a:graphicData uri="http://schemas.openxmlformats.org/presentationml/2006/ole">
            <p:oleObj spid="_x0000_s11290" name="Equation" r:id="rId4" imgW="2869920" imgH="1447560" progId="Equation.3">
              <p:embed/>
            </p:oleObj>
          </a:graphicData>
        </a:graphic>
      </p:graphicFrame>
      <p:graphicFrame>
        <p:nvGraphicFramePr>
          <p:cNvPr id="11292" name="Object 28"/>
          <p:cNvGraphicFramePr>
            <a:graphicFrameLocks noChangeAspect="1"/>
          </p:cNvGraphicFramePr>
          <p:nvPr/>
        </p:nvGraphicFramePr>
        <p:xfrm>
          <a:off x="1712913" y="2814638"/>
          <a:ext cx="1085850" cy="754062"/>
        </p:xfrm>
        <a:graphic>
          <a:graphicData uri="http://schemas.openxmlformats.org/presentationml/2006/ole">
            <p:oleObj spid="_x0000_s11292" name="Equation" r:id="rId5" imgW="622080" imgH="431640" progId="Equation.3">
              <p:embed/>
            </p:oleObj>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0" name="ตัวยึดหมายเลขภาพนิ่ง 5"/>
          <p:cNvSpPr>
            <a:spLocks noGrp="1"/>
          </p:cNvSpPr>
          <p:nvPr>
            <p:ph type="sldNum" sz="quarter" idx="12"/>
          </p:nvPr>
        </p:nvSpPr>
        <p:spPr/>
        <p:txBody>
          <a:bodyPr/>
          <a:lstStyle/>
          <a:p>
            <a:fld id="{C8811FE1-DC68-4CD9-B0C6-7208464F381F}" type="slidenum">
              <a:rPr lang="en-US"/>
              <a:pPr/>
              <a:t>40</a:t>
            </a:fld>
            <a:endParaRPr lang="th-TH"/>
          </a:p>
        </p:txBody>
      </p:sp>
      <p:sp>
        <p:nvSpPr>
          <p:cNvPr id="87042" name="Rectangle 2"/>
          <p:cNvSpPr>
            <a:spLocks noGrp="1" noChangeArrowheads="1"/>
          </p:cNvSpPr>
          <p:nvPr>
            <p:ph type="title"/>
          </p:nvPr>
        </p:nvSpPr>
        <p:spPr/>
        <p:txBody>
          <a:bodyPr/>
          <a:lstStyle/>
          <a:p>
            <a:r>
              <a:rPr lang="en-US" sz="2000" u="sng"/>
              <a:t>Example 6-18</a:t>
            </a:r>
            <a:r>
              <a:rPr lang="en-US" sz="2000"/>
              <a:t> </a:t>
            </a:r>
            <a:r>
              <a:rPr lang="en-US" sz="1800"/>
              <a:t>Steam enters an adiabatic turbine steadily at 3 MPa and 400C and leaves at 50 kPa and 100C. if the power output of the turbine is 2 MW and </a:t>
            </a:r>
            <a:r>
              <a:rPr lang="el-GR" sz="1800"/>
              <a:t>Δ</a:t>
            </a:r>
            <a:r>
              <a:rPr lang="en-US" sz="1800"/>
              <a:t>KE and </a:t>
            </a:r>
            <a:r>
              <a:rPr lang="el-GR" sz="1800"/>
              <a:t>Δ</a:t>
            </a:r>
            <a:r>
              <a:rPr lang="en-US" sz="1800"/>
              <a:t>PE are negligible, determine (a) the isentropic efficiency of the turbine and (b) the mass flow rate of the steam flowing through the turbine.</a:t>
            </a:r>
            <a:endParaRPr lang="th-TH" sz="1800"/>
          </a:p>
        </p:txBody>
      </p:sp>
      <p:sp>
        <p:nvSpPr>
          <p:cNvPr id="87043" name="Rectangle 3"/>
          <p:cNvSpPr>
            <a:spLocks noGrp="1" noChangeArrowheads="1"/>
          </p:cNvSpPr>
          <p:nvPr>
            <p:ph type="body" idx="1"/>
          </p:nvPr>
        </p:nvSpPr>
        <p:spPr>
          <a:xfrm>
            <a:off x="566738" y="1752600"/>
            <a:ext cx="4295775" cy="4267200"/>
          </a:xfrm>
        </p:spPr>
        <p:txBody>
          <a:bodyPr/>
          <a:lstStyle/>
          <a:p>
            <a:pPr>
              <a:lnSpc>
                <a:spcPct val="90000"/>
              </a:lnSpc>
              <a:buFont typeface="Wingdings" pitchFamily="2" charset="2"/>
              <a:buNone/>
            </a:pPr>
            <a:r>
              <a:rPr lang="en-US" sz="2200" u="sng"/>
              <a:t>Solution</a:t>
            </a:r>
            <a:r>
              <a:rPr lang="en-US" sz="2200"/>
              <a:t>  </a:t>
            </a:r>
          </a:p>
          <a:p>
            <a:pPr>
              <a:lnSpc>
                <a:spcPct val="90000"/>
              </a:lnSpc>
              <a:buFont typeface="Wingdings" pitchFamily="2" charset="2"/>
              <a:buNone/>
            </a:pPr>
            <a:r>
              <a:rPr lang="en-US" sz="1600">
                <a:sym typeface="Symbol" pitchFamily="18" charset="2"/>
              </a:rPr>
              <a:t>(a)		</a:t>
            </a:r>
            <a:r>
              <a:rPr lang="en-US" sz="2200">
                <a:sym typeface="Symbol" pitchFamily="18" charset="2"/>
              </a:rPr>
              <a:t></a:t>
            </a:r>
            <a:r>
              <a:rPr lang="en-US" sz="2200" baseline="-25000">
                <a:sym typeface="Symbol" pitchFamily="18" charset="2"/>
              </a:rPr>
              <a:t>isen</a:t>
            </a:r>
            <a:r>
              <a:rPr lang="en-US" sz="2200">
                <a:sym typeface="Symbol" pitchFamily="18" charset="2"/>
              </a:rPr>
              <a:t> 	= w</a:t>
            </a:r>
            <a:r>
              <a:rPr lang="en-US" sz="2200" baseline="-25000">
                <a:sym typeface="Symbol" pitchFamily="18" charset="2"/>
              </a:rPr>
              <a:t>a</a:t>
            </a:r>
            <a:r>
              <a:rPr lang="en-US" sz="2200">
                <a:sym typeface="Symbol" pitchFamily="18" charset="2"/>
              </a:rPr>
              <a:t>/w</a:t>
            </a:r>
            <a:r>
              <a:rPr lang="en-US" sz="2200" baseline="-25000">
                <a:sym typeface="Symbol" pitchFamily="18" charset="2"/>
              </a:rPr>
              <a:t>s</a:t>
            </a:r>
          </a:p>
          <a:p>
            <a:pPr>
              <a:lnSpc>
                <a:spcPct val="90000"/>
              </a:lnSpc>
              <a:buFont typeface="Wingdings" pitchFamily="2" charset="2"/>
              <a:buNone/>
            </a:pPr>
            <a:r>
              <a:rPr lang="en-US" sz="2200">
                <a:sym typeface="Symbol" pitchFamily="18" charset="2"/>
              </a:rPr>
              <a:t>		w</a:t>
            </a:r>
            <a:r>
              <a:rPr lang="en-US" sz="2200" baseline="-25000">
                <a:sym typeface="Symbol" pitchFamily="18" charset="2"/>
              </a:rPr>
              <a:t>a</a:t>
            </a:r>
            <a:r>
              <a:rPr lang="en-US" sz="2200">
                <a:sym typeface="Symbol" pitchFamily="18" charset="2"/>
              </a:rPr>
              <a:t>	= h</a:t>
            </a:r>
            <a:r>
              <a:rPr lang="en-US" sz="2200" baseline="-25000">
                <a:sym typeface="Symbol" pitchFamily="18" charset="2"/>
              </a:rPr>
              <a:t>1</a:t>
            </a:r>
            <a:r>
              <a:rPr lang="en-US" sz="2200">
                <a:sym typeface="Symbol" pitchFamily="18" charset="2"/>
              </a:rPr>
              <a:t>- h</a:t>
            </a:r>
            <a:r>
              <a:rPr lang="en-US" sz="2200" baseline="-25000">
                <a:sym typeface="Symbol" pitchFamily="18" charset="2"/>
              </a:rPr>
              <a:t>2</a:t>
            </a:r>
            <a:endParaRPr lang="en-US" sz="2200">
              <a:sym typeface="Symbol" pitchFamily="18" charset="2"/>
            </a:endParaRPr>
          </a:p>
          <a:p>
            <a:pPr>
              <a:lnSpc>
                <a:spcPct val="90000"/>
              </a:lnSpc>
              <a:buFont typeface="Wingdings" pitchFamily="2" charset="2"/>
              <a:buNone/>
            </a:pPr>
            <a:r>
              <a:rPr lang="en-US" sz="2200">
                <a:sym typeface="Symbol" pitchFamily="18" charset="2"/>
              </a:rPr>
              <a:t>		w</a:t>
            </a:r>
            <a:r>
              <a:rPr lang="en-US" sz="2200" baseline="-25000">
                <a:sym typeface="Symbol" pitchFamily="18" charset="2"/>
              </a:rPr>
              <a:t>s</a:t>
            </a:r>
            <a:r>
              <a:rPr lang="en-US" sz="2200">
                <a:sym typeface="Symbol" pitchFamily="18" charset="2"/>
              </a:rPr>
              <a:t>	= h</a:t>
            </a:r>
            <a:r>
              <a:rPr lang="en-US" sz="2200" baseline="-25000">
                <a:sym typeface="Symbol" pitchFamily="18" charset="2"/>
              </a:rPr>
              <a:t>1</a:t>
            </a:r>
            <a:r>
              <a:rPr lang="en-US" sz="2200">
                <a:sym typeface="Symbol" pitchFamily="18" charset="2"/>
              </a:rPr>
              <a:t>- h</a:t>
            </a:r>
            <a:r>
              <a:rPr lang="en-US" sz="2200" baseline="-25000">
                <a:sym typeface="Symbol" pitchFamily="18" charset="2"/>
              </a:rPr>
              <a:t>2s</a:t>
            </a:r>
          </a:p>
          <a:p>
            <a:pPr>
              <a:lnSpc>
                <a:spcPct val="90000"/>
              </a:lnSpc>
              <a:buFont typeface="Wingdings" pitchFamily="2" charset="2"/>
              <a:buNone/>
            </a:pPr>
            <a:r>
              <a:rPr lang="en-US" sz="1600">
                <a:sym typeface="Symbol" pitchFamily="18" charset="2"/>
              </a:rPr>
              <a:t>state 1: P</a:t>
            </a:r>
            <a:r>
              <a:rPr lang="en-US" sz="1600" baseline="-25000">
                <a:sym typeface="Symbol" pitchFamily="18" charset="2"/>
              </a:rPr>
              <a:t>1</a:t>
            </a:r>
            <a:r>
              <a:rPr lang="en-US" sz="1600">
                <a:sym typeface="Symbol" pitchFamily="18" charset="2"/>
              </a:rPr>
              <a:t>, T</a:t>
            </a:r>
            <a:r>
              <a:rPr lang="en-US" sz="1600" baseline="-25000">
                <a:sym typeface="Symbol" pitchFamily="18" charset="2"/>
              </a:rPr>
              <a:t>1</a:t>
            </a:r>
            <a:r>
              <a:rPr lang="en-US" sz="1600">
                <a:sym typeface="Symbol" pitchFamily="18" charset="2"/>
              </a:rPr>
              <a:t> known  </a:t>
            </a:r>
            <a:r>
              <a:rPr lang="en-US" sz="1600">
                <a:sym typeface="Wingdings" pitchFamily="2" charset="2"/>
              </a:rPr>
              <a:t> superheat</a:t>
            </a:r>
            <a:endParaRPr lang="en-US" sz="1600">
              <a:sym typeface="Symbol" pitchFamily="18" charset="2"/>
            </a:endParaRPr>
          </a:p>
          <a:p>
            <a:pPr>
              <a:lnSpc>
                <a:spcPct val="90000"/>
              </a:lnSpc>
              <a:buFont typeface="Wingdings" pitchFamily="2" charset="2"/>
              <a:buNone/>
            </a:pPr>
            <a:r>
              <a:rPr lang="en-US" sz="1600">
                <a:sym typeface="Symbol" pitchFamily="18" charset="2"/>
              </a:rPr>
              <a:t>then      h</a:t>
            </a:r>
            <a:r>
              <a:rPr lang="en-US" sz="1600" baseline="-25000">
                <a:sym typeface="Symbol" pitchFamily="18" charset="2"/>
              </a:rPr>
              <a:t>1</a:t>
            </a:r>
            <a:r>
              <a:rPr lang="en-US" sz="1600">
                <a:sym typeface="Symbol" pitchFamily="18" charset="2"/>
              </a:rPr>
              <a:t>, s</a:t>
            </a:r>
            <a:r>
              <a:rPr lang="en-US" sz="1600" baseline="-25000">
                <a:sym typeface="Symbol" pitchFamily="18" charset="2"/>
              </a:rPr>
              <a:t>1</a:t>
            </a:r>
            <a:r>
              <a:rPr lang="en-US" sz="1600">
                <a:sym typeface="Symbol" pitchFamily="18" charset="2"/>
              </a:rPr>
              <a:t> known</a:t>
            </a:r>
          </a:p>
          <a:p>
            <a:pPr>
              <a:lnSpc>
                <a:spcPct val="90000"/>
              </a:lnSpc>
              <a:buFont typeface="Wingdings" pitchFamily="2" charset="2"/>
              <a:buNone/>
            </a:pPr>
            <a:r>
              <a:rPr lang="en-US" sz="1600">
                <a:sym typeface="Symbol" pitchFamily="18" charset="2"/>
              </a:rPr>
              <a:t>state 2: P</a:t>
            </a:r>
            <a:r>
              <a:rPr lang="en-US" sz="1600" baseline="-25000">
                <a:sym typeface="Symbol" pitchFamily="18" charset="2"/>
              </a:rPr>
              <a:t>2</a:t>
            </a:r>
            <a:r>
              <a:rPr lang="en-US" sz="1600">
                <a:sym typeface="Symbol" pitchFamily="18" charset="2"/>
              </a:rPr>
              <a:t>, T</a:t>
            </a:r>
            <a:r>
              <a:rPr lang="en-US" sz="1600" baseline="-25000">
                <a:sym typeface="Symbol" pitchFamily="18" charset="2"/>
              </a:rPr>
              <a:t>2</a:t>
            </a:r>
            <a:r>
              <a:rPr lang="en-US" sz="1600">
                <a:sym typeface="Symbol" pitchFamily="18" charset="2"/>
              </a:rPr>
              <a:t> known  </a:t>
            </a:r>
            <a:r>
              <a:rPr lang="en-US" sz="1600">
                <a:sym typeface="Wingdings" pitchFamily="2" charset="2"/>
              </a:rPr>
              <a:t> superheat</a:t>
            </a:r>
            <a:endParaRPr lang="en-US" sz="1600">
              <a:sym typeface="Symbol" pitchFamily="18" charset="2"/>
            </a:endParaRPr>
          </a:p>
          <a:p>
            <a:pPr>
              <a:lnSpc>
                <a:spcPct val="90000"/>
              </a:lnSpc>
              <a:buFont typeface="Wingdings" pitchFamily="2" charset="2"/>
              <a:buNone/>
            </a:pPr>
            <a:r>
              <a:rPr lang="en-US" sz="1600">
                <a:sym typeface="Symbol" pitchFamily="18" charset="2"/>
              </a:rPr>
              <a:t>then      h</a:t>
            </a:r>
            <a:r>
              <a:rPr lang="en-US" sz="1600" baseline="-25000">
                <a:sym typeface="Symbol" pitchFamily="18" charset="2"/>
              </a:rPr>
              <a:t>2</a:t>
            </a:r>
            <a:r>
              <a:rPr lang="en-US" sz="1600">
                <a:sym typeface="Symbol" pitchFamily="18" charset="2"/>
              </a:rPr>
              <a:t> known</a:t>
            </a:r>
          </a:p>
          <a:p>
            <a:pPr>
              <a:lnSpc>
                <a:spcPct val="90000"/>
              </a:lnSpc>
              <a:buFont typeface="Wingdings" pitchFamily="2" charset="2"/>
              <a:buNone/>
            </a:pPr>
            <a:r>
              <a:rPr lang="en-US" sz="1600">
                <a:sym typeface="Symbol" pitchFamily="18" charset="2"/>
              </a:rPr>
              <a:t>state 2s: T</a:t>
            </a:r>
            <a:r>
              <a:rPr lang="en-US" sz="1600" baseline="-25000">
                <a:sym typeface="Symbol" pitchFamily="18" charset="2"/>
              </a:rPr>
              <a:t>2</a:t>
            </a:r>
            <a:r>
              <a:rPr lang="en-US" sz="1600">
                <a:sym typeface="Symbol" pitchFamily="18" charset="2"/>
              </a:rPr>
              <a:t> known  </a:t>
            </a:r>
          </a:p>
          <a:p>
            <a:pPr>
              <a:lnSpc>
                <a:spcPct val="90000"/>
              </a:lnSpc>
              <a:buFont typeface="Wingdings" pitchFamily="2" charset="2"/>
              <a:buNone/>
            </a:pPr>
            <a:r>
              <a:rPr lang="en-US" sz="1600">
                <a:sym typeface="Symbol" pitchFamily="18" charset="2"/>
              </a:rPr>
              <a:t>	and isentropic process </a:t>
            </a:r>
            <a:r>
              <a:rPr lang="en-US" sz="1600">
                <a:sym typeface="Wingdings" pitchFamily="2" charset="2"/>
              </a:rPr>
              <a:t> </a:t>
            </a:r>
            <a:r>
              <a:rPr lang="en-US" sz="1600">
                <a:sym typeface="Symbol" pitchFamily="18" charset="2"/>
              </a:rPr>
              <a:t>s</a:t>
            </a:r>
            <a:r>
              <a:rPr lang="en-US" sz="1600" baseline="-25000">
                <a:sym typeface="Symbol" pitchFamily="18" charset="2"/>
              </a:rPr>
              <a:t>2s</a:t>
            </a:r>
            <a:r>
              <a:rPr lang="en-US" sz="1600">
                <a:sym typeface="Symbol" pitchFamily="18" charset="2"/>
              </a:rPr>
              <a:t> = s</a:t>
            </a:r>
            <a:r>
              <a:rPr lang="en-US" sz="1600" baseline="-25000">
                <a:sym typeface="Symbol" pitchFamily="18" charset="2"/>
              </a:rPr>
              <a:t>1</a:t>
            </a:r>
          </a:p>
          <a:p>
            <a:pPr>
              <a:lnSpc>
                <a:spcPct val="90000"/>
              </a:lnSpc>
              <a:buFont typeface="Wingdings" pitchFamily="2" charset="2"/>
              <a:buNone/>
            </a:pPr>
            <a:r>
              <a:rPr lang="en-US" sz="1600" baseline="-25000">
                <a:sym typeface="Symbol" pitchFamily="18" charset="2"/>
              </a:rPr>
              <a:t>	</a:t>
            </a:r>
            <a:r>
              <a:rPr lang="en-US" sz="1600">
                <a:sym typeface="Wingdings" pitchFamily="2" charset="2"/>
              </a:rPr>
              <a:t> mixture</a:t>
            </a:r>
            <a:endParaRPr lang="en-US" sz="1600">
              <a:sym typeface="Symbol" pitchFamily="18" charset="2"/>
            </a:endParaRPr>
          </a:p>
          <a:p>
            <a:pPr>
              <a:lnSpc>
                <a:spcPct val="90000"/>
              </a:lnSpc>
              <a:buFont typeface="Wingdings" pitchFamily="2" charset="2"/>
              <a:buNone/>
            </a:pPr>
            <a:r>
              <a:rPr lang="en-US" sz="1600">
                <a:sym typeface="Symbol" pitchFamily="18" charset="2"/>
              </a:rPr>
              <a:t>then      h</a:t>
            </a:r>
            <a:r>
              <a:rPr lang="en-US" sz="1600" baseline="-25000">
                <a:sym typeface="Symbol" pitchFamily="18" charset="2"/>
              </a:rPr>
              <a:t>2</a:t>
            </a:r>
            <a:r>
              <a:rPr lang="en-US" sz="1600">
                <a:sym typeface="Symbol" pitchFamily="18" charset="2"/>
              </a:rPr>
              <a:t>,  known</a:t>
            </a:r>
          </a:p>
          <a:p>
            <a:pPr algn="ctr">
              <a:lnSpc>
                <a:spcPct val="90000"/>
              </a:lnSpc>
              <a:buFont typeface="Wingdings" pitchFamily="2" charset="2"/>
              <a:buNone/>
            </a:pPr>
            <a:r>
              <a:rPr lang="en-US" sz="1600">
                <a:sym typeface="Symbol" pitchFamily="18" charset="2"/>
              </a:rPr>
              <a:t>........................</a:t>
            </a:r>
          </a:p>
          <a:p>
            <a:pPr>
              <a:lnSpc>
                <a:spcPct val="90000"/>
              </a:lnSpc>
              <a:buFont typeface="Wingdings" pitchFamily="2" charset="2"/>
              <a:buNone/>
            </a:pPr>
            <a:r>
              <a:rPr lang="en-US" sz="1600">
                <a:sym typeface="Symbol" pitchFamily="18" charset="2"/>
              </a:rPr>
              <a:t>(b) from  W</a:t>
            </a:r>
            <a:r>
              <a:rPr lang="en-US" sz="1600" baseline="-25000">
                <a:sym typeface="Symbol" pitchFamily="18" charset="2"/>
              </a:rPr>
              <a:t>dot</a:t>
            </a:r>
            <a:r>
              <a:rPr lang="en-US" sz="1600">
                <a:sym typeface="Symbol" pitchFamily="18" charset="2"/>
              </a:rPr>
              <a:t> = m</a:t>
            </a:r>
            <a:r>
              <a:rPr lang="en-US" sz="1600" baseline="-25000">
                <a:sym typeface="Symbol" pitchFamily="18" charset="2"/>
              </a:rPr>
              <a:t>dot</a:t>
            </a:r>
            <a:r>
              <a:rPr lang="en-US" sz="1600">
                <a:sym typeface="Symbol" pitchFamily="18" charset="2"/>
              </a:rPr>
              <a:t> w</a:t>
            </a:r>
            <a:r>
              <a:rPr lang="en-US" sz="1600" baseline="-25000">
                <a:sym typeface="Symbol" pitchFamily="18" charset="2"/>
              </a:rPr>
              <a:t>a    </a:t>
            </a:r>
          </a:p>
          <a:p>
            <a:pPr>
              <a:lnSpc>
                <a:spcPct val="90000"/>
              </a:lnSpc>
              <a:buFont typeface="Wingdings" pitchFamily="2" charset="2"/>
              <a:buNone/>
            </a:pPr>
            <a:endParaRPr lang="en-US" sz="2200" u="sng">
              <a:sym typeface="Symbol" pitchFamily="18" charset="2"/>
            </a:endParaRPr>
          </a:p>
        </p:txBody>
      </p:sp>
      <p:grpSp>
        <p:nvGrpSpPr>
          <p:cNvPr id="87044" name="Group 4"/>
          <p:cNvGrpSpPr>
            <a:grpSpLocks/>
          </p:cNvGrpSpPr>
          <p:nvPr/>
        </p:nvGrpSpPr>
        <p:grpSpPr bwMode="auto">
          <a:xfrm>
            <a:off x="5014913" y="3467100"/>
            <a:ext cx="3568700" cy="2673350"/>
            <a:chOff x="1401" y="1224"/>
            <a:chExt cx="2248" cy="1684"/>
          </a:xfrm>
        </p:grpSpPr>
        <p:sp>
          <p:nvSpPr>
            <p:cNvPr id="87045" name="Line 5"/>
            <p:cNvSpPr>
              <a:spLocks noChangeShapeType="1"/>
            </p:cNvSpPr>
            <p:nvPr/>
          </p:nvSpPr>
          <p:spPr bwMode="auto">
            <a:xfrm>
              <a:off x="2781" y="2337"/>
              <a:ext cx="3" cy="405"/>
            </a:xfrm>
            <a:prstGeom prst="line">
              <a:avLst/>
            </a:prstGeom>
            <a:noFill/>
            <a:ln w="9525">
              <a:solidFill>
                <a:srgbClr val="993366"/>
              </a:solidFill>
              <a:prstDash val="dash"/>
              <a:round/>
              <a:headEnd/>
              <a:tailEnd/>
            </a:ln>
            <a:effectLst/>
          </p:spPr>
          <p:txBody>
            <a:bodyPr/>
            <a:lstStyle/>
            <a:p>
              <a:endParaRPr lang="th-TH"/>
            </a:p>
          </p:txBody>
        </p:sp>
        <p:sp>
          <p:nvSpPr>
            <p:cNvPr id="87046" name="Freeform 6"/>
            <p:cNvSpPr>
              <a:spLocks/>
            </p:cNvSpPr>
            <p:nvPr/>
          </p:nvSpPr>
          <p:spPr bwMode="auto">
            <a:xfrm>
              <a:off x="1857" y="1486"/>
              <a:ext cx="1569" cy="1061"/>
            </a:xfrm>
            <a:custGeom>
              <a:avLst/>
              <a:gdLst/>
              <a:ahLst/>
              <a:cxnLst>
                <a:cxn ang="0">
                  <a:pos x="0" y="1049"/>
                </a:cxn>
                <a:cxn ang="0">
                  <a:pos x="90" y="716"/>
                </a:cxn>
                <a:cxn ang="0">
                  <a:pos x="180" y="401"/>
                </a:cxn>
                <a:cxn ang="0">
                  <a:pos x="258" y="179"/>
                </a:cxn>
                <a:cxn ang="0">
                  <a:pos x="357" y="26"/>
                </a:cxn>
                <a:cxn ang="0">
                  <a:pos x="444" y="23"/>
                </a:cxn>
                <a:cxn ang="0">
                  <a:pos x="561" y="146"/>
                </a:cxn>
                <a:cxn ang="0">
                  <a:pos x="645" y="257"/>
                </a:cxn>
                <a:cxn ang="0">
                  <a:pos x="744" y="401"/>
                </a:cxn>
                <a:cxn ang="0">
                  <a:pos x="888" y="587"/>
                </a:cxn>
                <a:cxn ang="0">
                  <a:pos x="1077" y="779"/>
                </a:cxn>
                <a:cxn ang="0">
                  <a:pos x="1299" y="929"/>
                </a:cxn>
                <a:cxn ang="0">
                  <a:pos x="1569" y="1061"/>
                </a:cxn>
              </a:cxnLst>
              <a:rect l="0" t="0" r="r" b="b"/>
              <a:pathLst>
                <a:path w="1569" h="1061">
                  <a:moveTo>
                    <a:pt x="0" y="1049"/>
                  </a:moveTo>
                  <a:cubicBezTo>
                    <a:pt x="15" y="993"/>
                    <a:pt x="60" y="824"/>
                    <a:pt x="90" y="716"/>
                  </a:cubicBezTo>
                  <a:cubicBezTo>
                    <a:pt x="120" y="608"/>
                    <a:pt x="152" y="490"/>
                    <a:pt x="180" y="401"/>
                  </a:cubicBezTo>
                  <a:cubicBezTo>
                    <a:pt x="208" y="312"/>
                    <a:pt x="229" y="242"/>
                    <a:pt x="258" y="179"/>
                  </a:cubicBezTo>
                  <a:cubicBezTo>
                    <a:pt x="287" y="116"/>
                    <a:pt x="326" y="52"/>
                    <a:pt x="357" y="26"/>
                  </a:cubicBezTo>
                  <a:cubicBezTo>
                    <a:pt x="388" y="0"/>
                    <a:pt x="410" y="3"/>
                    <a:pt x="444" y="23"/>
                  </a:cubicBezTo>
                  <a:cubicBezTo>
                    <a:pt x="478" y="43"/>
                    <a:pt x="528" y="107"/>
                    <a:pt x="561" y="146"/>
                  </a:cubicBezTo>
                  <a:cubicBezTo>
                    <a:pt x="594" y="185"/>
                    <a:pt x="615" y="215"/>
                    <a:pt x="645" y="257"/>
                  </a:cubicBezTo>
                  <a:cubicBezTo>
                    <a:pt x="675" y="299"/>
                    <a:pt x="704" y="346"/>
                    <a:pt x="744" y="401"/>
                  </a:cubicBezTo>
                  <a:cubicBezTo>
                    <a:pt x="784" y="456"/>
                    <a:pt x="832" y="524"/>
                    <a:pt x="888" y="587"/>
                  </a:cubicBezTo>
                  <a:cubicBezTo>
                    <a:pt x="944" y="650"/>
                    <a:pt x="1008" y="722"/>
                    <a:pt x="1077" y="779"/>
                  </a:cubicBezTo>
                  <a:cubicBezTo>
                    <a:pt x="1146" y="836"/>
                    <a:pt x="1217" y="882"/>
                    <a:pt x="1299" y="929"/>
                  </a:cubicBezTo>
                  <a:cubicBezTo>
                    <a:pt x="1381" y="976"/>
                    <a:pt x="1513" y="1034"/>
                    <a:pt x="1569" y="1061"/>
                  </a:cubicBezTo>
                </a:path>
              </a:pathLst>
            </a:custGeom>
            <a:noFill/>
            <a:ln w="31750">
              <a:solidFill>
                <a:srgbClr val="800080"/>
              </a:solidFill>
              <a:round/>
              <a:headEnd/>
              <a:tailEnd/>
            </a:ln>
            <a:effectLst/>
          </p:spPr>
          <p:txBody>
            <a:bodyPr/>
            <a:lstStyle/>
            <a:p>
              <a:endParaRPr lang="th-TH"/>
            </a:p>
          </p:txBody>
        </p:sp>
        <p:sp>
          <p:nvSpPr>
            <p:cNvPr id="87047" name="Line 7"/>
            <p:cNvSpPr>
              <a:spLocks noChangeShapeType="1"/>
            </p:cNvSpPr>
            <p:nvPr/>
          </p:nvSpPr>
          <p:spPr bwMode="auto">
            <a:xfrm flipH="1" flipV="1">
              <a:off x="1788" y="1270"/>
              <a:ext cx="10" cy="1390"/>
            </a:xfrm>
            <a:prstGeom prst="line">
              <a:avLst/>
            </a:prstGeom>
            <a:noFill/>
            <a:ln w="38100">
              <a:solidFill>
                <a:srgbClr val="808080"/>
              </a:solidFill>
              <a:round/>
              <a:headEnd/>
              <a:tailEnd type="stealth" w="med" len="med"/>
            </a:ln>
          </p:spPr>
          <p:txBody>
            <a:bodyPr/>
            <a:lstStyle/>
            <a:p>
              <a:endParaRPr lang="th-TH"/>
            </a:p>
          </p:txBody>
        </p:sp>
        <p:sp>
          <p:nvSpPr>
            <p:cNvPr id="87048" name="Line 8"/>
            <p:cNvSpPr>
              <a:spLocks noChangeShapeType="1"/>
            </p:cNvSpPr>
            <p:nvPr/>
          </p:nvSpPr>
          <p:spPr bwMode="auto">
            <a:xfrm>
              <a:off x="1786" y="2660"/>
              <a:ext cx="1805" cy="3"/>
            </a:xfrm>
            <a:prstGeom prst="line">
              <a:avLst/>
            </a:prstGeom>
            <a:noFill/>
            <a:ln w="38100">
              <a:solidFill>
                <a:srgbClr val="808080"/>
              </a:solidFill>
              <a:round/>
              <a:headEnd/>
              <a:tailEnd type="stealth" w="med" len="med"/>
            </a:ln>
          </p:spPr>
          <p:txBody>
            <a:bodyPr/>
            <a:lstStyle/>
            <a:p>
              <a:endParaRPr lang="th-TH"/>
            </a:p>
          </p:txBody>
        </p:sp>
        <p:sp>
          <p:nvSpPr>
            <p:cNvPr id="87049" name="Line 9"/>
            <p:cNvSpPr>
              <a:spLocks noChangeShapeType="1"/>
            </p:cNvSpPr>
            <p:nvPr/>
          </p:nvSpPr>
          <p:spPr bwMode="auto">
            <a:xfrm>
              <a:off x="2079" y="1805"/>
              <a:ext cx="0" cy="0"/>
            </a:xfrm>
            <a:prstGeom prst="line">
              <a:avLst/>
            </a:prstGeom>
            <a:noFill/>
            <a:ln w="9525">
              <a:solidFill>
                <a:srgbClr val="000000"/>
              </a:solidFill>
              <a:round/>
              <a:headEnd/>
              <a:tailEnd/>
            </a:ln>
          </p:spPr>
          <p:txBody>
            <a:bodyPr/>
            <a:lstStyle/>
            <a:p>
              <a:endParaRPr lang="th-TH"/>
            </a:p>
          </p:txBody>
        </p:sp>
        <p:sp>
          <p:nvSpPr>
            <p:cNvPr id="87050" name="Text Box 10"/>
            <p:cNvSpPr txBox="1">
              <a:spLocks noChangeArrowheads="1"/>
            </p:cNvSpPr>
            <p:nvPr/>
          </p:nvSpPr>
          <p:spPr bwMode="auto">
            <a:xfrm>
              <a:off x="3398" y="2694"/>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sp>
          <p:nvSpPr>
            <p:cNvPr id="87051" name="Line 11"/>
            <p:cNvSpPr>
              <a:spLocks noChangeShapeType="1"/>
            </p:cNvSpPr>
            <p:nvPr/>
          </p:nvSpPr>
          <p:spPr bwMode="auto">
            <a:xfrm>
              <a:off x="2055" y="1635"/>
              <a:ext cx="0" cy="0"/>
            </a:xfrm>
            <a:prstGeom prst="line">
              <a:avLst/>
            </a:prstGeom>
            <a:noFill/>
            <a:ln w="9525">
              <a:solidFill>
                <a:srgbClr val="000000"/>
              </a:solidFill>
              <a:round/>
              <a:headEnd/>
              <a:tailEnd/>
            </a:ln>
          </p:spPr>
          <p:txBody>
            <a:bodyPr/>
            <a:lstStyle/>
            <a:p>
              <a:endParaRPr lang="th-TH"/>
            </a:p>
          </p:txBody>
        </p:sp>
        <p:sp>
          <p:nvSpPr>
            <p:cNvPr id="87052" name="Text Box 12"/>
            <p:cNvSpPr txBox="1">
              <a:spLocks noChangeArrowheads="1"/>
            </p:cNvSpPr>
            <p:nvPr/>
          </p:nvSpPr>
          <p:spPr bwMode="auto">
            <a:xfrm>
              <a:off x="2054" y="1828"/>
              <a:ext cx="529" cy="167"/>
            </a:xfrm>
            <a:prstGeom prst="rect">
              <a:avLst/>
            </a:prstGeom>
            <a:noFill/>
            <a:ln w="9525">
              <a:noFill/>
              <a:miter lim="800000"/>
              <a:headEnd/>
              <a:tailEnd/>
            </a:ln>
          </p:spPr>
          <p:txBody>
            <a:bodyPr/>
            <a:lstStyle/>
            <a:p>
              <a:pPr algn="ctr"/>
              <a:r>
                <a:rPr lang="en-US" sz="1000" i="1">
                  <a:latin typeface="Comic Sans MS" pitchFamily="66" charset="0"/>
                </a:rPr>
                <a:t>P</a:t>
              </a:r>
              <a:r>
                <a:rPr lang="en-US" sz="1000" i="1" baseline="-25000">
                  <a:latin typeface="Comic Sans MS" pitchFamily="66" charset="0"/>
                </a:rPr>
                <a:t>1</a:t>
              </a:r>
              <a:r>
                <a:rPr lang="en-US" sz="1000" i="1">
                  <a:latin typeface="Comic Sans MS" pitchFamily="66" charset="0"/>
                </a:rPr>
                <a:t>= 3 MPa</a:t>
              </a:r>
              <a:endParaRPr lang="en-US" sz="1000" i="1" baseline="-25000">
                <a:latin typeface="Comic Sans MS" pitchFamily="66" charset="0"/>
                <a:cs typeface="Arial" pitchFamily="34" charset="0"/>
              </a:endParaRPr>
            </a:p>
          </p:txBody>
        </p:sp>
        <p:sp>
          <p:nvSpPr>
            <p:cNvPr id="87053" name="Text Box 13"/>
            <p:cNvSpPr txBox="1">
              <a:spLocks noChangeArrowheads="1"/>
            </p:cNvSpPr>
            <p:nvPr/>
          </p:nvSpPr>
          <p:spPr bwMode="auto">
            <a:xfrm>
              <a:off x="3091" y="2690"/>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sp>
          <p:nvSpPr>
            <p:cNvPr id="87054" name="Freeform 14"/>
            <p:cNvSpPr>
              <a:spLocks/>
            </p:cNvSpPr>
            <p:nvPr/>
          </p:nvSpPr>
          <p:spPr bwMode="auto">
            <a:xfrm>
              <a:off x="1827" y="1920"/>
              <a:ext cx="1653" cy="540"/>
            </a:xfrm>
            <a:custGeom>
              <a:avLst/>
              <a:gdLst/>
              <a:ahLst/>
              <a:cxnLst>
                <a:cxn ang="0">
                  <a:pos x="0" y="540"/>
                </a:cxn>
                <a:cxn ang="0">
                  <a:pos x="81" y="417"/>
                </a:cxn>
                <a:cxn ang="0">
                  <a:pos x="1209" y="417"/>
                </a:cxn>
                <a:cxn ang="0">
                  <a:pos x="1419" y="279"/>
                </a:cxn>
                <a:cxn ang="0">
                  <a:pos x="1563" y="129"/>
                </a:cxn>
                <a:cxn ang="0">
                  <a:pos x="1653" y="0"/>
                </a:cxn>
              </a:cxnLst>
              <a:rect l="0" t="0" r="r" b="b"/>
              <a:pathLst>
                <a:path w="1653" h="540">
                  <a:moveTo>
                    <a:pt x="0" y="540"/>
                  </a:moveTo>
                  <a:lnTo>
                    <a:pt x="81" y="417"/>
                  </a:lnTo>
                  <a:lnTo>
                    <a:pt x="1209" y="417"/>
                  </a:lnTo>
                  <a:lnTo>
                    <a:pt x="1419" y="279"/>
                  </a:lnTo>
                  <a:lnTo>
                    <a:pt x="1563" y="129"/>
                  </a:lnTo>
                  <a:lnTo>
                    <a:pt x="1653" y="0"/>
                  </a:lnTo>
                </a:path>
              </a:pathLst>
            </a:custGeom>
            <a:noFill/>
            <a:ln w="15875">
              <a:solidFill>
                <a:srgbClr val="808080"/>
              </a:solidFill>
              <a:round/>
              <a:headEnd/>
              <a:tailEnd/>
            </a:ln>
            <a:effectLst/>
          </p:spPr>
          <p:txBody>
            <a:bodyPr/>
            <a:lstStyle/>
            <a:p>
              <a:endParaRPr lang="th-TH"/>
            </a:p>
          </p:txBody>
        </p:sp>
        <p:sp>
          <p:nvSpPr>
            <p:cNvPr id="87055" name="Freeform 15"/>
            <p:cNvSpPr>
              <a:spLocks/>
            </p:cNvSpPr>
            <p:nvPr/>
          </p:nvSpPr>
          <p:spPr bwMode="auto">
            <a:xfrm>
              <a:off x="1890" y="1224"/>
              <a:ext cx="1266" cy="774"/>
            </a:xfrm>
            <a:custGeom>
              <a:avLst/>
              <a:gdLst/>
              <a:ahLst/>
              <a:cxnLst>
                <a:cxn ang="0">
                  <a:pos x="0" y="774"/>
                </a:cxn>
                <a:cxn ang="0">
                  <a:pos x="159" y="606"/>
                </a:cxn>
                <a:cxn ang="0">
                  <a:pos x="673" y="604"/>
                </a:cxn>
                <a:cxn ang="0">
                  <a:pos x="804" y="522"/>
                </a:cxn>
                <a:cxn ang="0">
                  <a:pos x="957" y="390"/>
                </a:cxn>
                <a:cxn ang="0">
                  <a:pos x="1071" y="282"/>
                </a:cxn>
                <a:cxn ang="0">
                  <a:pos x="1170" y="150"/>
                </a:cxn>
                <a:cxn ang="0">
                  <a:pos x="1266" y="0"/>
                </a:cxn>
              </a:cxnLst>
              <a:rect l="0" t="0" r="r" b="b"/>
              <a:pathLst>
                <a:path w="1266" h="774">
                  <a:moveTo>
                    <a:pt x="0" y="774"/>
                  </a:moveTo>
                  <a:lnTo>
                    <a:pt x="159" y="606"/>
                  </a:lnTo>
                  <a:lnTo>
                    <a:pt x="673" y="604"/>
                  </a:lnTo>
                  <a:lnTo>
                    <a:pt x="804" y="522"/>
                  </a:lnTo>
                  <a:lnTo>
                    <a:pt x="957" y="390"/>
                  </a:lnTo>
                  <a:lnTo>
                    <a:pt x="1071" y="282"/>
                  </a:lnTo>
                  <a:lnTo>
                    <a:pt x="1170" y="150"/>
                  </a:lnTo>
                  <a:lnTo>
                    <a:pt x="1266" y="0"/>
                  </a:lnTo>
                </a:path>
              </a:pathLst>
            </a:custGeom>
            <a:noFill/>
            <a:ln w="15875">
              <a:solidFill>
                <a:srgbClr val="808080"/>
              </a:solidFill>
              <a:round/>
              <a:headEnd/>
              <a:tailEnd/>
            </a:ln>
            <a:effectLst/>
          </p:spPr>
          <p:txBody>
            <a:bodyPr/>
            <a:lstStyle/>
            <a:p>
              <a:endParaRPr lang="th-TH"/>
            </a:p>
          </p:txBody>
        </p:sp>
        <p:sp>
          <p:nvSpPr>
            <p:cNvPr id="87056" name="Text Box 16"/>
            <p:cNvSpPr txBox="1">
              <a:spLocks noChangeArrowheads="1"/>
            </p:cNvSpPr>
            <p:nvPr/>
          </p:nvSpPr>
          <p:spPr bwMode="auto">
            <a:xfrm>
              <a:off x="2097" y="2354"/>
              <a:ext cx="529" cy="167"/>
            </a:xfrm>
            <a:prstGeom prst="rect">
              <a:avLst/>
            </a:prstGeom>
            <a:noFill/>
            <a:ln w="9525">
              <a:noFill/>
              <a:miter lim="800000"/>
              <a:headEnd/>
              <a:tailEnd/>
            </a:ln>
          </p:spPr>
          <p:txBody>
            <a:bodyPr/>
            <a:lstStyle/>
            <a:p>
              <a:pPr algn="ctr"/>
              <a:r>
                <a:rPr lang="en-US" sz="1000" i="1">
                  <a:latin typeface="Comic Sans MS" pitchFamily="66" charset="0"/>
                </a:rPr>
                <a:t>P</a:t>
              </a:r>
              <a:r>
                <a:rPr lang="en-US" sz="1000" i="1" baseline="-25000">
                  <a:latin typeface="Comic Sans MS" pitchFamily="66" charset="0"/>
                </a:rPr>
                <a:t>2</a:t>
              </a:r>
              <a:r>
                <a:rPr lang="en-US" sz="1000" i="1">
                  <a:latin typeface="Comic Sans MS" pitchFamily="66" charset="0"/>
                </a:rPr>
                <a:t>= 50 kPa</a:t>
              </a:r>
              <a:endParaRPr lang="en-US" sz="1000" i="1" baseline="-25000">
                <a:latin typeface="Comic Sans MS" pitchFamily="66" charset="0"/>
                <a:cs typeface="Arial" pitchFamily="34" charset="0"/>
              </a:endParaRPr>
            </a:p>
          </p:txBody>
        </p:sp>
        <p:grpSp>
          <p:nvGrpSpPr>
            <p:cNvPr id="87057" name="Group 17"/>
            <p:cNvGrpSpPr>
              <a:grpSpLocks/>
            </p:cNvGrpSpPr>
            <p:nvPr/>
          </p:nvGrpSpPr>
          <p:grpSpPr bwMode="auto">
            <a:xfrm>
              <a:off x="2567" y="1459"/>
              <a:ext cx="313" cy="1055"/>
              <a:chOff x="2567" y="1459"/>
              <a:chExt cx="313" cy="1055"/>
            </a:xfrm>
          </p:grpSpPr>
          <p:sp>
            <p:nvSpPr>
              <p:cNvPr id="87058" name="Text Box 18"/>
              <p:cNvSpPr txBox="1">
                <a:spLocks noChangeArrowheads="1"/>
              </p:cNvSpPr>
              <p:nvPr/>
            </p:nvSpPr>
            <p:spPr bwMode="auto">
              <a:xfrm>
                <a:off x="2685" y="1459"/>
                <a:ext cx="19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87059" name="Text Box 19"/>
              <p:cNvSpPr txBox="1">
                <a:spLocks noChangeArrowheads="1"/>
              </p:cNvSpPr>
              <p:nvPr/>
            </p:nvSpPr>
            <p:spPr bwMode="auto">
              <a:xfrm>
                <a:off x="2567" y="2310"/>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nvGrpSpPr>
              <p:cNvPr id="87060" name="Group 20"/>
              <p:cNvGrpSpPr>
                <a:grpSpLocks/>
              </p:cNvGrpSpPr>
              <p:nvPr/>
            </p:nvGrpSpPr>
            <p:grpSpPr bwMode="auto">
              <a:xfrm>
                <a:off x="2781" y="1666"/>
                <a:ext cx="3" cy="669"/>
                <a:chOff x="2781" y="1666"/>
                <a:chExt cx="3" cy="669"/>
              </a:xfrm>
            </p:grpSpPr>
            <p:sp>
              <p:nvSpPr>
                <p:cNvPr id="87061" name="Line 21"/>
                <p:cNvSpPr>
                  <a:spLocks noChangeShapeType="1"/>
                </p:cNvSpPr>
                <p:nvPr/>
              </p:nvSpPr>
              <p:spPr bwMode="auto">
                <a:xfrm>
                  <a:off x="2784" y="1666"/>
                  <a:ext cx="0" cy="669"/>
                </a:xfrm>
                <a:prstGeom prst="line">
                  <a:avLst/>
                </a:prstGeom>
                <a:noFill/>
                <a:ln w="38100">
                  <a:solidFill>
                    <a:srgbClr val="FF0000"/>
                  </a:solidFill>
                  <a:round/>
                  <a:headEnd/>
                  <a:tailEnd/>
                </a:ln>
                <a:effectLst/>
              </p:spPr>
              <p:txBody>
                <a:bodyPr/>
                <a:lstStyle/>
                <a:p>
                  <a:endParaRPr lang="th-TH"/>
                </a:p>
              </p:txBody>
            </p:sp>
            <p:sp>
              <p:nvSpPr>
                <p:cNvPr id="87062" name="Line 22"/>
                <p:cNvSpPr>
                  <a:spLocks noChangeShapeType="1"/>
                </p:cNvSpPr>
                <p:nvPr/>
              </p:nvSpPr>
              <p:spPr bwMode="auto">
                <a:xfrm flipH="1">
                  <a:off x="2781" y="1896"/>
                  <a:ext cx="3" cy="144"/>
                </a:xfrm>
                <a:prstGeom prst="line">
                  <a:avLst/>
                </a:prstGeom>
                <a:noFill/>
                <a:ln w="38100">
                  <a:solidFill>
                    <a:srgbClr val="FF0000"/>
                  </a:solidFill>
                  <a:round/>
                  <a:headEnd/>
                  <a:tailEnd type="triangle" w="med" len="med"/>
                </a:ln>
                <a:effectLst/>
              </p:spPr>
              <p:txBody>
                <a:bodyPr/>
                <a:lstStyle/>
                <a:p>
                  <a:endParaRPr lang="th-TH"/>
                </a:p>
              </p:txBody>
            </p:sp>
          </p:grpSp>
          <p:sp>
            <p:nvSpPr>
              <p:cNvPr id="87063" name="Oval 23"/>
              <p:cNvSpPr>
                <a:spLocks noChangeArrowheads="1"/>
              </p:cNvSpPr>
              <p:nvPr/>
            </p:nvSpPr>
            <p:spPr bwMode="auto">
              <a:xfrm>
                <a:off x="2741" y="1631"/>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87064" name="Oval 24"/>
              <p:cNvSpPr>
                <a:spLocks noChangeArrowheads="1"/>
              </p:cNvSpPr>
              <p:nvPr/>
            </p:nvSpPr>
            <p:spPr bwMode="auto">
              <a:xfrm>
                <a:off x="2745" y="2302"/>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nvGrpSpPr>
            <p:cNvPr id="87065" name="Group 25"/>
            <p:cNvGrpSpPr>
              <a:grpSpLocks/>
            </p:cNvGrpSpPr>
            <p:nvPr/>
          </p:nvGrpSpPr>
          <p:grpSpPr bwMode="auto">
            <a:xfrm>
              <a:off x="2784" y="1671"/>
              <a:ext cx="607" cy="704"/>
              <a:chOff x="2784" y="1671"/>
              <a:chExt cx="607" cy="704"/>
            </a:xfrm>
          </p:grpSpPr>
          <p:sp>
            <p:nvSpPr>
              <p:cNvPr id="87066" name="Text Box 26"/>
              <p:cNvSpPr txBox="1">
                <a:spLocks noChangeArrowheads="1"/>
              </p:cNvSpPr>
              <p:nvPr/>
            </p:nvSpPr>
            <p:spPr bwMode="auto">
              <a:xfrm>
                <a:off x="3178" y="2171"/>
                <a:ext cx="213"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87067" name="Freeform 27"/>
              <p:cNvSpPr>
                <a:spLocks/>
              </p:cNvSpPr>
              <p:nvPr/>
            </p:nvSpPr>
            <p:spPr bwMode="auto">
              <a:xfrm>
                <a:off x="2784" y="1671"/>
                <a:ext cx="390" cy="576"/>
              </a:xfrm>
              <a:custGeom>
                <a:avLst/>
                <a:gdLst/>
                <a:ahLst/>
                <a:cxnLst>
                  <a:cxn ang="0">
                    <a:pos x="0" y="0"/>
                  </a:cxn>
                  <a:cxn ang="0">
                    <a:pos x="36" y="99"/>
                  </a:cxn>
                  <a:cxn ang="0">
                    <a:pos x="144" y="270"/>
                  </a:cxn>
                  <a:cxn ang="0">
                    <a:pos x="291" y="459"/>
                  </a:cxn>
                  <a:cxn ang="0">
                    <a:pos x="390" y="576"/>
                  </a:cxn>
                </a:cxnLst>
                <a:rect l="0" t="0" r="r" b="b"/>
                <a:pathLst>
                  <a:path w="390" h="576">
                    <a:moveTo>
                      <a:pt x="0" y="0"/>
                    </a:moveTo>
                    <a:lnTo>
                      <a:pt x="36" y="99"/>
                    </a:lnTo>
                    <a:lnTo>
                      <a:pt x="144" y="270"/>
                    </a:lnTo>
                    <a:lnTo>
                      <a:pt x="291" y="459"/>
                    </a:lnTo>
                    <a:lnTo>
                      <a:pt x="390" y="576"/>
                    </a:lnTo>
                  </a:path>
                </a:pathLst>
              </a:custGeom>
              <a:noFill/>
              <a:ln w="25400" cap="flat">
                <a:solidFill>
                  <a:srgbClr val="008000"/>
                </a:solidFill>
                <a:prstDash val="dash"/>
                <a:round/>
                <a:headEnd/>
                <a:tailEnd/>
              </a:ln>
              <a:effectLst/>
            </p:spPr>
            <p:txBody>
              <a:bodyPr/>
              <a:lstStyle/>
              <a:p>
                <a:endParaRPr lang="th-TH"/>
              </a:p>
            </p:txBody>
          </p:sp>
          <p:sp>
            <p:nvSpPr>
              <p:cNvPr id="87068" name="Line 28"/>
              <p:cNvSpPr>
                <a:spLocks noChangeShapeType="1"/>
              </p:cNvSpPr>
              <p:nvPr/>
            </p:nvSpPr>
            <p:spPr bwMode="auto">
              <a:xfrm>
                <a:off x="2952" y="1974"/>
                <a:ext cx="54" cy="72"/>
              </a:xfrm>
              <a:prstGeom prst="line">
                <a:avLst/>
              </a:prstGeom>
              <a:noFill/>
              <a:ln w="25400">
                <a:solidFill>
                  <a:srgbClr val="008000"/>
                </a:solidFill>
                <a:round/>
                <a:headEnd/>
                <a:tailEnd type="triangle" w="med" len="med"/>
              </a:ln>
              <a:effectLst/>
            </p:spPr>
            <p:txBody>
              <a:bodyPr/>
              <a:lstStyle/>
              <a:p>
                <a:endParaRPr lang="th-TH"/>
              </a:p>
            </p:txBody>
          </p:sp>
          <p:sp>
            <p:nvSpPr>
              <p:cNvPr id="87069" name="Oval 29"/>
              <p:cNvSpPr>
                <a:spLocks noChangeArrowheads="1"/>
              </p:cNvSpPr>
              <p:nvPr/>
            </p:nvSpPr>
            <p:spPr bwMode="auto">
              <a:xfrm>
                <a:off x="3139" y="2218"/>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sp>
          <p:nvSpPr>
            <p:cNvPr id="87070" name="Text Box 30"/>
            <p:cNvSpPr txBox="1">
              <a:spLocks noChangeArrowheads="1"/>
            </p:cNvSpPr>
            <p:nvPr/>
          </p:nvSpPr>
          <p:spPr bwMode="auto">
            <a:xfrm>
              <a:off x="2583" y="2704"/>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87071" name="Line 31"/>
            <p:cNvSpPr>
              <a:spLocks noChangeShapeType="1"/>
            </p:cNvSpPr>
            <p:nvPr/>
          </p:nvSpPr>
          <p:spPr bwMode="auto">
            <a:xfrm>
              <a:off x="3175" y="2257"/>
              <a:ext cx="3" cy="480"/>
            </a:xfrm>
            <a:prstGeom prst="line">
              <a:avLst/>
            </a:prstGeom>
            <a:noFill/>
            <a:ln w="9525">
              <a:solidFill>
                <a:srgbClr val="993366"/>
              </a:solidFill>
              <a:prstDash val="dash"/>
              <a:round/>
              <a:headEnd/>
              <a:tailEnd/>
            </a:ln>
            <a:effectLst/>
          </p:spPr>
          <p:txBody>
            <a:bodyPr/>
            <a:lstStyle/>
            <a:p>
              <a:endParaRPr lang="th-TH"/>
            </a:p>
          </p:txBody>
        </p:sp>
        <p:sp>
          <p:nvSpPr>
            <p:cNvPr id="87072" name="Line 32"/>
            <p:cNvSpPr>
              <a:spLocks noChangeShapeType="1"/>
            </p:cNvSpPr>
            <p:nvPr/>
          </p:nvSpPr>
          <p:spPr bwMode="auto">
            <a:xfrm flipV="1">
              <a:off x="1706" y="1673"/>
              <a:ext cx="1080" cy="12"/>
            </a:xfrm>
            <a:prstGeom prst="line">
              <a:avLst/>
            </a:prstGeom>
            <a:noFill/>
            <a:ln w="9525">
              <a:solidFill>
                <a:srgbClr val="993366"/>
              </a:solidFill>
              <a:prstDash val="dash"/>
              <a:round/>
              <a:headEnd/>
              <a:tailEnd/>
            </a:ln>
            <a:effectLst/>
          </p:spPr>
          <p:txBody>
            <a:bodyPr/>
            <a:lstStyle/>
            <a:p>
              <a:endParaRPr lang="th-TH"/>
            </a:p>
          </p:txBody>
        </p:sp>
        <p:sp>
          <p:nvSpPr>
            <p:cNvPr id="87073" name="Text Box 33"/>
            <p:cNvSpPr txBox="1">
              <a:spLocks noChangeArrowheads="1"/>
            </p:cNvSpPr>
            <p:nvPr/>
          </p:nvSpPr>
          <p:spPr bwMode="auto">
            <a:xfrm>
              <a:off x="1442" y="1602"/>
              <a:ext cx="309" cy="135"/>
            </a:xfrm>
            <a:prstGeom prst="rect">
              <a:avLst/>
            </a:prstGeom>
            <a:noFill/>
            <a:ln w="9525">
              <a:noFill/>
              <a:miter lim="800000"/>
              <a:headEnd/>
              <a:tailEnd/>
            </a:ln>
          </p:spPr>
          <p:txBody>
            <a:bodyPr/>
            <a:lstStyle/>
            <a:p>
              <a:pPr algn="ctr"/>
              <a:r>
                <a:rPr lang="en-US" sz="1000" i="1">
                  <a:latin typeface="Comic Sans MS" pitchFamily="66" charset="0"/>
                </a:rPr>
                <a:t>400</a:t>
              </a:r>
              <a:endParaRPr lang="en-US" sz="1000" i="1" baseline="-25000">
                <a:latin typeface="Comic Sans MS" pitchFamily="66" charset="0"/>
                <a:cs typeface="Arial" pitchFamily="34" charset="0"/>
              </a:endParaRPr>
            </a:p>
          </p:txBody>
        </p:sp>
        <p:sp>
          <p:nvSpPr>
            <p:cNvPr id="87074" name="Text Box 34"/>
            <p:cNvSpPr txBox="1">
              <a:spLocks noChangeArrowheads="1"/>
            </p:cNvSpPr>
            <p:nvPr/>
          </p:nvSpPr>
          <p:spPr bwMode="auto">
            <a:xfrm>
              <a:off x="1401" y="1255"/>
              <a:ext cx="384" cy="204"/>
            </a:xfrm>
            <a:prstGeom prst="rect">
              <a:avLst/>
            </a:prstGeom>
            <a:noFill/>
            <a:ln w="9525">
              <a:noFill/>
              <a:miter lim="800000"/>
              <a:headEnd/>
              <a:tailEnd/>
            </a:ln>
          </p:spPr>
          <p:txBody>
            <a:bodyPr/>
            <a:lstStyle/>
            <a:p>
              <a:pPr algn="ctr"/>
              <a:r>
                <a:rPr lang="en-US" sz="1400">
                  <a:latin typeface="Comic Sans MS" pitchFamily="66" charset="0"/>
                </a:rPr>
                <a:t>T </a:t>
              </a:r>
              <a:r>
                <a:rPr lang="en-US" sz="1400" baseline="30000">
                  <a:latin typeface="Comic Sans MS" pitchFamily="66" charset="0"/>
                </a:rPr>
                <a:t>o</a:t>
              </a:r>
              <a:r>
                <a:rPr lang="en-US" sz="1400">
                  <a:latin typeface="Comic Sans MS" pitchFamily="66" charset="0"/>
                </a:rPr>
                <a:t>C</a:t>
              </a:r>
              <a:endParaRPr lang="en-US" sz="1400" baseline="-25000">
                <a:latin typeface="Comic Sans MS" pitchFamily="66" charset="0"/>
                <a:cs typeface="Arial" pitchFamily="34" charset="0"/>
              </a:endParaRPr>
            </a:p>
          </p:txBody>
        </p:sp>
        <p:sp>
          <p:nvSpPr>
            <p:cNvPr id="87075" name="Text Box 35"/>
            <p:cNvSpPr txBox="1">
              <a:spLocks noChangeArrowheads="1"/>
            </p:cNvSpPr>
            <p:nvPr/>
          </p:nvSpPr>
          <p:spPr bwMode="auto">
            <a:xfrm>
              <a:off x="1449" y="2260"/>
              <a:ext cx="309" cy="135"/>
            </a:xfrm>
            <a:prstGeom prst="rect">
              <a:avLst/>
            </a:prstGeom>
            <a:noFill/>
            <a:ln w="9525">
              <a:noFill/>
              <a:miter lim="800000"/>
              <a:headEnd/>
              <a:tailEnd/>
            </a:ln>
          </p:spPr>
          <p:txBody>
            <a:bodyPr/>
            <a:lstStyle/>
            <a:p>
              <a:pPr algn="ctr"/>
              <a:r>
                <a:rPr lang="en-US" sz="1000" i="1">
                  <a:latin typeface="Comic Sans MS" pitchFamily="66" charset="0"/>
                </a:rPr>
                <a:t>100</a:t>
              </a:r>
              <a:endParaRPr lang="en-US" sz="1000" i="1" baseline="-25000">
                <a:latin typeface="Comic Sans MS" pitchFamily="66" charset="0"/>
                <a:cs typeface="Arial" pitchFamily="34" charset="0"/>
              </a:endParaRPr>
            </a:p>
          </p:txBody>
        </p:sp>
        <p:sp>
          <p:nvSpPr>
            <p:cNvPr id="87076" name="Line 36"/>
            <p:cNvSpPr>
              <a:spLocks noChangeShapeType="1"/>
            </p:cNvSpPr>
            <p:nvPr/>
          </p:nvSpPr>
          <p:spPr bwMode="auto">
            <a:xfrm flipV="1">
              <a:off x="1695" y="2337"/>
              <a:ext cx="249" cy="3"/>
            </a:xfrm>
            <a:prstGeom prst="line">
              <a:avLst/>
            </a:prstGeom>
            <a:noFill/>
            <a:ln w="9525">
              <a:solidFill>
                <a:srgbClr val="993366"/>
              </a:solidFill>
              <a:prstDash val="dash"/>
              <a:round/>
              <a:headEnd/>
              <a:tailEnd/>
            </a:ln>
            <a:effectLst/>
          </p:spPr>
          <p:txBody>
            <a:bodyPr/>
            <a:lstStyle/>
            <a:p>
              <a:endParaRPr lang="th-TH"/>
            </a:p>
          </p:txBody>
        </p:sp>
      </p:grpSp>
      <p:grpSp>
        <p:nvGrpSpPr>
          <p:cNvPr id="87099" name="Group 59"/>
          <p:cNvGrpSpPr>
            <a:grpSpLocks/>
          </p:cNvGrpSpPr>
          <p:nvPr/>
        </p:nvGrpSpPr>
        <p:grpSpPr bwMode="auto">
          <a:xfrm>
            <a:off x="5645150" y="1649413"/>
            <a:ext cx="3082925" cy="1676400"/>
            <a:chOff x="3556" y="1039"/>
            <a:chExt cx="1942" cy="1056"/>
          </a:xfrm>
        </p:grpSpPr>
        <p:grpSp>
          <p:nvGrpSpPr>
            <p:cNvPr id="87095" name="Group 55"/>
            <p:cNvGrpSpPr>
              <a:grpSpLocks/>
            </p:cNvGrpSpPr>
            <p:nvPr/>
          </p:nvGrpSpPr>
          <p:grpSpPr bwMode="auto">
            <a:xfrm>
              <a:off x="3556" y="1039"/>
              <a:ext cx="1170" cy="1056"/>
              <a:chOff x="3828" y="1043"/>
              <a:chExt cx="1170" cy="1056"/>
            </a:xfrm>
          </p:grpSpPr>
          <p:grpSp>
            <p:nvGrpSpPr>
              <p:cNvPr id="87078" name="Group 38"/>
              <p:cNvGrpSpPr>
                <a:grpSpLocks/>
              </p:cNvGrpSpPr>
              <p:nvPr/>
            </p:nvGrpSpPr>
            <p:grpSpPr bwMode="auto">
              <a:xfrm>
                <a:off x="3828" y="1334"/>
                <a:ext cx="737" cy="546"/>
                <a:chOff x="1228" y="1932"/>
                <a:chExt cx="1332" cy="1181"/>
              </a:xfrm>
            </p:grpSpPr>
            <p:sp>
              <p:nvSpPr>
                <p:cNvPr id="87079" name="AutoShape 39"/>
                <p:cNvSpPr>
                  <a:spLocks noChangeArrowheads="1"/>
                </p:cNvSpPr>
                <p:nvPr/>
              </p:nvSpPr>
              <p:spPr bwMode="auto">
                <a:xfrm rot="5400000">
                  <a:off x="1248" y="1912"/>
                  <a:ext cx="1088" cy="112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87080" name="Group 40"/>
                <p:cNvGrpSpPr>
                  <a:grpSpLocks/>
                </p:cNvGrpSpPr>
                <p:nvPr/>
              </p:nvGrpSpPr>
              <p:grpSpPr bwMode="auto">
                <a:xfrm>
                  <a:off x="2180" y="2953"/>
                  <a:ext cx="137" cy="160"/>
                  <a:chOff x="2176" y="2953"/>
                  <a:chExt cx="137" cy="160"/>
                </a:xfrm>
              </p:grpSpPr>
              <p:sp>
                <p:nvSpPr>
                  <p:cNvPr id="87081" name="Rectangle 41"/>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7082" name="Freeform 42"/>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87083" name="Group 43"/>
                <p:cNvGrpSpPr>
                  <a:grpSpLocks/>
                </p:cNvGrpSpPr>
                <p:nvPr/>
              </p:nvGrpSpPr>
              <p:grpSpPr bwMode="auto">
                <a:xfrm rot="10800000">
                  <a:off x="1261" y="2058"/>
                  <a:ext cx="137" cy="160"/>
                  <a:chOff x="2176" y="2953"/>
                  <a:chExt cx="137" cy="160"/>
                </a:xfrm>
              </p:grpSpPr>
              <p:sp>
                <p:nvSpPr>
                  <p:cNvPr id="87084" name="Rectangle 44"/>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87085" name="Freeform 45"/>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87086" name="Rectangle 46"/>
                <p:cNvSpPr>
                  <a:spLocks noChangeArrowheads="1"/>
                </p:cNvSpPr>
                <p:nvPr/>
              </p:nvSpPr>
              <p:spPr bwMode="auto">
                <a:xfrm>
                  <a:off x="2356" y="2432"/>
                  <a:ext cx="204" cy="108"/>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grpSp>
          <p:grpSp>
            <p:nvGrpSpPr>
              <p:cNvPr id="87087" name="Group 47"/>
              <p:cNvGrpSpPr>
                <a:grpSpLocks/>
              </p:cNvGrpSpPr>
              <p:nvPr/>
            </p:nvGrpSpPr>
            <p:grpSpPr bwMode="auto">
              <a:xfrm>
                <a:off x="4492" y="1476"/>
                <a:ext cx="232" cy="242"/>
                <a:chOff x="2420" y="2268"/>
                <a:chExt cx="420" cy="523"/>
              </a:xfrm>
            </p:grpSpPr>
            <p:sp>
              <p:nvSpPr>
                <p:cNvPr id="87088" name="AutoShape 48"/>
                <p:cNvSpPr>
                  <a:spLocks noChangeArrowheads="1"/>
                </p:cNvSpPr>
                <p:nvPr/>
              </p:nvSpPr>
              <p:spPr bwMode="auto">
                <a:xfrm rot="34546025">
                  <a:off x="2420" y="2268"/>
                  <a:ext cx="197" cy="381"/>
                </a:xfrm>
                <a:prstGeom prst="curvedLeftArrow">
                  <a:avLst>
                    <a:gd name="adj1" fmla="val 38680"/>
                    <a:gd name="adj2" fmla="val 7736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87089" name="Text Box 49"/>
                <p:cNvSpPr txBox="1">
                  <a:spLocks noChangeArrowheads="1"/>
                </p:cNvSpPr>
                <p:nvPr/>
              </p:nvSpPr>
              <p:spPr bwMode="auto">
                <a:xfrm>
                  <a:off x="2606" y="2292"/>
                  <a:ext cx="234" cy="499"/>
                </a:xfrm>
                <a:prstGeom prst="rect">
                  <a:avLst/>
                </a:prstGeom>
                <a:noFill/>
                <a:ln w="9525">
                  <a:noFill/>
                  <a:miter lim="800000"/>
                  <a:headEnd/>
                  <a:tailEnd/>
                </a:ln>
                <a:effectLst/>
              </p:spPr>
              <p:txBody>
                <a:bodyPr>
                  <a:spAutoFit/>
                </a:bodyPr>
                <a:lstStyle/>
                <a:p>
                  <a:pPr>
                    <a:spcBef>
                      <a:spcPct val="50000"/>
                    </a:spcBef>
                  </a:pPr>
                  <a:r>
                    <a:rPr lang="en-US" i="1">
                      <a:latin typeface="Arial" pitchFamily="34" charset="0"/>
                    </a:rPr>
                    <a:t>w</a:t>
                  </a:r>
                  <a:endParaRPr lang="th-TH" i="1">
                    <a:latin typeface="Arial" pitchFamily="34" charset="0"/>
                  </a:endParaRPr>
                </a:p>
              </p:txBody>
            </p:sp>
          </p:grpSp>
          <p:sp>
            <p:nvSpPr>
              <p:cNvPr id="87090" name="Line 50"/>
              <p:cNvSpPr>
                <a:spLocks noChangeShapeType="1"/>
              </p:cNvSpPr>
              <p:nvPr/>
            </p:nvSpPr>
            <p:spPr bwMode="auto">
              <a:xfrm flipH="1">
                <a:off x="3888" y="1146"/>
                <a:ext cx="8" cy="262"/>
              </a:xfrm>
              <a:prstGeom prst="line">
                <a:avLst/>
              </a:prstGeom>
              <a:noFill/>
              <a:ln w="38100">
                <a:solidFill>
                  <a:srgbClr val="FF0000"/>
                </a:solidFill>
                <a:round/>
                <a:headEnd/>
                <a:tailEnd type="arrow" w="med" len="lg"/>
              </a:ln>
              <a:effectLst/>
            </p:spPr>
            <p:txBody>
              <a:bodyPr/>
              <a:lstStyle/>
              <a:p>
                <a:endParaRPr lang="th-TH"/>
              </a:p>
            </p:txBody>
          </p:sp>
          <p:sp>
            <p:nvSpPr>
              <p:cNvPr id="87091" name="Line 51"/>
              <p:cNvSpPr>
                <a:spLocks noChangeShapeType="1"/>
              </p:cNvSpPr>
              <p:nvPr/>
            </p:nvSpPr>
            <p:spPr bwMode="auto">
              <a:xfrm>
                <a:off x="4390" y="1825"/>
                <a:ext cx="0" cy="274"/>
              </a:xfrm>
              <a:prstGeom prst="line">
                <a:avLst/>
              </a:prstGeom>
              <a:noFill/>
              <a:ln w="38100">
                <a:solidFill>
                  <a:srgbClr val="FF0000"/>
                </a:solidFill>
                <a:round/>
                <a:headEnd/>
                <a:tailEnd type="arrow" w="med" len="lg"/>
              </a:ln>
              <a:effectLst/>
            </p:spPr>
            <p:txBody>
              <a:bodyPr/>
              <a:lstStyle/>
              <a:p>
                <a:endParaRPr lang="th-TH"/>
              </a:p>
            </p:txBody>
          </p:sp>
          <p:sp>
            <p:nvSpPr>
              <p:cNvPr id="87092" name="Text Box 52"/>
              <p:cNvSpPr txBox="1">
                <a:spLocks noChangeArrowheads="1"/>
              </p:cNvSpPr>
              <p:nvPr/>
            </p:nvSpPr>
            <p:spPr bwMode="auto">
              <a:xfrm>
                <a:off x="3919" y="1501"/>
                <a:ext cx="494" cy="173"/>
              </a:xfrm>
              <a:prstGeom prst="rect">
                <a:avLst/>
              </a:prstGeom>
              <a:noFill/>
              <a:ln w="9525">
                <a:noFill/>
                <a:miter lim="800000"/>
                <a:headEnd/>
                <a:tailEnd/>
              </a:ln>
              <a:effectLst/>
            </p:spPr>
            <p:txBody>
              <a:bodyPr>
                <a:spAutoFit/>
              </a:bodyPr>
              <a:lstStyle/>
              <a:p>
                <a:pPr>
                  <a:spcBef>
                    <a:spcPct val="50000"/>
                  </a:spcBef>
                </a:pPr>
                <a:r>
                  <a:rPr lang="en-US" sz="1200" i="1">
                    <a:solidFill>
                      <a:srgbClr val="3366FF"/>
                    </a:solidFill>
                    <a:latin typeface="Comic Sans MS" pitchFamily="66" charset="0"/>
                  </a:rPr>
                  <a:t>Turbine</a:t>
                </a:r>
                <a:endParaRPr lang="th-TH" sz="1200" i="1">
                  <a:solidFill>
                    <a:srgbClr val="3366FF"/>
                  </a:solidFill>
                  <a:latin typeface="Comic Sans MS" pitchFamily="66" charset="0"/>
                </a:endParaRPr>
              </a:p>
            </p:txBody>
          </p:sp>
          <p:sp>
            <p:nvSpPr>
              <p:cNvPr id="87093" name="Rectangle 53"/>
              <p:cNvSpPr>
                <a:spLocks noChangeArrowheads="1"/>
              </p:cNvSpPr>
              <p:nvPr/>
            </p:nvSpPr>
            <p:spPr bwMode="auto">
              <a:xfrm>
                <a:off x="3930" y="1043"/>
                <a:ext cx="487" cy="250"/>
              </a:xfrm>
              <a:prstGeom prst="rect">
                <a:avLst/>
              </a:prstGeom>
              <a:noFill/>
              <a:ln w="9525">
                <a:noFill/>
                <a:miter lim="800000"/>
                <a:headEnd/>
                <a:tailEnd/>
              </a:ln>
              <a:effectLst/>
            </p:spPr>
            <p:txBody>
              <a:bodyPr>
                <a:spAutoFit/>
              </a:bodyPr>
              <a:lstStyle/>
              <a:p>
                <a:r>
                  <a:rPr lang="en-US" sz="1000" i="1">
                    <a:latin typeface="Times New Roman" pitchFamily="18" charset="0"/>
                  </a:rPr>
                  <a:t>P</a:t>
                </a:r>
                <a:r>
                  <a:rPr lang="en-US" sz="1000" i="1" baseline="-25000">
                    <a:latin typeface="Times New Roman" pitchFamily="18" charset="0"/>
                  </a:rPr>
                  <a:t>1</a:t>
                </a:r>
                <a:r>
                  <a:rPr lang="en-US" sz="1000" i="1">
                    <a:latin typeface="Times New Roman" pitchFamily="18" charset="0"/>
                  </a:rPr>
                  <a:t>= 3 MPa</a:t>
                </a:r>
              </a:p>
              <a:p>
                <a:r>
                  <a:rPr lang="en-US" sz="1000" i="1">
                    <a:latin typeface="Times New Roman" pitchFamily="18" charset="0"/>
                  </a:rPr>
                  <a:t>T</a:t>
                </a:r>
                <a:r>
                  <a:rPr lang="en-US" sz="1000" i="1" baseline="-25000">
                    <a:latin typeface="Times New Roman" pitchFamily="18" charset="0"/>
                  </a:rPr>
                  <a:t>1</a:t>
                </a:r>
                <a:r>
                  <a:rPr lang="en-US" sz="1000" i="1">
                    <a:latin typeface="Times New Roman" pitchFamily="18" charset="0"/>
                  </a:rPr>
                  <a:t>= 400</a:t>
                </a:r>
                <a:r>
                  <a:rPr lang="en-US" sz="1000" i="1" baseline="30000">
                    <a:latin typeface="Times New Roman" pitchFamily="18" charset="0"/>
                  </a:rPr>
                  <a:t>o</a:t>
                </a:r>
                <a:r>
                  <a:rPr lang="en-US" sz="1000" i="1">
                    <a:latin typeface="Times New Roman" pitchFamily="18" charset="0"/>
                  </a:rPr>
                  <a:t>C</a:t>
                </a:r>
              </a:p>
            </p:txBody>
          </p:sp>
          <p:sp>
            <p:nvSpPr>
              <p:cNvPr id="87094" name="Rectangle 54"/>
              <p:cNvSpPr>
                <a:spLocks noChangeArrowheads="1"/>
              </p:cNvSpPr>
              <p:nvPr/>
            </p:nvSpPr>
            <p:spPr bwMode="auto">
              <a:xfrm>
                <a:off x="4459" y="1844"/>
                <a:ext cx="539" cy="250"/>
              </a:xfrm>
              <a:prstGeom prst="rect">
                <a:avLst/>
              </a:prstGeom>
              <a:noFill/>
              <a:ln w="9525">
                <a:noFill/>
                <a:miter lim="800000"/>
                <a:headEnd/>
                <a:tailEnd/>
              </a:ln>
              <a:effectLst/>
            </p:spPr>
            <p:txBody>
              <a:bodyPr>
                <a:spAutoFit/>
              </a:bodyPr>
              <a:lstStyle/>
              <a:p>
                <a:r>
                  <a:rPr lang="en-US" sz="1000" i="1">
                    <a:latin typeface="Times New Roman" pitchFamily="18" charset="0"/>
                  </a:rPr>
                  <a:t>P</a:t>
                </a:r>
                <a:r>
                  <a:rPr lang="en-US" sz="1000" i="1" baseline="-25000">
                    <a:latin typeface="Times New Roman" pitchFamily="18" charset="0"/>
                  </a:rPr>
                  <a:t>2</a:t>
                </a:r>
                <a:r>
                  <a:rPr lang="en-US" sz="1000" i="1">
                    <a:latin typeface="Times New Roman" pitchFamily="18" charset="0"/>
                  </a:rPr>
                  <a:t>= 50 kPa</a:t>
                </a:r>
              </a:p>
              <a:p>
                <a:r>
                  <a:rPr lang="en-US" sz="1000" i="1">
                    <a:latin typeface="Times New Roman" pitchFamily="18" charset="0"/>
                  </a:rPr>
                  <a:t>T</a:t>
                </a:r>
                <a:r>
                  <a:rPr lang="en-US" sz="1000" i="1" baseline="-25000">
                    <a:latin typeface="Times New Roman" pitchFamily="18" charset="0"/>
                  </a:rPr>
                  <a:t>2</a:t>
                </a:r>
                <a:r>
                  <a:rPr lang="en-US" sz="1000" i="1">
                    <a:latin typeface="Times New Roman" pitchFamily="18" charset="0"/>
                  </a:rPr>
                  <a:t>= 100</a:t>
                </a:r>
                <a:r>
                  <a:rPr lang="en-US" sz="1000" i="1" baseline="30000">
                    <a:latin typeface="Times New Roman" pitchFamily="18" charset="0"/>
                  </a:rPr>
                  <a:t>o</a:t>
                </a:r>
                <a:r>
                  <a:rPr lang="en-US" sz="1000" i="1">
                    <a:latin typeface="Times New Roman" pitchFamily="18" charset="0"/>
                  </a:rPr>
                  <a:t>C</a:t>
                </a:r>
              </a:p>
            </p:txBody>
          </p:sp>
        </p:grpSp>
        <p:sp>
          <p:nvSpPr>
            <p:cNvPr id="87098" name="Rectangle 58"/>
            <p:cNvSpPr>
              <a:spLocks noChangeArrowheads="1"/>
            </p:cNvSpPr>
            <p:nvPr/>
          </p:nvSpPr>
          <p:spPr bwMode="auto">
            <a:xfrm>
              <a:off x="4787" y="1358"/>
              <a:ext cx="711" cy="404"/>
            </a:xfrm>
            <a:prstGeom prst="rect">
              <a:avLst/>
            </a:prstGeom>
            <a:noFill/>
            <a:ln w="9525">
              <a:noFill/>
              <a:miter lim="800000"/>
              <a:headEnd/>
              <a:tailEnd/>
            </a:ln>
            <a:effectLst/>
          </p:spPr>
          <p:txBody>
            <a:bodyPr wrap="none">
              <a:spAutoFit/>
            </a:bodyPr>
            <a:lstStyle/>
            <a:p>
              <a:r>
                <a:rPr lang="en-US" i="1">
                  <a:sym typeface="Symbol" pitchFamily="18" charset="2"/>
                </a:rPr>
                <a:t></a:t>
              </a:r>
              <a:r>
                <a:rPr lang="en-US" i="1" baseline="-25000">
                  <a:sym typeface="Symbol" pitchFamily="18" charset="2"/>
                </a:rPr>
                <a:t>isen</a:t>
              </a:r>
              <a:r>
                <a:rPr lang="en-US" i="1">
                  <a:sym typeface="Symbol" pitchFamily="18" charset="2"/>
                </a:rPr>
                <a:t> = ?</a:t>
              </a:r>
            </a:p>
            <a:p>
              <a:r>
                <a:rPr lang="en-US" i="1">
                  <a:sym typeface="Symbol" pitchFamily="18" charset="2"/>
                </a:rPr>
                <a:t>m</a:t>
              </a:r>
              <a:r>
                <a:rPr lang="en-US" i="1" baseline="-25000">
                  <a:sym typeface="Symbol" pitchFamily="18" charset="2"/>
                </a:rPr>
                <a:t>dot</a:t>
              </a:r>
              <a:r>
                <a:rPr lang="en-US"/>
                <a:t> = ?</a:t>
              </a:r>
              <a:endParaRPr lang="th-TH"/>
            </a:p>
          </p:txBody>
        </p:sp>
      </p:grpSp>
      <p:graphicFrame>
        <p:nvGraphicFramePr>
          <p:cNvPr id="87100" name="Object 60"/>
          <p:cNvGraphicFramePr>
            <a:graphicFrameLocks noChangeAspect="1"/>
          </p:cNvGraphicFramePr>
          <p:nvPr/>
        </p:nvGraphicFramePr>
        <p:xfrm>
          <a:off x="4514850" y="3321050"/>
          <a:ext cx="114300" cy="215900"/>
        </p:xfrm>
        <a:graphic>
          <a:graphicData uri="http://schemas.openxmlformats.org/presentationml/2006/ole">
            <p:oleObj spid="_x0000_s87100" name="Equation" r:id="rId3" imgW="114120" imgH="215640" progId="Equation.3">
              <p:embed/>
            </p:oleObj>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70" name="ตัวยึดหมายเลขภาพนิ่ง 5"/>
          <p:cNvSpPr>
            <a:spLocks noGrp="1"/>
          </p:cNvSpPr>
          <p:nvPr>
            <p:ph type="sldNum" sz="quarter" idx="12"/>
          </p:nvPr>
        </p:nvSpPr>
        <p:spPr/>
        <p:txBody>
          <a:bodyPr/>
          <a:lstStyle/>
          <a:p>
            <a:fld id="{27D85BED-E0C9-4626-8203-76A15F4A96B2}" type="slidenum">
              <a:rPr lang="en-US"/>
              <a:pPr/>
              <a:t>41</a:t>
            </a:fld>
            <a:endParaRPr lang="th-TH"/>
          </a:p>
        </p:txBody>
      </p:sp>
      <p:sp>
        <p:nvSpPr>
          <p:cNvPr id="77827" name="Rectangle 3"/>
          <p:cNvSpPr>
            <a:spLocks noGrp="1" noChangeArrowheads="1"/>
          </p:cNvSpPr>
          <p:nvPr>
            <p:ph type="body" idx="1"/>
          </p:nvPr>
        </p:nvSpPr>
        <p:spPr>
          <a:xfrm>
            <a:off x="566738" y="1752600"/>
            <a:ext cx="4676775" cy="4267200"/>
          </a:xfrm>
        </p:spPr>
        <p:txBody>
          <a:bodyPr/>
          <a:lstStyle/>
          <a:p>
            <a:pPr>
              <a:buFont typeface="Wingdings" pitchFamily="2" charset="2"/>
              <a:buNone/>
            </a:pPr>
            <a:r>
              <a:rPr lang="en-US" sz="1800" u="sng"/>
              <a:t>Solution</a:t>
            </a:r>
            <a:r>
              <a:rPr lang="en-US" sz="1800"/>
              <a:t> </a:t>
            </a:r>
          </a:p>
          <a:p>
            <a:pPr>
              <a:buFont typeface="Wingdings" pitchFamily="2" charset="2"/>
              <a:buNone/>
            </a:pPr>
            <a:r>
              <a:rPr lang="en-US" sz="1800"/>
              <a:t>Assume Ideal gas : Pv = RT</a:t>
            </a:r>
          </a:p>
          <a:p>
            <a:pPr>
              <a:buFont typeface="Wingdings" pitchFamily="2" charset="2"/>
              <a:buNone/>
            </a:pPr>
            <a:r>
              <a:rPr lang="en-US" sz="1800"/>
              <a:t>Isentropic process : Pv</a:t>
            </a:r>
            <a:r>
              <a:rPr lang="en-US" sz="1800" baseline="30000"/>
              <a:t>k</a:t>
            </a:r>
            <a:r>
              <a:rPr lang="en-US" sz="1800"/>
              <a:t> = constant</a:t>
            </a:r>
          </a:p>
          <a:p>
            <a:pPr>
              <a:buFont typeface="Wingdings" pitchFamily="2" charset="2"/>
              <a:buNone/>
            </a:pPr>
            <a:r>
              <a:rPr lang="en-US" sz="1800"/>
              <a:t>			k = C</a:t>
            </a:r>
            <a:r>
              <a:rPr lang="en-US" sz="1800" baseline="-25000"/>
              <a:t>p</a:t>
            </a:r>
            <a:r>
              <a:rPr lang="en-US" sz="1800"/>
              <a:t>/C</a:t>
            </a:r>
            <a:r>
              <a:rPr lang="en-US" sz="1800" baseline="-25000"/>
              <a:t>v</a:t>
            </a:r>
          </a:p>
          <a:p>
            <a:pPr>
              <a:buFont typeface="Wingdings" pitchFamily="2" charset="2"/>
              <a:buNone/>
            </a:pPr>
            <a:endParaRPr lang="th-TH" sz="1800" u="sng"/>
          </a:p>
        </p:txBody>
      </p:sp>
      <p:sp>
        <p:nvSpPr>
          <p:cNvPr id="77828" name="Rectangle 4"/>
          <p:cNvSpPr>
            <a:spLocks noChangeArrowheads="1"/>
          </p:cNvSpPr>
          <p:nvPr/>
        </p:nvSpPr>
        <p:spPr bwMode="auto">
          <a:xfrm>
            <a:off x="576263" y="392113"/>
            <a:ext cx="8001000" cy="1216025"/>
          </a:xfrm>
          <a:prstGeom prst="rect">
            <a:avLst/>
          </a:prstGeom>
          <a:noFill/>
          <a:ln w="9525">
            <a:noFill/>
            <a:miter lim="800000"/>
            <a:headEnd/>
            <a:tailEnd/>
          </a:ln>
          <a:effectLst/>
        </p:spPr>
        <p:txBody>
          <a:bodyPr anchor="b"/>
          <a:lstStyle/>
          <a:p>
            <a:r>
              <a:rPr lang="en-US" sz="2000" u="sng">
                <a:solidFill>
                  <a:schemeClr val="tx2"/>
                </a:solidFill>
              </a:rPr>
              <a:t>Example 6-19</a:t>
            </a:r>
            <a:r>
              <a:rPr lang="en-US" sz="2000">
                <a:solidFill>
                  <a:schemeClr val="tx2"/>
                </a:solidFill>
              </a:rPr>
              <a:t> </a:t>
            </a:r>
            <a:r>
              <a:rPr lang="en-US">
                <a:solidFill>
                  <a:schemeClr val="tx2"/>
                </a:solidFill>
              </a:rPr>
              <a:t>Air is compressed by an adiabatic compressor from 100 kPa and 12C and to a pressur of 800 kPa at a stead rate of 0.2 kg/s. If the the adiabatic efficiency of the compressor is 80%, determine (a) the exit temperature and (b) the required power input to the compressor.</a:t>
            </a:r>
            <a:endParaRPr lang="th-TH">
              <a:solidFill>
                <a:schemeClr val="tx2"/>
              </a:solidFill>
            </a:endParaRPr>
          </a:p>
        </p:txBody>
      </p:sp>
      <p:grpSp>
        <p:nvGrpSpPr>
          <p:cNvPr id="77865" name="Group 41"/>
          <p:cNvGrpSpPr>
            <a:grpSpLocks/>
          </p:cNvGrpSpPr>
          <p:nvPr/>
        </p:nvGrpSpPr>
        <p:grpSpPr bwMode="auto">
          <a:xfrm>
            <a:off x="5881688" y="1606550"/>
            <a:ext cx="2589212" cy="1820863"/>
            <a:chOff x="3813" y="1132"/>
            <a:chExt cx="1631" cy="1147"/>
          </a:xfrm>
        </p:grpSpPr>
        <p:sp>
          <p:nvSpPr>
            <p:cNvPr id="77830" name="AutoShape 6"/>
            <p:cNvSpPr>
              <a:spLocks noChangeArrowheads="1"/>
            </p:cNvSpPr>
            <p:nvPr/>
          </p:nvSpPr>
          <p:spPr bwMode="auto">
            <a:xfrm rot="16200000" flipH="1">
              <a:off x="4188" y="1298"/>
              <a:ext cx="632" cy="636"/>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77831" name="Group 7"/>
            <p:cNvGrpSpPr>
              <a:grpSpLocks/>
            </p:cNvGrpSpPr>
            <p:nvPr/>
          </p:nvGrpSpPr>
          <p:grpSpPr bwMode="auto">
            <a:xfrm flipH="1">
              <a:off x="4208" y="1893"/>
              <a:ext cx="78" cy="92"/>
              <a:chOff x="2176" y="2953"/>
              <a:chExt cx="137" cy="160"/>
            </a:xfrm>
          </p:grpSpPr>
          <p:sp>
            <p:nvSpPr>
              <p:cNvPr id="77832" name="Rectangle 8"/>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77833" name="Freeform 9"/>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77834" name="Group 10"/>
            <p:cNvGrpSpPr>
              <a:grpSpLocks/>
            </p:cNvGrpSpPr>
            <p:nvPr/>
          </p:nvGrpSpPr>
          <p:grpSpPr bwMode="auto">
            <a:xfrm rot="10800000" flipH="1">
              <a:off x="4726" y="1373"/>
              <a:ext cx="78" cy="93"/>
              <a:chOff x="2176" y="2953"/>
              <a:chExt cx="137" cy="160"/>
            </a:xfrm>
          </p:grpSpPr>
          <p:sp>
            <p:nvSpPr>
              <p:cNvPr id="77835" name="Rectangle 11"/>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77836" name="Freeform 12"/>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77837" name="Rectangle 13"/>
            <p:cNvSpPr>
              <a:spLocks noChangeArrowheads="1"/>
            </p:cNvSpPr>
            <p:nvPr/>
          </p:nvSpPr>
          <p:spPr bwMode="auto">
            <a:xfrm flipH="1">
              <a:off x="4072" y="1590"/>
              <a:ext cx="114" cy="63"/>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sp>
          <p:nvSpPr>
            <p:cNvPr id="77839" name="AutoShape 15"/>
            <p:cNvSpPr>
              <a:spLocks noChangeArrowheads="1"/>
            </p:cNvSpPr>
            <p:nvPr/>
          </p:nvSpPr>
          <p:spPr bwMode="auto">
            <a:xfrm rot="33257966">
              <a:off x="4024" y="1500"/>
              <a:ext cx="111" cy="222"/>
            </a:xfrm>
            <a:prstGeom prst="curvedLeftArrow">
              <a:avLst>
                <a:gd name="adj1" fmla="val 40000"/>
                <a:gd name="adj2" fmla="val 8000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77840" name="Text Box 16"/>
            <p:cNvSpPr txBox="1">
              <a:spLocks noChangeArrowheads="1"/>
            </p:cNvSpPr>
            <p:nvPr/>
          </p:nvSpPr>
          <p:spPr bwMode="auto">
            <a:xfrm>
              <a:off x="3813" y="1715"/>
              <a:ext cx="385" cy="154"/>
            </a:xfrm>
            <a:prstGeom prst="rect">
              <a:avLst/>
            </a:prstGeom>
            <a:noFill/>
            <a:ln w="9525">
              <a:noFill/>
              <a:miter lim="800000"/>
              <a:headEnd/>
              <a:tailEnd/>
            </a:ln>
            <a:effectLst/>
          </p:spPr>
          <p:txBody>
            <a:bodyPr>
              <a:spAutoFit/>
            </a:bodyPr>
            <a:lstStyle/>
            <a:p>
              <a:pPr>
                <a:spcBef>
                  <a:spcPct val="50000"/>
                </a:spcBef>
              </a:pPr>
              <a:r>
                <a:rPr lang="en-US" sz="1000" i="1">
                  <a:latin typeface="Arial" pitchFamily="34" charset="0"/>
                </a:rPr>
                <a:t>w</a:t>
              </a:r>
              <a:r>
                <a:rPr lang="en-US" sz="1000" i="1" baseline="-25000">
                  <a:latin typeface="Arial" pitchFamily="34" charset="0"/>
                </a:rPr>
                <a:t>dot</a:t>
              </a:r>
              <a:r>
                <a:rPr lang="en-US" sz="1000" i="1">
                  <a:latin typeface="Arial" pitchFamily="34" charset="0"/>
                </a:rPr>
                <a:t> =?</a:t>
              </a:r>
              <a:endParaRPr lang="th-TH" sz="1000" i="1">
                <a:latin typeface="Arial" pitchFamily="34" charset="0"/>
              </a:endParaRPr>
            </a:p>
          </p:txBody>
        </p:sp>
        <p:sp>
          <p:nvSpPr>
            <p:cNvPr id="77841" name="Line 17"/>
            <p:cNvSpPr>
              <a:spLocks noChangeShapeType="1"/>
            </p:cNvSpPr>
            <p:nvPr/>
          </p:nvSpPr>
          <p:spPr bwMode="auto">
            <a:xfrm flipV="1">
              <a:off x="4252" y="1938"/>
              <a:ext cx="1" cy="279"/>
            </a:xfrm>
            <a:prstGeom prst="line">
              <a:avLst/>
            </a:prstGeom>
            <a:noFill/>
            <a:ln w="38100">
              <a:solidFill>
                <a:srgbClr val="FF0000"/>
              </a:solidFill>
              <a:round/>
              <a:headEnd/>
              <a:tailEnd type="arrow" w="med" len="lg"/>
            </a:ln>
            <a:effectLst/>
          </p:spPr>
          <p:txBody>
            <a:bodyPr/>
            <a:lstStyle/>
            <a:p>
              <a:endParaRPr lang="th-TH"/>
            </a:p>
          </p:txBody>
        </p:sp>
        <p:sp>
          <p:nvSpPr>
            <p:cNvPr id="77842" name="Line 18"/>
            <p:cNvSpPr>
              <a:spLocks noChangeShapeType="1"/>
            </p:cNvSpPr>
            <p:nvPr/>
          </p:nvSpPr>
          <p:spPr bwMode="auto">
            <a:xfrm flipH="1" flipV="1">
              <a:off x="4754" y="1132"/>
              <a:ext cx="5" cy="262"/>
            </a:xfrm>
            <a:prstGeom prst="line">
              <a:avLst/>
            </a:prstGeom>
            <a:noFill/>
            <a:ln w="38100">
              <a:solidFill>
                <a:srgbClr val="FF0000"/>
              </a:solidFill>
              <a:round/>
              <a:headEnd/>
              <a:tailEnd type="arrow" w="med" len="lg"/>
            </a:ln>
            <a:effectLst/>
          </p:spPr>
          <p:txBody>
            <a:bodyPr/>
            <a:lstStyle/>
            <a:p>
              <a:endParaRPr lang="th-TH"/>
            </a:p>
          </p:txBody>
        </p:sp>
        <p:sp>
          <p:nvSpPr>
            <p:cNvPr id="77843" name="Text Box 19"/>
            <p:cNvSpPr txBox="1">
              <a:spLocks noChangeArrowheads="1"/>
            </p:cNvSpPr>
            <p:nvPr/>
          </p:nvSpPr>
          <p:spPr bwMode="auto">
            <a:xfrm>
              <a:off x="4197" y="1537"/>
              <a:ext cx="601" cy="154"/>
            </a:xfrm>
            <a:prstGeom prst="rect">
              <a:avLst/>
            </a:prstGeom>
            <a:noFill/>
            <a:ln w="9525">
              <a:noFill/>
              <a:miter lim="800000"/>
              <a:headEnd/>
              <a:tailEnd/>
            </a:ln>
            <a:effectLst/>
          </p:spPr>
          <p:txBody>
            <a:bodyPr>
              <a:spAutoFit/>
            </a:bodyPr>
            <a:lstStyle/>
            <a:p>
              <a:pPr>
                <a:spcBef>
                  <a:spcPct val="50000"/>
                </a:spcBef>
              </a:pPr>
              <a:r>
                <a:rPr lang="en-US" sz="1000" i="1">
                  <a:solidFill>
                    <a:srgbClr val="3366FF"/>
                  </a:solidFill>
                  <a:latin typeface="Comic Sans MS" pitchFamily="66" charset="0"/>
                </a:rPr>
                <a:t>Compressor</a:t>
              </a:r>
              <a:endParaRPr lang="th-TH" sz="1000" i="1">
                <a:solidFill>
                  <a:srgbClr val="3366FF"/>
                </a:solidFill>
                <a:latin typeface="Comic Sans MS" pitchFamily="66" charset="0"/>
              </a:endParaRPr>
            </a:p>
          </p:txBody>
        </p:sp>
        <p:sp>
          <p:nvSpPr>
            <p:cNvPr id="77861" name="Rectangle 37"/>
            <p:cNvSpPr>
              <a:spLocks noChangeArrowheads="1"/>
            </p:cNvSpPr>
            <p:nvPr/>
          </p:nvSpPr>
          <p:spPr bwMode="auto">
            <a:xfrm>
              <a:off x="4306" y="2029"/>
              <a:ext cx="535" cy="250"/>
            </a:xfrm>
            <a:prstGeom prst="rect">
              <a:avLst/>
            </a:prstGeom>
            <a:noFill/>
            <a:ln w="9525">
              <a:noFill/>
              <a:miter lim="800000"/>
              <a:headEnd/>
              <a:tailEnd/>
            </a:ln>
            <a:effectLst/>
          </p:spPr>
          <p:txBody>
            <a:bodyPr>
              <a:spAutoFit/>
            </a:bodyPr>
            <a:lstStyle/>
            <a:p>
              <a:r>
                <a:rPr lang="en-US" sz="1000" i="1">
                  <a:latin typeface="Times New Roman" pitchFamily="18" charset="0"/>
                </a:rPr>
                <a:t>P</a:t>
              </a:r>
              <a:r>
                <a:rPr lang="en-US" sz="1000" i="1" baseline="-25000">
                  <a:latin typeface="Times New Roman" pitchFamily="18" charset="0"/>
                </a:rPr>
                <a:t>1</a:t>
              </a:r>
              <a:r>
                <a:rPr lang="en-US" sz="1000" i="1">
                  <a:latin typeface="Times New Roman" pitchFamily="18" charset="0"/>
                </a:rPr>
                <a:t>= 100 kPa</a:t>
              </a:r>
            </a:p>
            <a:p>
              <a:r>
                <a:rPr lang="en-US" sz="1000" i="1">
                  <a:latin typeface="Times New Roman" pitchFamily="18" charset="0"/>
                </a:rPr>
                <a:t>T</a:t>
              </a:r>
              <a:r>
                <a:rPr lang="en-US" sz="1000" i="1" baseline="-25000">
                  <a:latin typeface="Times New Roman" pitchFamily="18" charset="0"/>
                </a:rPr>
                <a:t>1</a:t>
              </a:r>
              <a:r>
                <a:rPr lang="en-US" sz="1000" i="1">
                  <a:latin typeface="Times New Roman" pitchFamily="18" charset="0"/>
                </a:rPr>
                <a:t>= 12</a:t>
              </a:r>
              <a:r>
                <a:rPr lang="en-US" sz="1000" i="1" baseline="30000">
                  <a:latin typeface="Times New Roman" pitchFamily="18" charset="0"/>
                </a:rPr>
                <a:t>o</a:t>
              </a:r>
              <a:r>
                <a:rPr lang="en-US" sz="1000" i="1">
                  <a:latin typeface="Times New Roman" pitchFamily="18" charset="0"/>
                </a:rPr>
                <a:t>C</a:t>
              </a:r>
            </a:p>
          </p:txBody>
        </p:sp>
        <p:sp>
          <p:nvSpPr>
            <p:cNvPr id="77862" name="Rectangle 38"/>
            <p:cNvSpPr>
              <a:spLocks noChangeArrowheads="1"/>
            </p:cNvSpPr>
            <p:nvPr/>
          </p:nvSpPr>
          <p:spPr bwMode="auto">
            <a:xfrm>
              <a:off x="4775" y="1132"/>
              <a:ext cx="539" cy="250"/>
            </a:xfrm>
            <a:prstGeom prst="rect">
              <a:avLst/>
            </a:prstGeom>
            <a:noFill/>
            <a:ln w="9525">
              <a:noFill/>
              <a:miter lim="800000"/>
              <a:headEnd/>
              <a:tailEnd/>
            </a:ln>
            <a:effectLst/>
          </p:spPr>
          <p:txBody>
            <a:bodyPr>
              <a:spAutoFit/>
            </a:bodyPr>
            <a:lstStyle/>
            <a:p>
              <a:r>
                <a:rPr lang="en-US" sz="1000" i="1">
                  <a:latin typeface="Times New Roman" pitchFamily="18" charset="0"/>
                </a:rPr>
                <a:t>P</a:t>
              </a:r>
              <a:r>
                <a:rPr lang="en-US" sz="1000" i="1" baseline="-25000">
                  <a:latin typeface="Times New Roman" pitchFamily="18" charset="0"/>
                </a:rPr>
                <a:t>2</a:t>
              </a:r>
              <a:r>
                <a:rPr lang="en-US" sz="1000" i="1">
                  <a:latin typeface="Times New Roman" pitchFamily="18" charset="0"/>
                </a:rPr>
                <a:t>= 800 kPa</a:t>
              </a:r>
            </a:p>
            <a:p>
              <a:r>
                <a:rPr lang="en-US" sz="1000" i="1">
                  <a:latin typeface="Times New Roman" pitchFamily="18" charset="0"/>
                </a:rPr>
                <a:t>T</a:t>
              </a:r>
              <a:r>
                <a:rPr lang="en-US" sz="1000" i="1" baseline="-25000">
                  <a:latin typeface="Times New Roman" pitchFamily="18" charset="0"/>
                </a:rPr>
                <a:t>2</a:t>
              </a:r>
              <a:r>
                <a:rPr lang="en-US" sz="1000" i="1">
                  <a:latin typeface="Times New Roman" pitchFamily="18" charset="0"/>
                </a:rPr>
                <a:t>= ?</a:t>
              </a:r>
            </a:p>
          </p:txBody>
        </p:sp>
        <p:sp>
          <p:nvSpPr>
            <p:cNvPr id="77863" name="Rectangle 39"/>
            <p:cNvSpPr>
              <a:spLocks noChangeArrowheads="1"/>
            </p:cNvSpPr>
            <p:nvPr/>
          </p:nvSpPr>
          <p:spPr bwMode="auto">
            <a:xfrm>
              <a:off x="4835" y="1494"/>
              <a:ext cx="609" cy="212"/>
            </a:xfrm>
            <a:prstGeom prst="rect">
              <a:avLst/>
            </a:prstGeom>
            <a:noFill/>
            <a:ln w="9525">
              <a:noFill/>
              <a:miter lim="800000"/>
              <a:headEnd/>
              <a:tailEnd/>
            </a:ln>
            <a:effectLst/>
          </p:spPr>
          <p:txBody>
            <a:bodyPr wrap="none">
              <a:spAutoFit/>
            </a:bodyPr>
            <a:lstStyle/>
            <a:p>
              <a:r>
                <a:rPr lang="en-US" sz="800" i="1">
                  <a:sym typeface="Symbol" pitchFamily="18" charset="2"/>
                </a:rPr>
                <a:t></a:t>
              </a:r>
              <a:r>
                <a:rPr lang="en-US" sz="800" i="1" baseline="-25000">
                  <a:sym typeface="Symbol" pitchFamily="18" charset="2"/>
                </a:rPr>
                <a:t>isen</a:t>
              </a:r>
              <a:r>
                <a:rPr lang="en-US" sz="800" i="1">
                  <a:sym typeface="Symbol" pitchFamily="18" charset="2"/>
                </a:rPr>
                <a:t> = 80%</a:t>
              </a:r>
            </a:p>
            <a:p>
              <a:r>
                <a:rPr lang="en-US" sz="800" i="1">
                  <a:sym typeface="Symbol" pitchFamily="18" charset="2"/>
                </a:rPr>
                <a:t>m</a:t>
              </a:r>
              <a:r>
                <a:rPr lang="en-US" sz="800" i="1" baseline="-25000">
                  <a:sym typeface="Symbol" pitchFamily="18" charset="2"/>
                </a:rPr>
                <a:t>dot</a:t>
              </a:r>
              <a:r>
                <a:rPr lang="en-US" sz="800"/>
                <a:t> = 0.2 kg/s</a:t>
              </a:r>
              <a:endParaRPr lang="th-TH" sz="800"/>
            </a:p>
          </p:txBody>
        </p:sp>
      </p:grpSp>
      <p:grpSp>
        <p:nvGrpSpPr>
          <p:cNvPr id="77910" name="Group 86"/>
          <p:cNvGrpSpPr>
            <a:grpSpLocks/>
          </p:cNvGrpSpPr>
          <p:nvPr/>
        </p:nvGrpSpPr>
        <p:grpSpPr bwMode="auto">
          <a:xfrm>
            <a:off x="5219700" y="3205163"/>
            <a:ext cx="3754438" cy="3036887"/>
            <a:chOff x="2946" y="1857"/>
            <a:chExt cx="2365" cy="1913"/>
          </a:xfrm>
        </p:grpSpPr>
        <p:grpSp>
          <p:nvGrpSpPr>
            <p:cNvPr id="77866" name="Group 42"/>
            <p:cNvGrpSpPr>
              <a:grpSpLocks/>
            </p:cNvGrpSpPr>
            <p:nvPr/>
          </p:nvGrpSpPr>
          <p:grpSpPr bwMode="auto">
            <a:xfrm>
              <a:off x="3011" y="1857"/>
              <a:ext cx="2232" cy="1848"/>
              <a:chOff x="1162" y="1382"/>
              <a:chExt cx="2232" cy="1848"/>
            </a:xfrm>
          </p:grpSpPr>
          <p:sp>
            <p:nvSpPr>
              <p:cNvPr id="77867" name="Text Box 43"/>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77868" name="Line 44"/>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77869" name="Line 45"/>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77870" name="Text Box 46"/>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77871" name="Group 47"/>
            <p:cNvGrpSpPr>
              <a:grpSpLocks/>
            </p:cNvGrpSpPr>
            <p:nvPr/>
          </p:nvGrpSpPr>
          <p:grpSpPr bwMode="auto">
            <a:xfrm>
              <a:off x="3841" y="3115"/>
              <a:ext cx="450" cy="655"/>
              <a:chOff x="1992" y="2640"/>
              <a:chExt cx="450" cy="655"/>
            </a:xfrm>
          </p:grpSpPr>
          <p:sp>
            <p:nvSpPr>
              <p:cNvPr id="77872" name="Text Box 48"/>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77873" name="Line 49"/>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77874" name="Group 50"/>
            <p:cNvGrpSpPr>
              <a:grpSpLocks/>
            </p:cNvGrpSpPr>
            <p:nvPr/>
          </p:nvGrpSpPr>
          <p:grpSpPr bwMode="auto">
            <a:xfrm>
              <a:off x="4298" y="2208"/>
              <a:ext cx="285" cy="1538"/>
              <a:chOff x="2449" y="1733"/>
              <a:chExt cx="285" cy="1538"/>
            </a:xfrm>
          </p:grpSpPr>
          <p:sp>
            <p:nvSpPr>
              <p:cNvPr id="77875" name="Line 51"/>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77876" name="Text Box 52"/>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77877" name="Group 53"/>
            <p:cNvGrpSpPr>
              <a:grpSpLocks/>
            </p:cNvGrpSpPr>
            <p:nvPr/>
          </p:nvGrpSpPr>
          <p:grpSpPr bwMode="auto">
            <a:xfrm>
              <a:off x="3539" y="2729"/>
              <a:ext cx="1772" cy="525"/>
              <a:chOff x="1963" y="2254"/>
              <a:chExt cx="1499" cy="447"/>
            </a:xfrm>
          </p:grpSpPr>
          <p:sp>
            <p:nvSpPr>
              <p:cNvPr id="77878" name="Text Box 54"/>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sp>
            <p:nvSpPr>
              <p:cNvPr id="77879" name="Line 55"/>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77880" name="Group 56"/>
            <p:cNvGrpSpPr>
              <a:grpSpLocks/>
            </p:cNvGrpSpPr>
            <p:nvPr/>
          </p:nvGrpSpPr>
          <p:grpSpPr bwMode="auto">
            <a:xfrm>
              <a:off x="4053" y="1993"/>
              <a:ext cx="492" cy="1110"/>
              <a:chOff x="1520" y="1764"/>
              <a:chExt cx="492" cy="1110"/>
            </a:xfrm>
          </p:grpSpPr>
          <p:sp>
            <p:nvSpPr>
              <p:cNvPr id="77881" name="Line 57"/>
              <p:cNvSpPr>
                <a:spLocks noChangeShapeType="1"/>
              </p:cNvSpPr>
              <p:nvPr/>
            </p:nvSpPr>
            <p:spPr bwMode="auto">
              <a:xfrm flipV="1">
                <a:off x="1678" y="2234"/>
                <a:ext cx="47" cy="104"/>
              </a:xfrm>
              <a:prstGeom prst="line">
                <a:avLst/>
              </a:prstGeom>
              <a:noFill/>
              <a:ln w="28575">
                <a:solidFill>
                  <a:srgbClr val="0000FF"/>
                </a:solidFill>
                <a:round/>
                <a:headEnd/>
                <a:tailEnd type="triangle" w="med" len="med"/>
              </a:ln>
              <a:effectLst/>
            </p:spPr>
            <p:txBody>
              <a:bodyPr/>
              <a:lstStyle/>
              <a:p>
                <a:endParaRPr lang="th-TH"/>
              </a:p>
            </p:txBody>
          </p:sp>
          <p:grpSp>
            <p:nvGrpSpPr>
              <p:cNvPr id="77882" name="Group 58"/>
              <p:cNvGrpSpPr>
                <a:grpSpLocks/>
              </p:cNvGrpSpPr>
              <p:nvPr/>
            </p:nvGrpSpPr>
            <p:grpSpPr bwMode="auto">
              <a:xfrm>
                <a:off x="1520" y="1764"/>
                <a:ext cx="492" cy="1110"/>
                <a:chOff x="2204" y="1518"/>
                <a:chExt cx="492" cy="1110"/>
              </a:xfrm>
            </p:grpSpPr>
            <p:sp>
              <p:nvSpPr>
                <p:cNvPr id="77883" name="Text Box 59"/>
                <p:cNvSpPr txBox="1">
                  <a:spLocks noChangeArrowheads="1"/>
                </p:cNvSpPr>
                <p:nvPr/>
              </p:nvSpPr>
              <p:spPr bwMode="auto">
                <a:xfrm>
                  <a:off x="2411" y="1518"/>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77884" name="Freeform 60"/>
                <p:cNvSpPr>
                  <a:spLocks/>
                </p:cNvSpPr>
                <p:nvPr/>
              </p:nvSpPr>
              <p:spPr bwMode="auto">
                <a:xfrm>
                  <a:off x="2204" y="1712"/>
                  <a:ext cx="372" cy="916"/>
                </a:xfrm>
                <a:custGeom>
                  <a:avLst/>
                  <a:gdLst/>
                  <a:ahLst/>
                  <a:cxnLst>
                    <a:cxn ang="0">
                      <a:pos x="0" y="804"/>
                    </a:cxn>
                    <a:cxn ang="0">
                      <a:pos x="32" y="596"/>
                    </a:cxn>
                    <a:cxn ang="0">
                      <a:pos x="88" y="348"/>
                    </a:cxn>
                    <a:cxn ang="0">
                      <a:pos x="168" y="108"/>
                    </a:cxn>
                    <a:cxn ang="0">
                      <a:pos x="216" y="0"/>
                    </a:cxn>
                  </a:cxnLst>
                  <a:rect l="0" t="0" r="r" b="b"/>
                  <a:pathLst>
                    <a:path w="216" h="804">
                      <a:moveTo>
                        <a:pt x="0" y="804"/>
                      </a:moveTo>
                      <a:cubicBezTo>
                        <a:pt x="8" y="738"/>
                        <a:pt x="17" y="672"/>
                        <a:pt x="32" y="596"/>
                      </a:cubicBezTo>
                      <a:cubicBezTo>
                        <a:pt x="47" y="520"/>
                        <a:pt x="65" y="429"/>
                        <a:pt x="88" y="348"/>
                      </a:cubicBezTo>
                      <a:cubicBezTo>
                        <a:pt x="111" y="267"/>
                        <a:pt x="147" y="166"/>
                        <a:pt x="168" y="108"/>
                      </a:cubicBezTo>
                      <a:cubicBezTo>
                        <a:pt x="189" y="50"/>
                        <a:pt x="202" y="25"/>
                        <a:pt x="216" y="0"/>
                      </a:cubicBezTo>
                    </a:path>
                  </a:pathLst>
                </a:custGeom>
                <a:noFill/>
                <a:ln w="31750" cap="flat">
                  <a:solidFill>
                    <a:srgbClr val="0000FF"/>
                  </a:solidFill>
                  <a:prstDash val="dash"/>
                  <a:round/>
                  <a:headEnd/>
                  <a:tailEnd/>
                </a:ln>
                <a:effectLst/>
              </p:spPr>
              <p:txBody>
                <a:bodyPr/>
                <a:lstStyle/>
                <a:p>
                  <a:endParaRPr lang="th-TH"/>
                </a:p>
              </p:txBody>
            </p:sp>
            <p:sp>
              <p:nvSpPr>
                <p:cNvPr id="77885" name="Oval 61"/>
                <p:cNvSpPr>
                  <a:spLocks noChangeArrowheads="1"/>
                </p:cNvSpPr>
                <p:nvPr/>
              </p:nvSpPr>
              <p:spPr bwMode="auto">
                <a:xfrm>
                  <a:off x="2530" y="168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grpSp>
          <p:nvGrpSpPr>
            <p:cNvPr id="77886" name="Group 62"/>
            <p:cNvGrpSpPr>
              <a:grpSpLocks/>
            </p:cNvGrpSpPr>
            <p:nvPr/>
          </p:nvGrpSpPr>
          <p:grpSpPr bwMode="auto">
            <a:xfrm>
              <a:off x="3838" y="2223"/>
              <a:ext cx="357" cy="1088"/>
              <a:chOff x="1989" y="1748"/>
              <a:chExt cx="357" cy="1088"/>
            </a:xfrm>
          </p:grpSpPr>
          <p:sp>
            <p:nvSpPr>
              <p:cNvPr id="77887" name="Line 63"/>
              <p:cNvSpPr>
                <a:spLocks noChangeShapeType="1"/>
              </p:cNvSpPr>
              <p:nvPr/>
            </p:nvSpPr>
            <p:spPr bwMode="auto">
              <a:xfrm flipV="1">
                <a:off x="2200" y="1988"/>
                <a:ext cx="0" cy="648"/>
              </a:xfrm>
              <a:prstGeom prst="line">
                <a:avLst/>
              </a:prstGeom>
              <a:noFill/>
              <a:ln w="38100">
                <a:solidFill>
                  <a:srgbClr val="FF0000"/>
                </a:solidFill>
                <a:round/>
                <a:headEnd/>
                <a:tailEnd/>
              </a:ln>
              <a:effectLst/>
            </p:spPr>
            <p:txBody>
              <a:bodyPr/>
              <a:lstStyle/>
              <a:p>
                <a:endParaRPr lang="th-TH"/>
              </a:p>
            </p:txBody>
          </p:sp>
          <p:sp>
            <p:nvSpPr>
              <p:cNvPr id="77888" name="Text Box 64"/>
              <p:cNvSpPr txBox="1">
                <a:spLocks noChangeArrowheads="1"/>
              </p:cNvSpPr>
              <p:nvPr/>
            </p:nvSpPr>
            <p:spPr bwMode="auto">
              <a:xfrm>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77889" name="Oval 65"/>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77890" name="Oval 66"/>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77891" name="Line 67"/>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77892" name="Text Box 68"/>
              <p:cNvSpPr txBox="1">
                <a:spLocks noChangeArrowheads="1"/>
              </p:cNvSpPr>
              <p:nvPr/>
            </p:nvSpPr>
            <p:spPr bwMode="auto">
              <a:xfrm>
                <a:off x="2061" y="1748"/>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grpSp>
          <p:nvGrpSpPr>
            <p:cNvPr id="77893" name="Group 69"/>
            <p:cNvGrpSpPr>
              <a:grpSpLocks/>
            </p:cNvGrpSpPr>
            <p:nvPr/>
          </p:nvGrpSpPr>
          <p:grpSpPr bwMode="auto">
            <a:xfrm>
              <a:off x="3544" y="1910"/>
              <a:ext cx="1558" cy="968"/>
              <a:chOff x="1974" y="1426"/>
              <a:chExt cx="1273" cy="740"/>
            </a:xfrm>
          </p:grpSpPr>
          <p:sp>
            <p:nvSpPr>
              <p:cNvPr id="77894" name="Line 70"/>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77895" name="Text Box 71"/>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grpSp>
        <p:grpSp>
          <p:nvGrpSpPr>
            <p:cNvPr id="77896" name="Group 72"/>
            <p:cNvGrpSpPr>
              <a:grpSpLocks/>
            </p:cNvGrpSpPr>
            <p:nvPr/>
          </p:nvGrpSpPr>
          <p:grpSpPr bwMode="auto">
            <a:xfrm>
              <a:off x="2994" y="2106"/>
              <a:ext cx="1417" cy="167"/>
              <a:chOff x="1145" y="1631"/>
              <a:chExt cx="1417" cy="167"/>
            </a:xfrm>
          </p:grpSpPr>
          <p:sp>
            <p:nvSpPr>
              <p:cNvPr id="77897" name="Line 73"/>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77898" name="Text Box 74"/>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200" i="1">
                    <a:latin typeface="Comic Sans MS" pitchFamily="66" charset="0"/>
                  </a:rPr>
                  <a:t>T</a:t>
                </a:r>
                <a:r>
                  <a:rPr lang="en-US" sz="1200" i="1" baseline="-25000">
                    <a:latin typeface="Comic Sans MS" pitchFamily="66" charset="0"/>
                  </a:rPr>
                  <a:t>2</a:t>
                </a:r>
                <a:endParaRPr lang="en-US" sz="900" i="1">
                  <a:latin typeface="Comic Sans MS" pitchFamily="66" charset="0"/>
                  <a:cs typeface="Arial" pitchFamily="34" charset="0"/>
                </a:endParaRPr>
              </a:p>
            </p:txBody>
          </p:sp>
        </p:grpSp>
        <p:grpSp>
          <p:nvGrpSpPr>
            <p:cNvPr id="77899" name="Group 75"/>
            <p:cNvGrpSpPr>
              <a:grpSpLocks/>
            </p:cNvGrpSpPr>
            <p:nvPr/>
          </p:nvGrpSpPr>
          <p:grpSpPr bwMode="auto">
            <a:xfrm>
              <a:off x="2946" y="2378"/>
              <a:ext cx="1104" cy="805"/>
              <a:chOff x="1097" y="1903"/>
              <a:chExt cx="1104" cy="805"/>
            </a:xfrm>
          </p:grpSpPr>
          <p:sp>
            <p:nvSpPr>
              <p:cNvPr id="77900" name="Line 76"/>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77901" name="Line 77"/>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77902" name="Text Box 78"/>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2s</a:t>
                </a:r>
                <a:endParaRPr lang="en-US" sz="1000" i="1">
                  <a:latin typeface="Comic Sans MS" pitchFamily="66" charset="0"/>
                  <a:cs typeface="Arial" pitchFamily="34" charset="0"/>
                </a:endParaRPr>
              </a:p>
            </p:txBody>
          </p:sp>
          <p:sp>
            <p:nvSpPr>
              <p:cNvPr id="77903" name="Text Box 79"/>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1</a:t>
                </a:r>
                <a:endParaRPr lang="en-US" sz="1000" i="1">
                  <a:latin typeface="Comic Sans MS" pitchFamily="66" charset="0"/>
                  <a:cs typeface="Arial" pitchFamily="34" charset="0"/>
                </a:endParaRPr>
              </a:p>
            </p:txBody>
          </p:sp>
        </p:grpSp>
        <p:grpSp>
          <p:nvGrpSpPr>
            <p:cNvPr id="77904" name="Group 80"/>
            <p:cNvGrpSpPr>
              <a:grpSpLocks/>
            </p:cNvGrpSpPr>
            <p:nvPr/>
          </p:nvGrpSpPr>
          <p:grpSpPr bwMode="auto">
            <a:xfrm>
              <a:off x="4045" y="2649"/>
              <a:ext cx="942" cy="248"/>
              <a:chOff x="2196" y="2174"/>
              <a:chExt cx="942" cy="248"/>
            </a:xfrm>
          </p:grpSpPr>
          <p:sp>
            <p:nvSpPr>
              <p:cNvPr id="77905" name="Text Box 81"/>
              <p:cNvSpPr txBox="1">
                <a:spLocks noChangeArrowheads="1"/>
              </p:cNvSpPr>
              <p:nvPr/>
            </p:nvSpPr>
            <p:spPr bwMode="auto">
              <a:xfrm>
                <a:off x="2527" y="2174"/>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77906" name="Line 82"/>
              <p:cNvSpPr>
                <a:spLocks noChangeShapeType="1"/>
              </p:cNvSpPr>
              <p:nvPr/>
            </p:nvSpPr>
            <p:spPr bwMode="auto">
              <a:xfrm flipH="1">
                <a:off x="2196" y="2241"/>
                <a:ext cx="411" cy="99"/>
              </a:xfrm>
              <a:prstGeom prst="line">
                <a:avLst/>
              </a:prstGeom>
              <a:noFill/>
              <a:ln w="6350">
                <a:solidFill>
                  <a:schemeClr val="tx1"/>
                </a:solidFill>
                <a:round/>
                <a:headEnd/>
                <a:tailEnd type="triangle" w="med" len="med"/>
              </a:ln>
              <a:effectLst/>
            </p:spPr>
            <p:txBody>
              <a:bodyPr/>
              <a:lstStyle/>
              <a:p>
                <a:endParaRPr lang="th-TH"/>
              </a:p>
            </p:txBody>
          </p:sp>
        </p:grpSp>
        <p:grpSp>
          <p:nvGrpSpPr>
            <p:cNvPr id="77907" name="Group 83"/>
            <p:cNvGrpSpPr>
              <a:grpSpLocks/>
            </p:cNvGrpSpPr>
            <p:nvPr/>
          </p:nvGrpSpPr>
          <p:grpSpPr bwMode="auto">
            <a:xfrm>
              <a:off x="4301" y="2227"/>
              <a:ext cx="831" cy="248"/>
              <a:chOff x="2452" y="1752"/>
              <a:chExt cx="831" cy="248"/>
            </a:xfrm>
          </p:grpSpPr>
          <p:sp>
            <p:nvSpPr>
              <p:cNvPr id="77908" name="Text Box 84"/>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77909" name="Line 85"/>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grpSp>
      <p:graphicFrame>
        <p:nvGraphicFramePr>
          <p:cNvPr id="77911" name="Object 87"/>
          <p:cNvGraphicFramePr>
            <a:graphicFrameLocks noChangeAspect="1"/>
          </p:cNvGraphicFramePr>
          <p:nvPr/>
        </p:nvGraphicFramePr>
        <p:xfrm>
          <a:off x="1014413" y="3221038"/>
          <a:ext cx="3568700" cy="1951037"/>
        </p:xfrm>
        <a:graphic>
          <a:graphicData uri="http://schemas.openxmlformats.org/presentationml/2006/ole">
            <p:oleObj spid="_x0000_s77911" name="Equation" r:id="rId3" imgW="2857320" imgH="1562040" progId="Equation.3">
              <p:embed/>
            </p:oleObj>
          </a:graphicData>
        </a:graphic>
      </p:graphicFrame>
      <p:graphicFrame>
        <p:nvGraphicFramePr>
          <p:cNvPr id="77912" name="Object 88"/>
          <p:cNvGraphicFramePr>
            <a:graphicFrameLocks noChangeAspect="1"/>
          </p:cNvGraphicFramePr>
          <p:nvPr/>
        </p:nvGraphicFramePr>
        <p:xfrm>
          <a:off x="1168400" y="4995863"/>
          <a:ext cx="3457575" cy="1146175"/>
        </p:xfrm>
        <a:graphic>
          <a:graphicData uri="http://schemas.openxmlformats.org/presentationml/2006/ole">
            <p:oleObj spid="_x0000_s77912" name="Equation" r:id="rId4" imgW="1955520" imgH="838080" progId="Equation.DSMT4">
              <p:embed/>
            </p:oleObj>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Grp="1" noChangeArrowheads="1"/>
          </p:cNvSpPr>
          <p:nvPr>
            <p:ph type="ctrTitle"/>
          </p:nvPr>
        </p:nvSpPr>
        <p:spPr/>
        <p:txBody>
          <a:bodyPr/>
          <a:lstStyle/>
          <a:p>
            <a:r>
              <a:rPr lang="en-US"/>
              <a:t>Summary</a:t>
            </a:r>
            <a:endParaRPr lang="th-TH"/>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6" name="ตัวยึดหมายเลขภาพนิ่ง 5"/>
          <p:cNvSpPr>
            <a:spLocks noGrp="1"/>
          </p:cNvSpPr>
          <p:nvPr>
            <p:ph type="sldNum" sz="quarter" idx="12"/>
          </p:nvPr>
        </p:nvSpPr>
        <p:spPr/>
        <p:txBody>
          <a:bodyPr/>
          <a:lstStyle/>
          <a:p>
            <a:fld id="{56EA61A0-7213-4EC6-8951-D8C195AD0583}" type="slidenum">
              <a:rPr lang="en-US"/>
              <a:pPr/>
              <a:t>43</a:t>
            </a:fld>
            <a:endParaRPr lang="th-TH"/>
          </a:p>
        </p:txBody>
      </p:sp>
      <p:sp>
        <p:nvSpPr>
          <p:cNvPr id="103426" name="Rectangle 2"/>
          <p:cNvSpPr>
            <a:spLocks noGrp="1" noChangeArrowheads="1"/>
          </p:cNvSpPr>
          <p:nvPr>
            <p:ph type="title"/>
          </p:nvPr>
        </p:nvSpPr>
        <p:spPr/>
        <p:txBody>
          <a:bodyPr/>
          <a:lstStyle/>
          <a:p>
            <a:r>
              <a:rPr lang="en-US"/>
              <a:t>Inequality of CLAUSIUS</a:t>
            </a:r>
            <a:endParaRPr lang="th-TH"/>
          </a:p>
        </p:txBody>
      </p:sp>
      <p:graphicFrame>
        <p:nvGraphicFramePr>
          <p:cNvPr id="103428" name="Object 4"/>
          <p:cNvGraphicFramePr>
            <a:graphicFrameLocks noChangeAspect="1"/>
          </p:cNvGraphicFramePr>
          <p:nvPr/>
        </p:nvGraphicFramePr>
        <p:xfrm>
          <a:off x="2498725" y="2541588"/>
          <a:ext cx="2330450" cy="1641475"/>
        </p:xfrm>
        <a:graphic>
          <a:graphicData uri="http://schemas.openxmlformats.org/presentationml/2006/ole">
            <p:oleObj spid="_x0000_s103428" name="Equation" r:id="rId3" imgW="558720" imgH="393480" progId="Equation.3">
              <p:embed/>
            </p:oleObj>
          </a:graphicData>
        </a:graphic>
      </p:graphicFrame>
      <p:grpSp>
        <p:nvGrpSpPr>
          <p:cNvPr id="103429" name="Group 5"/>
          <p:cNvGrpSpPr>
            <a:grpSpLocks/>
          </p:cNvGrpSpPr>
          <p:nvPr/>
        </p:nvGrpSpPr>
        <p:grpSpPr bwMode="auto">
          <a:xfrm>
            <a:off x="6508750" y="2725738"/>
            <a:ext cx="2190750" cy="2287587"/>
            <a:chOff x="3822" y="1572"/>
            <a:chExt cx="1380" cy="1441"/>
          </a:xfrm>
        </p:grpSpPr>
        <p:grpSp>
          <p:nvGrpSpPr>
            <p:cNvPr id="103430" name="Group 6"/>
            <p:cNvGrpSpPr>
              <a:grpSpLocks/>
            </p:cNvGrpSpPr>
            <p:nvPr/>
          </p:nvGrpSpPr>
          <p:grpSpPr bwMode="auto">
            <a:xfrm>
              <a:off x="3822" y="1997"/>
              <a:ext cx="874" cy="474"/>
              <a:chOff x="3324" y="1009"/>
              <a:chExt cx="874" cy="474"/>
            </a:xfrm>
          </p:grpSpPr>
          <p:grpSp>
            <p:nvGrpSpPr>
              <p:cNvPr id="103431" name="Group 7"/>
              <p:cNvGrpSpPr>
                <a:grpSpLocks/>
              </p:cNvGrpSpPr>
              <p:nvPr/>
            </p:nvGrpSpPr>
            <p:grpSpPr bwMode="auto">
              <a:xfrm>
                <a:off x="3709" y="1009"/>
                <a:ext cx="489" cy="474"/>
                <a:chOff x="2561" y="1093"/>
                <a:chExt cx="489" cy="474"/>
              </a:xfrm>
            </p:grpSpPr>
            <p:sp>
              <p:nvSpPr>
                <p:cNvPr id="103432" name="Rectangle 8"/>
                <p:cNvSpPr>
                  <a:spLocks noChangeArrowheads="1"/>
                </p:cNvSpPr>
                <p:nvPr/>
              </p:nvSpPr>
              <p:spPr bwMode="auto">
                <a:xfrm>
                  <a:off x="2561" y="1093"/>
                  <a:ext cx="489" cy="474"/>
                </a:xfrm>
                <a:prstGeom prst="rect">
                  <a:avLst/>
                </a:prstGeom>
                <a:solidFill>
                  <a:srgbClr val="FFFF99">
                    <a:alpha val="62000"/>
                  </a:srgbClr>
                </a:solidFill>
                <a:ln w="9525" algn="ctr">
                  <a:noFill/>
                  <a:miter lim="800000"/>
                  <a:headEnd/>
                  <a:tailEnd/>
                </a:ln>
                <a:effectLst>
                  <a:prstShdw prst="shdw17" dist="17961" dir="2700000">
                    <a:srgbClr val="FFFF99">
                      <a:gamma/>
                      <a:shade val="60000"/>
                      <a:invGamma/>
                    </a:srgbClr>
                  </a:prstShdw>
                </a:effectLst>
              </p:spPr>
              <p:txBody>
                <a:bodyPr wrap="none" anchor="ctr"/>
                <a:lstStyle/>
                <a:p>
                  <a:endParaRPr lang="th-TH"/>
                </a:p>
              </p:txBody>
            </p:sp>
            <p:grpSp>
              <p:nvGrpSpPr>
                <p:cNvPr id="103433" name="Group 9"/>
                <p:cNvGrpSpPr>
                  <a:grpSpLocks/>
                </p:cNvGrpSpPr>
                <p:nvPr/>
              </p:nvGrpSpPr>
              <p:grpSpPr bwMode="auto">
                <a:xfrm>
                  <a:off x="2589" y="1167"/>
                  <a:ext cx="394" cy="330"/>
                  <a:chOff x="2461" y="1823"/>
                  <a:chExt cx="394" cy="330"/>
                </a:xfrm>
              </p:grpSpPr>
              <p:sp>
                <p:nvSpPr>
                  <p:cNvPr id="103434" name="Oval 10"/>
                  <p:cNvSpPr>
                    <a:spLocks noChangeArrowheads="1"/>
                  </p:cNvSpPr>
                  <p:nvPr/>
                </p:nvSpPr>
                <p:spPr bwMode="auto">
                  <a:xfrm flipH="1" flipV="1">
                    <a:off x="2507" y="1823"/>
                    <a:ext cx="348" cy="330"/>
                  </a:xfrm>
                  <a:prstGeom prst="ellipse">
                    <a:avLst/>
                  </a:prstGeom>
                  <a:noFill/>
                  <a:ln w="28575" algn="ctr">
                    <a:solidFill>
                      <a:srgbClr val="000080"/>
                    </a:solidFill>
                    <a:round/>
                    <a:headEnd/>
                    <a:tailEnd/>
                  </a:ln>
                  <a:effectLst/>
                </p:spPr>
                <p:txBody>
                  <a:bodyPr wrap="none" anchor="ctr"/>
                  <a:lstStyle/>
                  <a:p>
                    <a:endParaRPr lang="th-TH"/>
                  </a:p>
                </p:txBody>
              </p:sp>
              <p:sp>
                <p:nvSpPr>
                  <p:cNvPr id="103435" name="Line 11"/>
                  <p:cNvSpPr>
                    <a:spLocks noChangeShapeType="1"/>
                  </p:cNvSpPr>
                  <p:nvPr/>
                </p:nvSpPr>
                <p:spPr bwMode="auto">
                  <a:xfrm flipH="1" flipV="1">
                    <a:off x="2510" y="1967"/>
                    <a:ext cx="0" cy="60"/>
                  </a:xfrm>
                  <a:prstGeom prst="line">
                    <a:avLst/>
                  </a:prstGeom>
                  <a:noFill/>
                  <a:ln w="9525">
                    <a:solidFill>
                      <a:srgbClr val="000080"/>
                    </a:solidFill>
                    <a:round/>
                    <a:headEnd/>
                    <a:tailEnd type="stealth" w="lg" len="lg"/>
                  </a:ln>
                  <a:effectLst/>
                </p:spPr>
                <p:txBody>
                  <a:bodyPr/>
                  <a:lstStyle/>
                  <a:p>
                    <a:endParaRPr lang="th-TH"/>
                  </a:p>
                </p:txBody>
              </p:sp>
              <p:sp>
                <p:nvSpPr>
                  <p:cNvPr id="103436" name="Line 12"/>
                  <p:cNvSpPr>
                    <a:spLocks noChangeShapeType="1"/>
                  </p:cNvSpPr>
                  <p:nvPr/>
                </p:nvSpPr>
                <p:spPr bwMode="auto">
                  <a:xfrm flipH="1" flipV="1">
                    <a:off x="2461" y="1973"/>
                    <a:ext cx="99" cy="0"/>
                  </a:xfrm>
                  <a:prstGeom prst="line">
                    <a:avLst/>
                  </a:prstGeom>
                  <a:noFill/>
                  <a:ln w="9525">
                    <a:solidFill>
                      <a:srgbClr val="000080"/>
                    </a:solidFill>
                    <a:round/>
                    <a:headEnd/>
                    <a:tailEnd/>
                  </a:ln>
                  <a:effectLst/>
                </p:spPr>
                <p:txBody>
                  <a:bodyPr/>
                  <a:lstStyle/>
                  <a:p>
                    <a:endParaRPr lang="th-TH"/>
                  </a:p>
                </p:txBody>
              </p:sp>
            </p:grpSp>
          </p:grpSp>
          <p:sp>
            <p:nvSpPr>
              <p:cNvPr id="103437" name="Text Box 13"/>
              <p:cNvSpPr txBox="1">
                <a:spLocks noChangeArrowheads="1"/>
              </p:cNvSpPr>
              <p:nvPr/>
            </p:nvSpPr>
            <p:spPr bwMode="auto">
              <a:xfrm>
                <a:off x="3324" y="1121"/>
                <a:ext cx="440" cy="254"/>
              </a:xfrm>
              <a:prstGeom prst="rect">
                <a:avLst/>
              </a:prstGeom>
              <a:noFill/>
              <a:ln w="9525" algn="ctr">
                <a:noFill/>
                <a:miter lim="800000"/>
                <a:headEnd/>
                <a:tailEnd/>
              </a:ln>
              <a:effectLst/>
            </p:spPr>
            <p:txBody>
              <a:bodyPr>
                <a:spAutoFit/>
              </a:bodyPr>
              <a:lstStyle/>
              <a:p>
                <a:pPr algn="ctr">
                  <a:lnSpc>
                    <a:spcPct val="85000"/>
                  </a:lnSpc>
                </a:pPr>
                <a:r>
                  <a:rPr lang="en-US" sz="1200" i="1">
                    <a:latin typeface="Comic Sans MS" pitchFamily="66" charset="0"/>
                  </a:rPr>
                  <a:t>Heat Engine</a:t>
                </a:r>
                <a:endParaRPr lang="th-TH" sz="1200" i="1" baseline="-25000">
                  <a:latin typeface="Comic Sans MS" pitchFamily="66" charset="0"/>
                </a:endParaRPr>
              </a:p>
            </p:txBody>
          </p:sp>
        </p:grpSp>
        <p:grpSp>
          <p:nvGrpSpPr>
            <p:cNvPr id="103438" name="Group 14"/>
            <p:cNvGrpSpPr>
              <a:grpSpLocks/>
            </p:cNvGrpSpPr>
            <p:nvPr/>
          </p:nvGrpSpPr>
          <p:grpSpPr bwMode="auto">
            <a:xfrm>
              <a:off x="3971" y="1572"/>
              <a:ext cx="897" cy="298"/>
              <a:chOff x="3473" y="584"/>
              <a:chExt cx="897" cy="298"/>
            </a:xfrm>
          </p:grpSpPr>
          <p:sp>
            <p:nvSpPr>
              <p:cNvPr id="103439" name="Freeform 15"/>
              <p:cNvSpPr>
                <a:spLocks/>
              </p:cNvSpPr>
              <p:nvPr/>
            </p:nvSpPr>
            <p:spPr bwMode="auto">
              <a:xfrm>
                <a:off x="3473" y="584"/>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FF0000">
                  <a:alpha val="60001"/>
                </a:srgbClr>
              </a:solidFill>
              <a:ln w="9525" cap="flat" cmpd="sng">
                <a:noFill/>
                <a:prstDash val="solid"/>
                <a:round/>
                <a:headEnd type="none" w="med" len="med"/>
                <a:tailEnd type="none" w="med" len="med"/>
              </a:ln>
              <a:effectLst/>
            </p:spPr>
            <p:txBody>
              <a:bodyPr/>
              <a:lstStyle/>
              <a:p>
                <a:endParaRPr lang="th-TH"/>
              </a:p>
            </p:txBody>
          </p:sp>
          <p:sp>
            <p:nvSpPr>
              <p:cNvPr id="103440" name="Text Box 16"/>
              <p:cNvSpPr txBox="1">
                <a:spLocks noChangeArrowheads="1"/>
              </p:cNvSpPr>
              <p:nvPr/>
            </p:nvSpPr>
            <p:spPr bwMode="auto">
              <a:xfrm>
                <a:off x="3575" y="644"/>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Source, T</a:t>
                </a:r>
                <a:r>
                  <a:rPr lang="en-US" sz="1400" i="1" baseline="-25000">
                    <a:latin typeface="Comic Sans MS" pitchFamily="66" charset="0"/>
                  </a:rPr>
                  <a:t>H</a:t>
                </a:r>
                <a:endParaRPr lang="th-TH" sz="1400" i="1" baseline="-25000">
                  <a:latin typeface="Comic Sans MS" pitchFamily="66" charset="0"/>
                </a:endParaRPr>
              </a:p>
            </p:txBody>
          </p:sp>
        </p:grpSp>
        <p:grpSp>
          <p:nvGrpSpPr>
            <p:cNvPr id="103441" name="Group 17"/>
            <p:cNvGrpSpPr>
              <a:grpSpLocks/>
            </p:cNvGrpSpPr>
            <p:nvPr/>
          </p:nvGrpSpPr>
          <p:grpSpPr bwMode="auto">
            <a:xfrm>
              <a:off x="3959" y="2715"/>
              <a:ext cx="897" cy="298"/>
              <a:chOff x="3461" y="1727"/>
              <a:chExt cx="897" cy="298"/>
            </a:xfrm>
          </p:grpSpPr>
          <p:sp>
            <p:nvSpPr>
              <p:cNvPr id="103442" name="Freeform 18"/>
              <p:cNvSpPr>
                <a:spLocks/>
              </p:cNvSpPr>
              <p:nvPr/>
            </p:nvSpPr>
            <p:spPr bwMode="auto">
              <a:xfrm flipH="1" flipV="1">
                <a:off x="3461" y="1727"/>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3366FF">
                  <a:alpha val="60001"/>
                </a:srgbClr>
              </a:solidFill>
              <a:ln w="9525" cap="flat" cmpd="sng">
                <a:noFill/>
                <a:prstDash val="solid"/>
                <a:round/>
                <a:headEnd type="none" w="med" len="med"/>
                <a:tailEnd type="none" w="med" len="med"/>
              </a:ln>
              <a:effectLst/>
            </p:spPr>
            <p:txBody>
              <a:bodyPr/>
              <a:lstStyle/>
              <a:p>
                <a:endParaRPr lang="th-TH"/>
              </a:p>
            </p:txBody>
          </p:sp>
          <p:sp>
            <p:nvSpPr>
              <p:cNvPr id="103443" name="Text Box 19"/>
              <p:cNvSpPr txBox="1">
                <a:spLocks noChangeArrowheads="1"/>
              </p:cNvSpPr>
              <p:nvPr/>
            </p:nvSpPr>
            <p:spPr bwMode="auto">
              <a:xfrm>
                <a:off x="3600" y="1779"/>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Sink, T</a:t>
                </a:r>
                <a:r>
                  <a:rPr lang="en-US" sz="1400" i="1" baseline="-25000">
                    <a:latin typeface="Comic Sans MS" pitchFamily="66" charset="0"/>
                  </a:rPr>
                  <a:t>L</a:t>
                </a:r>
                <a:endParaRPr lang="th-TH" sz="1400" i="1" baseline="-25000">
                  <a:latin typeface="Comic Sans MS" pitchFamily="66" charset="0"/>
                </a:endParaRPr>
              </a:p>
            </p:txBody>
          </p:sp>
        </p:grpSp>
        <p:grpSp>
          <p:nvGrpSpPr>
            <p:cNvPr id="103444" name="Group 20"/>
            <p:cNvGrpSpPr>
              <a:grpSpLocks/>
            </p:cNvGrpSpPr>
            <p:nvPr/>
          </p:nvGrpSpPr>
          <p:grpSpPr bwMode="auto">
            <a:xfrm>
              <a:off x="4269" y="1762"/>
              <a:ext cx="933" cy="1050"/>
              <a:chOff x="3771" y="774"/>
              <a:chExt cx="933" cy="1050"/>
            </a:xfrm>
          </p:grpSpPr>
          <p:sp>
            <p:nvSpPr>
              <p:cNvPr id="103445" name="Freeform 21"/>
              <p:cNvSpPr>
                <a:spLocks/>
              </p:cNvSpPr>
              <p:nvPr/>
            </p:nvSpPr>
            <p:spPr bwMode="auto">
              <a:xfrm>
                <a:off x="3771" y="774"/>
                <a:ext cx="560" cy="1050"/>
              </a:xfrm>
              <a:custGeom>
                <a:avLst/>
                <a:gdLst/>
                <a:ahLst/>
                <a:cxnLst>
                  <a:cxn ang="0">
                    <a:pos x="190" y="75"/>
                  </a:cxn>
                  <a:cxn ang="0">
                    <a:pos x="51" y="6"/>
                  </a:cxn>
                  <a:cxn ang="0">
                    <a:pos x="48" y="1152"/>
                  </a:cxn>
                  <a:cxn ang="0">
                    <a:pos x="0" y="1155"/>
                  </a:cxn>
                  <a:cxn ang="0">
                    <a:pos x="132" y="1218"/>
                  </a:cxn>
                  <a:cxn ang="0">
                    <a:pos x="273" y="1158"/>
                  </a:cxn>
                  <a:cxn ang="0">
                    <a:pos x="219" y="1158"/>
                  </a:cxn>
                  <a:cxn ang="0">
                    <a:pos x="216" y="471"/>
                  </a:cxn>
                  <a:cxn ang="0">
                    <a:pos x="222" y="531"/>
                  </a:cxn>
                  <a:cxn ang="0">
                    <a:pos x="232" y="593"/>
                  </a:cxn>
                  <a:cxn ang="0">
                    <a:pos x="250" y="627"/>
                  </a:cxn>
                  <a:cxn ang="0">
                    <a:pos x="278" y="649"/>
                  </a:cxn>
                  <a:cxn ang="0">
                    <a:pos x="321" y="657"/>
                  </a:cxn>
                  <a:cxn ang="0">
                    <a:pos x="384" y="657"/>
                  </a:cxn>
                  <a:cxn ang="0">
                    <a:pos x="522" y="654"/>
                  </a:cxn>
                  <a:cxn ang="0">
                    <a:pos x="522" y="690"/>
                  </a:cxn>
                  <a:cxn ang="0">
                    <a:pos x="560" y="609"/>
                  </a:cxn>
                  <a:cxn ang="0">
                    <a:pos x="518" y="535"/>
                  </a:cxn>
                  <a:cxn ang="0">
                    <a:pos x="516" y="569"/>
                  </a:cxn>
                  <a:cxn ang="0">
                    <a:pos x="380" y="571"/>
                  </a:cxn>
                  <a:cxn ang="0">
                    <a:pos x="354" y="569"/>
                  </a:cxn>
                  <a:cxn ang="0">
                    <a:pos x="332" y="563"/>
                  </a:cxn>
                  <a:cxn ang="0">
                    <a:pos x="322" y="537"/>
                  </a:cxn>
                  <a:cxn ang="0">
                    <a:pos x="320" y="477"/>
                  </a:cxn>
                  <a:cxn ang="0">
                    <a:pos x="321" y="0"/>
                  </a:cxn>
                  <a:cxn ang="0">
                    <a:pos x="186" y="78"/>
                  </a:cxn>
                  <a:cxn ang="0">
                    <a:pos x="190" y="75"/>
                  </a:cxn>
                </a:cxnLst>
                <a:rect l="0" t="0" r="r" b="b"/>
                <a:pathLst>
                  <a:path w="560" h="1218">
                    <a:moveTo>
                      <a:pt x="190" y="75"/>
                    </a:moveTo>
                    <a:lnTo>
                      <a:pt x="51" y="6"/>
                    </a:lnTo>
                    <a:lnTo>
                      <a:pt x="48" y="1152"/>
                    </a:lnTo>
                    <a:lnTo>
                      <a:pt x="0" y="1155"/>
                    </a:lnTo>
                    <a:lnTo>
                      <a:pt x="132" y="1218"/>
                    </a:lnTo>
                    <a:lnTo>
                      <a:pt x="273" y="1158"/>
                    </a:lnTo>
                    <a:lnTo>
                      <a:pt x="219" y="1158"/>
                    </a:lnTo>
                    <a:lnTo>
                      <a:pt x="216" y="471"/>
                    </a:lnTo>
                    <a:lnTo>
                      <a:pt x="222" y="531"/>
                    </a:lnTo>
                    <a:lnTo>
                      <a:pt x="232" y="593"/>
                    </a:lnTo>
                    <a:lnTo>
                      <a:pt x="250" y="627"/>
                    </a:lnTo>
                    <a:lnTo>
                      <a:pt x="278" y="649"/>
                    </a:lnTo>
                    <a:lnTo>
                      <a:pt x="321" y="657"/>
                    </a:lnTo>
                    <a:lnTo>
                      <a:pt x="384" y="657"/>
                    </a:lnTo>
                    <a:lnTo>
                      <a:pt x="522" y="654"/>
                    </a:lnTo>
                    <a:lnTo>
                      <a:pt x="522" y="690"/>
                    </a:lnTo>
                    <a:lnTo>
                      <a:pt x="560" y="609"/>
                    </a:lnTo>
                    <a:lnTo>
                      <a:pt x="518" y="535"/>
                    </a:lnTo>
                    <a:lnTo>
                      <a:pt x="516" y="569"/>
                    </a:lnTo>
                    <a:lnTo>
                      <a:pt x="380" y="571"/>
                    </a:lnTo>
                    <a:lnTo>
                      <a:pt x="354" y="569"/>
                    </a:lnTo>
                    <a:lnTo>
                      <a:pt x="332" y="563"/>
                    </a:lnTo>
                    <a:lnTo>
                      <a:pt x="322" y="537"/>
                    </a:lnTo>
                    <a:lnTo>
                      <a:pt x="320" y="477"/>
                    </a:lnTo>
                    <a:lnTo>
                      <a:pt x="321" y="0"/>
                    </a:lnTo>
                    <a:lnTo>
                      <a:pt x="186" y="78"/>
                    </a:lnTo>
                    <a:lnTo>
                      <a:pt x="190" y="75"/>
                    </a:lnTo>
                    <a:close/>
                  </a:path>
                </a:pathLst>
              </a:custGeom>
              <a:solidFill>
                <a:srgbClr val="008000">
                  <a:alpha val="57001"/>
                </a:srgbClr>
              </a:solidFill>
              <a:ln w="9525" cap="flat" cmpd="sng">
                <a:solidFill>
                  <a:srgbClr val="FF6600"/>
                </a:solidFill>
                <a:prstDash val="solid"/>
                <a:round/>
                <a:headEnd type="none" w="med" len="med"/>
                <a:tailEnd type="none" w="med" len="med"/>
              </a:ln>
              <a:effectLst/>
            </p:spPr>
            <p:txBody>
              <a:bodyPr/>
              <a:lstStyle/>
              <a:p>
                <a:endParaRPr lang="th-TH"/>
              </a:p>
            </p:txBody>
          </p:sp>
          <p:sp>
            <p:nvSpPr>
              <p:cNvPr id="103446" name="Text Box 22"/>
              <p:cNvSpPr txBox="1">
                <a:spLocks noChangeArrowheads="1"/>
              </p:cNvSpPr>
              <p:nvPr/>
            </p:nvSpPr>
            <p:spPr bwMode="auto">
              <a:xfrm>
                <a:off x="4284" y="1209"/>
                <a:ext cx="420"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W</a:t>
                </a:r>
                <a:r>
                  <a:rPr lang="en-US" sz="1400" i="1" baseline="-25000">
                    <a:latin typeface="Comic Sans MS" pitchFamily="66" charset="0"/>
                  </a:rPr>
                  <a:t>rev</a:t>
                </a:r>
                <a:endParaRPr lang="th-TH" sz="1400" i="1" baseline="-25000">
                  <a:latin typeface="Comic Sans MS" pitchFamily="66" charset="0"/>
                </a:endParaRPr>
              </a:p>
            </p:txBody>
          </p:sp>
          <p:sp>
            <p:nvSpPr>
              <p:cNvPr id="103447" name="Text Box 23"/>
              <p:cNvSpPr txBox="1">
                <a:spLocks noChangeArrowheads="1"/>
              </p:cNvSpPr>
              <p:nvPr/>
            </p:nvSpPr>
            <p:spPr bwMode="auto">
              <a:xfrm>
                <a:off x="4061" y="854"/>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H</a:t>
                </a:r>
                <a:endParaRPr lang="th-TH" sz="1400" i="1" baseline="-25000">
                  <a:latin typeface="Comic Sans MS" pitchFamily="66" charset="0"/>
                </a:endParaRPr>
              </a:p>
            </p:txBody>
          </p:sp>
          <p:sp>
            <p:nvSpPr>
              <p:cNvPr id="103448" name="Text Box 24"/>
              <p:cNvSpPr txBox="1">
                <a:spLocks noChangeArrowheads="1"/>
              </p:cNvSpPr>
              <p:nvPr/>
            </p:nvSpPr>
            <p:spPr bwMode="auto">
              <a:xfrm>
                <a:off x="3966" y="1523"/>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L</a:t>
                </a:r>
                <a:endParaRPr lang="th-TH" sz="1400" i="1" baseline="-25000">
                  <a:latin typeface="Comic Sans MS" pitchFamily="66" charset="0"/>
                </a:endParaRPr>
              </a:p>
            </p:txBody>
          </p:sp>
        </p:grp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7" name="ตัวยึดหมายเลขภาพนิ่ง 5"/>
          <p:cNvSpPr>
            <a:spLocks noGrp="1"/>
          </p:cNvSpPr>
          <p:nvPr>
            <p:ph type="sldNum" sz="quarter" idx="12"/>
          </p:nvPr>
        </p:nvSpPr>
        <p:spPr/>
        <p:txBody>
          <a:bodyPr/>
          <a:lstStyle/>
          <a:p>
            <a:fld id="{61677DE0-95C4-460D-A32D-C2A61195C856}" type="slidenum">
              <a:rPr lang="en-US"/>
              <a:pPr/>
              <a:t>44</a:t>
            </a:fld>
            <a:endParaRPr lang="th-TH"/>
          </a:p>
        </p:txBody>
      </p:sp>
      <p:sp>
        <p:nvSpPr>
          <p:cNvPr id="105474" name="Rectangle 2"/>
          <p:cNvSpPr>
            <a:spLocks noGrp="1" noChangeArrowheads="1"/>
          </p:cNvSpPr>
          <p:nvPr>
            <p:ph type="title"/>
          </p:nvPr>
        </p:nvSpPr>
        <p:spPr/>
        <p:txBody>
          <a:bodyPr/>
          <a:lstStyle/>
          <a:p>
            <a:r>
              <a:rPr lang="en-US"/>
              <a:t>ENTROPY</a:t>
            </a:r>
            <a:endParaRPr lang="th-TH"/>
          </a:p>
        </p:txBody>
      </p:sp>
      <p:graphicFrame>
        <p:nvGraphicFramePr>
          <p:cNvPr id="105496" name="Object 24"/>
          <p:cNvGraphicFramePr>
            <a:graphicFrameLocks noChangeAspect="1"/>
          </p:cNvGraphicFramePr>
          <p:nvPr/>
        </p:nvGraphicFramePr>
        <p:xfrm>
          <a:off x="4514850" y="3321050"/>
          <a:ext cx="114300" cy="215900"/>
        </p:xfrm>
        <a:graphic>
          <a:graphicData uri="http://schemas.openxmlformats.org/presentationml/2006/ole">
            <p:oleObj spid="_x0000_s105496" name="Equation" r:id="rId3" imgW="114120" imgH="215640" progId="Equation.3">
              <p:embed/>
            </p:oleObj>
          </a:graphicData>
        </a:graphic>
      </p:graphicFrame>
      <p:graphicFrame>
        <p:nvGraphicFramePr>
          <p:cNvPr id="105497" name="Object 25"/>
          <p:cNvGraphicFramePr>
            <a:graphicFrameLocks noChangeAspect="1"/>
          </p:cNvGraphicFramePr>
          <p:nvPr/>
        </p:nvGraphicFramePr>
        <p:xfrm>
          <a:off x="2179638" y="2268538"/>
          <a:ext cx="2971800" cy="1741487"/>
        </p:xfrm>
        <a:graphic>
          <a:graphicData uri="http://schemas.openxmlformats.org/presentationml/2006/ole">
            <p:oleObj spid="_x0000_s105497" name="Equation" r:id="rId4" imgW="736560" imgH="431640" progId="Equation.DSMT4">
              <p:embed/>
            </p:oleObj>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8B8F32D4-8F81-444C-87A5-7D0F2A0F6C4A}" type="slidenum">
              <a:rPr lang="en-US"/>
              <a:pPr/>
              <a:t>45</a:t>
            </a:fld>
            <a:endParaRPr lang="th-TH"/>
          </a:p>
        </p:txBody>
      </p:sp>
      <p:sp>
        <p:nvSpPr>
          <p:cNvPr id="100354" name="Rectangle 2"/>
          <p:cNvSpPr>
            <a:spLocks noGrp="1" noChangeArrowheads="1"/>
          </p:cNvSpPr>
          <p:nvPr>
            <p:ph type="title"/>
          </p:nvPr>
        </p:nvSpPr>
        <p:spPr/>
        <p:txBody>
          <a:bodyPr/>
          <a:lstStyle/>
          <a:p>
            <a:r>
              <a:rPr lang="en-US" sz="2600"/>
              <a:t>Two Important Thermodynamics Relations</a:t>
            </a:r>
            <a:endParaRPr lang="th-TH" sz="2600"/>
          </a:p>
        </p:txBody>
      </p:sp>
      <p:sp>
        <p:nvSpPr>
          <p:cNvPr id="100355" name="Rectangle 3"/>
          <p:cNvSpPr>
            <a:spLocks noGrp="1" noChangeArrowheads="1"/>
          </p:cNvSpPr>
          <p:nvPr>
            <p:ph type="body" idx="1"/>
          </p:nvPr>
        </p:nvSpPr>
        <p:spPr>
          <a:xfrm>
            <a:off x="566738" y="1752600"/>
            <a:ext cx="7200900" cy="2540000"/>
          </a:xfrm>
        </p:spPr>
        <p:txBody>
          <a:bodyPr/>
          <a:lstStyle/>
          <a:p>
            <a:pPr algn="ctr">
              <a:buFont typeface="Wingdings" pitchFamily="2" charset="2"/>
              <a:buNone/>
            </a:pPr>
            <a:r>
              <a:rPr lang="en-US" sz="4600" b="1" i="1">
                <a:solidFill>
                  <a:srgbClr val="0000CC"/>
                </a:solidFill>
                <a:latin typeface="Times New Roman" pitchFamily="18" charset="0"/>
              </a:rPr>
              <a:t>Tds	= du + Pdv</a:t>
            </a:r>
            <a:endParaRPr lang="en-US" sz="4600" i="1">
              <a:latin typeface="Times New Roman" pitchFamily="18" charset="0"/>
            </a:endParaRPr>
          </a:p>
          <a:p>
            <a:pPr algn="ctr">
              <a:buFont typeface="Wingdings" pitchFamily="2" charset="2"/>
              <a:buNone/>
            </a:pPr>
            <a:r>
              <a:rPr lang="en-US" sz="4600" b="1" i="1">
                <a:solidFill>
                  <a:srgbClr val="0000CC"/>
                </a:solidFill>
                <a:latin typeface="Times New Roman" pitchFamily="18" charset="0"/>
              </a:rPr>
              <a:t>Tds	= dh – vdP</a:t>
            </a:r>
            <a:endParaRPr lang="el-GR" sz="4600" i="1">
              <a:latin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13" name="ตัวยึดหมายเลขภาพนิ่ง 5"/>
          <p:cNvSpPr>
            <a:spLocks noGrp="1"/>
          </p:cNvSpPr>
          <p:nvPr>
            <p:ph type="sldNum" sz="quarter" idx="12"/>
          </p:nvPr>
        </p:nvSpPr>
        <p:spPr/>
        <p:txBody>
          <a:bodyPr/>
          <a:lstStyle/>
          <a:p>
            <a:fld id="{0974106D-3105-4D18-86B6-D37A416A2E6B}" type="slidenum">
              <a:rPr lang="en-US"/>
              <a:pPr/>
              <a:t>46</a:t>
            </a:fld>
            <a:endParaRPr lang="th-TH"/>
          </a:p>
        </p:txBody>
      </p:sp>
      <p:sp>
        <p:nvSpPr>
          <p:cNvPr id="101378" name="Rectangle 2"/>
          <p:cNvSpPr>
            <a:spLocks noGrp="1" noChangeArrowheads="1"/>
          </p:cNvSpPr>
          <p:nvPr>
            <p:ph type="title"/>
          </p:nvPr>
        </p:nvSpPr>
        <p:spPr>
          <a:noFill/>
          <a:ln/>
        </p:spPr>
        <p:txBody>
          <a:bodyPr/>
          <a:lstStyle/>
          <a:p>
            <a:r>
              <a:rPr lang="en-US"/>
              <a:t>Principle of Increase of Entropy</a:t>
            </a:r>
            <a:endParaRPr lang="th-TH"/>
          </a:p>
        </p:txBody>
      </p:sp>
      <p:graphicFrame>
        <p:nvGraphicFramePr>
          <p:cNvPr id="101379" name="Object 3"/>
          <p:cNvGraphicFramePr>
            <a:graphicFrameLocks noChangeAspect="1"/>
          </p:cNvGraphicFramePr>
          <p:nvPr/>
        </p:nvGraphicFramePr>
        <p:xfrm>
          <a:off x="355600" y="2054225"/>
          <a:ext cx="6203950" cy="1614488"/>
        </p:xfrm>
        <a:graphic>
          <a:graphicData uri="http://schemas.openxmlformats.org/presentationml/2006/ole">
            <p:oleObj spid="_x0000_s101379" name="Equation" r:id="rId3" imgW="2145960" imgH="558720" progId="Equation.DSMT4">
              <p:embed/>
            </p:oleObj>
          </a:graphicData>
        </a:graphic>
      </p:graphicFrame>
      <p:sp>
        <p:nvSpPr>
          <p:cNvPr id="101380" name="Freeform 4"/>
          <p:cNvSpPr>
            <a:spLocks/>
          </p:cNvSpPr>
          <p:nvPr/>
        </p:nvSpPr>
        <p:spPr bwMode="auto">
          <a:xfrm>
            <a:off x="6335713" y="1622425"/>
            <a:ext cx="2540000" cy="1330325"/>
          </a:xfrm>
          <a:custGeom>
            <a:avLst/>
            <a:gdLst/>
            <a:ahLst/>
            <a:cxnLst>
              <a:cxn ang="0">
                <a:pos x="976" y="734"/>
              </a:cxn>
              <a:cxn ang="0">
                <a:pos x="840" y="706"/>
              </a:cxn>
              <a:cxn ang="0">
                <a:pos x="708" y="718"/>
              </a:cxn>
              <a:cxn ang="0">
                <a:pos x="464" y="768"/>
              </a:cxn>
              <a:cxn ang="0">
                <a:pos x="284" y="756"/>
              </a:cxn>
              <a:cxn ang="0">
                <a:pos x="204" y="734"/>
              </a:cxn>
              <a:cxn ang="0">
                <a:pos x="134" y="684"/>
              </a:cxn>
              <a:cxn ang="0">
                <a:pos x="56" y="598"/>
              </a:cxn>
              <a:cxn ang="0">
                <a:pos x="2" y="456"/>
              </a:cxn>
              <a:cxn ang="0">
                <a:pos x="0" y="354"/>
              </a:cxn>
              <a:cxn ang="0">
                <a:pos x="32" y="222"/>
              </a:cxn>
              <a:cxn ang="0">
                <a:pos x="100" y="110"/>
              </a:cxn>
              <a:cxn ang="0">
                <a:pos x="206" y="30"/>
              </a:cxn>
              <a:cxn ang="0">
                <a:pos x="328" y="6"/>
              </a:cxn>
              <a:cxn ang="0">
                <a:pos x="428" y="0"/>
              </a:cxn>
              <a:cxn ang="0">
                <a:pos x="508" y="6"/>
              </a:cxn>
              <a:cxn ang="0">
                <a:pos x="568" y="38"/>
              </a:cxn>
              <a:cxn ang="0">
                <a:pos x="672" y="126"/>
              </a:cxn>
              <a:cxn ang="0">
                <a:pos x="776" y="210"/>
              </a:cxn>
              <a:cxn ang="0">
                <a:pos x="856" y="258"/>
              </a:cxn>
              <a:cxn ang="0">
                <a:pos x="962" y="282"/>
              </a:cxn>
              <a:cxn ang="0">
                <a:pos x="1142" y="258"/>
              </a:cxn>
              <a:cxn ang="0">
                <a:pos x="1240" y="242"/>
              </a:cxn>
              <a:cxn ang="0">
                <a:pos x="1352" y="258"/>
              </a:cxn>
              <a:cxn ang="0">
                <a:pos x="1478" y="300"/>
              </a:cxn>
              <a:cxn ang="0">
                <a:pos x="1536" y="354"/>
              </a:cxn>
              <a:cxn ang="0">
                <a:pos x="1588" y="438"/>
              </a:cxn>
              <a:cxn ang="0">
                <a:pos x="1600" y="518"/>
              </a:cxn>
              <a:cxn ang="0">
                <a:pos x="1572" y="622"/>
              </a:cxn>
              <a:cxn ang="0">
                <a:pos x="1526" y="690"/>
              </a:cxn>
              <a:cxn ang="0">
                <a:pos x="1484" y="750"/>
              </a:cxn>
              <a:cxn ang="0">
                <a:pos x="1376" y="810"/>
              </a:cxn>
              <a:cxn ang="0">
                <a:pos x="1296" y="834"/>
              </a:cxn>
              <a:cxn ang="0">
                <a:pos x="1204" y="838"/>
              </a:cxn>
              <a:cxn ang="0">
                <a:pos x="1120" y="806"/>
              </a:cxn>
              <a:cxn ang="0">
                <a:pos x="1060" y="766"/>
              </a:cxn>
              <a:cxn ang="0">
                <a:pos x="976" y="734"/>
              </a:cxn>
            </a:cxnLst>
            <a:rect l="0" t="0" r="r" b="b"/>
            <a:pathLst>
              <a:path w="1600" h="838">
                <a:moveTo>
                  <a:pt x="976" y="734"/>
                </a:moveTo>
                <a:lnTo>
                  <a:pt x="840" y="706"/>
                </a:lnTo>
                <a:lnTo>
                  <a:pt x="708" y="718"/>
                </a:lnTo>
                <a:lnTo>
                  <a:pt x="464" y="768"/>
                </a:lnTo>
                <a:lnTo>
                  <a:pt x="284" y="756"/>
                </a:lnTo>
                <a:lnTo>
                  <a:pt x="204" y="734"/>
                </a:lnTo>
                <a:lnTo>
                  <a:pt x="134" y="684"/>
                </a:lnTo>
                <a:lnTo>
                  <a:pt x="56" y="598"/>
                </a:lnTo>
                <a:lnTo>
                  <a:pt x="2" y="456"/>
                </a:lnTo>
                <a:lnTo>
                  <a:pt x="0" y="354"/>
                </a:lnTo>
                <a:lnTo>
                  <a:pt x="32" y="222"/>
                </a:lnTo>
                <a:lnTo>
                  <a:pt x="100" y="110"/>
                </a:lnTo>
                <a:lnTo>
                  <a:pt x="206" y="30"/>
                </a:lnTo>
                <a:lnTo>
                  <a:pt x="328" y="6"/>
                </a:lnTo>
                <a:lnTo>
                  <a:pt x="428" y="0"/>
                </a:lnTo>
                <a:lnTo>
                  <a:pt x="508" y="6"/>
                </a:lnTo>
                <a:lnTo>
                  <a:pt x="568" y="38"/>
                </a:lnTo>
                <a:lnTo>
                  <a:pt x="672" y="126"/>
                </a:lnTo>
                <a:lnTo>
                  <a:pt x="776" y="210"/>
                </a:lnTo>
                <a:lnTo>
                  <a:pt x="856" y="258"/>
                </a:lnTo>
                <a:lnTo>
                  <a:pt x="962" y="282"/>
                </a:lnTo>
                <a:lnTo>
                  <a:pt x="1142" y="258"/>
                </a:lnTo>
                <a:lnTo>
                  <a:pt x="1240" y="242"/>
                </a:lnTo>
                <a:lnTo>
                  <a:pt x="1352" y="258"/>
                </a:lnTo>
                <a:lnTo>
                  <a:pt x="1478" y="300"/>
                </a:lnTo>
                <a:lnTo>
                  <a:pt x="1536" y="354"/>
                </a:lnTo>
                <a:lnTo>
                  <a:pt x="1588" y="438"/>
                </a:lnTo>
                <a:lnTo>
                  <a:pt x="1600" y="518"/>
                </a:lnTo>
                <a:lnTo>
                  <a:pt x="1572" y="622"/>
                </a:lnTo>
                <a:lnTo>
                  <a:pt x="1526" y="690"/>
                </a:lnTo>
                <a:lnTo>
                  <a:pt x="1484" y="750"/>
                </a:lnTo>
                <a:lnTo>
                  <a:pt x="1376" y="810"/>
                </a:lnTo>
                <a:lnTo>
                  <a:pt x="1296" y="834"/>
                </a:lnTo>
                <a:lnTo>
                  <a:pt x="1204" y="838"/>
                </a:lnTo>
                <a:lnTo>
                  <a:pt x="1120" y="806"/>
                </a:lnTo>
                <a:lnTo>
                  <a:pt x="1060" y="766"/>
                </a:lnTo>
                <a:lnTo>
                  <a:pt x="976" y="734"/>
                </a:lnTo>
                <a:close/>
              </a:path>
            </a:pathLst>
          </a:custGeom>
          <a:solidFill>
            <a:srgbClr val="00CCFF">
              <a:alpha val="72000"/>
            </a:srgbClr>
          </a:solidFill>
          <a:ln w="9525">
            <a:noFill/>
            <a:round/>
            <a:headEnd/>
            <a:tailEnd/>
          </a:ln>
          <a:effectLst/>
        </p:spPr>
        <p:txBody>
          <a:bodyPr/>
          <a:lstStyle/>
          <a:p>
            <a:endParaRPr lang="th-TH"/>
          </a:p>
        </p:txBody>
      </p:sp>
      <p:sp>
        <p:nvSpPr>
          <p:cNvPr id="101381" name="Text Box 5"/>
          <p:cNvSpPr txBox="1">
            <a:spLocks noChangeArrowheads="1"/>
          </p:cNvSpPr>
          <p:nvPr/>
        </p:nvSpPr>
        <p:spPr bwMode="auto">
          <a:xfrm>
            <a:off x="6577013" y="2063750"/>
            <a:ext cx="2032000" cy="581025"/>
          </a:xfrm>
          <a:prstGeom prst="rect">
            <a:avLst/>
          </a:prstGeom>
          <a:noFill/>
          <a:ln w="9525">
            <a:noFill/>
            <a:miter lim="800000"/>
            <a:headEnd/>
            <a:tailEnd/>
          </a:ln>
          <a:effectLst/>
        </p:spPr>
        <p:txBody>
          <a:bodyPr>
            <a:spAutoFit/>
          </a:bodyPr>
          <a:lstStyle/>
          <a:p>
            <a:pPr algn="ctr"/>
            <a:r>
              <a:rPr lang="en-US" sz="1600" i="1">
                <a:latin typeface="Comic Sans MS" pitchFamily="66" charset="0"/>
              </a:rPr>
              <a:t>Surroundings,</a:t>
            </a:r>
          </a:p>
          <a:p>
            <a:pPr algn="ctr"/>
            <a:r>
              <a:rPr lang="en-US" sz="1600" i="1">
                <a:latin typeface="Comic Sans MS" pitchFamily="66" charset="0"/>
              </a:rPr>
              <a:t>temperature = T</a:t>
            </a:r>
            <a:r>
              <a:rPr lang="en-US" sz="1600" i="1" baseline="-25000">
                <a:latin typeface="Comic Sans MS" pitchFamily="66" charset="0"/>
              </a:rPr>
              <a:t>0</a:t>
            </a:r>
            <a:endParaRPr lang="th-TH" sz="1600" i="1">
              <a:latin typeface="Comic Sans MS" pitchFamily="66" charset="0"/>
            </a:endParaRPr>
          </a:p>
        </p:txBody>
      </p:sp>
      <p:sp>
        <p:nvSpPr>
          <p:cNvPr id="101382" name="Text Box 6"/>
          <p:cNvSpPr txBox="1">
            <a:spLocks noChangeArrowheads="1"/>
          </p:cNvSpPr>
          <p:nvPr/>
        </p:nvSpPr>
        <p:spPr bwMode="auto">
          <a:xfrm>
            <a:off x="6686550" y="3621088"/>
            <a:ext cx="1924050" cy="590550"/>
          </a:xfrm>
          <a:prstGeom prst="rect">
            <a:avLst/>
          </a:prstGeom>
          <a:solidFill>
            <a:srgbClr val="CC99FF">
              <a:alpha val="48000"/>
            </a:srgbClr>
          </a:solidFill>
          <a:ln w="9525">
            <a:solidFill>
              <a:srgbClr val="339966"/>
            </a:solidFill>
            <a:miter lim="800000"/>
            <a:headEnd/>
            <a:tailEnd/>
          </a:ln>
          <a:effectLst/>
        </p:spPr>
        <p:txBody>
          <a:bodyPr>
            <a:spAutoFit/>
          </a:bodyPr>
          <a:lstStyle/>
          <a:p>
            <a:pPr algn="ctr"/>
            <a:r>
              <a:rPr lang="en-US" sz="1600" i="1">
                <a:latin typeface="Comic Sans MS" pitchFamily="66" charset="0"/>
              </a:rPr>
              <a:t>System,</a:t>
            </a:r>
          </a:p>
          <a:p>
            <a:pPr algn="ctr"/>
            <a:r>
              <a:rPr lang="en-US" sz="1600" i="1">
                <a:latin typeface="Comic Sans MS" pitchFamily="66" charset="0"/>
              </a:rPr>
              <a:t>temperature = T</a:t>
            </a:r>
            <a:endParaRPr lang="th-TH" sz="1600" i="1">
              <a:latin typeface="Comic Sans MS" pitchFamily="66" charset="0"/>
            </a:endParaRPr>
          </a:p>
        </p:txBody>
      </p:sp>
      <p:sp>
        <p:nvSpPr>
          <p:cNvPr id="101383" name="Line 7"/>
          <p:cNvSpPr>
            <a:spLocks noChangeShapeType="1"/>
          </p:cNvSpPr>
          <p:nvPr/>
        </p:nvSpPr>
        <p:spPr bwMode="auto">
          <a:xfrm>
            <a:off x="7573963" y="2692400"/>
            <a:ext cx="6350" cy="958850"/>
          </a:xfrm>
          <a:prstGeom prst="line">
            <a:avLst/>
          </a:prstGeom>
          <a:noFill/>
          <a:ln w="76200">
            <a:solidFill>
              <a:srgbClr val="FF0000"/>
            </a:solidFill>
            <a:round/>
            <a:headEnd/>
            <a:tailEnd type="triangle" w="med" len="med"/>
          </a:ln>
          <a:effectLst/>
        </p:spPr>
        <p:txBody>
          <a:bodyPr/>
          <a:lstStyle/>
          <a:p>
            <a:endParaRPr lang="th-TH"/>
          </a:p>
        </p:txBody>
      </p:sp>
      <p:sp>
        <p:nvSpPr>
          <p:cNvPr id="101384" name="Line 8"/>
          <p:cNvSpPr>
            <a:spLocks noChangeShapeType="1"/>
          </p:cNvSpPr>
          <p:nvPr/>
        </p:nvSpPr>
        <p:spPr bwMode="auto">
          <a:xfrm>
            <a:off x="8602663" y="3911600"/>
            <a:ext cx="482600" cy="0"/>
          </a:xfrm>
          <a:prstGeom prst="line">
            <a:avLst/>
          </a:prstGeom>
          <a:noFill/>
          <a:ln w="38100">
            <a:solidFill>
              <a:srgbClr val="0000FF"/>
            </a:solidFill>
            <a:round/>
            <a:headEnd/>
            <a:tailEnd type="triangle" w="med" len="med"/>
          </a:ln>
          <a:effectLst/>
        </p:spPr>
        <p:txBody>
          <a:bodyPr/>
          <a:lstStyle/>
          <a:p>
            <a:endParaRPr lang="th-TH"/>
          </a:p>
        </p:txBody>
      </p:sp>
      <p:sp>
        <p:nvSpPr>
          <p:cNvPr id="101385" name="Text Box 9"/>
          <p:cNvSpPr txBox="1">
            <a:spLocks noChangeArrowheads="1"/>
          </p:cNvSpPr>
          <p:nvPr/>
        </p:nvSpPr>
        <p:spPr bwMode="auto">
          <a:xfrm>
            <a:off x="8629650" y="3551238"/>
            <a:ext cx="514350" cy="307777"/>
          </a:xfrm>
          <a:prstGeom prst="rect">
            <a:avLst/>
          </a:prstGeom>
          <a:noFill/>
          <a:ln w="9525">
            <a:noFill/>
            <a:miter lim="800000"/>
            <a:headEnd/>
            <a:tailEnd/>
          </a:ln>
          <a:effectLst/>
        </p:spPr>
        <p:txBody>
          <a:bodyPr>
            <a:spAutoFit/>
          </a:bodyPr>
          <a:lstStyle/>
          <a:p>
            <a:pPr algn="ctr"/>
            <a:r>
              <a:rPr lang="en-US" sz="1400" i="1" dirty="0" smtClean="0">
                <a:latin typeface="Comic Sans MS" pitchFamily="66" charset="0"/>
                <a:sym typeface="Symbol" pitchFamily="18" charset="2"/>
              </a:rPr>
              <a:t>W</a:t>
            </a:r>
            <a:endParaRPr lang="en-US" sz="1400" i="1" dirty="0">
              <a:latin typeface="Comic Sans MS" pitchFamily="66" charset="0"/>
              <a:sym typeface="Symbol" pitchFamily="18" charset="2"/>
            </a:endParaRPr>
          </a:p>
        </p:txBody>
      </p:sp>
      <p:sp>
        <p:nvSpPr>
          <p:cNvPr id="101386" name="Text Box 10"/>
          <p:cNvSpPr txBox="1">
            <a:spLocks noChangeArrowheads="1"/>
          </p:cNvSpPr>
          <p:nvPr/>
        </p:nvSpPr>
        <p:spPr bwMode="auto">
          <a:xfrm>
            <a:off x="7519988" y="2949575"/>
            <a:ext cx="514350" cy="307777"/>
          </a:xfrm>
          <a:prstGeom prst="rect">
            <a:avLst/>
          </a:prstGeom>
          <a:noFill/>
          <a:ln w="9525">
            <a:noFill/>
            <a:miter lim="800000"/>
            <a:headEnd/>
            <a:tailEnd/>
          </a:ln>
          <a:effectLst/>
        </p:spPr>
        <p:txBody>
          <a:bodyPr>
            <a:spAutoFit/>
          </a:bodyPr>
          <a:lstStyle/>
          <a:p>
            <a:pPr algn="ctr"/>
            <a:r>
              <a:rPr lang="en-US" sz="1400" i="1" dirty="0" smtClean="0">
                <a:latin typeface="Comic Sans MS" pitchFamily="66" charset="0"/>
                <a:sym typeface="Symbol" pitchFamily="18" charset="2"/>
              </a:rPr>
              <a:t>Q</a:t>
            </a:r>
            <a:endParaRPr lang="en-US" sz="1400" i="1" dirty="0">
              <a:latin typeface="Comic Sans MS" pitchFamily="66" charset="0"/>
              <a:sym typeface="Symbol" pitchFamily="18" charset="2"/>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7DD24E14-6560-4F00-A221-F73A980CB4F8}" type="slidenum">
              <a:rPr lang="en-US"/>
              <a:pPr/>
              <a:t>47</a:t>
            </a:fld>
            <a:endParaRPr lang="th-TH"/>
          </a:p>
        </p:txBody>
      </p:sp>
      <p:sp>
        <p:nvSpPr>
          <p:cNvPr id="102402" name="Rectangle 2"/>
          <p:cNvSpPr>
            <a:spLocks noGrp="1" noChangeArrowheads="1"/>
          </p:cNvSpPr>
          <p:nvPr>
            <p:ph type="title"/>
          </p:nvPr>
        </p:nvSpPr>
        <p:spPr/>
        <p:txBody>
          <a:bodyPr/>
          <a:lstStyle/>
          <a:p>
            <a:r>
              <a:rPr lang="en-US" sz="3400"/>
              <a:t>Entropy Change of a Solid or Liquid</a:t>
            </a:r>
            <a:endParaRPr lang="th-TH" sz="3400"/>
          </a:p>
        </p:txBody>
      </p:sp>
      <p:sp>
        <p:nvSpPr>
          <p:cNvPr id="102403" name="Rectangle 3"/>
          <p:cNvSpPr>
            <a:spLocks noGrp="1" noChangeArrowheads="1"/>
          </p:cNvSpPr>
          <p:nvPr>
            <p:ph type="body" idx="1"/>
          </p:nvPr>
        </p:nvSpPr>
        <p:spPr/>
        <p:txBody>
          <a:bodyPr/>
          <a:lstStyle/>
          <a:p>
            <a:pPr algn="ctr">
              <a:buFont typeface="Wingdings" pitchFamily="2" charset="2"/>
              <a:buNone/>
            </a:pPr>
            <a:r>
              <a:rPr lang="en-US" sz="5000">
                <a:solidFill>
                  <a:srgbClr val="0000CC"/>
                </a:solidFill>
                <a:sym typeface="Symbol" pitchFamily="18" charset="2"/>
              </a:rPr>
              <a:t>s</a:t>
            </a:r>
            <a:r>
              <a:rPr lang="en-US" sz="5000" baseline="-25000">
                <a:solidFill>
                  <a:srgbClr val="0000CC"/>
                </a:solidFill>
                <a:sym typeface="Symbol" pitchFamily="18" charset="2"/>
              </a:rPr>
              <a:t>2</a:t>
            </a:r>
            <a:r>
              <a:rPr lang="en-US" sz="5000">
                <a:solidFill>
                  <a:srgbClr val="0000CC"/>
                </a:solidFill>
                <a:sym typeface="Symbol" pitchFamily="18" charset="2"/>
              </a:rPr>
              <a:t>-s</a:t>
            </a:r>
            <a:r>
              <a:rPr lang="en-US" sz="5000" baseline="-25000">
                <a:solidFill>
                  <a:srgbClr val="0000CC"/>
                </a:solidFill>
                <a:sym typeface="Symbol" pitchFamily="18" charset="2"/>
              </a:rPr>
              <a:t>1</a:t>
            </a:r>
            <a:r>
              <a:rPr lang="en-US" sz="5000">
                <a:solidFill>
                  <a:srgbClr val="0000CC"/>
                </a:solidFill>
                <a:sym typeface="Symbol" pitchFamily="18" charset="2"/>
              </a:rPr>
              <a:t>  C ln(T</a:t>
            </a:r>
            <a:r>
              <a:rPr lang="en-US" sz="5000" baseline="-25000">
                <a:solidFill>
                  <a:srgbClr val="0000CC"/>
                </a:solidFill>
                <a:sym typeface="Symbol" pitchFamily="18" charset="2"/>
              </a:rPr>
              <a:t>2</a:t>
            </a:r>
            <a:r>
              <a:rPr lang="en-US" sz="5000">
                <a:solidFill>
                  <a:srgbClr val="0000CC"/>
                </a:solidFill>
                <a:sym typeface="Symbol" pitchFamily="18" charset="2"/>
              </a:rPr>
              <a:t>/T</a:t>
            </a:r>
            <a:r>
              <a:rPr lang="en-US" sz="5000" baseline="-25000">
                <a:solidFill>
                  <a:srgbClr val="0000CC"/>
                </a:solidFill>
                <a:sym typeface="Symbol" pitchFamily="18" charset="2"/>
              </a:rPr>
              <a:t>1</a:t>
            </a:r>
            <a:r>
              <a:rPr lang="en-US" sz="5000">
                <a:solidFill>
                  <a:srgbClr val="0000CC"/>
                </a:solidFill>
                <a:sym typeface="Symbol" pitchFamily="18" charset="2"/>
              </a:rPr>
              <a:t>)</a:t>
            </a:r>
          </a:p>
          <a:p>
            <a:endParaRPr lang="th-TH" sz="5000">
              <a:solidFill>
                <a:srgbClr val="0000CC"/>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18133B89-C74E-4E18-8151-345A8FCF8393}" type="slidenum">
              <a:rPr lang="en-US"/>
              <a:pPr/>
              <a:t>48</a:t>
            </a:fld>
            <a:endParaRPr lang="th-TH"/>
          </a:p>
        </p:txBody>
      </p:sp>
      <p:sp>
        <p:nvSpPr>
          <p:cNvPr id="99330" name="Rectangle 2"/>
          <p:cNvSpPr>
            <a:spLocks noGrp="1" noChangeArrowheads="1"/>
          </p:cNvSpPr>
          <p:nvPr>
            <p:ph type="title"/>
          </p:nvPr>
        </p:nvSpPr>
        <p:spPr/>
        <p:txBody>
          <a:bodyPr/>
          <a:lstStyle/>
          <a:p>
            <a:r>
              <a:rPr lang="en-US"/>
              <a:t>Entropy Change of an Ideal Gas</a:t>
            </a:r>
            <a:endParaRPr lang="th-TH"/>
          </a:p>
        </p:txBody>
      </p:sp>
      <p:graphicFrame>
        <p:nvGraphicFramePr>
          <p:cNvPr id="99331" name="Object 3"/>
          <p:cNvGraphicFramePr>
            <a:graphicFrameLocks noChangeAspect="1"/>
          </p:cNvGraphicFramePr>
          <p:nvPr/>
        </p:nvGraphicFramePr>
        <p:xfrm>
          <a:off x="2352675" y="1822450"/>
          <a:ext cx="3975100" cy="4364038"/>
        </p:xfrm>
        <a:graphic>
          <a:graphicData uri="http://schemas.openxmlformats.org/presentationml/2006/ole">
            <p:oleObj spid="_x0000_s99331" name="Equation" r:id="rId3" imgW="1688760" imgH="1854000" progId="Equation.DSMT4">
              <p:embed/>
            </p:oleObj>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D782FD15-CD9D-4DD6-B265-EAAF38FF0578}" type="slidenum">
              <a:rPr lang="en-US"/>
              <a:pPr/>
              <a:t>49</a:t>
            </a:fld>
            <a:endParaRPr lang="th-TH"/>
          </a:p>
        </p:txBody>
      </p:sp>
      <p:graphicFrame>
        <p:nvGraphicFramePr>
          <p:cNvPr id="97282" name="Object 2"/>
          <p:cNvGraphicFramePr>
            <a:graphicFrameLocks noChangeAspect="1"/>
          </p:cNvGraphicFramePr>
          <p:nvPr/>
        </p:nvGraphicFramePr>
        <p:xfrm>
          <a:off x="674688" y="2109788"/>
          <a:ext cx="6704012" cy="2857500"/>
        </p:xfrm>
        <a:graphic>
          <a:graphicData uri="http://schemas.openxmlformats.org/presentationml/2006/ole">
            <p:oleObj spid="_x0000_s97282" name="Equation" r:id="rId3" imgW="1726920" imgH="736560" progId="Equation.DSMT4">
              <p:embed/>
            </p:oleObj>
          </a:graphicData>
        </a:graphic>
      </p:graphicFrame>
      <p:sp>
        <p:nvSpPr>
          <p:cNvPr id="97283" name="Rectangle 3"/>
          <p:cNvSpPr>
            <a:spLocks noChangeArrowheads="1"/>
          </p:cNvSpPr>
          <p:nvPr/>
        </p:nvSpPr>
        <p:spPr bwMode="auto">
          <a:xfrm>
            <a:off x="574675" y="304800"/>
            <a:ext cx="8001000" cy="1216025"/>
          </a:xfrm>
          <a:prstGeom prst="rect">
            <a:avLst/>
          </a:prstGeom>
          <a:noFill/>
          <a:ln w="9525">
            <a:noFill/>
            <a:miter lim="800000"/>
            <a:headEnd/>
            <a:tailEnd/>
          </a:ln>
          <a:effectLst/>
        </p:spPr>
        <p:txBody>
          <a:bodyPr anchor="b"/>
          <a:lstStyle/>
          <a:p>
            <a:r>
              <a:rPr lang="en-US" sz="3000">
                <a:solidFill>
                  <a:schemeClr val="tx2"/>
                </a:solidFill>
              </a:rPr>
              <a:t>Isentropic Process of Ideal Gases</a:t>
            </a:r>
            <a:endParaRPr lang="th-TH" sz="300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6" name="ตัวยึดหมายเลขภาพนิ่ง 5"/>
          <p:cNvSpPr>
            <a:spLocks noGrp="1"/>
          </p:cNvSpPr>
          <p:nvPr>
            <p:ph type="sldNum" sz="quarter" idx="12"/>
          </p:nvPr>
        </p:nvSpPr>
        <p:spPr/>
        <p:txBody>
          <a:bodyPr/>
          <a:lstStyle/>
          <a:p>
            <a:fld id="{6D5DFA75-05DD-4C60-9D96-885D382C1A17}" type="slidenum">
              <a:rPr lang="en-US"/>
              <a:pPr/>
              <a:t>5</a:t>
            </a:fld>
            <a:endParaRPr lang="th-TH"/>
          </a:p>
        </p:txBody>
      </p:sp>
      <p:sp>
        <p:nvSpPr>
          <p:cNvPr id="27651" name="Rectangle 3"/>
          <p:cNvSpPr>
            <a:spLocks noGrp="1" noChangeArrowheads="1"/>
          </p:cNvSpPr>
          <p:nvPr>
            <p:ph type="body" idx="1"/>
          </p:nvPr>
        </p:nvSpPr>
        <p:spPr>
          <a:xfrm>
            <a:off x="568325" y="285750"/>
            <a:ext cx="7839075" cy="2536825"/>
          </a:xfrm>
          <a:noFill/>
          <a:ln>
            <a:solidFill>
              <a:srgbClr val="FF0000"/>
            </a:solidFill>
          </a:ln>
        </p:spPr>
        <p:txBody>
          <a:bodyPr/>
          <a:lstStyle/>
          <a:p>
            <a:pPr>
              <a:spcBef>
                <a:spcPct val="0"/>
              </a:spcBef>
              <a:buFont typeface="Wingdings" pitchFamily="2" charset="2"/>
              <a:buNone/>
            </a:pPr>
            <a:r>
              <a:rPr lang="en-US" sz="2400"/>
              <a:t>Now consider an Irreversible Heat Engine which operates between the same </a:t>
            </a:r>
            <a:r>
              <a:rPr lang="en-US" sz="2000"/>
              <a:t>T</a:t>
            </a:r>
            <a:r>
              <a:rPr lang="en-US" sz="2000" baseline="-25000"/>
              <a:t>H</a:t>
            </a:r>
            <a:r>
              <a:rPr lang="en-US" sz="2000"/>
              <a:t> and T</a:t>
            </a:r>
            <a:r>
              <a:rPr lang="en-US" sz="2000" baseline="-25000"/>
              <a:t>L</a:t>
            </a:r>
            <a:r>
              <a:rPr lang="en-US" sz="2000"/>
              <a:t> and receives the same Q</a:t>
            </a:r>
            <a:r>
              <a:rPr lang="en-US" sz="2000" baseline="-25000"/>
              <a:t>H</a:t>
            </a:r>
            <a:r>
              <a:rPr lang="en-US" sz="2000"/>
              <a:t> but rejects Q</a:t>
            </a:r>
            <a:r>
              <a:rPr lang="en-US" sz="2000" baseline="-25000"/>
              <a:t>L</a:t>
            </a:r>
            <a:r>
              <a:rPr lang="en-US" sz="2000"/>
              <a:t>’ and produce W</a:t>
            </a:r>
            <a:r>
              <a:rPr lang="en-US" sz="2000" baseline="-25000"/>
              <a:t>irr</a:t>
            </a:r>
            <a:endParaRPr lang="en-US" sz="2000"/>
          </a:p>
          <a:p>
            <a:pPr>
              <a:spcBef>
                <a:spcPct val="0"/>
              </a:spcBef>
              <a:buFont typeface="Wingdings" pitchFamily="2" charset="2"/>
              <a:buNone/>
            </a:pPr>
            <a:endParaRPr lang="en-US" sz="2000"/>
          </a:p>
          <a:p>
            <a:pPr>
              <a:spcBef>
                <a:spcPct val="0"/>
              </a:spcBef>
              <a:buFont typeface="Wingdings" pitchFamily="2" charset="2"/>
              <a:buNone/>
            </a:pPr>
            <a:r>
              <a:rPr lang="en-US" sz="2000"/>
              <a:t>Theory: Carnot Principle: </a:t>
            </a:r>
            <a:r>
              <a:rPr lang="el-GR" sz="3200" b="1" i="1"/>
              <a:t>η</a:t>
            </a:r>
            <a:r>
              <a:rPr lang="en-US" sz="3200" i="1" baseline="-25000"/>
              <a:t>irr</a:t>
            </a:r>
            <a:r>
              <a:rPr lang="en-US" sz="3200" i="1"/>
              <a:t>&lt;</a:t>
            </a:r>
            <a:r>
              <a:rPr lang="el-GR" sz="3200" b="1" i="1"/>
              <a:t>η</a:t>
            </a:r>
            <a:r>
              <a:rPr lang="en-US" sz="3200" i="1" baseline="-25000"/>
              <a:t>rev</a:t>
            </a:r>
          </a:p>
          <a:p>
            <a:pPr>
              <a:spcBef>
                <a:spcPct val="0"/>
              </a:spcBef>
              <a:buFont typeface="Wingdings" pitchFamily="2" charset="2"/>
              <a:buNone/>
            </a:pPr>
            <a:r>
              <a:rPr lang="en-US" sz="2000"/>
              <a:t>Then</a:t>
            </a:r>
            <a:r>
              <a:rPr lang="en-US" sz="3200"/>
              <a:t> </a:t>
            </a:r>
            <a:r>
              <a:rPr lang="en-US" sz="2000"/>
              <a:t>W</a:t>
            </a:r>
            <a:r>
              <a:rPr lang="en-US" sz="2000" baseline="-25000"/>
              <a:t>irr </a:t>
            </a:r>
            <a:r>
              <a:rPr lang="en-US" sz="2000"/>
              <a:t>&lt;W</a:t>
            </a:r>
            <a:r>
              <a:rPr lang="en-US" sz="2000" baseline="-25000"/>
              <a:t>rev  </a:t>
            </a:r>
            <a:r>
              <a:rPr lang="en-US" sz="2000"/>
              <a:t>;from  Q</a:t>
            </a:r>
            <a:r>
              <a:rPr lang="en-US" sz="2000" baseline="-25000"/>
              <a:t>H</a:t>
            </a:r>
            <a:r>
              <a:rPr lang="en-US" sz="2000"/>
              <a:t>-Q’</a:t>
            </a:r>
            <a:r>
              <a:rPr lang="en-US" sz="2000" baseline="-25000"/>
              <a:t>L</a:t>
            </a:r>
            <a:r>
              <a:rPr lang="en-US" sz="2000"/>
              <a:t>= W</a:t>
            </a:r>
            <a:r>
              <a:rPr lang="en-US" sz="2000" baseline="-25000"/>
              <a:t>irr ;    </a:t>
            </a:r>
            <a:r>
              <a:rPr lang="en-US" sz="2000"/>
              <a:t>therefore  Q’</a:t>
            </a:r>
            <a:r>
              <a:rPr lang="en-US" sz="2000" baseline="-25000"/>
              <a:t>L </a:t>
            </a:r>
            <a:r>
              <a:rPr lang="en-US" sz="2000"/>
              <a:t>&gt; Q</a:t>
            </a:r>
            <a:r>
              <a:rPr lang="en-US" sz="2000" baseline="-25000"/>
              <a:t>L</a:t>
            </a:r>
            <a:endParaRPr lang="en-US" sz="2000"/>
          </a:p>
          <a:p>
            <a:pPr>
              <a:spcBef>
                <a:spcPct val="0"/>
              </a:spcBef>
              <a:buFont typeface="Wingdings" pitchFamily="2" charset="2"/>
              <a:buNone/>
            </a:pPr>
            <a:r>
              <a:rPr lang="en-US" sz="2000"/>
              <a:t>         </a:t>
            </a:r>
            <a:endParaRPr lang="th-TH" sz="2000"/>
          </a:p>
        </p:txBody>
      </p:sp>
      <p:grpSp>
        <p:nvGrpSpPr>
          <p:cNvPr id="27653" name="Group 5"/>
          <p:cNvGrpSpPr>
            <a:grpSpLocks/>
          </p:cNvGrpSpPr>
          <p:nvPr/>
        </p:nvGrpSpPr>
        <p:grpSpPr bwMode="auto">
          <a:xfrm>
            <a:off x="6178550" y="3411538"/>
            <a:ext cx="2190750" cy="2287587"/>
            <a:chOff x="3822" y="1572"/>
            <a:chExt cx="1380" cy="1441"/>
          </a:xfrm>
        </p:grpSpPr>
        <p:grpSp>
          <p:nvGrpSpPr>
            <p:cNvPr id="27654" name="Group 6"/>
            <p:cNvGrpSpPr>
              <a:grpSpLocks/>
            </p:cNvGrpSpPr>
            <p:nvPr/>
          </p:nvGrpSpPr>
          <p:grpSpPr bwMode="auto">
            <a:xfrm>
              <a:off x="3822" y="1997"/>
              <a:ext cx="874" cy="474"/>
              <a:chOff x="3324" y="1009"/>
              <a:chExt cx="874" cy="474"/>
            </a:xfrm>
          </p:grpSpPr>
          <p:grpSp>
            <p:nvGrpSpPr>
              <p:cNvPr id="27655" name="Group 7"/>
              <p:cNvGrpSpPr>
                <a:grpSpLocks/>
              </p:cNvGrpSpPr>
              <p:nvPr/>
            </p:nvGrpSpPr>
            <p:grpSpPr bwMode="auto">
              <a:xfrm>
                <a:off x="3709" y="1009"/>
                <a:ext cx="489" cy="474"/>
                <a:chOff x="2561" y="1093"/>
                <a:chExt cx="489" cy="474"/>
              </a:xfrm>
            </p:grpSpPr>
            <p:sp>
              <p:nvSpPr>
                <p:cNvPr id="27656" name="Rectangle 8"/>
                <p:cNvSpPr>
                  <a:spLocks noChangeArrowheads="1"/>
                </p:cNvSpPr>
                <p:nvPr/>
              </p:nvSpPr>
              <p:spPr bwMode="auto">
                <a:xfrm>
                  <a:off x="2561" y="1093"/>
                  <a:ext cx="489" cy="474"/>
                </a:xfrm>
                <a:prstGeom prst="rect">
                  <a:avLst/>
                </a:prstGeom>
                <a:solidFill>
                  <a:srgbClr val="FFFF99">
                    <a:alpha val="62000"/>
                  </a:srgbClr>
                </a:solidFill>
                <a:ln w="9525" algn="ctr">
                  <a:noFill/>
                  <a:miter lim="800000"/>
                  <a:headEnd/>
                  <a:tailEnd/>
                </a:ln>
                <a:effectLst>
                  <a:prstShdw prst="shdw17" dist="17961" dir="2700000">
                    <a:srgbClr val="FFFF99">
                      <a:gamma/>
                      <a:shade val="60000"/>
                      <a:invGamma/>
                    </a:srgbClr>
                  </a:prstShdw>
                </a:effectLst>
              </p:spPr>
              <p:txBody>
                <a:bodyPr wrap="none" anchor="ctr"/>
                <a:lstStyle/>
                <a:p>
                  <a:endParaRPr lang="th-TH"/>
                </a:p>
              </p:txBody>
            </p:sp>
            <p:grpSp>
              <p:nvGrpSpPr>
                <p:cNvPr id="27657" name="Group 9"/>
                <p:cNvGrpSpPr>
                  <a:grpSpLocks/>
                </p:cNvGrpSpPr>
                <p:nvPr/>
              </p:nvGrpSpPr>
              <p:grpSpPr bwMode="auto">
                <a:xfrm>
                  <a:off x="2589" y="1167"/>
                  <a:ext cx="394" cy="330"/>
                  <a:chOff x="2461" y="1823"/>
                  <a:chExt cx="394" cy="330"/>
                </a:xfrm>
              </p:grpSpPr>
              <p:sp>
                <p:nvSpPr>
                  <p:cNvPr id="27658" name="Oval 10"/>
                  <p:cNvSpPr>
                    <a:spLocks noChangeArrowheads="1"/>
                  </p:cNvSpPr>
                  <p:nvPr/>
                </p:nvSpPr>
                <p:spPr bwMode="auto">
                  <a:xfrm flipH="1" flipV="1">
                    <a:off x="2507" y="1823"/>
                    <a:ext cx="348" cy="330"/>
                  </a:xfrm>
                  <a:prstGeom prst="ellipse">
                    <a:avLst/>
                  </a:prstGeom>
                  <a:noFill/>
                  <a:ln w="28575" algn="ctr">
                    <a:solidFill>
                      <a:srgbClr val="000080"/>
                    </a:solidFill>
                    <a:round/>
                    <a:headEnd/>
                    <a:tailEnd/>
                  </a:ln>
                  <a:effectLst/>
                </p:spPr>
                <p:txBody>
                  <a:bodyPr wrap="none" anchor="ctr"/>
                  <a:lstStyle/>
                  <a:p>
                    <a:endParaRPr lang="th-TH"/>
                  </a:p>
                </p:txBody>
              </p:sp>
              <p:sp>
                <p:nvSpPr>
                  <p:cNvPr id="27659" name="Line 11"/>
                  <p:cNvSpPr>
                    <a:spLocks noChangeShapeType="1"/>
                  </p:cNvSpPr>
                  <p:nvPr/>
                </p:nvSpPr>
                <p:spPr bwMode="auto">
                  <a:xfrm flipH="1" flipV="1">
                    <a:off x="2510" y="1967"/>
                    <a:ext cx="0" cy="60"/>
                  </a:xfrm>
                  <a:prstGeom prst="line">
                    <a:avLst/>
                  </a:prstGeom>
                  <a:noFill/>
                  <a:ln w="9525">
                    <a:solidFill>
                      <a:srgbClr val="000080"/>
                    </a:solidFill>
                    <a:round/>
                    <a:headEnd/>
                    <a:tailEnd type="stealth" w="lg" len="lg"/>
                  </a:ln>
                  <a:effectLst/>
                </p:spPr>
                <p:txBody>
                  <a:bodyPr/>
                  <a:lstStyle/>
                  <a:p>
                    <a:endParaRPr lang="th-TH"/>
                  </a:p>
                </p:txBody>
              </p:sp>
              <p:sp>
                <p:nvSpPr>
                  <p:cNvPr id="27660" name="Line 12"/>
                  <p:cNvSpPr>
                    <a:spLocks noChangeShapeType="1"/>
                  </p:cNvSpPr>
                  <p:nvPr/>
                </p:nvSpPr>
                <p:spPr bwMode="auto">
                  <a:xfrm flipH="1" flipV="1">
                    <a:off x="2461" y="1973"/>
                    <a:ext cx="99" cy="0"/>
                  </a:xfrm>
                  <a:prstGeom prst="line">
                    <a:avLst/>
                  </a:prstGeom>
                  <a:noFill/>
                  <a:ln w="9525">
                    <a:solidFill>
                      <a:srgbClr val="000080"/>
                    </a:solidFill>
                    <a:round/>
                    <a:headEnd/>
                    <a:tailEnd/>
                  </a:ln>
                  <a:effectLst/>
                </p:spPr>
                <p:txBody>
                  <a:bodyPr/>
                  <a:lstStyle/>
                  <a:p>
                    <a:endParaRPr lang="th-TH"/>
                  </a:p>
                </p:txBody>
              </p:sp>
            </p:grpSp>
          </p:grpSp>
          <p:sp>
            <p:nvSpPr>
              <p:cNvPr id="27661" name="Text Box 13"/>
              <p:cNvSpPr txBox="1">
                <a:spLocks noChangeArrowheads="1"/>
              </p:cNvSpPr>
              <p:nvPr/>
            </p:nvSpPr>
            <p:spPr bwMode="auto">
              <a:xfrm>
                <a:off x="3324" y="1121"/>
                <a:ext cx="440" cy="254"/>
              </a:xfrm>
              <a:prstGeom prst="rect">
                <a:avLst/>
              </a:prstGeom>
              <a:noFill/>
              <a:ln w="9525" algn="ctr">
                <a:noFill/>
                <a:miter lim="800000"/>
                <a:headEnd/>
                <a:tailEnd/>
              </a:ln>
              <a:effectLst/>
            </p:spPr>
            <p:txBody>
              <a:bodyPr>
                <a:spAutoFit/>
              </a:bodyPr>
              <a:lstStyle/>
              <a:p>
                <a:pPr algn="ctr">
                  <a:lnSpc>
                    <a:spcPct val="85000"/>
                  </a:lnSpc>
                </a:pPr>
                <a:r>
                  <a:rPr lang="en-US" sz="1200" i="1">
                    <a:latin typeface="Comic Sans MS" pitchFamily="66" charset="0"/>
                  </a:rPr>
                  <a:t>Heat Engine</a:t>
                </a:r>
                <a:endParaRPr lang="th-TH" sz="1200" i="1" baseline="-25000">
                  <a:latin typeface="Comic Sans MS" pitchFamily="66" charset="0"/>
                </a:endParaRPr>
              </a:p>
            </p:txBody>
          </p:sp>
        </p:grpSp>
        <p:grpSp>
          <p:nvGrpSpPr>
            <p:cNvPr id="27662" name="Group 14"/>
            <p:cNvGrpSpPr>
              <a:grpSpLocks/>
            </p:cNvGrpSpPr>
            <p:nvPr/>
          </p:nvGrpSpPr>
          <p:grpSpPr bwMode="auto">
            <a:xfrm>
              <a:off x="3971" y="1572"/>
              <a:ext cx="897" cy="298"/>
              <a:chOff x="3473" y="584"/>
              <a:chExt cx="897" cy="298"/>
            </a:xfrm>
          </p:grpSpPr>
          <p:sp>
            <p:nvSpPr>
              <p:cNvPr id="27663" name="Freeform 15"/>
              <p:cNvSpPr>
                <a:spLocks/>
              </p:cNvSpPr>
              <p:nvPr/>
            </p:nvSpPr>
            <p:spPr bwMode="auto">
              <a:xfrm>
                <a:off x="3473" y="584"/>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FF0000">
                  <a:alpha val="60001"/>
                </a:srgbClr>
              </a:solidFill>
              <a:ln w="9525" cap="flat" cmpd="sng">
                <a:noFill/>
                <a:prstDash val="solid"/>
                <a:round/>
                <a:headEnd type="none" w="med" len="med"/>
                <a:tailEnd type="none" w="med" len="med"/>
              </a:ln>
              <a:effectLst/>
            </p:spPr>
            <p:txBody>
              <a:bodyPr/>
              <a:lstStyle/>
              <a:p>
                <a:endParaRPr lang="th-TH"/>
              </a:p>
            </p:txBody>
          </p:sp>
          <p:sp>
            <p:nvSpPr>
              <p:cNvPr id="27664" name="Text Box 16"/>
              <p:cNvSpPr txBox="1">
                <a:spLocks noChangeArrowheads="1"/>
              </p:cNvSpPr>
              <p:nvPr/>
            </p:nvSpPr>
            <p:spPr bwMode="auto">
              <a:xfrm>
                <a:off x="3575" y="644"/>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Source, T</a:t>
                </a:r>
                <a:r>
                  <a:rPr lang="en-US" sz="1400" i="1" baseline="-25000">
                    <a:latin typeface="Comic Sans MS" pitchFamily="66" charset="0"/>
                  </a:rPr>
                  <a:t>H</a:t>
                </a:r>
                <a:endParaRPr lang="th-TH" sz="1400" i="1" baseline="-25000">
                  <a:latin typeface="Comic Sans MS" pitchFamily="66" charset="0"/>
                </a:endParaRPr>
              </a:p>
            </p:txBody>
          </p:sp>
        </p:grpSp>
        <p:grpSp>
          <p:nvGrpSpPr>
            <p:cNvPr id="27665" name="Group 17"/>
            <p:cNvGrpSpPr>
              <a:grpSpLocks/>
            </p:cNvGrpSpPr>
            <p:nvPr/>
          </p:nvGrpSpPr>
          <p:grpSpPr bwMode="auto">
            <a:xfrm>
              <a:off x="3959" y="2715"/>
              <a:ext cx="897" cy="298"/>
              <a:chOff x="3461" y="1727"/>
              <a:chExt cx="897" cy="298"/>
            </a:xfrm>
          </p:grpSpPr>
          <p:sp>
            <p:nvSpPr>
              <p:cNvPr id="27666" name="Freeform 18"/>
              <p:cNvSpPr>
                <a:spLocks/>
              </p:cNvSpPr>
              <p:nvPr/>
            </p:nvSpPr>
            <p:spPr bwMode="auto">
              <a:xfrm flipH="1" flipV="1">
                <a:off x="3461" y="1727"/>
                <a:ext cx="897" cy="298"/>
              </a:xfrm>
              <a:custGeom>
                <a:avLst/>
                <a:gdLst/>
                <a:ahLst/>
                <a:cxnLst>
                  <a:cxn ang="0">
                    <a:pos x="28" y="509"/>
                  </a:cxn>
                  <a:cxn ang="0">
                    <a:pos x="6" y="356"/>
                  </a:cxn>
                  <a:cxn ang="0">
                    <a:pos x="60" y="257"/>
                  </a:cxn>
                  <a:cxn ang="0">
                    <a:pos x="130" y="224"/>
                  </a:cxn>
                  <a:cxn ang="0">
                    <a:pos x="219" y="200"/>
                  </a:cxn>
                  <a:cxn ang="0">
                    <a:pos x="273" y="83"/>
                  </a:cxn>
                  <a:cxn ang="0">
                    <a:pos x="414" y="8"/>
                  </a:cxn>
                  <a:cxn ang="0">
                    <a:pos x="577" y="41"/>
                  </a:cxn>
                  <a:cxn ang="0">
                    <a:pos x="765" y="143"/>
                  </a:cxn>
                  <a:cxn ang="0">
                    <a:pos x="870" y="152"/>
                  </a:cxn>
                  <a:cxn ang="0">
                    <a:pos x="939" y="131"/>
                  </a:cxn>
                  <a:cxn ang="0">
                    <a:pos x="1038" y="59"/>
                  </a:cxn>
                  <a:cxn ang="0">
                    <a:pos x="1131" y="8"/>
                  </a:cxn>
                  <a:cxn ang="0">
                    <a:pos x="1272" y="14"/>
                  </a:cxn>
                  <a:cxn ang="0">
                    <a:pos x="1365" y="71"/>
                  </a:cxn>
                  <a:cxn ang="0">
                    <a:pos x="1437" y="146"/>
                  </a:cxn>
                  <a:cxn ang="0">
                    <a:pos x="1515" y="149"/>
                  </a:cxn>
                  <a:cxn ang="0">
                    <a:pos x="1593" y="215"/>
                  </a:cxn>
                  <a:cxn ang="0">
                    <a:pos x="1627" y="306"/>
                  </a:cxn>
                  <a:cxn ang="0">
                    <a:pos x="1605" y="443"/>
                  </a:cxn>
                  <a:cxn ang="0">
                    <a:pos x="1536" y="554"/>
                  </a:cxn>
                  <a:cxn ang="0">
                    <a:pos x="1404" y="638"/>
                  </a:cxn>
                  <a:cxn ang="0">
                    <a:pos x="1242" y="653"/>
                  </a:cxn>
                  <a:cxn ang="0">
                    <a:pos x="1146" y="617"/>
                  </a:cxn>
                  <a:cxn ang="0">
                    <a:pos x="1092" y="550"/>
                  </a:cxn>
                  <a:cxn ang="0">
                    <a:pos x="1004" y="644"/>
                  </a:cxn>
                  <a:cxn ang="0">
                    <a:pos x="828" y="692"/>
                  </a:cxn>
                  <a:cxn ang="0">
                    <a:pos x="631" y="658"/>
                  </a:cxn>
                  <a:cxn ang="0">
                    <a:pos x="582" y="632"/>
                  </a:cxn>
                  <a:cxn ang="0">
                    <a:pos x="543" y="577"/>
                  </a:cxn>
                  <a:cxn ang="0">
                    <a:pos x="498" y="629"/>
                  </a:cxn>
                  <a:cxn ang="0">
                    <a:pos x="442" y="671"/>
                  </a:cxn>
                  <a:cxn ang="0">
                    <a:pos x="315" y="689"/>
                  </a:cxn>
                  <a:cxn ang="0">
                    <a:pos x="177" y="644"/>
                  </a:cxn>
                  <a:cxn ang="0">
                    <a:pos x="28" y="509"/>
                  </a:cxn>
                </a:cxnLst>
                <a:rect l="0" t="0" r="r" b="b"/>
                <a:pathLst>
                  <a:path w="1629" h="694">
                    <a:moveTo>
                      <a:pt x="28" y="509"/>
                    </a:moveTo>
                    <a:cubicBezTo>
                      <a:pt x="0" y="461"/>
                      <a:pt x="1" y="398"/>
                      <a:pt x="6" y="356"/>
                    </a:cubicBezTo>
                    <a:cubicBezTo>
                      <a:pt x="11" y="314"/>
                      <a:pt x="39" y="279"/>
                      <a:pt x="60" y="257"/>
                    </a:cubicBezTo>
                    <a:lnTo>
                      <a:pt x="130" y="224"/>
                    </a:lnTo>
                    <a:cubicBezTo>
                      <a:pt x="156" y="215"/>
                      <a:pt x="195" y="223"/>
                      <a:pt x="219" y="200"/>
                    </a:cubicBezTo>
                    <a:cubicBezTo>
                      <a:pt x="243" y="177"/>
                      <a:pt x="240" y="115"/>
                      <a:pt x="273" y="83"/>
                    </a:cubicBezTo>
                    <a:cubicBezTo>
                      <a:pt x="306" y="51"/>
                      <a:pt x="363" y="15"/>
                      <a:pt x="414" y="8"/>
                    </a:cubicBezTo>
                    <a:cubicBezTo>
                      <a:pt x="465" y="1"/>
                      <a:pt x="518" y="19"/>
                      <a:pt x="577" y="41"/>
                    </a:cubicBezTo>
                    <a:cubicBezTo>
                      <a:pt x="636" y="63"/>
                      <a:pt x="716" y="125"/>
                      <a:pt x="765" y="143"/>
                    </a:cubicBezTo>
                    <a:cubicBezTo>
                      <a:pt x="814" y="161"/>
                      <a:pt x="841" y="154"/>
                      <a:pt x="870" y="152"/>
                    </a:cubicBezTo>
                    <a:cubicBezTo>
                      <a:pt x="899" y="150"/>
                      <a:pt x="911" y="146"/>
                      <a:pt x="939" y="131"/>
                    </a:cubicBezTo>
                    <a:cubicBezTo>
                      <a:pt x="967" y="116"/>
                      <a:pt x="1006" y="79"/>
                      <a:pt x="1038" y="59"/>
                    </a:cubicBezTo>
                    <a:cubicBezTo>
                      <a:pt x="1070" y="39"/>
                      <a:pt x="1092" y="16"/>
                      <a:pt x="1131" y="8"/>
                    </a:cubicBezTo>
                    <a:cubicBezTo>
                      <a:pt x="1170" y="0"/>
                      <a:pt x="1233" y="4"/>
                      <a:pt x="1272" y="14"/>
                    </a:cubicBezTo>
                    <a:cubicBezTo>
                      <a:pt x="1311" y="24"/>
                      <a:pt x="1338" y="49"/>
                      <a:pt x="1365" y="71"/>
                    </a:cubicBezTo>
                    <a:cubicBezTo>
                      <a:pt x="1392" y="93"/>
                      <a:pt x="1412" y="133"/>
                      <a:pt x="1437" y="146"/>
                    </a:cubicBezTo>
                    <a:cubicBezTo>
                      <a:pt x="1462" y="159"/>
                      <a:pt x="1489" y="138"/>
                      <a:pt x="1515" y="149"/>
                    </a:cubicBezTo>
                    <a:cubicBezTo>
                      <a:pt x="1541" y="160"/>
                      <a:pt x="1574" y="189"/>
                      <a:pt x="1593" y="215"/>
                    </a:cubicBezTo>
                    <a:cubicBezTo>
                      <a:pt x="1612" y="241"/>
                      <a:pt x="1625" y="268"/>
                      <a:pt x="1627" y="306"/>
                    </a:cubicBezTo>
                    <a:cubicBezTo>
                      <a:pt x="1629" y="344"/>
                      <a:pt x="1620" y="402"/>
                      <a:pt x="1605" y="443"/>
                    </a:cubicBezTo>
                    <a:cubicBezTo>
                      <a:pt x="1590" y="484"/>
                      <a:pt x="1569" y="522"/>
                      <a:pt x="1536" y="554"/>
                    </a:cubicBezTo>
                    <a:cubicBezTo>
                      <a:pt x="1503" y="586"/>
                      <a:pt x="1453" y="621"/>
                      <a:pt x="1404" y="638"/>
                    </a:cubicBezTo>
                    <a:cubicBezTo>
                      <a:pt x="1355" y="655"/>
                      <a:pt x="1285" y="657"/>
                      <a:pt x="1242" y="653"/>
                    </a:cubicBezTo>
                    <a:cubicBezTo>
                      <a:pt x="1199" y="649"/>
                      <a:pt x="1171" y="634"/>
                      <a:pt x="1146" y="617"/>
                    </a:cubicBezTo>
                    <a:lnTo>
                      <a:pt x="1092" y="550"/>
                    </a:lnTo>
                    <a:lnTo>
                      <a:pt x="1004" y="644"/>
                    </a:lnTo>
                    <a:cubicBezTo>
                      <a:pt x="960" y="668"/>
                      <a:pt x="890" y="690"/>
                      <a:pt x="828" y="692"/>
                    </a:cubicBezTo>
                    <a:cubicBezTo>
                      <a:pt x="766" y="694"/>
                      <a:pt x="672" y="668"/>
                      <a:pt x="631" y="658"/>
                    </a:cubicBezTo>
                    <a:lnTo>
                      <a:pt x="582" y="632"/>
                    </a:lnTo>
                    <a:lnTo>
                      <a:pt x="543" y="577"/>
                    </a:lnTo>
                    <a:lnTo>
                      <a:pt x="498" y="629"/>
                    </a:lnTo>
                    <a:lnTo>
                      <a:pt x="442" y="671"/>
                    </a:lnTo>
                    <a:cubicBezTo>
                      <a:pt x="412" y="681"/>
                      <a:pt x="359" y="693"/>
                      <a:pt x="315" y="689"/>
                    </a:cubicBezTo>
                    <a:cubicBezTo>
                      <a:pt x="271" y="685"/>
                      <a:pt x="225" y="674"/>
                      <a:pt x="177" y="644"/>
                    </a:cubicBezTo>
                    <a:cubicBezTo>
                      <a:pt x="129" y="614"/>
                      <a:pt x="51" y="556"/>
                      <a:pt x="28" y="509"/>
                    </a:cubicBezTo>
                    <a:close/>
                  </a:path>
                </a:pathLst>
              </a:custGeom>
              <a:solidFill>
                <a:srgbClr val="3366FF">
                  <a:alpha val="60001"/>
                </a:srgbClr>
              </a:solidFill>
              <a:ln w="9525" cap="flat" cmpd="sng">
                <a:noFill/>
                <a:prstDash val="solid"/>
                <a:round/>
                <a:headEnd type="none" w="med" len="med"/>
                <a:tailEnd type="none" w="med" len="med"/>
              </a:ln>
              <a:effectLst/>
            </p:spPr>
            <p:txBody>
              <a:bodyPr/>
              <a:lstStyle/>
              <a:p>
                <a:endParaRPr lang="th-TH"/>
              </a:p>
            </p:txBody>
          </p:sp>
          <p:sp>
            <p:nvSpPr>
              <p:cNvPr id="27667" name="Text Box 19"/>
              <p:cNvSpPr txBox="1">
                <a:spLocks noChangeArrowheads="1"/>
              </p:cNvSpPr>
              <p:nvPr/>
            </p:nvSpPr>
            <p:spPr bwMode="auto">
              <a:xfrm>
                <a:off x="3600" y="1779"/>
                <a:ext cx="732"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Sink, T</a:t>
                </a:r>
                <a:r>
                  <a:rPr lang="en-US" sz="1400" i="1" baseline="-25000">
                    <a:latin typeface="Comic Sans MS" pitchFamily="66" charset="0"/>
                  </a:rPr>
                  <a:t>L</a:t>
                </a:r>
                <a:endParaRPr lang="th-TH" sz="1400" i="1" baseline="-25000">
                  <a:latin typeface="Comic Sans MS" pitchFamily="66" charset="0"/>
                </a:endParaRPr>
              </a:p>
            </p:txBody>
          </p:sp>
        </p:grpSp>
        <p:grpSp>
          <p:nvGrpSpPr>
            <p:cNvPr id="27668" name="Group 20"/>
            <p:cNvGrpSpPr>
              <a:grpSpLocks/>
            </p:cNvGrpSpPr>
            <p:nvPr/>
          </p:nvGrpSpPr>
          <p:grpSpPr bwMode="auto">
            <a:xfrm>
              <a:off x="4269" y="1762"/>
              <a:ext cx="933" cy="1050"/>
              <a:chOff x="3771" y="774"/>
              <a:chExt cx="933" cy="1050"/>
            </a:xfrm>
          </p:grpSpPr>
          <p:sp>
            <p:nvSpPr>
              <p:cNvPr id="27669" name="Freeform 21"/>
              <p:cNvSpPr>
                <a:spLocks/>
              </p:cNvSpPr>
              <p:nvPr/>
            </p:nvSpPr>
            <p:spPr bwMode="auto">
              <a:xfrm>
                <a:off x="3771" y="774"/>
                <a:ext cx="560" cy="1050"/>
              </a:xfrm>
              <a:custGeom>
                <a:avLst/>
                <a:gdLst/>
                <a:ahLst/>
                <a:cxnLst>
                  <a:cxn ang="0">
                    <a:pos x="190" y="75"/>
                  </a:cxn>
                  <a:cxn ang="0">
                    <a:pos x="51" y="6"/>
                  </a:cxn>
                  <a:cxn ang="0">
                    <a:pos x="48" y="1152"/>
                  </a:cxn>
                  <a:cxn ang="0">
                    <a:pos x="0" y="1155"/>
                  </a:cxn>
                  <a:cxn ang="0">
                    <a:pos x="132" y="1218"/>
                  </a:cxn>
                  <a:cxn ang="0">
                    <a:pos x="273" y="1158"/>
                  </a:cxn>
                  <a:cxn ang="0">
                    <a:pos x="219" y="1158"/>
                  </a:cxn>
                  <a:cxn ang="0">
                    <a:pos x="216" y="471"/>
                  </a:cxn>
                  <a:cxn ang="0">
                    <a:pos x="222" y="531"/>
                  </a:cxn>
                  <a:cxn ang="0">
                    <a:pos x="232" y="593"/>
                  </a:cxn>
                  <a:cxn ang="0">
                    <a:pos x="250" y="627"/>
                  </a:cxn>
                  <a:cxn ang="0">
                    <a:pos x="278" y="649"/>
                  </a:cxn>
                  <a:cxn ang="0">
                    <a:pos x="321" y="657"/>
                  </a:cxn>
                  <a:cxn ang="0">
                    <a:pos x="384" y="657"/>
                  </a:cxn>
                  <a:cxn ang="0">
                    <a:pos x="522" y="654"/>
                  </a:cxn>
                  <a:cxn ang="0">
                    <a:pos x="522" y="690"/>
                  </a:cxn>
                  <a:cxn ang="0">
                    <a:pos x="560" y="609"/>
                  </a:cxn>
                  <a:cxn ang="0">
                    <a:pos x="518" y="535"/>
                  </a:cxn>
                  <a:cxn ang="0">
                    <a:pos x="516" y="569"/>
                  </a:cxn>
                  <a:cxn ang="0">
                    <a:pos x="380" y="571"/>
                  </a:cxn>
                  <a:cxn ang="0">
                    <a:pos x="354" y="569"/>
                  </a:cxn>
                  <a:cxn ang="0">
                    <a:pos x="332" y="563"/>
                  </a:cxn>
                  <a:cxn ang="0">
                    <a:pos x="322" y="537"/>
                  </a:cxn>
                  <a:cxn ang="0">
                    <a:pos x="320" y="477"/>
                  </a:cxn>
                  <a:cxn ang="0">
                    <a:pos x="321" y="0"/>
                  </a:cxn>
                  <a:cxn ang="0">
                    <a:pos x="186" y="78"/>
                  </a:cxn>
                  <a:cxn ang="0">
                    <a:pos x="190" y="75"/>
                  </a:cxn>
                </a:cxnLst>
                <a:rect l="0" t="0" r="r" b="b"/>
                <a:pathLst>
                  <a:path w="560" h="1218">
                    <a:moveTo>
                      <a:pt x="190" y="75"/>
                    </a:moveTo>
                    <a:lnTo>
                      <a:pt x="51" y="6"/>
                    </a:lnTo>
                    <a:lnTo>
                      <a:pt x="48" y="1152"/>
                    </a:lnTo>
                    <a:lnTo>
                      <a:pt x="0" y="1155"/>
                    </a:lnTo>
                    <a:lnTo>
                      <a:pt x="132" y="1218"/>
                    </a:lnTo>
                    <a:lnTo>
                      <a:pt x="273" y="1158"/>
                    </a:lnTo>
                    <a:lnTo>
                      <a:pt x="219" y="1158"/>
                    </a:lnTo>
                    <a:lnTo>
                      <a:pt x="216" y="471"/>
                    </a:lnTo>
                    <a:lnTo>
                      <a:pt x="222" y="531"/>
                    </a:lnTo>
                    <a:lnTo>
                      <a:pt x="232" y="593"/>
                    </a:lnTo>
                    <a:lnTo>
                      <a:pt x="250" y="627"/>
                    </a:lnTo>
                    <a:lnTo>
                      <a:pt x="278" y="649"/>
                    </a:lnTo>
                    <a:lnTo>
                      <a:pt x="321" y="657"/>
                    </a:lnTo>
                    <a:lnTo>
                      <a:pt x="384" y="657"/>
                    </a:lnTo>
                    <a:lnTo>
                      <a:pt x="522" y="654"/>
                    </a:lnTo>
                    <a:lnTo>
                      <a:pt x="522" y="690"/>
                    </a:lnTo>
                    <a:lnTo>
                      <a:pt x="560" y="609"/>
                    </a:lnTo>
                    <a:lnTo>
                      <a:pt x="518" y="535"/>
                    </a:lnTo>
                    <a:lnTo>
                      <a:pt x="516" y="569"/>
                    </a:lnTo>
                    <a:lnTo>
                      <a:pt x="380" y="571"/>
                    </a:lnTo>
                    <a:lnTo>
                      <a:pt x="354" y="569"/>
                    </a:lnTo>
                    <a:lnTo>
                      <a:pt x="332" y="563"/>
                    </a:lnTo>
                    <a:lnTo>
                      <a:pt x="322" y="537"/>
                    </a:lnTo>
                    <a:lnTo>
                      <a:pt x="320" y="477"/>
                    </a:lnTo>
                    <a:lnTo>
                      <a:pt x="321" y="0"/>
                    </a:lnTo>
                    <a:lnTo>
                      <a:pt x="186" y="78"/>
                    </a:lnTo>
                    <a:lnTo>
                      <a:pt x="190" y="75"/>
                    </a:lnTo>
                    <a:close/>
                  </a:path>
                </a:pathLst>
              </a:custGeom>
              <a:solidFill>
                <a:srgbClr val="008000">
                  <a:alpha val="57001"/>
                </a:srgbClr>
              </a:solidFill>
              <a:ln w="9525" cap="flat" cmpd="sng">
                <a:solidFill>
                  <a:srgbClr val="FF6600"/>
                </a:solidFill>
                <a:prstDash val="solid"/>
                <a:round/>
                <a:headEnd type="none" w="med" len="med"/>
                <a:tailEnd type="none" w="med" len="med"/>
              </a:ln>
              <a:effectLst/>
            </p:spPr>
            <p:txBody>
              <a:bodyPr/>
              <a:lstStyle/>
              <a:p>
                <a:endParaRPr lang="th-TH"/>
              </a:p>
            </p:txBody>
          </p:sp>
          <p:sp>
            <p:nvSpPr>
              <p:cNvPr id="27670" name="Text Box 22"/>
              <p:cNvSpPr txBox="1">
                <a:spLocks noChangeArrowheads="1"/>
              </p:cNvSpPr>
              <p:nvPr/>
            </p:nvSpPr>
            <p:spPr bwMode="auto">
              <a:xfrm>
                <a:off x="4284" y="1209"/>
                <a:ext cx="420"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W</a:t>
                </a:r>
                <a:r>
                  <a:rPr lang="en-US" sz="1400" i="1" baseline="-25000">
                    <a:latin typeface="Comic Sans MS" pitchFamily="66" charset="0"/>
                  </a:rPr>
                  <a:t>irr</a:t>
                </a:r>
                <a:endParaRPr lang="th-TH" sz="1400" i="1" baseline="-25000">
                  <a:latin typeface="Comic Sans MS" pitchFamily="66" charset="0"/>
                </a:endParaRPr>
              </a:p>
            </p:txBody>
          </p:sp>
          <p:sp>
            <p:nvSpPr>
              <p:cNvPr id="27671" name="Text Box 23"/>
              <p:cNvSpPr txBox="1">
                <a:spLocks noChangeArrowheads="1"/>
              </p:cNvSpPr>
              <p:nvPr/>
            </p:nvSpPr>
            <p:spPr bwMode="auto">
              <a:xfrm>
                <a:off x="4061" y="854"/>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H</a:t>
                </a:r>
                <a:endParaRPr lang="th-TH" sz="1400" i="1" baseline="-25000">
                  <a:latin typeface="Comic Sans MS" pitchFamily="66" charset="0"/>
                </a:endParaRPr>
              </a:p>
            </p:txBody>
          </p:sp>
          <p:sp>
            <p:nvSpPr>
              <p:cNvPr id="27672" name="Text Box 24"/>
              <p:cNvSpPr txBox="1">
                <a:spLocks noChangeArrowheads="1"/>
              </p:cNvSpPr>
              <p:nvPr/>
            </p:nvSpPr>
            <p:spPr bwMode="auto">
              <a:xfrm>
                <a:off x="3966" y="1523"/>
                <a:ext cx="276" cy="192"/>
              </a:xfrm>
              <a:prstGeom prst="rect">
                <a:avLst/>
              </a:prstGeom>
              <a:noFill/>
              <a:ln w="9525" algn="ctr">
                <a:noFill/>
                <a:miter lim="800000"/>
                <a:headEnd/>
                <a:tailEnd/>
              </a:ln>
              <a:effectLst/>
            </p:spPr>
            <p:txBody>
              <a:bodyPr>
                <a:spAutoFit/>
              </a:bodyPr>
              <a:lstStyle/>
              <a:p>
                <a:pPr algn="ctr">
                  <a:spcBef>
                    <a:spcPct val="50000"/>
                  </a:spcBef>
                </a:pPr>
                <a:r>
                  <a:rPr lang="en-US" sz="1400" i="1">
                    <a:latin typeface="Comic Sans MS" pitchFamily="66" charset="0"/>
                  </a:rPr>
                  <a:t>Q’</a:t>
                </a:r>
                <a:r>
                  <a:rPr lang="en-US" sz="1400" i="1" baseline="-25000">
                    <a:latin typeface="Comic Sans MS" pitchFamily="66" charset="0"/>
                  </a:rPr>
                  <a:t>L</a:t>
                </a:r>
                <a:endParaRPr lang="th-TH" sz="1400" i="1" baseline="-25000">
                  <a:latin typeface="Comic Sans MS" pitchFamily="66" charset="0"/>
                </a:endParaRPr>
              </a:p>
            </p:txBody>
          </p:sp>
        </p:grpSp>
      </p:grpSp>
      <p:graphicFrame>
        <p:nvGraphicFramePr>
          <p:cNvPr id="27673" name="Object 25"/>
          <p:cNvGraphicFramePr>
            <a:graphicFrameLocks noChangeAspect="1"/>
          </p:cNvGraphicFramePr>
          <p:nvPr/>
        </p:nvGraphicFramePr>
        <p:xfrm>
          <a:off x="730250" y="2947988"/>
          <a:ext cx="4794250" cy="3030537"/>
        </p:xfrm>
        <a:graphic>
          <a:graphicData uri="http://schemas.openxmlformats.org/presentationml/2006/ole">
            <p:oleObj spid="_x0000_s27673" name="Microsoft Equation 3.0" r:id="rId3" imgW="2755800" imgH="1777680" progId="Equation.3">
              <p:embed/>
            </p:oleObj>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0BFB4833-BCD6-470A-91A5-03F96B20089A}" type="slidenum">
              <a:rPr lang="en-US"/>
              <a:pPr/>
              <a:t>50</a:t>
            </a:fld>
            <a:endParaRPr lang="th-TH"/>
          </a:p>
        </p:txBody>
      </p:sp>
      <p:graphicFrame>
        <p:nvGraphicFramePr>
          <p:cNvPr id="98306" name="Object 2"/>
          <p:cNvGraphicFramePr>
            <a:graphicFrameLocks noChangeAspect="1"/>
          </p:cNvGraphicFramePr>
          <p:nvPr/>
        </p:nvGraphicFramePr>
        <p:xfrm>
          <a:off x="1466850" y="2293938"/>
          <a:ext cx="6056313" cy="1828800"/>
        </p:xfrm>
        <a:graphic>
          <a:graphicData uri="http://schemas.openxmlformats.org/presentationml/2006/ole">
            <p:oleObj spid="_x0000_s98306" name="Equation" r:id="rId3" imgW="1218960" imgH="368280" progId="Equation.DSMT4">
              <p:embed/>
            </p:oleObj>
          </a:graphicData>
        </a:graphic>
      </p:graphicFrame>
      <p:sp>
        <p:nvSpPr>
          <p:cNvPr id="98307" name="Rectangle 3"/>
          <p:cNvSpPr>
            <a:spLocks noChangeArrowheads="1"/>
          </p:cNvSpPr>
          <p:nvPr/>
        </p:nvSpPr>
        <p:spPr bwMode="auto">
          <a:xfrm>
            <a:off x="574675" y="304800"/>
            <a:ext cx="8001000" cy="1216025"/>
          </a:xfrm>
          <a:prstGeom prst="rect">
            <a:avLst/>
          </a:prstGeom>
          <a:noFill/>
          <a:ln w="9525">
            <a:noFill/>
            <a:miter lim="800000"/>
            <a:headEnd/>
            <a:tailEnd/>
          </a:ln>
          <a:effectLst/>
        </p:spPr>
        <p:txBody>
          <a:bodyPr anchor="b"/>
          <a:lstStyle/>
          <a:p>
            <a:r>
              <a:rPr lang="en-US" sz="2600">
                <a:solidFill>
                  <a:schemeClr val="tx2"/>
                </a:solidFill>
              </a:rPr>
              <a:t>Reversible Polytropic Process of Ideal Gases</a:t>
            </a:r>
            <a:endParaRPr lang="th-TH" sz="2600">
              <a:solidFill>
                <a:schemeClr val="tx2"/>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AC83BCAB-7A8E-4107-B5A2-8591990DFCF4}" type="slidenum">
              <a:rPr lang="en-US"/>
              <a:pPr/>
              <a:t>51</a:t>
            </a:fld>
            <a:endParaRPr lang="th-TH"/>
          </a:p>
        </p:txBody>
      </p:sp>
      <p:sp>
        <p:nvSpPr>
          <p:cNvPr id="96258" name="Rectangle 2"/>
          <p:cNvSpPr>
            <a:spLocks noGrp="1" noChangeArrowheads="1"/>
          </p:cNvSpPr>
          <p:nvPr>
            <p:ph type="title"/>
          </p:nvPr>
        </p:nvSpPr>
        <p:spPr/>
        <p:txBody>
          <a:bodyPr/>
          <a:lstStyle/>
          <a:p>
            <a:r>
              <a:rPr lang="en-US"/>
              <a:t>Second Law Efficiency</a:t>
            </a:r>
            <a:endParaRPr lang="th-TH"/>
          </a:p>
        </p:txBody>
      </p:sp>
      <p:graphicFrame>
        <p:nvGraphicFramePr>
          <p:cNvPr id="96259" name="Object 3"/>
          <p:cNvGraphicFramePr>
            <a:graphicFrameLocks noChangeAspect="1"/>
          </p:cNvGraphicFramePr>
          <p:nvPr/>
        </p:nvGraphicFramePr>
        <p:xfrm>
          <a:off x="722313" y="1924050"/>
          <a:ext cx="7377112" cy="3943350"/>
        </p:xfrm>
        <a:graphic>
          <a:graphicData uri="http://schemas.openxmlformats.org/presentationml/2006/ole">
            <p:oleObj spid="_x0000_s96259" name="Equation" r:id="rId3" imgW="3568680" imgH="2222280" progId="Equation.3">
              <p:embed/>
            </p:oleObj>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ctrTitle"/>
          </p:nvPr>
        </p:nvSpPr>
        <p:spPr/>
        <p:txBody>
          <a:bodyPr/>
          <a:lstStyle/>
          <a:p>
            <a:r>
              <a:rPr lang="en-US"/>
              <a:t>Some Selected Problems</a:t>
            </a:r>
            <a:endParaRPr lang="th-TH"/>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9E114234-3CD9-46CE-A579-A0BD6E4CA24F}" type="slidenum">
              <a:rPr lang="en-US"/>
              <a:pPr/>
              <a:t>53</a:t>
            </a:fld>
            <a:endParaRPr lang="th-TH"/>
          </a:p>
        </p:txBody>
      </p:sp>
      <p:sp>
        <p:nvSpPr>
          <p:cNvPr id="65546" name="Line 10"/>
          <p:cNvSpPr>
            <a:spLocks noChangeShapeType="1"/>
          </p:cNvSpPr>
          <p:nvPr/>
        </p:nvSpPr>
        <p:spPr bwMode="auto">
          <a:xfrm>
            <a:off x="2524125" y="685800"/>
            <a:ext cx="0" cy="0"/>
          </a:xfrm>
          <a:prstGeom prst="line">
            <a:avLst/>
          </a:prstGeom>
          <a:noFill/>
          <a:ln w="9525">
            <a:solidFill>
              <a:srgbClr val="000000"/>
            </a:solidFill>
            <a:round/>
            <a:headEnd/>
            <a:tailEnd/>
          </a:ln>
        </p:spPr>
        <p:txBody>
          <a:bodyPr/>
          <a:lstStyle/>
          <a:p>
            <a:endParaRPr lang="th-TH"/>
          </a:p>
        </p:txBody>
      </p:sp>
      <p:sp>
        <p:nvSpPr>
          <p:cNvPr id="65581" name="Rectangle 45"/>
          <p:cNvSpPr>
            <a:spLocks noChangeArrowheads="1"/>
          </p:cNvSpPr>
          <p:nvPr/>
        </p:nvSpPr>
        <p:spPr bwMode="auto">
          <a:xfrm>
            <a:off x="355600" y="350838"/>
            <a:ext cx="8343900" cy="5959475"/>
          </a:xfrm>
          <a:prstGeom prst="rect">
            <a:avLst/>
          </a:prstGeom>
          <a:noFill/>
          <a:ln w="9525">
            <a:noFill/>
            <a:miter lim="800000"/>
            <a:headEnd/>
            <a:tailEnd/>
          </a:ln>
          <a:effectLst/>
        </p:spPr>
        <p:txBody>
          <a:bodyPr>
            <a:spAutoFit/>
          </a:bodyPr>
          <a:lstStyle/>
          <a:p>
            <a:r>
              <a:rPr lang="en-US" sz="1600"/>
              <a:t>	8.1 Consider a Carnot-cycle heat engine with water as the working fluid. The heat transfer to the working fluid takes place at 300°C; during this process the water changes from saturated liquid to saturated vapor. Heat is rejected from the working fluid at 40°C.</a:t>
            </a:r>
          </a:p>
          <a:p>
            <a:r>
              <a:rPr lang="en-US" sz="1600"/>
              <a:t>(a) Show this cycle on a T -s diagram.</a:t>
            </a:r>
          </a:p>
          <a:p>
            <a:r>
              <a:rPr lang="en-US" sz="1600"/>
              <a:t>(b) Calculate the quality of the working fluid at the beginning and at the end of the isothermal heat rejection process.</a:t>
            </a:r>
          </a:p>
          <a:p>
            <a:r>
              <a:rPr lang="en-US" sz="1600"/>
              <a:t>(c) Determine the net work output per kilogram of water and the thermal efficiency of the cycle.</a:t>
            </a:r>
          </a:p>
          <a:p>
            <a:r>
              <a:rPr lang="en-US" sz="1600"/>
              <a:t>	8.2 Consider a Carnot-cycle heat pump with R-22 as the working fluid. Heat is rejected from the working fluid at 40°C. During this process the R-12 changes from saturated vapor to saturated liquid. Heat is transferred to the R-22 at O°C.</a:t>
            </a:r>
          </a:p>
          <a:p>
            <a:r>
              <a:rPr lang="en-US" sz="1600"/>
              <a:t>(a) Show this cycle on a T -s diagram.</a:t>
            </a:r>
          </a:p>
          <a:p>
            <a:r>
              <a:rPr lang="en-US" sz="1600"/>
              <a:t>(b) Calculate the quality of the working fluid at the beginning and at the end of</a:t>
            </a:r>
          </a:p>
          <a:p>
            <a:r>
              <a:rPr lang="en-US" sz="1600"/>
              <a:t>the isothermal heat addition process at O°C.</a:t>
            </a:r>
          </a:p>
          <a:p>
            <a:r>
              <a:rPr lang="en-US" sz="1600"/>
              <a:t>(c) Determine the coefficient of performance for the cycle.</a:t>
            </a:r>
          </a:p>
          <a:p>
            <a:r>
              <a:rPr lang="en-US" sz="1600"/>
              <a:t>	8.3 A cylinder fitted with a frictionless piston contains ammonia at 50°C, 20 percent quality, and under these conditions the cylinder volume is 1 L. The ammonia expands slowly, and during this process heat is transferred to the system to maintain a constant temperature. The process continues until all the liquid is gone. Determine the work and heat transfer for this process.</a:t>
            </a:r>
          </a:p>
          <a:p>
            <a:endParaRPr lang="en-US" sz="1600"/>
          </a:p>
          <a:p>
            <a:endParaRPr lang="en-US" sz="160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B49DE623-5302-4F3D-AE62-11682A1C730C}" type="slidenum">
              <a:rPr lang="en-US"/>
              <a:pPr/>
              <a:t>54</a:t>
            </a:fld>
            <a:endParaRPr lang="th-TH"/>
          </a:p>
        </p:txBody>
      </p:sp>
      <p:sp>
        <p:nvSpPr>
          <p:cNvPr id="75778" name="Line 2"/>
          <p:cNvSpPr>
            <a:spLocks noChangeShapeType="1"/>
          </p:cNvSpPr>
          <p:nvPr/>
        </p:nvSpPr>
        <p:spPr bwMode="auto">
          <a:xfrm>
            <a:off x="2524125" y="685800"/>
            <a:ext cx="0" cy="0"/>
          </a:xfrm>
          <a:prstGeom prst="line">
            <a:avLst/>
          </a:prstGeom>
          <a:noFill/>
          <a:ln w="9525">
            <a:solidFill>
              <a:srgbClr val="000000"/>
            </a:solidFill>
            <a:round/>
            <a:headEnd/>
            <a:tailEnd/>
          </a:ln>
        </p:spPr>
        <p:txBody>
          <a:bodyPr/>
          <a:lstStyle/>
          <a:p>
            <a:endParaRPr lang="th-TH"/>
          </a:p>
        </p:txBody>
      </p:sp>
      <p:sp>
        <p:nvSpPr>
          <p:cNvPr id="75779" name="Rectangle 3"/>
          <p:cNvSpPr>
            <a:spLocks noChangeArrowheads="1"/>
          </p:cNvSpPr>
          <p:nvPr/>
        </p:nvSpPr>
        <p:spPr bwMode="auto">
          <a:xfrm>
            <a:off x="317500" y="231775"/>
            <a:ext cx="8585200" cy="5584825"/>
          </a:xfrm>
          <a:prstGeom prst="rect">
            <a:avLst/>
          </a:prstGeom>
          <a:noFill/>
          <a:ln w="9525">
            <a:noFill/>
            <a:miter lim="800000"/>
            <a:headEnd/>
            <a:tailEnd/>
          </a:ln>
          <a:effectLst/>
        </p:spPr>
        <p:txBody>
          <a:bodyPr>
            <a:spAutoFit/>
          </a:bodyPr>
          <a:lstStyle/>
          <a:p>
            <a:r>
              <a:rPr lang="en-US"/>
              <a:t>	8.4 An insulated cylinder fitted with a frictionless piston contains 0.1 kg of water at 100°C, 90 percent quality. The piston is moved, compressing the water until it reaches a pressure of 1.2 MPa. How much work is required in this process?</a:t>
            </a:r>
          </a:p>
          <a:p>
            <a:r>
              <a:rPr lang="en-US"/>
              <a:t>	8.5 A cylinder containing R-22 at 10°C, 100 kPa, has an initial volume of 20 L. A piston compresses the R-22 in a reversible, isothermal process until it reaches the saturated vapor point. Calculate the required work and heat transfer needed to accomplish this change of state.</a:t>
            </a:r>
          </a:p>
          <a:p>
            <a:r>
              <a:rPr lang="en-US">
                <a:solidFill>
                  <a:srgbClr val="800080"/>
                </a:solidFill>
              </a:rPr>
              <a:t>	8.6 One kilogram of water at 300°C expands against a piston in a cylinder unril is reaches ambient pressure, 100 kPa, at which point the water has a quality of 90 percent. It may be assumed that the expansion is reversible and adiabatic.</a:t>
            </a:r>
          </a:p>
          <a:p>
            <a:r>
              <a:rPr lang="en-US">
                <a:solidFill>
                  <a:srgbClr val="800080"/>
                </a:solidFill>
              </a:rPr>
              <a:t>(a) What was the initial pressure in the cylinder? </a:t>
            </a:r>
          </a:p>
          <a:p>
            <a:r>
              <a:rPr lang="en-US">
                <a:solidFill>
                  <a:srgbClr val="800080"/>
                </a:solidFill>
              </a:rPr>
              <a:t>(b) How much work is done by the water?</a:t>
            </a:r>
          </a:p>
          <a:p>
            <a:r>
              <a:rPr lang="en-US"/>
              <a:t>	8.7 A heavily insulated cylinder fitted with a piston contains ammonia at 10oC. The piston is moved, compressing the ammonia in a reversible process until the pressure reaches 2 MPa; at this point the temperature is 70°C. During the process 400 kJ of work is done on the system. What was the initial volume of the cylinder?</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3"/>
          <p:cNvSpPr>
            <a:spLocks noGrp="1"/>
          </p:cNvSpPr>
          <p:nvPr>
            <p:ph type="sldNum" sz="quarter" idx="12"/>
          </p:nvPr>
        </p:nvSpPr>
        <p:spPr/>
        <p:txBody>
          <a:bodyPr/>
          <a:lstStyle/>
          <a:p>
            <a:fld id="{D4A9F133-333D-42CF-BCCF-8284AE9C6305}" type="slidenum">
              <a:rPr lang="en-US"/>
              <a:pPr/>
              <a:t>55</a:t>
            </a:fld>
            <a:endParaRPr lang="th-TH"/>
          </a:p>
        </p:txBody>
      </p:sp>
      <p:sp>
        <p:nvSpPr>
          <p:cNvPr id="74754" name="Line 2"/>
          <p:cNvSpPr>
            <a:spLocks noChangeShapeType="1"/>
          </p:cNvSpPr>
          <p:nvPr/>
        </p:nvSpPr>
        <p:spPr bwMode="auto">
          <a:xfrm>
            <a:off x="2524125" y="685800"/>
            <a:ext cx="0" cy="0"/>
          </a:xfrm>
          <a:prstGeom prst="line">
            <a:avLst/>
          </a:prstGeom>
          <a:noFill/>
          <a:ln w="9525">
            <a:solidFill>
              <a:srgbClr val="000000"/>
            </a:solidFill>
            <a:round/>
            <a:headEnd/>
            <a:tailEnd/>
          </a:ln>
        </p:spPr>
        <p:txBody>
          <a:bodyPr/>
          <a:lstStyle/>
          <a:p>
            <a:endParaRPr lang="th-TH"/>
          </a:p>
        </p:txBody>
      </p:sp>
      <p:sp>
        <p:nvSpPr>
          <p:cNvPr id="74756" name="Rectangle 4"/>
          <p:cNvSpPr>
            <a:spLocks noChangeArrowheads="1"/>
          </p:cNvSpPr>
          <p:nvPr/>
        </p:nvSpPr>
        <p:spPr bwMode="auto">
          <a:xfrm>
            <a:off x="317500" y="0"/>
            <a:ext cx="8585200" cy="6683375"/>
          </a:xfrm>
          <a:prstGeom prst="rect">
            <a:avLst/>
          </a:prstGeom>
          <a:noFill/>
          <a:ln w="9525">
            <a:noFill/>
            <a:miter lim="800000"/>
            <a:headEnd/>
            <a:tailEnd/>
          </a:ln>
          <a:effectLst/>
        </p:spPr>
        <p:txBody>
          <a:bodyPr>
            <a:spAutoFit/>
          </a:bodyPr>
          <a:lstStyle/>
          <a:p>
            <a:r>
              <a:rPr lang="en-US"/>
              <a:t>	8.8 A rigid, insulated vessel contains superheated vapor steam at 1.8 MPa, 35O</a:t>
            </a:r>
            <a:r>
              <a:rPr lang="en-US" baseline="30000"/>
              <a:t>o</a:t>
            </a:r>
            <a:r>
              <a:rPr lang="en-US"/>
              <a:t>C . A valve on the vessel is opened, allowing steam to escape. It may be assumed that at any instant the steam remaining inside the vessel has undergone a reversible, adiabatic expansion. Determine the fraction of steam that has escaped when the steam remaining inside the vessel reaches the saturated vapor line.</a:t>
            </a:r>
          </a:p>
          <a:p>
            <a:r>
              <a:rPr lang="en-US"/>
              <a:t>	8.9 An insulated cylinder fitted with a frictionless piston contains 0.1 kg of superheated vapor steam. The steam expands to ambient pressure, 100 kPa, at which point the temperature of the steam inside the cylinder is 150°C. The steam does 50 kJ of work against the piston during this expansion. What were the initial pressure and temperature?</a:t>
            </a:r>
          </a:p>
          <a:p>
            <a:r>
              <a:rPr lang="en-US"/>
              <a:t>	8.12 We wish to cool a given quantity of material rapidly to a temperature of l0°C. The process requires a heat rejection of 2000 kJ. One possibility is to immerse the material in a mixture of ice and water, allowing heat transfer from the material to the ice, which melts the ice. Another possibility is to cool the material by evaporating R¬22 at -20°C. The heat transfer to the R-22 changes it from a saturated liquid to a saturated vapor. A third possibility is to evaporate liquid nitrogen at 101.3-kPa pressure.</a:t>
            </a:r>
          </a:p>
          <a:p>
            <a:r>
              <a:rPr lang="en-US"/>
              <a:t>	(a) Calculate the change of entropy of the cooling medium for each of the three</a:t>
            </a:r>
          </a:p>
          <a:p>
            <a:r>
              <a:rPr lang="en-US"/>
              <a:t>cooling techniques.</a:t>
            </a:r>
          </a:p>
          <a:p>
            <a:r>
              <a:rPr lang="en-US"/>
              <a:t>	(b) Discuss the significance of these results.</a:t>
            </a:r>
          </a:p>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7" name="ตัวยึดหมายเลขภาพนิ่ง 3"/>
          <p:cNvSpPr>
            <a:spLocks noGrp="1"/>
          </p:cNvSpPr>
          <p:nvPr>
            <p:ph type="sldNum" sz="quarter" idx="12"/>
          </p:nvPr>
        </p:nvSpPr>
        <p:spPr/>
        <p:txBody>
          <a:bodyPr/>
          <a:lstStyle/>
          <a:p>
            <a:fld id="{2A6298EB-1EF0-4412-9410-2F210DECC9E8}" type="slidenum">
              <a:rPr lang="en-US"/>
              <a:pPr/>
              <a:t>56</a:t>
            </a:fld>
            <a:endParaRPr lang="th-TH"/>
          </a:p>
        </p:txBody>
      </p:sp>
      <p:sp>
        <p:nvSpPr>
          <p:cNvPr id="89092" name="Rectangle 4"/>
          <p:cNvSpPr>
            <a:spLocks noChangeArrowheads="1"/>
          </p:cNvSpPr>
          <p:nvPr/>
        </p:nvSpPr>
        <p:spPr bwMode="auto">
          <a:xfrm>
            <a:off x="388938" y="468313"/>
            <a:ext cx="8310562" cy="5578475"/>
          </a:xfrm>
          <a:prstGeom prst="rect">
            <a:avLst/>
          </a:prstGeom>
          <a:noFill/>
          <a:ln w="9525">
            <a:noFill/>
            <a:miter lim="800000"/>
            <a:headEnd/>
            <a:tailEnd/>
          </a:ln>
          <a:effectLst/>
        </p:spPr>
        <p:txBody>
          <a:bodyPr anchor="ctr">
            <a:spAutoFit/>
          </a:bodyPr>
          <a:lstStyle/>
          <a:p>
            <a:r>
              <a:rPr lang="en-US" sz="2000">
                <a:solidFill>
                  <a:srgbClr val="800080"/>
                </a:solidFill>
              </a:rPr>
              <a:t>	6-105 Nitrogen gas is compressed from 80 kPa and 27°C to 480 kPa by a 10-kW compressor. Determine the mass flow rate of nitrogen through the compressor, assuming the compression process to be </a:t>
            </a:r>
            <a:r>
              <a:rPr lang="en-US" sz="2000" i="1">
                <a:solidFill>
                  <a:srgbClr val="800080"/>
                </a:solidFill>
              </a:rPr>
              <a:t>(a) </a:t>
            </a:r>
            <a:r>
              <a:rPr lang="en-US" sz="2000">
                <a:solidFill>
                  <a:srgbClr val="800080"/>
                </a:solidFill>
              </a:rPr>
              <a:t>isentropic. (b) polytropic with </a:t>
            </a:r>
            <a:r>
              <a:rPr lang="en-US" sz="2000" i="1">
                <a:solidFill>
                  <a:srgbClr val="800080"/>
                </a:solidFill>
              </a:rPr>
              <a:t>n </a:t>
            </a:r>
            <a:r>
              <a:rPr lang="en-US" sz="2000">
                <a:solidFill>
                  <a:srgbClr val="800080"/>
                </a:solidFill>
              </a:rPr>
              <a:t>= 1.3, </a:t>
            </a:r>
            <a:r>
              <a:rPr lang="en-US" sz="2000" i="1">
                <a:solidFill>
                  <a:srgbClr val="800080"/>
                </a:solidFill>
              </a:rPr>
              <a:t>(c) </a:t>
            </a:r>
            <a:r>
              <a:rPr lang="en-US" sz="2000">
                <a:solidFill>
                  <a:srgbClr val="800080"/>
                </a:solidFill>
              </a:rPr>
              <a:t>isothermal, and </a:t>
            </a:r>
            <a:r>
              <a:rPr lang="en-US" sz="2000" i="1">
                <a:solidFill>
                  <a:srgbClr val="800080"/>
                </a:solidFill>
              </a:rPr>
              <a:t>(d) </a:t>
            </a:r>
            <a:r>
              <a:rPr lang="en-US" sz="2000">
                <a:solidFill>
                  <a:srgbClr val="800080"/>
                </a:solidFill>
              </a:rPr>
              <a:t>ideal two-stage polytropic with </a:t>
            </a:r>
            <a:r>
              <a:rPr lang="en-US" sz="2000" i="1">
                <a:solidFill>
                  <a:srgbClr val="800080"/>
                </a:solidFill>
              </a:rPr>
              <a:t>n </a:t>
            </a:r>
            <a:r>
              <a:rPr lang="en-US" sz="2000">
                <a:solidFill>
                  <a:srgbClr val="800080"/>
                </a:solidFill>
              </a:rPr>
              <a:t>= 1.3.</a:t>
            </a:r>
          </a:p>
          <a:p>
            <a:r>
              <a:rPr lang="en-US" sz="2000" i="1">
                <a:solidFill>
                  <a:srgbClr val="800080"/>
                </a:solidFill>
              </a:rPr>
              <a:t>Answers: (a) </a:t>
            </a:r>
            <a:r>
              <a:rPr lang="en-US" sz="2000">
                <a:solidFill>
                  <a:srgbClr val="800080"/>
                </a:solidFill>
              </a:rPr>
              <a:t>0.048 kg/s, </a:t>
            </a:r>
            <a:r>
              <a:rPr lang="en-US" sz="2000" i="1">
                <a:solidFill>
                  <a:srgbClr val="800080"/>
                </a:solidFill>
              </a:rPr>
              <a:t>(b) </a:t>
            </a:r>
            <a:r>
              <a:rPr lang="en-US" sz="2000">
                <a:solidFill>
                  <a:srgbClr val="800080"/>
                </a:solidFill>
              </a:rPr>
              <a:t>0.05 kg/s, </a:t>
            </a:r>
            <a:r>
              <a:rPr lang="en-US" sz="2000" i="1">
                <a:solidFill>
                  <a:srgbClr val="800080"/>
                </a:solidFill>
              </a:rPr>
              <a:t>(c) </a:t>
            </a:r>
            <a:r>
              <a:rPr lang="en-US" sz="2000">
                <a:solidFill>
                  <a:srgbClr val="800080"/>
                </a:solidFill>
              </a:rPr>
              <a:t>0.063 kg/s, </a:t>
            </a:r>
            <a:r>
              <a:rPr lang="en-US" sz="2000" i="1">
                <a:solidFill>
                  <a:srgbClr val="800080"/>
                </a:solidFill>
              </a:rPr>
              <a:t>(d) </a:t>
            </a:r>
            <a:r>
              <a:rPr lang="en-US" sz="2000">
                <a:solidFill>
                  <a:srgbClr val="800080"/>
                </a:solidFill>
              </a:rPr>
              <a:t>0.058 kg/s</a:t>
            </a:r>
          </a:p>
          <a:p>
            <a:endParaRPr lang="en-US" sz="2000">
              <a:solidFill>
                <a:srgbClr val="800080"/>
              </a:solidFill>
            </a:endParaRPr>
          </a:p>
          <a:p>
            <a:r>
              <a:rPr lang="en-US" sz="2000"/>
              <a:t>Adiabatic Efficiencies of Steady-Flow Devices</a:t>
            </a:r>
          </a:p>
          <a:p>
            <a:r>
              <a:rPr lang="en-US" sz="2000"/>
              <a:t>	6-106C Describe the ideal process for an </a:t>
            </a:r>
            <a:r>
              <a:rPr lang="en-US" sz="2000" i="1"/>
              <a:t>(a) </a:t>
            </a:r>
            <a:r>
              <a:rPr lang="en-US" sz="2000"/>
              <a:t>adiabatic turbine. (b) adiabatic compressor, and </a:t>
            </a:r>
            <a:r>
              <a:rPr lang="en-US" sz="2000" i="1"/>
              <a:t>(c) </a:t>
            </a:r>
            <a:r>
              <a:rPr lang="en-US" sz="2000"/>
              <a:t>adiabatic nozzle, and define the adiabatic efficiency for each device.</a:t>
            </a:r>
          </a:p>
          <a:p>
            <a:r>
              <a:rPr lang="en-US" sz="2000"/>
              <a:t>6-107C Is the isentropic process a suitable model for compressors that are cooled intentionally? Explain.</a:t>
            </a:r>
          </a:p>
          <a:p>
            <a:r>
              <a:rPr lang="en-US" sz="2000"/>
              <a:t>6-108C On a </a:t>
            </a:r>
            <a:r>
              <a:rPr lang="en-US" sz="2000" i="1"/>
              <a:t>T-s </a:t>
            </a:r>
            <a:r>
              <a:rPr lang="en-US" sz="2000"/>
              <a:t>diagram, does the actual exit state (state 2) of an adiabatic turbine have to be on the right-hand side of the isentropic exit state (state 2s)? Why?</a:t>
            </a:r>
          </a:p>
        </p:txBody>
      </p:sp>
      <p:sp>
        <p:nvSpPr>
          <p:cNvPr id="89093" name="Line 5"/>
          <p:cNvSpPr>
            <a:spLocks noChangeShapeType="1"/>
          </p:cNvSpPr>
          <p:nvPr/>
        </p:nvSpPr>
        <p:spPr bwMode="auto">
          <a:xfrm flipV="1">
            <a:off x="3381375" y="1905000"/>
            <a:ext cx="5295900" cy="19050"/>
          </a:xfrm>
          <a:prstGeom prst="line">
            <a:avLst/>
          </a:prstGeom>
          <a:noFill/>
          <a:ln w="9525">
            <a:solidFill>
              <a:schemeClr val="tx1"/>
            </a:solidFill>
            <a:round/>
            <a:headEnd/>
            <a:tailEnd/>
          </a:ln>
          <a:effectLst/>
        </p:spPr>
        <p:txBody>
          <a:bodyPr/>
          <a:lstStyle/>
          <a:p>
            <a:endParaRPr lang="th-TH"/>
          </a:p>
        </p:txBody>
      </p:sp>
      <p:sp>
        <p:nvSpPr>
          <p:cNvPr id="89094" name="Line 6"/>
          <p:cNvSpPr>
            <a:spLocks noChangeShapeType="1"/>
          </p:cNvSpPr>
          <p:nvPr/>
        </p:nvSpPr>
        <p:spPr bwMode="auto">
          <a:xfrm flipH="1">
            <a:off x="466725" y="2200275"/>
            <a:ext cx="942975" cy="9525"/>
          </a:xfrm>
          <a:prstGeom prst="line">
            <a:avLst/>
          </a:prstGeom>
          <a:noFill/>
          <a:ln w="9525">
            <a:solidFill>
              <a:schemeClr val="tx1"/>
            </a:solidFill>
            <a:round/>
            <a:headEnd/>
            <a:tailEnd/>
          </a:ln>
          <a:effectLst/>
        </p:spPr>
        <p:txBody>
          <a:bodyPr/>
          <a:lstStyle/>
          <a:p>
            <a:endParaRPr lang="th-TH"/>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5" name="ตัวยึดหมายเลขภาพนิ่ง 3"/>
          <p:cNvSpPr>
            <a:spLocks noGrp="1"/>
          </p:cNvSpPr>
          <p:nvPr>
            <p:ph type="sldNum" sz="quarter" idx="12"/>
          </p:nvPr>
        </p:nvSpPr>
        <p:spPr/>
        <p:txBody>
          <a:bodyPr/>
          <a:lstStyle/>
          <a:p>
            <a:fld id="{975E1FD3-667C-4790-83B5-70C26CE3A218}" type="slidenum">
              <a:rPr lang="en-US"/>
              <a:pPr/>
              <a:t>57</a:t>
            </a:fld>
            <a:endParaRPr lang="th-TH"/>
          </a:p>
        </p:txBody>
      </p:sp>
      <p:sp>
        <p:nvSpPr>
          <p:cNvPr id="91140" name="Rectangle 4"/>
          <p:cNvSpPr>
            <a:spLocks noChangeArrowheads="1"/>
          </p:cNvSpPr>
          <p:nvPr/>
        </p:nvSpPr>
        <p:spPr bwMode="auto">
          <a:xfrm>
            <a:off x="114300" y="401638"/>
            <a:ext cx="8801100" cy="5862637"/>
          </a:xfrm>
          <a:prstGeom prst="rect">
            <a:avLst/>
          </a:prstGeom>
          <a:noFill/>
          <a:ln w="9525">
            <a:noFill/>
            <a:miter lim="800000"/>
            <a:headEnd/>
            <a:tailEnd/>
          </a:ln>
          <a:effectLst/>
        </p:spPr>
        <p:txBody>
          <a:bodyPr>
            <a:spAutoFit/>
          </a:bodyPr>
          <a:lstStyle/>
          <a:p>
            <a:pPr>
              <a:spcBef>
                <a:spcPct val="50000"/>
              </a:spcBef>
            </a:pPr>
            <a:r>
              <a:rPr lang="en-US"/>
              <a:t>	6-109 Steam enters an adiabatic turbine at 8 MPa and 500°C with a mass flow rate of 3 kg/s and leaves at 30 kPa. The adiabatic efficiency of the turbine is 0.90. Neglecting the kinetic energy change of the steam, determine (a) the temperature at the turbine exit and (b) the power output of the turbine. Answers: (a) 69.1 QC, (b) 3052 kW</a:t>
            </a:r>
          </a:p>
          <a:p>
            <a:pPr>
              <a:spcBef>
                <a:spcPct val="50000"/>
              </a:spcBef>
            </a:pPr>
            <a:r>
              <a:rPr lang="en-US"/>
              <a:t>6-110 Steam enters an adiabatic turbine at 6 MPa, 600°C, and 80 m/s and leaves at 50 kPa, 100°C, and 140 m/s. If the power output of the turbine is 5 MW, determine (a) the mass flow rate of the steam flowing through the turbine and (b) the adiabatic efficiency of the turbine.</a:t>
            </a:r>
          </a:p>
          <a:p>
            <a:pPr>
              <a:spcBef>
                <a:spcPct val="50000"/>
              </a:spcBef>
            </a:pPr>
            <a:r>
              <a:rPr lang="en-US"/>
              <a:t>Answers: (a) 5.16 kg/s, (b) 83.7 percent</a:t>
            </a:r>
          </a:p>
          <a:p>
            <a:pPr>
              <a:spcBef>
                <a:spcPct val="50000"/>
              </a:spcBef>
            </a:pPr>
            <a:r>
              <a:rPr lang="en-US"/>
              <a:t>	6-111 Argon gas enters an adiabatic turbine at 800°C and 1.5 MP at a rate of 80 kg/min and exhausts at 200 kPa. If the power output of the turbine is 370 kW, determine the adiabatic efficiency of the turbine.</a:t>
            </a:r>
          </a:p>
          <a:p>
            <a:pPr>
              <a:spcBef>
                <a:spcPct val="50000"/>
              </a:spcBef>
            </a:pPr>
            <a:r>
              <a:rPr lang="en-US"/>
              <a:t>	6-113 Refrigerant-12 enters an adiabatic compressor as saturated vapor at 120 kPa at a rate of 0.3 m3/min and exits at 1-MPa pressure. If the adiabatic efficiency of the compressor is 80 percent, determine (a) the temperature of the refrigerant at the exit of the compressor and (b) the power input, in kW. Also show the process on a T-s diagram with respect to saturation lines. Answers: (a)67.1°C, (b) 1.75 kW</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ตัวยึดท้ายกระดาษ 2"/>
          <p:cNvSpPr>
            <a:spLocks noGrp="1"/>
          </p:cNvSpPr>
          <p:nvPr>
            <p:ph type="ftr" sz="quarter" idx="11"/>
          </p:nvPr>
        </p:nvSpPr>
        <p:spPr/>
        <p:txBody>
          <a:bodyPr/>
          <a:lstStyle/>
          <a:p>
            <a:r>
              <a:rPr lang="en-US"/>
              <a:t>รศ.ดร.สมหมาย ปรีเปรม</a:t>
            </a:r>
            <a:endParaRPr lang="th-TH"/>
          </a:p>
        </p:txBody>
      </p:sp>
      <p:sp>
        <p:nvSpPr>
          <p:cNvPr id="5" name="ตัวยึดหมายเลขภาพนิ่ง 3"/>
          <p:cNvSpPr>
            <a:spLocks noGrp="1"/>
          </p:cNvSpPr>
          <p:nvPr>
            <p:ph type="sldNum" sz="quarter" idx="12"/>
          </p:nvPr>
        </p:nvSpPr>
        <p:spPr/>
        <p:txBody>
          <a:bodyPr/>
          <a:lstStyle/>
          <a:p>
            <a:fld id="{6B17BD7E-E500-4281-8828-7D58DBEBF20C}" type="slidenum">
              <a:rPr lang="en-US"/>
              <a:pPr/>
              <a:t>58</a:t>
            </a:fld>
            <a:endParaRPr lang="th-TH"/>
          </a:p>
        </p:txBody>
      </p:sp>
      <p:sp>
        <p:nvSpPr>
          <p:cNvPr id="92164" name="Rectangle 4"/>
          <p:cNvSpPr>
            <a:spLocks noChangeArrowheads="1"/>
          </p:cNvSpPr>
          <p:nvPr/>
        </p:nvSpPr>
        <p:spPr bwMode="auto">
          <a:xfrm>
            <a:off x="476250" y="596900"/>
            <a:ext cx="8286750" cy="5310188"/>
          </a:xfrm>
          <a:prstGeom prst="rect">
            <a:avLst/>
          </a:prstGeom>
          <a:noFill/>
          <a:ln w="9525">
            <a:noFill/>
            <a:miter lim="800000"/>
            <a:headEnd/>
            <a:tailEnd/>
          </a:ln>
          <a:effectLst/>
        </p:spPr>
        <p:txBody>
          <a:bodyPr>
            <a:spAutoFit/>
          </a:bodyPr>
          <a:lstStyle/>
          <a:p>
            <a:r>
              <a:rPr lang="en-US"/>
              <a:t>6-114 Air enters an adiabatic compressor at 100 kPa and 17°C at a rate of 1.2 m3/s, and it exits at 257°C. The compressor has an adiabatic efficiency of 84 percent. Neglecting the changes in kinetic and potential energies, determine (a) the exit pressure of air and (b) the power required to drive the compressor.</a:t>
            </a:r>
          </a:p>
          <a:p>
            <a:endParaRPr lang="en-US"/>
          </a:p>
          <a:p>
            <a:r>
              <a:rPr lang="en-US"/>
              <a:t>6-115 Air is compressed by an adiabatic compressor from 95 kPa and 27C to 600 kPa and 277°C. Assuming variable specific heats and neglecting the changes in kinetic and potential energies, determine (a) the adiabatic efficiency of the compressor and (b) the exit temperature of air if the process were reversible.</a:t>
            </a:r>
          </a:p>
          <a:p>
            <a:r>
              <a:rPr lang="en-US"/>
              <a:t>Answers: (a) 81.9 percent, (b) 505.5 K</a:t>
            </a:r>
          </a:p>
          <a:p>
            <a:endParaRPr lang="en-US"/>
          </a:p>
          <a:p>
            <a:r>
              <a:rPr lang="en-US"/>
              <a:t>6-116 Argon gas enters an adiabatic compressor at 120 kPa and 30°C with a velocity of 20 m/s, and it exits at 1.2 MPa and 80 m/so If the adiabatic efficiency of the compressor is 85 percent, determine (a) the</a:t>
            </a:r>
          </a:p>
          <a:p>
            <a:r>
              <a:rPr lang="en-US"/>
              <a:t>exit temperature of the argon and (b) the work input to the compressor.</a:t>
            </a:r>
            <a:endParaRPr lang="th-TH"/>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p:txBody>
          <a:bodyPr/>
          <a:lstStyle/>
          <a:p>
            <a:r>
              <a:rPr lang="en-US"/>
              <a:t>End of Chapter 6</a:t>
            </a:r>
            <a:endParaRPr lang="th-TH"/>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8" name="ตัวยึดหมายเลขภาพนิ่ง 5"/>
          <p:cNvSpPr>
            <a:spLocks noGrp="1"/>
          </p:cNvSpPr>
          <p:nvPr>
            <p:ph type="sldNum" sz="quarter" idx="12"/>
          </p:nvPr>
        </p:nvSpPr>
        <p:spPr/>
        <p:txBody>
          <a:bodyPr/>
          <a:lstStyle/>
          <a:p>
            <a:fld id="{CCAA56C6-71AD-4B84-A9E7-F30B0EE2E63D}" type="slidenum">
              <a:rPr lang="en-US"/>
              <a:pPr/>
              <a:t>6</a:t>
            </a:fld>
            <a:endParaRPr lang="th-TH"/>
          </a:p>
        </p:txBody>
      </p:sp>
      <p:sp>
        <p:nvSpPr>
          <p:cNvPr id="28674" name="Rectangle 2"/>
          <p:cNvSpPr>
            <a:spLocks noGrp="1" noChangeArrowheads="1"/>
          </p:cNvSpPr>
          <p:nvPr>
            <p:ph type="title"/>
          </p:nvPr>
        </p:nvSpPr>
        <p:spPr/>
        <p:txBody>
          <a:bodyPr/>
          <a:lstStyle/>
          <a:p>
            <a:r>
              <a:rPr lang="en-US" sz="3400"/>
              <a:t>ENTROPY: A Property of a System</a:t>
            </a:r>
            <a:endParaRPr lang="th-TH" sz="3400"/>
          </a:p>
        </p:txBody>
      </p:sp>
      <p:grpSp>
        <p:nvGrpSpPr>
          <p:cNvPr id="28676" name="Group 4"/>
          <p:cNvGrpSpPr>
            <a:grpSpLocks/>
          </p:cNvGrpSpPr>
          <p:nvPr/>
        </p:nvGrpSpPr>
        <p:grpSpPr bwMode="auto">
          <a:xfrm>
            <a:off x="6042025" y="1998663"/>
            <a:ext cx="2271713" cy="1887537"/>
            <a:chOff x="1916" y="1598"/>
            <a:chExt cx="1431" cy="1189"/>
          </a:xfrm>
        </p:grpSpPr>
        <p:sp>
          <p:nvSpPr>
            <p:cNvPr id="28677" name="Freeform 5"/>
            <p:cNvSpPr>
              <a:spLocks/>
            </p:cNvSpPr>
            <p:nvPr/>
          </p:nvSpPr>
          <p:spPr bwMode="auto">
            <a:xfrm>
              <a:off x="1916" y="1598"/>
              <a:ext cx="1431" cy="1141"/>
            </a:xfrm>
            <a:custGeom>
              <a:avLst/>
              <a:gdLst/>
              <a:ahLst/>
              <a:cxnLst>
                <a:cxn ang="0">
                  <a:pos x="3" y="0"/>
                </a:cxn>
                <a:cxn ang="0">
                  <a:pos x="13" y="271"/>
                </a:cxn>
                <a:cxn ang="0">
                  <a:pos x="79" y="538"/>
                </a:cxn>
                <a:cxn ang="0">
                  <a:pos x="220" y="790"/>
                </a:cxn>
                <a:cxn ang="0">
                  <a:pos x="508" y="1015"/>
                </a:cxn>
                <a:cxn ang="0">
                  <a:pos x="922" y="1120"/>
                </a:cxn>
                <a:cxn ang="0">
                  <a:pos x="1431" y="1140"/>
                </a:cxn>
              </a:cxnLst>
              <a:rect l="0" t="0" r="r" b="b"/>
              <a:pathLst>
                <a:path w="1431" h="1141">
                  <a:moveTo>
                    <a:pt x="3" y="0"/>
                  </a:moveTo>
                  <a:cubicBezTo>
                    <a:pt x="5" y="45"/>
                    <a:pt x="0" y="181"/>
                    <a:pt x="13" y="271"/>
                  </a:cubicBezTo>
                  <a:cubicBezTo>
                    <a:pt x="26" y="361"/>
                    <a:pt x="45" y="452"/>
                    <a:pt x="79" y="538"/>
                  </a:cubicBezTo>
                  <a:cubicBezTo>
                    <a:pt x="113" y="624"/>
                    <a:pt x="149" y="711"/>
                    <a:pt x="220" y="790"/>
                  </a:cubicBezTo>
                  <a:cubicBezTo>
                    <a:pt x="291" y="869"/>
                    <a:pt x="391" y="960"/>
                    <a:pt x="508" y="1015"/>
                  </a:cubicBezTo>
                  <a:cubicBezTo>
                    <a:pt x="625" y="1070"/>
                    <a:pt x="768" y="1099"/>
                    <a:pt x="922" y="1120"/>
                  </a:cubicBezTo>
                  <a:cubicBezTo>
                    <a:pt x="1076" y="1141"/>
                    <a:pt x="1325" y="1136"/>
                    <a:pt x="1431" y="1140"/>
                  </a:cubicBezTo>
                </a:path>
              </a:pathLst>
            </a:custGeom>
            <a:noFill/>
            <a:ln w="38100">
              <a:solidFill>
                <a:srgbClr val="800080"/>
              </a:solidFill>
              <a:round/>
              <a:headEnd/>
              <a:tailEnd/>
            </a:ln>
            <a:effectLst/>
          </p:spPr>
          <p:txBody>
            <a:bodyPr/>
            <a:lstStyle/>
            <a:p>
              <a:endParaRPr lang="th-TH"/>
            </a:p>
          </p:txBody>
        </p:sp>
        <p:sp>
          <p:nvSpPr>
            <p:cNvPr id="28678" name="Freeform 6"/>
            <p:cNvSpPr>
              <a:spLocks/>
            </p:cNvSpPr>
            <p:nvPr/>
          </p:nvSpPr>
          <p:spPr bwMode="auto">
            <a:xfrm>
              <a:off x="2218" y="2470"/>
              <a:ext cx="89" cy="71"/>
            </a:xfrm>
            <a:custGeom>
              <a:avLst/>
              <a:gdLst/>
              <a:ahLst/>
              <a:cxnLst>
                <a:cxn ang="0">
                  <a:pos x="89" y="71"/>
                </a:cxn>
                <a:cxn ang="0">
                  <a:pos x="0" y="0"/>
                </a:cxn>
              </a:cxnLst>
              <a:rect l="0" t="0" r="r" b="b"/>
              <a:pathLst>
                <a:path w="89" h="71">
                  <a:moveTo>
                    <a:pt x="89" y="71"/>
                  </a:moveTo>
                  <a:lnTo>
                    <a:pt x="0" y="0"/>
                  </a:lnTo>
                </a:path>
              </a:pathLst>
            </a:custGeom>
            <a:noFill/>
            <a:ln w="38100">
              <a:solidFill>
                <a:srgbClr val="800080"/>
              </a:solidFill>
              <a:round/>
              <a:headEnd/>
              <a:tailEnd type="stealth" w="lg" len="lg"/>
            </a:ln>
            <a:effectLst/>
          </p:spPr>
          <p:txBody>
            <a:bodyPr/>
            <a:lstStyle/>
            <a:p>
              <a:endParaRPr lang="th-TH"/>
            </a:p>
          </p:txBody>
        </p:sp>
        <p:sp>
          <p:nvSpPr>
            <p:cNvPr id="28679" name="Text Box 7"/>
            <p:cNvSpPr txBox="1">
              <a:spLocks noChangeArrowheads="1"/>
            </p:cNvSpPr>
            <p:nvPr/>
          </p:nvSpPr>
          <p:spPr bwMode="auto">
            <a:xfrm>
              <a:off x="2190" y="2556"/>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C</a:t>
              </a:r>
              <a:endParaRPr lang="th-TH" b="1">
                <a:solidFill>
                  <a:srgbClr val="0000CC"/>
                </a:solidFill>
                <a:latin typeface="Arial" pitchFamily="34" charset="0"/>
              </a:endParaRPr>
            </a:p>
          </p:txBody>
        </p:sp>
      </p:grpSp>
      <p:grpSp>
        <p:nvGrpSpPr>
          <p:cNvPr id="28680" name="Group 8"/>
          <p:cNvGrpSpPr>
            <a:grpSpLocks/>
          </p:cNvGrpSpPr>
          <p:nvPr/>
        </p:nvGrpSpPr>
        <p:grpSpPr bwMode="auto">
          <a:xfrm>
            <a:off x="6062663" y="1985963"/>
            <a:ext cx="2266950" cy="1809750"/>
            <a:chOff x="1740" y="1686"/>
            <a:chExt cx="1428" cy="1140"/>
          </a:xfrm>
        </p:grpSpPr>
        <p:sp>
          <p:nvSpPr>
            <p:cNvPr id="28681" name="Freeform 9"/>
            <p:cNvSpPr>
              <a:spLocks/>
            </p:cNvSpPr>
            <p:nvPr/>
          </p:nvSpPr>
          <p:spPr bwMode="auto">
            <a:xfrm>
              <a:off x="1740" y="1686"/>
              <a:ext cx="1428" cy="1140"/>
            </a:xfrm>
            <a:custGeom>
              <a:avLst/>
              <a:gdLst/>
              <a:ahLst/>
              <a:cxnLst>
                <a:cxn ang="0">
                  <a:pos x="0" y="0"/>
                </a:cxn>
                <a:cxn ang="0">
                  <a:pos x="99" y="261"/>
                </a:cxn>
                <a:cxn ang="0">
                  <a:pos x="213" y="459"/>
                </a:cxn>
                <a:cxn ang="0">
                  <a:pos x="366" y="636"/>
                </a:cxn>
                <a:cxn ang="0">
                  <a:pos x="621" y="849"/>
                </a:cxn>
                <a:cxn ang="0">
                  <a:pos x="1005" y="1050"/>
                </a:cxn>
                <a:cxn ang="0">
                  <a:pos x="1428" y="1140"/>
                </a:cxn>
              </a:cxnLst>
              <a:rect l="0" t="0" r="r" b="b"/>
              <a:pathLst>
                <a:path w="1428" h="1140">
                  <a:moveTo>
                    <a:pt x="0" y="0"/>
                  </a:moveTo>
                  <a:cubicBezTo>
                    <a:pt x="16" y="43"/>
                    <a:pt x="64" y="185"/>
                    <a:pt x="99" y="261"/>
                  </a:cubicBezTo>
                  <a:cubicBezTo>
                    <a:pt x="134" y="337"/>
                    <a:pt x="168" y="396"/>
                    <a:pt x="213" y="459"/>
                  </a:cubicBezTo>
                  <a:cubicBezTo>
                    <a:pt x="258" y="522"/>
                    <a:pt x="298" y="571"/>
                    <a:pt x="366" y="636"/>
                  </a:cubicBezTo>
                  <a:cubicBezTo>
                    <a:pt x="434" y="701"/>
                    <a:pt x="514" y="780"/>
                    <a:pt x="621" y="849"/>
                  </a:cubicBezTo>
                  <a:cubicBezTo>
                    <a:pt x="728" y="918"/>
                    <a:pt x="870" y="1002"/>
                    <a:pt x="1005" y="1050"/>
                  </a:cubicBezTo>
                  <a:cubicBezTo>
                    <a:pt x="1140" y="1098"/>
                    <a:pt x="1340" y="1121"/>
                    <a:pt x="1428" y="1140"/>
                  </a:cubicBezTo>
                </a:path>
              </a:pathLst>
            </a:custGeom>
            <a:noFill/>
            <a:ln w="38100">
              <a:solidFill>
                <a:srgbClr val="0000FF"/>
              </a:solidFill>
              <a:round/>
              <a:headEnd/>
              <a:tailEnd/>
            </a:ln>
            <a:effectLst/>
          </p:spPr>
          <p:txBody>
            <a:bodyPr/>
            <a:lstStyle/>
            <a:p>
              <a:endParaRPr lang="th-TH"/>
            </a:p>
          </p:txBody>
        </p:sp>
        <p:sp>
          <p:nvSpPr>
            <p:cNvPr id="28682" name="Freeform 10"/>
            <p:cNvSpPr>
              <a:spLocks/>
            </p:cNvSpPr>
            <p:nvPr/>
          </p:nvSpPr>
          <p:spPr bwMode="auto">
            <a:xfrm>
              <a:off x="2189" y="2414"/>
              <a:ext cx="94" cy="69"/>
            </a:xfrm>
            <a:custGeom>
              <a:avLst/>
              <a:gdLst/>
              <a:ahLst/>
              <a:cxnLst>
                <a:cxn ang="0">
                  <a:pos x="94" y="69"/>
                </a:cxn>
                <a:cxn ang="0">
                  <a:pos x="46" y="31"/>
                </a:cxn>
                <a:cxn ang="0">
                  <a:pos x="0" y="0"/>
                </a:cxn>
              </a:cxnLst>
              <a:rect l="0" t="0" r="r" b="b"/>
              <a:pathLst>
                <a:path w="94" h="69">
                  <a:moveTo>
                    <a:pt x="94" y="69"/>
                  </a:moveTo>
                  <a:lnTo>
                    <a:pt x="46" y="31"/>
                  </a:lnTo>
                  <a:lnTo>
                    <a:pt x="0" y="0"/>
                  </a:lnTo>
                </a:path>
              </a:pathLst>
            </a:custGeom>
            <a:noFill/>
            <a:ln w="38100">
              <a:solidFill>
                <a:srgbClr val="0000FF"/>
              </a:solidFill>
              <a:round/>
              <a:headEnd/>
              <a:tailEnd type="stealth" w="lg" len="lg"/>
            </a:ln>
            <a:effectLst/>
          </p:spPr>
          <p:txBody>
            <a:bodyPr/>
            <a:lstStyle/>
            <a:p>
              <a:endParaRPr lang="th-TH"/>
            </a:p>
          </p:txBody>
        </p:sp>
        <p:sp>
          <p:nvSpPr>
            <p:cNvPr id="28683" name="Text Box 11"/>
            <p:cNvSpPr txBox="1">
              <a:spLocks noChangeArrowheads="1"/>
            </p:cNvSpPr>
            <p:nvPr/>
          </p:nvSpPr>
          <p:spPr bwMode="auto">
            <a:xfrm>
              <a:off x="2275" y="2281"/>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B</a:t>
              </a:r>
              <a:endParaRPr lang="th-TH" b="1">
                <a:solidFill>
                  <a:srgbClr val="0000CC"/>
                </a:solidFill>
                <a:latin typeface="Arial" pitchFamily="34" charset="0"/>
              </a:endParaRPr>
            </a:p>
          </p:txBody>
        </p:sp>
      </p:grpSp>
      <p:grpSp>
        <p:nvGrpSpPr>
          <p:cNvPr id="28684" name="Group 12"/>
          <p:cNvGrpSpPr>
            <a:grpSpLocks/>
          </p:cNvGrpSpPr>
          <p:nvPr/>
        </p:nvGrpSpPr>
        <p:grpSpPr bwMode="auto">
          <a:xfrm>
            <a:off x="5888038" y="1600200"/>
            <a:ext cx="2740025" cy="2444750"/>
            <a:chOff x="1921" y="1272"/>
            <a:chExt cx="1726" cy="1540"/>
          </a:xfrm>
        </p:grpSpPr>
        <p:grpSp>
          <p:nvGrpSpPr>
            <p:cNvPr id="28685" name="Group 13"/>
            <p:cNvGrpSpPr>
              <a:grpSpLocks/>
            </p:cNvGrpSpPr>
            <p:nvPr/>
          </p:nvGrpSpPr>
          <p:grpSpPr bwMode="auto">
            <a:xfrm>
              <a:off x="2027" y="1512"/>
              <a:ext cx="1428" cy="1140"/>
              <a:chOff x="1667" y="1527"/>
              <a:chExt cx="1428" cy="1140"/>
            </a:xfrm>
          </p:grpSpPr>
          <p:grpSp>
            <p:nvGrpSpPr>
              <p:cNvPr id="28686" name="Group 14"/>
              <p:cNvGrpSpPr>
                <a:grpSpLocks/>
              </p:cNvGrpSpPr>
              <p:nvPr/>
            </p:nvGrpSpPr>
            <p:grpSpPr bwMode="auto">
              <a:xfrm>
                <a:off x="1667" y="1527"/>
                <a:ext cx="1428" cy="1140"/>
                <a:chOff x="1667" y="1527"/>
                <a:chExt cx="1428" cy="1140"/>
              </a:xfrm>
            </p:grpSpPr>
            <p:sp>
              <p:nvSpPr>
                <p:cNvPr id="28687" name="Freeform 15"/>
                <p:cNvSpPr>
                  <a:spLocks/>
                </p:cNvSpPr>
                <p:nvPr/>
              </p:nvSpPr>
              <p:spPr bwMode="auto">
                <a:xfrm rot="-10800000">
                  <a:off x="1667" y="1527"/>
                  <a:ext cx="1428" cy="1140"/>
                </a:xfrm>
                <a:custGeom>
                  <a:avLst/>
                  <a:gdLst/>
                  <a:ahLst/>
                  <a:cxnLst>
                    <a:cxn ang="0">
                      <a:pos x="0" y="0"/>
                    </a:cxn>
                    <a:cxn ang="0">
                      <a:pos x="52" y="264"/>
                    </a:cxn>
                    <a:cxn ang="0">
                      <a:pos x="140" y="472"/>
                    </a:cxn>
                    <a:cxn ang="0">
                      <a:pos x="300" y="688"/>
                    </a:cxn>
                    <a:cxn ang="0">
                      <a:pos x="596" y="912"/>
                    </a:cxn>
                    <a:cxn ang="0">
                      <a:pos x="960" y="1060"/>
                    </a:cxn>
                    <a:cxn ang="0">
                      <a:pos x="1428" y="1140"/>
                    </a:cxn>
                  </a:cxnLst>
                  <a:rect l="0" t="0" r="r" b="b"/>
                  <a:pathLst>
                    <a:path w="1428" h="1140">
                      <a:moveTo>
                        <a:pt x="0" y="0"/>
                      </a:moveTo>
                      <a:cubicBezTo>
                        <a:pt x="9" y="44"/>
                        <a:pt x="29" y="185"/>
                        <a:pt x="52" y="264"/>
                      </a:cubicBezTo>
                      <a:cubicBezTo>
                        <a:pt x="75" y="343"/>
                        <a:pt x="99" y="401"/>
                        <a:pt x="140" y="472"/>
                      </a:cubicBezTo>
                      <a:cubicBezTo>
                        <a:pt x="181" y="543"/>
                        <a:pt x="224" y="615"/>
                        <a:pt x="300" y="688"/>
                      </a:cubicBezTo>
                      <a:cubicBezTo>
                        <a:pt x="376" y="761"/>
                        <a:pt x="486" y="850"/>
                        <a:pt x="596" y="912"/>
                      </a:cubicBezTo>
                      <a:cubicBezTo>
                        <a:pt x="706" y="974"/>
                        <a:pt x="821" y="1022"/>
                        <a:pt x="960" y="1060"/>
                      </a:cubicBezTo>
                      <a:cubicBezTo>
                        <a:pt x="1099" y="1098"/>
                        <a:pt x="1331" y="1123"/>
                        <a:pt x="1428" y="1140"/>
                      </a:cubicBezTo>
                    </a:path>
                  </a:pathLst>
                </a:custGeom>
                <a:noFill/>
                <a:ln w="38100">
                  <a:solidFill>
                    <a:srgbClr val="FF00FF"/>
                  </a:solidFill>
                  <a:round/>
                  <a:headEnd/>
                  <a:tailEnd/>
                </a:ln>
                <a:effectLst/>
              </p:spPr>
              <p:txBody>
                <a:bodyPr/>
                <a:lstStyle/>
                <a:p>
                  <a:endParaRPr lang="th-TH"/>
                </a:p>
              </p:txBody>
            </p:sp>
            <p:sp>
              <p:nvSpPr>
                <p:cNvPr id="28688" name="Line 16"/>
                <p:cNvSpPr>
                  <a:spLocks noChangeShapeType="1"/>
                </p:cNvSpPr>
                <p:nvPr/>
              </p:nvSpPr>
              <p:spPr bwMode="auto">
                <a:xfrm rot="5400000" flipV="1">
                  <a:off x="2723" y="1905"/>
                  <a:ext cx="100" cy="105"/>
                </a:xfrm>
                <a:prstGeom prst="line">
                  <a:avLst/>
                </a:prstGeom>
                <a:noFill/>
                <a:ln w="38100">
                  <a:solidFill>
                    <a:srgbClr val="FF00FF"/>
                  </a:solidFill>
                  <a:round/>
                  <a:headEnd/>
                  <a:tailEnd type="stealth" w="lg" len="lg"/>
                </a:ln>
                <a:effectLst/>
              </p:spPr>
              <p:txBody>
                <a:bodyPr/>
                <a:lstStyle/>
                <a:p>
                  <a:endParaRPr lang="th-TH"/>
                </a:p>
              </p:txBody>
            </p:sp>
          </p:grpSp>
          <p:sp>
            <p:nvSpPr>
              <p:cNvPr id="28689" name="Text Box 17"/>
              <p:cNvSpPr txBox="1">
                <a:spLocks noChangeArrowheads="1"/>
              </p:cNvSpPr>
              <p:nvPr/>
            </p:nvSpPr>
            <p:spPr bwMode="auto">
              <a:xfrm>
                <a:off x="2683" y="1721"/>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A</a:t>
                </a:r>
                <a:endParaRPr lang="th-TH" b="1">
                  <a:solidFill>
                    <a:srgbClr val="0000CC"/>
                  </a:solidFill>
                  <a:latin typeface="Arial" pitchFamily="34" charset="0"/>
                </a:endParaRPr>
              </a:p>
            </p:txBody>
          </p:sp>
        </p:grpSp>
        <p:grpSp>
          <p:nvGrpSpPr>
            <p:cNvPr id="28690" name="Group 18"/>
            <p:cNvGrpSpPr>
              <a:grpSpLocks/>
            </p:cNvGrpSpPr>
            <p:nvPr/>
          </p:nvGrpSpPr>
          <p:grpSpPr bwMode="auto">
            <a:xfrm>
              <a:off x="1921" y="1272"/>
              <a:ext cx="172" cy="281"/>
              <a:chOff x="1921" y="1272"/>
              <a:chExt cx="172" cy="281"/>
            </a:xfrm>
          </p:grpSpPr>
          <p:sp>
            <p:nvSpPr>
              <p:cNvPr id="28691" name="Text Box 19"/>
              <p:cNvSpPr txBox="1">
                <a:spLocks noChangeArrowheads="1"/>
              </p:cNvSpPr>
              <p:nvPr/>
            </p:nvSpPr>
            <p:spPr bwMode="auto">
              <a:xfrm>
                <a:off x="1921" y="1272"/>
                <a:ext cx="172"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1</a:t>
                </a:r>
                <a:endParaRPr lang="th-TH" b="1">
                  <a:solidFill>
                    <a:srgbClr val="0000CC"/>
                  </a:solidFill>
                  <a:latin typeface="Arial" pitchFamily="34" charset="0"/>
                </a:endParaRPr>
              </a:p>
            </p:txBody>
          </p:sp>
          <p:sp>
            <p:nvSpPr>
              <p:cNvPr id="28692" name="Oval 20"/>
              <p:cNvSpPr>
                <a:spLocks noChangeArrowheads="1"/>
              </p:cNvSpPr>
              <p:nvPr/>
            </p:nvSpPr>
            <p:spPr bwMode="auto">
              <a:xfrm>
                <a:off x="1983" y="1485"/>
                <a:ext cx="76" cy="68"/>
              </a:xfrm>
              <a:prstGeom prst="ellipse">
                <a:avLst/>
              </a:prstGeom>
              <a:solidFill>
                <a:srgbClr val="FF6600"/>
              </a:solidFill>
              <a:ln w="9525">
                <a:solidFill>
                  <a:srgbClr val="0000FF"/>
                </a:solidFill>
                <a:round/>
                <a:headEnd/>
                <a:tailEnd/>
              </a:ln>
              <a:effectLst/>
            </p:spPr>
            <p:txBody>
              <a:bodyPr wrap="none" anchor="ctr"/>
              <a:lstStyle/>
              <a:p>
                <a:endParaRPr lang="th-TH"/>
              </a:p>
            </p:txBody>
          </p:sp>
        </p:grpSp>
        <p:grpSp>
          <p:nvGrpSpPr>
            <p:cNvPr id="28693" name="Group 21"/>
            <p:cNvGrpSpPr>
              <a:grpSpLocks/>
            </p:cNvGrpSpPr>
            <p:nvPr/>
          </p:nvGrpSpPr>
          <p:grpSpPr bwMode="auto">
            <a:xfrm>
              <a:off x="3421" y="2581"/>
              <a:ext cx="226" cy="231"/>
              <a:chOff x="3421" y="2581"/>
              <a:chExt cx="226" cy="231"/>
            </a:xfrm>
          </p:grpSpPr>
          <p:sp>
            <p:nvSpPr>
              <p:cNvPr id="28694" name="Text Box 22"/>
              <p:cNvSpPr txBox="1">
                <a:spLocks noChangeArrowheads="1"/>
              </p:cNvSpPr>
              <p:nvPr/>
            </p:nvSpPr>
            <p:spPr bwMode="auto">
              <a:xfrm>
                <a:off x="3455" y="2581"/>
                <a:ext cx="192"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2</a:t>
                </a:r>
                <a:endParaRPr lang="th-TH" b="1">
                  <a:solidFill>
                    <a:srgbClr val="0000CC"/>
                  </a:solidFill>
                  <a:latin typeface="Arial" pitchFamily="34" charset="0"/>
                </a:endParaRPr>
              </a:p>
            </p:txBody>
          </p:sp>
          <p:sp>
            <p:nvSpPr>
              <p:cNvPr id="28695" name="Oval 23"/>
              <p:cNvSpPr>
                <a:spLocks noChangeArrowheads="1"/>
              </p:cNvSpPr>
              <p:nvPr/>
            </p:nvSpPr>
            <p:spPr bwMode="auto">
              <a:xfrm>
                <a:off x="3421" y="2622"/>
                <a:ext cx="76" cy="68"/>
              </a:xfrm>
              <a:prstGeom prst="ellipse">
                <a:avLst/>
              </a:prstGeom>
              <a:solidFill>
                <a:srgbClr val="FF6600"/>
              </a:solidFill>
              <a:ln w="9525">
                <a:solidFill>
                  <a:srgbClr val="0000FF"/>
                </a:solidFill>
                <a:round/>
                <a:headEnd/>
                <a:tailEnd/>
              </a:ln>
              <a:effectLst/>
            </p:spPr>
            <p:txBody>
              <a:bodyPr wrap="none" anchor="ctr"/>
              <a:lstStyle/>
              <a:p>
                <a:endParaRPr lang="th-TH"/>
              </a:p>
            </p:txBody>
          </p:sp>
        </p:grpSp>
      </p:grpSp>
      <p:sp>
        <p:nvSpPr>
          <p:cNvPr id="28697" name="Text Box 25"/>
          <p:cNvSpPr txBox="1">
            <a:spLocks noChangeArrowheads="1"/>
          </p:cNvSpPr>
          <p:nvPr/>
        </p:nvSpPr>
        <p:spPr bwMode="auto">
          <a:xfrm>
            <a:off x="666750" y="1809750"/>
            <a:ext cx="4876800" cy="336550"/>
          </a:xfrm>
          <a:prstGeom prst="rect">
            <a:avLst/>
          </a:prstGeom>
          <a:noFill/>
          <a:ln w="9525">
            <a:noFill/>
            <a:miter lim="800000"/>
            <a:headEnd/>
            <a:tailEnd/>
          </a:ln>
          <a:effectLst/>
        </p:spPr>
        <p:txBody>
          <a:bodyPr>
            <a:spAutoFit/>
          </a:bodyPr>
          <a:lstStyle/>
          <a:p>
            <a:pPr>
              <a:spcBef>
                <a:spcPct val="50000"/>
              </a:spcBef>
            </a:pPr>
            <a:r>
              <a:rPr lang="en-US" sz="1600"/>
              <a:t>Consider Two Reversible Cycles A-B and A-C</a:t>
            </a:r>
            <a:endParaRPr lang="th-TH" sz="1600"/>
          </a:p>
        </p:txBody>
      </p:sp>
      <p:graphicFrame>
        <p:nvGraphicFramePr>
          <p:cNvPr id="28698" name="Object 26"/>
          <p:cNvGraphicFramePr>
            <a:graphicFrameLocks noChangeAspect="1"/>
          </p:cNvGraphicFramePr>
          <p:nvPr/>
        </p:nvGraphicFramePr>
        <p:xfrm>
          <a:off x="4514850" y="3321050"/>
          <a:ext cx="114300" cy="215900"/>
        </p:xfrm>
        <a:graphic>
          <a:graphicData uri="http://schemas.openxmlformats.org/presentationml/2006/ole">
            <p:oleObj spid="_x0000_s28698" name="Equation" r:id="rId3" imgW="114120" imgH="215640" progId="Equation.3">
              <p:embed/>
            </p:oleObj>
          </a:graphicData>
        </a:graphic>
      </p:graphicFrame>
      <p:graphicFrame>
        <p:nvGraphicFramePr>
          <p:cNvPr id="28699" name="Object 27"/>
          <p:cNvGraphicFramePr>
            <a:graphicFrameLocks noChangeAspect="1"/>
          </p:cNvGraphicFramePr>
          <p:nvPr/>
        </p:nvGraphicFramePr>
        <p:xfrm>
          <a:off x="801688" y="2185988"/>
          <a:ext cx="6516687" cy="3884612"/>
        </p:xfrm>
        <a:graphic>
          <a:graphicData uri="http://schemas.openxmlformats.org/presentationml/2006/ole">
            <p:oleObj spid="_x0000_s28699" name="Equation" r:id="rId4" imgW="4724280" imgH="28191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8684"/>
                                        </p:tgtEl>
                                        <p:attrNameLst>
                                          <p:attrName>style.visibility</p:attrName>
                                        </p:attrNameLst>
                                      </p:cBhvr>
                                      <p:to>
                                        <p:strVal val="visible"/>
                                      </p:to>
                                    </p:set>
                                    <p:animEffect transition="in" filter="wipe(up)">
                                      <p:cBhvr>
                                        <p:cTn id="7" dur="1000"/>
                                        <p:tgtEl>
                                          <p:spTgt spid="28684"/>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28680"/>
                                        </p:tgtEl>
                                        <p:attrNameLst>
                                          <p:attrName>style.visibility</p:attrName>
                                        </p:attrNameLst>
                                      </p:cBhvr>
                                      <p:to>
                                        <p:strVal val="visible"/>
                                      </p:to>
                                    </p:set>
                                    <p:animEffect transition="in" filter="wipe(down)">
                                      <p:cBhvr>
                                        <p:cTn id="11" dur="1000"/>
                                        <p:tgtEl>
                                          <p:spTgt spid="2868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nodeType="clickEffect">
                                  <p:stCondLst>
                                    <p:cond delay="0"/>
                                  </p:stCondLst>
                                  <p:childTnLst>
                                    <p:set>
                                      <p:cBhvr>
                                        <p:cTn id="15" dur="1" fill="hold">
                                          <p:stCondLst>
                                            <p:cond delay="0"/>
                                          </p:stCondLst>
                                        </p:cTn>
                                        <p:tgtEl>
                                          <p:spTgt spid="28680"/>
                                        </p:tgtEl>
                                        <p:attrNameLst>
                                          <p:attrName>style.visibility</p:attrName>
                                        </p:attrNameLst>
                                      </p:cBhvr>
                                      <p:to>
                                        <p:strVal val="hidden"/>
                                      </p:to>
                                    </p:set>
                                  </p:childTnLst>
                                </p:cTn>
                              </p:par>
                            </p:childTnLst>
                          </p:cTn>
                        </p:par>
                        <p:par>
                          <p:cTn id="16" fill="hold">
                            <p:stCondLst>
                              <p:cond delay="0"/>
                            </p:stCondLst>
                            <p:childTnLst>
                              <p:par>
                                <p:cTn id="17" presetID="22" presetClass="entr" presetSubtype="8" fill="hold" nodeType="afterEffect">
                                  <p:stCondLst>
                                    <p:cond delay="0"/>
                                  </p:stCondLst>
                                  <p:childTnLst>
                                    <p:set>
                                      <p:cBhvr>
                                        <p:cTn id="18" dur="1" fill="hold">
                                          <p:stCondLst>
                                            <p:cond delay="0"/>
                                          </p:stCondLst>
                                        </p:cTn>
                                        <p:tgtEl>
                                          <p:spTgt spid="28684"/>
                                        </p:tgtEl>
                                        <p:attrNameLst>
                                          <p:attrName>style.visibility</p:attrName>
                                        </p:attrNameLst>
                                      </p:cBhvr>
                                      <p:to>
                                        <p:strVal val="visible"/>
                                      </p:to>
                                    </p:set>
                                    <p:animEffect transition="in" filter="wipe(left)">
                                      <p:cBhvr>
                                        <p:cTn id="19" dur="2000"/>
                                        <p:tgtEl>
                                          <p:spTgt spid="28684"/>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28676"/>
                                        </p:tgtEl>
                                        <p:attrNameLst>
                                          <p:attrName>style.visibility</p:attrName>
                                        </p:attrNameLst>
                                      </p:cBhvr>
                                      <p:to>
                                        <p:strVal val="visible"/>
                                      </p:to>
                                    </p:set>
                                    <p:animEffect transition="in" filter="wipe(down)">
                                      <p:cBhvr>
                                        <p:cTn id="23" dur="1000"/>
                                        <p:tgtEl>
                                          <p:spTgt spid="2867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28680"/>
                                        </p:tgtEl>
                                        <p:attrNameLst>
                                          <p:attrName>style.visibility</p:attrName>
                                        </p:attrNameLst>
                                      </p:cBhvr>
                                      <p:to>
                                        <p:strVal val="visible"/>
                                      </p:to>
                                    </p:set>
                                    <p:animEffect transition="in" filter="wipe(down)">
                                      <p:cBhvr>
                                        <p:cTn id="28" dur="500"/>
                                        <p:tgtEl>
                                          <p:spTgt spid="286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AF46AD0D-1E57-46A1-A1E4-6DD16888E19C}" type="slidenum">
              <a:rPr lang="en-US"/>
              <a:pPr/>
              <a:t>7</a:t>
            </a:fld>
            <a:endParaRPr lang="th-TH"/>
          </a:p>
        </p:txBody>
      </p:sp>
      <p:sp>
        <p:nvSpPr>
          <p:cNvPr id="30722" name="Rectangle 2"/>
          <p:cNvSpPr>
            <a:spLocks noGrp="1" noChangeArrowheads="1"/>
          </p:cNvSpPr>
          <p:nvPr>
            <p:ph type="title"/>
          </p:nvPr>
        </p:nvSpPr>
        <p:spPr/>
        <p:txBody>
          <a:bodyPr/>
          <a:lstStyle/>
          <a:p>
            <a:r>
              <a:rPr lang="en-US"/>
              <a:t>Notes regarding eqn 6.2</a:t>
            </a:r>
            <a:endParaRPr lang="th-TH"/>
          </a:p>
        </p:txBody>
      </p:sp>
      <p:sp>
        <p:nvSpPr>
          <p:cNvPr id="30723" name="Rectangle 3"/>
          <p:cNvSpPr>
            <a:spLocks noGrp="1" noChangeArrowheads="1"/>
          </p:cNvSpPr>
          <p:nvPr>
            <p:ph type="body" idx="1"/>
          </p:nvPr>
        </p:nvSpPr>
        <p:spPr/>
        <p:txBody>
          <a:bodyPr/>
          <a:lstStyle/>
          <a:p>
            <a:r>
              <a:rPr lang="th-TH" sz="2600"/>
              <a:t>สมการนี้ ใช้ได้กับ </a:t>
            </a:r>
            <a:r>
              <a:rPr lang="en-US" sz="2600"/>
              <a:t>Reversible Process </a:t>
            </a:r>
            <a:r>
              <a:rPr lang="th-TH" sz="2600"/>
              <a:t>เท่านั้น ส่วน</a:t>
            </a:r>
            <a:r>
              <a:rPr lang="en-US" sz="2600"/>
              <a:t>Irreversible process </a:t>
            </a:r>
            <a:r>
              <a:rPr lang="th-TH" sz="2600"/>
              <a:t>จะหา </a:t>
            </a:r>
            <a:r>
              <a:rPr lang="en-US" sz="2600"/>
              <a:t>entropy change </a:t>
            </a:r>
            <a:r>
              <a:rPr lang="th-TH" sz="2600"/>
              <a:t>จากสมการนี้ไม่ได้</a:t>
            </a:r>
          </a:p>
          <a:p>
            <a:r>
              <a:rPr lang="th-TH" sz="2600"/>
              <a:t>ค่าที่คำนวณได้เป็น </a:t>
            </a:r>
            <a:r>
              <a:rPr lang="en-US" sz="2600"/>
              <a:t>entropy change </a:t>
            </a:r>
            <a:r>
              <a:rPr lang="th-TH" sz="2600"/>
              <a:t>ระห่าง </a:t>
            </a:r>
            <a:r>
              <a:rPr lang="en-US" sz="2600"/>
              <a:t>state point 1 </a:t>
            </a:r>
            <a:r>
              <a:rPr lang="th-TH" sz="2600"/>
              <a:t>และ</a:t>
            </a:r>
            <a:r>
              <a:rPr lang="en-US" sz="2600"/>
              <a:t> 2 </a:t>
            </a:r>
            <a:endParaRPr lang="th-TH" sz="2600"/>
          </a:p>
          <a:p>
            <a:r>
              <a:rPr lang="en-US" sz="2600"/>
              <a:t>Process </a:t>
            </a:r>
            <a:r>
              <a:rPr lang="th-TH" sz="2600"/>
              <a:t>ที่เปลี่ยนแปลงระหว่าง </a:t>
            </a:r>
            <a:r>
              <a:rPr lang="en-US" sz="2600"/>
              <a:t>State 1-2</a:t>
            </a:r>
            <a:r>
              <a:rPr lang="th-TH" sz="2600"/>
              <a:t> </a:t>
            </a:r>
            <a:r>
              <a:rPr lang="en-US" sz="2600"/>
              <a:t>entropy change </a:t>
            </a:r>
            <a:r>
              <a:rPr lang="th-TH" sz="2600"/>
              <a:t>ย่อมเท่ากันไม่ว่า </a:t>
            </a:r>
            <a:r>
              <a:rPr lang="en-US" sz="2600"/>
              <a:t>Process </a:t>
            </a:r>
            <a:r>
              <a:rPr lang="th-TH" sz="2600"/>
              <a:t>จะเป็น </a:t>
            </a:r>
            <a:r>
              <a:rPr lang="en-US" sz="2600"/>
              <a:t>Reversible </a:t>
            </a:r>
            <a:r>
              <a:rPr lang="th-TH" sz="2600"/>
              <a:t>หรือ </a:t>
            </a:r>
            <a:r>
              <a:rPr lang="en-US" sz="2600"/>
              <a:t>Irreversible Process </a:t>
            </a:r>
            <a:r>
              <a:rPr lang="th-TH" sz="2600"/>
              <a:t>ทั้งนี้เพราะ </a:t>
            </a:r>
            <a:r>
              <a:rPr lang="en-US" sz="2600"/>
              <a:t>Entropy </a:t>
            </a:r>
            <a:r>
              <a:rPr lang="th-TH" sz="2600"/>
              <a:t>เป็น </a:t>
            </a:r>
            <a:r>
              <a:rPr lang="en-US" sz="2600"/>
              <a:t>Property </a:t>
            </a:r>
            <a:r>
              <a:rPr lang="th-TH" sz="2600"/>
              <a:t>(ขึ้นกับ</a:t>
            </a:r>
            <a:r>
              <a:rPr lang="en-US" sz="2600"/>
              <a:t> State Point </a:t>
            </a:r>
            <a:r>
              <a:rPr lang="th-TH" sz="2600"/>
              <a:t>เท่านั้น)</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28" name="ตัวยึดหมายเลขภาพนิ่ง 5"/>
          <p:cNvSpPr>
            <a:spLocks noGrp="1"/>
          </p:cNvSpPr>
          <p:nvPr>
            <p:ph type="sldNum" sz="quarter" idx="12"/>
          </p:nvPr>
        </p:nvSpPr>
        <p:spPr/>
        <p:txBody>
          <a:bodyPr/>
          <a:lstStyle/>
          <a:p>
            <a:fld id="{7BA9CF59-E3F8-4D80-8443-99F6B5E1EFB7}" type="slidenum">
              <a:rPr lang="en-US"/>
              <a:pPr/>
              <a:t>8</a:t>
            </a:fld>
            <a:endParaRPr lang="th-TH"/>
          </a:p>
        </p:txBody>
      </p:sp>
      <p:sp>
        <p:nvSpPr>
          <p:cNvPr id="109570" name="Rectangle 2"/>
          <p:cNvSpPr>
            <a:spLocks noGrp="1" noChangeArrowheads="1"/>
          </p:cNvSpPr>
          <p:nvPr>
            <p:ph type="title"/>
          </p:nvPr>
        </p:nvSpPr>
        <p:spPr>
          <a:xfrm>
            <a:off x="574675" y="304800"/>
            <a:ext cx="8001000" cy="368300"/>
          </a:xfrm>
        </p:spPr>
        <p:txBody>
          <a:bodyPr/>
          <a:lstStyle/>
          <a:p>
            <a:r>
              <a:rPr lang="en-US" sz="2000"/>
              <a:t>Entropy Change of a System during Irreversible Process</a:t>
            </a:r>
            <a:endParaRPr lang="th-TH" sz="2000"/>
          </a:p>
        </p:txBody>
      </p:sp>
      <p:grpSp>
        <p:nvGrpSpPr>
          <p:cNvPr id="109571" name="Group 3"/>
          <p:cNvGrpSpPr>
            <a:grpSpLocks/>
          </p:cNvGrpSpPr>
          <p:nvPr/>
        </p:nvGrpSpPr>
        <p:grpSpPr bwMode="auto">
          <a:xfrm>
            <a:off x="6359525" y="2582863"/>
            <a:ext cx="2271713" cy="1887537"/>
            <a:chOff x="1916" y="1598"/>
            <a:chExt cx="1431" cy="1189"/>
          </a:xfrm>
        </p:grpSpPr>
        <p:sp>
          <p:nvSpPr>
            <p:cNvPr id="109572" name="Freeform 4"/>
            <p:cNvSpPr>
              <a:spLocks/>
            </p:cNvSpPr>
            <p:nvPr/>
          </p:nvSpPr>
          <p:spPr bwMode="auto">
            <a:xfrm>
              <a:off x="1916" y="1598"/>
              <a:ext cx="1431" cy="1141"/>
            </a:xfrm>
            <a:custGeom>
              <a:avLst/>
              <a:gdLst/>
              <a:ahLst/>
              <a:cxnLst>
                <a:cxn ang="0">
                  <a:pos x="3" y="0"/>
                </a:cxn>
                <a:cxn ang="0">
                  <a:pos x="13" y="271"/>
                </a:cxn>
                <a:cxn ang="0">
                  <a:pos x="79" y="538"/>
                </a:cxn>
                <a:cxn ang="0">
                  <a:pos x="220" y="790"/>
                </a:cxn>
                <a:cxn ang="0">
                  <a:pos x="508" y="1015"/>
                </a:cxn>
                <a:cxn ang="0">
                  <a:pos x="922" y="1120"/>
                </a:cxn>
                <a:cxn ang="0">
                  <a:pos x="1431" y="1140"/>
                </a:cxn>
              </a:cxnLst>
              <a:rect l="0" t="0" r="r" b="b"/>
              <a:pathLst>
                <a:path w="1431" h="1141">
                  <a:moveTo>
                    <a:pt x="3" y="0"/>
                  </a:moveTo>
                  <a:cubicBezTo>
                    <a:pt x="5" y="45"/>
                    <a:pt x="0" y="181"/>
                    <a:pt x="13" y="271"/>
                  </a:cubicBezTo>
                  <a:cubicBezTo>
                    <a:pt x="26" y="361"/>
                    <a:pt x="45" y="452"/>
                    <a:pt x="79" y="538"/>
                  </a:cubicBezTo>
                  <a:cubicBezTo>
                    <a:pt x="113" y="624"/>
                    <a:pt x="149" y="711"/>
                    <a:pt x="220" y="790"/>
                  </a:cubicBezTo>
                  <a:cubicBezTo>
                    <a:pt x="291" y="869"/>
                    <a:pt x="391" y="960"/>
                    <a:pt x="508" y="1015"/>
                  </a:cubicBezTo>
                  <a:cubicBezTo>
                    <a:pt x="625" y="1070"/>
                    <a:pt x="768" y="1099"/>
                    <a:pt x="922" y="1120"/>
                  </a:cubicBezTo>
                  <a:cubicBezTo>
                    <a:pt x="1076" y="1141"/>
                    <a:pt x="1325" y="1136"/>
                    <a:pt x="1431" y="1140"/>
                  </a:cubicBezTo>
                </a:path>
              </a:pathLst>
            </a:custGeom>
            <a:noFill/>
            <a:ln w="38100" cap="flat">
              <a:solidFill>
                <a:srgbClr val="800080"/>
              </a:solidFill>
              <a:prstDash val="dash"/>
              <a:round/>
              <a:headEnd/>
              <a:tailEnd/>
            </a:ln>
            <a:effectLst/>
          </p:spPr>
          <p:txBody>
            <a:bodyPr/>
            <a:lstStyle/>
            <a:p>
              <a:endParaRPr lang="th-TH"/>
            </a:p>
          </p:txBody>
        </p:sp>
        <p:sp>
          <p:nvSpPr>
            <p:cNvPr id="109573" name="Freeform 5"/>
            <p:cNvSpPr>
              <a:spLocks/>
            </p:cNvSpPr>
            <p:nvPr/>
          </p:nvSpPr>
          <p:spPr bwMode="auto">
            <a:xfrm>
              <a:off x="2218" y="2470"/>
              <a:ext cx="89" cy="71"/>
            </a:xfrm>
            <a:custGeom>
              <a:avLst/>
              <a:gdLst/>
              <a:ahLst/>
              <a:cxnLst>
                <a:cxn ang="0">
                  <a:pos x="89" y="71"/>
                </a:cxn>
                <a:cxn ang="0">
                  <a:pos x="0" y="0"/>
                </a:cxn>
              </a:cxnLst>
              <a:rect l="0" t="0" r="r" b="b"/>
              <a:pathLst>
                <a:path w="89" h="71">
                  <a:moveTo>
                    <a:pt x="89" y="71"/>
                  </a:moveTo>
                  <a:lnTo>
                    <a:pt x="0" y="0"/>
                  </a:lnTo>
                </a:path>
              </a:pathLst>
            </a:custGeom>
            <a:noFill/>
            <a:ln w="38100">
              <a:solidFill>
                <a:srgbClr val="800080"/>
              </a:solidFill>
              <a:round/>
              <a:headEnd/>
              <a:tailEnd type="stealth" w="lg" len="lg"/>
            </a:ln>
            <a:effectLst/>
          </p:spPr>
          <p:txBody>
            <a:bodyPr/>
            <a:lstStyle/>
            <a:p>
              <a:endParaRPr lang="th-TH"/>
            </a:p>
          </p:txBody>
        </p:sp>
        <p:sp>
          <p:nvSpPr>
            <p:cNvPr id="109574" name="Text Box 6"/>
            <p:cNvSpPr txBox="1">
              <a:spLocks noChangeArrowheads="1"/>
            </p:cNvSpPr>
            <p:nvPr/>
          </p:nvSpPr>
          <p:spPr bwMode="auto">
            <a:xfrm>
              <a:off x="2190" y="2556"/>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C</a:t>
              </a:r>
              <a:endParaRPr lang="th-TH" b="1">
                <a:solidFill>
                  <a:srgbClr val="0000CC"/>
                </a:solidFill>
                <a:latin typeface="Arial" pitchFamily="34" charset="0"/>
              </a:endParaRPr>
            </a:p>
          </p:txBody>
        </p:sp>
      </p:grpSp>
      <p:grpSp>
        <p:nvGrpSpPr>
          <p:cNvPr id="109575" name="Group 7"/>
          <p:cNvGrpSpPr>
            <a:grpSpLocks/>
          </p:cNvGrpSpPr>
          <p:nvPr/>
        </p:nvGrpSpPr>
        <p:grpSpPr bwMode="auto">
          <a:xfrm>
            <a:off x="6380163" y="2570163"/>
            <a:ext cx="2266950" cy="1809750"/>
            <a:chOff x="1740" y="1686"/>
            <a:chExt cx="1428" cy="1140"/>
          </a:xfrm>
        </p:grpSpPr>
        <p:sp>
          <p:nvSpPr>
            <p:cNvPr id="109576" name="Freeform 8"/>
            <p:cNvSpPr>
              <a:spLocks/>
            </p:cNvSpPr>
            <p:nvPr/>
          </p:nvSpPr>
          <p:spPr bwMode="auto">
            <a:xfrm>
              <a:off x="1740" y="1686"/>
              <a:ext cx="1428" cy="1140"/>
            </a:xfrm>
            <a:custGeom>
              <a:avLst/>
              <a:gdLst/>
              <a:ahLst/>
              <a:cxnLst>
                <a:cxn ang="0">
                  <a:pos x="0" y="0"/>
                </a:cxn>
                <a:cxn ang="0">
                  <a:pos x="99" y="261"/>
                </a:cxn>
                <a:cxn ang="0">
                  <a:pos x="213" y="459"/>
                </a:cxn>
                <a:cxn ang="0">
                  <a:pos x="366" y="636"/>
                </a:cxn>
                <a:cxn ang="0">
                  <a:pos x="621" y="849"/>
                </a:cxn>
                <a:cxn ang="0">
                  <a:pos x="1005" y="1050"/>
                </a:cxn>
                <a:cxn ang="0">
                  <a:pos x="1428" y="1140"/>
                </a:cxn>
              </a:cxnLst>
              <a:rect l="0" t="0" r="r" b="b"/>
              <a:pathLst>
                <a:path w="1428" h="1140">
                  <a:moveTo>
                    <a:pt x="0" y="0"/>
                  </a:moveTo>
                  <a:cubicBezTo>
                    <a:pt x="16" y="43"/>
                    <a:pt x="64" y="185"/>
                    <a:pt x="99" y="261"/>
                  </a:cubicBezTo>
                  <a:cubicBezTo>
                    <a:pt x="134" y="337"/>
                    <a:pt x="168" y="396"/>
                    <a:pt x="213" y="459"/>
                  </a:cubicBezTo>
                  <a:cubicBezTo>
                    <a:pt x="258" y="522"/>
                    <a:pt x="298" y="571"/>
                    <a:pt x="366" y="636"/>
                  </a:cubicBezTo>
                  <a:cubicBezTo>
                    <a:pt x="434" y="701"/>
                    <a:pt x="514" y="780"/>
                    <a:pt x="621" y="849"/>
                  </a:cubicBezTo>
                  <a:cubicBezTo>
                    <a:pt x="728" y="918"/>
                    <a:pt x="870" y="1002"/>
                    <a:pt x="1005" y="1050"/>
                  </a:cubicBezTo>
                  <a:cubicBezTo>
                    <a:pt x="1140" y="1098"/>
                    <a:pt x="1340" y="1121"/>
                    <a:pt x="1428" y="1140"/>
                  </a:cubicBezTo>
                </a:path>
              </a:pathLst>
            </a:custGeom>
            <a:noFill/>
            <a:ln w="38100">
              <a:solidFill>
                <a:srgbClr val="0000FF"/>
              </a:solidFill>
              <a:round/>
              <a:headEnd/>
              <a:tailEnd/>
            </a:ln>
            <a:effectLst/>
          </p:spPr>
          <p:txBody>
            <a:bodyPr/>
            <a:lstStyle/>
            <a:p>
              <a:endParaRPr lang="th-TH"/>
            </a:p>
          </p:txBody>
        </p:sp>
        <p:sp>
          <p:nvSpPr>
            <p:cNvPr id="109577" name="Freeform 9"/>
            <p:cNvSpPr>
              <a:spLocks/>
            </p:cNvSpPr>
            <p:nvPr/>
          </p:nvSpPr>
          <p:spPr bwMode="auto">
            <a:xfrm>
              <a:off x="2189" y="2414"/>
              <a:ext cx="94" cy="69"/>
            </a:xfrm>
            <a:custGeom>
              <a:avLst/>
              <a:gdLst/>
              <a:ahLst/>
              <a:cxnLst>
                <a:cxn ang="0">
                  <a:pos x="94" y="69"/>
                </a:cxn>
                <a:cxn ang="0">
                  <a:pos x="46" y="31"/>
                </a:cxn>
                <a:cxn ang="0">
                  <a:pos x="0" y="0"/>
                </a:cxn>
              </a:cxnLst>
              <a:rect l="0" t="0" r="r" b="b"/>
              <a:pathLst>
                <a:path w="94" h="69">
                  <a:moveTo>
                    <a:pt x="94" y="69"/>
                  </a:moveTo>
                  <a:lnTo>
                    <a:pt x="46" y="31"/>
                  </a:lnTo>
                  <a:lnTo>
                    <a:pt x="0" y="0"/>
                  </a:lnTo>
                </a:path>
              </a:pathLst>
            </a:custGeom>
            <a:noFill/>
            <a:ln w="38100">
              <a:solidFill>
                <a:srgbClr val="0000FF"/>
              </a:solidFill>
              <a:round/>
              <a:headEnd/>
              <a:tailEnd type="stealth" w="lg" len="lg"/>
            </a:ln>
            <a:effectLst/>
          </p:spPr>
          <p:txBody>
            <a:bodyPr/>
            <a:lstStyle/>
            <a:p>
              <a:endParaRPr lang="th-TH"/>
            </a:p>
          </p:txBody>
        </p:sp>
        <p:sp>
          <p:nvSpPr>
            <p:cNvPr id="109578" name="Text Box 10"/>
            <p:cNvSpPr txBox="1">
              <a:spLocks noChangeArrowheads="1"/>
            </p:cNvSpPr>
            <p:nvPr/>
          </p:nvSpPr>
          <p:spPr bwMode="auto">
            <a:xfrm>
              <a:off x="2275" y="2281"/>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B</a:t>
              </a:r>
              <a:endParaRPr lang="th-TH" b="1">
                <a:solidFill>
                  <a:srgbClr val="0000CC"/>
                </a:solidFill>
                <a:latin typeface="Arial" pitchFamily="34" charset="0"/>
              </a:endParaRPr>
            </a:p>
          </p:txBody>
        </p:sp>
      </p:grpSp>
      <p:grpSp>
        <p:nvGrpSpPr>
          <p:cNvPr id="109579" name="Group 11"/>
          <p:cNvGrpSpPr>
            <a:grpSpLocks/>
          </p:cNvGrpSpPr>
          <p:nvPr/>
        </p:nvGrpSpPr>
        <p:grpSpPr bwMode="auto">
          <a:xfrm>
            <a:off x="6205538" y="2184400"/>
            <a:ext cx="2740025" cy="2444750"/>
            <a:chOff x="1921" y="1272"/>
            <a:chExt cx="1726" cy="1540"/>
          </a:xfrm>
        </p:grpSpPr>
        <p:grpSp>
          <p:nvGrpSpPr>
            <p:cNvPr id="109580" name="Group 12"/>
            <p:cNvGrpSpPr>
              <a:grpSpLocks/>
            </p:cNvGrpSpPr>
            <p:nvPr/>
          </p:nvGrpSpPr>
          <p:grpSpPr bwMode="auto">
            <a:xfrm>
              <a:off x="2027" y="1512"/>
              <a:ext cx="1428" cy="1140"/>
              <a:chOff x="1667" y="1527"/>
              <a:chExt cx="1428" cy="1140"/>
            </a:xfrm>
          </p:grpSpPr>
          <p:grpSp>
            <p:nvGrpSpPr>
              <p:cNvPr id="109581" name="Group 13"/>
              <p:cNvGrpSpPr>
                <a:grpSpLocks/>
              </p:cNvGrpSpPr>
              <p:nvPr/>
            </p:nvGrpSpPr>
            <p:grpSpPr bwMode="auto">
              <a:xfrm>
                <a:off x="1667" y="1527"/>
                <a:ext cx="1428" cy="1140"/>
                <a:chOff x="1667" y="1527"/>
                <a:chExt cx="1428" cy="1140"/>
              </a:xfrm>
            </p:grpSpPr>
            <p:sp>
              <p:nvSpPr>
                <p:cNvPr id="109582" name="Freeform 14"/>
                <p:cNvSpPr>
                  <a:spLocks/>
                </p:cNvSpPr>
                <p:nvPr/>
              </p:nvSpPr>
              <p:spPr bwMode="auto">
                <a:xfrm rot="-10800000">
                  <a:off x="1667" y="1527"/>
                  <a:ext cx="1428" cy="1140"/>
                </a:xfrm>
                <a:custGeom>
                  <a:avLst/>
                  <a:gdLst/>
                  <a:ahLst/>
                  <a:cxnLst>
                    <a:cxn ang="0">
                      <a:pos x="0" y="0"/>
                    </a:cxn>
                    <a:cxn ang="0">
                      <a:pos x="52" y="264"/>
                    </a:cxn>
                    <a:cxn ang="0">
                      <a:pos x="140" y="472"/>
                    </a:cxn>
                    <a:cxn ang="0">
                      <a:pos x="300" y="688"/>
                    </a:cxn>
                    <a:cxn ang="0">
                      <a:pos x="596" y="912"/>
                    </a:cxn>
                    <a:cxn ang="0">
                      <a:pos x="960" y="1060"/>
                    </a:cxn>
                    <a:cxn ang="0">
                      <a:pos x="1428" y="1140"/>
                    </a:cxn>
                  </a:cxnLst>
                  <a:rect l="0" t="0" r="r" b="b"/>
                  <a:pathLst>
                    <a:path w="1428" h="1140">
                      <a:moveTo>
                        <a:pt x="0" y="0"/>
                      </a:moveTo>
                      <a:cubicBezTo>
                        <a:pt x="9" y="44"/>
                        <a:pt x="29" y="185"/>
                        <a:pt x="52" y="264"/>
                      </a:cubicBezTo>
                      <a:cubicBezTo>
                        <a:pt x="75" y="343"/>
                        <a:pt x="99" y="401"/>
                        <a:pt x="140" y="472"/>
                      </a:cubicBezTo>
                      <a:cubicBezTo>
                        <a:pt x="181" y="543"/>
                        <a:pt x="224" y="615"/>
                        <a:pt x="300" y="688"/>
                      </a:cubicBezTo>
                      <a:cubicBezTo>
                        <a:pt x="376" y="761"/>
                        <a:pt x="486" y="850"/>
                        <a:pt x="596" y="912"/>
                      </a:cubicBezTo>
                      <a:cubicBezTo>
                        <a:pt x="706" y="974"/>
                        <a:pt x="821" y="1022"/>
                        <a:pt x="960" y="1060"/>
                      </a:cubicBezTo>
                      <a:cubicBezTo>
                        <a:pt x="1099" y="1098"/>
                        <a:pt x="1331" y="1123"/>
                        <a:pt x="1428" y="1140"/>
                      </a:cubicBezTo>
                    </a:path>
                  </a:pathLst>
                </a:custGeom>
                <a:noFill/>
                <a:ln w="38100">
                  <a:solidFill>
                    <a:srgbClr val="FF00FF"/>
                  </a:solidFill>
                  <a:round/>
                  <a:headEnd/>
                  <a:tailEnd/>
                </a:ln>
                <a:effectLst/>
              </p:spPr>
              <p:txBody>
                <a:bodyPr/>
                <a:lstStyle/>
                <a:p>
                  <a:endParaRPr lang="th-TH"/>
                </a:p>
              </p:txBody>
            </p:sp>
            <p:sp>
              <p:nvSpPr>
                <p:cNvPr id="109583" name="Line 15"/>
                <p:cNvSpPr>
                  <a:spLocks noChangeShapeType="1"/>
                </p:cNvSpPr>
                <p:nvPr/>
              </p:nvSpPr>
              <p:spPr bwMode="auto">
                <a:xfrm rot="5400000" flipV="1">
                  <a:off x="2723" y="1905"/>
                  <a:ext cx="100" cy="105"/>
                </a:xfrm>
                <a:prstGeom prst="line">
                  <a:avLst/>
                </a:prstGeom>
                <a:noFill/>
                <a:ln w="38100">
                  <a:solidFill>
                    <a:srgbClr val="FF00FF"/>
                  </a:solidFill>
                  <a:round/>
                  <a:headEnd/>
                  <a:tailEnd type="stealth" w="lg" len="lg"/>
                </a:ln>
                <a:effectLst/>
              </p:spPr>
              <p:txBody>
                <a:bodyPr/>
                <a:lstStyle/>
                <a:p>
                  <a:endParaRPr lang="th-TH"/>
                </a:p>
              </p:txBody>
            </p:sp>
          </p:grpSp>
          <p:sp>
            <p:nvSpPr>
              <p:cNvPr id="109584" name="Text Box 16"/>
              <p:cNvSpPr txBox="1">
                <a:spLocks noChangeArrowheads="1"/>
              </p:cNvSpPr>
              <p:nvPr/>
            </p:nvSpPr>
            <p:spPr bwMode="auto">
              <a:xfrm>
                <a:off x="2683" y="1721"/>
                <a:ext cx="177"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A</a:t>
                </a:r>
                <a:endParaRPr lang="th-TH" b="1">
                  <a:solidFill>
                    <a:srgbClr val="0000CC"/>
                  </a:solidFill>
                  <a:latin typeface="Arial" pitchFamily="34" charset="0"/>
                </a:endParaRPr>
              </a:p>
            </p:txBody>
          </p:sp>
        </p:grpSp>
        <p:grpSp>
          <p:nvGrpSpPr>
            <p:cNvPr id="109585" name="Group 17"/>
            <p:cNvGrpSpPr>
              <a:grpSpLocks/>
            </p:cNvGrpSpPr>
            <p:nvPr/>
          </p:nvGrpSpPr>
          <p:grpSpPr bwMode="auto">
            <a:xfrm>
              <a:off x="1921" y="1272"/>
              <a:ext cx="172" cy="281"/>
              <a:chOff x="1921" y="1272"/>
              <a:chExt cx="172" cy="281"/>
            </a:xfrm>
          </p:grpSpPr>
          <p:sp>
            <p:nvSpPr>
              <p:cNvPr id="109586" name="Text Box 18"/>
              <p:cNvSpPr txBox="1">
                <a:spLocks noChangeArrowheads="1"/>
              </p:cNvSpPr>
              <p:nvPr/>
            </p:nvSpPr>
            <p:spPr bwMode="auto">
              <a:xfrm>
                <a:off x="1921" y="1272"/>
                <a:ext cx="172"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1</a:t>
                </a:r>
                <a:endParaRPr lang="th-TH" b="1">
                  <a:solidFill>
                    <a:srgbClr val="0000CC"/>
                  </a:solidFill>
                  <a:latin typeface="Arial" pitchFamily="34" charset="0"/>
                </a:endParaRPr>
              </a:p>
            </p:txBody>
          </p:sp>
          <p:sp>
            <p:nvSpPr>
              <p:cNvPr id="109587" name="Oval 19"/>
              <p:cNvSpPr>
                <a:spLocks noChangeArrowheads="1"/>
              </p:cNvSpPr>
              <p:nvPr/>
            </p:nvSpPr>
            <p:spPr bwMode="auto">
              <a:xfrm>
                <a:off x="1983" y="1485"/>
                <a:ext cx="76" cy="68"/>
              </a:xfrm>
              <a:prstGeom prst="ellipse">
                <a:avLst/>
              </a:prstGeom>
              <a:solidFill>
                <a:srgbClr val="FF6600"/>
              </a:solidFill>
              <a:ln w="9525">
                <a:solidFill>
                  <a:srgbClr val="0000FF"/>
                </a:solidFill>
                <a:round/>
                <a:headEnd/>
                <a:tailEnd/>
              </a:ln>
              <a:effectLst/>
            </p:spPr>
            <p:txBody>
              <a:bodyPr wrap="none" anchor="ctr"/>
              <a:lstStyle/>
              <a:p>
                <a:endParaRPr lang="th-TH"/>
              </a:p>
            </p:txBody>
          </p:sp>
        </p:grpSp>
        <p:grpSp>
          <p:nvGrpSpPr>
            <p:cNvPr id="109588" name="Group 20"/>
            <p:cNvGrpSpPr>
              <a:grpSpLocks/>
            </p:cNvGrpSpPr>
            <p:nvPr/>
          </p:nvGrpSpPr>
          <p:grpSpPr bwMode="auto">
            <a:xfrm>
              <a:off x="3421" y="2581"/>
              <a:ext cx="226" cy="231"/>
              <a:chOff x="3421" y="2581"/>
              <a:chExt cx="226" cy="231"/>
            </a:xfrm>
          </p:grpSpPr>
          <p:sp>
            <p:nvSpPr>
              <p:cNvPr id="109589" name="Text Box 21"/>
              <p:cNvSpPr txBox="1">
                <a:spLocks noChangeArrowheads="1"/>
              </p:cNvSpPr>
              <p:nvPr/>
            </p:nvSpPr>
            <p:spPr bwMode="auto">
              <a:xfrm>
                <a:off x="3455" y="2581"/>
                <a:ext cx="192" cy="231"/>
              </a:xfrm>
              <a:prstGeom prst="rect">
                <a:avLst/>
              </a:prstGeom>
              <a:noFill/>
              <a:ln w="9525">
                <a:noFill/>
                <a:miter lim="800000"/>
                <a:headEnd/>
                <a:tailEnd/>
              </a:ln>
              <a:effectLst/>
            </p:spPr>
            <p:txBody>
              <a:bodyPr>
                <a:spAutoFit/>
              </a:bodyPr>
              <a:lstStyle/>
              <a:p>
                <a:pPr>
                  <a:spcBef>
                    <a:spcPct val="50000"/>
                  </a:spcBef>
                </a:pPr>
                <a:r>
                  <a:rPr lang="en-US" b="1">
                    <a:solidFill>
                      <a:srgbClr val="0000CC"/>
                    </a:solidFill>
                    <a:latin typeface="Arial" pitchFamily="34" charset="0"/>
                  </a:rPr>
                  <a:t>2</a:t>
                </a:r>
                <a:endParaRPr lang="th-TH" b="1">
                  <a:solidFill>
                    <a:srgbClr val="0000CC"/>
                  </a:solidFill>
                  <a:latin typeface="Arial" pitchFamily="34" charset="0"/>
                </a:endParaRPr>
              </a:p>
            </p:txBody>
          </p:sp>
          <p:sp>
            <p:nvSpPr>
              <p:cNvPr id="109590" name="Oval 22"/>
              <p:cNvSpPr>
                <a:spLocks noChangeArrowheads="1"/>
              </p:cNvSpPr>
              <p:nvPr/>
            </p:nvSpPr>
            <p:spPr bwMode="auto">
              <a:xfrm>
                <a:off x="3421" y="2622"/>
                <a:ext cx="76" cy="68"/>
              </a:xfrm>
              <a:prstGeom prst="ellipse">
                <a:avLst/>
              </a:prstGeom>
              <a:solidFill>
                <a:srgbClr val="FF6600"/>
              </a:solidFill>
              <a:ln w="9525">
                <a:solidFill>
                  <a:srgbClr val="0000FF"/>
                </a:solidFill>
                <a:round/>
                <a:headEnd/>
                <a:tailEnd/>
              </a:ln>
              <a:effectLst/>
            </p:spPr>
            <p:txBody>
              <a:bodyPr wrap="none" anchor="ctr"/>
              <a:lstStyle/>
              <a:p>
                <a:endParaRPr lang="th-TH"/>
              </a:p>
            </p:txBody>
          </p:sp>
        </p:grpSp>
      </p:grpSp>
      <p:sp>
        <p:nvSpPr>
          <p:cNvPr id="109591" name="Text Box 23"/>
          <p:cNvSpPr txBox="1">
            <a:spLocks noChangeArrowheads="1"/>
          </p:cNvSpPr>
          <p:nvPr/>
        </p:nvSpPr>
        <p:spPr bwMode="auto">
          <a:xfrm>
            <a:off x="657225" y="742950"/>
            <a:ext cx="7734300" cy="749300"/>
          </a:xfrm>
          <a:prstGeom prst="rect">
            <a:avLst/>
          </a:prstGeom>
          <a:noFill/>
          <a:ln w="9525">
            <a:noFill/>
            <a:miter lim="800000"/>
            <a:headEnd/>
            <a:tailEnd/>
          </a:ln>
          <a:effectLst/>
        </p:spPr>
        <p:txBody>
          <a:bodyPr>
            <a:spAutoFit/>
          </a:bodyPr>
          <a:lstStyle/>
          <a:p>
            <a:pPr>
              <a:spcBef>
                <a:spcPct val="50000"/>
              </a:spcBef>
            </a:pPr>
            <a:r>
              <a:rPr lang="en-US" sz="1600"/>
              <a:t>Consider Two  Cycles </a:t>
            </a:r>
          </a:p>
          <a:p>
            <a:pPr>
              <a:spcBef>
                <a:spcPct val="50000"/>
              </a:spcBef>
            </a:pPr>
            <a:r>
              <a:rPr lang="en-US" sz="1600"/>
              <a:t>      </a:t>
            </a:r>
            <a:r>
              <a:rPr lang="en-US" b="1">
                <a:solidFill>
                  <a:srgbClr val="0000CC"/>
                </a:solidFill>
              </a:rPr>
              <a:t>A-B = Reversible Cycle</a:t>
            </a:r>
            <a:r>
              <a:rPr lang="en-US" sz="1600"/>
              <a:t> and </a:t>
            </a:r>
            <a:r>
              <a:rPr lang="en-US" b="1">
                <a:solidFill>
                  <a:srgbClr val="0000CC"/>
                </a:solidFill>
              </a:rPr>
              <a:t>A-C = Irreversible Cycle</a:t>
            </a:r>
            <a:endParaRPr lang="th-TH" b="1">
              <a:solidFill>
                <a:srgbClr val="0000CC"/>
              </a:solidFill>
            </a:endParaRPr>
          </a:p>
        </p:txBody>
      </p:sp>
      <p:graphicFrame>
        <p:nvGraphicFramePr>
          <p:cNvPr id="109592" name="Object 24"/>
          <p:cNvGraphicFramePr>
            <a:graphicFrameLocks noChangeAspect="1"/>
          </p:cNvGraphicFramePr>
          <p:nvPr/>
        </p:nvGraphicFramePr>
        <p:xfrm>
          <a:off x="4832350" y="3905250"/>
          <a:ext cx="114300" cy="215900"/>
        </p:xfrm>
        <a:graphic>
          <a:graphicData uri="http://schemas.openxmlformats.org/presentationml/2006/ole">
            <p:oleObj spid="_x0000_s109592" name="Equation" r:id="rId3" imgW="114120" imgH="215640" progId="Equation.3">
              <p:embed/>
            </p:oleObj>
          </a:graphicData>
        </a:graphic>
      </p:graphicFrame>
      <p:graphicFrame>
        <p:nvGraphicFramePr>
          <p:cNvPr id="109593" name="Object 25"/>
          <p:cNvGraphicFramePr>
            <a:graphicFrameLocks noChangeAspect="1"/>
          </p:cNvGraphicFramePr>
          <p:nvPr/>
        </p:nvGraphicFramePr>
        <p:xfrm>
          <a:off x="504825" y="1878013"/>
          <a:ext cx="5470525" cy="4230687"/>
        </p:xfrm>
        <a:graphic>
          <a:graphicData uri="http://schemas.openxmlformats.org/presentationml/2006/ole">
            <p:oleObj spid="_x0000_s109593" name="Microsoft Equation 3.0" r:id="rId4" imgW="3771720" imgH="29206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09579"/>
                                        </p:tgtEl>
                                        <p:attrNameLst>
                                          <p:attrName>style.visibility</p:attrName>
                                        </p:attrNameLst>
                                      </p:cBhvr>
                                      <p:to>
                                        <p:strVal val="visible"/>
                                      </p:to>
                                    </p:set>
                                    <p:animEffect transition="in" filter="wipe(up)">
                                      <p:cBhvr>
                                        <p:cTn id="7" dur="1000"/>
                                        <p:tgtEl>
                                          <p:spTgt spid="109579"/>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109575"/>
                                        </p:tgtEl>
                                        <p:attrNameLst>
                                          <p:attrName>style.visibility</p:attrName>
                                        </p:attrNameLst>
                                      </p:cBhvr>
                                      <p:to>
                                        <p:strVal val="visible"/>
                                      </p:to>
                                    </p:set>
                                    <p:animEffect transition="in" filter="wipe(down)">
                                      <p:cBhvr>
                                        <p:cTn id="11" dur="1000"/>
                                        <p:tgtEl>
                                          <p:spTgt spid="109575"/>
                                        </p:tgtEl>
                                      </p:cBhvr>
                                    </p:animEffect>
                                  </p:childTnLst>
                                </p:cTn>
                              </p:par>
                            </p:childTnLst>
                          </p:cTn>
                        </p:par>
                        <p:par>
                          <p:cTn id="12" fill="hold">
                            <p:stCondLst>
                              <p:cond delay="2000"/>
                            </p:stCondLst>
                            <p:childTnLst>
                              <p:par>
                                <p:cTn id="13" presetID="22" presetClass="entr" presetSubtype="4" fill="hold" nodeType="afterEffect">
                                  <p:stCondLst>
                                    <p:cond delay="1500"/>
                                  </p:stCondLst>
                                  <p:childTnLst>
                                    <p:set>
                                      <p:cBhvr>
                                        <p:cTn id="14" dur="1" fill="hold">
                                          <p:stCondLst>
                                            <p:cond delay="0"/>
                                          </p:stCondLst>
                                        </p:cTn>
                                        <p:tgtEl>
                                          <p:spTgt spid="109571"/>
                                        </p:tgtEl>
                                        <p:attrNameLst>
                                          <p:attrName>style.visibility</p:attrName>
                                        </p:attrNameLst>
                                      </p:cBhvr>
                                      <p:to>
                                        <p:strVal val="visible"/>
                                      </p:to>
                                    </p:set>
                                    <p:animEffect transition="in" filter="wipe(down)">
                                      <p:cBhvr>
                                        <p:cTn id="15" dur="1000"/>
                                        <p:tgtEl>
                                          <p:spTgt spid="109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ตัวยึดท้ายกระดาษ 4"/>
          <p:cNvSpPr>
            <a:spLocks noGrp="1"/>
          </p:cNvSpPr>
          <p:nvPr>
            <p:ph type="ftr" sz="quarter" idx="11"/>
          </p:nvPr>
        </p:nvSpPr>
        <p:spPr/>
        <p:txBody>
          <a:bodyPr/>
          <a:lstStyle/>
          <a:p>
            <a:r>
              <a:rPr lang="en-US"/>
              <a:t>รศ.ดร.สมหมาย ปรีเปรม</a:t>
            </a:r>
            <a:endParaRPr lang="th-TH"/>
          </a:p>
        </p:txBody>
      </p:sp>
      <p:sp>
        <p:nvSpPr>
          <p:cNvPr id="6" name="ตัวยึดหมายเลขภาพนิ่ง 5"/>
          <p:cNvSpPr>
            <a:spLocks noGrp="1"/>
          </p:cNvSpPr>
          <p:nvPr>
            <p:ph type="sldNum" sz="quarter" idx="12"/>
          </p:nvPr>
        </p:nvSpPr>
        <p:spPr/>
        <p:txBody>
          <a:bodyPr/>
          <a:lstStyle/>
          <a:p>
            <a:fld id="{F8AAC243-8FEA-4336-A749-4127A25B26E7}" type="slidenum">
              <a:rPr lang="en-US"/>
              <a:pPr/>
              <a:t>9</a:t>
            </a:fld>
            <a:endParaRPr lang="th-TH"/>
          </a:p>
        </p:txBody>
      </p:sp>
      <p:sp>
        <p:nvSpPr>
          <p:cNvPr id="31746" name="Rectangle 2"/>
          <p:cNvSpPr>
            <a:spLocks noGrp="1" noChangeArrowheads="1"/>
          </p:cNvSpPr>
          <p:nvPr>
            <p:ph type="title"/>
          </p:nvPr>
        </p:nvSpPr>
        <p:spPr/>
        <p:txBody>
          <a:bodyPr/>
          <a:lstStyle/>
          <a:p>
            <a:r>
              <a:rPr lang="en-US" sz="3400"/>
              <a:t>The Entropy of a Pure Substance</a:t>
            </a:r>
            <a:endParaRPr lang="th-TH" sz="3400"/>
          </a:p>
        </p:txBody>
      </p:sp>
      <p:sp>
        <p:nvSpPr>
          <p:cNvPr id="31747" name="Rectangle 3"/>
          <p:cNvSpPr>
            <a:spLocks noGrp="1" noChangeArrowheads="1"/>
          </p:cNvSpPr>
          <p:nvPr>
            <p:ph type="body" idx="1"/>
          </p:nvPr>
        </p:nvSpPr>
        <p:spPr/>
        <p:txBody>
          <a:bodyPr/>
          <a:lstStyle/>
          <a:p>
            <a:r>
              <a:rPr lang="en-US"/>
              <a:t>reference value : assigned s</a:t>
            </a:r>
            <a:r>
              <a:rPr lang="en-US" baseline="-25000"/>
              <a:t>f</a:t>
            </a:r>
          </a:p>
          <a:p>
            <a:pPr lvl="1"/>
            <a:r>
              <a:rPr lang="en-US"/>
              <a:t>Water 		s</a:t>
            </a:r>
            <a:r>
              <a:rPr lang="en-US" baseline="-25000"/>
              <a:t>f </a:t>
            </a:r>
            <a:r>
              <a:rPr lang="en-US"/>
              <a:t>= 0 at  0.01</a:t>
            </a:r>
            <a:r>
              <a:rPr lang="en-US" baseline="30000"/>
              <a:t>o</a:t>
            </a:r>
            <a:r>
              <a:rPr lang="en-US"/>
              <a:t>C</a:t>
            </a:r>
          </a:p>
          <a:p>
            <a:pPr lvl="1"/>
            <a:r>
              <a:rPr lang="en-US"/>
              <a:t>Refrigerants 	s</a:t>
            </a:r>
            <a:r>
              <a:rPr lang="en-US" baseline="-25000"/>
              <a:t>f </a:t>
            </a:r>
            <a:r>
              <a:rPr lang="en-US"/>
              <a:t>= 0 at  -40</a:t>
            </a:r>
            <a:r>
              <a:rPr lang="en-US" baseline="30000"/>
              <a:t>o</a:t>
            </a:r>
            <a:r>
              <a:rPr lang="en-US"/>
              <a:t>C</a:t>
            </a:r>
          </a:p>
          <a:p>
            <a:r>
              <a:rPr lang="en-US"/>
              <a:t>Determine values the same way as Other properties; u, h</a:t>
            </a:r>
          </a:p>
          <a:p>
            <a:r>
              <a:rPr lang="en-US"/>
              <a:t>See Tables</a:t>
            </a:r>
          </a:p>
          <a:p>
            <a:r>
              <a:rPr lang="en-US"/>
              <a:t>Mollier diagram: T-s and h-s diag.</a:t>
            </a:r>
            <a:endParaRPr lang="th-TH"/>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Angsana New"/>
      </a:majorFont>
      <a:minorFont>
        <a:latin typeface="Verdana"/>
        <a:ea typeface=""/>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ngsana New"/>
      </a:majorFont>
      <a:minorFont>
        <a:latin typeface="Arial"/>
        <a:ea typeface=""/>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ชุดรูปแบบของ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ชุดรูปแบบของ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935</TotalTime>
  <Words>2123</Words>
  <Application>Microsoft Office PowerPoint</Application>
  <PresentationFormat>นำเสนอทางหน้าจอ (4:3)</PresentationFormat>
  <Paragraphs>558</Paragraphs>
  <Slides>59</Slides>
  <Notes>1</Notes>
  <HiddenSlides>0</HiddenSlides>
  <MMClips>0</MMClips>
  <ScaleCrop>false</ScaleCrop>
  <HeadingPairs>
    <vt:vector size="6" baseType="variant">
      <vt:variant>
        <vt:lpstr>ชุดรูปแบบ</vt:lpstr>
      </vt:variant>
      <vt:variant>
        <vt:i4>4</vt:i4>
      </vt:variant>
      <vt:variant>
        <vt:lpstr>เซิร์ฟเวอร์ OLE ฝังตัว</vt:lpstr>
      </vt:variant>
      <vt:variant>
        <vt:i4>3</vt:i4>
      </vt:variant>
      <vt:variant>
        <vt:lpstr>ชื่อเรื่องภาพนิ่ง</vt:lpstr>
      </vt:variant>
      <vt:variant>
        <vt:i4>59</vt:i4>
      </vt:variant>
    </vt:vector>
  </HeadingPairs>
  <TitlesOfParts>
    <vt:vector size="66" baseType="lpstr">
      <vt:lpstr>Profile</vt:lpstr>
      <vt:lpstr>Default Design</vt:lpstr>
      <vt:lpstr>ชุดรูปแบบของ Office</vt:lpstr>
      <vt:lpstr>1_ชุดรูปแบบของ Office</vt:lpstr>
      <vt:lpstr>Equation</vt:lpstr>
      <vt:lpstr>Microsoft Equation 3.0</vt:lpstr>
      <vt:lpstr>MathType 6.0 Equation</vt:lpstr>
      <vt:lpstr>Chapter 6 ENTROPY</vt:lpstr>
      <vt:lpstr>Introduction</vt:lpstr>
      <vt:lpstr>Topics</vt:lpstr>
      <vt:lpstr>Inequality of CLAUSIUS</vt:lpstr>
      <vt:lpstr>ภาพนิ่ง 5</vt:lpstr>
      <vt:lpstr>ENTROPY: A Property of a System</vt:lpstr>
      <vt:lpstr>Notes regarding eqn 6.2</vt:lpstr>
      <vt:lpstr>Entropy Change of a System during Irreversible Process</vt:lpstr>
      <vt:lpstr>The Entropy of a Pure Substance</vt:lpstr>
      <vt:lpstr>ภาพนิ่ง 10</vt:lpstr>
      <vt:lpstr>T-s Diagram</vt:lpstr>
      <vt:lpstr>Entropy Change in Reverseible Process</vt:lpstr>
      <vt:lpstr>Example 8.1   Consider a cylinder fitted with a piston that contains saturate R-12 vapor at -10C. Let this vapor be compressed in a reversible adiabatic process until the pressure is 1.6 MPa. Determine the work per kilogram of R-12 for this process.</vt:lpstr>
      <vt:lpstr>ภาพนิ่ง 14</vt:lpstr>
      <vt:lpstr>Two Important Thermodynamics Relations</vt:lpstr>
      <vt:lpstr>Principle of Increase of Entropy</vt:lpstr>
      <vt:lpstr>ภาพนิ่ง 17</vt:lpstr>
      <vt:lpstr>Some Remarks about Entropy</vt:lpstr>
      <vt:lpstr>Principle of Increase of Entropy</vt:lpstr>
      <vt:lpstr>ภาพนิ่ง 20</vt:lpstr>
      <vt:lpstr>EXAMPLE 8.2  Suppose that 1 kg of saturated water vapor at 100°C is condensed to a saturated liquid at 100°C in a constant-pressure process by heat transfer to the surrounding air, which is at 25°C. What is the net increase in entropy of the system plus surroundings?</vt:lpstr>
      <vt:lpstr>Entropy Change of a Solid or Liquid</vt:lpstr>
      <vt:lpstr>EXAMPLE 8.3   One kilogram of liquid water is heated from 20°C to 90°C. Calculate the entropy change, assuming constant specific heat, and compare the result with that found when using the steam tables.</vt:lpstr>
      <vt:lpstr>Entropy Change of an Ideal Gas</vt:lpstr>
      <vt:lpstr>ภาพนิ่ง 25</vt:lpstr>
      <vt:lpstr>ภาพนิ่ง 26</vt:lpstr>
      <vt:lpstr>ภาพนิ่ง 27</vt:lpstr>
      <vt:lpstr>EXAMPLE 8.5  Calculate the change in entropy per kilogram as air is heated from 300 to 600 K while pressure drops from 400 to 300 kPa. Assume:  1. Constant specific heat.     2. Variable specific heat.</vt:lpstr>
      <vt:lpstr>Isentropic Process of Ideal Gases</vt:lpstr>
      <vt:lpstr>ภาพนิ่ง 30</vt:lpstr>
      <vt:lpstr>ภาพนิ่ง 31</vt:lpstr>
      <vt:lpstr>ภาพนิ่ง 32</vt:lpstr>
      <vt:lpstr>ภาพนิ่ง 33</vt:lpstr>
      <vt:lpstr>ภาพนิ่ง 34</vt:lpstr>
      <vt:lpstr>ภาพนิ่ง 35</vt:lpstr>
      <vt:lpstr>ภาพนิ่ง 36</vt:lpstr>
      <vt:lpstr>Second Law Efficiency</vt:lpstr>
      <vt:lpstr>ภาพนิ่ง 38</vt:lpstr>
      <vt:lpstr>ภาพนิ่ง 39</vt:lpstr>
      <vt:lpstr>Example 6-18 Steam enters an adiabatic turbine steadily at 3 MPa and 400C and leaves at 50 kPa and 100C. if the power output of the turbine is 2 MW and ΔKE and ΔPE are negligible, determine (a) the isentropic efficiency of the turbine and (b) the mass flow rate of the steam flowing through the turbine.</vt:lpstr>
      <vt:lpstr>ภาพนิ่ง 41</vt:lpstr>
      <vt:lpstr>Summary</vt:lpstr>
      <vt:lpstr>Inequality of CLAUSIUS</vt:lpstr>
      <vt:lpstr>ENTROPY</vt:lpstr>
      <vt:lpstr>Two Important Thermodynamics Relations</vt:lpstr>
      <vt:lpstr>Principle of Increase of Entropy</vt:lpstr>
      <vt:lpstr>Entropy Change of a Solid or Liquid</vt:lpstr>
      <vt:lpstr>Entropy Change of an Ideal Gas</vt:lpstr>
      <vt:lpstr>ภาพนิ่ง 49</vt:lpstr>
      <vt:lpstr>ภาพนิ่ง 50</vt:lpstr>
      <vt:lpstr>Second Law Efficiency</vt:lpstr>
      <vt:lpstr>Some Selected Problems</vt:lpstr>
      <vt:lpstr>ภาพนิ่ง 53</vt:lpstr>
      <vt:lpstr>ภาพนิ่ง 54</vt:lpstr>
      <vt:lpstr>ภาพนิ่ง 55</vt:lpstr>
      <vt:lpstr>ภาพนิ่ง 56</vt:lpstr>
      <vt:lpstr>ภาพนิ่ง 57</vt:lpstr>
      <vt:lpstr>ภาพนิ่ง 58</vt:lpstr>
      <vt:lpstr>End of Chapter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ENTROPY</dc:title>
  <dc:creator>Sommai</dc:creator>
  <cp:lastModifiedBy>Khon Kaen University</cp:lastModifiedBy>
  <cp:revision>171</cp:revision>
  <dcterms:created xsi:type="dcterms:W3CDTF">2006-08-03T01:06:59Z</dcterms:created>
  <dcterms:modified xsi:type="dcterms:W3CDTF">2012-08-17T10:39:18Z</dcterms:modified>
</cp:coreProperties>
</file>