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2EDC4-A571-45B2-8F96-50BBC631D3FD}" type="datetimeFigureOut">
              <a:rPr lang="th-TH" smtClean="0"/>
              <a:t>25/11/55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DF57D-C256-4E84-8803-76424F43BC72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7200" b="1" cap="all" dirty="0" smtClean="0">
                <a:ln w="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SATA </a:t>
            </a:r>
            <a:r>
              <a:rPr lang="en-US" sz="7200" b="1" cap="all" dirty="0">
                <a:ln w="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and </a:t>
            </a:r>
            <a:r>
              <a:rPr lang="en-US" sz="7200" b="1" cap="all" dirty="0" smtClean="0">
                <a:ln w="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IDE</a:t>
            </a:r>
            <a:endParaRPr lang="th-TH" sz="7200" b="1" cap="all" dirty="0">
              <a:ln w="0">
                <a:solidFill>
                  <a:schemeClr val="tx2">
                    <a:lumMod val="60000"/>
                    <a:lumOff val="40000"/>
                  </a:schemeClr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-152400" y="2362200"/>
            <a:ext cx="9296400" cy="37338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นายกิตติ   </a:t>
            </a:r>
            <a:r>
              <a:rPr lang="th-TH" b="1" cap="all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ธนาก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รสกุล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			533040691-2</a:t>
            </a:r>
          </a:p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  นายกิตติ</a:t>
            </a:r>
            <a:r>
              <a:rPr lang="th-TH" b="1" cap="all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นันท์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  นำภา 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			   533040692-0	</a:t>
            </a:r>
            <a:endParaRPr lang="th-TH" b="1" cap="all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นายเกริกเกียรติ   ตันสุวรรณ 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			533040694-6</a:t>
            </a:r>
          </a:p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นายไก</a:t>
            </a:r>
            <a:r>
              <a:rPr lang="th-TH" b="1" cap="all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รวิทย์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  โพธิ์ดม 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			533040695-6</a:t>
            </a:r>
          </a:p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นางสาว</a:t>
            </a:r>
            <a:r>
              <a:rPr lang="th-TH" b="1" cap="all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แคท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รียา  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กัญ</a:t>
            </a:r>
            <a:r>
              <a:rPr lang="th-TH" b="1" cap="all" dirty="0" err="1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จนาน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ภา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นิช 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		533040696-2</a:t>
            </a:r>
            <a:endParaRPr lang="th-TH" b="1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1371600"/>
            <a:ext cx="8229600" cy="4572000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Thank you</a:t>
            </a:r>
            <a:br>
              <a:rPr lang="en-US" sz="6700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</a:br>
            <a:r>
              <a:rPr lang="en-US" sz="6700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For</a:t>
            </a:r>
            <a:br>
              <a:rPr lang="en-US" sz="6700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</a:br>
            <a:r>
              <a:rPr lang="en-US" sz="6700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Your</a:t>
            </a:r>
            <a:br>
              <a:rPr lang="en-US" sz="6700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</a:br>
            <a:r>
              <a:rPr lang="en-US" sz="6700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attention</a:t>
            </a:r>
            <a:r>
              <a:rPr lang="th-TH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/>
            </a:r>
            <a:br>
              <a:rPr lang="th-TH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</a:br>
            <a:endParaRPr lang="th-TH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2790825" cy="4324350"/>
          </a:xfrm>
          <a:prstGeom prst="rect">
            <a:avLst/>
          </a:prstGeom>
          <a:noFill/>
          <a:ln w="12700" cap="sq" cmpd="sng">
            <a:noFill/>
            <a:prstDash val="solid"/>
            <a:miter lim="800000"/>
            <a:headEnd type="none" w="sm" len="sm"/>
            <a:tailEnd type="none" w="sm" len="sm"/>
          </a:ln>
          <a:scene3d>
            <a:camera prst="orthographicFront">
              <a:rot lat="0" lon="11999976" rev="0"/>
            </a:camera>
            <a:lightRig rig="threePt" dir="t"/>
          </a:scene3d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3175" y="1295400"/>
            <a:ext cx="2790825" cy="4324350"/>
          </a:xfrm>
          <a:prstGeom prst="rect">
            <a:avLst/>
          </a:prstGeom>
          <a:noFill/>
          <a:ln w="12700" cap="sq" cmpd="sng">
            <a:noFill/>
            <a:prstDash val="solid"/>
            <a:miter lim="800000"/>
            <a:headEnd type="none" w="sm" len="sm"/>
            <a:tailEnd type="none" w="sm" len="sm"/>
          </a:ln>
          <a:scene3d>
            <a:camera prst="orthographicFront">
              <a:rot lat="0" lon="21599947" rev="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Hard disk </a:t>
            </a:r>
            <a:r>
              <a:rPr lang="en-US" b="1" cap="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 </a:t>
            </a:r>
            <a:r>
              <a:rPr lang="en-US" b="1" cap="all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IDE </a:t>
            </a:r>
            <a:r>
              <a:rPr lang="th-TH" b="1" cap="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กับ </a:t>
            </a:r>
            <a:r>
              <a:rPr lang="en-US" b="1" cap="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SATA</a:t>
            </a:r>
            <a:endParaRPr lang="th-TH" b="1" cap="all" dirty="0">
              <a:ln w="0"/>
              <a:solidFill>
                <a:schemeClr val="accent1">
                  <a:lumMod val="75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7410" name="Picture 2" descr="http://www.sc.mahidol.ac.th/scbc/bc_internet/tips/ide_sata/t133-ins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667000"/>
            <a:ext cx="4191000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6000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IDE </a:t>
            </a:r>
            <a:r>
              <a:rPr lang="en-US" sz="6000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th-TH" sz="6000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คืออะไร </a:t>
            </a:r>
            <a:r>
              <a:rPr lang="en-US" sz="6000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??</a:t>
            </a:r>
            <a:endParaRPr lang="th-TH" sz="6000" b="1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 </a:t>
            </a:r>
            <a:r>
              <a:rPr lang="en-US" b="1" dirty="0"/>
              <a:t>IDE</a:t>
            </a:r>
            <a:r>
              <a:rPr lang="en-US" dirty="0"/>
              <a:t> (Integrated Drive Electronics) </a:t>
            </a:r>
            <a:endParaRPr lang="en-US" dirty="0" smtClean="0"/>
          </a:p>
          <a:p>
            <a:pPr>
              <a:buNone/>
            </a:pPr>
            <a:r>
              <a:rPr lang="th-TH" dirty="0" smtClean="0"/>
              <a:t>	เป็น</a:t>
            </a:r>
            <a:r>
              <a:rPr lang="th-TH" dirty="0"/>
              <a:t>มาตรฐานการอินเตอร์</a:t>
            </a:r>
            <a:r>
              <a:rPr lang="th-TH" dirty="0" err="1"/>
              <a:t>เฟซอีเลค</a:t>
            </a:r>
            <a:r>
              <a:rPr lang="th-TH" dirty="0"/>
              <a:t>โทร</a:t>
            </a:r>
            <a:r>
              <a:rPr lang="th-TH" dirty="0" err="1"/>
              <a:t>นิคส์</a:t>
            </a:r>
            <a:r>
              <a:rPr lang="th-TH" dirty="0"/>
              <a:t> ระหว่าง เส้นทางข้อมูลของแผ่นเมนบอร์ดคอมพิวเตอร์ หรือบัสกับอุปกรณ์เก็บข้อมูล อินเตอร์</a:t>
            </a:r>
            <a:r>
              <a:rPr lang="th-TH" dirty="0" err="1"/>
              <a:t>เฟซ</a:t>
            </a:r>
            <a:r>
              <a:rPr lang="th-TH" dirty="0"/>
              <a:t> </a:t>
            </a:r>
            <a:r>
              <a:rPr lang="en-US" dirty="0"/>
              <a:t>IDE </a:t>
            </a:r>
            <a:r>
              <a:rPr lang="th-TH" dirty="0"/>
              <a:t>อยู่บนพื้นฐานของมาตรฐานอุตสาหกรรมเครื่องคอมพิวเตอร์ส่วนบุคคลของ </a:t>
            </a:r>
            <a:r>
              <a:rPr lang="en-US" dirty="0"/>
              <a:t>IBM </a:t>
            </a:r>
            <a:r>
              <a:rPr lang="th-TH" dirty="0"/>
              <a:t>ซึ่งมาตรฐานบัสเป็นสถาปัตยกรรมบัส 16 บิต และได้รับนำมาใช้เป็นมาตรฐานทั่วไป  </a:t>
            </a:r>
            <a:br>
              <a:rPr lang="th-TH" dirty="0"/>
            </a:br>
            <a:endParaRPr lang="th-TH" dirty="0" smtClean="0"/>
          </a:p>
          <a:p>
            <a:pPr>
              <a:buNone/>
            </a:pPr>
            <a:r>
              <a:rPr lang="th-TH" dirty="0"/>
              <a:t>	</a:t>
            </a:r>
            <a:r>
              <a:rPr lang="th-TH" dirty="0" smtClean="0"/>
              <a:t>เป็น </a:t>
            </a:r>
            <a:r>
              <a:rPr lang="th-TH" dirty="0"/>
              <a:t>ฮาร์ดดิสก์ (</a:t>
            </a:r>
            <a:r>
              <a:rPr lang="en-US" dirty="0"/>
              <a:t>Hard Disk) </a:t>
            </a:r>
            <a:r>
              <a:rPr lang="th-TH" dirty="0"/>
              <a:t>ที่มีความเร็วในการรับ-ส่ง ข้อมูลช้า ซึ่งจะทำงานใน </a:t>
            </a:r>
            <a:r>
              <a:rPr lang="en-US" dirty="0"/>
              <a:t>PIO Mode </a:t>
            </a:r>
            <a:r>
              <a:rPr lang="th-TH" dirty="0" smtClean="0"/>
              <a:t>ดังนี้</a:t>
            </a:r>
          </a:p>
          <a:p>
            <a:pPr>
              <a:buNone/>
            </a:pPr>
            <a:r>
              <a:rPr lang="th-TH" dirty="0"/>
              <a:t/>
            </a:r>
            <a:br>
              <a:rPr lang="th-TH" dirty="0"/>
            </a:br>
            <a:r>
              <a:rPr lang="en-US" dirty="0" smtClean="0"/>
              <a:t>PIO </a:t>
            </a:r>
            <a:r>
              <a:rPr lang="en-US" dirty="0"/>
              <a:t>Mode 0 </a:t>
            </a:r>
            <a:r>
              <a:rPr lang="th-TH" dirty="0"/>
              <a:t>ซึ่งมีความเร็วในการส่งถ่ายข้อมูล 3.3 </a:t>
            </a:r>
            <a:r>
              <a:rPr lang="en-US" dirty="0"/>
              <a:t>MB/s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PIO Mode 1 </a:t>
            </a:r>
            <a:r>
              <a:rPr lang="th-TH" dirty="0"/>
              <a:t>ซึ่งมีความเร็วในการส่งถ่ายข้อมูล 5.2 </a:t>
            </a:r>
            <a:r>
              <a:rPr lang="en-US" dirty="0"/>
              <a:t>MB/s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PIO Mode 2 </a:t>
            </a:r>
            <a:r>
              <a:rPr lang="th-TH" dirty="0"/>
              <a:t>ซึ่งมีความเร็วในการส่งถ่ายข้อมูล 8.3 </a:t>
            </a:r>
            <a:r>
              <a:rPr lang="en-US" dirty="0" smtClean="0"/>
              <a:t>MB/s</a:t>
            </a:r>
            <a:endParaRPr lang="th-TH" dirty="0" smtClean="0"/>
          </a:p>
          <a:p>
            <a:pPr>
              <a:buNone/>
            </a:pPr>
            <a:r>
              <a:rPr lang="th-TH" dirty="0"/>
              <a:t>	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3074" name="Picture 2" descr="http://www.becomz.com/images/upload/WD1600SB-R-2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4000499"/>
            <a:ext cx="2857500" cy="2857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h-TH" sz="6600" b="1" cap="all" dirty="0" smtClean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ส่วนประกอบของ </a:t>
            </a:r>
            <a:r>
              <a:rPr lang="en-US" sz="6600" b="1" cap="all" dirty="0" smtClean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IDE</a:t>
            </a:r>
            <a:endParaRPr lang="th-TH" sz="6600" b="1" cap="all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IDE Port </a:t>
            </a:r>
            <a:r>
              <a:rPr lang="th-TH" dirty="0"/>
              <a:t>ที่ตัว</a:t>
            </a:r>
            <a:r>
              <a:rPr lang="th-TH" dirty="0" smtClean="0"/>
              <a:t>เมนบอร์ด</a:t>
            </a:r>
          </a:p>
          <a:p>
            <a:r>
              <a:rPr lang="th-TH" dirty="0"/>
              <a:t>สายสัญญาณ </a:t>
            </a:r>
            <a:r>
              <a:rPr lang="th-TH" dirty="0" smtClean="0"/>
              <a:t>80 </a:t>
            </a:r>
            <a:r>
              <a:rPr lang="en-US" dirty="0"/>
              <a:t>pin </a:t>
            </a:r>
            <a:r>
              <a:rPr lang="en-US" dirty="0" smtClean="0"/>
              <a:t>IDE</a:t>
            </a:r>
            <a:endParaRPr lang="th-TH" dirty="0" smtClean="0"/>
          </a:p>
          <a:p>
            <a:r>
              <a:rPr lang="en-US" dirty="0"/>
              <a:t> Power </a:t>
            </a:r>
            <a:r>
              <a:rPr lang="en-US" dirty="0" smtClean="0"/>
              <a:t>connector</a:t>
            </a:r>
            <a:endParaRPr lang="th-TH" dirty="0" smtClean="0"/>
          </a:p>
          <a:p>
            <a:r>
              <a:rPr lang="en-US" dirty="0"/>
              <a:t>hard disk IDE </a:t>
            </a:r>
            <a:endParaRPr lang="th-TH" dirty="0"/>
          </a:p>
        </p:txBody>
      </p:sp>
      <p:pic>
        <p:nvPicPr>
          <p:cNvPr id="1028" name="Picture 4" descr="http://www.sc.mahidol.ac.th/scbc/bc_internet/tips/ide_sata/hddinstall_ideinst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4267200"/>
            <a:ext cx="4762500" cy="1647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SATA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คืออะไร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SATA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ย่อมาจาก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Serial Advanced Technology Attachment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คือระบบการรับส่งข้อมูลแบบอนุกรม โดยจะส่งข้อมูลทีละบิตเรียงกัน ทำให้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SATA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สามารถรับส่งข้อมูลได้เร็วกว่า และมีประสิทธิภาพมากกว่าเทคโนโลยีแบบขนาน (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IDE)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ความเร็วที่เพิ่มขึ้นของ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SATA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นี้ยังช่วยให้การเรียกใช้โปรแกรมและข้อมูลต่าง ๆ ทำได้รวดเร็วยิ่งขึ้นอีกด้วย โดยตามท้องตลาดมี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Hard disk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อยู่สองรูปแบบ คือ รุ่นใหม่เรียกว่า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Serial ATA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หรือ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SATA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และอีกแบบคือ แบบ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IDE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ซึ่งทั้งสองแบบใช้สายสัญญาณและสายไฟในการเชื่อมต่อที่แตกต่างกัน การเลือกใช้งานต้องตรวจสอบว่า เมนบอร์ดรองรับการทำงานกับ</a:t>
            </a:r>
            <a:r>
              <a:rPr lang="th-TH" b="1" cap="all" dirty="0" err="1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ฮาร์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ดิสค์แบบใดด้วย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คุณสมบัติของ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SATA</a:t>
            </a:r>
            <a:endParaRPr lang="th-TH" b="1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76600"/>
          </a:xfr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th-TH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ฮาร์ดดิสก์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SATA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จะมีคุณสมบัติพิเศษอยู่ 2 อย่างนั้น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คือ</a:t>
            </a:r>
          </a:p>
          <a:p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   -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Native Command Queuing (NCQ)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เป็นการเข้าถึงข้อมูลในฮาร์ดดิสก์แบบใหม่ทั้งในการอ่านและ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เขียน</a:t>
            </a:r>
            <a:endParaRPr lang="th-TH" b="1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  <a:p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   -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Hot Plugging Hard Drives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เป็นการช่วยในการเพิ่มหรือเอาออกของฮาร์ดดิสก์โดยที่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ไม่ต้อง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รี</a:t>
            </a:r>
            <a:r>
              <a:rPr lang="th-TH" b="1" cap="all" dirty="0" err="1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สตาร์ต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 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Windows</a:t>
            </a:r>
            <a:endParaRPr lang="th-TH" b="1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ทั้งสองอย่างนี้ต่างกันอย่างไร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??</a:t>
            </a:r>
            <a:endParaRPr lang="th-TH" b="1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Connector </a:t>
            </a:r>
          </a:p>
          <a:p>
            <a:pPr>
              <a:buNone/>
            </a:pPr>
            <a:r>
              <a:rPr lang="th-TH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สำหรับ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สายของฮาร์ดดิสค์แบบ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SATA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นั้นจะเป็นสายเส้นเดียวที่ด้านหนึ่งจะเชื่อมต่อเข้ากับตัวเมนบอร์ด และปลายอีกด้านหนึ่งจะเชื่อมต่อเข้าที่ตัวฮาร์ดดิสค์แบบ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SATA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ข้อดีของการเชื่อมต่อแบบนี้ก็คือความเป็นระเบียบเรียบร้อยของตัวสายอัน เนื่องมาจากขนาดที่เล็กกว่าของสาย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IDE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ทำให้การจัดวางสาย</a:t>
            </a:r>
            <a:r>
              <a:rPr lang="th-TH" b="1" cap="all" dirty="0" err="1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ใช้เนื่อ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ที่ภายใน</a:t>
            </a:r>
            <a:r>
              <a:rPr lang="th-TH" b="1" cap="all" dirty="0" err="1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เคส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น้อย</a:t>
            </a:r>
            <a:r>
              <a:rPr lang="th-TH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th-TH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สาย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IDE</a:t>
            </a: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สาย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SATA</a:t>
            </a:r>
          </a:p>
          <a:p>
            <a:pPr>
              <a:buNone/>
            </a:pPr>
            <a:endParaRPr lang="th-TH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4" name="Picture 4" descr="http://www.sc.mahidol.ac.th/scbc/bc_internet/tips/ide_sata/hddinstall_ideinst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143000"/>
            <a:ext cx="4076700" cy="1410538"/>
          </a:xfrm>
          <a:prstGeom prst="rect">
            <a:avLst/>
          </a:prstGeom>
          <a:noFill/>
        </p:spPr>
      </p:pic>
      <p:pic>
        <p:nvPicPr>
          <p:cNvPr id="21506" name="Picture 2" descr="http://www.mindphp.com/images/stories/encyclopedia/sata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0550" y="1143000"/>
            <a:ext cx="4743450" cy="1504950"/>
          </a:xfrm>
          <a:prstGeom prst="rect">
            <a:avLst/>
          </a:prstGeom>
          <a:noFill/>
        </p:spPr>
      </p:pic>
      <p:pic>
        <p:nvPicPr>
          <p:cNvPr id="21508" name="Picture 4" descr="http://www.mindphp.com/images/stories/encyclopedia/sata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4267200"/>
            <a:ext cx="3981450" cy="1263191"/>
          </a:xfrm>
          <a:prstGeom prst="rect">
            <a:avLst/>
          </a:prstGeom>
          <a:noFill/>
        </p:spPr>
      </p:pic>
      <p:pic>
        <p:nvPicPr>
          <p:cNvPr id="21510" name="Picture 6" descr="http://www.mindphp.com/images/stories/encyclopedia/sata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4267200"/>
            <a:ext cx="4227095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ทั้งสองอย่างนี้ต่างกันอย่างไร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??</a:t>
            </a:r>
            <a:endParaRPr lang="th-TH" b="1" cap="all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การส่งข้อมูล</a:t>
            </a:r>
          </a:p>
          <a:p>
            <a:pPr>
              <a:buNone/>
            </a:pP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	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การส่งข้อมูลของ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SATA 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จะเร็วกว่า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IDE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เนื่องจาก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IDE 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นั้นใช้การส่งข้อมูลเป็นแบบ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Parallel 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ในการส่งแบบ </a:t>
            </a:r>
            <a:r>
              <a:rPr lang="en-US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parallel 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ถ้า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Clock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ที่มา</a:t>
            </a:r>
            <a:b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</a:b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ในแต่ละเส้นไม่พร้อมกัน จำเป็นต้องแจ้งกลับให้ส่งข้อมูลมาใหม่ทำให้ประสิทธิภาพต่ำลงโดยเฉพาะ เมื่อ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ทำงาน</a:t>
            </a:r>
            <a:r>
              <a:rPr lang="th-TH" b="1" cap="all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ที่ความเร็ว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สูงขึ้น จึงทำให้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SATA 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ซึ่งมีการส่งข้อมูลแบบ </a:t>
            </a:r>
            <a:r>
              <a:rPr lang="en-US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Serial </a:t>
            </a:r>
            <a:r>
              <a:rPr lang="th-TH" b="1" cap="all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มีความเร็วในการส่งข้อมูลที่ดีกว่านั้นเอง</a:t>
            </a:r>
            <a:endParaRPr lang="en-US" b="1" cap="all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44</Words>
  <Application>Microsoft Office PowerPoint</Application>
  <PresentationFormat>นำเสนอทางหน้าจอ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10</vt:i4>
      </vt:variant>
    </vt:vector>
  </HeadingPairs>
  <TitlesOfParts>
    <vt:vector size="11" baseType="lpstr">
      <vt:lpstr>ชุดรูปแบบของ Office</vt:lpstr>
      <vt:lpstr>SATA and IDE</vt:lpstr>
      <vt:lpstr>Hard disk   IDE กับ SATA</vt:lpstr>
      <vt:lpstr>IDE  คืออะไร ??</vt:lpstr>
      <vt:lpstr>ส่วนประกอบของ IDE</vt:lpstr>
      <vt:lpstr>SATA คืออะไร</vt:lpstr>
      <vt:lpstr>คุณสมบัติของ SATA</vt:lpstr>
      <vt:lpstr>ทั้งสองอย่างนี้ต่างกันอย่างไร ??</vt:lpstr>
      <vt:lpstr>ภาพนิ่ง 8</vt:lpstr>
      <vt:lpstr>ทั้งสองอย่างนี้ต่างกันอย่างไร??</vt:lpstr>
      <vt:lpstr>Thank you For Your attention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SATA and IDE</dc:title>
  <dc:creator>j-net</dc:creator>
  <cp:lastModifiedBy>j-net</cp:lastModifiedBy>
  <cp:revision>2</cp:revision>
  <dcterms:created xsi:type="dcterms:W3CDTF">2012-11-25T12:54:29Z</dcterms:created>
  <dcterms:modified xsi:type="dcterms:W3CDTF">2012-11-25T15:03:59Z</dcterms:modified>
</cp:coreProperties>
</file>