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0" r:id="rId2"/>
    <p:sldId id="256" r:id="rId3"/>
    <p:sldId id="273" r:id="rId4"/>
    <p:sldId id="274" r:id="rId5"/>
    <p:sldId id="275" r:id="rId6"/>
    <p:sldId id="276" r:id="rId7"/>
    <p:sldId id="277" r:id="rId8"/>
    <p:sldId id="278" r:id="rId9"/>
    <p:sldId id="279" r:id="rId10"/>
    <p:sldId id="280" r:id="rId11"/>
    <p:sldId id="282" r:id="rId12"/>
    <p:sldId id="283" r:id="rId13"/>
    <p:sldId id="284" r:id="rId14"/>
    <p:sldId id="285" r:id="rId15"/>
    <p:sldId id="286" r:id="rId16"/>
    <p:sldId id="287" r:id="rId17"/>
    <p:sldId id="288" r:id="rId18"/>
    <p:sldId id="281" r:id="rId19"/>
    <p:sldId id="26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709" autoAdjust="0"/>
  </p:normalViewPr>
  <p:slideViewPr>
    <p:cSldViewPr>
      <p:cViewPr varScale="1">
        <p:scale>
          <a:sx n="70" d="100"/>
          <a:sy n="70" d="100"/>
        </p:scale>
        <p:origin x="-1386" y="-102"/>
      </p:cViewPr>
      <p:guideLst>
        <p:guide orient="horz" pos="2160"/>
        <p:guide pos="2880"/>
      </p:guideLst>
    </p:cSldViewPr>
  </p:slideViewPr>
  <p:outlineViewPr>
    <p:cViewPr>
      <p:scale>
        <a:sx n="33" d="100"/>
        <a:sy n="33" d="100"/>
      </p:scale>
      <p:origin x="36"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10/30/2012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10/30/2012</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10/30/2012</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10/30/2012</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10/30/2012</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10/30/2012</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lstStyle/>
          <a:p>
            <a:r>
              <a:rPr lang="en-US" dirty="0" err="1" smtClean="0"/>
              <a:t>Pitipong</a:t>
            </a:r>
            <a:r>
              <a:rPr lang="en-US" dirty="0" smtClean="0"/>
              <a:t> </a:t>
            </a:r>
            <a:r>
              <a:rPr lang="en-US" dirty="0" err="1" smtClean="0"/>
              <a:t>Pimpiset</a:t>
            </a:r>
            <a:endParaRPr lang="th-TH" dirty="0"/>
          </a:p>
        </p:txBody>
      </p:sp>
      <p:sp>
        <p:nvSpPr>
          <p:cNvPr id="2" name="Title 1"/>
          <p:cNvSpPr>
            <a:spLocks noGrp="1"/>
          </p:cNvSpPr>
          <p:nvPr>
            <p:ph type="title"/>
          </p:nvPr>
        </p:nvSpPr>
        <p:spPr/>
        <p:txBody>
          <a:bodyPr/>
          <a:lstStyle/>
          <a:p>
            <a:r>
              <a:rPr lang="en-US" dirty="0" smtClean="0"/>
              <a:t>VIRTUAL REALITY (</a:t>
            </a:r>
            <a:r>
              <a:rPr lang="th-TH" dirty="0" smtClean="0"/>
              <a:t>ความเป็นจริงเสมือน</a:t>
            </a:r>
            <a:r>
              <a:rPr lang="en-US" dirty="0" smtClean="0"/>
              <a:t>)</a:t>
            </a:r>
            <a:endParaRPr lang="th-TH"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and output</a:t>
            </a:r>
            <a:endParaRPr lang="th-TH" dirty="0"/>
          </a:p>
        </p:txBody>
      </p:sp>
      <p:sp>
        <p:nvSpPr>
          <p:cNvPr id="3" name="Content Placeholder 2"/>
          <p:cNvSpPr>
            <a:spLocks noGrp="1"/>
          </p:cNvSpPr>
          <p:nvPr>
            <p:ph sz="quarter" idx="1"/>
          </p:nvPr>
        </p:nvSpPr>
        <p:spPr/>
        <p:txBody>
          <a:bodyPr>
            <a:noAutofit/>
          </a:bodyPr>
          <a:lstStyle/>
          <a:p>
            <a:r>
              <a:rPr lang="en-US" sz="1400" dirty="0" smtClean="0"/>
              <a:t>Considered input are</a:t>
            </a:r>
          </a:p>
          <a:p>
            <a:pPr lvl="1"/>
            <a:r>
              <a:rPr lang="en-US" sz="1400" b="1" dirty="0" smtClean="0"/>
              <a:t>update rate – defines how many measurements per second (measured in Hz) are made.</a:t>
            </a:r>
          </a:p>
          <a:p>
            <a:pPr>
              <a:buNone/>
            </a:pPr>
            <a:r>
              <a:rPr lang="en-US" sz="1400" dirty="0" smtClean="0"/>
              <a:t>	       Higher update rate values support smoother tracking of movements, but require more processing.</a:t>
            </a:r>
          </a:p>
          <a:p>
            <a:pPr lvl="1"/>
            <a:r>
              <a:rPr lang="en-US" sz="1400" b="1" dirty="0" smtClean="0"/>
              <a:t>latency – the amount of time (usually measured in ms) between the user’s real (physical)</a:t>
            </a:r>
          </a:p>
          <a:p>
            <a:pPr>
              <a:buNone/>
            </a:pPr>
            <a:r>
              <a:rPr lang="en-US" sz="1400" dirty="0" smtClean="0"/>
              <a:t>	       action and the beginning of transmission of the report that represents this action. Lower</a:t>
            </a:r>
          </a:p>
          <a:p>
            <a:pPr>
              <a:buNone/>
            </a:pPr>
            <a:r>
              <a:rPr lang="en-US" sz="1400" dirty="0" smtClean="0"/>
              <a:t>	       values contribute to better performance.</a:t>
            </a:r>
          </a:p>
          <a:p>
            <a:pPr lvl="1"/>
            <a:r>
              <a:rPr lang="en-US" sz="1400" b="1" dirty="0" smtClean="0"/>
              <a:t>accuracy – the measure of error in the reported position and orientation. </a:t>
            </a:r>
            <a:r>
              <a:rPr lang="en-US" sz="1400" dirty="0" smtClean="0"/>
              <a:t>Defined generally</a:t>
            </a:r>
          </a:p>
          <a:p>
            <a:pPr>
              <a:buNone/>
            </a:pPr>
            <a:r>
              <a:rPr lang="en-US" sz="1400" dirty="0" smtClean="0"/>
              <a:t>	       in absolute values (e.g., in mm for position, or in degrees for orientation). Smaller values</a:t>
            </a:r>
          </a:p>
          <a:p>
            <a:pPr>
              <a:buNone/>
            </a:pPr>
            <a:r>
              <a:rPr lang="en-US" sz="1400" dirty="0" smtClean="0"/>
              <a:t>	       mean better accuracy.</a:t>
            </a:r>
          </a:p>
          <a:p>
            <a:pPr lvl="1"/>
            <a:r>
              <a:rPr lang="en-US" sz="1400" b="1" dirty="0" smtClean="0"/>
              <a:t>resolution – smallest change in position and orientation that can be detected by the tracker.</a:t>
            </a:r>
          </a:p>
          <a:p>
            <a:pPr>
              <a:buNone/>
            </a:pPr>
            <a:r>
              <a:rPr lang="en-US" sz="1400" dirty="0" smtClean="0"/>
              <a:t>	       Measured like accuracy in absolute values. Smaller values mean better performance.</a:t>
            </a:r>
          </a:p>
          <a:p>
            <a:pPr lvl="1"/>
            <a:r>
              <a:rPr lang="en-US" sz="1400" b="1" dirty="0" smtClean="0"/>
              <a:t>range – working volume, </a:t>
            </a:r>
            <a:r>
              <a:rPr lang="en-US" sz="1400" dirty="0" smtClean="0"/>
              <a:t>within which the tracker can measure position and orientation</a:t>
            </a:r>
          </a:p>
          <a:p>
            <a:pPr>
              <a:buNone/>
            </a:pPr>
            <a:r>
              <a:rPr lang="en-US" sz="1400" dirty="0" smtClean="0"/>
              <a:t>	       with its specified accuracy and resolution, and the angular coverage of the tracker. Beside</a:t>
            </a:r>
          </a:p>
          <a:p>
            <a:pPr>
              <a:buNone/>
            </a:pPr>
            <a:r>
              <a:rPr lang="en-US" sz="1400" dirty="0" smtClean="0"/>
              <a:t>             these properties, some other aspects cannot be forgotten like the ease of use, size and</a:t>
            </a:r>
          </a:p>
          <a:p>
            <a:pPr>
              <a:buNone/>
            </a:pPr>
            <a:r>
              <a:rPr lang="en-US" sz="1400" dirty="0" smtClean="0"/>
              <a:t>	       weight etc. of the device. These characteristics will be further used to determine the quality</a:t>
            </a:r>
          </a:p>
          <a:p>
            <a:pPr>
              <a:buNone/>
            </a:pPr>
            <a:r>
              <a:rPr lang="en-US" sz="1400" dirty="0" smtClean="0"/>
              <a:t>	       and usefulness of different kinds of trackers.</a:t>
            </a:r>
            <a:endParaRPr lang="th-TH"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Input and output</a:t>
            </a:r>
            <a:endParaRPr lang="th-TH" dirty="0"/>
          </a:p>
        </p:txBody>
      </p:sp>
      <p:sp>
        <p:nvSpPr>
          <p:cNvPr id="3" name="Content Placeholder 2"/>
          <p:cNvSpPr>
            <a:spLocks noGrp="1"/>
          </p:cNvSpPr>
          <p:nvPr>
            <p:ph sz="quarter" idx="1"/>
          </p:nvPr>
        </p:nvSpPr>
        <p:spPr/>
        <p:txBody>
          <a:bodyPr/>
          <a:lstStyle/>
          <a:p>
            <a:r>
              <a:rPr lang="en-US" dirty="0" smtClean="0"/>
              <a:t>Most favorite output are…</a:t>
            </a:r>
          </a:p>
          <a:p>
            <a:pPr lvl="1"/>
            <a:r>
              <a:rPr lang="en-US" dirty="0" smtClean="0"/>
              <a:t>CRT – cathode ray tube display</a:t>
            </a:r>
          </a:p>
          <a:p>
            <a:pPr lvl="1"/>
            <a:r>
              <a:rPr lang="en-US" dirty="0" smtClean="0"/>
              <a:t>LCD – liquid crystal display </a:t>
            </a:r>
          </a:p>
          <a:p>
            <a:pPr lvl="1"/>
            <a:r>
              <a:rPr lang="en-US" dirty="0" smtClean="0"/>
              <a:t>LED – light emitted diode</a:t>
            </a:r>
            <a:endParaRPr lang="th-TH"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Most often used displays in VR</a:t>
            </a:r>
            <a:endParaRPr lang="th-TH" dirty="0"/>
          </a:p>
        </p:txBody>
      </p:sp>
      <p:sp>
        <p:nvSpPr>
          <p:cNvPr id="3" name="Content Placeholder 2"/>
          <p:cNvSpPr>
            <a:spLocks noGrp="1"/>
          </p:cNvSpPr>
          <p:nvPr>
            <p:ph sz="quarter" idx="1"/>
          </p:nvPr>
        </p:nvSpPr>
        <p:spPr/>
        <p:txBody>
          <a:bodyPr>
            <a:normAutofit/>
          </a:bodyPr>
          <a:lstStyle/>
          <a:p>
            <a:r>
              <a:rPr lang="en-US" dirty="0" smtClean="0"/>
              <a:t>3D glasses </a:t>
            </a:r>
          </a:p>
          <a:p>
            <a:r>
              <a:rPr lang="en-US" dirty="0" smtClean="0"/>
              <a:t>Surround displays</a:t>
            </a:r>
          </a:p>
          <a:p>
            <a:r>
              <a:rPr lang="en-US" dirty="0" smtClean="0"/>
              <a:t>Binocular Omni Oriented Monitors (BOOM)</a:t>
            </a:r>
          </a:p>
          <a:p>
            <a:r>
              <a:rPr lang="en-US" dirty="0" smtClean="0"/>
              <a:t>Head Mounted (Couples) Displays (HDM)</a:t>
            </a:r>
          </a:p>
          <a:p>
            <a:r>
              <a:rPr lang="en-US" dirty="0" err="1" smtClean="0"/>
              <a:t>Haptic</a:t>
            </a:r>
            <a:r>
              <a:rPr lang="en-US" dirty="0" smtClean="0"/>
              <a:t> displays</a:t>
            </a:r>
          </a:p>
          <a:p>
            <a:endParaRPr lang="th-TH"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3D glasses</a:t>
            </a:r>
            <a:endParaRPr lang="th-TH" dirty="0"/>
          </a:p>
        </p:txBody>
      </p:sp>
      <p:pic>
        <p:nvPicPr>
          <p:cNvPr id="4" name="Content Placeholder 3" descr="3d-images-2.jpg"/>
          <p:cNvPicPr>
            <a:picLocks noGrp="1" noChangeAspect="1"/>
          </p:cNvPicPr>
          <p:nvPr>
            <p:ph sz="quarter" idx="1"/>
          </p:nvPr>
        </p:nvPicPr>
        <p:blipFill>
          <a:blip r:embed="rId2" cstate="print"/>
          <a:stretch>
            <a:fillRect/>
          </a:stretch>
        </p:blipFill>
        <p:spPr>
          <a:xfrm>
            <a:off x="2209800" y="1600200"/>
            <a:ext cx="4337050" cy="2754932"/>
          </a:xfrm>
        </p:spPr>
      </p:pic>
      <p:pic>
        <p:nvPicPr>
          <p:cNvPr id="5" name="Picture 4" descr="xpand_3d.jpg"/>
          <p:cNvPicPr>
            <a:picLocks noChangeAspect="1"/>
          </p:cNvPicPr>
          <p:nvPr/>
        </p:nvPicPr>
        <p:blipFill>
          <a:blip r:embed="rId3" cstate="print"/>
          <a:stretch>
            <a:fillRect/>
          </a:stretch>
        </p:blipFill>
        <p:spPr>
          <a:xfrm>
            <a:off x="2438400" y="4572000"/>
            <a:ext cx="4110000" cy="174996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Surround displays</a:t>
            </a:r>
            <a:endParaRPr lang="th-TH" dirty="0"/>
          </a:p>
        </p:txBody>
      </p:sp>
      <p:pic>
        <p:nvPicPr>
          <p:cNvPr id="4" name="Content Placeholder 3" descr="curved-display-470-0108.jpg"/>
          <p:cNvPicPr>
            <a:picLocks noGrp="1" noChangeAspect="1"/>
          </p:cNvPicPr>
          <p:nvPr>
            <p:ph sz="quarter" idx="1"/>
          </p:nvPr>
        </p:nvPicPr>
        <p:blipFill>
          <a:blip r:embed="rId2" cstate="print"/>
          <a:stretch>
            <a:fillRect/>
          </a:stretch>
        </p:blipFill>
        <p:spPr>
          <a:xfrm>
            <a:off x="4343400" y="2590800"/>
            <a:ext cx="4476750" cy="2981325"/>
          </a:xfrm>
        </p:spPr>
      </p:pic>
      <p:pic>
        <p:nvPicPr>
          <p:cNvPr id="5" name="Picture 4" descr="2003_01010108.jpg"/>
          <p:cNvPicPr>
            <a:picLocks noChangeAspect="1"/>
          </p:cNvPicPr>
          <p:nvPr/>
        </p:nvPicPr>
        <p:blipFill>
          <a:blip r:embed="rId3" cstate="print"/>
          <a:stretch>
            <a:fillRect/>
          </a:stretch>
        </p:blipFill>
        <p:spPr>
          <a:xfrm>
            <a:off x="457200" y="2590800"/>
            <a:ext cx="3810000" cy="29718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Binocular Omni Oriented Monitors (BOOM)</a:t>
            </a:r>
            <a:r>
              <a:rPr lang="en-US" dirty="0" smtClean="0"/>
              <a:t/>
            </a:r>
            <a:br>
              <a:rPr lang="en-US" dirty="0" smtClean="0"/>
            </a:br>
            <a:endParaRPr lang="th-TH" dirty="0"/>
          </a:p>
        </p:txBody>
      </p:sp>
      <p:sp>
        <p:nvSpPr>
          <p:cNvPr id="6" name="Text Placeholder 5"/>
          <p:cNvSpPr>
            <a:spLocks noGrp="1"/>
          </p:cNvSpPr>
          <p:nvPr>
            <p:ph type="body" idx="2"/>
          </p:nvPr>
        </p:nvSpPr>
        <p:spPr>
          <a:xfrm>
            <a:off x="609600" y="1752600"/>
            <a:ext cx="1981200" cy="4343400"/>
          </a:xfrm>
        </p:spPr>
        <p:txBody>
          <a:bodyPr>
            <a:normAutofit fontScale="85000" lnSpcReduction="20000"/>
          </a:bodyPr>
          <a:lstStyle/>
          <a:p>
            <a:r>
              <a:rPr lang="en-US" dirty="0" smtClean="0"/>
              <a:t>Boom supports both mechanical tracking and stereoscopic displaying technology. Two visual displays (for stereo view) are placed in a box mounted to a mechanical arm. The box can be grabbed by the user and the monitors can be watched through two holes. As the mechanical construction supports usually counter-balance, the displays used in the BOOMs need to be neither small nor lightweight.</a:t>
            </a:r>
            <a:endParaRPr lang="th-TH" dirty="0"/>
          </a:p>
        </p:txBody>
      </p:sp>
      <p:pic>
        <p:nvPicPr>
          <p:cNvPr id="4" name="Content Placeholder 3" descr="YachtBoom.web.jpg"/>
          <p:cNvPicPr>
            <a:picLocks noGrp="1" noChangeAspect="1"/>
          </p:cNvPicPr>
          <p:nvPr>
            <p:ph sz="quarter" idx="1"/>
          </p:nvPr>
        </p:nvPicPr>
        <p:blipFill>
          <a:blip r:embed="rId2" cstate="print"/>
          <a:stretch>
            <a:fillRect/>
          </a:stretch>
        </p:blipFill>
        <p:spPr>
          <a:xfrm>
            <a:off x="2743200" y="1778000"/>
            <a:ext cx="5943600" cy="4368800"/>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Head Mounted (Couples) Displays (HDM)</a:t>
            </a:r>
            <a:r>
              <a:rPr lang="en-US" dirty="0" smtClean="0"/>
              <a:t/>
            </a:r>
            <a:br>
              <a:rPr lang="en-US" dirty="0" smtClean="0"/>
            </a:br>
            <a:endParaRPr lang="th-TH" dirty="0"/>
          </a:p>
        </p:txBody>
      </p:sp>
      <p:sp>
        <p:nvSpPr>
          <p:cNvPr id="3" name="Text Placeholder 2"/>
          <p:cNvSpPr>
            <a:spLocks noGrp="1"/>
          </p:cNvSpPr>
          <p:nvPr>
            <p:ph type="body" idx="2"/>
          </p:nvPr>
        </p:nvSpPr>
        <p:spPr>
          <a:xfrm>
            <a:off x="609600" y="1752600"/>
            <a:ext cx="1828800" cy="4343400"/>
          </a:xfrm>
        </p:spPr>
        <p:txBody>
          <a:bodyPr>
            <a:normAutofit lnSpcReduction="10000"/>
          </a:bodyPr>
          <a:lstStyle/>
          <a:p>
            <a:r>
              <a:rPr lang="en-US" dirty="0" smtClean="0"/>
              <a:t>HMDs are headsets incorporating two small CRT or LCD monitors placed in front of the user’s eyes. The images are presented to the user based on his/her current position and orientation measured by a tracker.</a:t>
            </a:r>
            <a:endParaRPr lang="th-TH" dirty="0"/>
          </a:p>
        </p:txBody>
      </p:sp>
      <p:pic>
        <p:nvPicPr>
          <p:cNvPr id="5" name="Content Placeholder 4" descr="5dt.jpg"/>
          <p:cNvPicPr>
            <a:picLocks noGrp="1" noChangeAspect="1"/>
          </p:cNvPicPr>
          <p:nvPr>
            <p:ph sz="quarter" idx="1"/>
          </p:nvPr>
        </p:nvPicPr>
        <p:blipFill>
          <a:blip r:embed="rId2" cstate="print"/>
          <a:stretch>
            <a:fillRect/>
          </a:stretch>
        </p:blipFill>
        <p:spPr>
          <a:xfrm>
            <a:off x="2616200" y="1752600"/>
            <a:ext cx="5892800" cy="434340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h-TH"/>
          </a:p>
        </p:txBody>
      </p:sp>
      <p:sp>
        <p:nvSpPr>
          <p:cNvPr id="3" name="Text Placeholder 2"/>
          <p:cNvSpPr>
            <a:spLocks noGrp="1"/>
          </p:cNvSpPr>
          <p:nvPr>
            <p:ph type="body" idx="2"/>
          </p:nvPr>
        </p:nvSpPr>
        <p:spPr>
          <a:xfrm>
            <a:off x="609600" y="4724400"/>
            <a:ext cx="8153400" cy="1828800"/>
          </a:xfrm>
        </p:spPr>
        <p:txBody>
          <a:bodyPr>
            <a:normAutofit fontScale="92500" lnSpcReduction="20000"/>
          </a:bodyPr>
          <a:lstStyle/>
          <a:p>
            <a:r>
              <a:rPr lang="en-US" dirty="0" err="1" smtClean="0"/>
              <a:t>Haptic</a:t>
            </a:r>
            <a:r>
              <a:rPr lang="en-US" dirty="0" smtClean="0"/>
              <a:t> sensations perceived by humans can be divided into two main groups </a:t>
            </a:r>
            <a:r>
              <a:rPr lang="en-US" dirty="0" smtClean="0">
                <a:solidFill>
                  <a:srgbClr val="FF0000"/>
                </a:solidFill>
              </a:rPr>
              <a:t>[2]</a:t>
            </a:r>
          </a:p>
          <a:p>
            <a:r>
              <a:rPr lang="en-US" dirty="0" smtClean="0"/>
              <a:t>1. kinesthetic (force) feedback – forces sensed by the muscles, joints and tendons.</a:t>
            </a:r>
          </a:p>
          <a:p>
            <a:r>
              <a:rPr lang="en-US" dirty="0" smtClean="0"/>
              <a:t>2. tactile feedback – includes feedback through the skin, like sense of touch, temperature,</a:t>
            </a:r>
          </a:p>
          <a:p>
            <a:r>
              <a:rPr lang="en-US" dirty="0" smtClean="0"/>
              <a:t>texture or pressure on the skin surface</a:t>
            </a:r>
            <a:endParaRPr lang="th-TH" dirty="0"/>
          </a:p>
        </p:txBody>
      </p:sp>
      <p:pic>
        <p:nvPicPr>
          <p:cNvPr id="5" name="Content Placeholder 4" descr="es-array-fing.jpg"/>
          <p:cNvPicPr>
            <a:picLocks noGrp="1" noChangeAspect="1"/>
          </p:cNvPicPr>
          <p:nvPr>
            <p:ph sz="quarter" idx="1"/>
          </p:nvPr>
        </p:nvPicPr>
        <p:blipFill>
          <a:blip r:embed="rId2" cstate="print"/>
          <a:stretch>
            <a:fillRect/>
          </a:stretch>
        </p:blipFill>
        <p:spPr>
          <a:xfrm>
            <a:off x="2667000" y="1752600"/>
            <a:ext cx="4115508" cy="2675390"/>
          </a:xfr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th-TH" dirty="0"/>
          </a:p>
        </p:txBody>
      </p:sp>
      <p:sp>
        <p:nvSpPr>
          <p:cNvPr id="3" name="Content Placeholder 2"/>
          <p:cNvSpPr>
            <a:spLocks noGrp="1"/>
          </p:cNvSpPr>
          <p:nvPr>
            <p:ph sz="quarter" idx="1"/>
          </p:nvPr>
        </p:nvSpPr>
        <p:spPr/>
        <p:txBody>
          <a:bodyPr/>
          <a:lstStyle/>
          <a:p>
            <a:r>
              <a:rPr lang="en-US" dirty="0" smtClean="0"/>
              <a:t>[1] </a:t>
            </a:r>
            <a:r>
              <a:rPr lang="en-US" dirty="0" err="1" smtClean="0"/>
              <a:t>Mazuryk</a:t>
            </a:r>
            <a:r>
              <a:rPr lang="en-US" dirty="0" smtClean="0"/>
              <a:t>, T. - </a:t>
            </a:r>
            <a:r>
              <a:rPr lang="en-US" dirty="0" err="1" smtClean="0"/>
              <a:t>Gervautz</a:t>
            </a:r>
            <a:r>
              <a:rPr lang="en-US" dirty="0" smtClean="0"/>
              <a:t>, M.: Virtual Reality: History, Applications, Technology and Future. Vienna University of Technology, Vienna.</a:t>
            </a:r>
          </a:p>
          <a:p>
            <a:r>
              <a:rPr lang="en-US" dirty="0" smtClean="0"/>
              <a:t>[2] </a:t>
            </a:r>
            <a:r>
              <a:rPr lang="en-US" dirty="0" err="1" smtClean="0"/>
              <a:t>Austakalnis</a:t>
            </a:r>
            <a:r>
              <a:rPr lang="en-US" dirty="0" smtClean="0"/>
              <a:t>, S. - </a:t>
            </a:r>
            <a:r>
              <a:rPr lang="en-US" dirty="0" err="1" smtClean="0"/>
              <a:t>Blatner</a:t>
            </a:r>
            <a:r>
              <a:rPr lang="en-US" dirty="0" smtClean="0"/>
              <a:t>, D.: Real about Virtual Reality. Jota, Brno, 1994 (in Czech).</a:t>
            </a:r>
            <a:endParaRPr lang="th-TH"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But before we leave….</a:t>
            </a:r>
            <a:endParaRPr lang="th-TH" dirty="0"/>
          </a:p>
        </p:txBody>
      </p:sp>
      <p:sp>
        <p:nvSpPr>
          <p:cNvPr id="3" name="Content Placeholder 2"/>
          <p:cNvSpPr>
            <a:spLocks noGrp="1"/>
          </p:cNvSpPr>
          <p:nvPr>
            <p:ph sz="quarter" idx="1"/>
          </p:nvPr>
        </p:nvSpPr>
        <p:spPr/>
        <p:txBody>
          <a:bodyPr/>
          <a:lstStyle/>
          <a:p>
            <a:r>
              <a:rPr lang="en-US" dirty="0" smtClean="0"/>
              <a:t>Today’s activity is…</a:t>
            </a:r>
            <a:endParaRPr lang="th-TH"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67000"/>
            <a:ext cx="7772400" cy="1470025"/>
          </a:xfrm>
        </p:spPr>
        <p:txBody>
          <a:bodyPr>
            <a:normAutofit fontScale="90000"/>
          </a:bodyPr>
          <a:lstStyle/>
          <a:p>
            <a:r>
              <a:rPr lang="en-US" dirty="0" smtClean="0"/>
              <a:t>Lecture 03</a:t>
            </a:r>
            <a:br>
              <a:rPr lang="en-US" dirty="0" smtClean="0"/>
            </a:br>
            <a:r>
              <a:rPr lang="en-US" sz="2700" dirty="0" smtClean="0"/>
              <a:t>Basic knowledge of virtual reality environments</a:t>
            </a:r>
            <a:endParaRPr lang="th-TH" sz="2700" dirty="0"/>
          </a:p>
        </p:txBody>
      </p:sp>
      <p:sp>
        <p:nvSpPr>
          <p:cNvPr id="3" name="Subtitle 2"/>
          <p:cNvSpPr>
            <a:spLocks noGrp="1"/>
          </p:cNvSpPr>
          <p:nvPr>
            <p:ph type="subTitle" idx="1"/>
          </p:nvPr>
        </p:nvSpPr>
        <p:spPr/>
        <p:txBody>
          <a:bodyPr/>
          <a:lstStyle/>
          <a:p>
            <a:r>
              <a:rPr lang="en-US" dirty="0" smtClean="0"/>
              <a:t>VIRTUAL REALITY</a:t>
            </a:r>
            <a:endParaRPr lang="th-TH"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we learn today?</a:t>
            </a:r>
            <a:endParaRPr lang="th-TH" dirty="0"/>
          </a:p>
        </p:txBody>
      </p:sp>
      <p:sp>
        <p:nvSpPr>
          <p:cNvPr id="3" name="Content Placeholder 2"/>
          <p:cNvSpPr>
            <a:spLocks noGrp="1"/>
          </p:cNvSpPr>
          <p:nvPr>
            <p:ph sz="quarter" idx="1"/>
          </p:nvPr>
        </p:nvSpPr>
        <p:spPr/>
        <p:txBody>
          <a:bodyPr/>
          <a:lstStyle/>
          <a:p>
            <a:r>
              <a:rPr lang="en-US" dirty="0" smtClean="0"/>
              <a:t>Types of Virtual Reality</a:t>
            </a:r>
          </a:p>
          <a:p>
            <a:r>
              <a:rPr lang="en-US" dirty="0" smtClean="0"/>
              <a:t>Hardware (Virtual Reality Devices)</a:t>
            </a:r>
          </a:p>
          <a:p>
            <a:r>
              <a:rPr lang="en-US" dirty="0" smtClean="0"/>
              <a:t>Software</a:t>
            </a:r>
          </a:p>
          <a:p>
            <a:r>
              <a:rPr lang="en-US" dirty="0" smtClean="0"/>
              <a:t>Application</a:t>
            </a:r>
            <a:endParaRPr lang="th-TH"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Virtual Reality</a:t>
            </a:r>
            <a:endParaRPr lang="th-TH" dirty="0"/>
          </a:p>
        </p:txBody>
      </p:sp>
      <p:sp>
        <p:nvSpPr>
          <p:cNvPr id="3" name="Content Placeholder 2"/>
          <p:cNvSpPr>
            <a:spLocks noGrp="1"/>
          </p:cNvSpPr>
          <p:nvPr>
            <p:ph sz="quarter" idx="1"/>
          </p:nvPr>
        </p:nvSpPr>
        <p:spPr/>
        <p:txBody>
          <a:bodyPr/>
          <a:lstStyle/>
          <a:p>
            <a:r>
              <a:rPr lang="en-US" dirty="0" smtClean="0"/>
              <a:t>Adventure games, MUD/MOO</a:t>
            </a:r>
          </a:p>
          <a:p>
            <a:pPr lvl="1"/>
            <a:r>
              <a:rPr lang="en-US" dirty="0" smtClean="0"/>
              <a:t>Textually described virtual worlds where the user perceives the virtual environment through mental images based on the words read (like reading a novel).</a:t>
            </a:r>
          </a:p>
          <a:p>
            <a:endParaRPr lang="en-US" dirty="0" smtClean="0"/>
          </a:p>
          <a:p>
            <a:r>
              <a:rPr lang="en-US" dirty="0" smtClean="0"/>
              <a:t>Desktop</a:t>
            </a:r>
          </a:p>
          <a:p>
            <a:pPr lvl="1"/>
            <a:r>
              <a:rPr lang="en-US" dirty="0" smtClean="0"/>
              <a:t>3D virtual environment graphically displayed on a desktop computer monitor.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Virtual Reality</a:t>
            </a:r>
            <a:endParaRPr lang="th-TH" dirty="0"/>
          </a:p>
        </p:txBody>
      </p:sp>
      <p:sp>
        <p:nvSpPr>
          <p:cNvPr id="3" name="Content Placeholder 2"/>
          <p:cNvSpPr>
            <a:spLocks noGrp="1"/>
          </p:cNvSpPr>
          <p:nvPr>
            <p:ph sz="quarter" idx="1"/>
          </p:nvPr>
        </p:nvSpPr>
        <p:spPr/>
        <p:txBody>
          <a:bodyPr>
            <a:normAutofit/>
          </a:bodyPr>
          <a:lstStyle/>
          <a:p>
            <a:r>
              <a:rPr lang="en-US" dirty="0" smtClean="0"/>
              <a:t>Projected</a:t>
            </a:r>
          </a:p>
          <a:p>
            <a:pPr lvl="1"/>
            <a:r>
              <a:rPr lang="en-US" dirty="0" smtClean="0"/>
              <a:t> 3D environment projected onto a screen. It enables a single user to demonstrate concepts to a group of people. A CAVE(tm), where several screens are used to surround the user with images, is the most advanced form of projected VR in use today.</a:t>
            </a:r>
          </a:p>
          <a:p>
            <a:pPr lvl="1">
              <a:buNone/>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Virtual Reality</a:t>
            </a:r>
            <a:endParaRPr lang="th-TH" dirty="0"/>
          </a:p>
        </p:txBody>
      </p:sp>
      <p:sp>
        <p:nvSpPr>
          <p:cNvPr id="3" name="Content Placeholder 2"/>
          <p:cNvSpPr>
            <a:spLocks noGrp="1"/>
          </p:cNvSpPr>
          <p:nvPr>
            <p:ph sz="quarter" idx="1"/>
          </p:nvPr>
        </p:nvSpPr>
        <p:spPr/>
        <p:txBody>
          <a:bodyPr/>
          <a:lstStyle/>
          <a:p>
            <a:r>
              <a:rPr lang="en-US" dirty="0" smtClean="0"/>
              <a:t>Semi-immersive</a:t>
            </a:r>
          </a:p>
          <a:p>
            <a:pPr lvl="1"/>
            <a:r>
              <a:rPr lang="en-US" dirty="0" smtClean="0"/>
              <a:t>Most advanced flight, ship and vehicle simulators are semi-immersive. The cockpit, bridge, or driving seat is a physical model, whereas the view of the world outside is computer-generated (typically projected).</a:t>
            </a:r>
            <a:endParaRPr lang="th-TH" dirty="0" smtClean="0"/>
          </a:p>
          <a:p>
            <a:endParaRPr lang="th-TH"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Virtual Reality</a:t>
            </a:r>
            <a:endParaRPr lang="th-TH" dirty="0"/>
          </a:p>
        </p:txBody>
      </p:sp>
      <p:sp>
        <p:nvSpPr>
          <p:cNvPr id="3" name="Content Placeholder 2"/>
          <p:cNvSpPr>
            <a:spLocks noGrp="1"/>
          </p:cNvSpPr>
          <p:nvPr>
            <p:ph sz="quarter" idx="1"/>
          </p:nvPr>
        </p:nvSpPr>
        <p:spPr/>
        <p:txBody>
          <a:bodyPr/>
          <a:lstStyle/>
          <a:p>
            <a:r>
              <a:rPr lang="en-US" dirty="0" smtClean="0"/>
              <a:t>Immersive</a:t>
            </a:r>
          </a:p>
          <a:p>
            <a:pPr lvl="1"/>
            <a:r>
              <a:rPr lang="en-US" dirty="0" smtClean="0"/>
              <a:t>It is the 3D environment seen through a head-mounted display (HMD). In a completely immersive system the user feels part of the environment (experiences a feeling of 'presence'). The user has no visual contact with the physical world.</a:t>
            </a:r>
            <a:endParaRPr lang="th-TH"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devices used in VR</a:t>
            </a:r>
            <a:endParaRPr lang="th-TH" dirty="0"/>
          </a:p>
        </p:txBody>
      </p:sp>
      <p:sp>
        <p:nvSpPr>
          <p:cNvPr id="3" name="Content Placeholder 2"/>
          <p:cNvSpPr>
            <a:spLocks noGrp="1"/>
          </p:cNvSpPr>
          <p:nvPr>
            <p:ph sz="quarter" idx="1"/>
          </p:nvPr>
        </p:nvSpPr>
        <p:spPr>
          <a:xfrm>
            <a:off x="381000" y="1600200"/>
            <a:ext cx="8153400" cy="4495800"/>
          </a:xfrm>
        </p:spPr>
        <p:txBody>
          <a:bodyPr/>
          <a:lstStyle/>
          <a:p>
            <a:pPr algn="thaiDist">
              <a:buNone/>
            </a:pPr>
            <a:r>
              <a:rPr lang="en-US" dirty="0" smtClean="0"/>
              <a:t>	VR requires more resources than standard desktop systems do. Additional input and output hardware devices and special drivers for them are needed for enhanced user interaction. But we have to keep in mind that extra hardware will not create and immersive VR system. Special considerations by making a project of such systems and special software are also required </a:t>
            </a:r>
            <a:r>
              <a:rPr lang="en-US" sz="2000" dirty="0" smtClean="0">
                <a:solidFill>
                  <a:srgbClr val="FF0000"/>
                </a:solidFill>
              </a:rPr>
              <a:t>[1]</a:t>
            </a:r>
            <a:endParaRPr lang="th-TH" sz="2000" dirty="0">
              <a:solidFill>
                <a:srgbClr val="FF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Hardware devices used in VR</a:t>
            </a:r>
            <a:endParaRPr lang="th-TH" dirty="0"/>
          </a:p>
        </p:txBody>
      </p:sp>
      <p:pic>
        <p:nvPicPr>
          <p:cNvPr id="1026" name="Picture 2"/>
          <p:cNvPicPr>
            <a:picLocks noGrp="1" noChangeAspect="1" noChangeArrowheads="1"/>
          </p:cNvPicPr>
          <p:nvPr>
            <p:ph sz="quarter" idx="1"/>
          </p:nvPr>
        </p:nvPicPr>
        <p:blipFill>
          <a:blip r:embed="rId2" cstate="print"/>
          <a:srcRect/>
          <a:stretch>
            <a:fillRect/>
          </a:stretch>
        </p:blipFill>
        <p:spPr bwMode="auto">
          <a:xfrm>
            <a:off x="457200" y="1905001"/>
            <a:ext cx="8327568" cy="3886198"/>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293</TotalTime>
  <Words>556</Words>
  <Application>Microsoft Office PowerPoint</Application>
  <PresentationFormat>On-screen Show (4:3)</PresentationFormat>
  <Paragraphs>70</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Median</vt:lpstr>
      <vt:lpstr>VIRTUAL REALITY (ความเป็นจริงเสมือน)</vt:lpstr>
      <vt:lpstr>Lecture 03 Basic knowledge of virtual reality environments</vt:lpstr>
      <vt:lpstr>What do we learn today?</vt:lpstr>
      <vt:lpstr>Types of Virtual Reality</vt:lpstr>
      <vt:lpstr>Types of Virtual Reality</vt:lpstr>
      <vt:lpstr>Types of Virtual Reality</vt:lpstr>
      <vt:lpstr>Types of Virtual Reality</vt:lpstr>
      <vt:lpstr>Hardware devices used in VR</vt:lpstr>
      <vt:lpstr>Hardware devices used in VR</vt:lpstr>
      <vt:lpstr>Input and output</vt:lpstr>
      <vt:lpstr>Input and output</vt:lpstr>
      <vt:lpstr>Most often used displays in VR</vt:lpstr>
      <vt:lpstr>3D glasses</vt:lpstr>
      <vt:lpstr>Surround displays</vt:lpstr>
      <vt:lpstr>Binocular Omni Oriented Monitors (BOOM) </vt:lpstr>
      <vt:lpstr>Head Mounted (Couples) Displays (HDM) </vt:lpstr>
      <vt:lpstr>Slide 17</vt:lpstr>
      <vt:lpstr>References</vt:lpstr>
      <vt:lpstr>But before we leave….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Virtual Reality (ความเป็นจริงเสมือน)</dc:title>
  <dc:creator/>
  <cp:lastModifiedBy>Corporate Edition</cp:lastModifiedBy>
  <cp:revision>30</cp:revision>
  <dcterms:created xsi:type="dcterms:W3CDTF">2006-08-16T00:00:00Z</dcterms:created>
  <dcterms:modified xsi:type="dcterms:W3CDTF">2012-10-30T07:56:19Z</dcterms:modified>
</cp:coreProperties>
</file>