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0" r:id="rId2"/>
    <p:sldId id="256" r:id="rId3"/>
    <p:sldId id="299" r:id="rId4"/>
    <p:sldId id="273" r:id="rId5"/>
    <p:sldId id="282" r:id="rId6"/>
    <p:sldId id="283" r:id="rId7"/>
    <p:sldId id="284" r:id="rId8"/>
    <p:sldId id="287" r:id="rId9"/>
    <p:sldId id="300" r:id="rId10"/>
    <p:sldId id="301" r:id="rId11"/>
    <p:sldId id="285" r:id="rId12"/>
    <p:sldId id="288" r:id="rId13"/>
    <p:sldId id="289" r:id="rId14"/>
    <p:sldId id="286" r:id="rId15"/>
    <p:sldId id="290" r:id="rId16"/>
    <p:sldId id="297" r:id="rId17"/>
    <p:sldId id="298" r:id="rId18"/>
    <p:sldId id="291" r:id="rId19"/>
    <p:sldId id="292" r:id="rId20"/>
    <p:sldId id="293" r:id="rId21"/>
    <p:sldId id="295" r:id="rId22"/>
    <p:sldId id="294" r:id="rId23"/>
    <p:sldId id="302" r:id="rId24"/>
    <p:sldId id="296" r:id="rId25"/>
    <p:sldId id="281"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709" autoAdjust="0"/>
  </p:normalViewPr>
  <p:slideViewPr>
    <p:cSldViewPr>
      <p:cViewPr varScale="1">
        <p:scale>
          <a:sx n="70" d="100"/>
          <a:sy n="70" d="100"/>
        </p:scale>
        <p:origin x="-1386" y="-102"/>
      </p:cViewPr>
      <p:guideLst>
        <p:guide orient="horz" pos="2160"/>
        <p:guide pos="2880"/>
      </p:guideLst>
    </p:cSldViewPr>
  </p:slideViewPr>
  <p:outlineViewPr>
    <p:cViewPr>
      <p:scale>
        <a:sx n="33" d="100"/>
        <a:sy n="33" d="100"/>
      </p:scale>
      <p:origin x="36"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1D8BD707-D9CF-40AE-B4C6-C98DA3205C09}" type="datetimeFigureOut">
              <a:rPr lang="en-US" smtClean="0"/>
              <a:pPr/>
              <a:t>11/13/2012</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1D8BD707-D9CF-40AE-B4C6-C98DA3205C09}" type="datetimeFigureOut">
              <a:rPr lang="en-US" smtClean="0"/>
              <a:pPr/>
              <a:t>11/13/2012</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1D8BD707-D9CF-40AE-B4C6-C98DA3205C09}" type="datetimeFigureOut">
              <a:rPr lang="en-US" smtClean="0"/>
              <a:pPr/>
              <a:t>11/13/2012</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B6F15528-21DE-4FAA-801E-634DDDAF4B2B}"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1D8BD707-D9CF-40AE-B4C6-C98DA3205C09}" type="datetimeFigureOut">
              <a:rPr lang="en-US" smtClean="0"/>
              <a:pPr/>
              <a:t>11/13/2012</a:t>
            </a:fld>
            <a:endParaRPr lang="en-US"/>
          </a:p>
        </p:txBody>
      </p:sp>
      <p:sp>
        <p:nvSpPr>
          <p:cNvPr id="10" name="Slide Number Placeholder 9"/>
          <p:cNvSpPr>
            <a:spLocks noGrp="1"/>
          </p:cNvSpPr>
          <p:nvPr>
            <p:ph type="sldNum" sz="quarter" idx="16"/>
          </p:nvPr>
        </p:nvSpPr>
        <p:spPr/>
        <p:txBody>
          <a:bodyPr rtlCol="0"/>
          <a:lstStyle/>
          <a:p>
            <a:fld id="{B6F15528-21DE-4FAA-801E-634DDDAF4B2B}"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1D8BD707-D9CF-40AE-B4C6-C98DA3205C09}" type="datetimeFigureOut">
              <a:rPr lang="en-US" smtClean="0"/>
              <a:pPr/>
              <a:t>11/13/2012</a:t>
            </a:fld>
            <a:endParaRPr lang="en-US"/>
          </a:p>
        </p:txBody>
      </p:sp>
      <p:sp>
        <p:nvSpPr>
          <p:cNvPr id="12" name="Slide Number Placeholder 11"/>
          <p:cNvSpPr>
            <a:spLocks noGrp="1"/>
          </p:cNvSpPr>
          <p:nvPr>
            <p:ph type="sldNum" sz="quarter" idx="16"/>
          </p:nvPr>
        </p:nvSpPr>
        <p:spPr/>
        <p:txBody>
          <a:bodyPr rtlCol="0"/>
          <a:lstStyle/>
          <a:p>
            <a:fld id="{B6F15528-21DE-4FAA-801E-634DDDAF4B2B}"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11/13/2012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11/13/2012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11/13/2012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1D8BD707-D9CF-40AE-B4C6-C98DA3205C09}" type="datetimeFigureOut">
              <a:rPr lang="en-US" smtClean="0"/>
              <a:pPr/>
              <a:t>11/13/2012</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B6F15528-21DE-4FAA-801E-634DDDAF4B2B}"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1D8BD707-D9CF-40AE-B4C6-C98DA3205C09}" type="datetimeFigureOut">
              <a:rPr lang="en-US" smtClean="0"/>
              <a:pPr/>
              <a:t>11/13/2012</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hyperlink" Target="http://www.youtube.com/watch?v=1wK1Ixr-UmM"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www.youtube.com/watch?v=pPt_944t9Lcb" TargetMode="External"/><Relationship Id="rId2" Type="http://schemas.openxmlformats.org/officeDocument/2006/relationships/hyperlink" Target="http://www.youtube.com/watch?v=p2qlHoxPioM" TargetMode="External"/><Relationship Id="rId1" Type="http://schemas.openxmlformats.org/officeDocument/2006/relationships/slideLayout" Target="../slideLayouts/slideLayout2.xml"/><Relationship Id="rId5" Type="http://schemas.openxmlformats.org/officeDocument/2006/relationships/image" Target="../media/image11.jpeg"/><Relationship Id="rId4" Type="http://schemas.openxmlformats.org/officeDocument/2006/relationships/hyperlink" Target="http://www.youtube.com/watch?v=pEreBbkL3fU"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www.motioncapturesociety.com/" TargetMode="External"/><Relationship Id="rId2" Type="http://schemas.openxmlformats.org/officeDocument/2006/relationships/hyperlink" Target="http://www.siggraph.org/" TargetMode="External"/><Relationship Id="rId1" Type="http://schemas.openxmlformats.org/officeDocument/2006/relationships/slideLayout" Target="../slideLayouts/slideLayout2.xml"/><Relationship Id="rId4" Type="http://schemas.openxmlformats.org/officeDocument/2006/relationships/hyperlink" Target="http://www.motion-capture-system.com/"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youtube.com/watch?v=Ek9EnsyD3_o"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siggraph.org/education/materials/HyperGraph/animation/character_animation/motion_capture/history1.htm"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motionanalysis.c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lstStyle/>
          <a:p>
            <a:r>
              <a:rPr lang="en-US" dirty="0" err="1" smtClean="0"/>
              <a:t>Pitipong</a:t>
            </a:r>
            <a:r>
              <a:rPr lang="en-US" dirty="0" smtClean="0"/>
              <a:t> </a:t>
            </a:r>
            <a:r>
              <a:rPr lang="en-US" dirty="0" err="1" smtClean="0"/>
              <a:t>Pimpiset</a:t>
            </a:r>
            <a:endParaRPr lang="th-TH" dirty="0"/>
          </a:p>
        </p:txBody>
      </p:sp>
      <p:sp>
        <p:nvSpPr>
          <p:cNvPr id="2" name="Title 1"/>
          <p:cNvSpPr>
            <a:spLocks noGrp="1"/>
          </p:cNvSpPr>
          <p:nvPr>
            <p:ph type="title"/>
          </p:nvPr>
        </p:nvSpPr>
        <p:spPr/>
        <p:txBody>
          <a:bodyPr/>
          <a:lstStyle/>
          <a:p>
            <a:r>
              <a:rPr lang="en-US" dirty="0" smtClean="0"/>
              <a:t>VIRTUAL REALITY (</a:t>
            </a:r>
            <a:r>
              <a:rPr lang="th-TH" dirty="0" smtClean="0"/>
              <a:t>ความเป็นจริงเสมือน</a:t>
            </a:r>
            <a:r>
              <a:rPr lang="en-US" dirty="0" smtClean="0"/>
              <a:t>)</a:t>
            </a:r>
            <a:endParaRPr lang="th-TH"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Then… </a:t>
            </a:r>
            <a:endParaRPr lang="th-TH" dirty="0"/>
          </a:p>
        </p:txBody>
      </p:sp>
      <p:sp>
        <p:nvSpPr>
          <p:cNvPr id="3" name="Content Placeholder 2"/>
          <p:cNvSpPr>
            <a:spLocks noGrp="1"/>
          </p:cNvSpPr>
          <p:nvPr>
            <p:ph sz="quarter" idx="1"/>
          </p:nvPr>
        </p:nvSpPr>
        <p:spPr/>
        <p:txBody>
          <a:bodyPr/>
          <a:lstStyle/>
          <a:p>
            <a:r>
              <a:rPr lang="en-US" dirty="0" smtClean="0"/>
              <a:t>Import it to Motion Builder </a:t>
            </a:r>
          </a:p>
          <a:p>
            <a:r>
              <a:rPr lang="en-US" dirty="0" smtClean="0"/>
              <a:t>Import your character and make some adjustment to both data and character</a:t>
            </a:r>
          </a:p>
          <a:p>
            <a:r>
              <a:rPr lang="en-US" dirty="0" smtClean="0"/>
              <a:t>Finally you will get the lively character !</a:t>
            </a:r>
          </a:p>
          <a:p>
            <a:endParaRPr lang="en-US" dirty="0" smtClean="0"/>
          </a:p>
          <a:p>
            <a:pPr>
              <a:buNone/>
            </a:pPr>
            <a:r>
              <a:rPr lang="en-US" dirty="0" smtClean="0">
                <a:hlinkClick r:id="rId2"/>
              </a:rPr>
              <a:t>http://</a:t>
            </a:r>
            <a:r>
              <a:rPr lang="en-US" dirty="0" smtClean="0">
                <a:hlinkClick r:id="rId2"/>
              </a:rPr>
              <a:t>www.youtube.com/watch?v=1wK1Ixr-UmM</a:t>
            </a:r>
            <a:r>
              <a:rPr lang="en-US" dirty="0" smtClean="0"/>
              <a:t> </a:t>
            </a:r>
            <a:endParaRPr lang="th-TH"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a:t>
            </a:r>
            <a:r>
              <a:rPr lang="en-US" dirty="0" err="1" smtClean="0"/>
              <a:t>Mocap</a:t>
            </a:r>
            <a:endParaRPr lang="th-TH" dirty="0"/>
          </a:p>
        </p:txBody>
      </p:sp>
      <p:sp>
        <p:nvSpPr>
          <p:cNvPr id="3" name="Content Placeholder 2"/>
          <p:cNvSpPr>
            <a:spLocks noGrp="1"/>
          </p:cNvSpPr>
          <p:nvPr>
            <p:ph sz="quarter" idx="1"/>
          </p:nvPr>
        </p:nvSpPr>
        <p:spPr/>
        <p:txBody>
          <a:bodyPr>
            <a:normAutofit/>
          </a:bodyPr>
          <a:lstStyle/>
          <a:p>
            <a:r>
              <a:rPr lang="en-US" sz="4800" dirty="0" smtClean="0"/>
              <a:t>Magnetic</a:t>
            </a:r>
          </a:p>
          <a:p>
            <a:r>
              <a:rPr lang="en-US" sz="4800" dirty="0" smtClean="0"/>
              <a:t>Mechanical</a:t>
            </a:r>
          </a:p>
          <a:p>
            <a:r>
              <a:rPr lang="en-US" sz="4800" dirty="0" smtClean="0"/>
              <a:t>Optical</a:t>
            </a:r>
            <a:endParaRPr lang="th-TH" sz="4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Magnetic</a:t>
            </a:r>
            <a:endParaRPr lang="th-TH" dirty="0"/>
          </a:p>
        </p:txBody>
      </p:sp>
      <p:pic>
        <p:nvPicPr>
          <p:cNvPr id="4" name="Content Placeholder 3" descr="magnetic_mocap.jpg"/>
          <p:cNvPicPr>
            <a:picLocks noGrp="1" noChangeAspect="1"/>
          </p:cNvPicPr>
          <p:nvPr>
            <p:ph sz="quarter" idx="1"/>
          </p:nvPr>
        </p:nvPicPr>
        <p:blipFill>
          <a:blip r:embed="rId2" cstate="print"/>
          <a:stretch>
            <a:fillRect/>
          </a:stretch>
        </p:blipFill>
        <p:spPr>
          <a:xfrm>
            <a:off x="2801239" y="1600200"/>
            <a:ext cx="3776472" cy="4495800"/>
          </a:xfr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it works?</a:t>
            </a:r>
            <a:endParaRPr lang="th-TH" dirty="0"/>
          </a:p>
        </p:txBody>
      </p:sp>
      <p:sp>
        <p:nvSpPr>
          <p:cNvPr id="3" name="Content Placeholder 2"/>
          <p:cNvSpPr>
            <a:spLocks noGrp="1"/>
          </p:cNvSpPr>
          <p:nvPr>
            <p:ph sz="quarter" idx="1"/>
          </p:nvPr>
        </p:nvSpPr>
        <p:spPr/>
        <p:txBody>
          <a:bodyPr/>
          <a:lstStyle/>
          <a:p>
            <a:r>
              <a:rPr lang="en-US" dirty="0" smtClean="0"/>
              <a:t>Source and sensors</a:t>
            </a:r>
          </a:p>
          <a:p>
            <a:pPr lvl="1"/>
            <a:r>
              <a:rPr lang="en-US" dirty="0" smtClean="0"/>
              <a:t>emit and receive magnetic fields</a:t>
            </a:r>
          </a:p>
          <a:p>
            <a:r>
              <a:rPr lang="en-US" dirty="0" smtClean="0"/>
              <a:t>Electronic control unit</a:t>
            </a:r>
          </a:p>
          <a:p>
            <a:pPr lvl="1"/>
            <a:r>
              <a:rPr lang="en-US" dirty="0" smtClean="0"/>
              <a:t>computes positions and orientations </a:t>
            </a:r>
          </a:p>
          <a:p>
            <a:r>
              <a:rPr lang="en-US" dirty="0" smtClean="0"/>
              <a:t>Server/driver</a:t>
            </a:r>
          </a:p>
          <a:p>
            <a:pPr lvl="1"/>
            <a:r>
              <a:rPr lang="en-US" dirty="0" smtClean="0"/>
              <a:t>sends the data to the computer(s)</a:t>
            </a:r>
          </a:p>
          <a:p>
            <a:pPr lvl="1"/>
            <a:r>
              <a:rPr lang="en-US" dirty="0" smtClean="0"/>
              <a:t>one channel/sensor</a:t>
            </a:r>
          </a:p>
          <a:p>
            <a:r>
              <a:rPr lang="en-US" dirty="0" smtClean="0"/>
              <a:t>Tracks (one/variable)</a:t>
            </a:r>
            <a:endParaRPr lang="th-TH"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Magnetic</a:t>
            </a:r>
            <a:endParaRPr lang="th-TH" dirty="0"/>
          </a:p>
        </p:txBody>
      </p:sp>
      <p:sp>
        <p:nvSpPr>
          <p:cNvPr id="7" name="Text Placeholder 6"/>
          <p:cNvSpPr>
            <a:spLocks noGrp="1"/>
          </p:cNvSpPr>
          <p:nvPr>
            <p:ph type="body" idx="2"/>
          </p:nvPr>
        </p:nvSpPr>
        <p:spPr>
          <a:xfrm>
            <a:off x="609600" y="1752600"/>
            <a:ext cx="2209800" cy="4343400"/>
          </a:xfrm>
        </p:spPr>
        <p:txBody>
          <a:bodyPr>
            <a:normAutofit fontScale="92500" lnSpcReduction="20000"/>
          </a:bodyPr>
          <a:lstStyle/>
          <a:p>
            <a:r>
              <a:rPr lang="en-US" dirty="0" smtClean="0"/>
              <a:t>This approach has a central magnet with several receivers attached to the actor’s body. The receivers capture and record the actors movements and save them to the computer. This motion capture method can be hindered by nearby metal objects if they are large enough and depending on the power of magnets being used.</a:t>
            </a:r>
          </a:p>
          <a:p>
            <a:endParaRPr lang="th-TH" dirty="0"/>
          </a:p>
        </p:txBody>
      </p:sp>
      <p:pic>
        <p:nvPicPr>
          <p:cNvPr id="6" name="Content Placeholder 5" descr="magnetic.jpg"/>
          <p:cNvPicPr>
            <a:picLocks noGrp="1" noChangeAspect="1"/>
          </p:cNvPicPr>
          <p:nvPr>
            <p:ph sz="quarter" idx="1"/>
          </p:nvPr>
        </p:nvPicPr>
        <p:blipFill>
          <a:blip r:embed="rId2" cstate="print"/>
          <a:stretch>
            <a:fillRect/>
          </a:stretch>
        </p:blipFill>
        <p:spPr>
          <a:xfrm>
            <a:off x="3048000" y="2338947"/>
            <a:ext cx="5715000" cy="3246905"/>
          </a:xfr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Advantages &amp; Disadvantages</a:t>
            </a:r>
            <a:endParaRPr lang="th-TH" dirty="0"/>
          </a:p>
        </p:txBody>
      </p:sp>
      <p:sp>
        <p:nvSpPr>
          <p:cNvPr id="3" name="Content Placeholder 2"/>
          <p:cNvSpPr>
            <a:spLocks noGrp="1"/>
          </p:cNvSpPr>
          <p:nvPr>
            <p:ph sz="quarter" idx="2"/>
          </p:nvPr>
        </p:nvSpPr>
        <p:spPr/>
        <p:txBody>
          <a:bodyPr/>
          <a:lstStyle/>
          <a:p>
            <a:r>
              <a:rPr lang="en-US" dirty="0" smtClean="0"/>
              <a:t>Position and orientation</a:t>
            </a:r>
          </a:p>
          <a:p>
            <a:r>
              <a:rPr lang="en-US" dirty="0" smtClean="0"/>
              <a:t>Minimal device calibration</a:t>
            </a:r>
          </a:p>
          <a:p>
            <a:r>
              <a:rPr lang="en-US" dirty="0" smtClean="0"/>
              <a:t>Real-time</a:t>
            </a:r>
          </a:p>
          <a:p>
            <a:r>
              <a:rPr lang="en-US" dirty="0" smtClean="0"/>
              <a:t>Cheap ($40000)</a:t>
            </a:r>
            <a:endParaRPr lang="th-TH" dirty="0"/>
          </a:p>
        </p:txBody>
      </p:sp>
      <p:sp>
        <p:nvSpPr>
          <p:cNvPr id="7" name="Content Placeholder 6"/>
          <p:cNvSpPr>
            <a:spLocks noGrp="1"/>
          </p:cNvSpPr>
          <p:nvPr>
            <p:ph sz="quarter" idx="4"/>
          </p:nvPr>
        </p:nvSpPr>
        <p:spPr/>
        <p:txBody>
          <a:bodyPr/>
          <a:lstStyle/>
          <a:p>
            <a:r>
              <a:rPr lang="en-US" dirty="0" smtClean="0"/>
              <a:t>Limited range</a:t>
            </a:r>
          </a:p>
          <a:p>
            <a:pPr lvl="1"/>
            <a:r>
              <a:rPr lang="en-US" dirty="0" smtClean="0"/>
              <a:t>10-15 m2</a:t>
            </a:r>
          </a:p>
          <a:p>
            <a:r>
              <a:rPr lang="en-US" dirty="0" smtClean="0"/>
              <a:t>Sensitivity to metal</a:t>
            </a:r>
          </a:p>
          <a:p>
            <a:r>
              <a:rPr lang="en-US" dirty="0" smtClean="0"/>
              <a:t>Encumbrance</a:t>
            </a:r>
          </a:p>
          <a:p>
            <a:r>
              <a:rPr lang="en-US" dirty="0" smtClean="0"/>
              <a:t>Sampling rate</a:t>
            </a:r>
            <a:endParaRPr lang="th-TH" dirty="0" smtClean="0"/>
          </a:p>
          <a:p>
            <a:endParaRPr lang="th-TH" dirty="0"/>
          </a:p>
        </p:txBody>
      </p:sp>
      <p:sp>
        <p:nvSpPr>
          <p:cNvPr id="5" name="Text Placeholder 4"/>
          <p:cNvSpPr>
            <a:spLocks noGrp="1"/>
          </p:cNvSpPr>
          <p:nvPr>
            <p:ph type="body" sz="quarter" idx="1"/>
          </p:nvPr>
        </p:nvSpPr>
        <p:spPr/>
        <p:txBody>
          <a:bodyPr/>
          <a:lstStyle/>
          <a:p>
            <a:r>
              <a:rPr lang="en-US" dirty="0" smtClean="0"/>
              <a:t>Advantages</a:t>
            </a:r>
            <a:endParaRPr lang="th-TH" dirty="0"/>
          </a:p>
        </p:txBody>
      </p:sp>
      <p:sp>
        <p:nvSpPr>
          <p:cNvPr id="6" name="Text Placeholder 5"/>
          <p:cNvSpPr>
            <a:spLocks noGrp="1"/>
          </p:cNvSpPr>
          <p:nvPr>
            <p:ph type="body" sz="quarter" idx="3"/>
          </p:nvPr>
        </p:nvSpPr>
        <p:spPr/>
        <p:txBody>
          <a:bodyPr/>
          <a:lstStyle/>
          <a:p>
            <a:r>
              <a:rPr lang="en-US" dirty="0" smtClean="0"/>
              <a:t>Disadvantages</a:t>
            </a:r>
            <a:endParaRPr lang="th-TH"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Mechanical Motion Capture</a:t>
            </a:r>
            <a:endParaRPr lang="th-TH" dirty="0"/>
          </a:p>
        </p:txBody>
      </p:sp>
      <p:pic>
        <p:nvPicPr>
          <p:cNvPr id="9" name="Content Placeholder 8" descr="mecha.jpg"/>
          <p:cNvPicPr>
            <a:picLocks noGrp="1" noChangeAspect="1"/>
          </p:cNvPicPr>
          <p:nvPr>
            <p:ph sz="quarter" idx="1"/>
          </p:nvPr>
        </p:nvPicPr>
        <p:blipFill>
          <a:blip r:embed="rId2" cstate="print"/>
          <a:stretch>
            <a:fillRect/>
          </a:stretch>
        </p:blipFill>
        <p:spPr>
          <a:xfrm>
            <a:off x="1688411" y="1600200"/>
            <a:ext cx="6002128" cy="4495800"/>
          </a:xfr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Mechanical Motion Capture</a:t>
            </a:r>
            <a:endParaRPr lang="th-TH" dirty="0"/>
          </a:p>
        </p:txBody>
      </p:sp>
      <p:sp>
        <p:nvSpPr>
          <p:cNvPr id="3" name="Content Placeholder 2"/>
          <p:cNvSpPr>
            <a:spLocks noGrp="1"/>
          </p:cNvSpPr>
          <p:nvPr>
            <p:ph sz="quarter" idx="1"/>
          </p:nvPr>
        </p:nvSpPr>
        <p:spPr/>
        <p:txBody>
          <a:bodyPr/>
          <a:lstStyle/>
          <a:p>
            <a:r>
              <a:rPr lang="en-US" dirty="0" smtClean="0"/>
              <a:t>Subject wears an exoskeleton</a:t>
            </a:r>
          </a:p>
          <a:p>
            <a:r>
              <a:rPr lang="en-US" dirty="0" smtClean="0"/>
              <a:t>No interference from light or magnetic field</a:t>
            </a:r>
          </a:p>
          <a:p>
            <a:r>
              <a:rPr lang="en-US" dirty="0" smtClean="0"/>
              <a:t>No marker confusions</a:t>
            </a:r>
          </a:p>
          <a:p>
            <a:r>
              <a:rPr lang="en-US" dirty="0" smtClean="0"/>
              <a:t>No range limit</a:t>
            </a:r>
          </a:p>
          <a:p>
            <a:r>
              <a:rPr lang="en-US" dirty="0" smtClean="0"/>
              <a:t>Some restriction of movement</a:t>
            </a:r>
          </a:p>
          <a:p>
            <a:r>
              <a:rPr lang="en-US" dirty="0" smtClean="0"/>
              <a:t>Absolute position is unknown</a:t>
            </a:r>
            <a:endParaRPr lang="th-TH"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Optical</a:t>
            </a:r>
            <a:endParaRPr lang="th-TH" dirty="0"/>
          </a:p>
        </p:txBody>
      </p:sp>
      <p:pic>
        <p:nvPicPr>
          <p:cNvPr id="6" name="Content Placeholder 5" descr="Optical Motion Capture.png"/>
          <p:cNvPicPr>
            <a:picLocks noGrp="1" noChangeAspect="1"/>
          </p:cNvPicPr>
          <p:nvPr>
            <p:ph sz="quarter" idx="1"/>
          </p:nvPr>
        </p:nvPicPr>
        <p:blipFill>
          <a:blip r:embed="rId2" cstate="print"/>
          <a:stretch>
            <a:fillRect/>
          </a:stretch>
        </p:blipFill>
        <p:spPr>
          <a:xfrm>
            <a:off x="647700" y="2446338"/>
            <a:ext cx="3810000" cy="2857500"/>
          </a:xfrm>
        </p:spPr>
      </p:pic>
      <p:sp>
        <p:nvSpPr>
          <p:cNvPr id="5" name="Content Placeholder 4"/>
          <p:cNvSpPr>
            <a:spLocks noGrp="1"/>
          </p:cNvSpPr>
          <p:nvPr>
            <p:ph sz="quarter" idx="2"/>
          </p:nvPr>
        </p:nvSpPr>
        <p:spPr/>
        <p:txBody>
          <a:bodyPr>
            <a:normAutofit/>
          </a:bodyPr>
          <a:lstStyle/>
          <a:p>
            <a:r>
              <a:rPr lang="en-US" dirty="0" smtClean="0"/>
              <a:t>Use retro-reflective markers</a:t>
            </a:r>
          </a:p>
          <a:p>
            <a:pPr lvl="1"/>
            <a:r>
              <a:rPr lang="en-US" dirty="0" smtClean="0"/>
              <a:t>circular stickers</a:t>
            </a:r>
          </a:p>
          <a:p>
            <a:pPr lvl="1"/>
            <a:r>
              <a:rPr lang="en-US" dirty="0" smtClean="0"/>
              <a:t>small spheres</a:t>
            </a:r>
          </a:p>
          <a:p>
            <a:r>
              <a:rPr lang="en-US" dirty="0" smtClean="0"/>
              <a:t>Cameras</a:t>
            </a:r>
          </a:p>
          <a:p>
            <a:pPr lvl="1"/>
            <a:r>
              <a:rPr lang="en-US" dirty="0" smtClean="0"/>
              <a:t>facial animation: 1</a:t>
            </a:r>
          </a:p>
          <a:p>
            <a:pPr lvl="1"/>
            <a:r>
              <a:rPr lang="en-US" dirty="0" smtClean="0"/>
              <a:t>body animation: 2-6</a:t>
            </a:r>
          </a:p>
          <a:p>
            <a:r>
              <a:rPr lang="en-US" dirty="0" err="1" smtClean="0"/>
              <a:t>Postprocessing</a:t>
            </a:r>
            <a:r>
              <a:rPr lang="en-US" dirty="0" smtClean="0"/>
              <a:t> of images</a:t>
            </a:r>
            <a:endParaRPr lang="th-TH"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Optical body tracking: practice</a:t>
            </a:r>
            <a:endParaRPr lang="th-TH" dirty="0"/>
          </a:p>
        </p:txBody>
      </p:sp>
      <p:sp>
        <p:nvSpPr>
          <p:cNvPr id="5" name="Content Placeholder 4"/>
          <p:cNvSpPr>
            <a:spLocks noGrp="1"/>
          </p:cNvSpPr>
          <p:nvPr>
            <p:ph sz="quarter" idx="1"/>
          </p:nvPr>
        </p:nvSpPr>
        <p:spPr/>
        <p:txBody>
          <a:bodyPr>
            <a:normAutofit/>
          </a:bodyPr>
          <a:lstStyle/>
          <a:p>
            <a:r>
              <a:rPr lang="en-US" sz="2800" dirty="0" smtClean="0"/>
              <a:t>20-30 markers</a:t>
            </a:r>
          </a:p>
          <a:p>
            <a:pPr lvl="1"/>
            <a:r>
              <a:rPr lang="en-US" sz="2800" dirty="0" smtClean="0"/>
              <a:t>Points of interest </a:t>
            </a:r>
          </a:p>
          <a:p>
            <a:pPr lvl="1"/>
            <a:r>
              <a:rPr lang="en-US" sz="2800" dirty="0" smtClean="0"/>
              <a:t>hips, elbows, knees,...</a:t>
            </a:r>
          </a:p>
          <a:p>
            <a:pPr lvl="1"/>
            <a:r>
              <a:rPr lang="en-US" sz="2800" dirty="0" smtClean="0"/>
              <a:t>head (3 markers)</a:t>
            </a:r>
          </a:p>
          <a:p>
            <a:r>
              <a:rPr lang="en-US" sz="2800" dirty="0" smtClean="0"/>
              <a:t>Images are postprocessed (tracking)</a:t>
            </a:r>
            <a:endParaRPr lang="th-TH" sz="2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667000"/>
            <a:ext cx="7772400" cy="1470025"/>
          </a:xfrm>
        </p:spPr>
        <p:txBody>
          <a:bodyPr>
            <a:normAutofit/>
          </a:bodyPr>
          <a:lstStyle/>
          <a:p>
            <a:r>
              <a:rPr lang="en-US" dirty="0" smtClean="0"/>
              <a:t>Lecture 0</a:t>
            </a:r>
            <a:br>
              <a:rPr lang="en-US" dirty="0" smtClean="0"/>
            </a:br>
            <a:r>
              <a:rPr lang="en-US" sz="2400" dirty="0" smtClean="0"/>
              <a:t>Motion CAPTURE</a:t>
            </a:r>
            <a:endParaRPr lang="th-TH" sz="2400" dirty="0"/>
          </a:p>
        </p:txBody>
      </p:sp>
      <p:sp>
        <p:nvSpPr>
          <p:cNvPr id="3" name="Subtitle 2"/>
          <p:cNvSpPr>
            <a:spLocks noGrp="1"/>
          </p:cNvSpPr>
          <p:nvPr>
            <p:ph type="subTitle" idx="1"/>
          </p:nvPr>
        </p:nvSpPr>
        <p:spPr/>
        <p:txBody>
          <a:bodyPr/>
          <a:lstStyle/>
          <a:p>
            <a:r>
              <a:rPr lang="en-US" dirty="0" smtClean="0"/>
              <a:t>VIRTUAL REALITY</a:t>
            </a:r>
            <a:endParaRPr lang="th-TH"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Advantages &amp; Disadvantages</a:t>
            </a:r>
            <a:endParaRPr lang="th-TH" dirty="0"/>
          </a:p>
        </p:txBody>
      </p:sp>
      <p:sp>
        <p:nvSpPr>
          <p:cNvPr id="3" name="Content Placeholder 2"/>
          <p:cNvSpPr>
            <a:spLocks noGrp="1"/>
          </p:cNvSpPr>
          <p:nvPr>
            <p:ph sz="quarter" idx="2"/>
          </p:nvPr>
        </p:nvSpPr>
        <p:spPr/>
        <p:txBody>
          <a:bodyPr/>
          <a:lstStyle/>
          <a:p>
            <a:r>
              <a:rPr lang="en-US" dirty="0" smtClean="0"/>
              <a:t>Large active area</a:t>
            </a:r>
          </a:p>
          <a:p>
            <a:r>
              <a:rPr lang="en-US" dirty="0" err="1" smtClean="0"/>
              <a:t>Unemcumbered</a:t>
            </a:r>
            <a:r>
              <a:rPr lang="en-US" dirty="0" smtClean="0"/>
              <a:t> actor</a:t>
            </a:r>
          </a:p>
          <a:p>
            <a:r>
              <a:rPr lang="en-US" dirty="0" smtClean="0"/>
              <a:t>Markers are passive</a:t>
            </a:r>
          </a:p>
          <a:p>
            <a:r>
              <a:rPr lang="en-US" dirty="0" smtClean="0"/>
              <a:t>High enough sampling rates</a:t>
            </a:r>
            <a:endParaRPr lang="th-TH" dirty="0"/>
          </a:p>
        </p:txBody>
      </p:sp>
      <p:sp>
        <p:nvSpPr>
          <p:cNvPr id="7" name="Content Placeholder 6"/>
          <p:cNvSpPr>
            <a:spLocks noGrp="1"/>
          </p:cNvSpPr>
          <p:nvPr>
            <p:ph sz="quarter" idx="4"/>
          </p:nvPr>
        </p:nvSpPr>
        <p:spPr/>
        <p:txBody>
          <a:bodyPr>
            <a:normAutofit fontScale="92500" lnSpcReduction="20000"/>
          </a:bodyPr>
          <a:lstStyle/>
          <a:p>
            <a:r>
              <a:rPr lang="en-US" dirty="0" smtClean="0"/>
              <a:t>Cost ($150,00 - 250,000)</a:t>
            </a:r>
          </a:p>
          <a:p>
            <a:r>
              <a:rPr lang="en-US" dirty="0" smtClean="0"/>
              <a:t>Sensitivity to light</a:t>
            </a:r>
          </a:p>
          <a:p>
            <a:r>
              <a:rPr lang="en-US" dirty="0" smtClean="0"/>
              <a:t>Sensitivity to reflections</a:t>
            </a:r>
          </a:p>
          <a:p>
            <a:r>
              <a:rPr lang="en-US" dirty="0" smtClean="0"/>
              <a:t>Marker occlusions</a:t>
            </a:r>
          </a:p>
          <a:p>
            <a:r>
              <a:rPr lang="en-US" dirty="0" smtClean="0"/>
              <a:t>Tracking time</a:t>
            </a:r>
          </a:p>
          <a:p>
            <a:r>
              <a:rPr lang="en-US" dirty="0" smtClean="0"/>
              <a:t>Positions only</a:t>
            </a:r>
          </a:p>
          <a:p>
            <a:r>
              <a:rPr lang="en-US" dirty="0" smtClean="0"/>
              <a:t>Sensitivity to calibration</a:t>
            </a:r>
            <a:endParaRPr lang="th-TH" dirty="0"/>
          </a:p>
        </p:txBody>
      </p:sp>
      <p:sp>
        <p:nvSpPr>
          <p:cNvPr id="5" name="Text Placeholder 4"/>
          <p:cNvSpPr>
            <a:spLocks noGrp="1"/>
          </p:cNvSpPr>
          <p:nvPr>
            <p:ph type="body" sz="quarter" idx="1"/>
          </p:nvPr>
        </p:nvSpPr>
        <p:spPr/>
        <p:txBody>
          <a:bodyPr/>
          <a:lstStyle/>
          <a:p>
            <a:r>
              <a:rPr lang="en-US" dirty="0" smtClean="0"/>
              <a:t>Advantages</a:t>
            </a:r>
            <a:endParaRPr lang="th-TH" dirty="0"/>
          </a:p>
        </p:txBody>
      </p:sp>
      <p:sp>
        <p:nvSpPr>
          <p:cNvPr id="6" name="Text Placeholder 5"/>
          <p:cNvSpPr>
            <a:spLocks noGrp="1"/>
          </p:cNvSpPr>
          <p:nvPr>
            <p:ph type="body" sz="quarter" idx="3"/>
          </p:nvPr>
        </p:nvSpPr>
        <p:spPr/>
        <p:txBody>
          <a:bodyPr/>
          <a:lstStyle/>
          <a:p>
            <a:r>
              <a:rPr lang="en-US" dirty="0" smtClean="0"/>
              <a:t>Disadvantages</a:t>
            </a:r>
            <a:endParaRPr lang="th-TH"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1"/>
          <p:cNvSpPr txBox="1">
            <a:spLocks noChangeArrowheads="1"/>
          </p:cNvSpPr>
          <p:nvPr/>
        </p:nvSpPr>
        <p:spPr bwMode="auto">
          <a:xfrm>
            <a:off x="914400" y="609600"/>
            <a:ext cx="5867400" cy="369332"/>
          </a:xfrm>
          <a:prstGeom prst="rect">
            <a:avLst/>
          </a:prstGeom>
          <a:noFill/>
          <a:ln w="9525">
            <a:noFill/>
            <a:miter lim="800000"/>
            <a:headEnd/>
            <a:tailEnd/>
          </a:ln>
        </p:spPr>
        <p:txBody>
          <a:bodyPr>
            <a:spAutoFit/>
          </a:bodyPr>
          <a:lstStyle/>
          <a:p>
            <a:pPr algn="l"/>
            <a:r>
              <a:rPr lang="en-US" dirty="0"/>
              <a:t>Production </a:t>
            </a:r>
            <a:r>
              <a:rPr lang="en-US" dirty="0" smtClean="0"/>
              <a:t>Pipeline of Motion Capture</a:t>
            </a:r>
            <a:endParaRPr lang="en-US" dirty="0"/>
          </a:p>
        </p:txBody>
      </p:sp>
      <p:sp>
        <p:nvSpPr>
          <p:cNvPr id="23" name="Rectangle 22"/>
          <p:cNvSpPr/>
          <p:nvPr/>
        </p:nvSpPr>
        <p:spPr>
          <a:xfrm>
            <a:off x="533400" y="1752600"/>
            <a:ext cx="17526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1800" dirty="0"/>
              <a:t>Sensor Calibration</a:t>
            </a:r>
          </a:p>
        </p:txBody>
      </p:sp>
      <p:sp>
        <p:nvSpPr>
          <p:cNvPr id="24" name="Right Arrow 23"/>
          <p:cNvSpPr/>
          <p:nvPr/>
        </p:nvSpPr>
        <p:spPr>
          <a:xfrm>
            <a:off x="2286000" y="1905000"/>
            <a:ext cx="977900" cy="4841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endParaRPr lang="en-US" sz="1800"/>
          </a:p>
        </p:txBody>
      </p:sp>
      <p:sp>
        <p:nvSpPr>
          <p:cNvPr id="25" name="Rectangle 24"/>
          <p:cNvSpPr/>
          <p:nvPr/>
        </p:nvSpPr>
        <p:spPr>
          <a:xfrm>
            <a:off x="3276600" y="1752600"/>
            <a:ext cx="18288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1800" dirty="0"/>
              <a:t>Subject Calibration</a:t>
            </a:r>
          </a:p>
        </p:txBody>
      </p:sp>
      <p:sp>
        <p:nvSpPr>
          <p:cNvPr id="26" name="Right Arrow 25"/>
          <p:cNvSpPr/>
          <p:nvPr/>
        </p:nvSpPr>
        <p:spPr>
          <a:xfrm>
            <a:off x="5105400" y="1981200"/>
            <a:ext cx="977900" cy="4841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endParaRPr lang="en-US" sz="1800"/>
          </a:p>
        </p:txBody>
      </p:sp>
      <p:sp>
        <p:nvSpPr>
          <p:cNvPr id="27" name="Rectangle 26"/>
          <p:cNvSpPr/>
          <p:nvPr/>
        </p:nvSpPr>
        <p:spPr>
          <a:xfrm>
            <a:off x="6096000" y="1752600"/>
            <a:ext cx="19812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1800" dirty="0"/>
              <a:t>Record Movements</a:t>
            </a:r>
          </a:p>
        </p:txBody>
      </p:sp>
      <p:sp>
        <p:nvSpPr>
          <p:cNvPr id="28" name="TextBox 7"/>
          <p:cNvSpPr txBox="1">
            <a:spLocks noChangeArrowheads="1"/>
          </p:cNvSpPr>
          <p:nvPr/>
        </p:nvSpPr>
        <p:spPr bwMode="auto">
          <a:xfrm>
            <a:off x="381000" y="2743200"/>
            <a:ext cx="2362200" cy="923925"/>
          </a:xfrm>
          <a:prstGeom prst="rect">
            <a:avLst/>
          </a:prstGeom>
          <a:noFill/>
          <a:ln w="9525">
            <a:noFill/>
            <a:miter lim="800000"/>
            <a:headEnd/>
            <a:tailEnd/>
          </a:ln>
        </p:spPr>
        <p:txBody>
          <a:bodyPr>
            <a:spAutoFit/>
          </a:bodyPr>
          <a:lstStyle/>
          <a:p>
            <a:pPr algn="l"/>
            <a:r>
              <a:rPr lang="en-US" sz="1800"/>
              <a:t>Compute the position and orientation of camera/transmitter</a:t>
            </a:r>
          </a:p>
        </p:txBody>
      </p:sp>
      <p:sp>
        <p:nvSpPr>
          <p:cNvPr id="29" name="TextBox 8"/>
          <p:cNvSpPr txBox="1">
            <a:spLocks noChangeArrowheads="1"/>
          </p:cNvSpPr>
          <p:nvPr/>
        </p:nvSpPr>
        <p:spPr bwMode="auto">
          <a:xfrm>
            <a:off x="2971800" y="2743200"/>
            <a:ext cx="2667000" cy="1200150"/>
          </a:xfrm>
          <a:prstGeom prst="rect">
            <a:avLst/>
          </a:prstGeom>
          <a:noFill/>
          <a:ln w="9525">
            <a:noFill/>
            <a:miter lim="800000"/>
            <a:headEnd/>
            <a:tailEnd/>
          </a:ln>
        </p:spPr>
        <p:txBody>
          <a:bodyPr>
            <a:spAutoFit/>
          </a:bodyPr>
          <a:lstStyle/>
          <a:p>
            <a:pPr algn="l"/>
            <a:r>
              <a:rPr lang="en-US" sz="1800"/>
              <a:t>Place markers on body, compute skeleton structure(lengths of links)</a:t>
            </a:r>
          </a:p>
        </p:txBody>
      </p:sp>
      <p:sp>
        <p:nvSpPr>
          <p:cNvPr id="30" name="TextBox 9"/>
          <p:cNvSpPr txBox="1">
            <a:spLocks noChangeArrowheads="1"/>
          </p:cNvSpPr>
          <p:nvPr/>
        </p:nvSpPr>
        <p:spPr bwMode="auto">
          <a:xfrm>
            <a:off x="6019800" y="2743200"/>
            <a:ext cx="2743200" cy="923925"/>
          </a:xfrm>
          <a:prstGeom prst="rect">
            <a:avLst/>
          </a:prstGeom>
          <a:noFill/>
          <a:ln w="9525">
            <a:noFill/>
            <a:miter lim="800000"/>
            <a:headEnd/>
            <a:tailEnd/>
          </a:ln>
        </p:spPr>
        <p:txBody>
          <a:bodyPr>
            <a:spAutoFit/>
          </a:bodyPr>
          <a:lstStyle/>
          <a:p>
            <a:pPr algn="l"/>
            <a:r>
              <a:rPr lang="en-US" sz="1800"/>
              <a:t>Marker positions (and orientations) varying over time</a:t>
            </a:r>
          </a:p>
        </p:txBody>
      </p:sp>
      <p:sp>
        <p:nvSpPr>
          <p:cNvPr id="31" name="Rectangle 30"/>
          <p:cNvSpPr/>
          <p:nvPr/>
        </p:nvSpPr>
        <p:spPr>
          <a:xfrm>
            <a:off x="5943600" y="4343400"/>
            <a:ext cx="21336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1800" dirty="0"/>
              <a:t>Marker Data Cleanup</a:t>
            </a:r>
          </a:p>
        </p:txBody>
      </p:sp>
      <p:sp>
        <p:nvSpPr>
          <p:cNvPr id="32" name="Curved Left Arrow 31"/>
          <p:cNvSpPr/>
          <p:nvPr/>
        </p:nvSpPr>
        <p:spPr>
          <a:xfrm>
            <a:off x="8077200" y="2209800"/>
            <a:ext cx="731838" cy="2819400"/>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endParaRPr lang="en-US" sz="1800">
              <a:solidFill>
                <a:schemeClr val="tx1"/>
              </a:solidFill>
            </a:endParaRPr>
          </a:p>
        </p:txBody>
      </p:sp>
      <p:sp>
        <p:nvSpPr>
          <p:cNvPr id="33" name="Left Arrow 32"/>
          <p:cNvSpPr/>
          <p:nvPr/>
        </p:nvSpPr>
        <p:spPr>
          <a:xfrm>
            <a:off x="4953000" y="4572000"/>
            <a:ext cx="977900" cy="48418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endParaRPr lang="en-US" sz="1800"/>
          </a:p>
        </p:txBody>
      </p:sp>
      <p:sp>
        <p:nvSpPr>
          <p:cNvPr id="34" name="Rectangle 33"/>
          <p:cNvSpPr/>
          <p:nvPr/>
        </p:nvSpPr>
        <p:spPr>
          <a:xfrm>
            <a:off x="3124200" y="4419600"/>
            <a:ext cx="18288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1800" dirty="0"/>
              <a:t>Convert to Joint Angles</a:t>
            </a:r>
          </a:p>
        </p:txBody>
      </p:sp>
      <p:sp>
        <p:nvSpPr>
          <p:cNvPr id="35" name="TextBox 14"/>
          <p:cNvSpPr txBox="1">
            <a:spLocks noChangeArrowheads="1"/>
          </p:cNvSpPr>
          <p:nvPr/>
        </p:nvSpPr>
        <p:spPr bwMode="auto">
          <a:xfrm>
            <a:off x="6019800" y="5410200"/>
            <a:ext cx="2743200" cy="646113"/>
          </a:xfrm>
          <a:prstGeom prst="rect">
            <a:avLst/>
          </a:prstGeom>
          <a:noFill/>
          <a:ln w="9525">
            <a:noFill/>
            <a:miter lim="800000"/>
            <a:headEnd/>
            <a:tailEnd/>
          </a:ln>
        </p:spPr>
        <p:txBody>
          <a:bodyPr>
            <a:spAutoFit/>
          </a:bodyPr>
          <a:lstStyle/>
          <a:p>
            <a:pPr algn="l"/>
            <a:r>
              <a:rPr lang="en-US" sz="1800"/>
              <a:t>Occlusion and correspondence problems</a:t>
            </a:r>
          </a:p>
        </p:txBody>
      </p:sp>
      <p:sp>
        <p:nvSpPr>
          <p:cNvPr id="36" name="TextBox 15"/>
          <p:cNvSpPr txBox="1">
            <a:spLocks noChangeArrowheads="1"/>
          </p:cNvSpPr>
          <p:nvPr/>
        </p:nvSpPr>
        <p:spPr bwMode="auto">
          <a:xfrm>
            <a:off x="2895600" y="5638800"/>
            <a:ext cx="2819400" cy="646113"/>
          </a:xfrm>
          <a:prstGeom prst="rect">
            <a:avLst/>
          </a:prstGeom>
          <a:noFill/>
          <a:ln w="9525">
            <a:noFill/>
            <a:miter lim="800000"/>
            <a:headEnd/>
            <a:tailEnd/>
          </a:ln>
        </p:spPr>
        <p:txBody>
          <a:bodyPr>
            <a:spAutoFit/>
          </a:bodyPr>
          <a:lstStyle/>
          <a:p>
            <a:pPr algn="l"/>
            <a:r>
              <a:rPr lang="en-US" sz="1800" dirty="0"/>
              <a:t>Occlusion and correspondence problems</a:t>
            </a:r>
          </a:p>
        </p:txBody>
      </p:sp>
      <p:sp>
        <p:nvSpPr>
          <p:cNvPr id="37" name="Left Arrow 36"/>
          <p:cNvSpPr/>
          <p:nvPr/>
        </p:nvSpPr>
        <p:spPr>
          <a:xfrm>
            <a:off x="2133600" y="4648200"/>
            <a:ext cx="977900" cy="48418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endParaRPr lang="en-US" sz="1800"/>
          </a:p>
        </p:txBody>
      </p:sp>
      <p:sp>
        <p:nvSpPr>
          <p:cNvPr id="38" name="Rectangle 37"/>
          <p:cNvSpPr/>
          <p:nvPr/>
        </p:nvSpPr>
        <p:spPr>
          <a:xfrm>
            <a:off x="381000" y="4495800"/>
            <a:ext cx="17526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1800" dirty="0"/>
              <a:t>Mapping to characters</a:t>
            </a:r>
          </a:p>
        </p:txBody>
      </p:sp>
      <p:sp>
        <p:nvSpPr>
          <p:cNvPr id="39" name="TextBox 18"/>
          <p:cNvSpPr txBox="1">
            <a:spLocks noChangeArrowheads="1"/>
          </p:cNvSpPr>
          <p:nvPr/>
        </p:nvSpPr>
        <p:spPr bwMode="auto">
          <a:xfrm>
            <a:off x="457200" y="5562600"/>
            <a:ext cx="2133600" cy="646113"/>
          </a:xfrm>
          <a:prstGeom prst="rect">
            <a:avLst/>
          </a:prstGeom>
          <a:noFill/>
          <a:ln w="9525">
            <a:noFill/>
            <a:miter lim="800000"/>
            <a:headEnd/>
            <a:tailEnd/>
          </a:ln>
        </p:spPr>
        <p:txBody>
          <a:bodyPr>
            <a:spAutoFit/>
          </a:bodyPr>
          <a:lstStyle/>
          <a:p>
            <a:pPr algn="l"/>
            <a:r>
              <a:rPr lang="en-US" sz="1800"/>
              <a:t>Direct Mapping or retargetting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diamond(in)">
                                      <p:cBhvr>
                                        <p:cTn id="7" dur="2000"/>
                                        <p:tgtEl>
                                          <p:spTgt spid="22"/>
                                        </p:tgtEl>
                                      </p:cBhvr>
                                    </p:animEffect>
                                  </p:childTnLst>
                                </p:cTn>
                              </p:par>
                            </p:childTnLst>
                          </p:cTn>
                        </p:par>
                      </p:childTnLst>
                    </p:cTn>
                  </p:par>
                  <p:par>
                    <p:cTn id="8" fill="hold">
                      <p:stCondLst>
                        <p:cond delay="indefinite"/>
                      </p:stCondLst>
                      <p:childTnLst>
                        <p:par>
                          <p:cTn id="9" fill="hold">
                            <p:stCondLst>
                              <p:cond delay="0"/>
                            </p:stCondLst>
                            <p:childTnLst>
                              <p:par>
                                <p:cTn id="10" presetID="37" presetClass="entr" presetSubtype="0" fill="hold" grpId="0" nodeType="clickEffect">
                                  <p:stCondLst>
                                    <p:cond delay="0"/>
                                  </p:stCondLst>
                                  <p:childTnLst>
                                    <p:set>
                                      <p:cBhvr>
                                        <p:cTn id="11" dur="1" fill="hold">
                                          <p:stCondLst>
                                            <p:cond delay="0"/>
                                          </p:stCondLst>
                                        </p:cTn>
                                        <p:tgtEl>
                                          <p:spTgt spid="23"/>
                                        </p:tgtEl>
                                        <p:attrNameLst>
                                          <p:attrName>style.visibility</p:attrName>
                                        </p:attrNameLst>
                                      </p:cBhvr>
                                      <p:to>
                                        <p:strVal val="visible"/>
                                      </p:to>
                                    </p:set>
                                    <p:animEffect transition="in" filter="fade">
                                      <p:cBhvr>
                                        <p:cTn id="12" dur="1000"/>
                                        <p:tgtEl>
                                          <p:spTgt spid="23"/>
                                        </p:tgtEl>
                                      </p:cBhvr>
                                    </p:animEffect>
                                    <p:anim calcmode="lin" valueType="num">
                                      <p:cBhvr>
                                        <p:cTn id="13" dur="1000" fill="hold"/>
                                        <p:tgtEl>
                                          <p:spTgt spid="23"/>
                                        </p:tgtEl>
                                        <p:attrNameLst>
                                          <p:attrName>ppt_x</p:attrName>
                                        </p:attrNameLst>
                                      </p:cBhvr>
                                      <p:tavLst>
                                        <p:tav tm="0">
                                          <p:val>
                                            <p:strVal val="#ppt_x"/>
                                          </p:val>
                                        </p:tav>
                                        <p:tav tm="100000">
                                          <p:val>
                                            <p:strVal val="#ppt_x"/>
                                          </p:val>
                                        </p:tav>
                                      </p:tavLst>
                                    </p:anim>
                                    <p:anim calcmode="lin" valueType="num">
                                      <p:cBhvr>
                                        <p:cTn id="14" dur="900" decel="100000" fill="hold"/>
                                        <p:tgtEl>
                                          <p:spTgt spid="23"/>
                                        </p:tgtEl>
                                        <p:attrNameLst>
                                          <p:attrName>ppt_y</p:attrName>
                                        </p:attrNameLst>
                                      </p:cBhvr>
                                      <p:tavLst>
                                        <p:tav tm="0">
                                          <p:val>
                                            <p:strVal val="#ppt_y+1"/>
                                          </p:val>
                                        </p:tav>
                                        <p:tav tm="100000">
                                          <p:val>
                                            <p:strVal val="#ppt_y-.03"/>
                                          </p:val>
                                        </p:tav>
                                      </p:tavLst>
                                    </p:anim>
                                    <p:anim calcmode="lin" valueType="num">
                                      <p:cBhvr>
                                        <p:cTn id="15" dur="100" accel="100000" fill="hold">
                                          <p:stCondLst>
                                            <p:cond delay="900"/>
                                          </p:stCondLst>
                                        </p:cTn>
                                        <p:tgtEl>
                                          <p:spTgt spid="23"/>
                                        </p:tgtEl>
                                        <p:attrNameLst>
                                          <p:attrName>ppt_y</p:attrName>
                                        </p:attrNameLst>
                                      </p:cBhvr>
                                      <p:tavLst>
                                        <p:tav tm="0">
                                          <p:val>
                                            <p:strVal val="#ppt_y-.03"/>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37" presetClass="entr" presetSubtype="0" fill="hold" grpId="0" nodeType="clickEffect">
                                  <p:stCondLst>
                                    <p:cond delay="0"/>
                                  </p:stCondLst>
                                  <p:childTnLst>
                                    <p:set>
                                      <p:cBhvr>
                                        <p:cTn id="19" dur="1" fill="hold">
                                          <p:stCondLst>
                                            <p:cond delay="0"/>
                                          </p:stCondLst>
                                        </p:cTn>
                                        <p:tgtEl>
                                          <p:spTgt spid="25"/>
                                        </p:tgtEl>
                                        <p:attrNameLst>
                                          <p:attrName>style.visibility</p:attrName>
                                        </p:attrNameLst>
                                      </p:cBhvr>
                                      <p:to>
                                        <p:strVal val="visible"/>
                                      </p:to>
                                    </p:set>
                                    <p:animEffect transition="in" filter="fade">
                                      <p:cBhvr>
                                        <p:cTn id="20" dur="1000"/>
                                        <p:tgtEl>
                                          <p:spTgt spid="25"/>
                                        </p:tgtEl>
                                      </p:cBhvr>
                                    </p:animEffect>
                                    <p:anim calcmode="lin" valueType="num">
                                      <p:cBhvr>
                                        <p:cTn id="21" dur="1000" fill="hold"/>
                                        <p:tgtEl>
                                          <p:spTgt spid="25"/>
                                        </p:tgtEl>
                                        <p:attrNameLst>
                                          <p:attrName>ppt_x</p:attrName>
                                        </p:attrNameLst>
                                      </p:cBhvr>
                                      <p:tavLst>
                                        <p:tav tm="0">
                                          <p:val>
                                            <p:strVal val="#ppt_x"/>
                                          </p:val>
                                        </p:tav>
                                        <p:tav tm="100000">
                                          <p:val>
                                            <p:strVal val="#ppt_x"/>
                                          </p:val>
                                        </p:tav>
                                      </p:tavLst>
                                    </p:anim>
                                    <p:anim calcmode="lin" valueType="num">
                                      <p:cBhvr>
                                        <p:cTn id="22" dur="900" decel="100000" fill="hold"/>
                                        <p:tgtEl>
                                          <p:spTgt spid="25"/>
                                        </p:tgtEl>
                                        <p:attrNameLst>
                                          <p:attrName>ppt_y</p:attrName>
                                        </p:attrNameLst>
                                      </p:cBhvr>
                                      <p:tavLst>
                                        <p:tav tm="0">
                                          <p:val>
                                            <p:strVal val="#ppt_y+1"/>
                                          </p:val>
                                        </p:tav>
                                        <p:tav tm="100000">
                                          <p:val>
                                            <p:strVal val="#ppt_y-.03"/>
                                          </p:val>
                                        </p:tav>
                                      </p:tavLst>
                                    </p:anim>
                                    <p:anim calcmode="lin" valueType="num">
                                      <p:cBhvr>
                                        <p:cTn id="23" dur="100" accel="100000" fill="hold">
                                          <p:stCondLst>
                                            <p:cond delay="900"/>
                                          </p:stCondLst>
                                        </p:cTn>
                                        <p:tgtEl>
                                          <p:spTgt spid="25"/>
                                        </p:tgtEl>
                                        <p:attrNameLst>
                                          <p:attrName>ppt_y</p:attrName>
                                        </p:attrNameLst>
                                      </p:cBhvr>
                                      <p:tavLst>
                                        <p:tav tm="0">
                                          <p:val>
                                            <p:strVal val="#ppt_y-.03"/>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37" presetClass="entr" presetSubtype="0" fill="hold" grpId="0" nodeType="clickEffect">
                                  <p:stCondLst>
                                    <p:cond delay="0"/>
                                  </p:stCondLst>
                                  <p:childTnLst>
                                    <p:set>
                                      <p:cBhvr>
                                        <p:cTn id="27" dur="1" fill="hold">
                                          <p:stCondLst>
                                            <p:cond delay="0"/>
                                          </p:stCondLst>
                                        </p:cTn>
                                        <p:tgtEl>
                                          <p:spTgt spid="27"/>
                                        </p:tgtEl>
                                        <p:attrNameLst>
                                          <p:attrName>style.visibility</p:attrName>
                                        </p:attrNameLst>
                                      </p:cBhvr>
                                      <p:to>
                                        <p:strVal val="visible"/>
                                      </p:to>
                                    </p:set>
                                    <p:animEffect transition="in" filter="fade">
                                      <p:cBhvr>
                                        <p:cTn id="28" dur="1000"/>
                                        <p:tgtEl>
                                          <p:spTgt spid="27"/>
                                        </p:tgtEl>
                                      </p:cBhvr>
                                    </p:animEffect>
                                    <p:anim calcmode="lin" valueType="num">
                                      <p:cBhvr>
                                        <p:cTn id="29" dur="1000" fill="hold"/>
                                        <p:tgtEl>
                                          <p:spTgt spid="27"/>
                                        </p:tgtEl>
                                        <p:attrNameLst>
                                          <p:attrName>ppt_x</p:attrName>
                                        </p:attrNameLst>
                                      </p:cBhvr>
                                      <p:tavLst>
                                        <p:tav tm="0">
                                          <p:val>
                                            <p:strVal val="#ppt_x"/>
                                          </p:val>
                                        </p:tav>
                                        <p:tav tm="100000">
                                          <p:val>
                                            <p:strVal val="#ppt_x"/>
                                          </p:val>
                                        </p:tav>
                                      </p:tavLst>
                                    </p:anim>
                                    <p:anim calcmode="lin" valueType="num">
                                      <p:cBhvr>
                                        <p:cTn id="30" dur="900" decel="100000" fill="hold"/>
                                        <p:tgtEl>
                                          <p:spTgt spid="27"/>
                                        </p:tgtEl>
                                        <p:attrNameLst>
                                          <p:attrName>ppt_y</p:attrName>
                                        </p:attrNameLst>
                                      </p:cBhvr>
                                      <p:tavLst>
                                        <p:tav tm="0">
                                          <p:val>
                                            <p:strVal val="#ppt_y+1"/>
                                          </p:val>
                                        </p:tav>
                                        <p:tav tm="100000">
                                          <p:val>
                                            <p:strVal val="#ppt_y-.03"/>
                                          </p:val>
                                        </p:tav>
                                      </p:tavLst>
                                    </p:anim>
                                    <p:anim calcmode="lin" valueType="num">
                                      <p:cBhvr>
                                        <p:cTn id="31" dur="100" accel="100000" fill="hold">
                                          <p:stCondLst>
                                            <p:cond delay="900"/>
                                          </p:stCondLst>
                                        </p:cTn>
                                        <p:tgtEl>
                                          <p:spTgt spid="27"/>
                                        </p:tgtEl>
                                        <p:attrNameLst>
                                          <p:attrName>ppt_y</p:attrName>
                                        </p:attrNameLst>
                                      </p:cBhvr>
                                      <p:tavLst>
                                        <p:tav tm="0">
                                          <p:val>
                                            <p:strVal val="#ppt_y-.03"/>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37" presetClass="entr" presetSubtype="0" fill="hold" nodeType="clickEffect">
                                  <p:stCondLst>
                                    <p:cond delay="0"/>
                                  </p:stCondLst>
                                  <p:childTnLst>
                                    <p:set>
                                      <p:cBhvr>
                                        <p:cTn id="35" dur="1" fill="hold">
                                          <p:stCondLst>
                                            <p:cond delay="0"/>
                                          </p:stCondLst>
                                        </p:cTn>
                                        <p:tgtEl>
                                          <p:spTgt spid="31">
                                            <p:txEl>
                                              <p:pRg st="0" end="0"/>
                                            </p:txEl>
                                          </p:spTgt>
                                        </p:tgtEl>
                                        <p:attrNameLst>
                                          <p:attrName>style.visibility</p:attrName>
                                        </p:attrNameLst>
                                      </p:cBhvr>
                                      <p:to>
                                        <p:strVal val="visible"/>
                                      </p:to>
                                    </p:set>
                                    <p:animEffect transition="in" filter="fade">
                                      <p:cBhvr>
                                        <p:cTn id="36" dur="1000"/>
                                        <p:tgtEl>
                                          <p:spTgt spid="31">
                                            <p:txEl>
                                              <p:pRg st="0" end="0"/>
                                            </p:txEl>
                                          </p:spTgt>
                                        </p:tgtEl>
                                      </p:cBhvr>
                                    </p:animEffect>
                                    <p:anim calcmode="lin" valueType="num">
                                      <p:cBhvr>
                                        <p:cTn id="37" dur="1000" fill="hold"/>
                                        <p:tgtEl>
                                          <p:spTgt spid="31">
                                            <p:txEl>
                                              <p:pRg st="0" end="0"/>
                                            </p:txEl>
                                          </p:spTgt>
                                        </p:tgtEl>
                                        <p:attrNameLst>
                                          <p:attrName>ppt_x</p:attrName>
                                        </p:attrNameLst>
                                      </p:cBhvr>
                                      <p:tavLst>
                                        <p:tav tm="0">
                                          <p:val>
                                            <p:strVal val="#ppt_x"/>
                                          </p:val>
                                        </p:tav>
                                        <p:tav tm="100000">
                                          <p:val>
                                            <p:strVal val="#ppt_x"/>
                                          </p:val>
                                        </p:tav>
                                      </p:tavLst>
                                    </p:anim>
                                    <p:anim calcmode="lin" valueType="num">
                                      <p:cBhvr>
                                        <p:cTn id="38" dur="900" decel="100000" fill="hold"/>
                                        <p:tgtEl>
                                          <p:spTgt spid="31">
                                            <p:txEl>
                                              <p:pRg st="0" end="0"/>
                                            </p:txEl>
                                          </p:spTgt>
                                        </p:tgtEl>
                                        <p:attrNameLst>
                                          <p:attrName>ppt_y</p:attrName>
                                        </p:attrNameLst>
                                      </p:cBhvr>
                                      <p:tavLst>
                                        <p:tav tm="0">
                                          <p:val>
                                            <p:strVal val="#ppt_y+1"/>
                                          </p:val>
                                        </p:tav>
                                        <p:tav tm="100000">
                                          <p:val>
                                            <p:strVal val="#ppt_y-.03"/>
                                          </p:val>
                                        </p:tav>
                                      </p:tavLst>
                                    </p:anim>
                                    <p:anim calcmode="lin" valueType="num">
                                      <p:cBhvr>
                                        <p:cTn id="39" dur="100" accel="100000" fill="hold">
                                          <p:stCondLst>
                                            <p:cond delay="900"/>
                                          </p:stCondLst>
                                        </p:cTn>
                                        <p:tgtEl>
                                          <p:spTgt spid="31">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8" presetClass="entr" presetSubtype="16" fill="hold" grpId="0" nodeType="clickEffect">
                                  <p:stCondLst>
                                    <p:cond delay="0"/>
                                  </p:stCondLst>
                                  <p:childTnLst>
                                    <p:set>
                                      <p:cBhvr>
                                        <p:cTn id="43" dur="1" fill="hold">
                                          <p:stCondLst>
                                            <p:cond delay="0"/>
                                          </p:stCondLst>
                                        </p:cTn>
                                        <p:tgtEl>
                                          <p:spTgt spid="34"/>
                                        </p:tgtEl>
                                        <p:attrNameLst>
                                          <p:attrName>style.visibility</p:attrName>
                                        </p:attrNameLst>
                                      </p:cBhvr>
                                      <p:to>
                                        <p:strVal val="visible"/>
                                      </p:to>
                                    </p:set>
                                    <p:animEffect transition="in" filter="diamond(in)">
                                      <p:cBhvr>
                                        <p:cTn id="44" dur="2000"/>
                                        <p:tgtEl>
                                          <p:spTgt spid="34"/>
                                        </p:tgtEl>
                                      </p:cBhvr>
                                    </p:animEffect>
                                  </p:childTnLst>
                                </p:cTn>
                              </p:par>
                            </p:childTnLst>
                          </p:cTn>
                        </p:par>
                      </p:childTnLst>
                    </p:cTn>
                  </p:par>
                  <p:par>
                    <p:cTn id="45" fill="hold">
                      <p:stCondLst>
                        <p:cond delay="indefinite"/>
                      </p:stCondLst>
                      <p:childTnLst>
                        <p:par>
                          <p:cTn id="46" fill="hold">
                            <p:stCondLst>
                              <p:cond delay="0"/>
                            </p:stCondLst>
                            <p:childTnLst>
                              <p:par>
                                <p:cTn id="47" presetID="8" presetClass="entr" presetSubtype="16" fill="hold" grpId="0" nodeType="clickEffect">
                                  <p:stCondLst>
                                    <p:cond delay="0"/>
                                  </p:stCondLst>
                                  <p:childTnLst>
                                    <p:set>
                                      <p:cBhvr>
                                        <p:cTn id="48" dur="1" fill="hold">
                                          <p:stCondLst>
                                            <p:cond delay="0"/>
                                          </p:stCondLst>
                                        </p:cTn>
                                        <p:tgtEl>
                                          <p:spTgt spid="38"/>
                                        </p:tgtEl>
                                        <p:attrNameLst>
                                          <p:attrName>style.visibility</p:attrName>
                                        </p:attrNameLst>
                                      </p:cBhvr>
                                      <p:to>
                                        <p:strVal val="visible"/>
                                      </p:to>
                                    </p:set>
                                    <p:animEffect transition="in" filter="diamond(in)">
                                      <p:cBhvr>
                                        <p:cTn id="49" dur="20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23" grpId="0" animBg="1"/>
      <p:bldP spid="25" grpId="0" animBg="1"/>
      <p:bldP spid="27" grpId="0" animBg="1"/>
      <p:bldP spid="34" grpId="0" animBg="1"/>
      <p:bldP spid="38"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fontScale="90000"/>
          </a:bodyPr>
          <a:lstStyle/>
          <a:p>
            <a:r>
              <a:rPr lang="en-US" dirty="0" smtClean="0"/>
              <a:t/>
            </a:r>
            <a:br>
              <a:rPr lang="en-US" dirty="0" smtClean="0"/>
            </a:br>
            <a:r>
              <a:rPr lang="en-US" dirty="0" smtClean="0"/>
              <a:t>Sources of errors</a:t>
            </a:r>
            <a:br>
              <a:rPr lang="en-US" dirty="0" smtClean="0"/>
            </a:br>
            <a:endParaRPr lang="th-TH" dirty="0"/>
          </a:p>
        </p:txBody>
      </p:sp>
      <p:sp>
        <p:nvSpPr>
          <p:cNvPr id="8" name="Content Placeholder 7"/>
          <p:cNvSpPr>
            <a:spLocks noGrp="1"/>
          </p:cNvSpPr>
          <p:nvPr>
            <p:ph sz="quarter" idx="1"/>
          </p:nvPr>
        </p:nvSpPr>
        <p:spPr/>
        <p:txBody>
          <a:bodyPr/>
          <a:lstStyle/>
          <a:p>
            <a:r>
              <a:rPr lang="en-US" dirty="0" smtClean="0"/>
              <a:t>Magnetic sensors</a:t>
            </a:r>
          </a:p>
          <a:p>
            <a:r>
              <a:rPr lang="en-US" dirty="0" smtClean="0"/>
              <a:t>Calibration</a:t>
            </a:r>
          </a:p>
          <a:p>
            <a:r>
              <a:rPr lang="en-US" dirty="0" smtClean="0"/>
              <a:t>Trackers not rigidly fixed</a:t>
            </a:r>
            <a:endParaRPr lang="th-TH"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So… what if you want to play with </a:t>
            </a:r>
            <a:r>
              <a:rPr lang="en-US" sz="3600" dirty="0" err="1" smtClean="0"/>
              <a:t>Mocap</a:t>
            </a:r>
            <a:endParaRPr lang="th-TH" sz="3600" dirty="0"/>
          </a:p>
        </p:txBody>
      </p:sp>
      <p:sp>
        <p:nvSpPr>
          <p:cNvPr id="3" name="Content Placeholder 2"/>
          <p:cNvSpPr>
            <a:spLocks noGrp="1"/>
          </p:cNvSpPr>
          <p:nvPr>
            <p:ph sz="quarter" idx="1"/>
          </p:nvPr>
        </p:nvSpPr>
        <p:spPr>
          <a:xfrm>
            <a:off x="612648" y="1600200"/>
            <a:ext cx="8153400" cy="5105400"/>
          </a:xfrm>
        </p:spPr>
        <p:txBody>
          <a:bodyPr>
            <a:normAutofit fontScale="92500" lnSpcReduction="10000"/>
          </a:bodyPr>
          <a:lstStyle/>
          <a:p>
            <a:endParaRPr lang="en-US" dirty="0" smtClean="0">
              <a:hlinkClick r:id="rId2"/>
            </a:endParaRPr>
          </a:p>
          <a:p>
            <a:endParaRPr lang="en-US" dirty="0" smtClean="0">
              <a:hlinkClick r:id="rId2"/>
            </a:endParaRPr>
          </a:p>
          <a:p>
            <a:endParaRPr lang="en-US" dirty="0" smtClean="0">
              <a:hlinkClick r:id="rId2"/>
            </a:endParaRPr>
          </a:p>
          <a:p>
            <a:endParaRPr lang="en-US" dirty="0" smtClean="0">
              <a:hlinkClick r:id="rId2"/>
            </a:endParaRPr>
          </a:p>
          <a:p>
            <a:endParaRPr lang="en-US" dirty="0" smtClean="0">
              <a:hlinkClick r:id="rId2"/>
            </a:endParaRPr>
          </a:p>
          <a:p>
            <a:endParaRPr lang="en-US" dirty="0" smtClean="0">
              <a:hlinkClick r:id="rId2"/>
            </a:endParaRPr>
          </a:p>
          <a:p>
            <a:endParaRPr lang="en-US" dirty="0" smtClean="0">
              <a:hlinkClick r:id="rId2"/>
            </a:endParaRPr>
          </a:p>
          <a:p>
            <a:endParaRPr lang="en-US" dirty="0" smtClean="0">
              <a:hlinkClick r:id="rId2"/>
            </a:endParaRPr>
          </a:p>
          <a:p>
            <a:pPr>
              <a:buNone/>
            </a:pPr>
            <a:r>
              <a:rPr lang="en-US" dirty="0" smtClean="0">
                <a:hlinkClick r:id="rId2"/>
              </a:rPr>
              <a:t>http</a:t>
            </a:r>
            <a:r>
              <a:rPr lang="en-US" dirty="0" smtClean="0">
                <a:hlinkClick r:id="rId2"/>
              </a:rPr>
              <a:t>://</a:t>
            </a:r>
            <a:r>
              <a:rPr lang="en-US" dirty="0" smtClean="0">
                <a:hlinkClick r:id="rId2"/>
              </a:rPr>
              <a:t>www.youtube.com/watch?v=p2qlHoxPioM</a:t>
            </a:r>
            <a:endParaRPr lang="en-US" dirty="0" smtClean="0"/>
          </a:p>
          <a:p>
            <a:pPr>
              <a:buNone/>
            </a:pPr>
            <a:r>
              <a:rPr lang="en-US" dirty="0" smtClean="0">
                <a:hlinkClick r:id="rId3"/>
              </a:rPr>
              <a:t>http://</a:t>
            </a:r>
            <a:r>
              <a:rPr lang="en-US" dirty="0" smtClean="0">
                <a:hlinkClick r:id="rId3"/>
              </a:rPr>
              <a:t>www.youtube.com/watch?v=pPt_944t9Lcb</a:t>
            </a:r>
            <a:r>
              <a:rPr lang="en-US" dirty="0" smtClean="0"/>
              <a:t> </a:t>
            </a:r>
          </a:p>
          <a:p>
            <a:pPr>
              <a:buNone/>
            </a:pPr>
            <a:r>
              <a:rPr lang="en-US" dirty="0" smtClean="0">
                <a:hlinkClick r:id="rId4"/>
              </a:rPr>
              <a:t>http://</a:t>
            </a:r>
            <a:r>
              <a:rPr lang="en-US" dirty="0" smtClean="0">
                <a:hlinkClick r:id="rId4"/>
              </a:rPr>
              <a:t>www.youtube.com/watch?v=pEreBbkL3fU</a:t>
            </a:r>
            <a:r>
              <a:rPr lang="en-US" dirty="0" smtClean="0"/>
              <a:t> </a:t>
            </a:r>
          </a:p>
          <a:p>
            <a:endParaRPr lang="th-TH" dirty="0"/>
          </a:p>
        </p:txBody>
      </p:sp>
      <p:pic>
        <p:nvPicPr>
          <p:cNvPr id="1026" name="Picture 2" descr="C:\Documents and Settings\ickku_806\Desktop\kinect-oxcgn-1.jpg"/>
          <p:cNvPicPr>
            <a:picLocks noChangeAspect="1" noChangeArrowheads="1"/>
          </p:cNvPicPr>
          <p:nvPr/>
        </p:nvPicPr>
        <p:blipFill>
          <a:blip r:embed="rId5" cstate="print"/>
          <a:srcRect/>
          <a:stretch>
            <a:fillRect/>
          </a:stretch>
        </p:blipFill>
        <p:spPr bwMode="auto">
          <a:xfrm>
            <a:off x="1524000" y="1676400"/>
            <a:ext cx="6096000" cy="3429000"/>
          </a:xfrm>
          <a:prstGeom prst="rect">
            <a:avLst/>
          </a:prstGeom>
          <a:noFill/>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th-TH" dirty="0"/>
          </a:p>
        </p:txBody>
      </p:sp>
      <p:sp>
        <p:nvSpPr>
          <p:cNvPr id="3" name="Content Placeholder 2"/>
          <p:cNvSpPr>
            <a:spLocks noGrp="1"/>
          </p:cNvSpPr>
          <p:nvPr>
            <p:ph sz="quarter" idx="1"/>
          </p:nvPr>
        </p:nvSpPr>
        <p:spPr/>
        <p:txBody>
          <a:bodyPr/>
          <a:lstStyle/>
          <a:p>
            <a:r>
              <a:rPr lang="en-US" dirty="0" smtClean="0">
                <a:hlinkClick r:id="rId2"/>
              </a:rPr>
              <a:t>www.siggraph.org</a:t>
            </a:r>
            <a:endParaRPr lang="en-US" dirty="0" smtClean="0"/>
          </a:p>
          <a:p>
            <a:r>
              <a:rPr lang="en-US" dirty="0" smtClean="0">
                <a:hlinkClick r:id="rId3"/>
              </a:rPr>
              <a:t>www.</a:t>
            </a:r>
            <a:r>
              <a:rPr lang="en-US" b="1" dirty="0" smtClean="0">
                <a:hlinkClick r:id="rId3"/>
              </a:rPr>
              <a:t>motioncapture</a:t>
            </a:r>
            <a:r>
              <a:rPr lang="en-US" dirty="0" smtClean="0">
                <a:hlinkClick r:id="rId3"/>
              </a:rPr>
              <a:t>society.com</a:t>
            </a:r>
            <a:endParaRPr lang="en-US" dirty="0" smtClean="0"/>
          </a:p>
          <a:p>
            <a:r>
              <a:rPr lang="en-US" dirty="0" smtClean="0">
                <a:hlinkClick r:id="rId4"/>
              </a:rPr>
              <a:t>www.</a:t>
            </a:r>
            <a:r>
              <a:rPr lang="en-US" b="1" dirty="0" smtClean="0">
                <a:hlinkClick r:id="rId4"/>
              </a:rPr>
              <a:t>motion-capture</a:t>
            </a:r>
            <a:r>
              <a:rPr lang="en-US" dirty="0" smtClean="0">
                <a:hlinkClick r:id="rId4"/>
              </a:rPr>
              <a:t>-system.com</a:t>
            </a:r>
            <a:endParaRPr lang="en-US" dirty="0" smtClean="0"/>
          </a:p>
          <a:p>
            <a:endParaRPr lang="th-TH"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Activity</a:t>
            </a:r>
            <a:endParaRPr lang="th-TH" dirty="0"/>
          </a:p>
        </p:txBody>
      </p:sp>
      <p:sp>
        <p:nvSpPr>
          <p:cNvPr id="3" name="Content Placeholder 2"/>
          <p:cNvSpPr>
            <a:spLocks noGrp="1"/>
          </p:cNvSpPr>
          <p:nvPr>
            <p:ph sz="quarter" idx="1"/>
          </p:nvPr>
        </p:nvSpPr>
        <p:spPr/>
        <p:txBody>
          <a:bodyPr/>
          <a:lstStyle/>
          <a:p>
            <a:r>
              <a:rPr lang="en-US" dirty="0" smtClean="0"/>
              <a:t>Today’s activity…</a:t>
            </a:r>
          </a:p>
          <a:p>
            <a:pPr lvl="1"/>
            <a:r>
              <a:rPr lang="en-US" dirty="0" smtClean="0"/>
              <a:t>Watch a provided video about </a:t>
            </a:r>
            <a:r>
              <a:rPr lang="en-US" dirty="0" err="1" smtClean="0"/>
              <a:t>Mocap</a:t>
            </a:r>
            <a:r>
              <a:rPr lang="en-US" dirty="0" smtClean="0"/>
              <a:t> and make a summarize about it. </a:t>
            </a:r>
          </a:p>
          <a:p>
            <a:pPr lvl="1"/>
            <a:r>
              <a:rPr lang="en-US" dirty="0" smtClean="0"/>
              <a:t>What do think of this technology? Does it help us to create animation easier? </a:t>
            </a:r>
          </a:p>
          <a:p>
            <a:pPr lvl="1"/>
            <a:r>
              <a:rPr lang="en-US" dirty="0" smtClean="0"/>
              <a:t>If you are able to use this </a:t>
            </a:r>
            <a:r>
              <a:rPr lang="en-US" dirty="0" smtClean="0"/>
              <a:t>technology to create something, </a:t>
            </a:r>
            <a:r>
              <a:rPr lang="en-US" dirty="0" smtClean="0"/>
              <a:t>what will you do?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Watch this !</a:t>
            </a:r>
            <a:endParaRPr lang="th-TH" dirty="0"/>
          </a:p>
        </p:txBody>
      </p:sp>
      <p:sp>
        <p:nvSpPr>
          <p:cNvPr id="3" name="Content Placeholder 2"/>
          <p:cNvSpPr>
            <a:spLocks noGrp="1"/>
          </p:cNvSpPr>
          <p:nvPr>
            <p:ph sz="quarter" idx="1"/>
          </p:nvPr>
        </p:nvSpPr>
        <p:spPr/>
        <p:txBody>
          <a:bodyPr/>
          <a:lstStyle/>
          <a:p>
            <a:pPr>
              <a:buNone/>
            </a:pPr>
            <a:endParaRPr lang="en-US" dirty="0" smtClean="0"/>
          </a:p>
          <a:p>
            <a:pPr>
              <a:buNone/>
            </a:pPr>
            <a:endParaRPr lang="en-US" dirty="0" smtClean="0"/>
          </a:p>
          <a:p>
            <a:pPr>
              <a:buNone/>
            </a:pPr>
            <a:endParaRPr lang="en-US" dirty="0" smtClean="0"/>
          </a:p>
          <a:p>
            <a:pPr algn="ctr">
              <a:buNone/>
            </a:pPr>
            <a:r>
              <a:rPr lang="en-US" dirty="0" smtClean="0">
                <a:hlinkClick r:id="rId2"/>
              </a:rPr>
              <a:t>Final Fantasy spirits within</a:t>
            </a:r>
            <a:endParaRPr lang="th-TH"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Motion Capture</a:t>
            </a:r>
            <a:endParaRPr lang="th-TH" sz="3600" dirty="0"/>
          </a:p>
        </p:txBody>
      </p:sp>
      <p:pic>
        <p:nvPicPr>
          <p:cNvPr id="6" name="Content Placeholder 5" descr="iceskating.jpg"/>
          <p:cNvPicPr>
            <a:picLocks noGrp="1" noChangeAspect="1"/>
          </p:cNvPicPr>
          <p:nvPr>
            <p:ph sz="quarter" idx="1"/>
          </p:nvPr>
        </p:nvPicPr>
        <p:blipFill>
          <a:blip r:embed="rId2" cstate="print"/>
          <a:stretch>
            <a:fillRect/>
          </a:stretch>
        </p:blipFill>
        <p:spPr>
          <a:xfrm>
            <a:off x="581025" y="2057400"/>
            <a:ext cx="3076575" cy="4010025"/>
          </a:xfrm>
        </p:spPr>
      </p:pic>
      <p:pic>
        <p:nvPicPr>
          <p:cNvPr id="1027" name="Picture 3" descr="C:\Documents and Settings\ickku_806\Desktop\300px-Activemarker2.PNG"/>
          <p:cNvPicPr>
            <a:picLocks noChangeAspect="1" noChangeArrowheads="1"/>
          </p:cNvPicPr>
          <p:nvPr/>
        </p:nvPicPr>
        <p:blipFill>
          <a:blip r:embed="rId3" cstate="print"/>
          <a:srcRect/>
          <a:stretch>
            <a:fillRect/>
          </a:stretch>
        </p:blipFill>
        <p:spPr bwMode="auto">
          <a:xfrm>
            <a:off x="4088450" y="2057400"/>
            <a:ext cx="4522150" cy="3225800"/>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Motion Capture?</a:t>
            </a:r>
            <a:endParaRPr lang="th-TH" dirty="0"/>
          </a:p>
        </p:txBody>
      </p:sp>
      <p:sp>
        <p:nvSpPr>
          <p:cNvPr id="3" name="Content Placeholder 2"/>
          <p:cNvSpPr>
            <a:spLocks noGrp="1"/>
          </p:cNvSpPr>
          <p:nvPr>
            <p:ph sz="quarter" idx="4294967295"/>
          </p:nvPr>
        </p:nvSpPr>
        <p:spPr>
          <a:xfrm>
            <a:off x="609600" y="1600200"/>
            <a:ext cx="7924800" cy="4572000"/>
          </a:xfrm>
        </p:spPr>
        <p:txBody>
          <a:bodyPr>
            <a:normAutofit/>
          </a:bodyPr>
          <a:lstStyle/>
          <a:p>
            <a:pPr>
              <a:buNone/>
            </a:pPr>
            <a:r>
              <a:rPr lang="en-US" sz="2800" dirty="0" smtClean="0"/>
              <a:t>	</a:t>
            </a:r>
            <a:r>
              <a:rPr lang="en-US" sz="2800" b="1" dirty="0" smtClean="0"/>
              <a:t>Motion Capture</a:t>
            </a:r>
          </a:p>
          <a:p>
            <a:pPr>
              <a:buNone/>
            </a:pPr>
            <a:r>
              <a:rPr lang="en-US" sz="2800" b="1" dirty="0" smtClean="0"/>
              <a:t>	</a:t>
            </a:r>
            <a:r>
              <a:rPr lang="en-US" sz="2800" dirty="0" smtClean="0"/>
              <a:t>is the specific way to capture motion of (human) actor such as,</a:t>
            </a:r>
          </a:p>
          <a:p>
            <a:pPr lvl="1"/>
            <a:r>
              <a:rPr lang="en-US" sz="2500" dirty="0" smtClean="0"/>
              <a:t>Whole body</a:t>
            </a:r>
          </a:p>
          <a:p>
            <a:pPr lvl="1"/>
            <a:r>
              <a:rPr lang="en-US" sz="2500" dirty="0" smtClean="0"/>
              <a:t>Upper body</a:t>
            </a:r>
          </a:p>
          <a:p>
            <a:pPr lvl="1"/>
            <a:r>
              <a:rPr lang="en-US" sz="2500" dirty="0" smtClean="0"/>
              <a:t>Face		</a:t>
            </a:r>
          </a:p>
          <a:p>
            <a:pPr>
              <a:buNone/>
            </a:pPr>
            <a:r>
              <a:rPr lang="en-US" dirty="0" smtClean="0"/>
              <a:t>	</a:t>
            </a:r>
          </a:p>
          <a:p>
            <a:pPr>
              <a:buNone/>
            </a:pPr>
            <a:r>
              <a:rPr lang="en-US" dirty="0" smtClean="0"/>
              <a:t>	</a:t>
            </a:r>
            <a:endParaRPr lang="th-TH" dirty="0"/>
          </a:p>
        </p:txBody>
      </p:sp>
      <p:pic>
        <p:nvPicPr>
          <p:cNvPr id="2051" name="Picture 3" descr="C:\Documents and Settings\ickku_806\Desktop\compo_01.jpg"/>
          <p:cNvPicPr>
            <a:picLocks noChangeAspect="1" noChangeArrowheads="1"/>
          </p:cNvPicPr>
          <p:nvPr/>
        </p:nvPicPr>
        <p:blipFill>
          <a:blip r:embed="rId2" cstate="print"/>
          <a:srcRect/>
          <a:stretch>
            <a:fillRect/>
          </a:stretch>
        </p:blipFill>
        <p:spPr bwMode="auto">
          <a:xfrm>
            <a:off x="3048000" y="2819400"/>
            <a:ext cx="5181600" cy="3588258"/>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generally…</a:t>
            </a:r>
            <a:endParaRPr lang="th-TH" dirty="0"/>
          </a:p>
        </p:txBody>
      </p:sp>
      <p:sp>
        <p:nvSpPr>
          <p:cNvPr id="3" name="Content Placeholder 2"/>
          <p:cNvSpPr>
            <a:spLocks noGrp="1"/>
          </p:cNvSpPr>
          <p:nvPr>
            <p:ph sz="quarter" idx="1"/>
          </p:nvPr>
        </p:nvSpPr>
        <p:spPr/>
        <p:txBody>
          <a:bodyPr/>
          <a:lstStyle/>
          <a:p>
            <a:pPr>
              <a:buNone/>
            </a:pPr>
            <a:r>
              <a:rPr lang="en-US" dirty="0" smtClean="0"/>
              <a:t>	</a:t>
            </a:r>
            <a:r>
              <a:rPr lang="en-US" b="1" dirty="0" smtClean="0"/>
              <a:t>Motion Capture</a:t>
            </a:r>
            <a:r>
              <a:rPr lang="en-US" dirty="0" smtClean="0"/>
              <a:t> or </a:t>
            </a:r>
            <a:r>
              <a:rPr lang="en-US" b="1" dirty="0" err="1" smtClean="0"/>
              <a:t>Mocap</a:t>
            </a:r>
            <a:r>
              <a:rPr lang="en-US" dirty="0" smtClean="0"/>
              <a:t> is the process of recording the movement of objects or people. It is used in various industries like entertainment (film making, game), sports or medical applications.</a:t>
            </a:r>
          </a:p>
          <a:p>
            <a:pPr>
              <a:buNone/>
            </a:pPr>
            <a:endParaRPr lang="en-US" dirty="0" smtClean="0"/>
          </a:p>
          <a:p>
            <a:pPr>
              <a:buNone/>
            </a:pPr>
            <a:r>
              <a:rPr lang="en-US" dirty="0" smtClean="0"/>
              <a:t>	  </a:t>
            </a:r>
            <a:endParaRPr lang="th-TH" dirty="0"/>
          </a:p>
        </p:txBody>
      </p:sp>
      <p:pic>
        <p:nvPicPr>
          <p:cNvPr id="3074" name="Picture 2" descr="C:\Documents and Settings\ickku_806\Desktop\dance motion capture.jpg"/>
          <p:cNvPicPr>
            <a:picLocks noChangeAspect="1" noChangeArrowheads="1"/>
          </p:cNvPicPr>
          <p:nvPr/>
        </p:nvPicPr>
        <p:blipFill>
          <a:blip r:embed="rId2" cstate="print"/>
          <a:srcRect/>
          <a:stretch>
            <a:fillRect/>
          </a:stretch>
        </p:blipFill>
        <p:spPr bwMode="auto">
          <a:xfrm>
            <a:off x="2667000" y="3657600"/>
            <a:ext cx="3810000" cy="274320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 of </a:t>
            </a:r>
            <a:r>
              <a:rPr lang="en-US" dirty="0" err="1" smtClean="0"/>
              <a:t>Mocap</a:t>
            </a:r>
            <a:endParaRPr lang="th-TH" dirty="0"/>
          </a:p>
        </p:txBody>
      </p:sp>
      <p:sp>
        <p:nvSpPr>
          <p:cNvPr id="3" name="Content Placeholder 2"/>
          <p:cNvSpPr>
            <a:spLocks noGrp="1"/>
          </p:cNvSpPr>
          <p:nvPr>
            <p:ph sz="quarter" idx="1"/>
          </p:nvPr>
        </p:nvSpPr>
        <p:spPr/>
        <p:txBody>
          <a:bodyPr>
            <a:normAutofit fontScale="92500" lnSpcReduction="10000"/>
          </a:bodyPr>
          <a:lstStyle/>
          <a:p>
            <a:pPr>
              <a:buNone/>
            </a:pPr>
            <a:r>
              <a:rPr lang="en-US" dirty="0" smtClean="0"/>
              <a:t>	The idea of copying human motion for animated characters is not new. In the late 1970’s, Disney’s Snow White was the first movie that traced animation over film footage of live actors playing out the scenes. This method, called “</a:t>
            </a:r>
            <a:r>
              <a:rPr lang="en-US" dirty="0" err="1" smtClean="0"/>
              <a:t>rotoscoping</a:t>
            </a:r>
            <a:r>
              <a:rPr lang="en-US" dirty="0" smtClean="0"/>
              <a:t>” has been successfully used for human characters ever since. For more in-depth information </a:t>
            </a:r>
          </a:p>
          <a:p>
            <a:pPr>
              <a:buNone/>
            </a:pPr>
            <a:r>
              <a:rPr lang="en-US" dirty="0" smtClean="0">
                <a:hlinkClick r:id="rId2"/>
              </a:rPr>
              <a:t> http://www.siggraph.org/education/materials/HyperGraph/animation/character_animation/motion_capture/history1.htm</a:t>
            </a:r>
            <a:endParaRPr lang="th-TH"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Principle</a:t>
            </a:r>
            <a:endParaRPr lang="th-TH" dirty="0"/>
          </a:p>
        </p:txBody>
      </p:sp>
      <p:sp>
        <p:nvSpPr>
          <p:cNvPr id="3" name="Content Placeholder 2"/>
          <p:cNvSpPr>
            <a:spLocks noGrp="1"/>
          </p:cNvSpPr>
          <p:nvPr>
            <p:ph sz="quarter" idx="1"/>
          </p:nvPr>
        </p:nvSpPr>
        <p:spPr/>
        <p:txBody>
          <a:bodyPr>
            <a:normAutofit/>
          </a:bodyPr>
          <a:lstStyle/>
          <a:p>
            <a:r>
              <a:rPr lang="en-US" dirty="0" smtClean="0"/>
              <a:t>Capture movements or postures in the real world</a:t>
            </a:r>
          </a:p>
          <a:p>
            <a:pPr lvl="1"/>
            <a:r>
              <a:rPr lang="en-US" dirty="0" smtClean="0"/>
              <a:t>actor (body, hands, face)</a:t>
            </a:r>
          </a:p>
          <a:p>
            <a:pPr lvl="1"/>
            <a:r>
              <a:rPr lang="en-US" dirty="0" smtClean="0"/>
              <a:t>puppet (body)</a:t>
            </a:r>
          </a:p>
          <a:p>
            <a:r>
              <a:rPr lang="en-US" dirty="0" smtClean="0"/>
              <a:t>Extract relevant data</a:t>
            </a:r>
          </a:p>
          <a:p>
            <a:r>
              <a:rPr lang="en-US" dirty="0" smtClean="0"/>
              <a:t>Use data</a:t>
            </a:r>
          </a:p>
          <a:p>
            <a:pPr lvl="1"/>
            <a:r>
              <a:rPr lang="en-US" dirty="0" smtClean="0"/>
              <a:t>Map the movements to a synthetic creature</a:t>
            </a:r>
          </a:p>
          <a:p>
            <a:pPr lvl="1"/>
            <a:r>
              <a:rPr lang="en-US" dirty="0" smtClean="0"/>
              <a:t>Execute commands</a:t>
            </a:r>
            <a:endParaRPr lang="th-TH"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it works </a:t>
            </a:r>
            <a:endParaRPr lang="th-TH" dirty="0"/>
          </a:p>
        </p:txBody>
      </p:sp>
      <p:sp>
        <p:nvSpPr>
          <p:cNvPr id="3" name="Content Placeholder 2"/>
          <p:cNvSpPr>
            <a:spLocks noGrp="1"/>
          </p:cNvSpPr>
          <p:nvPr>
            <p:ph sz="quarter" idx="1"/>
          </p:nvPr>
        </p:nvSpPr>
        <p:spPr/>
        <p:txBody>
          <a:bodyPr>
            <a:normAutofit lnSpcReduction="10000"/>
          </a:bodyPr>
          <a:lstStyle/>
          <a:p>
            <a:pPr>
              <a:buNone/>
            </a:pPr>
            <a:r>
              <a:rPr lang="en-US" dirty="0" smtClean="0"/>
              <a:t>	This workflow based on the </a:t>
            </a:r>
            <a:r>
              <a:rPr lang="en-US" dirty="0" err="1" smtClean="0"/>
              <a:t>Mocap</a:t>
            </a:r>
            <a:r>
              <a:rPr lang="en-US" dirty="0" smtClean="0"/>
              <a:t> </a:t>
            </a:r>
            <a:r>
              <a:rPr lang="en-US" dirty="0" smtClean="0"/>
              <a:t>system </a:t>
            </a:r>
            <a:r>
              <a:rPr lang="en-US" dirty="0" smtClean="0"/>
              <a:t>from Motion </a:t>
            </a:r>
            <a:r>
              <a:rPr lang="en-US" dirty="0" smtClean="0"/>
              <a:t>Analysis </a:t>
            </a:r>
            <a:r>
              <a:rPr lang="en-US" dirty="0" smtClean="0">
                <a:hlinkClick r:id="rId2"/>
              </a:rPr>
              <a:t>http</a:t>
            </a:r>
            <a:r>
              <a:rPr lang="en-US" dirty="0" smtClean="0">
                <a:hlinkClick r:id="rId2"/>
              </a:rPr>
              <a:t>://www.motionanalysis.com</a:t>
            </a:r>
            <a:r>
              <a:rPr lang="en-US" dirty="0" smtClean="0">
                <a:hlinkClick r:id="rId2"/>
              </a:rPr>
              <a:t>/</a:t>
            </a:r>
            <a:endParaRPr lang="en-US" dirty="0" smtClean="0"/>
          </a:p>
          <a:p>
            <a:r>
              <a:rPr lang="en-US" dirty="0" smtClean="0"/>
              <a:t>Set up the system (Camera, performing area)</a:t>
            </a:r>
          </a:p>
          <a:p>
            <a:r>
              <a:rPr lang="en-US" dirty="0" smtClean="0"/>
              <a:t>Calibrate the system (avoid any </a:t>
            </a:r>
            <a:r>
              <a:rPr lang="en-US" dirty="0" err="1" smtClean="0"/>
              <a:t>reflectable</a:t>
            </a:r>
            <a:r>
              <a:rPr lang="en-US" dirty="0" smtClean="0"/>
              <a:t> surface, light source)</a:t>
            </a:r>
          </a:p>
          <a:p>
            <a:r>
              <a:rPr lang="en-US" dirty="0" smtClean="0"/>
              <a:t>Create template for any motion</a:t>
            </a:r>
          </a:p>
          <a:p>
            <a:r>
              <a:rPr lang="en-US" dirty="0" smtClean="0"/>
              <a:t>Clean up the captured data and save as a useable format</a:t>
            </a:r>
          </a:p>
          <a:p>
            <a:r>
              <a:rPr lang="en-US" dirty="0" smtClean="0"/>
              <a:t>Start </a:t>
            </a:r>
            <a:r>
              <a:rPr lang="en-US" dirty="0" err="1" smtClean="0"/>
              <a:t>mocaping</a:t>
            </a:r>
            <a:r>
              <a:rPr lang="en-US" dirty="0" smtClean="0"/>
              <a:t> ! </a:t>
            </a:r>
            <a:endParaRPr lang="th-TH"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890</TotalTime>
  <Words>481</Words>
  <Application>Microsoft Office PowerPoint</Application>
  <PresentationFormat>On-screen Show (4:3)</PresentationFormat>
  <Paragraphs>148</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Median</vt:lpstr>
      <vt:lpstr>VIRTUAL REALITY (ความเป็นจริงเสมือน)</vt:lpstr>
      <vt:lpstr>Lecture 0 Motion CAPTURE</vt:lpstr>
      <vt:lpstr>Watch this !</vt:lpstr>
      <vt:lpstr>Motion Capture</vt:lpstr>
      <vt:lpstr>What is Motion Capture?</vt:lpstr>
      <vt:lpstr>More generally…</vt:lpstr>
      <vt:lpstr>History of Mocap</vt:lpstr>
      <vt:lpstr>Principle</vt:lpstr>
      <vt:lpstr>How it works </vt:lpstr>
      <vt:lpstr>Then… </vt:lpstr>
      <vt:lpstr>Types of Mocap</vt:lpstr>
      <vt:lpstr>Magnetic</vt:lpstr>
      <vt:lpstr>How it works?</vt:lpstr>
      <vt:lpstr>Magnetic</vt:lpstr>
      <vt:lpstr>Advantages &amp; Disadvantages</vt:lpstr>
      <vt:lpstr>Mechanical Motion Capture</vt:lpstr>
      <vt:lpstr>Mechanical Motion Capture</vt:lpstr>
      <vt:lpstr>Optical</vt:lpstr>
      <vt:lpstr>Optical body tracking: practice</vt:lpstr>
      <vt:lpstr>Advantages &amp; Disadvantages</vt:lpstr>
      <vt:lpstr>Slide 21</vt:lpstr>
      <vt:lpstr> Sources of errors </vt:lpstr>
      <vt:lpstr>So… what if you want to play with Mocap</vt:lpstr>
      <vt:lpstr>References</vt:lpstr>
      <vt:lpstr>Activity</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Virtual Reality (ความเป็นจริงเสมือน)</dc:title>
  <dc:creator/>
  <cp:lastModifiedBy>Corporate Edition</cp:lastModifiedBy>
  <cp:revision>93</cp:revision>
  <dcterms:created xsi:type="dcterms:W3CDTF">2006-08-16T00:00:00Z</dcterms:created>
  <dcterms:modified xsi:type="dcterms:W3CDTF">2012-11-13T06:53:47Z</dcterms:modified>
</cp:coreProperties>
</file>