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95" r:id="rId4"/>
    <p:sldId id="273" r:id="rId5"/>
    <p:sldId id="282" r:id="rId6"/>
    <p:sldId id="284" r:id="rId7"/>
    <p:sldId id="283" r:id="rId8"/>
    <p:sldId id="285" r:id="rId9"/>
    <p:sldId id="286" r:id="rId10"/>
    <p:sldId id="293" r:id="rId11"/>
    <p:sldId id="294" r:id="rId12"/>
    <p:sldId id="296" r:id="rId13"/>
    <p:sldId id="298" r:id="rId14"/>
    <p:sldId id="297" r:id="rId15"/>
    <p:sldId id="299" r:id="rId16"/>
    <p:sldId id="300" r:id="rId17"/>
    <p:sldId id="301" r:id="rId18"/>
    <p:sldId id="302" r:id="rId19"/>
    <p:sldId id="303" r:id="rId20"/>
    <p:sldId id="287" r:id="rId21"/>
    <p:sldId id="288" r:id="rId22"/>
    <p:sldId id="289" r:id="rId23"/>
    <p:sldId id="290" r:id="rId24"/>
    <p:sldId id="291" r:id="rId25"/>
    <p:sldId id="280" r:id="rId26"/>
    <p:sldId id="292"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09" autoAdjust="0"/>
  </p:normalViewPr>
  <p:slideViewPr>
    <p:cSldViewPr>
      <p:cViewPr varScale="1">
        <p:scale>
          <a:sx n="70" d="100"/>
          <a:sy n="70" d="100"/>
        </p:scale>
        <p:origin x="-1386" y="-10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11/20/2012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11/20/2012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11/20/2012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11/20/2012</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11/20/2012</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11/20/2012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11/20/2012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maxon.net/products/general-information/general-information/student-version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blender.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usa.autodesk.com/3ds-ma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pitipongp.daportfolio.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itipongp.daportfolio.com/" TargetMode="External"/><Relationship Id="rId2" Type="http://schemas.openxmlformats.org/officeDocument/2006/relationships/hyperlink" Target="http://www.youtube.com/watch?v=GGdWs90J4Q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err="1" smtClean="0"/>
              <a:t>Pitipong</a:t>
            </a:r>
            <a:r>
              <a:rPr lang="en-US" dirty="0" smtClean="0"/>
              <a:t> </a:t>
            </a:r>
            <a:r>
              <a:rPr lang="en-US" dirty="0" err="1" smtClean="0"/>
              <a:t>Pimpiset</a:t>
            </a:r>
            <a:endParaRPr lang="th-TH" dirty="0"/>
          </a:p>
        </p:txBody>
      </p:sp>
      <p:sp>
        <p:nvSpPr>
          <p:cNvPr id="2" name="Title 1"/>
          <p:cNvSpPr>
            <a:spLocks noGrp="1"/>
          </p:cNvSpPr>
          <p:nvPr>
            <p:ph type="title"/>
          </p:nvPr>
        </p:nvSpPr>
        <p:spPr/>
        <p:txBody>
          <a:bodyPr/>
          <a:lstStyle/>
          <a:p>
            <a:r>
              <a:rPr lang="en-US" dirty="0" smtClean="0"/>
              <a:t>VIRTUAL REALITY (</a:t>
            </a:r>
            <a:r>
              <a:rPr lang="th-TH" dirty="0" smtClean="0"/>
              <a:t>ความเป็นจริงเสมือน</a:t>
            </a:r>
            <a:r>
              <a:rPr lang="en-US" dirty="0" smtClean="0"/>
              <a:t>)</a:t>
            </a:r>
            <a:endParaRPr lang="th-TH"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Let’s get to know these 3d software !</a:t>
            </a:r>
            <a:endParaRPr lang="th-TH"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Alias Maya (Autodesk Maya)</a:t>
            </a:r>
            <a:endParaRPr lang="th-TH" dirty="0"/>
          </a:p>
        </p:txBody>
      </p:sp>
      <p:sp>
        <p:nvSpPr>
          <p:cNvPr id="3" name="Content Placeholder 2"/>
          <p:cNvSpPr>
            <a:spLocks noGrp="1"/>
          </p:cNvSpPr>
          <p:nvPr>
            <p:ph sz="quarter" idx="1"/>
          </p:nvPr>
        </p:nvSpPr>
        <p:spPr/>
        <p:txBody>
          <a:bodyPr>
            <a:normAutofit fontScale="92500" lnSpcReduction="10000"/>
          </a:bodyPr>
          <a:lstStyle/>
          <a:p>
            <a:r>
              <a:rPr lang="en-US" dirty="0" smtClean="0"/>
              <a:t>3D </a:t>
            </a:r>
            <a:r>
              <a:rPr lang="en-US" dirty="0" err="1" smtClean="0"/>
              <a:t>conputer</a:t>
            </a:r>
            <a:r>
              <a:rPr lang="en-US" dirty="0" smtClean="0"/>
              <a:t> graphics software</a:t>
            </a:r>
            <a:r>
              <a:rPr lang="en-US" dirty="0" smtClean="0"/>
              <a:t> </a:t>
            </a:r>
            <a:endParaRPr lang="en-US" dirty="0" smtClean="0"/>
          </a:p>
          <a:p>
            <a:r>
              <a:rPr lang="en-US" dirty="0" smtClean="0"/>
              <a:t>R</a:t>
            </a:r>
            <a:r>
              <a:rPr lang="en-US" dirty="0" smtClean="0"/>
              <a:t>uns </a:t>
            </a:r>
            <a:r>
              <a:rPr lang="en-US" dirty="0" smtClean="0"/>
              <a:t>on </a:t>
            </a:r>
            <a:r>
              <a:rPr lang="en-US" dirty="0" smtClean="0"/>
              <a:t>Window, Mac OS and Linux</a:t>
            </a:r>
          </a:p>
          <a:p>
            <a:r>
              <a:rPr lang="en-US" dirty="0" smtClean="0"/>
              <a:t>O</a:t>
            </a:r>
            <a:r>
              <a:rPr lang="en-US" dirty="0" smtClean="0"/>
              <a:t>riginally </a:t>
            </a:r>
            <a:r>
              <a:rPr lang="en-US" dirty="0" smtClean="0"/>
              <a:t>developed by </a:t>
            </a:r>
            <a:r>
              <a:rPr lang="en-US" dirty="0" smtClean="0"/>
              <a:t>Alias systems </a:t>
            </a:r>
            <a:r>
              <a:rPr lang="en-US" dirty="0" err="1" smtClean="0"/>
              <a:t>coporation</a:t>
            </a:r>
            <a:r>
              <a:rPr lang="en-US" dirty="0" smtClean="0"/>
              <a:t> (</a:t>
            </a:r>
            <a:r>
              <a:rPr lang="en-US" dirty="0" smtClean="0"/>
              <a:t>formerly </a:t>
            </a:r>
            <a:r>
              <a:rPr lang="en-US" dirty="0" err="1" smtClean="0"/>
              <a:t>Alias|Wavefront</a:t>
            </a:r>
            <a:r>
              <a:rPr lang="en-US" dirty="0" smtClean="0"/>
              <a:t>) </a:t>
            </a:r>
            <a:r>
              <a:rPr lang="en-US" dirty="0" smtClean="0"/>
              <a:t>but </a:t>
            </a:r>
            <a:r>
              <a:rPr lang="en-US" dirty="0" smtClean="0"/>
              <a:t>currently owned and developed by </a:t>
            </a:r>
            <a:r>
              <a:rPr lang="en-US" dirty="0" smtClean="0"/>
              <a:t>Autodesk, inc.</a:t>
            </a:r>
            <a:r>
              <a:rPr lang="en-US" dirty="0" smtClean="0"/>
              <a:t> </a:t>
            </a:r>
            <a:endParaRPr lang="en-US" dirty="0" smtClean="0"/>
          </a:p>
          <a:p>
            <a:r>
              <a:rPr lang="en-US" dirty="0" smtClean="0"/>
              <a:t>It </a:t>
            </a:r>
            <a:r>
              <a:rPr lang="en-US" dirty="0" smtClean="0"/>
              <a:t>is used to create interactive 3D applications, including video games, animated film, TV series, or visual effects. </a:t>
            </a:r>
            <a:endParaRPr lang="en-US" dirty="0" smtClean="0"/>
          </a:p>
          <a:p>
            <a:r>
              <a:rPr lang="en-US" dirty="0" smtClean="0"/>
              <a:t>The </a:t>
            </a:r>
            <a:r>
              <a:rPr lang="en-US" dirty="0" smtClean="0"/>
              <a:t>product is named after </a:t>
            </a:r>
            <a:r>
              <a:rPr lang="en-US" dirty="0" smtClean="0"/>
              <a:t>the Sanskrit</a:t>
            </a:r>
            <a:r>
              <a:rPr lang="en-US" dirty="0" smtClean="0"/>
              <a:t> word </a:t>
            </a:r>
            <a:r>
              <a:rPr lang="en-US" i="1" dirty="0" smtClean="0"/>
              <a:t>Maya</a:t>
            </a:r>
            <a:r>
              <a:rPr lang="en-US" dirty="0" smtClean="0"/>
              <a:t> (</a:t>
            </a:r>
            <a:r>
              <a:rPr lang="en-US" dirty="0" err="1" smtClean="0"/>
              <a:t>माया</a:t>
            </a:r>
            <a:r>
              <a:rPr lang="en-US" dirty="0" smtClean="0"/>
              <a:t> </a:t>
            </a:r>
            <a:r>
              <a:rPr lang="en-US" i="1" dirty="0" err="1" smtClean="0"/>
              <a:t>māyā</a:t>
            </a:r>
            <a:r>
              <a:rPr lang="en-US" dirty="0" smtClean="0"/>
              <a:t>), the </a:t>
            </a:r>
            <a:r>
              <a:rPr lang="en-US" dirty="0" smtClean="0"/>
              <a:t>Hindu</a:t>
            </a:r>
            <a:r>
              <a:rPr lang="en-US" dirty="0" smtClean="0"/>
              <a:t> concept of illusion</a:t>
            </a:r>
            <a:r>
              <a:rPr lang="en-US" dirty="0" smtClean="0"/>
              <a:t>.</a:t>
            </a:r>
            <a:endParaRPr lang="th-TH"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Maya</a:t>
            </a:r>
            <a:endParaRPr lang="th-TH" dirty="0"/>
          </a:p>
        </p:txBody>
      </p:sp>
      <p:pic>
        <p:nvPicPr>
          <p:cNvPr id="8" name="Content Placeholder 7" descr="maya_65.png"/>
          <p:cNvPicPr>
            <a:picLocks noGrp="1" noChangeAspect="1"/>
          </p:cNvPicPr>
          <p:nvPr>
            <p:ph sz="quarter" idx="1"/>
          </p:nvPr>
        </p:nvPicPr>
        <p:blipFill>
          <a:blip r:embed="rId2" cstate="print"/>
          <a:stretch>
            <a:fillRect/>
          </a:stretch>
        </p:blipFill>
        <p:spPr>
          <a:xfrm>
            <a:off x="609600" y="2905021"/>
            <a:ext cx="3886200" cy="1940133"/>
          </a:xfrm>
        </p:spPr>
      </p:pic>
      <p:pic>
        <p:nvPicPr>
          <p:cNvPr id="7" name="Content Placeholder 6" descr="maya 2012.jpg"/>
          <p:cNvPicPr>
            <a:picLocks noGrp="1" noChangeAspect="1"/>
          </p:cNvPicPr>
          <p:nvPr>
            <p:ph sz="quarter" idx="2"/>
          </p:nvPr>
        </p:nvPicPr>
        <p:blipFill>
          <a:blip r:embed="rId3" cstate="print"/>
          <a:stretch>
            <a:fillRect/>
          </a:stretch>
        </p:blipFill>
        <p:spPr>
          <a:xfrm>
            <a:off x="4845050" y="2702751"/>
            <a:ext cx="3886200" cy="234467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a:t>
            </a:r>
            <a:endParaRPr lang="th-TH" dirty="0"/>
          </a:p>
        </p:txBody>
      </p:sp>
      <p:pic>
        <p:nvPicPr>
          <p:cNvPr id="6" name="Content Placeholder 5" descr="maya ui.jpg"/>
          <p:cNvPicPr>
            <a:picLocks noGrp="1" noChangeAspect="1"/>
          </p:cNvPicPr>
          <p:nvPr>
            <p:ph sz="quarter" idx="1"/>
          </p:nvPr>
        </p:nvPicPr>
        <p:blipFill>
          <a:blip r:embed="rId2" cstate="print"/>
          <a:stretch>
            <a:fillRect/>
          </a:stretch>
        </p:blipFill>
        <p:spPr>
          <a:xfrm>
            <a:off x="914400" y="1752598"/>
            <a:ext cx="7495930" cy="510540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Cinema4D</a:t>
            </a:r>
            <a:endParaRPr lang="th-TH" dirty="0"/>
          </a:p>
        </p:txBody>
      </p:sp>
      <p:sp>
        <p:nvSpPr>
          <p:cNvPr id="5" name="Content Placeholder 4"/>
          <p:cNvSpPr>
            <a:spLocks noGrp="1"/>
          </p:cNvSpPr>
          <p:nvPr>
            <p:ph sz="quarter" idx="1"/>
          </p:nvPr>
        </p:nvSpPr>
        <p:spPr>
          <a:xfrm>
            <a:off x="612648" y="1600200"/>
            <a:ext cx="8153400" cy="4953000"/>
          </a:xfrm>
        </p:spPr>
        <p:txBody>
          <a:bodyPr>
            <a:normAutofit fontScale="850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Free version </a:t>
            </a:r>
            <a:r>
              <a:rPr lang="en-US" dirty="0" smtClean="0"/>
              <a:t>available at </a:t>
            </a:r>
            <a:r>
              <a:rPr lang="en-US" dirty="0" smtClean="0">
                <a:hlinkClick r:id="rId2"/>
              </a:rPr>
              <a:t>http://</a:t>
            </a:r>
            <a:r>
              <a:rPr lang="en-US" dirty="0" smtClean="0">
                <a:hlinkClick r:id="rId2"/>
              </a:rPr>
              <a:t>www.maxon.net/products/general-information/general-information/student-versions.html</a:t>
            </a:r>
            <a:r>
              <a:rPr lang="en-US" dirty="0" smtClean="0"/>
              <a:t> </a:t>
            </a:r>
            <a:endParaRPr lang="th-TH" dirty="0"/>
          </a:p>
        </p:txBody>
      </p:sp>
      <p:pic>
        <p:nvPicPr>
          <p:cNvPr id="1026" name="Picture 2" descr="C:\Documents and Settings\ickku_806\Desktop\C4D_Logo.png"/>
          <p:cNvPicPr>
            <a:picLocks noChangeAspect="1" noChangeArrowheads="1"/>
          </p:cNvPicPr>
          <p:nvPr/>
        </p:nvPicPr>
        <p:blipFill>
          <a:blip r:embed="rId3" cstate="print"/>
          <a:srcRect/>
          <a:stretch>
            <a:fillRect/>
          </a:stretch>
        </p:blipFill>
        <p:spPr bwMode="auto">
          <a:xfrm>
            <a:off x="2819400" y="1600200"/>
            <a:ext cx="3657600" cy="3657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
          </p:nvPr>
        </p:nvSpPr>
        <p:spPr/>
        <p:txBody>
          <a:bodyPr/>
          <a:lstStyle/>
          <a:p>
            <a:r>
              <a:rPr lang="en-US" dirty="0" smtClean="0"/>
              <a:t>3D modeling, animation and rendering </a:t>
            </a:r>
            <a:r>
              <a:rPr lang="en-US" dirty="0" smtClean="0"/>
              <a:t>application</a:t>
            </a:r>
          </a:p>
          <a:p>
            <a:r>
              <a:rPr lang="en-US" dirty="0" smtClean="0"/>
              <a:t>Developed </a:t>
            </a:r>
            <a:r>
              <a:rPr lang="en-US" dirty="0" smtClean="0"/>
              <a:t>by MAXON </a:t>
            </a:r>
            <a:r>
              <a:rPr lang="en-US" dirty="0" smtClean="0"/>
              <a:t>Computer, Germany</a:t>
            </a:r>
          </a:p>
          <a:p>
            <a:r>
              <a:rPr lang="en-US" dirty="0" smtClean="0"/>
              <a:t>It is capable of procedural and </a:t>
            </a:r>
            <a:r>
              <a:rPr lang="en-US" dirty="0" smtClean="0"/>
              <a:t>polygonal/</a:t>
            </a:r>
            <a:r>
              <a:rPr lang="en-US" dirty="0" err="1" smtClean="0"/>
              <a:t>subD</a:t>
            </a:r>
            <a:r>
              <a:rPr lang="en-US" dirty="0" smtClean="0"/>
              <a:t> modeling</a:t>
            </a:r>
            <a:r>
              <a:rPr lang="en-US" dirty="0" smtClean="0"/>
              <a:t>, animating, lighting, texturing, rendering, and common features found in 3d </a:t>
            </a:r>
            <a:r>
              <a:rPr lang="en-US" dirty="0" err="1" smtClean="0"/>
              <a:t>modelling</a:t>
            </a:r>
            <a:r>
              <a:rPr lang="en-US" dirty="0" smtClean="0"/>
              <a:t> applications</a:t>
            </a:r>
            <a:endParaRPr lang="th-TH"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a:t>
            </a:r>
            <a:endParaRPr lang="th-TH" dirty="0"/>
          </a:p>
        </p:txBody>
      </p:sp>
      <p:pic>
        <p:nvPicPr>
          <p:cNvPr id="4" name="Content Placeholder 3" descr="c4d ui.jpg"/>
          <p:cNvPicPr>
            <a:picLocks noGrp="1" noChangeAspect="1"/>
          </p:cNvPicPr>
          <p:nvPr>
            <p:ph sz="quarter" idx="1"/>
          </p:nvPr>
        </p:nvPicPr>
        <p:blipFill>
          <a:blip r:embed="rId2" cstate="print"/>
          <a:stretch>
            <a:fillRect/>
          </a:stretch>
        </p:blipFill>
        <p:spPr>
          <a:xfrm>
            <a:off x="1149475" y="1828800"/>
            <a:ext cx="7080000" cy="4495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Blender</a:t>
            </a:r>
            <a:endParaRPr lang="th-TH" dirty="0"/>
          </a:p>
        </p:txBody>
      </p:sp>
      <p:sp>
        <p:nvSpPr>
          <p:cNvPr id="3" name="Content Placeholder 2"/>
          <p:cNvSpPr>
            <a:spLocks noGrp="1"/>
          </p:cNvSpPr>
          <p:nvPr>
            <p:ph sz="quarter" idx="1"/>
          </p:nvPr>
        </p:nvSpPr>
        <p:spPr>
          <a:xfrm>
            <a:off x="612648" y="1600200"/>
            <a:ext cx="8153400" cy="49530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Free and it’s a full version! </a:t>
            </a:r>
            <a:r>
              <a:rPr lang="en-US" dirty="0" smtClean="0">
                <a:hlinkClick r:id="rId2"/>
              </a:rPr>
              <a:t>http</a:t>
            </a:r>
            <a:r>
              <a:rPr lang="en-US" dirty="0" smtClean="0">
                <a:hlinkClick r:id="rId2"/>
              </a:rPr>
              <a:t>://www.blender.org</a:t>
            </a:r>
            <a:r>
              <a:rPr lang="en-US" dirty="0" smtClean="0">
                <a:hlinkClick r:id="rId2"/>
              </a:rPr>
              <a:t>/</a:t>
            </a:r>
            <a:r>
              <a:rPr lang="en-US" dirty="0" smtClean="0"/>
              <a:t> </a:t>
            </a:r>
            <a:endParaRPr lang="th-TH" dirty="0"/>
          </a:p>
        </p:txBody>
      </p:sp>
      <p:pic>
        <p:nvPicPr>
          <p:cNvPr id="2050" name="Picture 2" descr="C:\Documents and Settings\ickku_806\Desktop\Blender-2.64a.png"/>
          <p:cNvPicPr>
            <a:picLocks noChangeAspect="1" noChangeArrowheads="1"/>
          </p:cNvPicPr>
          <p:nvPr/>
        </p:nvPicPr>
        <p:blipFill>
          <a:blip r:embed="rId3" cstate="print"/>
          <a:srcRect/>
          <a:stretch>
            <a:fillRect/>
          </a:stretch>
        </p:blipFill>
        <p:spPr bwMode="auto">
          <a:xfrm>
            <a:off x="1328378" y="1726088"/>
            <a:ext cx="6748822" cy="406511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SketchUp</a:t>
            </a:r>
            <a:r>
              <a:rPr lang="en-US" dirty="0" smtClean="0"/>
              <a:t> </a:t>
            </a:r>
            <a:endParaRPr lang="th-TH" dirty="0"/>
          </a:p>
        </p:txBody>
      </p:sp>
      <p:sp>
        <p:nvSpPr>
          <p:cNvPr id="3" name="Content Placeholder 2"/>
          <p:cNvSpPr>
            <a:spLocks noGrp="1"/>
          </p:cNvSpPr>
          <p:nvPr>
            <p:ph sz="quarter" idx="1"/>
          </p:nvPr>
        </p:nvSpPr>
        <p:spPr/>
        <p:txBody>
          <a:bodyPr/>
          <a:lstStyle/>
          <a:p>
            <a:r>
              <a:rPr lang="en-US" dirty="0" smtClean="0"/>
              <a:t>3D for Everyone!</a:t>
            </a:r>
            <a:endParaRPr lang="th-TH" dirty="0"/>
          </a:p>
        </p:txBody>
      </p:sp>
      <p:pic>
        <p:nvPicPr>
          <p:cNvPr id="3074" name="Picture 2" descr="C:\Documents and Settings\ickku_806\Desktop\sketchup.jpg"/>
          <p:cNvPicPr>
            <a:picLocks noChangeAspect="1" noChangeArrowheads="1"/>
          </p:cNvPicPr>
          <p:nvPr/>
        </p:nvPicPr>
        <p:blipFill>
          <a:blip r:embed="rId2" cstate="print"/>
          <a:srcRect/>
          <a:stretch>
            <a:fillRect/>
          </a:stretch>
        </p:blipFill>
        <p:spPr bwMode="auto">
          <a:xfrm>
            <a:off x="1752600" y="2362200"/>
            <a:ext cx="5638800" cy="383521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SketchUp</a:t>
            </a:r>
            <a:r>
              <a:rPr lang="en-US" dirty="0" smtClean="0"/>
              <a:t> </a:t>
            </a:r>
            <a:endParaRPr lang="th-TH" dirty="0"/>
          </a:p>
        </p:txBody>
      </p:sp>
      <p:sp>
        <p:nvSpPr>
          <p:cNvPr id="5" name="Content Placeholder 4"/>
          <p:cNvSpPr>
            <a:spLocks noGrp="1"/>
          </p:cNvSpPr>
          <p:nvPr>
            <p:ph sz="quarter" idx="2"/>
          </p:nvPr>
        </p:nvSpPr>
        <p:spPr/>
        <p:txBody>
          <a:bodyPr/>
          <a:lstStyle/>
          <a:p>
            <a:r>
              <a:rPr lang="en-US" dirty="0" smtClean="0"/>
              <a:t>Re-imagine your living space</a:t>
            </a:r>
          </a:p>
          <a:p>
            <a:r>
              <a:rPr lang="en-US" dirty="0" smtClean="0"/>
              <a:t>Model buildings for Google Earth</a:t>
            </a:r>
          </a:p>
          <a:p>
            <a:r>
              <a:rPr lang="en-US" dirty="0" smtClean="0"/>
              <a:t>Use </a:t>
            </a:r>
            <a:r>
              <a:rPr lang="en-US" dirty="0" err="1" smtClean="0"/>
              <a:t>SketchUp</a:t>
            </a:r>
            <a:r>
              <a:rPr lang="en-US" dirty="0" smtClean="0"/>
              <a:t> for free</a:t>
            </a:r>
          </a:p>
          <a:p>
            <a:endParaRPr lang="th-TH" dirty="0"/>
          </a:p>
        </p:txBody>
      </p:sp>
      <p:sp>
        <p:nvSpPr>
          <p:cNvPr id="7" name="Content Placeholder 6"/>
          <p:cNvSpPr>
            <a:spLocks noGrp="1"/>
          </p:cNvSpPr>
          <p:nvPr>
            <p:ph sz="quarter" idx="4"/>
          </p:nvPr>
        </p:nvSpPr>
        <p:spPr/>
        <p:txBody>
          <a:bodyPr>
            <a:normAutofit lnSpcReduction="10000"/>
          </a:bodyPr>
          <a:lstStyle/>
          <a:p>
            <a:r>
              <a:rPr lang="en-US" dirty="0" smtClean="0"/>
              <a:t>Build precise 3D models on the fly</a:t>
            </a:r>
          </a:p>
          <a:p>
            <a:r>
              <a:rPr lang="en-US" dirty="0" smtClean="0"/>
              <a:t>Exchange files with other software</a:t>
            </a:r>
          </a:p>
          <a:p>
            <a:r>
              <a:rPr lang="en-US" dirty="0" smtClean="0"/>
              <a:t>Create compelling 2D design documents</a:t>
            </a:r>
          </a:p>
          <a:p>
            <a:r>
              <a:rPr lang="en-US" smtClean="0"/>
              <a:t>Generate reports, PDFs and more</a:t>
            </a:r>
          </a:p>
          <a:p>
            <a:endParaRPr lang="th-TH"/>
          </a:p>
        </p:txBody>
      </p:sp>
      <p:sp>
        <p:nvSpPr>
          <p:cNvPr id="4" name="Text Placeholder 3"/>
          <p:cNvSpPr>
            <a:spLocks noGrp="1"/>
          </p:cNvSpPr>
          <p:nvPr>
            <p:ph type="body" sz="quarter" idx="1"/>
          </p:nvPr>
        </p:nvSpPr>
        <p:spPr/>
        <p:txBody>
          <a:bodyPr/>
          <a:lstStyle/>
          <a:p>
            <a:r>
              <a:rPr lang="en-US" dirty="0" smtClean="0"/>
              <a:t>Free version</a:t>
            </a:r>
            <a:endParaRPr lang="th-TH" dirty="0"/>
          </a:p>
        </p:txBody>
      </p:sp>
      <p:sp>
        <p:nvSpPr>
          <p:cNvPr id="6" name="Text Placeholder 5"/>
          <p:cNvSpPr>
            <a:spLocks noGrp="1"/>
          </p:cNvSpPr>
          <p:nvPr>
            <p:ph type="body" sz="quarter" idx="3"/>
          </p:nvPr>
        </p:nvSpPr>
        <p:spPr/>
        <p:txBody>
          <a:bodyPr/>
          <a:lstStyle/>
          <a:p>
            <a:r>
              <a:rPr lang="en-US" dirty="0" smtClean="0"/>
              <a:t>Pro version</a:t>
            </a:r>
            <a:endParaRPr lang="th-TH"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1470025"/>
          </a:xfrm>
        </p:spPr>
        <p:txBody>
          <a:bodyPr>
            <a:normAutofit/>
          </a:bodyPr>
          <a:lstStyle/>
          <a:p>
            <a:r>
              <a:rPr lang="en-US" dirty="0" smtClean="0"/>
              <a:t>Lecture 0</a:t>
            </a:r>
            <a:br>
              <a:rPr lang="en-US" dirty="0" smtClean="0"/>
            </a:br>
            <a:r>
              <a:rPr lang="en-US" sz="2400" dirty="0" smtClean="0"/>
              <a:t>3d </a:t>
            </a:r>
            <a:r>
              <a:rPr lang="en-US" sz="2400" dirty="0" err="1" smtClean="0"/>
              <a:t>animtion</a:t>
            </a:r>
            <a:r>
              <a:rPr lang="en-US" sz="2400" dirty="0" smtClean="0"/>
              <a:t> &amp; Virtual reality</a:t>
            </a:r>
            <a:endParaRPr lang="th-TH" sz="2400" dirty="0"/>
          </a:p>
        </p:txBody>
      </p:sp>
      <p:sp>
        <p:nvSpPr>
          <p:cNvPr id="3" name="Subtitle 2"/>
          <p:cNvSpPr>
            <a:spLocks noGrp="1"/>
          </p:cNvSpPr>
          <p:nvPr>
            <p:ph type="subTitle" idx="1"/>
          </p:nvPr>
        </p:nvSpPr>
        <p:spPr/>
        <p:txBody>
          <a:bodyPr/>
          <a:lstStyle/>
          <a:p>
            <a:r>
              <a:rPr lang="en-US" dirty="0" smtClean="0"/>
              <a:t>VIRTUAL REALITY</a:t>
            </a:r>
            <a:endParaRPr lang="th-TH"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a:t>
            </a:r>
            <a:r>
              <a:rPr lang="en-US" dirty="0" smtClean="0"/>
              <a:t>about </a:t>
            </a:r>
            <a:r>
              <a:rPr lang="en-US" dirty="0" smtClean="0"/>
              <a:t>to learn…</a:t>
            </a:r>
            <a:endParaRPr lang="th-TH" dirty="0"/>
          </a:p>
        </p:txBody>
      </p:sp>
      <p:pic>
        <p:nvPicPr>
          <p:cNvPr id="7" name="Content Placeholder 6" descr="max2011logo.jpg"/>
          <p:cNvPicPr>
            <a:picLocks noGrp="1" noChangeAspect="1"/>
          </p:cNvPicPr>
          <p:nvPr>
            <p:ph sz="quarter" idx="1"/>
          </p:nvPr>
        </p:nvPicPr>
        <p:blipFill>
          <a:blip r:embed="rId2" cstate="print"/>
          <a:stretch>
            <a:fillRect/>
          </a:stretch>
        </p:blipFill>
        <p:spPr>
          <a:xfrm>
            <a:off x="1465596" y="1828800"/>
            <a:ext cx="6447758" cy="44958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Autodesk 3ds max?</a:t>
            </a:r>
            <a:endParaRPr lang="th-TH" dirty="0"/>
          </a:p>
        </p:txBody>
      </p:sp>
      <p:sp>
        <p:nvSpPr>
          <p:cNvPr id="3" name="Content Placeholder 2"/>
          <p:cNvSpPr>
            <a:spLocks noGrp="1"/>
          </p:cNvSpPr>
          <p:nvPr>
            <p:ph sz="quarter" idx="1"/>
          </p:nvPr>
        </p:nvSpPr>
        <p:spPr/>
        <p:txBody>
          <a:bodyPr/>
          <a:lstStyle/>
          <a:p>
            <a:pPr>
              <a:buNone/>
            </a:pPr>
            <a:r>
              <a:rPr lang="en-US" dirty="0" smtClean="0"/>
              <a:t>	Autodesk 3ds Max provides a comprehensive, integrated 3D modeling, animation, rendering, and compositing solution for game developers, visual effects artists, and motion graphics artists along with other creative professionals working in the media design industry. </a:t>
            </a:r>
            <a:endParaRPr lang="th-TH"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features</a:t>
            </a:r>
            <a:endParaRPr lang="th-TH" dirty="0"/>
          </a:p>
        </p:txBody>
      </p:sp>
      <p:sp>
        <p:nvSpPr>
          <p:cNvPr id="3" name="Content Placeholder 2"/>
          <p:cNvSpPr>
            <a:spLocks noGrp="1"/>
          </p:cNvSpPr>
          <p:nvPr>
            <p:ph sz="quarter" idx="1"/>
          </p:nvPr>
        </p:nvSpPr>
        <p:spPr/>
        <p:txBody>
          <a:bodyPr>
            <a:normAutofit/>
          </a:bodyPr>
          <a:lstStyle/>
          <a:p>
            <a:r>
              <a:rPr lang="en-US" b="1" dirty="0" smtClean="0"/>
              <a:t>Powerful 3D modeling</a:t>
            </a:r>
            <a:r>
              <a:rPr lang="en-US" dirty="0" smtClean="0"/>
              <a:t>—With an extensive polygon modeling and texture mapping toolset, you can create compelling characters, props, and environments more quickly and effectively.</a:t>
            </a:r>
          </a:p>
          <a:p>
            <a:r>
              <a:rPr lang="en-US" b="1" dirty="0" smtClean="0"/>
              <a:t>Advanced character rigging and animation</a:t>
            </a:r>
            <a:r>
              <a:rPr lang="en-US" dirty="0" smtClean="0"/>
              <a:t>—The fully integrated Character Animation Toolkit (CAT) provides an out-of-the-box advanced rigging and animation system.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features</a:t>
            </a:r>
            <a:endParaRPr lang="th-TH" dirty="0"/>
          </a:p>
        </p:txBody>
      </p:sp>
      <p:sp>
        <p:nvSpPr>
          <p:cNvPr id="3" name="Content Placeholder 2"/>
          <p:cNvSpPr>
            <a:spLocks noGrp="1"/>
          </p:cNvSpPr>
          <p:nvPr>
            <p:ph sz="quarter" idx="1"/>
          </p:nvPr>
        </p:nvSpPr>
        <p:spPr/>
        <p:txBody>
          <a:bodyPr>
            <a:normAutofit fontScale="85000" lnSpcReduction="20000"/>
          </a:bodyPr>
          <a:lstStyle/>
          <a:p>
            <a:r>
              <a:rPr lang="en-US" b="1" dirty="0" smtClean="0"/>
              <a:t>Accelerated rendering options</a:t>
            </a:r>
            <a:r>
              <a:rPr lang="en-US" dirty="0" smtClean="0"/>
              <a:t>—Create highly realistic or stylized looks at faster speeds with unlimited batch mental ray® rendering, interactive GPU hardware rendering with Quicksilver, and the NVIDIA® </a:t>
            </a:r>
            <a:r>
              <a:rPr lang="en-US" dirty="0" err="1" smtClean="0"/>
              <a:t>iray</a:t>
            </a:r>
            <a:r>
              <a:rPr lang="en-US" dirty="0" smtClean="0"/>
              <a:t>® renderer.</a:t>
            </a:r>
          </a:p>
          <a:p>
            <a:r>
              <a:rPr lang="en-US" b="1" dirty="0" smtClean="0"/>
              <a:t>Extensible pipeline support</a:t>
            </a:r>
            <a:r>
              <a:rPr lang="en-US" dirty="0" smtClean="0"/>
              <a:t>—Customize, extend, and integrate 3ds Max into existing pipelines with support for C++ and .NET.</a:t>
            </a:r>
          </a:p>
          <a:p>
            <a:r>
              <a:rPr lang="en-US" b="1" dirty="0" smtClean="0"/>
              <a:t>Adobe software interoperability</a:t>
            </a:r>
            <a:r>
              <a:rPr lang="en-US" dirty="0" smtClean="0"/>
              <a:t>—If you’re a creative professional in the media design industry who uses Adobe® After Effects® or Adobe® Photoshop® software, you can enjoy a level of interoperability that sets a higher standard for 2D/3D data exchange.</a:t>
            </a:r>
          </a:p>
          <a:p>
            <a:r>
              <a:rPr lang="en-US" dirty="0" smtClean="0"/>
              <a:t>More in </a:t>
            </a:r>
            <a:r>
              <a:rPr lang="en-US" dirty="0" smtClean="0">
                <a:hlinkClick r:id="rId2"/>
              </a:rPr>
              <a:t>http://usa.autodesk.com/3ds-max/</a:t>
            </a:r>
            <a:endParaRPr lang="en-US" dirty="0" smtClean="0"/>
          </a:p>
          <a:p>
            <a:endParaRPr lang="th-TH"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3Ds Max</a:t>
            </a:r>
            <a:endParaRPr lang="th-TH" dirty="0"/>
          </a:p>
        </p:txBody>
      </p:sp>
      <p:pic>
        <p:nvPicPr>
          <p:cNvPr id="7" name="Content Placeholder 6" descr="52250211_640.jpg"/>
          <p:cNvPicPr>
            <a:picLocks noGrp="1" noChangeAspect="1"/>
          </p:cNvPicPr>
          <p:nvPr>
            <p:ph sz="quarter" idx="1"/>
          </p:nvPr>
        </p:nvPicPr>
        <p:blipFill>
          <a:blip r:embed="rId2" cstate="print"/>
          <a:stretch>
            <a:fillRect/>
          </a:stretch>
        </p:blipFill>
        <p:spPr>
          <a:xfrm>
            <a:off x="670883" y="1752600"/>
            <a:ext cx="8037184" cy="44958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th-TH" dirty="0"/>
          </a:p>
        </p:txBody>
      </p:sp>
      <p:pic>
        <p:nvPicPr>
          <p:cNvPr id="12" name="Content Placeholder 11" descr="044.png"/>
          <p:cNvPicPr>
            <a:picLocks noGrp="1" noChangeAspect="1"/>
          </p:cNvPicPr>
          <p:nvPr>
            <p:ph sz="quarter" idx="2"/>
          </p:nvPr>
        </p:nvPicPr>
        <p:blipFill>
          <a:blip r:embed="rId2" cstate="print"/>
          <a:stretch>
            <a:fillRect/>
          </a:stretch>
        </p:blipFill>
        <p:spPr>
          <a:xfrm>
            <a:off x="3810000" y="1981200"/>
            <a:ext cx="5257800" cy="4634346"/>
          </a:xfrm>
        </p:spPr>
      </p:pic>
      <p:sp>
        <p:nvSpPr>
          <p:cNvPr id="11" name="Content Placeholder 10"/>
          <p:cNvSpPr>
            <a:spLocks noGrp="1"/>
          </p:cNvSpPr>
          <p:nvPr>
            <p:ph sz="quarter" idx="1"/>
          </p:nvPr>
        </p:nvSpPr>
        <p:spPr>
          <a:xfrm>
            <a:off x="609600" y="1589567"/>
            <a:ext cx="4191000" cy="4572000"/>
          </a:xfrm>
        </p:spPr>
        <p:txBody>
          <a:bodyPr>
            <a:normAutofit/>
          </a:bodyPr>
          <a:lstStyle/>
          <a:p>
            <a:pPr>
              <a:buNone/>
            </a:pPr>
            <a:r>
              <a:rPr lang="en-US" sz="2400" dirty="0" smtClean="0"/>
              <a:t>What are we waiting for? </a:t>
            </a:r>
          </a:p>
          <a:p>
            <a:pPr>
              <a:buNone/>
            </a:pPr>
            <a:r>
              <a:rPr lang="en-US" sz="2400" dirty="0" smtClean="0"/>
              <a:t>Let’s have fun with 3ds max !!!</a:t>
            </a:r>
          </a:p>
          <a:p>
            <a:pPr>
              <a:buNone/>
            </a:pPr>
            <a:endParaRPr lang="en-US" sz="2400" dirty="0" smtClean="0"/>
          </a:p>
          <a:p>
            <a:pPr>
              <a:buNone/>
            </a:pPr>
            <a:r>
              <a:rPr lang="en-US" sz="2400" dirty="0" smtClean="0"/>
              <a:t>** Thanks for “Line” emoticon </a:t>
            </a:r>
            <a:r>
              <a:rPr lang="en-US" sz="2400" dirty="0" smtClean="0">
                <a:sym typeface="Wingdings" pitchFamily="2" charset="2"/>
              </a:rPr>
              <a:t></a:t>
            </a:r>
            <a:endParaRPr lang="th-TH"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we </a:t>
            </a:r>
            <a:endParaRPr lang="th-TH" dirty="0"/>
          </a:p>
        </p:txBody>
      </p:sp>
      <p:sp>
        <p:nvSpPr>
          <p:cNvPr id="6" name="Content Placeholder 5"/>
          <p:cNvSpPr>
            <a:spLocks noGrp="1"/>
          </p:cNvSpPr>
          <p:nvPr>
            <p:ph sz="quarter" idx="1"/>
          </p:nvPr>
        </p:nvSpPr>
        <p:spPr/>
        <p:txBody>
          <a:bodyPr/>
          <a:lstStyle/>
          <a:p>
            <a:r>
              <a:rPr lang="en-US" dirty="0" smtClean="0"/>
              <a:t>See some works examples of mine at </a:t>
            </a:r>
            <a:r>
              <a:rPr lang="en-US" u="sng" dirty="0" smtClean="0">
                <a:hlinkClick r:id="rId2"/>
              </a:rPr>
              <a:t>http://pitipongp.daportfolio.com</a:t>
            </a:r>
            <a:endParaRPr lang="en-US" dirty="0" smtClean="0"/>
          </a:p>
          <a:p>
            <a:r>
              <a:rPr lang="en-US" dirty="0" smtClean="0"/>
              <a:t>See provided 3ds max online tutorials. </a:t>
            </a:r>
            <a:endParaRPr lang="th-TH"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th-TH" dirty="0"/>
          </a:p>
        </p:txBody>
      </p:sp>
      <p:sp>
        <p:nvSpPr>
          <p:cNvPr id="3" name="Content Placeholder 2"/>
          <p:cNvSpPr>
            <a:spLocks noGrp="1"/>
          </p:cNvSpPr>
          <p:nvPr>
            <p:ph sz="quarter" idx="1"/>
          </p:nvPr>
        </p:nvSpPr>
        <p:spPr/>
        <p:txBody>
          <a:bodyPr/>
          <a:lstStyle/>
          <a:p>
            <a:r>
              <a:rPr lang="en-US" dirty="0" smtClean="0"/>
              <a:t>Today’s activity…</a:t>
            </a:r>
          </a:p>
          <a:p>
            <a:pPr lvl="1"/>
            <a:r>
              <a:rPr lang="en-US" dirty="0" smtClean="0"/>
              <a:t>Explore 3ds max’s user interface.</a:t>
            </a:r>
          </a:p>
          <a:p>
            <a:pPr lvl="1"/>
            <a:r>
              <a:rPr lang="en-US" dirty="0" smtClean="0"/>
              <a:t>Learn how to control perspective/camera movements in 3ds max	</a:t>
            </a:r>
          </a:p>
          <a:p>
            <a:pPr lvl="1"/>
            <a:r>
              <a:rPr lang="en-US" dirty="0" smtClean="0"/>
              <a:t>Learn how to create simple geometries such as box, sphere, cone and etc.</a:t>
            </a:r>
          </a:p>
          <a:p>
            <a:pPr lvl="1"/>
            <a:r>
              <a:rPr lang="en-US" dirty="0" smtClean="0"/>
              <a:t>Be able to create simple scene/character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video</a:t>
            </a:r>
            <a:endParaRPr lang="th-TH" dirty="0"/>
          </a:p>
        </p:txBody>
      </p:sp>
      <p:sp>
        <p:nvSpPr>
          <p:cNvPr id="3" name="Content Placeholder 2"/>
          <p:cNvSpPr>
            <a:spLocks noGrp="1"/>
          </p:cNvSpPr>
          <p:nvPr>
            <p:ph sz="quarter" idx="1"/>
          </p:nvPr>
        </p:nvSpPr>
        <p:spPr/>
        <p:txBody>
          <a:bodyPr/>
          <a:lstStyle/>
          <a:p>
            <a:pPr>
              <a:buNone/>
            </a:pPr>
            <a:r>
              <a:rPr lang="en-US" dirty="0" smtClean="0">
                <a:hlinkClick r:id="rId2"/>
              </a:rPr>
              <a:t>http://</a:t>
            </a:r>
            <a:r>
              <a:rPr lang="en-US" dirty="0" smtClean="0">
                <a:hlinkClick r:id="rId2"/>
              </a:rPr>
              <a:t>www.youtube.com/watch?v=GGdWs90J4Qg</a:t>
            </a:r>
            <a:endParaRPr lang="en-US" dirty="0" smtClean="0"/>
          </a:p>
          <a:p>
            <a:pPr>
              <a:buNone/>
            </a:pPr>
            <a:endParaRPr lang="en-US" dirty="0" smtClean="0"/>
          </a:p>
          <a:p>
            <a:pPr>
              <a:buNone/>
            </a:pPr>
            <a:r>
              <a:rPr lang="en-US" dirty="0" smtClean="0"/>
              <a:t>Then have a look </a:t>
            </a:r>
            <a:r>
              <a:rPr lang="en-US" dirty="0" smtClean="0"/>
              <a:t>at </a:t>
            </a:r>
            <a:r>
              <a:rPr lang="en-US" dirty="0" smtClean="0">
                <a:hlinkClick r:id="rId3"/>
              </a:rPr>
              <a:t>http://pitipongp.daportfolio.com</a:t>
            </a:r>
            <a:r>
              <a:rPr lang="en-US" dirty="0" smtClean="0">
                <a:hlinkClick r:id="rId3"/>
              </a:rPr>
              <a:t>/</a:t>
            </a:r>
            <a:r>
              <a:rPr lang="en-US" dirty="0" smtClean="0"/>
              <a:t>  </a:t>
            </a:r>
            <a:endParaRPr lang="th-TH"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&amp; VR</a:t>
            </a:r>
            <a:endParaRPr lang="th-TH" dirty="0"/>
          </a:p>
        </p:txBody>
      </p:sp>
      <p:pic>
        <p:nvPicPr>
          <p:cNvPr id="6" name="Content Placeholder 5" descr="pp.jpg"/>
          <p:cNvPicPr>
            <a:picLocks noGrp="1" noChangeAspect="1"/>
          </p:cNvPicPr>
          <p:nvPr>
            <p:ph sz="quarter" idx="1"/>
          </p:nvPr>
        </p:nvPicPr>
        <p:blipFill>
          <a:blip r:embed="rId2" cstate="print"/>
          <a:stretch>
            <a:fillRect/>
          </a:stretch>
        </p:blipFill>
        <p:spPr>
          <a:xfrm>
            <a:off x="805414" y="1752600"/>
            <a:ext cx="7768121" cy="44958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3D?</a:t>
            </a:r>
            <a:endParaRPr lang="th-TH" dirty="0"/>
          </a:p>
        </p:txBody>
      </p:sp>
      <p:sp>
        <p:nvSpPr>
          <p:cNvPr id="3" name="Content Placeholder 2"/>
          <p:cNvSpPr>
            <a:spLocks noGrp="1"/>
          </p:cNvSpPr>
          <p:nvPr>
            <p:ph sz="quarter" idx="1"/>
          </p:nvPr>
        </p:nvSpPr>
        <p:spPr>
          <a:xfrm>
            <a:off x="381000" y="1589567"/>
            <a:ext cx="4114800" cy="4572000"/>
          </a:xfrm>
        </p:spPr>
        <p:txBody>
          <a:bodyPr>
            <a:normAutofit fontScale="85000" lnSpcReduction="20000"/>
          </a:bodyPr>
          <a:lstStyle/>
          <a:p>
            <a:pPr>
              <a:buNone/>
            </a:pPr>
            <a:r>
              <a:rPr lang="en-US" dirty="0" smtClean="0"/>
              <a:t>	Lets imagine we are looking through the front face of a cubic fish tank, with some goldfish swimming inside. The other sides, the top and the bottom of the tank are covered up. Our view into the tank shows the goldfish swimming up and down, turning, going behind a rock and moving behind and in front of one another.  </a:t>
            </a:r>
          </a:p>
          <a:p>
            <a:pPr>
              <a:buNone/>
            </a:pPr>
            <a:r>
              <a:rPr lang="en-US" dirty="0" smtClean="0"/>
              <a:t>	</a:t>
            </a:r>
          </a:p>
          <a:p>
            <a:pPr>
              <a:buNone/>
            </a:pPr>
            <a:r>
              <a:rPr lang="en-US" dirty="0" smtClean="0"/>
              <a:t>	</a:t>
            </a:r>
            <a:endParaRPr lang="th-TH" dirty="0"/>
          </a:p>
        </p:txBody>
      </p:sp>
      <p:pic>
        <p:nvPicPr>
          <p:cNvPr id="5" name="Content Placeholder 4" descr="fish tank.jpg"/>
          <p:cNvPicPr>
            <a:picLocks noGrp="1" noChangeAspect="1"/>
          </p:cNvPicPr>
          <p:nvPr>
            <p:ph sz="quarter" idx="2"/>
          </p:nvPr>
        </p:nvPicPr>
        <p:blipFill>
          <a:blip r:embed="rId2" cstate="print"/>
          <a:stretch>
            <a:fillRect/>
          </a:stretch>
        </p:blipFill>
        <p:spPr>
          <a:xfrm>
            <a:off x="4572000" y="1828800"/>
            <a:ext cx="3810000" cy="28575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3D?</a:t>
            </a:r>
            <a:endParaRPr lang="th-TH" dirty="0"/>
          </a:p>
        </p:txBody>
      </p:sp>
      <p:pic>
        <p:nvPicPr>
          <p:cNvPr id="4" name="Content Placeholder 3" descr="fish.jpg"/>
          <p:cNvPicPr>
            <a:picLocks noGrp="1" noChangeAspect="1"/>
          </p:cNvPicPr>
          <p:nvPr>
            <p:ph sz="quarter" idx="1"/>
          </p:nvPr>
        </p:nvPicPr>
        <p:blipFill>
          <a:blip r:embed="rId2" cstate="print"/>
          <a:stretch>
            <a:fillRect/>
          </a:stretch>
        </p:blipFill>
        <p:spPr>
          <a:xfrm>
            <a:off x="1052546" y="1752600"/>
            <a:ext cx="3214654" cy="1954858"/>
          </a:xfrm>
        </p:spPr>
      </p:pic>
      <p:sp>
        <p:nvSpPr>
          <p:cNvPr id="6" name="Content Placeholder 5"/>
          <p:cNvSpPr>
            <a:spLocks noGrp="1"/>
          </p:cNvSpPr>
          <p:nvPr>
            <p:ph sz="quarter" idx="2"/>
          </p:nvPr>
        </p:nvSpPr>
        <p:spPr/>
        <p:txBody>
          <a:bodyPr>
            <a:normAutofit fontScale="92500" lnSpcReduction="10000"/>
          </a:bodyPr>
          <a:lstStyle/>
          <a:p>
            <a:pPr>
              <a:buNone/>
            </a:pPr>
            <a:r>
              <a:rPr lang="en-US" dirty="0" smtClean="0"/>
              <a:t>	As a fish turns we can see its left side and then its right side. If we are going to make an animation of the goldfish in the tank we need to know what the fish looks like from the left side, the right side and from any other point of view we care to choose.</a:t>
            </a:r>
            <a:endParaRPr lang="th-TH" dirty="0"/>
          </a:p>
        </p:txBody>
      </p:sp>
      <p:pic>
        <p:nvPicPr>
          <p:cNvPr id="3074" name="Picture 2" descr="C:\Documents and Settings\ickku_806\Desktop\fish 3d.jpg"/>
          <p:cNvPicPr>
            <a:picLocks noChangeAspect="1" noChangeArrowheads="1"/>
          </p:cNvPicPr>
          <p:nvPr/>
        </p:nvPicPr>
        <p:blipFill>
          <a:blip r:embed="rId3" cstate="print"/>
          <a:srcRect/>
          <a:stretch>
            <a:fillRect/>
          </a:stretch>
        </p:blipFill>
        <p:spPr bwMode="auto">
          <a:xfrm>
            <a:off x="1066800" y="3886200"/>
            <a:ext cx="3200400" cy="2286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 if…</a:t>
            </a:r>
            <a:endParaRPr lang="th-TH" dirty="0"/>
          </a:p>
        </p:txBody>
      </p:sp>
      <p:sp>
        <p:nvSpPr>
          <p:cNvPr id="3" name="Content Placeholder 2"/>
          <p:cNvSpPr>
            <a:spLocks noGrp="1"/>
          </p:cNvSpPr>
          <p:nvPr>
            <p:ph sz="quarter" idx="1"/>
          </p:nvPr>
        </p:nvSpPr>
        <p:spPr/>
        <p:txBody>
          <a:bodyPr/>
          <a:lstStyle/>
          <a:p>
            <a:pPr>
              <a:buNone/>
            </a:pPr>
            <a:r>
              <a:rPr lang="en-US" dirty="0" smtClean="0"/>
              <a:t>	We are about to create a virtual environment without three-dimensional. </a:t>
            </a:r>
          </a:p>
          <a:p>
            <a:pPr>
              <a:buNone/>
            </a:pPr>
            <a:endParaRPr lang="en-US" dirty="0" smtClean="0"/>
          </a:p>
          <a:p>
            <a:pPr>
              <a:buNone/>
            </a:pPr>
            <a:r>
              <a:rPr lang="en-US" dirty="0" smtClean="0"/>
              <a:t>	It is possible, but it is also impossible too !</a:t>
            </a:r>
          </a:p>
          <a:p>
            <a:pPr>
              <a:buNone/>
            </a:pPr>
            <a:endParaRPr lang="en-US" dirty="0" smtClean="0"/>
          </a:p>
          <a:p>
            <a:pPr>
              <a:buNone/>
            </a:pPr>
            <a:r>
              <a:rPr lang="en-US" dirty="0" smtClean="0"/>
              <a:t>	That is why creating 3D becomes necessary in VR ! </a:t>
            </a:r>
            <a:endParaRPr lang="th-TH"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Okay, so what shall we doo then?</a:t>
            </a:r>
            <a:endParaRPr lang="th-TH" dirty="0"/>
          </a:p>
        </p:txBody>
      </p:sp>
      <p:sp>
        <p:nvSpPr>
          <p:cNvPr id="3" name="Content Placeholder 2"/>
          <p:cNvSpPr>
            <a:spLocks noGrp="1"/>
          </p:cNvSpPr>
          <p:nvPr>
            <p:ph sz="quarter" idx="1"/>
          </p:nvPr>
        </p:nvSpPr>
        <p:spPr/>
        <p:txBody>
          <a:bodyPr/>
          <a:lstStyle/>
          <a:p>
            <a:pPr algn="ctr">
              <a:buNone/>
            </a:pPr>
            <a:endParaRPr lang="en-US" dirty="0" smtClean="0"/>
          </a:p>
          <a:p>
            <a:pPr algn="ctr">
              <a:buNone/>
            </a:pPr>
            <a:endParaRPr lang="en-US" dirty="0" smtClean="0"/>
          </a:p>
          <a:p>
            <a:pPr algn="ctr">
              <a:buNone/>
            </a:pPr>
            <a:r>
              <a:rPr lang="en-US" sz="4800" dirty="0" smtClean="0"/>
              <a:t>Let’s learn and do it !</a:t>
            </a:r>
          </a:p>
          <a:p>
            <a:pPr algn="ctr">
              <a:buNone/>
            </a:pPr>
            <a:r>
              <a:rPr lang="en-US" sz="4800" dirty="0" smtClean="0"/>
              <a:t>But…</a:t>
            </a:r>
          </a:p>
          <a:p>
            <a:pPr algn="ctr">
              <a:buNone/>
            </a:pPr>
            <a:r>
              <a:rPr lang="en-US" sz="4800" dirty="0" smtClean="0"/>
              <a:t>How do we begin?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begin?</a:t>
            </a:r>
            <a:endParaRPr lang="th-TH" dirty="0"/>
          </a:p>
        </p:txBody>
      </p:sp>
      <p:sp>
        <p:nvSpPr>
          <p:cNvPr id="3" name="Content Placeholder 2"/>
          <p:cNvSpPr>
            <a:spLocks noGrp="1"/>
          </p:cNvSpPr>
          <p:nvPr>
            <p:ph sz="quarter" idx="1"/>
          </p:nvPr>
        </p:nvSpPr>
        <p:spPr/>
        <p:txBody>
          <a:bodyPr/>
          <a:lstStyle/>
          <a:p>
            <a:pPr>
              <a:buNone/>
            </a:pPr>
            <a:r>
              <a:rPr lang="en-US" dirty="0" smtClean="0"/>
              <a:t>Using appropriate tool such as </a:t>
            </a:r>
          </a:p>
          <a:p>
            <a:r>
              <a:rPr lang="en-US" dirty="0" smtClean="0"/>
              <a:t>Autodesk 3ds max</a:t>
            </a:r>
          </a:p>
          <a:p>
            <a:r>
              <a:rPr lang="en-US" dirty="0" smtClean="0"/>
              <a:t>Autodesk Maya</a:t>
            </a:r>
          </a:p>
          <a:p>
            <a:r>
              <a:rPr lang="en-US" dirty="0" smtClean="0"/>
              <a:t>Cinema 4D</a:t>
            </a:r>
          </a:p>
          <a:p>
            <a:r>
              <a:rPr lang="en-US" dirty="0" smtClean="0"/>
              <a:t>Blender (Free </a:t>
            </a:r>
            <a:r>
              <a:rPr lang="en-US" dirty="0" err="1" smtClean="0"/>
              <a:t>opensource</a:t>
            </a:r>
            <a:r>
              <a:rPr lang="en-US" dirty="0" smtClean="0"/>
              <a:t>)</a:t>
            </a:r>
          </a:p>
          <a:p>
            <a:r>
              <a:rPr lang="en-US" dirty="0" smtClean="0"/>
              <a:t>Google </a:t>
            </a:r>
            <a:r>
              <a:rPr lang="en-US" dirty="0" err="1" smtClean="0"/>
              <a:t>SketchUp</a:t>
            </a:r>
            <a:r>
              <a:rPr lang="en-US" dirty="0" smtClean="0"/>
              <a:t> (Available for free download) </a:t>
            </a:r>
          </a:p>
          <a:p>
            <a:r>
              <a:rPr lang="en-US" dirty="0" smtClean="0"/>
              <a:t>And more…</a:t>
            </a:r>
            <a:endParaRPr lang="th-TH" dirty="0"/>
          </a:p>
        </p:txBody>
      </p:sp>
      <p:pic>
        <p:nvPicPr>
          <p:cNvPr id="2050" name="Picture 2" descr="C:\Documents and Settings\ickku_806\Desktop\Autodesk_logo.jpg"/>
          <p:cNvPicPr>
            <a:picLocks noChangeAspect="1" noChangeArrowheads="1"/>
          </p:cNvPicPr>
          <p:nvPr/>
        </p:nvPicPr>
        <p:blipFill>
          <a:blip r:embed="rId2" cstate="print"/>
          <a:srcRect/>
          <a:stretch>
            <a:fillRect/>
          </a:stretch>
        </p:blipFill>
        <p:spPr bwMode="auto">
          <a:xfrm>
            <a:off x="228600" y="5257800"/>
            <a:ext cx="3165476" cy="1534452"/>
          </a:xfrm>
          <a:prstGeom prst="rect">
            <a:avLst/>
          </a:prstGeom>
          <a:noFill/>
        </p:spPr>
      </p:pic>
      <p:pic>
        <p:nvPicPr>
          <p:cNvPr id="2051" name="Picture 3" descr="C:\Documents and Settings\ickku_806\Desktop\imggoogle sketchup1.jpg"/>
          <p:cNvPicPr>
            <a:picLocks noChangeAspect="1" noChangeArrowheads="1"/>
          </p:cNvPicPr>
          <p:nvPr/>
        </p:nvPicPr>
        <p:blipFill>
          <a:blip r:embed="rId3" cstate="print"/>
          <a:srcRect/>
          <a:stretch>
            <a:fillRect/>
          </a:stretch>
        </p:blipFill>
        <p:spPr bwMode="auto">
          <a:xfrm>
            <a:off x="3505200" y="4953000"/>
            <a:ext cx="2582770" cy="1756284"/>
          </a:xfrm>
          <a:prstGeom prst="rect">
            <a:avLst/>
          </a:prstGeom>
          <a:noFill/>
        </p:spPr>
      </p:pic>
      <p:pic>
        <p:nvPicPr>
          <p:cNvPr id="2052" name="Picture 4" descr="C:\Documents and Settings\ickku_806\Desktop\cinema-4d.jpg"/>
          <p:cNvPicPr>
            <a:picLocks noChangeAspect="1" noChangeArrowheads="1"/>
          </p:cNvPicPr>
          <p:nvPr/>
        </p:nvPicPr>
        <p:blipFill>
          <a:blip r:embed="rId4" cstate="print"/>
          <a:srcRect/>
          <a:stretch>
            <a:fillRect/>
          </a:stretch>
        </p:blipFill>
        <p:spPr bwMode="auto">
          <a:xfrm>
            <a:off x="6248400" y="4953000"/>
            <a:ext cx="2438400" cy="176694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591</TotalTime>
  <Words>458</Words>
  <Application>Microsoft Office PowerPoint</Application>
  <PresentationFormat>On-screen Show (4:3)</PresentationFormat>
  <Paragraphs>110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Median</vt:lpstr>
      <vt:lpstr>VIRTUAL REALITY (ความเป็นจริงเสมือน)</vt:lpstr>
      <vt:lpstr>Lecture 0 3d animtion &amp; Virtual reality</vt:lpstr>
      <vt:lpstr>What this video</vt:lpstr>
      <vt:lpstr>3D &amp; VR</vt:lpstr>
      <vt:lpstr>What is 3D?</vt:lpstr>
      <vt:lpstr>What is 3D?</vt:lpstr>
      <vt:lpstr>Imagine if…</vt:lpstr>
      <vt:lpstr>Okay, so what shall we doo then?</vt:lpstr>
      <vt:lpstr>How do we begin?</vt:lpstr>
      <vt:lpstr>Slide 10</vt:lpstr>
      <vt:lpstr>Alias Maya (Autodesk Maya)</vt:lpstr>
      <vt:lpstr>Maya</vt:lpstr>
      <vt:lpstr>UI</vt:lpstr>
      <vt:lpstr>Cinema4D</vt:lpstr>
      <vt:lpstr>Slide 15</vt:lpstr>
      <vt:lpstr>UI</vt:lpstr>
      <vt:lpstr>Blender</vt:lpstr>
      <vt:lpstr>Google SketchUp </vt:lpstr>
      <vt:lpstr>Google SketchUp </vt:lpstr>
      <vt:lpstr>We are about to learn…</vt:lpstr>
      <vt:lpstr>What is Autodesk 3ds max?</vt:lpstr>
      <vt:lpstr>Core features</vt:lpstr>
      <vt:lpstr>Core features</vt:lpstr>
      <vt:lpstr>3Ds Max</vt:lpstr>
      <vt:lpstr>So…</vt:lpstr>
      <vt:lpstr>What we </vt:lpstr>
      <vt:lpstr>Activity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 (ความเป็นจริงเสมือน)</dc:title>
  <dc:creator/>
  <cp:lastModifiedBy>Corporate Edition</cp:lastModifiedBy>
  <cp:revision>62</cp:revision>
  <dcterms:created xsi:type="dcterms:W3CDTF">2006-08-16T00:00:00Z</dcterms:created>
  <dcterms:modified xsi:type="dcterms:W3CDTF">2012-11-20T07:12:10Z</dcterms:modified>
</cp:coreProperties>
</file>