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93" r:id="rId3"/>
    <p:sldId id="351" r:id="rId4"/>
    <p:sldId id="294" r:id="rId5"/>
    <p:sldId id="295" r:id="rId6"/>
    <p:sldId id="296" r:id="rId7"/>
    <p:sldId id="297" r:id="rId8"/>
    <p:sldId id="298" r:id="rId9"/>
    <p:sldId id="299" r:id="rId10"/>
    <p:sldId id="300" r:id="rId11"/>
    <p:sldId id="301" r:id="rId12"/>
    <p:sldId id="302" r:id="rId13"/>
    <p:sldId id="303" r:id="rId14"/>
    <p:sldId id="304" r:id="rId15"/>
    <p:sldId id="305" r:id="rId16"/>
    <p:sldId id="307" r:id="rId17"/>
    <p:sldId id="350" r:id="rId18"/>
    <p:sldId id="308" r:id="rId19"/>
    <p:sldId id="322" r:id="rId20"/>
    <p:sldId id="348" r:id="rId21"/>
    <p:sldId id="266" r:id="rId22"/>
    <p:sldId id="267" r:id="rId23"/>
    <p:sldId id="268" r:id="rId24"/>
    <p:sldId id="270" r:id="rId25"/>
    <p:sldId id="271" r:id="rId26"/>
    <p:sldId id="272" r:id="rId27"/>
    <p:sldId id="364" r:id="rId28"/>
    <p:sldId id="365" r:id="rId29"/>
    <p:sldId id="366" r:id="rId30"/>
    <p:sldId id="367" r:id="rId31"/>
    <p:sldId id="368" r:id="rId32"/>
    <p:sldId id="369" r:id="rId33"/>
    <p:sldId id="370" r:id="rId34"/>
    <p:sldId id="371" r:id="rId35"/>
    <p:sldId id="273" r:id="rId36"/>
    <p:sldId id="262" r:id="rId37"/>
    <p:sldId id="274" r:id="rId38"/>
    <p:sldId id="263" r:id="rId39"/>
    <p:sldId id="264" r:id="rId40"/>
    <p:sldId id="275"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276" r:id="rId54"/>
    <p:sldId id="277" r:id="rId55"/>
    <p:sldId id="338" r:id="rId56"/>
    <p:sldId id="339" r:id="rId57"/>
    <p:sldId id="340" r:id="rId58"/>
    <p:sldId id="341" r:id="rId59"/>
    <p:sldId id="342" r:id="rId60"/>
    <p:sldId id="343" r:id="rId61"/>
    <p:sldId id="344" r:id="rId62"/>
    <p:sldId id="345" r:id="rId63"/>
    <p:sldId id="346" r:id="rId64"/>
    <p:sldId id="347" r:id="rId65"/>
    <p:sldId id="292" r:id="rId66"/>
    <p:sldId id="290" r:id="rId67"/>
    <p:sldId id="291" r:id="rId68"/>
    <p:sldId id="315" r:id="rId69"/>
    <p:sldId id="316" r:id="rId70"/>
    <p:sldId id="317" r:id="rId71"/>
    <p:sldId id="318" r:id="rId72"/>
    <p:sldId id="319" r:id="rId73"/>
    <p:sldId id="320" r:id="rId74"/>
    <p:sldId id="321"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93518-63C1-486E-B376-018DE4ACBFE5}" type="datetimeFigureOut">
              <a:rPr lang="en-US" smtClean="0"/>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BD24E-DEAF-4933-8FBE-5071520CA4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CABA2A-61E6-4A08-911F-6234C62AC33E}" type="slidenum">
              <a:rPr lang="en-US"/>
              <a:pPr/>
              <a:t>19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Team</a:t>
            </a:r>
            <a:r>
              <a:rPr lang="en-US" smtClean="0"/>
              <a:t> </a:t>
            </a:r>
          </a:p>
          <a:p>
            <a:pPr lvl="1"/>
            <a:r>
              <a:rPr lang="en-US" smtClean="0"/>
              <a:t>a small number of people with complementary skills who are committed to a common purpose, performance goals, and approach for which they hold themselves mutually accountable</a:t>
            </a:r>
          </a:p>
          <a:p>
            <a:pPr lvl="1"/>
            <a:r>
              <a:rPr lang="en-US" smtClean="0"/>
              <a:t>Task groups that have matured to the performing stage</a:t>
            </a:r>
          </a:p>
          <a:p>
            <a:endParaRPr lang="en-US" smtClean="0"/>
          </a:p>
        </p:txBody>
      </p:sp>
      <p:sp>
        <p:nvSpPr>
          <p:cNvPr id="4" name="Slide Number Placeholder 3"/>
          <p:cNvSpPr>
            <a:spLocks noGrp="1"/>
          </p:cNvSpPr>
          <p:nvPr>
            <p:ph type="sldNum" sz="quarter" idx="5"/>
          </p:nvPr>
        </p:nvSpPr>
        <p:spPr/>
        <p:txBody>
          <a:bodyPr/>
          <a:lstStyle/>
          <a:p>
            <a:pPr>
              <a:defRPr/>
            </a:pPr>
            <a:fld id="{9B6555E6-D99C-4147-8F7A-1FFDD5689B31}" type="slidenum">
              <a:rPr lang="en-US" smtClean="0"/>
              <a:pPr>
                <a:defRPr/>
              </a:pPr>
              <a:t>35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lnSpc>
                <a:spcPct val="90000"/>
              </a:lnSpc>
              <a:defRPr/>
            </a:pPr>
            <a:r>
              <a:rPr lang="en-US" dirty="0" smtClean="0"/>
              <a:t>A group becomes a team when:</a:t>
            </a:r>
          </a:p>
          <a:p>
            <a:pPr marL="514350" indent="-514350">
              <a:lnSpc>
                <a:spcPct val="90000"/>
              </a:lnSpc>
              <a:buFont typeface="+mj-lt"/>
              <a:buAutoNum type="arabicPeriod"/>
              <a:defRPr/>
            </a:pPr>
            <a:r>
              <a:rPr lang="en-US" dirty="0" smtClean="0"/>
              <a:t>Leadership becomes a shared activity</a:t>
            </a:r>
          </a:p>
          <a:p>
            <a:pPr marL="514350" indent="-514350">
              <a:lnSpc>
                <a:spcPct val="90000"/>
              </a:lnSpc>
              <a:buFont typeface="+mj-lt"/>
              <a:buAutoNum type="arabicPeriod"/>
              <a:defRPr/>
            </a:pPr>
            <a:r>
              <a:rPr lang="en-US" dirty="0" smtClean="0"/>
              <a:t>Accountability shifts from strictly individual to both individual and collective</a:t>
            </a:r>
          </a:p>
          <a:p>
            <a:pPr marL="514350" indent="-514350">
              <a:lnSpc>
                <a:spcPct val="90000"/>
              </a:lnSpc>
              <a:buFont typeface="+mj-lt"/>
              <a:buAutoNum type="arabicPeriod"/>
              <a:defRPr/>
            </a:pPr>
            <a:r>
              <a:rPr lang="en-US" dirty="0" smtClean="0"/>
              <a:t>The group develops its own purpose or mission</a:t>
            </a:r>
          </a:p>
          <a:p>
            <a:pPr marL="514350" indent="-514350">
              <a:lnSpc>
                <a:spcPct val="90000"/>
              </a:lnSpc>
              <a:buFont typeface="+mj-lt"/>
              <a:buAutoNum type="arabicPeriod"/>
              <a:defRPr/>
            </a:pPr>
            <a:r>
              <a:rPr lang="en-US" dirty="0" smtClean="0"/>
              <a:t>Problem solving becomes a way of life, not a part-time activity</a:t>
            </a:r>
          </a:p>
          <a:p>
            <a:pPr marL="514350" indent="-514350">
              <a:lnSpc>
                <a:spcPct val="90000"/>
              </a:lnSpc>
              <a:buFont typeface="+mj-lt"/>
              <a:buAutoNum type="arabicPeriod"/>
              <a:defRPr/>
            </a:pPr>
            <a:r>
              <a:rPr lang="en-US" dirty="0" smtClean="0"/>
              <a:t>Effectiveness is measured by the group’s collective outcomes and products</a:t>
            </a:r>
          </a:p>
          <a:p>
            <a:pPr>
              <a:defRPr/>
            </a:pPr>
            <a:endParaRPr lang="en-US" dirty="0" smtClean="0"/>
          </a:p>
        </p:txBody>
      </p:sp>
      <p:sp>
        <p:nvSpPr>
          <p:cNvPr id="54276" name="Slide Number Placeholder 3"/>
          <p:cNvSpPr>
            <a:spLocks noGrp="1"/>
          </p:cNvSpPr>
          <p:nvPr>
            <p:ph type="sldNum" sz="quarter" idx="5"/>
          </p:nvPr>
        </p:nvSpPr>
        <p:spPr>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defRPr/>
            </a:pPr>
            <a:fld id="{965274FB-05A5-43E3-9872-79EB6E96C73D}" type="slidenum">
              <a:rPr lang="en-US" smtClean="0">
                <a:latin typeface="Times New Roman" pitchFamily="18" charset="0"/>
              </a:rPr>
              <a:pPr>
                <a:defRPr/>
              </a:pPr>
              <a:t>37</a:t>
            </a:fld>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Team building </a:t>
            </a:r>
          </a:p>
          <a:p>
            <a:pPr lvl="1"/>
            <a:r>
              <a:rPr lang="en-US" smtClean="0"/>
              <a:t>catchall term for a host of techniques aimed at improving the internal functioning of work groups</a:t>
            </a:r>
          </a:p>
          <a:p>
            <a:r>
              <a:rPr lang="en-US" sz="3000" smtClean="0"/>
              <a:t>Team-building workshops strive for greater cooperation, better communication, and less dysfunctional conflict.</a:t>
            </a:r>
          </a:p>
          <a:p>
            <a:endParaRPr lang="en-US" smtClean="0"/>
          </a:p>
        </p:txBody>
      </p:sp>
      <p:sp>
        <p:nvSpPr>
          <p:cNvPr id="4" name="Slide Number Placeholder 3"/>
          <p:cNvSpPr>
            <a:spLocks noGrp="1"/>
          </p:cNvSpPr>
          <p:nvPr>
            <p:ph type="sldNum" sz="quarter" idx="5"/>
          </p:nvPr>
        </p:nvSpPr>
        <p:spPr/>
        <p:txBody>
          <a:bodyPr/>
          <a:lstStyle/>
          <a:p>
            <a:pPr>
              <a:defRPr/>
            </a:pPr>
            <a:fld id="{AD964643-DA5A-4B64-99EF-5C800BE9D28C}" type="slidenum">
              <a:rPr lang="en-US" smtClean="0"/>
              <a:pPr>
                <a:defRPr/>
              </a:pPr>
              <a:t>40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54307"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56355"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58403"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cs typeface="Arial" pitchFamily="34" charset="0"/>
              </a:rPr>
              <a:t>Stage 1: Forming</a:t>
            </a:r>
          </a:p>
          <a:p>
            <a:r>
              <a:rPr lang="en-US" smtClean="0">
                <a:latin typeface="Arial" pitchFamily="34" charset="0"/>
                <a:cs typeface="Arial" pitchFamily="34" charset="0"/>
              </a:rPr>
              <a:t>Group members tend to be uncertain and anxious about their roles, the people in charge and the group’s goals</a:t>
            </a:r>
          </a:p>
          <a:p>
            <a:r>
              <a:rPr lang="en-US" smtClean="0">
                <a:latin typeface="Arial" pitchFamily="34" charset="0"/>
                <a:cs typeface="Arial" pitchFamily="34" charset="0"/>
              </a:rPr>
              <a:t>Mutual trust is low</a:t>
            </a:r>
          </a:p>
          <a:p>
            <a:endParaRPr lang="en-US" smtClean="0"/>
          </a:p>
        </p:txBody>
      </p:sp>
      <p:sp>
        <p:nvSpPr>
          <p:cNvPr id="4" name="Slide Number Placeholder 3"/>
          <p:cNvSpPr>
            <a:spLocks noGrp="1"/>
          </p:cNvSpPr>
          <p:nvPr>
            <p:ph type="sldNum" sz="quarter" idx="5"/>
          </p:nvPr>
        </p:nvSpPr>
        <p:spPr/>
        <p:txBody>
          <a:bodyPr/>
          <a:lstStyle/>
          <a:p>
            <a:pPr>
              <a:defRPr/>
            </a:pPr>
            <a:fld id="{B72BD181-93B9-40F1-8DB9-BB75C31E0A6D}" type="slidenum">
              <a:rPr lang="en-US" smtClean="0"/>
              <a:pPr>
                <a:defRPr/>
              </a:pPr>
              <a:t>21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60451"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bwMode="auto">
          <a:xfrm>
            <a:off x="1095487" y="798437"/>
            <a:ext cx="4668630" cy="3196671"/>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508" y="4357768"/>
            <a:ext cx="5028986" cy="413403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cs typeface="Arial" pitchFamily="34" charset="0"/>
              </a:rPr>
              <a:t>Social Loafing </a:t>
            </a:r>
          </a:p>
          <a:p>
            <a:pPr lvl="1"/>
            <a:r>
              <a:rPr lang="en-US" smtClean="0">
                <a:latin typeface="Arial" pitchFamily="34" charset="0"/>
                <a:cs typeface="Arial" pitchFamily="34" charset="0"/>
              </a:rPr>
              <a:t>tendency for individual effort to decline as group size increases</a:t>
            </a:r>
          </a:p>
          <a:p>
            <a:endParaRPr lang="en-US" smtClean="0"/>
          </a:p>
        </p:txBody>
      </p:sp>
      <p:sp>
        <p:nvSpPr>
          <p:cNvPr id="4" name="Slide Number Placeholder 3"/>
          <p:cNvSpPr>
            <a:spLocks noGrp="1"/>
          </p:cNvSpPr>
          <p:nvPr>
            <p:ph type="sldNum" sz="quarter" idx="5"/>
          </p:nvPr>
        </p:nvSpPr>
        <p:spPr/>
        <p:txBody>
          <a:bodyPr/>
          <a:lstStyle/>
          <a:p>
            <a:pPr>
              <a:defRPr/>
            </a:pPr>
            <a:fld id="{AED21F00-CF0D-46D9-83C8-4732CAFD69E3}" type="slidenum">
              <a:rPr lang="en-US" smtClean="0"/>
              <a:pPr>
                <a:defRPr/>
              </a:pPr>
              <a:t>53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number of</a:t>
            </a:r>
          </a:p>
          <a:p>
            <a:r>
              <a:rPr lang="en-US" smtClean="0"/>
              <a:t>reasons explain this phenomenon, such as: (1) equity of effort (“Everyone else is goofing off, so why shouldn’t I?”), (2) loss of personal accountability (“I’m lost in the</a:t>
            </a:r>
          </a:p>
          <a:p>
            <a:r>
              <a:rPr lang="en-US" smtClean="0"/>
              <a:t>crowd, so who cares?”), (3) motivational loss due to the sharing of rewards (“Why should</a:t>
            </a:r>
          </a:p>
          <a:p>
            <a:r>
              <a:rPr lang="en-US" smtClean="0"/>
              <a:t>I work harder than the others when everyone gets the same reward?”), and (4) coordination</a:t>
            </a:r>
          </a:p>
          <a:p>
            <a:r>
              <a:rPr lang="en-US" smtClean="0"/>
              <a:t>loss as more people perform the task (“We’re getting in each other’s way.”).</a:t>
            </a:r>
          </a:p>
        </p:txBody>
      </p:sp>
      <p:sp>
        <p:nvSpPr>
          <p:cNvPr id="4" name="Slide Number Placeholder 3"/>
          <p:cNvSpPr>
            <a:spLocks noGrp="1"/>
          </p:cNvSpPr>
          <p:nvPr>
            <p:ph type="sldNum" sz="quarter" idx="5"/>
          </p:nvPr>
        </p:nvSpPr>
        <p:spPr/>
        <p:txBody>
          <a:bodyPr/>
          <a:lstStyle/>
          <a:p>
            <a:pPr>
              <a:defRPr/>
            </a:pPr>
            <a:fld id="{5A51892A-8A86-42A8-94C2-BFDF3FB7BFAC}" type="slidenum">
              <a:rPr lang="en-US" smtClean="0"/>
              <a:pPr>
                <a:defRPr/>
              </a:pPr>
              <a:t>54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E70FD6D-5118-4BB9-A485-E8EBAADC5210}" type="slidenum">
              <a:rPr lang="en-US">
                <a:latin typeface="Times New Roman" pitchFamily="18" charset="0"/>
              </a:rPr>
              <a:pPr/>
              <a:t>55</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AEBB1BA-4E06-4D5D-BC5B-A384BFD31982}" type="slidenum">
              <a:rPr lang="en-US">
                <a:latin typeface="Times New Roman" pitchFamily="18" charset="0"/>
              </a:rPr>
              <a:pPr/>
              <a:t>56</a:t>
            </a:fld>
            <a:endParaRPr 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57E22A9-7401-4456-8920-5DA635187E06}" type="slidenum">
              <a:rPr lang="en-US">
                <a:latin typeface="Times New Roman" pitchFamily="18" charset="0"/>
              </a:rPr>
              <a:pPr/>
              <a:t>57</a:t>
            </a:fld>
            <a:endParaRPr 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BEC09CD-B97A-46A3-971F-79F41A38C09A}" type="slidenum">
              <a:rPr lang="en-US">
                <a:latin typeface="Times New Roman" pitchFamily="18" charset="0"/>
              </a:rPr>
              <a:pPr/>
              <a:t>58</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cs typeface="Arial" pitchFamily="34" charset="0"/>
              </a:rPr>
              <a:t>Stage 2: Storming</a:t>
            </a:r>
          </a:p>
          <a:p>
            <a:r>
              <a:rPr lang="en-US" smtClean="0">
                <a:latin typeface="Arial" pitchFamily="34" charset="0"/>
                <a:cs typeface="Arial" pitchFamily="34" charset="0"/>
              </a:rPr>
              <a:t>Time of testing</a:t>
            </a:r>
          </a:p>
          <a:p>
            <a:r>
              <a:rPr lang="en-US" smtClean="0">
                <a:latin typeface="Arial" pitchFamily="34" charset="0"/>
                <a:cs typeface="Arial" pitchFamily="34" charset="0"/>
              </a:rPr>
              <a:t>Individuals try to determine how they fit into the power structure</a:t>
            </a:r>
          </a:p>
          <a:p>
            <a:r>
              <a:rPr lang="en-US" smtClean="0">
                <a:latin typeface="Arial" pitchFamily="34" charset="0"/>
                <a:cs typeface="Arial" pitchFamily="34" charset="0"/>
              </a:rPr>
              <a:t>Procrastination may occur</a:t>
            </a:r>
          </a:p>
          <a:p>
            <a:endParaRPr lang="en-US" smtClean="0"/>
          </a:p>
        </p:txBody>
      </p:sp>
      <p:sp>
        <p:nvSpPr>
          <p:cNvPr id="4" name="Slide Number Placeholder 3"/>
          <p:cNvSpPr>
            <a:spLocks noGrp="1"/>
          </p:cNvSpPr>
          <p:nvPr>
            <p:ph type="sldNum" sz="quarter" idx="5"/>
          </p:nvPr>
        </p:nvSpPr>
        <p:spPr/>
        <p:txBody>
          <a:bodyPr/>
          <a:lstStyle/>
          <a:p>
            <a:pPr>
              <a:defRPr/>
            </a:pPr>
            <a:fld id="{6725D6B4-439C-44D5-9348-6C4D54D343E1}" type="slidenum">
              <a:rPr lang="en-US" smtClean="0"/>
              <a:pPr>
                <a:defRPr/>
              </a:pPr>
              <a:t>22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6C89E41-96A9-4BAC-918D-0D8A6DAF9C31}" type="slidenum">
              <a:rPr lang="en-US">
                <a:latin typeface="Times New Roman" pitchFamily="18" charset="0"/>
              </a:rPr>
              <a:pPr/>
              <a:t>59</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3667F4A-737B-43B6-BBC6-CB5340F2A5FE}" type="slidenum">
              <a:rPr lang="en-US">
                <a:latin typeface="Times New Roman" pitchFamily="18" charset="0"/>
              </a:rPr>
              <a:pPr/>
              <a:t>61</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A85B983-A2D5-4D34-8F7F-CF1F50C0D19F}" type="slidenum">
              <a:rPr lang="en-US">
                <a:latin typeface="Times New Roman" pitchFamily="18" charset="0"/>
              </a:rPr>
              <a:pPr/>
              <a:t>62</a:t>
            </a:fld>
            <a:endParaRPr lang="en-US">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z="1400" smtClean="0">
                <a:latin typeface="Times New Roman" pitchFamily="18" charset="0"/>
                <a:cs typeface="Times New Roman" pitchFamily="18" charset="0"/>
              </a:rPr>
              <a:t>in addition, performance has to be comparable to others, or against some standard in addition, performance has to be comparable to others, or against some standard</a:t>
            </a:r>
          </a:p>
          <a:p>
            <a:endParaRPr lang="en-US" sz="1400" smtClean="0">
              <a:latin typeface="Times New Roman" pitchFamily="18" charset="0"/>
              <a:cs typeface="Times New Roman" pitchFamily="18" charset="0"/>
            </a:endParaRPr>
          </a:p>
          <a:p>
            <a:r>
              <a:rPr lang="en-US" sz="1400" smtClean="0">
                <a:latin typeface="Times New Roman" pitchFamily="18" charset="0"/>
                <a:cs typeface="Times New Roman" pitchFamily="18" charset="0"/>
              </a:rPr>
              <a:t>Members feel efforts are indispensable- make important contributions to the group effort.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2A681B6-13B6-414A-9C6D-36CE19760FC8}" type="slidenum">
              <a:rPr lang="en-US">
                <a:latin typeface="Times New Roman" pitchFamily="18" charset="0"/>
              </a:rPr>
              <a:pPr/>
              <a:t>63</a:t>
            </a:fld>
            <a:endParaRPr 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2E0A750-978C-4688-A29E-4FB3A40B54D1}" type="slidenum">
              <a:rPr lang="en-US">
                <a:latin typeface="Times New Roman" pitchFamily="18" charset="0"/>
              </a:rPr>
              <a:pPr/>
              <a:t>64</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noFill/>
          <a:ln/>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C3C8C12-F8A2-40C8-B6B6-0A33F8214A21}" type="slidenum">
              <a:rPr lang="en-US" smtClean="0"/>
              <a:pPr/>
              <a:t>74</a:t>
            </a:fld>
            <a:endParaRPr lang="en-US" smtClean="0"/>
          </a:p>
        </p:txBody>
      </p:sp>
      <p:sp>
        <p:nvSpPr>
          <p:cNvPr id="57347" name="Rectangle 2"/>
          <p:cNvSpPr>
            <a:spLocks noGrp="1" noRot="1" noChangeAspect="1" noChangeArrowheads="1" noTextEdit="1"/>
          </p:cNvSpPr>
          <p:nvPr>
            <p:ph type="sldImg"/>
          </p:nvPr>
        </p:nvSpPr>
        <p:spPr>
          <a:xfrm>
            <a:off x="1154113" y="693738"/>
            <a:ext cx="4552950" cy="3414712"/>
          </a:xfrm>
          <a:ln/>
        </p:spPr>
      </p:sp>
      <p:sp>
        <p:nvSpPr>
          <p:cNvPr id="57348" name="Rectangle 3"/>
          <p:cNvSpPr>
            <a:spLocks noGrp="1" noChangeArrowheads="1"/>
          </p:cNvSpPr>
          <p:nvPr>
            <p:ph type="body" idx="1"/>
          </p:nvPr>
        </p:nvSpPr>
        <p:spPr>
          <a:xfrm>
            <a:off x="914400" y="4344988"/>
            <a:ext cx="5029200" cy="4114800"/>
          </a:xfrm>
          <a:noFill/>
          <a:ln/>
        </p:spPr>
        <p:txBody>
          <a:bodyPr/>
          <a:lstStyle/>
          <a:p>
            <a:pPr eaLnBrk="1" hangingPunct="1"/>
            <a:r>
              <a:rPr lang="en-GB" smtClean="0"/>
              <a:t>This slide can generate a lot of discussion within a country team. It’s main use is to point out that ‘shared or rotating’ leadership is a good thing. Many RCs still convene and chair every meeting of the CT - this should be discouraged and this slide can be used just to bring that out. </a:t>
            </a:r>
          </a:p>
          <a:p>
            <a:pPr eaLnBrk="1" hangingPunct="1"/>
            <a:endParaRPr lang="en-GB" smtClean="0"/>
          </a:p>
          <a:p>
            <a:pPr eaLnBrk="1" hangingPunct="1"/>
            <a:r>
              <a:rPr lang="en-GB" smtClean="0"/>
              <a:t>Similarly, in ‘Style’ the ‘role spread’ and ‘co-ordination’ is useful to point out that teams share these responsibilities.</a:t>
            </a:r>
          </a:p>
          <a:p>
            <a:pPr eaLnBrk="1" hangingPunct="1"/>
            <a:endParaRPr lang="en-GB" smtClean="0"/>
          </a:p>
          <a:p>
            <a:pPr eaLnBrk="1" hangingPunct="1"/>
            <a:r>
              <a:rPr lang="en-GB" smtClean="0"/>
              <a:t>As to ‘size’, Belbin maintains that a team can have a maximum of 15 members- anything more means you have a group. He also states that in sport, this is the largest number (rugby) for any team.</a:t>
            </a:r>
          </a:p>
          <a:p>
            <a:pPr eaLnBrk="1" hangingPunct="1"/>
            <a:endParaRPr lang="en-GB" smtClean="0"/>
          </a:p>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07F3C04-4DB9-4DC1-89ED-637821A7409A}" type="slidenum">
              <a:rPr lang="en-US"/>
              <a:pPr/>
              <a:t>75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buFontTx/>
              <a:buChar char="•"/>
            </a:pPr>
            <a:endParaRPr lang="en-US" sz="10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D874A80-DB77-4C7B-BB6B-2FD81F578724}" type="slidenum">
              <a:rPr lang="en-US"/>
              <a:pPr/>
              <a:t>76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a:lnSpc>
                <a:spcPct val="80000"/>
              </a:lnSpc>
              <a:buFontTx/>
              <a:buChar cha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D74C92-C541-46EE-A18D-B06387CB2C4F}" type="slidenum">
              <a:rPr lang="en-US"/>
              <a:pPr/>
              <a:t>77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Stage 3: Norming</a:t>
            </a:r>
          </a:p>
          <a:p>
            <a:r>
              <a:rPr lang="en-US" smtClean="0"/>
              <a:t>Questions about authority and power are resolved through unemotional, matter-of-fact group discussion</a:t>
            </a:r>
          </a:p>
          <a:p>
            <a:r>
              <a:rPr lang="en-US" b="1" smtClean="0"/>
              <a:t>Group cohesiveness</a:t>
            </a:r>
            <a:r>
              <a:rPr lang="en-US" smtClean="0"/>
              <a:t> </a:t>
            </a:r>
          </a:p>
          <a:p>
            <a:pPr lvl="1"/>
            <a:r>
              <a:rPr lang="en-US" smtClean="0"/>
              <a:t>a “we feeling” binding group members together</a:t>
            </a:r>
          </a:p>
          <a:p>
            <a:endParaRPr lang="en-US" smtClean="0"/>
          </a:p>
        </p:txBody>
      </p:sp>
      <p:sp>
        <p:nvSpPr>
          <p:cNvPr id="4" name="Slide Number Placeholder 3"/>
          <p:cNvSpPr>
            <a:spLocks noGrp="1"/>
          </p:cNvSpPr>
          <p:nvPr>
            <p:ph type="sldNum" sz="quarter" idx="5"/>
          </p:nvPr>
        </p:nvSpPr>
        <p:spPr/>
        <p:txBody>
          <a:bodyPr/>
          <a:lstStyle/>
          <a:p>
            <a:pPr>
              <a:defRPr/>
            </a:pPr>
            <a:fld id="{63AC7153-4D87-4EA7-9599-3B6A15BE5026}" type="slidenum">
              <a:rPr lang="en-US" smtClean="0"/>
              <a:pPr>
                <a:defRPr/>
              </a:pPr>
              <a:t>23</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1EE250-2295-4302-B5EA-B65FB5475CEF}" type="slidenum">
              <a:rPr lang="en-US"/>
              <a:pPr/>
              <a:t>78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a:buFontTx/>
              <a:buChar char="•"/>
            </a:pPr>
            <a:endParaRPr lang="en-US"/>
          </a:p>
          <a:p>
            <a:pPr lvl="1">
              <a:buFontTx/>
              <a:buChar cha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BBACB1-9FDA-4933-86EC-78A492176571}" type="slidenum">
              <a:rPr lang="en-US"/>
              <a:pPr/>
              <a:t>79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995E087-6B7F-4D73-9273-4DF6E45C55C9}" type="slidenum">
              <a:rPr lang="en-US"/>
              <a:pPr/>
              <a:t>80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lvl="1">
              <a:buFontTx/>
              <a:buChar cha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6A1472D-0347-4739-92F6-06FAF2B12634}" type="slidenum">
              <a:rPr lang="en-US"/>
              <a:pPr/>
              <a:t>81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A3C78D1-C989-4AF9-9F6A-98CE14408DA6}" type="slidenum">
              <a:rPr lang="en-US"/>
              <a:pPr/>
              <a:t>82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lvl="1">
              <a:buFontTx/>
              <a:buChar cha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AC99B8D-F84E-42D5-BA36-69A22C27CE64}" type="slidenum">
              <a:rPr lang="en-US"/>
              <a:pPr/>
              <a:t>83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5AFC25C-4D21-4ADE-AD9B-1DFA1C7601DF}" type="slidenum">
              <a:rPr lang="en-US"/>
              <a:pPr/>
              <a:t>84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44B79C-F55D-4546-ABF1-D2710D2C5319}" type="slidenum">
              <a:rPr lang="en-US"/>
              <a:pPr/>
              <a:t>85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2BB827-B24B-4A52-9875-2A79B47CA0EB}" type="slidenum">
              <a:rPr lang="en-US"/>
              <a:pPr/>
              <a:t>86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DA012F-4BA3-4D67-92F6-8877B96454A5}" type="slidenum">
              <a:rPr lang="en-US"/>
              <a:pPr/>
              <a:t>87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cs typeface="Arial" pitchFamily="34" charset="0"/>
              </a:rPr>
              <a:t>Stage 4: Performing</a:t>
            </a:r>
          </a:p>
          <a:p>
            <a:r>
              <a:rPr lang="en-US" smtClean="0">
                <a:latin typeface="Arial" pitchFamily="34" charset="0"/>
                <a:cs typeface="Arial" pitchFamily="34" charset="0"/>
              </a:rPr>
              <a:t>Activity focused on solving task problems</a:t>
            </a:r>
          </a:p>
          <a:p>
            <a:r>
              <a:rPr lang="en-US" smtClean="0">
                <a:latin typeface="Arial" pitchFamily="34" charset="0"/>
                <a:cs typeface="Arial" pitchFamily="34" charset="0"/>
              </a:rPr>
              <a:t>Climate of open communication, strong cooperation, and lots of helping behavior</a:t>
            </a:r>
          </a:p>
          <a:p>
            <a:endParaRPr lang="en-US" smtClean="0"/>
          </a:p>
        </p:txBody>
      </p:sp>
      <p:sp>
        <p:nvSpPr>
          <p:cNvPr id="4" name="Slide Number Placeholder 3"/>
          <p:cNvSpPr>
            <a:spLocks noGrp="1"/>
          </p:cNvSpPr>
          <p:nvPr>
            <p:ph type="sldNum" sz="quarter" idx="5"/>
          </p:nvPr>
        </p:nvSpPr>
        <p:spPr/>
        <p:txBody>
          <a:bodyPr/>
          <a:lstStyle/>
          <a:p>
            <a:pPr>
              <a:defRPr/>
            </a:pPr>
            <a:fld id="{80F651DB-7429-43DB-959B-7E7A10DE4EF7}" type="slidenum">
              <a:rPr lang="en-US" smtClean="0"/>
              <a:pPr>
                <a:defRPr/>
              </a:pPr>
              <a:t>24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cs typeface="Arial" pitchFamily="34" charset="0"/>
              </a:rPr>
              <a:t>Stage 5: Adjourning</a:t>
            </a:r>
          </a:p>
          <a:p>
            <a:r>
              <a:rPr lang="en-US" smtClean="0">
                <a:latin typeface="Arial" pitchFamily="34" charset="0"/>
                <a:cs typeface="Arial" pitchFamily="34" charset="0"/>
              </a:rPr>
              <a:t>Work is done</a:t>
            </a:r>
          </a:p>
          <a:p>
            <a:r>
              <a:rPr lang="en-US" smtClean="0">
                <a:latin typeface="Arial" pitchFamily="34" charset="0"/>
                <a:cs typeface="Arial" pitchFamily="34" charset="0"/>
              </a:rPr>
              <a:t>Time to move on to other things</a:t>
            </a:r>
          </a:p>
          <a:p>
            <a:endParaRPr lang="en-US" smtClean="0"/>
          </a:p>
        </p:txBody>
      </p:sp>
      <p:sp>
        <p:nvSpPr>
          <p:cNvPr id="4" name="Slide Number Placeholder 3"/>
          <p:cNvSpPr>
            <a:spLocks noGrp="1"/>
          </p:cNvSpPr>
          <p:nvPr>
            <p:ph type="sldNum" sz="quarter" idx="5"/>
          </p:nvPr>
        </p:nvSpPr>
        <p:spPr/>
        <p:txBody>
          <a:bodyPr/>
          <a:lstStyle/>
          <a:p>
            <a:pPr>
              <a:defRPr/>
            </a:pPr>
            <a:fld id="{2E7ECCE2-2CD6-492D-9037-7C4B6B17FEA3}" type="slidenum">
              <a:rPr lang="en-US" smtClean="0"/>
              <a:pPr>
                <a:defRPr/>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Roles</a:t>
            </a:r>
            <a:r>
              <a:rPr lang="en-US" smtClean="0"/>
              <a:t> </a:t>
            </a:r>
          </a:p>
          <a:p>
            <a:pPr lvl="1"/>
            <a:r>
              <a:rPr lang="en-US" smtClean="0"/>
              <a:t>expected behaviors for a given position</a:t>
            </a:r>
          </a:p>
          <a:p>
            <a:r>
              <a:rPr lang="en-US" b="1" smtClean="0"/>
              <a:t>Task roles </a:t>
            </a:r>
          </a:p>
          <a:p>
            <a:pPr lvl="1"/>
            <a:r>
              <a:rPr lang="en-US" smtClean="0"/>
              <a:t>Enable the group to define, clarify, and pursue a common purpose</a:t>
            </a:r>
          </a:p>
          <a:p>
            <a:r>
              <a:rPr lang="en-US" b="1" smtClean="0"/>
              <a:t>Maintenance roles </a:t>
            </a:r>
          </a:p>
          <a:p>
            <a:pPr lvl="1"/>
            <a:r>
              <a:rPr lang="en-US" smtClean="0"/>
              <a:t>Foster supportive and constructive interpersonal relationships</a:t>
            </a:r>
          </a:p>
          <a:p>
            <a:pPr lvl="1"/>
            <a:r>
              <a:rPr lang="en-US" smtClean="0"/>
              <a:t>Keep the group together</a:t>
            </a:r>
          </a:p>
        </p:txBody>
      </p:sp>
      <p:sp>
        <p:nvSpPr>
          <p:cNvPr id="4" name="Slide Number Placeholder 3"/>
          <p:cNvSpPr>
            <a:spLocks noGrp="1"/>
          </p:cNvSpPr>
          <p:nvPr>
            <p:ph type="sldNum" sz="quarter" idx="5"/>
          </p:nvPr>
        </p:nvSpPr>
        <p:spPr/>
        <p:txBody>
          <a:bodyPr/>
          <a:lstStyle/>
          <a:p>
            <a:pPr>
              <a:defRPr/>
            </a:pPr>
            <a:fld id="{C5AC94FB-BD3E-48FE-812C-32F691A5FAFB}" type="slidenum">
              <a:rPr lang="en-US" smtClean="0"/>
              <a:pPr>
                <a:defRPr/>
              </a:pPr>
              <a:t>26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7 netball</a:t>
            </a:r>
          </a:p>
          <a:p>
            <a:r>
              <a:rPr lang="en-GB" smtClean="0"/>
              <a:t>U14 basketball</a:t>
            </a:r>
          </a:p>
          <a:p>
            <a:r>
              <a:rPr lang="en-GB" smtClean="0"/>
              <a:t>U16 football </a:t>
            </a:r>
          </a:p>
        </p:txBody>
      </p:sp>
      <p:sp>
        <p:nvSpPr>
          <p:cNvPr id="4" name="Slide Number Placeholder 3"/>
          <p:cNvSpPr>
            <a:spLocks noGrp="1"/>
          </p:cNvSpPr>
          <p:nvPr>
            <p:ph type="sldNum" sz="quarter" idx="5"/>
          </p:nvPr>
        </p:nvSpPr>
        <p:spPr/>
        <p:txBody>
          <a:bodyPr/>
          <a:lstStyle/>
          <a:p>
            <a:pPr>
              <a:defRPr/>
            </a:pPr>
            <a:fld id="{B34402A8-3805-4ED2-9B87-EBEB0739CE40}" type="slidenum">
              <a:rPr lang="en-GB" smtClean="0"/>
              <a:pPr>
                <a:defRPr/>
              </a:pPr>
              <a:t>29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D314E79-0E63-4550-8AB6-70B0B95D4AB5}" type="slidenum">
              <a:rPr lang="en-GB" smtClean="0"/>
              <a:pPr>
                <a:defRPr/>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3CD34-A525-4782-B266-4CCE8CD1AC3B}"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3CD34-A525-4782-B266-4CCE8CD1AC3B}"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3CD34-A525-4782-B266-4CCE8CD1AC3B}"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96838"/>
            <a:ext cx="7678737" cy="599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4615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895600" cy="457200"/>
          </a:xfrm>
        </p:spPr>
        <p:txBody>
          <a:bodyPr/>
          <a:lstStyle>
            <a:lvl1pPr>
              <a:defRPr/>
            </a:lvl1p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2AD897B-90D3-4BC1-B309-E7ED5F4FF54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B45A655-7C8A-4F07-97BA-636382DC87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3CD34-A525-4782-B266-4CCE8CD1AC3B}"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3CD34-A525-4782-B266-4CCE8CD1AC3B}"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3CD34-A525-4782-B266-4CCE8CD1AC3B}"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3CD34-A525-4782-B266-4CCE8CD1AC3B}" type="datetimeFigureOut">
              <a:rPr lang="en-US" smtClean="0"/>
              <a:pPr/>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3CD34-A525-4782-B266-4CCE8CD1AC3B}" type="datetimeFigureOut">
              <a:rPr lang="en-US" smtClean="0"/>
              <a:pPr/>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3CD34-A525-4782-B266-4CCE8CD1AC3B}" type="datetimeFigureOut">
              <a:rPr lang="en-US" smtClean="0"/>
              <a:pPr/>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3CD34-A525-4782-B266-4CCE8CD1AC3B}"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3CD34-A525-4782-B266-4CCE8CD1AC3B}"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32258-39A8-4E64-B9DD-E7663A1AAD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3CD34-A525-4782-B266-4CCE8CD1AC3B}" type="datetimeFigureOut">
              <a:rPr lang="en-US" smtClean="0"/>
              <a:pPr/>
              <a:t>6/10/2013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32258-39A8-4E64-B9DD-E7663A1AAD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Groups and teams</a:t>
            </a:r>
            <a:endParaRPr lang="en-US" dirty="0"/>
          </a:p>
        </p:txBody>
      </p:sp>
      <p:sp>
        <p:nvSpPr>
          <p:cNvPr id="4" name="Subtitle 2"/>
          <p:cNvSpPr txBox="1">
            <a:spLocks/>
          </p:cNvSpPr>
          <p:nvPr/>
        </p:nvSpPr>
        <p:spPr>
          <a:xfrm>
            <a:off x="2743200" y="45720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chemeClr val="tx2">
                    <a:lumMod val="60000"/>
                    <a:lumOff val="40000"/>
                  </a:schemeClr>
                </a:solidFill>
                <a:effectLst/>
                <a:uLnTx/>
                <a:uFillTx/>
                <a:latin typeface="+mn-lt"/>
                <a:ea typeface="+mn-ea"/>
                <a:cs typeface="+mn-cs"/>
              </a:rPr>
              <a:t>Ashira</a:t>
            </a:r>
            <a:r>
              <a:rPr kumimoji="0" lang="en-US" sz="3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lumMod val="60000"/>
                    <a:lumOff val="40000"/>
                  </a:schemeClr>
                </a:solidFill>
                <a:effectLst/>
                <a:uLnTx/>
                <a:uFillTx/>
                <a:latin typeface="+mn-lt"/>
                <a:ea typeface="+mn-ea"/>
                <a:cs typeface="+mn-cs"/>
              </a:rPr>
              <a:t>Hiruntrakul</a:t>
            </a:r>
            <a:r>
              <a:rPr kumimoji="0" lang="en-US" sz="3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Ph.D.</a:t>
            </a:r>
            <a:endParaRPr kumimoji="0" lang="en-US" sz="3200" b="0"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body" idx="1"/>
          </p:nvPr>
        </p:nvSpPr>
        <p:spPr/>
        <p:txBody>
          <a:bodyPr/>
          <a:lstStyle/>
          <a:p>
            <a:pPr>
              <a:lnSpc>
                <a:spcPct val="90000"/>
              </a:lnSpc>
            </a:pPr>
            <a:r>
              <a:rPr lang="en-US" sz="2800"/>
              <a:t>Experiences are determined by other members of the group and vice versa</a:t>
            </a:r>
          </a:p>
          <a:p>
            <a:pPr>
              <a:lnSpc>
                <a:spcPct val="90000"/>
              </a:lnSpc>
            </a:pPr>
            <a:r>
              <a:rPr lang="en-US" sz="2800" i="1"/>
              <a:t>Sequential</a:t>
            </a:r>
            <a:r>
              <a:rPr lang="en-US" sz="2800"/>
              <a:t> – influence of one member to the next.</a:t>
            </a:r>
          </a:p>
          <a:p>
            <a:pPr>
              <a:lnSpc>
                <a:spcPct val="90000"/>
              </a:lnSpc>
            </a:pPr>
            <a:r>
              <a:rPr lang="en-US" sz="2800" i="1"/>
              <a:t>Reciprocal</a:t>
            </a:r>
            <a:r>
              <a:rPr lang="en-US" sz="2800"/>
              <a:t> – two or more members may influence each other</a:t>
            </a:r>
          </a:p>
          <a:p>
            <a:pPr>
              <a:lnSpc>
                <a:spcPct val="90000"/>
              </a:lnSpc>
            </a:pPr>
            <a:r>
              <a:rPr lang="en-US" sz="2800" i="1"/>
              <a:t>Multilevel</a:t>
            </a:r>
            <a:r>
              <a:rPr lang="en-US" sz="2800"/>
              <a:t> – the outcome of larger groups are influenced by the activities of smaller groups</a:t>
            </a:r>
          </a:p>
        </p:txBody>
      </p:sp>
      <p:sp>
        <p:nvSpPr>
          <p:cNvPr id="299011" name="Text Box 3"/>
          <p:cNvSpPr txBox="1">
            <a:spLocks noGrp="1" noChangeArrowheads="1"/>
          </p:cNvSpPr>
          <p:nvPr>
            <p:ph type="title"/>
          </p:nvPr>
        </p:nvSpPr>
        <p:spPr>
          <a:xfrm>
            <a:off x="1143000" y="533400"/>
            <a:ext cx="6929438" cy="762000"/>
          </a:xfrm>
          <a:solidFill>
            <a:srgbClr val="FFFF99"/>
          </a:solidFill>
          <a:ln/>
        </p:spPr>
        <p:txBody>
          <a:bodyPr>
            <a:normAutofit fontScale="90000"/>
          </a:bodyPr>
          <a:lstStyle/>
          <a:p>
            <a:pPr marL="457200" indent="-457200">
              <a:lnSpc>
                <a:spcPct val="80000"/>
              </a:lnSpc>
              <a:spcBef>
                <a:spcPct val="20000"/>
              </a:spcBef>
            </a:pPr>
            <a:r>
              <a:rPr lang="en-US" sz="3600"/>
              <a:t>Characteristics of Groups - Interdependence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l="12500" t="12000" r="29375" b="14000"/>
          <a:stretch>
            <a:fillRect/>
          </a:stretch>
        </p:blipFill>
        <p:spPr bwMode="auto">
          <a:xfrm>
            <a:off x="0" y="1447800"/>
            <a:ext cx="8763000" cy="5410200"/>
          </a:xfrm>
          <a:prstGeom prst="rect">
            <a:avLst/>
          </a:prstGeom>
          <a:noFill/>
          <a:ln w="9525" algn="ctr">
            <a:noFill/>
            <a:miter lim="800000"/>
            <a:headEnd/>
            <a:tailEnd/>
          </a:ln>
          <a:effectLst/>
        </p:spPr>
      </p:pic>
      <p:sp>
        <p:nvSpPr>
          <p:cNvPr id="60419" name="Text Box 3"/>
          <p:cNvSpPr txBox="1">
            <a:spLocks noChangeArrowheads="1"/>
          </p:cNvSpPr>
          <p:nvPr/>
        </p:nvSpPr>
        <p:spPr bwMode="auto">
          <a:xfrm>
            <a:off x="1219200" y="533400"/>
            <a:ext cx="6553200" cy="579438"/>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000" b="1"/>
              <a:t>Interdependence Diagram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p:txBody>
          <a:bodyPr/>
          <a:lstStyle/>
          <a:p>
            <a:pPr>
              <a:lnSpc>
                <a:spcPct val="90000"/>
              </a:lnSpc>
            </a:pPr>
            <a:r>
              <a:rPr lang="en-US"/>
              <a:t>Groups’ structure are often organized in predictable patterns</a:t>
            </a:r>
          </a:p>
          <a:p>
            <a:pPr>
              <a:lnSpc>
                <a:spcPct val="90000"/>
              </a:lnSpc>
            </a:pPr>
            <a:r>
              <a:rPr lang="en-US" i="1"/>
              <a:t>Roles</a:t>
            </a:r>
            <a:r>
              <a:rPr lang="en-US"/>
              <a:t> – set of behaviours expected of people who occupy certain positions</a:t>
            </a:r>
          </a:p>
          <a:p>
            <a:pPr>
              <a:lnSpc>
                <a:spcPct val="90000"/>
              </a:lnSpc>
            </a:pPr>
            <a:r>
              <a:rPr lang="en-US" i="1"/>
              <a:t>Norms</a:t>
            </a:r>
            <a:r>
              <a:rPr lang="en-US"/>
              <a:t> – a consensual standard that describes what behaviours should and should not be performed in a given context</a:t>
            </a:r>
          </a:p>
        </p:txBody>
      </p:sp>
      <p:sp>
        <p:nvSpPr>
          <p:cNvPr id="300035" name="Text Box 3"/>
          <p:cNvSpPr txBox="1">
            <a:spLocks noGrp="1" noChangeArrowheads="1"/>
          </p:cNvSpPr>
          <p:nvPr>
            <p:ph type="title"/>
          </p:nvPr>
        </p:nvSpPr>
        <p:spPr>
          <a:xfrm>
            <a:off x="1143000" y="533400"/>
            <a:ext cx="6929438" cy="762000"/>
          </a:xfrm>
          <a:solidFill>
            <a:srgbClr val="FFFF99"/>
          </a:solidFill>
          <a:ln/>
        </p:spPr>
        <p:txBody>
          <a:bodyPr/>
          <a:lstStyle/>
          <a:p>
            <a:pPr marL="457200" indent="-457200">
              <a:lnSpc>
                <a:spcPct val="80000"/>
              </a:lnSpc>
              <a:spcBef>
                <a:spcPct val="20000"/>
              </a:spcBef>
            </a:pPr>
            <a:r>
              <a:rPr lang="en-US" sz="3600"/>
              <a:t>Characteristics of Groups - Structure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ext Box 3"/>
          <p:cNvSpPr txBox="1">
            <a:spLocks noGrp="1" noChangeArrowheads="1"/>
          </p:cNvSpPr>
          <p:nvPr>
            <p:ph type="title"/>
          </p:nvPr>
        </p:nvSpPr>
        <p:spPr>
          <a:solidFill>
            <a:srgbClr val="FFFF99"/>
          </a:solidFill>
          <a:ln/>
        </p:spPr>
        <p:txBody>
          <a:bodyPr/>
          <a:lstStyle/>
          <a:p>
            <a:pPr marL="457200" indent="-457200">
              <a:lnSpc>
                <a:spcPct val="80000"/>
              </a:lnSpc>
              <a:spcBef>
                <a:spcPct val="20000"/>
              </a:spcBef>
            </a:pPr>
            <a:r>
              <a:rPr lang="en-US"/>
              <a:t>Characteristics of Groups - Goals</a:t>
            </a:r>
          </a:p>
        </p:txBody>
      </p:sp>
      <p:sp>
        <p:nvSpPr>
          <p:cNvPr id="301058" name="Rectangle 2"/>
          <p:cNvSpPr>
            <a:spLocks noGrp="1" noChangeArrowheads="1"/>
          </p:cNvSpPr>
          <p:nvPr>
            <p:ph type="body" sz="half" idx="1"/>
          </p:nvPr>
        </p:nvSpPr>
        <p:spPr>
          <a:xfrm>
            <a:off x="914400" y="1981200"/>
            <a:ext cx="7924800" cy="4191000"/>
          </a:xfrm>
        </p:spPr>
        <p:txBody>
          <a:bodyPr>
            <a:normAutofit/>
          </a:bodyPr>
          <a:lstStyle/>
          <a:p>
            <a:pPr>
              <a:lnSpc>
                <a:spcPct val="90000"/>
              </a:lnSpc>
            </a:pPr>
            <a:r>
              <a:rPr lang="en-US" dirty="0"/>
              <a:t>Groups often strive towards some common outcome</a:t>
            </a:r>
          </a:p>
          <a:p>
            <a:pPr>
              <a:lnSpc>
                <a:spcPct val="90000"/>
              </a:lnSpc>
            </a:pPr>
            <a:endParaRPr lang="en-US" dirty="0"/>
          </a:p>
          <a:p>
            <a:pPr>
              <a:lnSpc>
                <a:spcPct val="90000"/>
              </a:lnSpc>
            </a:pPr>
            <a:r>
              <a:rPr lang="en-US" dirty="0"/>
              <a:t>McGrath’s </a:t>
            </a:r>
            <a:r>
              <a:rPr lang="en-US" dirty="0" err="1"/>
              <a:t>Circumplex</a:t>
            </a:r>
            <a:r>
              <a:rPr lang="en-US" dirty="0"/>
              <a:t> Model of Group Tasks</a:t>
            </a:r>
          </a:p>
          <a:p>
            <a:pPr lvl="1">
              <a:lnSpc>
                <a:spcPct val="90000"/>
              </a:lnSpc>
            </a:pPr>
            <a:r>
              <a:rPr lang="en-US" dirty="0"/>
              <a:t>Generating</a:t>
            </a:r>
          </a:p>
          <a:p>
            <a:pPr lvl="1">
              <a:lnSpc>
                <a:spcPct val="90000"/>
              </a:lnSpc>
            </a:pPr>
            <a:r>
              <a:rPr lang="en-US" dirty="0"/>
              <a:t>Choosing</a:t>
            </a:r>
          </a:p>
          <a:p>
            <a:pPr lvl="1">
              <a:lnSpc>
                <a:spcPct val="90000"/>
              </a:lnSpc>
            </a:pPr>
            <a:r>
              <a:rPr lang="en-US" dirty="0"/>
              <a:t>Negotiation</a:t>
            </a:r>
          </a:p>
          <a:p>
            <a:pPr lvl="1">
              <a:lnSpc>
                <a:spcPct val="90000"/>
              </a:lnSpc>
            </a:pPr>
            <a:r>
              <a:rPr lang="en-US" dirty="0"/>
              <a:t>Executing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p:txBody>
          <a:bodyPr/>
          <a:lstStyle/>
          <a:p>
            <a:pPr marL="1473200" lvl="1" indent="-1023938">
              <a:spcBef>
                <a:spcPct val="0"/>
              </a:spcBef>
              <a:buClr>
                <a:schemeClr val="accent1"/>
              </a:buClr>
              <a:buFont typeface="Wingdings" pitchFamily="2" charset="2"/>
              <a:buChar char="§"/>
            </a:pPr>
            <a:r>
              <a:rPr lang="en-US" dirty="0"/>
              <a:t>Group Cohesion: the strength of the bonds linking individuals to the group</a:t>
            </a:r>
          </a:p>
          <a:p>
            <a:pPr marL="1473200" lvl="1" indent="-1023938">
              <a:spcBef>
                <a:spcPct val="0"/>
              </a:spcBef>
              <a:buClr>
                <a:schemeClr val="accent1"/>
              </a:buClr>
              <a:buFont typeface="Wingdings" pitchFamily="2" charset="2"/>
              <a:buChar char="§"/>
            </a:pPr>
            <a:endParaRPr lang="en-US" dirty="0"/>
          </a:p>
          <a:p>
            <a:pPr marL="1473200" lvl="1" indent="-1023938">
              <a:spcBef>
                <a:spcPct val="0"/>
              </a:spcBef>
              <a:buClr>
                <a:schemeClr val="accent1"/>
              </a:buClr>
              <a:buFont typeface="Wingdings" pitchFamily="2" charset="2"/>
              <a:buChar char="§"/>
            </a:pPr>
            <a:r>
              <a:rPr lang="en-US" dirty="0"/>
              <a:t>Attraction to specific group members and efforts to achieve goals</a:t>
            </a:r>
          </a:p>
          <a:p>
            <a:pPr marL="1473200" lvl="1" indent="-1023938">
              <a:spcBef>
                <a:spcPct val="0"/>
              </a:spcBef>
              <a:buClr>
                <a:schemeClr val="accent1"/>
              </a:buClr>
              <a:buFont typeface="Wingdings" pitchFamily="2" charset="2"/>
              <a:buChar char="§"/>
            </a:pPr>
            <a:endParaRPr lang="en-US" sz="3200" dirty="0"/>
          </a:p>
          <a:p>
            <a:pPr marL="1473200" lvl="1" indent="-1023938">
              <a:spcBef>
                <a:spcPct val="0"/>
              </a:spcBef>
              <a:buClr>
                <a:schemeClr val="accent1"/>
              </a:buClr>
              <a:buFont typeface="Wingdings" pitchFamily="2" charset="2"/>
              <a:buChar char="§"/>
            </a:pPr>
            <a:r>
              <a:rPr lang="en-US" dirty="0" err="1"/>
              <a:t>Entitativity</a:t>
            </a:r>
            <a:r>
              <a:rPr lang="en-US" dirty="0"/>
              <a:t> is perceived </a:t>
            </a:r>
            <a:r>
              <a:rPr lang="en-US" dirty="0" err="1"/>
              <a:t>groupness</a:t>
            </a:r>
            <a:r>
              <a:rPr lang="en-US" dirty="0"/>
              <a:t> rather than an aggregation of independent, unrelated individuals </a:t>
            </a:r>
          </a:p>
        </p:txBody>
      </p:sp>
      <p:sp>
        <p:nvSpPr>
          <p:cNvPr id="63491" name="Text Box 3"/>
          <p:cNvSpPr txBox="1">
            <a:spLocks noChangeArrowheads="1"/>
          </p:cNvSpPr>
          <p:nvPr/>
        </p:nvSpPr>
        <p:spPr bwMode="auto">
          <a:xfrm>
            <a:off x="1219200" y="609600"/>
            <a:ext cx="6705600" cy="628650"/>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400" dirty="0"/>
              <a:t>Cohesiveness</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type="body" idx="1"/>
          </p:nvPr>
        </p:nvSpPr>
        <p:spPr>
          <a:xfrm>
            <a:off x="838200" y="1828800"/>
            <a:ext cx="7772400" cy="4267200"/>
          </a:xfrm>
        </p:spPr>
        <p:txBody>
          <a:bodyPr/>
          <a:lstStyle/>
          <a:p>
            <a:pPr lvl="2">
              <a:lnSpc>
                <a:spcPct val="80000"/>
              </a:lnSpc>
              <a:spcBef>
                <a:spcPct val="0"/>
              </a:spcBef>
              <a:buClr>
                <a:schemeClr val="tx1"/>
              </a:buClr>
              <a:buFont typeface="Arial" pitchFamily="34" charset="0"/>
              <a:buNone/>
            </a:pPr>
            <a:r>
              <a:rPr lang="en-US" sz="3000" dirty="0"/>
              <a:t>Campbell’s Theory of </a:t>
            </a:r>
            <a:r>
              <a:rPr lang="en-US" sz="3000" dirty="0" err="1"/>
              <a:t>Entitativity</a:t>
            </a:r>
            <a:r>
              <a:rPr lang="en-US" sz="3000" dirty="0"/>
              <a:t> (1958)</a:t>
            </a:r>
          </a:p>
          <a:p>
            <a:pPr lvl="4">
              <a:lnSpc>
                <a:spcPct val="80000"/>
              </a:lnSpc>
              <a:spcBef>
                <a:spcPct val="0"/>
              </a:spcBef>
              <a:buClr>
                <a:schemeClr val="tx1"/>
              </a:buClr>
              <a:buFontTx/>
              <a:buNone/>
            </a:pPr>
            <a:endParaRPr lang="en-US" sz="3000" i="1" dirty="0"/>
          </a:p>
          <a:p>
            <a:pPr lvl="4">
              <a:lnSpc>
                <a:spcPct val="80000"/>
              </a:lnSpc>
              <a:spcBef>
                <a:spcPct val="0"/>
              </a:spcBef>
              <a:buClr>
                <a:schemeClr val="tx1"/>
              </a:buClr>
              <a:buFontTx/>
              <a:buNone/>
            </a:pPr>
            <a:r>
              <a:rPr lang="en-US" sz="2800" i="1" dirty="0">
                <a:solidFill>
                  <a:srgbClr val="000066"/>
                </a:solidFill>
              </a:rPr>
              <a:t>Common Fate</a:t>
            </a:r>
            <a:r>
              <a:rPr lang="en-US" sz="2800" i="1" dirty="0"/>
              <a:t> – do individuals experience the same outcomes?</a:t>
            </a:r>
          </a:p>
          <a:p>
            <a:pPr lvl="4">
              <a:lnSpc>
                <a:spcPct val="80000"/>
              </a:lnSpc>
              <a:spcBef>
                <a:spcPct val="0"/>
              </a:spcBef>
              <a:buClr>
                <a:schemeClr val="tx1"/>
              </a:buClr>
              <a:buFontTx/>
              <a:buNone/>
            </a:pPr>
            <a:endParaRPr lang="en-US" sz="2800" i="1" dirty="0"/>
          </a:p>
          <a:p>
            <a:pPr lvl="4">
              <a:lnSpc>
                <a:spcPct val="80000"/>
              </a:lnSpc>
              <a:spcBef>
                <a:spcPct val="0"/>
              </a:spcBef>
              <a:buClr>
                <a:schemeClr val="tx1"/>
              </a:buClr>
              <a:buFontTx/>
              <a:buNone/>
            </a:pPr>
            <a:r>
              <a:rPr lang="en-US" sz="2800" i="1" dirty="0">
                <a:solidFill>
                  <a:srgbClr val="000066"/>
                </a:solidFill>
              </a:rPr>
              <a:t>Similarity </a:t>
            </a:r>
            <a:r>
              <a:rPr lang="en-US" sz="2800" i="1" dirty="0"/>
              <a:t>– do individual perform similar </a:t>
            </a:r>
            <a:r>
              <a:rPr lang="en-US" sz="2800" i="1" dirty="0" err="1"/>
              <a:t>behaviours</a:t>
            </a:r>
            <a:r>
              <a:rPr lang="en-US" sz="2800" i="1" dirty="0"/>
              <a:t> or resemble one another</a:t>
            </a:r>
          </a:p>
          <a:p>
            <a:pPr lvl="4">
              <a:lnSpc>
                <a:spcPct val="80000"/>
              </a:lnSpc>
              <a:spcBef>
                <a:spcPct val="0"/>
              </a:spcBef>
              <a:buClr>
                <a:schemeClr val="tx1"/>
              </a:buClr>
              <a:buFontTx/>
              <a:buNone/>
            </a:pPr>
            <a:endParaRPr lang="en-US" sz="2800" i="1" dirty="0">
              <a:solidFill>
                <a:srgbClr val="000066"/>
              </a:solidFill>
            </a:endParaRPr>
          </a:p>
          <a:p>
            <a:pPr lvl="4">
              <a:lnSpc>
                <a:spcPct val="80000"/>
              </a:lnSpc>
              <a:spcBef>
                <a:spcPct val="0"/>
              </a:spcBef>
              <a:buClr>
                <a:schemeClr val="tx1"/>
              </a:buClr>
              <a:buFontTx/>
              <a:buNone/>
            </a:pPr>
            <a:r>
              <a:rPr lang="en-US" sz="2800" i="1" dirty="0">
                <a:solidFill>
                  <a:srgbClr val="000066"/>
                </a:solidFill>
              </a:rPr>
              <a:t>Proximity </a:t>
            </a:r>
            <a:r>
              <a:rPr lang="en-US" sz="2800" i="1" dirty="0"/>
              <a:t>– how close together are the individuals in the group</a:t>
            </a:r>
            <a:endParaRPr lang="en-US" sz="2800" dirty="0"/>
          </a:p>
          <a:p>
            <a:pPr>
              <a:lnSpc>
                <a:spcPct val="80000"/>
              </a:lnSpc>
            </a:pPr>
            <a:endParaRPr lang="en-US" sz="2800" dirty="0"/>
          </a:p>
        </p:txBody>
      </p:sp>
      <p:sp>
        <p:nvSpPr>
          <p:cNvPr id="289796" name="Text Box 4"/>
          <p:cNvSpPr txBox="1">
            <a:spLocks noGrp="1" noChangeArrowheads="1"/>
          </p:cNvSpPr>
          <p:nvPr>
            <p:ph type="title"/>
          </p:nvPr>
        </p:nvSpPr>
        <p:spPr>
          <a:xfrm>
            <a:off x="1066800" y="381000"/>
            <a:ext cx="7081838" cy="955675"/>
          </a:xfrm>
          <a:solidFill>
            <a:srgbClr val="FFFF99"/>
          </a:solidFill>
          <a:ln/>
        </p:spPr>
        <p:txBody>
          <a:bodyPr/>
          <a:lstStyle/>
          <a:p>
            <a:pPr marL="457200" indent="-457200">
              <a:lnSpc>
                <a:spcPct val="80000"/>
              </a:lnSpc>
              <a:spcBef>
                <a:spcPct val="20000"/>
              </a:spcBef>
            </a:pPr>
            <a:r>
              <a:rPr lang="en-US"/>
              <a:t>Cohesiveness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p:txBody>
          <a:bodyPr/>
          <a:lstStyle/>
          <a:p>
            <a:pPr lvl="2"/>
            <a:r>
              <a:rPr lang="en-US" sz="2800" dirty="0"/>
              <a:t>Groups are living systems: </a:t>
            </a:r>
            <a:r>
              <a:rPr lang="en-US" sz="2800" dirty="0" err="1"/>
              <a:t>Tuckman's</a:t>
            </a:r>
            <a:r>
              <a:rPr lang="en-US" sz="2800" dirty="0"/>
              <a:t> (1965) theory of group development</a:t>
            </a:r>
          </a:p>
          <a:p>
            <a:pPr lvl="3"/>
            <a:r>
              <a:rPr lang="en-US" sz="2400" dirty="0"/>
              <a:t>forming</a:t>
            </a:r>
          </a:p>
          <a:p>
            <a:pPr lvl="3"/>
            <a:r>
              <a:rPr lang="en-US" sz="2400" dirty="0"/>
              <a:t>storming</a:t>
            </a:r>
          </a:p>
          <a:p>
            <a:pPr lvl="3"/>
            <a:r>
              <a:rPr lang="en-US" sz="2400" dirty="0" err="1"/>
              <a:t>norming</a:t>
            </a:r>
            <a:endParaRPr lang="en-US" sz="2400" dirty="0"/>
          </a:p>
          <a:p>
            <a:pPr lvl="3"/>
            <a:r>
              <a:rPr lang="en-US" sz="2400" dirty="0"/>
              <a:t>performing</a:t>
            </a:r>
          </a:p>
          <a:p>
            <a:pPr lvl="3"/>
            <a:r>
              <a:rPr lang="en-US" sz="2400" dirty="0"/>
              <a:t>adjourning</a:t>
            </a:r>
          </a:p>
          <a:p>
            <a:endParaRPr lang="en-US" dirty="0"/>
          </a:p>
        </p:txBody>
      </p:sp>
      <p:sp>
        <p:nvSpPr>
          <p:cNvPr id="291844" name="Rectangle 4"/>
          <p:cNvSpPr>
            <a:spLocks noGrp="1" noChangeArrowheads="1"/>
          </p:cNvSpPr>
          <p:nvPr>
            <p:ph type="title"/>
          </p:nvPr>
        </p:nvSpPr>
        <p:spPr>
          <a:xfrm>
            <a:off x="1295400" y="304800"/>
            <a:ext cx="6794500" cy="976313"/>
          </a:xfrm>
          <a:solidFill>
            <a:srgbClr val="FFFF99"/>
          </a:solidFill>
          <a:ln/>
        </p:spPr>
        <p:txBody>
          <a:bodyPr/>
          <a:lstStyle/>
          <a:p>
            <a:pPr marL="1117600" indent="-1117600"/>
            <a:r>
              <a:rPr lang="en-US" b="1"/>
              <a:t>Group Development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GB"/>
              <a:t>Stages in Group Development</a:t>
            </a:r>
          </a:p>
        </p:txBody>
      </p:sp>
      <p:sp>
        <p:nvSpPr>
          <p:cNvPr id="12291" name="Rectangle 3"/>
          <p:cNvSpPr>
            <a:spLocks noGrp="1" noChangeArrowheads="1"/>
          </p:cNvSpPr>
          <p:nvPr>
            <p:ph type="body" idx="1"/>
          </p:nvPr>
        </p:nvSpPr>
        <p:spPr>
          <a:noFill/>
          <a:ln/>
        </p:spPr>
        <p:txBody>
          <a:bodyPr>
            <a:normAutofit fontScale="77500" lnSpcReduction="20000"/>
          </a:bodyPr>
          <a:lstStyle/>
          <a:p>
            <a:r>
              <a:rPr lang="en-GB"/>
              <a:t>Forming</a:t>
            </a:r>
          </a:p>
          <a:p>
            <a:pPr lvl="1"/>
            <a:r>
              <a:rPr lang="en-GB"/>
              <a:t>before individuals see themselves as a team</a:t>
            </a:r>
          </a:p>
          <a:p>
            <a:pPr lvl="1"/>
            <a:r>
              <a:rPr lang="en-GB"/>
              <a:t>feels difficult, anxious, unsure </a:t>
            </a:r>
          </a:p>
          <a:p>
            <a:r>
              <a:rPr lang="en-GB"/>
              <a:t>Storming</a:t>
            </a:r>
          </a:p>
          <a:p>
            <a:pPr lvl="1"/>
            <a:r>
              <a:rPr lang="en-GB"/>
              <a:t>challenge the leader</a:t>
            </a:r>
          </a:p>
          <a:p>
            <a:pPr lvl="1"/>
            <a:r>
              <a:rPr lang="en-GB"/>
              <a:t>Hostility, aggression, emotions high</a:t>
            </a:r>
          </a:p>
          <a:p>
            <a:r>
              <a:rPr lang="en-GB"/>
              <a:t>Norming</a:t>
            </a:r>
          </a:p>
          <a:p>
            <a:pPr lvl="1"/>
            <a:r>
              <a:rPr lang="en-GB"/>
              <a:t>organise tasks</a:t>
            </a:r>
          </a:p>
          <a:p>
            <a:pPr lvl="1"/>
            <a:r>
              <a:rPr lang="en-GB"/>
              <a:t>co-operating, secure, comfortable</a:t>
            </a:r>
          </a:p>
          <a:p>
            <a:r>
              <a:rPr lang="en-GB"/>
              <a:t>Performing</a:t>
            </a:r>
          </a:p>
          <a:p>
            <a:pPr lvl="1"/>
            <a:r>
              <a:rPr lang="en-GB"/>
              <a:t>work surges ahead, people perform well</a:t>
            </a:r>
          </a:p>
          <a:p>
            <a:pPr lvl="1"/>
            <a:r>
              <a:rPr lang="en-GB"/>
              <a:t>openness, mutual trust and support, enthusiasm, inspiration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0" name="Rectangle 80"/>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nvGrpSpPr>
        <p:grpSpPr bwMode="auto">
          <a:xfrm>
            <a:off x="228600" y="152400"/>
            <a:ext cx="8763000" cy="6400800"/>
            <a:chOff x="1137" y="384"/>
            <a:chExt cx="3577" cy="3003"/>
          </a:xfrm>
        </p:grpSpPr>
        <p:grpSp>
          <p:nvGrpSpPr>
            <p:cNvPr id="3" name="Group 3"/>
            <p:cNvGrpSpPr>
              <a:grpSpLocks/>
            </p:cNvGrpSpPr>
            <p:nvPr/>
          </p:nvGrpSpPr>
          <p:grpSpPr bwMode="auto">
            <a:xfrm>
              <a:off x="3345" y="2668"/>
              <a:ext cx="1241" cy="719"/>
              <a:chOff x="7536" y="8064"/>
              <a:chExt cx="2832" cy="1632"/>
            </a:xfrm>
          </p:grpSpPr>
          <p:sp>
            <p:nvSpPr>
              <p:cNvPr id="71684" name="Freeform 4"/>
              <p:cNvSpPr>
                <a:spLocks/>
              </p:cNvSpPr>
              <p:nvPr/>
            </p:nvSpPr>
            <p:spPr bwMode="auto">
              <a:xfrm>
                <a:off x="7536" y="8929"/>
                <a:ext cx="1248" cy="311"/>
              </a:xfrm>
              <a:custGeom>
                <a:avLst/>
                <a:gdLst/>
                <a:ahLst/>
                <a:cxnLst>
                  <a:cxn ang="0">
                    <a:pos x="1248" y="0"/>
                  </a:cxn>
                  <a:cxn ang="0">
                    <a:pos x="0" y="311"/>
                  </a:cxn>
                </a:cxnLst>
                <a:rect l="0" t="0" r="r" b="b"/>
                <a:pathLst>
                  <a:path w="1248" h="311">
                    <a:moveTo>
                      <a:pt x="1248" y="0"/>
                    </a:moveTo>
                    <a:lnTo>
                      <a:pt x="0" y="311"/>
                    </a:lnTo>
                  </a:path>
                </a:pathLst>
              </a:custGeom>
              <a:noFill/>
              <a:ln w="9525">
                <a:solidFill>
                  <a:srgbClr val="000000"/>
                </a:solidFill>
                <a:round/>
                <a:headEnd type="none" w="med" len="med"/>
                <a:tailEnd type="triangle" w="med" len="med"/>
              </a:ln>
            </p:spPr>
            <p:txBody>
              <a:bodyPr/>
              <a:lstStyle/>
              <a:p>
                <a:endParaRPr lang="en-US"/>
              </a:p>
            </p:txBody>
          </p:sp>
          <p:sp>
            <p:nvSpPr>
              <p:cNvPr id="71685" name="Oval 5"/>
              <p:cNvSpPr>
                <a:spLocks noChangeArrowheads="1"/>
              </p:cNvSpPr>
              <p:nvPr/>
            </p:nvSpPr>
            <p:spPr bwMode="auto">
              <a:xfrm>
                <a:off x="9936" y="8640"/>
                <a:ext cx="288" cy="288"/>
              </a:xfrm>
              <a:prstGeom prst="ellipse">
                <a:avLst/>
              </a:prstGeom>
              <a:solidFill>
                <a:srgbClr val="FFFFFF"/>
              </a:solidFill>
              <a:ln w="9525">
                <a:solidFill>
                  <a:srgbClr val="000000"/>
                </a:solidFill>
                <a:round/>
                <a:headEnd/>
                <a:tailEnd/>
              </a:ln>
            </p:spPr>
            <p:txBody>
              <a:bodyPr/>
              <a:lstStyle/>
              <a:p>
                <a:endParaRPr lang="en-US"/>
              </a:p>
            </p:txBody>
          </p:sp>
          <p:sp>
            <p:nvSpPr>
              <p:cNvPr id="71686" name="Oval 6"/>
              <p:cNvSpPr>
                <a:spLocks noChangeArrowheads="1"/>
              </p:cNvSpPr>
              <p:nvPr/>
            </p:nvSpPr>
            <p:spPr bwMode="auto">
              <a:xfrm>
                <a:off x="8496" y="8784"/>
                <a:ext cx="288" cy="288"/>
              </a:xfrm>
              <a:prstGeom prst="ellipse">
                <a:avLst/>
              </a:prstGeom>
              <a:solidFill>
                <a:srgbClr val="FFFFFF"/>
              </a:solidFill>
              <a:ln w="9525">
                <a:solidFill>
                  <a:srgbClr val="000000"/>
                </a:solidFill>
                <a:round/>
                <a:headEnd/>
                <a:tailEnd/>
              </a:ln>
            </p:spPr>
            <p:txBody>
              <a:bodyPr/>
              <a:lstStyle/>
              <a:p>
                <a:endParaRPr lang="en-US"/>
              </a:p>
            </p:txBody>
          </p:sp>
          <p:sp>
            <p:nvSpPr>
              <p:cNvPr id="71687" name="Freeform 7"/>
              <p:cNvSpPr>
                <a:spLocks/>
              </p:cNvSpPr>
              <p:nvPr/>
            </p:nvSpPr>
            <p:spPr bwMode="auto">
              <a:xfrm>
                <a:off x="8064" y="8208"/>
                <a:ext cx="864" cy="192"/>
              </a:xfrm>
              <a:custGeom>
                <a:avLst/>
                <a:gdLst/>
                <a:ahLst/>
                <a:cxnLst>
                  <a:cxn ang="0">
                    <a:pos x="864" y="0"/>
                  </a:cxn>
                  <a:cxn ang="0">
                    <a:pos x="0" y="192"/>
                  </a:cxn>
                </a:cxnLst>
                <a:rect l="0" t="0" r="r" b="b"/>
                <a:pathLst>
                  <a:path w="864" h="192">
                    <a:moveTo>
                      <a:pt x="864" y="0"/>
                    </a:moveTo>
                    <a:lnTo>
                      <a:pt x="0" y="192"/>
                    </a:lnTo>
                  </a:path>
                </a:pathLst>
              </a:custGeom>
              <a:noFill/>
              <a:ln w="9525">
                <a:solidFill>
                  <a:srgbClr val="000000"/>
                </a:solidFill>
                <a:round/>
                <a:headEnd type="none" w="med" len="med"/>
                <a:tailEnd type="triangle" w="med" len="med"/>
              </a:ln>
            </p:spPr>
            <p:txBody>
              <a:bodyPr/>
              <a:lstStyle/>
              <a:p>
                <a:endParaRPr lang="en-US"/>
              </a:p>
            </p:txBody>
          </p:sp>
          <p:sp>
            <p:nvSpPr>
              <p:cNvPr id="71688" name="Line 8"/>
              <p:cNvSpPr>
                <a:spLocks noChangeShapeType="1"/>
              </p:cNvSpPr>
              <p:nvPr/>
            </p:nvSpPr>
            <p:spPr bwMode="auto">
              <a:xfrm>
                <a:off x="9936" y="8784"/>
                <a:ext cx="432" cy="720"/>
              </a:xfrm>
              <a:prstGeom prst="line">
                <a:avLst/>
              </a:prstGeom>
              <a:noFill/>
              <a:ln w="9525">
                <a:solidFill>
                  <a:srgbClr val="000000"/>
                </a:solidFill>
                <a:round/>
                <a:headEnd/>
                <a:tailEnd type="triangle" w="med" len="med"/>
              </a:ln>
            </p:spPr>
            <p:txBody>
              <a:bodyPr/>
              <a:lstStyle/>
              <a:p>
                <a:endParaRPr lang="en-US"/>
              </a:p>
            </p:txBody>
          </p:sp>
          <p:sp>
            <p:nvSpPr>
              <p:cNvPr id="71689" name="Freeform 9"/>
              <p:cNvSpPr>
                <a:spLocks/>
              </p:cNvSpPr>
              <p:nvPr/>
            </p:nvSpPr>
            <p:spPr bwMode="auto">
              <a:xfrm>
                <a:off x="9936" y="9360"/>
                <a:ext cx="384" cy="336"/>
              </a:xfrm>
              <a:custGeom>
                <a:avLst/>
                <a:gdLst/>
                <a:ahLst/>
                <a:cxnLst>
                  <a:cxn ang="0">
                    <a:pos x="0" y="0"/>
                  </a:cxn>
                  <a:cxn ang="0">
                    <a:pos x="384" y="336"/>
                  </a:cxn>
                </a:cxnLst>
                <a:rect l="0" t="0" r="r" b="b"/>
                <a:pathLst>
                  <a:path w="384" h="336">
                    <a:moveTo>
                      <a:pt x="0" y="0"/>
                    </a:moveTo>
                    <a:lnTo>
                      <a:pt x="384" y="336"/>
                    </a:lnTo>
                  </a:path>
                </a:pathLst>
              </a:custGeom>
              <a:noFill/>
              <a:ln w="9525">
                <a:solidFill>
                  <a:srgbClr val="000000"/>
                </a:solidFill>
                <a:round/>
                <a:headEnd type="none" w="med" len="med"/>
                <a:tailEnd type="triangle" w="med" len="med"/>
              </a:ln>
            </p:spPr>
            <p:txBody>
              <a:bodyPr/>
              <a:lstStyle/>
              <a:p>
                <a:endParaRPr lang="en-US"/>
              </a:p>
            </p:txBody>
          </p:sp>
          <p:sp>
            <p:nvSpPr>
              <p:cNvPr id="71690" name="Freeform 10"/>
              <p:cNvSpPr>
                <a:spLocks/>
              </p:cNvSpPr>
              <p:nvPr/>
            </p:nvSpPr>
            <p:spPr bwMode="auto">
              <a:xfrm>
                <a:off x="7656" y="9360"/>
                <a:ext cx="1416" cy="108"/>
              </a:xfrm>
              <a:custGeom>
                <a:avLst/>
                <a:gdLst/>
                <a:ahLst/>
                <a:cxnLst>
                  <a:cxn ang="0">
                    <a:pos x="1416" y="0"/>
                  </a:cxn>
                  <a:cxn ang="0">
                    <a:pos x="0" y="108"/>
                  </a:cxn>
                </a:cxnLst>
                <a:rect l="0" t="0" r="r" b="b"/>
                <a:pathLst>
                  <a:path w="1416" h="108">
                    <a:moveTo>
                      <a:pt x="1416" y="0"/>
                    </a:moveTo>
                    <a:lnTo>
                      <a:pt x="0" y="108"/>
                    </a:lnTo>
                  </a:path>
                </a:pathLst>
              </a:custGeom>
              <a:noFill/>
              <a:ln w="9525">
                <a:solidFill>
                  <a:srgbClr val="000000"/>
                </a:solidFill>
                <a:round/>
                <a:headEnd type="none" w="med" len="med"/>
                <a:tailEnd type="triangle" w="med" len="med"/>
              </a:ln>
            </p:spPr>
            <p:txBody>
              <a:bodyPr/>
              <a:lstStyle/>
              <a:p>
                <a:endParaRPr lang="en-US"/>
              </a:p>
            </p:txBody>
          </p:sp>
          <p:sp>
            <p:nvSpPr>
              <p:cNvPr id="71691" name="Freeform 11"/>
              <p:cNvSpPr>
                <a:spLocks/>
              </p:cNvSpPr>
              <p:nvPr/>
            </p:nvSpPr>
            <p:spPr bwMode="auto">
              <a:xfrm>
                <a:off x="9624" y="8220"/>
                <a:ext cx="636" cy="216"/>
              </a:xfrm>
              <a:custGeom>
                <a:avLst/>
                <a:gdLst/>
                <a:ahLst/>
                <a:cxnLst>
                  <a:cxn ang="0">
                    <a:pos x="0" y="0"/>
                  </a:cxn>
                  <a:cxn ang="0">
                    <a:pos x="636" y="216"/>
                  </a:cxn>
                </a:cxnLst>
                <a:rect l="0" t="0" r="r" b="b"/>
                <a:pathLst>
                  <a:path w="636" h="216">
                    <a:moveTo>
                      <a:pt x="0" y="0"/>
                    </a:moveTo>
                    <a:lnTo>
                      <a:pt x="636" y="216"/>
                    </a:lnTo>
                  </a:path>
                </a:pathLst>
              </a:custGeom>
              <a:noFill/>
              <a:ln w="9525">
                <a:solidFill>
                  <a:srgbClr val="000000"/>
                </a:solidFill>
                <a:round/>
                <a:headEnd type="none" w="med" len="med"/>
                <a:tailEnd type="triangle" w="med" len="med"/>
              </a:ln>
            </p:spPr>
            <p:txBody>
              <a:bodyPr/>
              <a:lstStyle/>
              <a:p>
                <a:endParaRPr lang="en-US"/>
              </a:p>
            </p:txBody>
          </p:sp>
          <p:sp>
            <p:nvSpPr>
              <p:cNvPr id="71692" name="Oval 12"/>
              <p:cNvSpPr>
                <a:spLocks noChangeArrowheads="1"/>
              </p:cNvSpPr>
              <p:nvPr/>
            </p:nvSpPr>
            <p:spPr bwMode="auto">
              <a:xfrm>
                <a:off x="8784" y="8064"/>
                <a:ext cx="288" cy="288"/>
              </a:xfrm>
              <a:prstGeom prst="ellipse">
                <a:avLst/>
              </a:prstGeom>
              <a:solidFill>
                <a:srgbClr val="FFFFFF"/>
              </a:solidFill>
              <a:ln w="9525">
                <a:solidFill>
                  <a:srgbClr val="000000"/>
                </a:solidFill>
                <a:round/>
                <a:headEnd/>
                <a:tailEnd/>
              </a:ln>
            </p:spPr>
            <p:txBody>
              <a:bodyPr/>
              <a:lstStyle/>
              <a:p>
                <a:endParaRPr lang="en-US"/>
              </a:p>
            </p:txBody>
          </p:sp>
          <p:sp>
            <p:nvSpPr>
              <p:cNvPr id="71693" name="Oval 13"/>
              <p:cNvSpPr>
                <a:spLocks noChangeArrowheads="1"/>
              </p:cNvSpPr>
              <p:nvPr/>
            </p:nvSpPr>
            <p:spPr bwMode="auto">
              <a:xfrm>
                <a:off x="9504" y="8064"/>
                <a:ext cx="288" cy="288"/>
              </a:xfrm>
              <a:prstGeom prst="ellipse">
                <a:avLst/>
              </a:prstGeom>
              <a:solidFill>
                <a:srgbClr val="FFFFFF"/>
              </a:solidFill>
              <a:ln w="9525">
                <a:solidFill>
                  <a:srgbClr val="000000"/>
                </a:solidFill>
                <a:round/>
                <a:headEnd/>
                <a:tailEnd/>
              </a:ln>
            </p:spPr>
            <p:txBody>
              <a:bodyPr/>
              <a:lstStyle/>
              <a:p>
                <a:endParaRPr lang="en-US"/>
              </a:p>
            </p:txBody>
          </p:sp>
          <p:sp>
            <p:nvSpPr>
              <p:cNvPr id="71694" name="Oval 14"/>
              <p:cNvSpPr>
                <a:spLocks noChangeArrowheads="1"/>
              </p:cNvSpPr>
              <p:nvPr/>
            </p:nvSpPr>
            <p:spPr bwMode="auto">
              <a:xfrm>
                <a:off x="9792" y="9216"/>
                <a:ext cx="288" cy="288"/>
              </a:xfrm>
              <a:prstGeom prst="ellipse">
                <a:avLst/>
              </a:prstGeom>
              <a:solidFill>
                <a:srgbClr val="FFFFFF"/>
              </a:solidFill>
              <a:ln w="9525">
                <a:solidFill>
                  <a:srgbClr val="000000"/>
                </a:solidFill>
                <a:round/>
                <a:headEnd/>
                <a:tailEnd/>
              </a:ln>
            </p:spPr>
            <p:txBody>
              <a:bodyPr/>
              <a:lstStyle/>
              <a:p>
                <a:endParaRPr lang="en-US"/>
              </a:p>
            </p:txBody>
          </p:sp>
          <p:sp>
            <p:nvSpPr>
              <p:cNvPr id="71695" name="Oval 15"/>
              <p:cNvSpPr>
                <a:spLocks noChangeArrowheads="1"/>
              </p:cNvSpPr>
              <p:nvPr/>
            </p:nvSpPr>
            <p:spPr bwMode="auto">
              <a:xfrm>
                <a:off x="8928" y="9216"/>
                <a:ext cx="288" cy="288"/>
              </a:xfrm>
              <a:prstGeom prst="ellipse">
                <a:avLst/>
              </a:prstGeom>
              <a:solidFill>
                <a:srgbClr val="FFFFFF"/>
              </a:solidFill>
              <a:ln w="9525">
                <a:solidFill>
                  <a:srgbClr val="000000"/>
                </a:solidFill>
                <a:round/>
                <a:headEnd/>
                <a:tailEnd/>
              </a:ln>
            </p:spPr>
            <p:txBody>
              <a:bodyPr/>
              <a:lstStyle/>
              <a:p>
                <a:endParaRPr lang="en-US"/>
              </a:p>
            </p:txBody>
          </p:sp>
        </p:grpSp>
        <p:grpSp>
          <p:nvGrpSpPr>
            <p:cNvPr id="4" name="Group 16"/>
            <p:cNvGrpSpPr>
              <a:grpSpLocks/>
            </p:cNvGrpSpPr>
            <p:nvPr/>
          </p:nvGrpSpPr>
          <p:grpSpPr bwMode="auto">
            <a:xfrm>
              <a:off x="1578" y="2732"/>
              <a:ext cx="757" cy="634"/>
              <a:chOff x="2304" y="5040"/>
              <a:chExt cx="1728" cy="1440"/>
            </a:xfrm>
          </p:grpSpPr>
          <p:sp>
            <p:nvSpPr>
              <p:cNvPr id="71697" name="Oval 17"/>
              <p:cNvSpPr>
                <a:spLocks noChangeArrowheads="1"/>
              </p:cNvSpPr>
              <p:nvPr/>
            </p:nvSpPr>
            <p:spPr bwMode="auto">
              <a:xfrm>
                <a:off x="3744" y="5616"/>
                <a:ext cx="288" cy="288"/>
              </a:xfrm>
              <a:prstGeom prst="ellipse">
                <a:avLst/>
              </a:prstGeom>
              <a:solidFill>
                <a:srgbClr val="FFFFFF"/>
              </a:solidFill>
              <a:ln w="9525">
                <a:solidFill>
                  <a:srgbClr val="000000"/>
                </a:solidFill>
                <a:round/>
                <a:headEnd/>
                <a:tailEnd/>
              </a:ln>
            </p:spPr>
            <p:txBody>
              <a:bodyPr/>
              <a:lstStyle/>
              <a:p>
                <a:endParaRPr lang="en-US"/>
              </a:p>
            </p:txBody>
          </p:sp>
          <p:sp>
            <p:nvSpPr>
              <p:cNvPr id="71698" name="Oval 18"/>
              <p:cNvSpPr>
                <a:spLocks noChangeArrowheads="1"/>
              </p:cNvSpPr>
              <p:nvPr/>
            </p:nvSpPr>
            <p:spPr bwMode="auto">
              <a:xfrm>
                <a:off x="2304" y="5760"/>
                <a:ext cx="288" cy="288"/>
              </a:xfrm>
              <a:prstGeom prst="ellipse">
                <a:avLst/>
              </a:prstGeom>
              <a:solidFill>
                <a:srgbClr val="FFFFFF"/>
              </a:solidFill>
              <a:ln w="9525">
                <a:solidFill>
                  <a:srgbClr val="000000"/>
                </a:solidFill>
                <a:round/>
                <a:headEnd/>
                <a:tailEnd/>
              </a:ln>
            </p:spPr>
            <p:txBody>
              <a:bodyPr/>
              <a:lstStyle/>
              <a:p>
                <a:endParaRPr lang="en-US"/>
              </a:p>
            </p:txBody>
          </p:sp>
          <p:sp>
            <p:nvSpPr>
              <p:cNvPr id="71699" name="Line 19"/>
              <p:cNvSpPr>
                <a:spLocks noChangeShapeType="1"/>
              </p:cNvSpPr>
              <p:nvPr/>
            </p:nvSpPr>
            <p:spPr bwMode="auto">
              <a:xfrm flipV="1">
                <a:off x="2592" y="5827"/>
                <a:ext cx="288" cy="77"/>
              </a:xfrm>
              <a:prstGeom prst="line">
                <a:avLst/>
              </a:prstGeom>
              <a:noFill/>
              <a:ln w="9525">
                <a:solidFill>
                  <a:srgbClr val="000000"/>
                </a:solidFill>
                <a:round/>
                <a:headEnd/>
                <a:tailEnd type="triangle" w="med" len="med"/>
              </a:ln>
            </p:spPr>
            <p:txBody>
              <a:bodyPr/>
              <a:lstStyle/>
              <a:p>
                <a:endParaRPr lang="en-US"/>
              </a:p>
            </p:txBody>
          </p:sp>
          <p:sp>
            <p:nvSpPr>
              <p:cNvPr id="71700" name="Line 20"/>
              <p:cNvSpPr>
                <a:spLocks noChangeShapeType="1"/>
              </p:cNvSpPr>
              <p:nvPr/>
            </p:nvSpPr>
            <p:spPr bwMode="auto">
              <a:xfrm>
                <a:off x="2736" y="5184"/>
                <a:ext cx="288" cy="432"/>
              </a:xfrm>
              <a:prstGeom prst="line">
                <a:avLst/>
              </a:prstGeom>
              <a:noFill/>
              <a:ln w="9525">
                <a:solidFill>
                  <a:srgbClr val="000000"/>
                </a:solidFill>
                <a:round/>
                <a:headEnd/>
                <a:tailEnd type="triangle" w="med" len="med"/>
              </a:ln>
            </p:spPr>
            <p:txBody>
              <a:bodyPr/>
              <a:lstStyle/>
              <a:p>
                <a:endParaRPr lang="en-US"/>
              </a:p>
            </p:txBody>
          </p:sp>
          <p:sp>
            <p:nvSpPr>
              <p:cNvPr id="71701" name="Line 21"/>
              <p:cNvSpPr>
                <a:spLocks noChangeShapeType="1"/>
              </p:cNvSpPr>
              <p:nvPr/>
            </p:nvSpPr>
            <p:spPr bwMode="auto">
              <a:xfrm flipH="1">
                <a:off x="3312" y="5760"/>
                <a:ext cx="432" cy="0"/>
              </a:xfrm>
              <a:prstGeom prst="line">
                <a:avLst/>
              </a:prstGeom>
              <a:noFill/>
              <a:ln w="9525">
                <a:solidFill>
                  <a:srgbClr val="000000"/>
                </a:solidFill>
                <a:round/>
                <a:headEnd/>
                <a:tailEnd type="triangle" w="med" len="med"/>
              </a:ln>
            </p:spPr>
            <p:txBody>
              <a:bodyPr/>
              <a:lstStyle/>
              <a:p>
                <a:endParaRPr lang="en-US"/>
              </a:p>
            </p:txBody>
          </p:sp>
          <p:sp>
            <p:nvSpPr>
              <p:cNvPr id="71702" name="Line 22"/>
              <p:cNvSpPr>
                <a:spLocks noChangeShapeType="1"/>
              </p:cNvSpPr>
              <p:nvPr/>
            </p:nvSpPr>
            <p:spPr bwMode="auto">
              <a:xfrm flipH="1" flipV="1">
                <a:off x="3312" y="5904"/>
                <a:ext cx="432" cy="432"/>
              </a:xfrm>
              <a:prstGeom prst="line">
                <a:avLst/>
              </a:prstGeom>
              <a:noFill/>
              <a:ln w="9525">
                <a:solidFill>
                  <a:srgbClr val="000000"/>
                </a:solidFill>
                <a:round/>
                <a:headEnd/>
                <a:tailEnd type="triangle" w="med" len="med"/>
              </a:ln>
            </p:spPr>
            <p:txBody>
              <a:bodyPr/>
              <a:lstStyle/>
              <a:p>
                <a:endParaRPr lang="en-US"/>
              </a:p>
            </p:txBody>
          </p:sp>
          <p:sp>
            <p:nvSpPr>
              <p:cNvPr id="71703" name="Line 23"/>
              <p:cNvSpPr>
                <a:spLocks noChangeShapeType="1"/>
              </p:cNvSpPr>
              <p:nvPr/>
            </p:nvSpPr>
            <p:spPr bwMode="auto">
              <a:xfrm flipV="1">
                <a:off x="2880" y="6048"/>
                <a:ext cx="144" cy="288"/>
              </a:xfrm>
              <a:prstGeom prst="line">
                <a:avLst/>
              </a:prstGeom>
              <a:noFill/>
              <a:ln w="9525">
                <a:solidFill>
                  <a:srgbClr val="000000"/>
                </a:solidFill>
                <a:round/>
                <a:headEnd/>
                <a:tailEnd type="triangle" w="med" len="med"/>
              </a:ln>
            </p:spPr>
            <p:txBody>
              <a:bodyPr/>
              <a:lstStyle/>
              <a:p>
                <a:endParaRPr lang="en-US"/>
              </a:p>
            </p:txBody>
          </p:sp>
          <p:sp>
            <p:nvSpPr>
              <p:cNvPr id="71704" name="Freeform 24"/>
              <p:cNvSpPr>
                <a:spLocks/>
              </p:cNvSpPr>
              <p:nvPr/>
            </p:nvSpPr>
            <p:spPr bwMode="auto">
              <a:xfrm>
                <a:off x="3228" y="5196"/>
                <a:ext cx="204" cy="420"/>
              </a:xfrm>
              <a:custGeom>
                <a:avLst/>
                <a:gdLst/>
                <a:ahLst/>
                <a:cxnLst>
                  <a:cxn ang="0">
                    <a:pos x="204" y="0"/>
                  </a:cxn>
                  <a:cxn ang="0">
                    <a:pos x="0" y="420"/>
                  </a:cxn>
                </a:cxnLst>
                <a:rect l="0" t="0" r="r" b="b"/>
                <a:pathLst>
                  <a:path w="204" h="420">
                    <a:moveTo>
                      <a:pt x="204" y="0"/>
                    </a:moveTo>
                    <a:lnTo>
                      <a:pt x="0" y="420"/>
                    </a:lnTo>
                  </a:path>
                </a:pathLst>
              </a:custGeom>
              <a:noFill/>
              <a:ln w="9525">
                <a:solidFill>
                  <a:srgbClr val="000000"/>
                </a:solidFill>
                <a:round/>
                <a:headEnd type="none" w="med" len="med"/>
                <a:tailEnd type="triangle" w="med" len="med"/>
              </a:ln>
            </p:spPr>
            <p:txBody>
              <a:bodyPr/>
              <a:lstStyle/>
              <a:p>
                <a:endParaRPr lang="en-US"/>
              </a:p>
            </p:txBody>
          </p:sp>
          <p:sp>
            <p:nvSpPr>
              <p:cNvPr id="71705" name="Oval 25"/>
              <p:cNvSpPr>
                <a:spLocks noChangeArrowheads="1"/>
              </p:cNvSpPr>
              <p:nvPr/>
            </p:nvSpPr>
            <p:spPr bwMode="auto">
              <a:xfrm>
                <a:off x="2592" y="5040"/>
                <a:ext cx="288" cy="288"/>
              </a:xfrm>
              <a:prstGeom prst="ellipse">
                <a:avLst/>
              </a:prstGeom>
              <a:solidFill>
                <a:srgbClr val="FFFFFF"/>
              </a:solidFill>
              <a:ln w="9525">
                <a:solidFill>
                  <a:srgbClr val="000000"/>
                </a:solidFill>
                <a:round/>
                <a:headEnd/>
                <a:tailEnd/>
              </a:ln>
            </p:spPr>
            <p:txBody>
              <a:bodyPr/>
              <a:lstStyle/>
              <a:p>
                <a:endParaRPr lang="en-US"/>
              </a:p>
            </p:txBody>
          </p:sp>
          <p:sp>
            <p:nvSpPr>
              <p:cNvPr id="71706" name="Oval 26"/>
              <p:cNvSpPr>
                <a:spLocks noChangeArrowheads="1"/>
              </p:cNvSpPr>
              <p:nvPr/>
            </p:nvSpPr>
            <p:spPr bwMode="auto">
              <a:xfrm>
                <a:off x="3312" y="5040"/>
                <a:ext cx="288" cy="288"/>
              </a:xfrm>
              <a:prstGeom prst="ellipse">
                <a:avLst/>
              </a:prstGeom>
              <a:solidFill>
                <a:srgbClr val="FFFFFF"/>
              </a:solidFill>
              <a:ln w="9525">
                <a:solidFill>
                  <a:srgbClr val="000000"/>
                </a:solidFill>
                <a:round/>
                <a:headEnd/>
                <a:tailEnd/>
              </a:ln>
            </p:spPr>
            <p:txBody>
              <a:bodyPr/>
              <a:lstStyle/>
              <a:p>
                <a:endParaRPr lang="en-US"/>
              </a:p>
            </p:txBody>
          </p:sp>
          <p:sp>
            <p:nvSpPr>
              <p:cNvPr id="71707" name="Oval 27"/>
              <p:cNvSpPr>
                <a:spLocks noChangeArrowheads="1"/>
              </p:cNvSpPr>
              <p:nvPr/>
            </p:nvSpPr>
            <p:spPr bwMode="auto">
              <a:xfrm>
                <a:off x="3600" y="6192"/>
                <a:ext cx="288" cy="288"/>
              </a:xfrm>
              <a:prstGeom prst="ellipse">
                <a:avLst/>
              </a:prstGeom>
              <a:solidFill>
                <a:srgbClr val="FFFFFF"/>
              </a:solidFill>
              <a:ln w="9525">
                <a:solidFill>
                  <a:srgbClr val="000000"/>
                </a:solidFill>
                <a:round/>
                <a:headEnd/>
                <a:tailEnd/>
              </a:ln>
            </p:spPr>
            <p:txBody>
              <a:bodyPr/>
              <a:lstStyle/>
              <a:p>
                <a:endParaRPr lang="en-US"/>
              </a:p>
            </p:txBody>
          </p:sp>
          <p:sp>
            <p:nvSpPr>
              <p:cNvPr id="71708" name="Oval 28"/>
              <p:cNvSpPr>
                <a:spLocks noChangeArrowheads="1"/>
              </p:cNvSpPr>
              <p:nvPr/>
            </p:nvSpPr>
            <p:spPr bwMode="auto">
              <a:xfrm>
                <a:off x="2736" y="6192"/>
                <a:ext cx="288" cy="288"/>
              </a:xfrm>
              <a:prstGeom prst="ellipse">
                <a:avLst/>
              </a:prstGeom>
              <a:solidFill>
                <a:srgbClr val="FFFFFF"/>
              </a:solidFill>
              <a:ln w="9525">
                <a:solidFill>
                  <a:srgbClr val="000000"/>
                </a:solidFill>
                <a:round/>
                <a:headEnd/>
                <a:tailEnd/>
              </a:ln>
            </p:spPr>
            <p:txBody>
              <a:bodyPr/>
              <a:lstStyle/>
              <a:p>
                <a:endParaRPr lang="en-US"/>
              </a:p>
            </p:txBody>
          </p:sp>
        </p:grpSp>
        <p:sp>
          <p:nvSpPr>
            <p:cNvPr id="71709" name="Text Box 29"/>
            <p:cNvSpPr txBox="1">
              <a:spLocks noChangeArrowheads="1"/>
            </p:cNvSpPr>
            <p:nvPr/>
          </p:nvSpPr>
          <p:spPr bwMode="auto">
            <a:xfrm>
              <a:off x="1137" y="2541"/>
              <a:ext cx="505" cy="191"/>
            </a:xfrm>
            <a:prstGeom prst="rect">
              <a:avLst/>
            </a:prstGeom>
            <a:noFill/>
            <a:ln w="9525">
              <a:solidFill>
                <a:srgbClr val="000000"/>
              </a:solidFill>
              <a:miter lim="800000"/>
              <a:headEnd/>
              <a:tailEnd/>
            </a:ln>
          </p:spPr>
          <p:txBody>
            <a:bodyPr/>
            <a:lstStyle/>
            <a:p>
              <a:pPr eaLnBrk="0" hangingPunct="0"/>
              <a:r>
                <a:rPr lang="en-US" b="1">
                  <a:latin typeface="Times New Roman" pitchFamily="18" charset="0"/>
                </a:rPr>
                <a:t>Forming</a:t>
              </a:r>
            </a:p>
          </p:txBody>
        </p:sp>
        <p:sp>
          <p:nvSpPr>
            <p:cNvPr id="71710" name="AutoShape 30"/>
            <p:cNvSpPr>
              <a:spLocks noChangeArrowheads="1"/>
            </p:cNvSpPr>
            <p:nvPr/>
          </p:nvSpPr>
          <p:spPr bwMode="auto">
            <a:xfrm>
              <a:off x="1894" y="1716"/>
              <a:ext cx="1324" cy="889"/>
            </a:xfrm>
            <a:prstGeom prst="irregularSeal2">
              <a:avLst/>
            </a:prstGeom>
            <a:noFill/>
            <a:ln w="9525">
              <a:solidFill>
                <a:srgbClr val="000000"/>
              </a:solidFill>
              <a:miter lim="800000"/>
              <a:headEnd/>
              <a:tailEnd/>
            </a:ln>
          </p:spPr>
          <p:txBody>
            <a:bodyPr/>
            <a:lstStyle/>
            <a:p>
              <a:endParaRPr lang="en-US"/>
            </a:p>
          </p:txBody>
        </p:sp>
        <p:sp>
          <p:nvSpPr>
            <p:cNvPr id="71711" name="AutoShape 31"/>
            <p:cNvSpPr>
              <a:spLocks noChangeArrowheads="1"/>
            </p:cNvSpPr>
            <p:nvPr/>
          </p:nvSpPr>
          <p:spPr bwMode="auto">
            <a:xfrm>
              <a:off x="2272" y="1970"/>
              <a:ext cx="190" cy="191"/>
            </a:xfrm>
            <a:prstGeom prst="lightningBolt">
              <a:avLst/>
            </a:prstGeom>
            <a:solidFill>
              <a:srgbClr val="FFFFFF"/>
            </a:solidFill>
            <a:ln w="9525">
              <a:solidFill>
                <a:srgbClr val="000000"/>
              </a:solidFill>
              <a:miter lim="800000"/>
              <a:headEnd/>
              <a:tailEnd/>
            </a:ln>
          </p:spPr>
          <p:txBody>
            <a:bodyPr/>
            <a:lstStyle/>
            <a:p>
              <a:endParaRPr lang="en-US"/>
            </a:p>
          </p:txBody>
        </p:sp>
        <p:sp>
          <p:nvSpPr>
            <p:cNvPr id="71712" name="AutoShape 32"/>
            <p:cNvSpPr>
              <a:spLocks noChangeArrowheads="1"/>
            </p:cNvSpPr>
            <p:nvPr/>
          </p:nvSpPr>
          <p:spPr bwMode="auto">
            <a:xfrm flipV="1">
              <a:off x="2272" y="2224"/>
              <a:ext cx="190" cy="190"/>
            </a:xfrm>
            <a:prstGeom prst="lightningBolt">
              <a:avLst/>
            </a:prstGeom>
            <a:solidFill>
              <a:srgbClr val="FFFFFF"/>
            </a:solidFill>
            <a:ln w="9525">
              <a:solidFill>
                <a:srgbClr val="000000"/>
              </a:solidFill>
              <a:miter lim="800000"/>
              <a:headEnd/>
              <a:tailEnd/>
            </a:ln>
          </p:spPr>
          <p:txBody>
            <a:bodyPr/>
            <a:lstStyle/>
            <a:p>
              <a:endParaRPr lang="en-US"/>
            </a:p>
          </p:txBody>
        </p:sp>
        <p:sp>
          <p:nvSpPr>
            <p:cNvPr id="71713" name="AutoShape 33"/>
            <p:cNvSpPr>
              <a:spLocks noChangeArrowheads="1"/>
            </p:cNvSpPr>
            <p:nvPr/>
          </p:nvSpPr>
          <p:spPr bwMode="auto">
            <a:xfrm flipH="1">
              <a:off x="2714" y="2034"/>
              <a:ext cx="126" cy="190"/>
            </a:xfrm>
            <a:prstGeom prst="lightningBolt">
              <a:avLst/>
            </a:prstGeom>
            <a:solidFill>
              <a:srgbClr val="FFFFFF"/>
            </a:solidFill>
            <a:ln w="9525">
              <a:solidFill>
                <a:srgbClr val="000000"/>
              </a:solidFill>
              <a:miter lim="800000"/>
              <a:headEnd/>
              <a:tailEnd/>
            </a:ln>
          </p:spPr>
          <p:txBody>
            <a:bodyPr/>
            <a:lstStyle/>
            <a:p>
              <a:endParaRPr lang="en-US"/>
            </a:p>
          </p:txBody>
        </p:sp>
        <p:sp>
          <p:nvSpPr>
            <p:cNvPr id="71714" name="Oval 34"/>
            <p:cNvSpPr>
              <a:spLocks noChangeArrowheads="1"/>
            </p:cNvSpPr>
            <p:nvPr/>
          </p:nvSpPr>
          <p:spPr bwMode="auto">
            <a:xfrm>
              <a:off x="2462" y="2161"/>
              <a:ext cx="126" cy="126"/>
            </a:xfrm>
            <a:prstGeom prst="ellipse">
              <a:avLst/>
            </a:prstGeom>
            <a:solidFill>
              <a:srgbClr val="FFFFFF"/>
            </a:solidFill>
            <a:ln w="9525">
              <a:solidFill>
                <a:srgbClr val="000000"/>
              </a:solidFill>
              <a:round/>
              <a:headEnd/>
              <a:tailEnd/>
            </a:ln>
          </p:spPr>
          <p:txBody>
            <a:bodyPr/>
            <a:lstStyle/>
            <a:p>
              <a:endParaRPr lang="en-US"/>
            </a:p>
          </p:txBody>
        </p:sp>
        <p:sp>
          <p:nvSpPr>
            <p:cNvPr id="71715" name="Oval 35"/>
            <p:cNvSpPr>
              <a:spLocks noChangeArrowheads="1"/>
            </p:cNvSpPr>
            <p:nvPr/>
          </p:nvSpPr>
          <p:spPr bwMode="auto">
            <a:xfrm>
              <a:off x="2146" y="2161"/>
              <a:ext cx="126" cy="126"/>
            </a:xfrm>
            <a:prstGeom prst="ellipse">
              <a:avLst/>
            </a:prstGeom>
            <a:solidFill>
              <a:srgbClr val="FFFFFF"/>
            </a:solidFill>
            <a:ln w="9525">
              <a:solidFill>
                <a:srgbClr val="000000"/>
              </a:solidFill>
              <a:round/>
              <a:headEnd/>
              <a:tailEnd/>
            </a:ln>
          </p:spPr>
          <p:txBody>
            <a:bodyPr/>
            <a:lstStyle/>
            <a:p>
              <a:endParaRPr lang="en-US"/>
            </a:p>
          </p:txBody>
        </p:sp>
        <p:sp>
          <p:nvSpPr>
            <p:cNvPr id="71716" name="Oval 36"/>
            <p:cNvSpPr>
              <a:spLocks noChangeArrowheads="1"/>
            </p:cNvSpPr>
            <p:nvPr/>
          </p:nvSpPr>
          <p:spPr bwMode="auto">
            <a:xfrm>
              <a:off x="2777" y="1970"/>
              <a:ext cx="126" cy="127"/>
            </a:xfrm>
            <a:prstGeom prst="ellipse">
              <a:avLst/>
            </a:prstGeom>
            <a:solidFill>
              <a:srgbClr val="FFFFFF"/>
            </a:solidFill>
            <a:ln w="9525">
              <a:solidFill>
                <a:srgbClr val="000000"/>
              </a:solidFill>
              <a:round/>
              <a:headEnd/>
              <a:tailEnd/>
            </a:ln>
          </p:spPr>
          <p:txBody>
            <a:bodyPr/>
            <a:lstStyle/>
            <a:p>
              <a:endParaRPr lang="en-US"/>
            </a:p>
          </p:txBody>
        </p:sp>
        <p:sp>
          <p:nvSpPr>
            <p:cNvPr id="71717" name="Oval 37"/>
            <p:cNvSpPr>
              <a:spLocks noChangeArrowheads="1"/>
            </p:cNvSpPr>
            <p:nvPr/>
          </p:nvSpPr>
          <p:spPr bwMode="auto">
            <a:xfrm>
              <a:off x="2651" y="2224"/>
              <a:ext cx="126" cy="127"/>
            </a:xfrm>
            <a:prstGeom prst="ellipse">
              <a:avLst/>
            </a:prstGeom>
            <a:solidFill>
              <a:srgbClr val="FFFFFF"/>
            </a:solidFill>
            <a:ln w="9525">
              <a:solidFill>
                <a:srgbClr val="000000"/>
              </a:solidFill>
              <a:round/>
              <a:headEnd/>
              <a:tailEnd/>
            </a:ln>
          </p:spPr>
          <p:txBody>
            <a:bodyPr/>
            <a:lstStyle/>
            <a:p>
              <a:endParaRPr lang="en-US"/>
            </a:p>
          </p:txBody>
        </p:sp>
        <p:sp>
          <p:nvSpPr>
            <p:cNvPr id="71718" name="Oval 38"/>
            <p:cNvSpPr>
              <a:spLocks noChangeArrowheads="1"/>
            </p:cNvSpPr>
            <p:nvPr/>
          </p:nvSpPr>
          <p:spPr bwMode="auto">
            <a:xfrm>
              <a:off x="2209" y="2351"/>
              <a:ext cx="126" cy="127"/>
            </a:xfrm>
            <a:prstGeom prst="ellipse">
              <a:avLst/>
            </a:prstGeom>
            <a:solidFill>
              <a:srgbClr val="FFFFFF"/>
            </a:solidFill>
            <a:ln w="9525">
              <a:solidFill>
                <a:srgbClr val="000000"/>
              </a:solidFill>
              <a:round/>
              <a:headEnd/>
              <a:tailEnd/>
            </a:ln>
          </p:spPr>
          <p:txBody>
            <a:bodyPr/>
            <a:lstStyle/>
            <a:p>
              <a:endParaRPr lang="en-US"/>
            </a:p>
          </p:txBody>
        </p:sp>
        <p:sp>
          <p:nvSpPr>
            <p:cNvPr id="71719" name="Text Box 39"/>
            <p:cNvSpPr txBox="1">
              <a:spLocks noChangeArrowheads="1"/>
            </p:cNvSpPr>
            <p:nvPr/>
          </p:nvSpPr>
          <p:spPr bwMode="auto">
            <a:xfrm>
              <a:off x="1642" y="1653"/>
              <a:ext cx="504" cy="190"/>
            </a:xfrm>
            <a:prstGeom prst="rect">
              <a:avLst/>
            </a:prstGeom>
            <a:noFill/>
            <a:ln w="9525">
              <a:solidFill>
                <a:srgbClr val="000000"/>
              </a:solidFill>
              <a:miter lim="800000"/>
              <a:headEnd/>
              <a:tailEnd/>
            </a:ln>
          </p:spPr>
          <p:txBody>
            <a:bodyPr/>
            <a:lstStyle/>
            <a:p>
              <a:pPr eaLnBrk="0" hangingPunct="0"/>
              <a:r>
                <a:rPr lang="en-US" b="1">
                  <a:latin typeface="Times New Roman" pitchFamily="18" charset="0"/>
                </a:rPr>
                <a:t>Storming</a:t>
              </a:r>
            </a:p>
          </p:txBody>
        </p:sp>
        <p:sp>
          <p:nvSpPr>
            <p:cNvPr id="71720" name="Oval 40"/>
            <p:cNvSpPr>
              <a:spLocks noChangeArrowheads="1"/>
            </p:cNvSpPr>
            <p:nvPr/>
          </p:nvSpPr>
          <p:spPr bwMode="auto">
            <a:xfrm>
              <a:off x="2209" y="1907"/>
              <a:ext cx="126" cy="127"/>
            </a:xfrm>
            <a:prstGeom prst="ellipse">
              <a:avLst/>
            </a:prstGeom>
            <a:solidFill>
              <a:srgbClr val="FFFFFF"/>
            </a:solidFill>
            <a:ln w="9525">
              <a:solidFill>
                <a:srgbClr val="000000"/>
              </a:solidFill>
              <a:round/>
              <a:headEnd/>
              <a:tailEnd/>
            </a:ln>
          </p:spPr>
          <p:txBody>
            <a:bodyPr/>
            <a:lstStyle/>
            <a:p>
              <a:endParaRPr lang="en-US"/>
            </a:p>
          </p:txBody>
        </p:sp>
        <p:sp>
          <p:nvSpPr>
            <p:cNvPr id="71721" name="Text Box 41"/>
            <p:cNvSpPr txBox="1">
              <a:spLocks noChangeArrowheads="1"/>
            </p:cNvSpPr>
            <p:nvPr/>
          </p:nvSpPr>
          <p:spPr bwMode="auto">
            <a:xfrm>
              <a:off x="2525" y="1018"/>
              <a:ext cx="504" cy="191"/>
            </a:xfrm>
            <a:prstGeom prst="rect">
              <a:avLst/>
            </a:prstGeom>
            <a:noFill/>
            <a:ln w="9525">
              <a:solidFill>
                <a:srgbClr val="000000"/>
              </a:solidFill>
              <a:miter lim="800000"/>
              <a:headEnd/>
              <a:tailEnd/>
            </a:ln>
          </p:spPr>
          <p:txBody>
            <a:bodyPr/>
            <a:lstStyle/>
            <a:p>
              <a:pPr eaLnBrk="0" hangingPunct="0"/>
              <a:r>
                <a:rPr lang="en-US" b="1">
                  <a:latin typeface="Times New Roman" pitchFamily="18" charset="0"/>
                </a:rPr>
                <a:t>Norming</a:t>
              </a:r>
            </a:p>
          </p:txBody>
        </p:sp>
        <p:sp>
          <p:nvSpPr>
            <p:cNvPr id="71722" name="Text Box 42"/>
            <p:cNvSpPr txBox="1">
              <a:spLocks noChangeArrowheads="1"/>
            </p:cNvSpPr>
            <p:nvPr/>
          </p:nvSpPr>
          <p:spPr bwMode="auto">
            <a:xfrm>
              <a:off x="3850" y="2351"/>
              <a:ext cx="567" cy="190"/>
            </a:xfrm>
            <a:prstGeom prst="rect">
              <a:avLst/>
            </a:prstGeom>
            <a:noFill/>
            <a:ln w="9525">
              <a:solidFill>
                <a:srgbClr val="000000"/>
              </a:solidFill>
              <a:miter lim="800000"/>
              <a:headEnd/>
              <a:tailEnd/>
            </a:ln>
          </p:spPr>
          <p:txBody>
            <a:bodyPr/>
            <a:lstStyle/>
            <a:p>
              <a:pPr eaLnBrk="0" hangingPunct="0"/>
              <a:r>
                <a:rPr lang="en-US" b="1">
                  <a:latin typeface="Times New Roman" pitchFamily="18" charset="0"/>
                </a:rPr>
                <a:t>Adjourning</a:t>
              </a:r>
            </a:p>
          </p:txBody>
        </p:sp>
        <p:sp>
          <p:nvSpPr>
            <p:cNvPr id="71723" name="Oval 43"/>
            <p:cNvSpPr>
              <a:spLocks noChangeArrowheads="1"/>
            </p:cNvSpPr>
            <p:nvPr/>
          </p:nvSpPr>
          <p:spPr bwMode="auto">
            <a:xfrm>
              <a:off x="3660" y="637"/>
              <a:ext cx="505" cy="508"/>
            </a:xfrm>
            <a:prstGeom prst="ellipse">
              <a:avLst/>
            </a:prstGeom>
            <a:noFill/>
            <a:ln w="9525">
              <a:solidFill>
                <a:srgbClr val="000000"/>
              </a:solidFill>
              <a:round/>
              <a:headEnd/>
              <a:tailEnd/>
            </a:ln>
          </p:spPr>
          <p:txBody>
            <a:bodyPr/>
            <a:lstStyle/>
            <a:p>
              <a:endParaRPr lang="en-US"/>
            </a:p>
          </p:txBody>
        </p:sp>
        <p:grpSp>
          <p:nvGrpSpPr>
            <p:cNvPr id="5" name="Group 44"/>
            <p:cNvGrpSpPr>
              <a:grpSpLocks/>
            </p:cNvGrpSpPr>
            <p:nvPr/>
          </p:nvGrpSpPr>
          <p:grpSpPr bwMode="auto">
            <a:xfrm>
              <a:off x="4308" y="809"/>
              <a:ext cx="378" cy="346"/>
              <a:chOff x="2979" y="9936"/>
              <a:chExt cx="720" cy="750"/>
            </a:xfrm>
          </p:grpSpPr>
          <p:sp>
            <p:nvSpPr>
              <p:cNvPr id="71725" name="Text Box 45"/>
              <p:cNvSpPr txBox="1">
                <a:spLocks noChangeArrowheads="1"/>
              </p:cNvSpPr>
              <p:nvPr/>
            </p:nvSpPr>
            <p:spPr bwMode="auto">
              <a:xfrm>
                <a:off x="2979" y="10254"/>
                <a:ext cx="720" cy="432"/>
              </a:xfrm>
              <a:prstGeom prst="rect">
                <a:avLst/>
              </a:prstGeom>
              <a:noFill/>
              <a:ln w="9525">
                <a:noFill/>
                <a:miter lim="800000"/>
                <a:headEnd/>
                <a:tailEnd/>
              </a:ln>
            </p:spPr>
            <p:txBody>
              <a:bodyPr/>
              <a:lstStyle/>
              <a:p>
                <a:pPr algn="ctr" eaLnBrk="0" hangingPunct="0"/>
                <a:endParaRPr lang="en-US" sz="2400">
                  <a:latin typeface="Times New Roman" pitchFamily="18" charset="0"/>
                </a:endParaRPr>
              </a:p>
            </p:txBody>
          </p:sp>
          <p:sp>
            <p:nvSpPr>
              <p:cNvPr id="71726" name="AutoShape 46"/>
              <p:cNvSpPr>
                <a:spLocks noChangeArrowheads="1"/>
              </p:cNvSpPr>
              <p:nvPr/>
            </p:nvSpPr>
            <p:spPr bwMode="auto">
              <a:xfrm>
                <a:off x="3024" y="9936"/>
                <a:ext cx="576" cy="576"/>
              </a:xfrm>
              <a:prstGeom prst="triangle">
                <a:avLst>
                  <a:gd name="adj" fmla="val 50000"/>
                </a:avLst>
              </a:prstGeom>
              <a:noFill/>
              <a:ln w="9525">
                <a:solidFill>
                  <a:srgbClr val="000000"/>
                </a:solidFill>
                <a:miter lim="800000"/>
                <a:headEnd/>
                <a:tailEnd/>
              </a:ln>
            </p:spPr>
            <p:txBody>
              <a:bodyPr/>
              <a:lstStyle/>
              <a:p>
                <a:endParaRPr lang="en-US"/>
              </a:p>
            </p:txBody>
          </p:sp>
        </p:grpSp>
        <p:sp>
          <p:nvSpPr>
            <p:cNvPr id="71727" name="Oval 47"/>
            <p:cNvSpPr>
              <a:spLocks noChangeArrowheads="1"/>
            </p:cNvSpPr>
            <p:nvPr/>
          </p:nvSpPr>
          <p:spPr bwMode="auto">
            <a:xfrm>
              <a:off x="3849" y="811"/>
              <a:ext cx="127" cy="127"/>
            </a:xfrm>
            <a:prstGeom prst="ellipse">
              <a:avLst/>
            </a:prstGeom>
            <a:solidFill>
              <a:srgbClr val="FFFFFF"/>
            </a:solidFill>
            <a:ln w="9525">
              <a:solidFill>
                <a:srgbClr val="000000"/>
              </a:solidFill>
              <a:round/>
              <a:headEnd/>
              <a:tailEnd/>
            </a:ln>
          </p:spPr>
          <p:txBody>
            <a:bodyPr/>
            <a:lstStyle/>
            <a:p>
              <a:endParaRPr lang="en-US"/>
            </a:p>
          </p:txBody>
        </p:sp>
        <p:sp>
          <p:nvSpPr>
            <p:cNvPr id="71728" name="Oval 48"/>
            <p:cNvSpPr>
              <a:spLocks noChangeArrowheads="1"/>
            </p:cNvSpPr>
            <p:nvPr/>
          </p:nvSpPr>
          <p:spPr bwMode="auto">
            <a:xfrm>
              <a:off x="3672" y="867"/>
              <a:ext cx="126" cy="128"/>
            </a:xfrm>
            <a:prstGeom prst="ellipse">
              <a:avLst/>
            </a:prstGeom>
            <a:solidFill>
              <a:srgbClr val="FFFFFF"/>
            </a:solidFill>
            <a:ln w="9525">
              <a:solidFill>
                <a:srgbClr val="000000"/>
              </a:solidFill>
              <a:round/>
              <a:headEnd/>
              <a:tailEnd/>
            </a:ln>
          </p:spPr>
          <p:txBody>
            <a:bodyPr/>
            <a:lstStyle/>
            <a:p>
              <a:endParaRPr lang="en-US"/>
            </a:p>
          </p:txBody>
        </p:sp>
        <p:sp>
          <p:nvSpPr>
            <p:cNvPr id="71729" name="Oval 49"/>
            <p:cNvSpPr>
              <a:spLocks noChangeArrowheads="1"/>
            </p:cNvSpPr>
            <p:nvPr/>
          </p:nvSpPr>
          <p:spPr bwMode="auto">
            <a:xfrm>
              <a:off x="3957" y="683"/>
              <a:ext cx="126" cy="127"/>
            </a:xfrm>
            <a:prstGeom prst="ellipse">
              <a:avLst/>
            </a:prstGeom>
            <a:solidFill>
              <a:srgbClr val="FFFFFF"/>
            </a:solidFill>
            <a:ln w="9525">
              <a:solidFill>
                <a:srgbClr val="000000"/>
              </a:solidFill>
              <a:round/>
              <a:headEnd/>
              <a:tailEnd/>
            </a:ln>
          </p:spPr>
          <p:txBody>
            <a:bodyPr/>
            <a:lstStyle/>
            <a:p>
              <a:endParaRPr lang="en-US"/>
            </a:p>
          </p:txBody>
        </p:sp>
        <p:sp>
          <p:nvSpPr>
            <p:cNvPr id="71730" name="Oval 50"/>
            <p:cNvSpPr>
              <a:spLocks noChangeArrowheads="1"/>
            </p:cNvSpPr>
            <p:nvPr/>
          </p:nvSpPr>
          <p:spPr bwMode="auto">
            <a:xfrm>
              <a:off x="3994" y="934"/>
              <a:ext cx="126" cy="127"/>
            </a:xfrm>
            <a:prstGeom prst="ellipse">
              <a:avLst/>
            </a:prstGeom>
            <a:solidFill>
              <a:srgbClr val="FFFFFF"/>
            </a:solidFill>
            <a:ln w="9525">
              <a:solidFill>
                <a:srgbClr val="000000"/>
              </a:solidFill>
              <a:round/>
              <a:headEnd/>
              <a:tailEnd/>
            </a:ln>
          </p:spPr>
          <p:txBody>
            <a:bodyPr/>
            <a:lstStyle/>
            <a:p>
              <a:endParaRPr lang="en-US"/>
            </a:p>
          </p:txBody>
        </p:sp>
        <p:sp>
          <p:nvSpPr>
            <p:cNvPr id="71731" name="Oval 51"/>
            <p:cNvSpPr>
              <a:spLocks noChangeArrowheads="1"/>
            </p:cNvSpPr>
            <p:nvPr/>
          </p:nvSpPr>
          <p:spPr bwMode="auto">
            <a:xfrm>
              <a:off x="3844" y="1001"/>
              <a:ext cx="126" cy="127"/>
            </a:xfrm>
            <a:prstGeom prst="ellipse">
              <a:avLst/>
            </a:prstGeom>
            <a:solidFill>
              <a:srgbClr val="FFFFFF"/>
            </a:solidFill>
            <a:ln w="9525">
              <a:solidFill>
                <a:srgbClr val="000000"/>
              </a:solidFill>
              <a:round/>
              <a:headEnd/>
              <a:tailEnd/>
            </a:ln>
          </p:spPr>
          <p:txBody>
            <a:bodyPr/>
            <a:lstStyle/>
            <a:p>
              <a:endParaRPr lang="en-US"/>
            </a:p>
          </p:txBody>
        </p:sp>
        <p:sp>
          <p:nvSpPr>
            <p:cNvPr id="71732" name="Oval 52"/>
            <p:cNvSpPr>
              <a:spLocks noChangeArrowheads="1"/>
            </p:cNvSpPr>
            <p:nvPr/>
          </p:nvSpPr>
          <p:spPr bwMode="auto">
            <a:xfrm>
              <a:off x="3773" y="671"/>
              <a:ext cx="126" cy="126"/>
            </a:xfrm>
            <a:prstGeom prst="ellipse">
              <a:avLst/>
            </a:prstGeom>
            <a:solidFill>
              <a:srgbClr val="FFFFFF"/>
            </a:solidFill>
            <a:ln w="9525">
              <a:solidFill>
                <a:srgbClr val="000000"/>
              </a:solidFill>
              <a:round/>
              <a:headEnd/>
              <a:tailEnd/>
            </a:ln>
          </p:spPr>
          <p:txBody>
            <a:bodyPr/>
            <a:lstStyle/>
            <a:p>
              <a:endParaRPr lang="en-US"/>
            </a:p>
          </p:txBody>
        </p:sp>
        <p:sp>
          <p:nvSpPr>
            <p:cNvPr id="71733" name="Line 53"/>
            <p:cNvSpPr>
              <a:spLocks noChangeShapeType="1"/>
            </p:cNvSpPr>
            <p:nvPr/>
          </p:nvSpPr>
          <p:spPr bwMode="auto">
            <a:xfrm>
              <a:off x="4038" y="701"/>
              <a:ext cx="316" cy="190"/>
            </a:xfrm>
            <a:prstGeom prst="line">
              <a:avLst/>
            </a:prstGeom>
            <a:noFill/>
            <a:ln w="9525">
              <a:solidFill>
                <a:srgbClr val="000000"/>
              </a:solidFill>
              <a:round/>
              <a:headEnd/>
              <a:tailEnd type="triangle" w="med" len="med"/>
            </a:ln>
          </p:spPr>
          <p:txBody>
            <a:bodyPr/>
            <a:lstStyle/>
            <a:p>
              <a:endParaRPr lang="en-US"/>
            </a:p>
          </p:txBody>
        </p:sp>
        <p:sp>
          <p:nvSpPr>
            <p:cNvPr id="71734" name="Line 54"/>
            <p:cNvSpPr>
              <a:spLocks noChangeShapeType="1"/>
            </p:cNvSpPr>
            <p:nvPr/>
          </p:nvSpPr>
          <p:spPr bwMode="auto">
            <a:xfrm>
              <a:off x="3849" y="765"/>
              <a:ext cx="442" cy="126"/>
            </a:xfrm>
            <a:prstGeom prst="line">
              <a:avLst/>
            </a:prstGeom>
            <a:noFill/>
            <a:ln w="9525">
              <a:solidFill>
                <a:srgbClr val="000000"/>
              </a:solidFill>
              <a:round/>
              <a:headEnd/>
              <a:tailEnd type="triangle" w="med" len="med"/>
            </a:ln>
          </p:spPr>
          <p:txBody>
            <a:bodyPr/>
            <a:lstStyle/>
            <a:p>
              <a:endParaRPr lang="en-US"/>
            </a:p>
          </p:txBody>
        </p:sp>
        <p:sp>
          <p:nvSpPr>
            <p:cNvPr id="71735" name="Line 55"/>
            <p:cNvSpPr>
              <a:spLocks noChangeShapeType="1"/>
            </p:cNvSpPr>
            <p:nvPr/>
          </p:nvSpPr>
          <p:spPr bwMode="auto">
            <a:xfrm>
              <a:off x="3976" y="891"/>
              <a:ext cx="315" cy="64"/>
            </a:xfrm>
            <a:prstGeom prst="line">
              <a:avLst/>
            </a:prstGeom>
            <a:noFill/>
            <a:ln w="9525">
              <a:solidFill>
                <a:srgbClr val="000000"/>
              </a:solidFill>
              <a:round/>
              <a:headEnd/>
              <a:tailEnd type="triangle" w="med" len="med"/>
            </a:ln>
          </p:spPr>
          <p:txBody>
            <a:bodyPr/>
            <a:lstStyle/>
            <a:p>
              <a:endParaRPr lang="en-US"/>
            </a:p>
          </p:txBody>
        </p:sp>
        <p:sp>
          <p:nvSpPr>
            <p:cNvPr id="71736" name="Line 56"/>
            <p:cNvSpPr>
              <a:spLocks noChangeShapeType="1"/>
            </p:cNvSpPr>
            <p:nvPr/>
          </p:nvSpPr>
          <p:spPr bwMode="auto">
            <a:xfrm flipV="1">
              <a:off x="4102" y="1019"/>
              <a:ext cx="189" cy="0"/>
            </a:xfrm>
            <a:prstGeom prst="line">
              <a:avLst/>
            </a:prstGeom>
            <a:noFill/>
            <a:ln w="9525">
              <a:solidFill>
                <a:srgbClr val="000000"/>
              </a:solidFill>
              <a:round/>
              <a:headEnd/>
              <a:tailEnd type="triangle" w="med" len="med"/>
            </a:ln>
          </p:spPr>
          <p:txBody>
            <a:bodyPr/>
            <a:lstStyle/>
            <a:p>
              <a:endParaRPr lang="en-US"/>
            </a:p>
          </p:txBody>
        </p:sp>
        <p:sp>
          <p:nvSpPr>
            <p:cNvPr id="71737" name="Line 57"/>
            <p:cNvSpPr>
              <a:spLocks noChangeShapeType="1"/>
            </p:cNvSpPr>
            <p:nvPr/>
          </p:nvSpPr>
          <p:spPr bwMode="auto">
            <a:xfrm flipV="1">
              <a:off x="3952" y="1082"/>
              <a:ext cx="378" cy="0"/>
            </a:xfrm>
            <a:prstGeom prst="line">
              <a:avLst/>
            </a:prstGeom>
            <a:noFill/>
            <a:ln w="9525">
              <a:solidFill>
                <a:srgbClr val="000000"/>
              </a:solidFill>
              <a:round/>
              <a:headEnd/>
              <a:tailEnd type="triangle" w="med" len="med"/>
            </a:ln>
          </p:spPr>
          <p:txBody>
            <a:bodyPr/>
            <a:lstStyle/>
            <a:p>
              <a:endParaRPr lang="en-US"/>
            </a:p>
          </p:txBody>
        </p:sp>
        <p:sp>
          <p:nvSpPr>
            <p:cNvPr id="71738" name="Line 58"/>
            <p:cNvSpPr>
              <a:spLocks noChangeShapeType="1"/>
            </p:cNvSpPr>
            <p:nvPr/>
          </p:nvSpPr>
          <p:spPr bwMode="auto">
            <a:xfrm>
              <a:off x="3786" y="955"/>
              <a:ext cx="505" cy="0"/>
            </a:xfrm>
            <a:prstGeom prst="line">
              <a:avLst/>
            </a:prstGeom>
            <a:noFill/>
            <a:ln w="9525">
              <a:solidFill>
                <a:srgbClr val="000000"/>
              </a:solidFill>
              <a:round/>
              <a:headEnd/>
              <a:tailEnd type="triangle" w="med" len="med"/>
            </a:ln>
          </p:spPr>
          <p:txBody>
            <a:bodyPr/>
            <a:lstStyle/>
            <a:p>
              <a:endParaRPr lang="en-US"/>
            </a:p>
          </p:txBody>
        </p:sp>
        <p:sp>
          <p:nvSpPr>
            <p:cNvPr id="71739" name="Text Box 59"/>
            <p:cNvSpPr txBox="1">
              <a:spLocks noChangeArrowheads="1"/>
            </p:cNvSpPr>
            <p:nvPr/>
          </p:nvSpPr>
          <p:spPr bwMode="auto">
            <a:xfrm>
              <a:off x="4336" y="937"/>
              <a:ext cx="378" cy="191"/>
            </a:xfrm>
            <a:prstGeom prst="rect">
              <a:avLst/>
            </a:prstGeom>
            <a:noFill/>
            <a:ln w="9525">
              <a:noFill/>
              <a:miter lim="800000"/>
              <a:headEnd/>
              <a:tailEnd/>
            </a:ln>
            <a:effectLst/>
          </p:spPr>
          <p:txBody>
            <a:bodyPr/>
            <a:lstStyle/>
            <a:p>
              <a:pPr eaLnBrk="0" hangingPunct="0"/>
              <a:r>
                <a:rPr lang="en-US" sz="1200">
                  <a:latin typeface="Times New Roman" pitchFamily="18" charset="0"/>
                </a:rPr>
                <a:t>  </a:t>
              </a:r>
              <a:r>
                <a:rPr lang="en-US" sz="1600" b="1">
                  <a:latin typeface="Times New Roman" pitchFamily="18" charset="0"/>
                </a:rPr>
                <a:t>Task</a:t>
              </a:r>
            </a:p>
          </p:txBody>
        </p:sp>
        <p:sp>
          <p:nvSpPr>
            <p:cNvPr id="71740" name="Line 60"/>
            <p:cNvSpPr>
              <a:spLocks noChangeShapeType="1"/>
            </p:cNvSpPr>
            <p:nvPr/>
          </p:nvSpPr>
          <p:spPr bwMode="auto">
            <a:xfrm>
              <a:off x="3156" y="1145"/>
              <a:ext cx="189" cy="127"/>
            </a:xfrm>
            <a:prstGeom prst="line">
              <a:avLst/>
            </a:prstGeom>
            <a:noFill/>
            <a:ln w="9525">
              <a:solidFill>
                <a:srgbClr val="000000"/>
              </a:solidFill>
              <a:round/>
              <a:headEnd/>
              <a:tailEnd/>
            </a:ln>
            <a:effectLst/>
          </p:spPr>
          <p:txBody>
            <a:bodyPr/>
            <a:lstStyle/>
            <a:p>
              <a:endParaRPr lang="en-US"/>
            </a:p>
          </p:txBody>
        </p:sp>
        <p:sp>
          <p:nvSpPr>
            <p:cNvPr id="71741" name="Line 61"/>
            <p:cNvSpPr>
              <a:spLocks noChangeShapeType="1"/>
            </p:cNvSpPr>
            <p:nvPr/>
          </p:nvSpPr>
          <p:spPr bwMode="auto">
            <a:xfrm>
              <a:off x="3156" y="1145"/>
              <a:ext cx="0" cy="254"/>
            </a:xfrm>
            <a:prstGeom prst="line">
              <a:avLst/>
            </a:prstGeom>
            <a:noFill/>
            <a:ln w="9525">
              <a:solidFill>
                <a:srgbClr val="000000"/>
              </a:solidFill>
              <a:round/>
              <a:headEnd/>
              <a:tailEnd/>
            </a:ln>
            <a:effectLst/>
          </p:spPr>
          <p:txBody>
            <a:bodyPr/>
            <a:lstStyle/>
            <a:p>
              <a:endParaRPr lang="en-US"/>
            </a:p>
          </p:txBody>
        </p:sp>
        <p:sp>
          <p:nvSpPr>
            <p:cNvPr id="71742" name="Line 62"/>
            <p:cNvSpPr>
              <a:spLocks noChangeShapeType="1"/>
            </p:cNvSpPr>
            <p:nvPr/>
          </p:nvSpPr>
          <p:spPr bwMode="auto">
            <a:xfrm flipV="1">
              <a:off x="3218" y="1463"/>
              <a:ext cx="190" cy="126"/>
            </a:xfrm>
            <a:prstGeom prst="line">
              <a:avLst/>
            </a:prstGeom>
            <a:noFill/>
            <a:ln w="9525">
              <a:solidFill>
                <a:srgbClr val="000000"/>
              </a:solidFill>
              <a:round/>
              <a:headEnd/>
              <a:tailEnd/>
            </a:ln>
            <a:effectLst/>
          </p:spPr>
          <p:txBody>
            <a:bodyPr/>
            <a:lstStyle/>
            <a:p>
              <a:endParaRPr lang="en-US"/>
            </a:p>
          </p:txBody>
        </p:sp>
        <p:sp>
          <p:nvSpPr>
            <p:cNvPr id="71743" name="Line 63"/>
            <p:cNvSpPr>
              <a:spLocks noChangeShapeType="1"/>
            </p:cNvSpPr>
            <p:nvPr/>
          </p:nvSpPr>
          <p:spPr bwMode="auto">
            <a:xfrm>
              <a:off x="3408" y="1272"/>
              <a:ext cx="0" cy="191"/>
            </a:xfrm>
            <a:prstGeom prst="line">
              <a:avLst/>
            </a:prstGeom>
            <a:noFill/>
            <a:ln w="9525">
              <a:solidFill>
                <a:srgbClr val="000000"/>
              </a:solidFill>
              <a:round/>
              <a:headEnd/>
              <a:tailEnd/>
            </a:ln>
            <a:effectLst/>
          </p:spPr>
          <p:txBody>
            <a:bodyPr/>
            <a:lstStyle/>
            <a:p>
              <a:endParaRPr lang="en-US"/>
            </a:p>
          </p:txBody>
        </p:sp>
        <p:sp>
          <p:nvSpPr>
            <p:cNvPr id="71744" name="Line 64"/>
            <p:cNvSpPr>
              <a:spLocks noChangeShapeType="1"/>
            </p:cNvSpPr>
            <p:nvPr/>
          </p:nvSpPr>
          <p:spPr bwMode="auto">
            <a:xfrm flipV="1">
              <a:off x="3156" y="1272"/>
              <a:ext cx="252" cy="127"/>
            </a:xfrm>
            <a:prstGeom prst="line">
              <a:avLst/>
            </a:prstGeom>
            <a:noFill/>
            <a:ln w="9525">
              <a:solidFill>
                <a:srgbClr val="000000"/>
              </a:solidFill>
              <a:round/>
              <a:headEnd/>
              <a:tailEnd/>
            </a:ln>
            <a:effectLst/>
          </p:spPr>
          <p:txBody>
            <a:bodyPr/>
            <a:lstStyle/>
            <a:p>
              <a:endParaRPr lang="en-US"/>
            </a:p>
          </p:txBody>
        </p:sp>
        <p:sp>
          <p:nvSpPr>
            <p:cNvPr id="71745" name="Line 65"/>
            <p:cNvSpPr>
              <a:spLocks noChangeShapeType="1"/>
            </p:cNvSpPr>
            <p:nvPr/>
          </p:nvSpPr>
          <p:spPr bwMode="auto">
            <a:xfrm flipH="1">
              <a:off x="2966" y="1399"/>
              <a:ext cx="190" cy="64"/>
            </a:xfrm>
            <a:prstGeom prst="line">
              <a:avLst/>
            </a:prstGeom>
            <a:noFill/>
            <a:ln w="9525">
              <a:solidFill>
                <a:srgbClr val="000000"/>
              </a:solidFill>
              <a:round/>
              <a:headEnd/>
              <a:tailEnd/>
            </a:ln>
            <a:effectLst/>
          </p:spPr>
          <p:txBody>
            <a:bodyPr/>
            <a:lstStyle/>
            <a:p>
              <a:endParaRPr lang="en-US"/>
            </a:p>
          </p:txBody>
        </p:sp>
        <p:sp>
          <p:nvSpPr>
            <p:cNvPr id="71746" name="Oval 66"/>
            <p:cNvSpPr>
              <a:spLocks noChangeArrowheads="1"/>
            </p:cNvSpPr>
            <p:nvPr/>
          </p:nvSpPr>
          <p:spPr bwMode="auto">
            <a:xfrm>
              <a:off x="3092" y="1082"/>
              <a:ext cx="126" cy="127"/>
            </a:xfrm>
            <a:prstGeom prst="ellipse">
              <a:avLst/>
            </a:prstGeom>
            <a:solidFill>
              <a:srgbClr val="FFFFFF"/>
            </a:solidFill>
            <a:ln w="9525">
              <a:solidFill>
                <a:srgbClr val="000000"/>
              </a:solidFill>
              <a:round/>
              <a:headEnd/>
              <a:tailEnd/>
            </a:ln>
          </p:spPr>
          <p:txBody>
            <a:bodyPr/>
            <a:lstStyle/>
            <a:p>
              <a:endParaRPr lang="en-US"/>
            </a:p>
          </p:txBody>
        </p:sp>
        <p:sp>
          <p:nvSpPr>
            <p:cNvPr id="71747" name="Oval 67"/>
            <p:cNvSpPr>
              <a:spLocks noChangeArrowheads="1"/>
            </p:cNvSpPr>
            <p:nvPr/>
          </p:nvSpPr>
          <p:spPr bwMode="auto">
            <a:xfrm>
              <a:off x="3345" y="1209"/>
              <a:ext cx="126" cy="127"/>
            </a:xfrm>
            <a:prstGeom prst="ellipse">
              <a:avLst/>
            </a:prstGeom>
            <a:solidFill>
              <a:srgbClr val="FFFFFF"/>
            </a:solidFill>
            <a:ln w="9525">
              <a:solidFill>
                <a:srgbClr val="000000"/>
              </a:solidFill>
              <a:round/>
              <a:headEnd/>
              <a:tailEnd/>
            </a:ln>
          </p:spPr>
          <p:txBody>
            <a:bodyPr/>
            <a:lstStyle/>
            <a:p>
              <a:endParaRPr lang="en-US"/>
            </a:p>
          </p:txBody>
        </p:sp>
        <p:sp>
          <p:nvSpPr>
            <p:cNvPr id="71748" name="Oval 68"/>
            <p:cNvSpPr>
              <a:spLocks noChangeArrowheads="1"/>
            </p:cNvSpPr>
            <p:nvPr/>
          </p:nvSpPr>
          <p:spPr bwMode="auto">
            <a:xfrm>
              <a:off x="3345" y="1399"/>
              <a:ext cx="126" cy="127"/>
            </a:xfrm>
            <a:prstGeom prst="ellipse">
              <a:avLst/>
            </a:prstGeom>
            <a:solidFill>
              <a:srgbClr val="FFFFFF"/>
            </a:solidFill>
            <a:ln w="9525">
              <a:solidFill>
                <a:srgbClr val="000000"/>
              </a:solidFill>
              <a:round/>
              <a:headEnd/>
              <a:tailEnd/>
            </a:ln>
          </p:spPr>
          <p:txBody>
            <a:bodyPr/>
            <a:lstStyle/>
            <a:p>
              <a:endParaRPr lang="en-US"/>
            </a:p>
          </p:txBody>
        </p:sp>
        <p:sp>
          <p:nvSpPr>
            <p:cNvPr id="71749" name="Oval 69"/>
            <p:cNvSpPr>
              <a:spLocks noChangeArrowheads="1"/>
            </p:cNvSpPr>
            <p:nvPr/>
          </p:nvSpPr>
          <p:spPr bwMode="auto">
            <a:xfrm>
              <a:off x="3092" y="1336"/>
              <a:ext cx="126" cy="127"/>
            </a:xfrm>
            <a:prstGeom prst="ellipse">
              <a:avLst/>
            </a:prstGeom>
            <a:solidFill>
              <a:srgbClr val="FFFFFF"/>
            </a:solidFill>
            <a:ln w="9525">
              <a:solidFill>
                <a:srgbClr val="000000"/>
              </a:solidFill>
              <a:round/>
              <a:headEnd/>
              <a:tailEnd/>
            </a:ln>
          </p:spPr>
          <p:txBody>
            <a:bodyPr/>
            <a:lstStyle/>
            <a:p>
              <a:endParaRPr lang="en-US"/>
            </a:p>
          </p:txBody>
        </p:sp>
        <p:sp>
          <p:nvSpPr>
            <p:cNvPr id="71750" name="Line 70"/>
            <p:cNvSpPr>
              <a:spLocks noChangeShapeType="1"/>
            </p:cNvSpPr>
            <p:nvPr/>
          </p:nvSpPr>
          <p:spPr bwMode="auto">
            <a:xfrm>
              <a:off x="2966" y="1463"/>
              <a:ext cx="252" cy="126"/>
            </a:xfrm>
            <a:prstGeom prst="line">
              <a:avLst/>
            </a:prstGeom>
            <a:noFill/>
            <a:ln w="9525">
              <a:solidFill>
                <a:srgbClr val="000000"/>
              </a:solidFill>
              <a:round/>
              <a:headEnd/>
              <a:tailEnd/>
            </a:ln>
            <a:effectLst/>
          </p:spPr>
          <p:txBody>
            <a:bodyPr/>
            <a:lstStyle/>
            <a:p>
              <a:endParaRPr lang="en-US"/>
            </a:p>
          </p:txBody>
        </p:sp>
        <p:sp>
          <p:nvSpPr>
            <p:cNvPr id="71751" name="Oval 71"/>
            <p:cNvSpPr>
              <a:spLocks noChangeArrowheads="1"/>
            </p:cNvSpPr>
            <p:nvPr/>
          </p:nvSpPr>
          <p:spPr bwMode="auto">
            <a:xfrm>
              <a:off x="3150" y="1509"/>
              <a:ext cx="126" cy="127"/>
            </a:xfrm>
            <a:prstGeom prst="ellipse">
              <a:avLst/>
            </a:prstGeom>
            <a:solidFill>
              <a:srgbClr val="FFFFFF"/>
            </a:solidFill>
            <a:ln w="9525">
              <a:solidFill>
                <a:srgbClr val="000000"/>
              </a:solidFill>
              <a:round/>
              <a:headEnd/>
              <a:tailEnd/>
            </a:ln>
          </p:spPr>
          <p:txBody>
            <a:bodyPr/>
            <a:lstStyle/>
            <a:p>
              <a:endParaRPr lang="en-US"/>
            </a:p>
          </p:txBody>
        </p:sp>
        <p:sp>
          <p:nvSpPr>
            <p:cNvPr id="71752" name="Text Box 72"/>
            <p:cNvSpPr txBox="1">
              <a:spLocks noChangeArrowheads="1"/>
            </p:cNvSpPr>
            <p:nvPr/>
          </p:nvSpPr>
          <p:spPr bwMode="auto">
            <a:xfrm>
              <a:off x="3408" y="384"/>
              <a:ext cx="568" cy="190"/>
            </a:xfrm>
            <a:prstGeom prst="rect">
              <a:avLst/>
            </a:prstGeom>
            <a:noFill/>
            <a:ln w="9525">
              <a:solidFill>
                <a:srgbClr val="000000"/>
              </a:solidFill>
              <a:miter lim="800000"/>
              <a:headEnd/>
              <a:tailEnd/>
            </a:ln>
          </p:spPr>
          <p:txBody>
            <a:bodyPr/>
            <a:lstStyle/>
            <a:p>
              <a:pPr eaLnBrk="0" hangingPunct="0"/>
              <a:r>
                <a:rPr lang="en-US" b="1">
                  <a:latin typeface="Times New Roman" pitchFamily="18" charset="0"/>
                </a:rPr>
                <a:t>Performing</a:t>
              </a:r>
            </a:p>
          </p:txBody>
        </p:sp>
        <p:sp>
          <p:nvSpPr>
            <p:cNvPr id="71753" name="Arc 73"/>
            <p:cNvSpPr>
              <a:spLocks/>
            </p:cNvSpPr>
            <p:nvPr/>
          </p:nvSpPr>
          <p:spPr bwMode="auto">
            <a:xfrm flipH="1">
              <a:off x="1263" y="1780"/>
              <a:ext cx="379" cy="76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type="triangle" w="med" len="med"/>
              <a:tailEnd/>
            </a:ln>
            <a:effectLst/>
          </p:spPr>
          <p:txBody>
            <a:bodyPr/>
            <a:lstStyle/>
            <a:p>
              <a:endParaRPr lang="en-US"/>
            </a:p>
          </p:txBody>
        </p:sp>
        <p:sp>
          <p:nvSpPr>
            <p:cNvPr id="71754" name="Arc 74"/>
            <p:cNvSpPr>
              <a:spLocks/>
            </p:cNvSpPr>
            <p:nvPr/>
          </p:nvSpPr>
          <p:spPr bwMode="auto">
            <a:xfrm flipH="1">
              <a:off x="1957" y="1082"/>
              <a:ext cx="568" cy="5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type="triangle" w="med" len="med"/>
              <a:tailEnd/>
            </a:ln>
            <a:effectLst/>
          </p:spPr>
          <p:txBody>
            <a:bodyPr/>
            <a:lstStyle/>
            <a:p>
              <a:endParaRPr lang="en-US"/>
            </a:p>
          </p:txBody>
        </p:sp>
        <p:sp>
          <p:nvSpPr>
            <p:cNvPr id="71755" name="Arc 75"/>
            <p:cNvSpPr>
              <a:spLocks/>
            </p:cNvSpPr>
            <p:nvPr/>
          </p:nvSpPr>
          <p:spPr bwMode="auto">
            <a:xfrm flipH="1">
              <a:off x="2777" y="511"/>
              <a:ext cx="631" cy="5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type="triangle" w="med" len="med"/>
              <a:tailEnd/>
            </a:ln>
            <a:effectLst/>
          </p:spPr>
          <p:txBody>
            <a:bodyPr/>
            <a:lstStyle/>
            <a:p>
              <a:endParaRPr lang="en-US"/>
            </a:p>
          </p:txBody>
        </p:sp>
        <p:sp>
          <p:nvSpPr>
            <p:cNvPr id="71756" name="Arc 76"/>
            <p:cNvSpPr>
              <a:spLocks/>
            </p:cNvSpPr>
            <p:nvPr/>
          </p:nvSpPr>
          <p:spPr bwMode="auto">
            <a:xfrm>
              <a:off x="3009" y="1844"/>
              <a:ext cx="1030" cy="507"/>
            </a:xfrm>
            <a:custGeom>
              <a:avLst/>
              <a:gdLst>
                <a:gd name="G0" fmla="+- 450 0 0"/>
                <a:gd name="G1" fmla="+- 21600 0 0"/>
                <a:gd name="G2" fmla="+- 21600 0 0"/>
                <a:gd name="T0" fmla="*/ 0 w 22050"/>
                <a:gd name="T1" fmla="*/ 5 h 21600"/>
                <a:gd name="T2" fmla="*/ 22050 w 22050"/>
                <a:gd name="T3" fmla="*/ 21600 h 21600"/>
                <a:gd name="T4" fmla="*/ 450 w 22050"/>
                <a:gd name="T5" fmla="*/ 21600 h 21600"/>
              </a:gdLst>
              <a:ahLst/>
              <a:cxnLst>
                <a:cxn ang="0">
                  <a:pos x="T0" y="T1"/>
                </a:cxn>
                <a:cxn ang="0">
                  <a:pos x="T2" y="T3"/>
                </a:cxn>
                <a:cxn ang="0">
                  <a:pos x="T4" y="T5"/>
                </a:cxn>
              </a:cxnLst>
              <a:rect l="0" t="0" r="r" b="b"/>
              <a:pathLst>
                <a:path w="22050" h="21600" fill="none" extrusionOk="0">
                  <a:moveTo>
                    <a:pt x="-1" y="4"/>
                  </a:moveTo>
                  <a:cubicBezTo>
                    <a:pt x="149" y="1"/>
                    <a:pt x="299" y="-1"/>
                    <a:pt x="450" y="0"/>
                  </a:cubicBezTo>
                  <a:cubicBezTo>
                    <a:pt x="12379" y="0"/>
                    <a:pt x="22050" y="9670"/>
                    <a:pt x="22050" y="21600"/>
                  </a:cubicBezTo>
                </a:path>
                <a:path w="22050" h="21600" stroke="0" extrusionOk="0">
                  <a:moveTo>
                    <a:pt x="-1" y="4"/>
                  </a:moveTo>
                  <a:cubicBezTo>
                    <a:pt x="149" y="1"/>
                    <a:pt x="299" y="-1"/>
                    <a:pt x="450" y="0"/>
                  </a:cubicBezTo>
                  <a:cubicBezTo>
                    <a:pt x="12379" y="0"/>
                    <a:pt x="22050" y="9670"/>
                    <a:pt x="22050" y="21600"/>
                  </a:cubicBezTo>
                  <a:lnTo>
                    <a:pt x="450" y="21600"/>
                  </a:lnTo>
                  <a:close/>
                </a:path>
              </a:pathLst>
            </a:custGeom>
            <a:noFill/>
            <a:ln w="15875">
              <a:solidFill>
                <a:srgbClr val="000000"/>
              </a:solidFill>
              <a:round/>
              <a:headEnd/>
              <a:tailEnd type="triangle" w="med" len="med"/>
            </a:ln>
            <a:effectLst/>
          </p:spPr>
          <p:txBody>
            <a:bodyPr/>
            <a:lstStyle/>
            <a:p>
              <a:endParaRPr lang="en-US"/>
            </a:p>
          </p:txBody>
        </p:sp>
        <p:sp>
          <p:nvSpPr>
            <p:cNvPr id="71757" name="Arc 77"/>
            <p:cNvSpPr>
              <a:spLocks/>
            </p:cNvSpPr>
            <p:nvPr/>
          </p:nvSpPr>
          <p:spPr bwMode="auto">
            <a:xfrm>
              <a:off x="3471" y="1272"/>
              <a:ext cx="631" cy="10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type="triangle" w="med" len="med"/>
            </a:ln>
            <a:effectLst/>
          </p:spPr>
          <p:txBody>
            <a:bodyPr/>
            <a:lstStyle/>
            <a:p>
              <a:endParaRPr lang="en-US"/>
            </a:p>
          </p:txBody>
        </p:sp>
        <p:sp>
          <p:nvSpPr>
            <p:cNvPr id="71758" name="Arc 78"/>
            <p:cNvSpPr>
              <a:spLocks/>
            </p:cNvSpPr>
            <p:nvPr/>
          </p:nvSpPr>
          <p:spPr bwMode="auto">
            <a:xfrm>
              <a:off x="4029" y="1146"/>
              <a:ext cx="199" cy="1205"/>
            </a:xfrm>
            <a:custGeom>
              <a:avLst/>
              <a:gdLst>
                <a:gd name="G0" fmla="+- 1138 0 0"/>
                <a:gd name="G1" fmla="+- 21600 0 0"/>
                <a:gd name="G2" fmla="+- 21600 0 0"/>
                <a:gd name="T0" fmla="*/ 0 w 22738"/>
                <a:gd name="T1" fmla="*/ 30 h 21600"/>
                <a:gd name="T2" fmla="*/ 22738 w 22738"/>
                <a:gd name="T3" fmla="*/ 21600 h 21600"/>
                <a:gd name="T4" fmla="*/ 1138 w 22738"/>
                <a:gd name="T5" fmla="*/ 21600 h 21600"/>
              </a:gdLst>
              <a:ahLst/>
              <a:cxnLst>
                <a:cxn ang="0">
                  <a:pos x="T0" y="T1"/>
                </a:cxn>
                <a:cxn ang="0">
                  <a:pos x="T2" y="T3"/>
                </a:cxn>
                <a:cxn ang="0">
                  <a:pos x="T4" y="T5"/>
                </a:cxn>
              </a:cxnLst>
              <a:rect l="0" t="0" r="r" b="b"/>
              <a:pathLst>
                <a:path w="22738" h="21600" fill="none" extrusionOk="0">
                  <a:moveTo>
                    <a:pt x="-1" y="29"/>
                  </a:moveTo>
                  <a:cubicBezTo>
                    <a:pt x="379" y="10"/>
                    <a:pt x="758" y="-1"/>
                    <a:pt x="1138" y="0"/>
                  </a:cubicBezTo>
                  <a:cubicBezTo>
                    <a:pt x="13067" y="0"/>
                    <a:pt x="22738" y="9670"/>
                    <a:pt x="22738" y="21600"/>
                  </a:cubicBezTo>
                </a:path>
                <a:path w="22738" h="21600" stroke="0" extrusionOk="0">
                  <a:moveTo>
                    <a:pt x="-1" y="29"/>
                  </a:moveTo>
                  <a:cubicBezTo>
                    <a:pt x="379" y="10"/>
                    <a:pt x="758" y="-1"/>
                    <a:pt x="1138" y="0"/>
                  </a:cubicBezTo>
                  <a:cubicBezTo>
                    <a:pt x="13067" y="0"/>
                    <a:pt x="22738" y="9670"/>
                    <a:pt x="22738" y="21600"/>
                  </a:cubicBezTo>
                  <a:lnTo>
                    <a:pt x="1138" y="21600"/>
                  </a:lnTo>
                  <a:close/>
                </a:path>
              </a:pathLst>
            </a:custGeom>
            <a:noFill/>
            <a:ln w="15875">
              <a:solidFill>
                <a:srgbClr val="000000"/>
              </a:solidFill>
              <a:round/>
              <a:headEnd/>
              <a:tailEnd type="triangle" w="med" len="med"/>
            </a:ln>
            <a:effectLst/>
          </p:spPr>
          <p:txBody>
            <a:bodyPr/>
            <a:lstStyle/>
            <a:p>
              <a:endParaRPr lang="en-US"/>
            </a:p>
          </p:txBody>
        </p:sp>
        <p:sp>
          <p:nvSpPr>
            <p:cNvPr id="71759" name="Oval 79"/>
            <p:cNvSpPr>
              <a:spLocks noChangeArrowheads="1"/>
            </p:cNvSpPr>
            <p:nvPr/>
          </p:nvSpPr>
          <p:spPr bwMode="auto">
            <a:xfrm>
              <a:off x="2903" y="1399"/>
              <a:ext cx="126" cy="127"/>
            </a:xfrm>
            <a:prstGeom prst="ellipse">
              <a:avLst/>
            </a:prstGeom>
            <a:solidFill>
              <a:srgbClr val="FFFFFF"/>
            </a:solidFill>
            <a:ln w="9525">
              <a:solidFill>
                <a:srgbClr val="000000"/>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533400"/>
            <a:ext cx="7378700" cy="1143000"/>
          </a:xfrm>
        </p:spPr>
        <p:txBody>
          <a:bodyPr>
            <a:normAutofit fontScale="90000"/>
          </a:bodyPr>
          <a:lstStyle/>
          <a:p>
            <a:r>
              <a:rPr lang="en-US"/>
              <a:t>Team Processes: </a:t>
            </a:r>
            <a:br>
              <a:rPr lang="en-US"/>
            </a:br>
            <a:r>
              <a:rPr lang="en-US"/>
              <a:t>Stages of Development</a:t>
            </a:r>
          </a:p>
        </p:txBody>
      </p:sp>
      <p:pic>
        <p:nvPicPr>
          <p:cNvPr id="53383" name="Picture 135"/>
          <p:cNvPicPr>
            <a:picLocks noChangeAspect="1" noChangeArrowheads="1"/>
          </p:cNvPicPr>
          <p:nvPr/>
        </p:nvPicPr>
        <p:blipFill>
          <a:blip r:embed="rId3"/>
          <a:srcRect/>
          <a:stretch>
            <a:fillRect/>
          </a:stretch>
        </p:blipFill>
        <p:spPr bwMode="auto">
          <a:xfrm>
            <a:off x="838200" y="1828800"/>
            <a:ext cx="8023225" cy="4670425"/>
          </a:xfrm>
          <a:prstGeom prst="rect">
            <a:avLst/>
          </a:prstGeom>
          <a:noFill/>
          <a:ln w="9525">
            <a:noFill/>
            <a:miter lim="800000"/>
            <a:headEnd/>
            <a:tailEnd/>
          </a:ln>
          <a:effectLst/>
        </p:spPr>
      </p:pic>
      <p:sp>
        <p:nvSpPr>
          <p:cNvPr id="53384" name="Rectangle 136"/>
          <p:cNvSpPr>
            <a:spLocks noChangeArrowheads="1"/>
          </p:cNvSpPr>
          <p:nvPr/>
        </p:nvSpPr>
        <p:spPr bwMode="auto">
          <a:xfrm>
            <a:off x="1274763" y="6338888"/>
            <a:ext cx="1468437" cy="519112"/>
          </a:xfrm>
          <a:prstGeom prst="rect">
            <a:avLst/>
          </a:prstGeom>
          <a:noFill/>
          <a:ln w="9525">
            <a:noFill/>
            <a:miter lim="800000"/>
            <a:headEnd/>
            <a:tailEnd/>
          </a:ln>
          <a:effectLst/>
        </p:spPr>
        <p:txBody>
          <a:bodyPr wrap="none">
            <a:spAutoFit/>
          </a:bodyPr>
          <a:lstStyle/>
          <a:p>
            <a:pPr marL="457200" indent="-457200"/>
            <a:r>
              <a:rPr lang="en-US" sz="2800"/>
              <a:t>Norming</a:t>
            </a:r>
          </a:p>
        </p:txBody>
      </p:sp>
      <p:sp>
        <p:nvSpPr>
          <p:cNvPr id="53385" name="Rectangle 137"/>
          <p:cNvSpPr>
            <a:spLocks noChangeArrowheads="1"/>
          </p:cNvSpPr>
          <p:nvPr/>
        </p:nvSpPr>
        <p:spPr bwMode="auto">
          <a:xfrm>
            <a:off x="4062413" y="6338888"/>
            <a:ext cx="1804987" cy="519112"/>
          </a:xfrm>
          <a:prstGeom prst="rect">
            <a:avLst/>
          </a:prstGeom>
          <a:noFill/>
          <a:ln w="9525">
            <a:noFill/>
            <a:miter lim="800000"/>
            <a:headEnd/>
            <a:tailEnd/>
          </a:ln>
          <a:effectLst/>
        </p:spPr>
        <p:txBody>
          <a:bodyPr wrap="none">
            <a:spAutoFit/>
          </a:bodyPr>
          <a:lstStyle/>
          <a:p>
            <a:pPr marL="457200" indent="-457200"/>
            <a:r>
              <a:rPr lang="en-US" sz="2800"/>
              <a:t>Performing</a:t>
            </a:r>
          </a:p>
        </p:txBody>
      </p:sp>
      <p:sp>
        <p:nvSpPr>
          <p:cNvPr id="53386" name="Rectangle 138"/>
          <p:cNvSpPr>
            <a:spLocks noChangeArrowheads="1"/>
          </p:cNvSpPr>
          <p:nvPr/>
        </p:nvSpPr>
        <p:spPr bwMode="auto">
          <a:xfrm>
            <a:off x="6938963" y="6338888"/>
            <a:ext cx="1824037" cy="519112"/>
          </a:xfrm>
          <a:prstGeom prst="rect">
            <a:avLst/>
          </a:prstGeom>
          <a:noFill/>
          <a:ln w="9525">
            <a:noFill/>
            <a:miter lim="800000"/>
            <a:headEnd/>
            <a:tailEnd/>
          </a:ln>
          <a:effectLst/>
        </p:spPr>
        <p:txBody>
          <a:bodyPr wrap="none">
            <a:spAutoFit/>
          </a:bodyPr>
          <a:lstStyle/>
          <a:p>
            <a:pPr marL="457200" indent="-457200"/>
            <a:r>
              <a:rPr lang="en-US" sz="2800"/>
              <a:t>Adjourning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066800" y="1676400"/>
            <a:ext cx="7620000" cy="5029200"/>
          </a:xfrm>
        </p:spPr>
        <p:txBody>
          <a:bodyPr/>
          <a:lstStyle/>
          <a:p>
            <a:pPr marL="1473200" lvl="1" indent="-1023938">
              <a:lnSpc>
                <a:spcPct val="80000"/>
              </a:lnSpc>
              <a:buFont typeface="Wingdings" pitchFamily="2" charset="2"/>
              <a:buNone/>
            </a:pPr>
            <a:endParaRPr lang="en-US" sz="2000"/>
          </a:p>
          <a:p>
            <a:pPr marL="1473200" lvl="1" indent="-1023938">
              <a:lnSpc>
                <a:spcPct val="80000"/>
              </a:lnSpc>
              <a:buFont typeface="Wingdings" pitchFamily="2" charset="2"/>
              <a:buNone/>
            </a:pPr>
            <a:endParaRPr lang="en-US" sz="600"/>
          </a:p>
          <a:p>
            <a:pPr marL="1016000" indent="-1016000">
              <a:lnSpc>
                <a:spcPct val="80000"/>
              </a:lnSpc>
              <a:buFontTx/>
              <a:buChar char="•"/>
            </a:pPr>
            <a:r>
              <a:rPr lang="en-US" sz="2800"/>
              <a:t>Definition:</a:t>
            </a:r>
          </a:p>
          <a:p>
            <a:pPr marL="1016000" indent="-1016000">
              <a:lnSpc>
                <a:spcPct val="80000"/>
              </a:lnSpc>
              <a:buFont typeface="Wingdings" pitchFamily="2" charset="2"/>
              <a:buChar char="§"/>
            </a:pPr>
            <a:r>
              <a:rPr lang="en-US" sz="2800"/>
              <a:t>Two or more individuals who are connected to one another by social relationships. </a:t>
            </a:r>
          </a:p>
          <a:p>
            <a:pPr marL="1016000" indent="-1016000">
              <a:lnSpc>
                <a:spcPct val="80000"/>
              </a:lnSpc>
            </a:pPr>
            <a:endParaRPr lang="en-US" sz="2800"/>
          </a:p>
          <a:p>
            <a:pPr marL="1016000" indent="-1016000">
              <a:lnSpc>
                <a:spcPct val="80000"/>
              </a:lnSpc>
            </a:pPr>
            <a:r>
              <a:rPr lang="en-US" sz="2800"/>
              <a:t>Size: dyads and triads to large collectives (this class, mobs, audiences)</a:t>
            </a:r>
          </a:p>
          <a:p>
            <a:pPr marL="1016000" indent="-1016000">
              <a:lnSpc>
                <a:spcPct val="80000"/>
              </a:lnSpc>
            </a:pPr>
            <a:r>
              <a:rPr lang="en-US" sz="2800"/>
              <a:t>Connected: members are linked, networked</a:t>
            </a:r>
          </a:p>
          <a:p>
            <a:pPr marL="1016000" indent="-1016000">
              <a:lnSpc>
                <a:spcPct val="80000"/>
              </a:lnSpc>
            </a:pPr>
            <a:r>
              <a:rPr lang="en-US" sz="2800"/>
              <a:t>Social, interpersonal connection: not categorical</a:t>
            </a:r>
            <a:endParaRPr lang="en-US" sz="4000"/>
          </a:p>
          <a:p>
            <a:pPr marL="2387600" lvl="3" indent="-1092200">
              <a:lnSpc>
                <a:spcPct val="80000"/>
              </a:lnSpc>
              <a:buFont typeface="Wingdings" pitchFamily="2" charset="2"/>
              <a:buNone/>
            </a:pPr>
            <a:endParaRPr lang="en-US" sz="1800" b="1"/>
          </a:p>
          <a:p>
            <a:pPr marL="2387600" lvl="3" indent="-1092200">
              <a:lnSpc>
                <a:spcPct val="80000"/>
              </a:lnSpc>
              <a:buFont typeface="Wingdings" pitchFamily="2" charset="2"/>
              <a:buNone/>
            </a:pPr>
            <a:endParaRPr lang="en-US" sz="1200" b="1">
              <a:solidFill>
                <a:schemeClr val="bg1"/>
              </a:solidFill>
            </a:endParaRPr>
          </a:p>
          <a:p>
            <a:pPr marL="1473200" lvl="1" indent="-1023938">
              <a:lnSpc>
                <a:spcPct val="80000"/>
              </a:lnSpc>
              <a:buFont typeface="Wingdings" pitchFamily="2" charset="2"/>
              <a:buNone/>
            </a:pPr>
            <a:endParaRPr lang="en-US" sz="1200" b="1">
              <a:solidFill>
                <a:schemeClr val="bg1"/>
              </a:solidFill>
            </a:endParaRPr>
          </a:p>
          <a:p>
            <a:pPr marL="1016000" indent="-1016000">
              <a:lnSpc>
                <a:spcPct val="80000"/>
              </a:lnSpc>
            </a:pPr>
            <a:endParaRPr lang="en-US" sz="1200">
              <a:solidFill>
                <a:schemeClr val="bg1"/>
              </a:solidFill>
            </a:endParaRPr>
          </a:p>
          <a:p>
            <a:pPr marL="1016000" indent="-1016000">
              <a:lnSpc>
                <a:spcPct val="80000"/>
              </a:lnSpc>
            </a:pPr>
            <a:endParaRPr lang="en-US" sz="1200">
              <a:solidFill>
                <a:schemeClr val="bg1"/>
              </a:solidFill>
            </a:endParaRPr>
          </a:p>
          <a:p>
            <a:pPr marL="1016000" indent="-1016000">
              <a:lnSpc>
                <a:spcPct val="80000"/>
              </a:lnSpc>
            </a:pPr>
            <a:endParaRPr lang="en-US" sz="1200">
              <a:solidFill>
                <a:schemeClr val="bg1"/>
              </a:solidFill>
            </a:endParaRPr>
          </a:p>
        </p:txBody>
      </p:sp>
      <p:sp>
        <p:nvSpPr>
          <p:cNvPr id="81925" name="Text Box 5"/>
          <p:cNvSpPr txBox="1">
            <a:spLocks noChangeArrowheads="1"/>
          </p:cNvSpPr>
          <p:nvPr/>
        </p:nvSpPr>
        <p:spPr bwMode="auto">
          <a:xfrm>
            <a:off x="1371600" y="609600"/>
            <a:ext cx="6477000" cy="628650"/>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400" b="1">
                <a:solidFill>
                  <a:schemeClr val="tx2"/>
                </a:solidFill>
              </a:rPr>
              <a:t>What is a Group?</a:t>
            </a:r>
            <a:endParaRPr lang="en-US" sz="3200" b="1">
              <a:solidFill>
                <a:schemeClr val="tx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Stages of group formation</a:t>
            </a:r>
            <a:endParaRPr lang="en-US" dirty="0">
              <a:ea typeface="+mj-ea"/>
            </a:endParaRPr>
          </a:p>
        </p:txBody>
      </p:sp>
      <p:pic>
        <p:nvPicPr>
          <p:cNvPr id="6" name="Content Placeholder 5" descr="tuckman-model-team-building.png"/>
          <p:cNvPicPr>
            <a:picLocks noGrp="1" noChangeAspect="1"/>
          </p:cNvPicPr>
          <p:nvPr>
            <p:ph idx="1"/>
          </p:nvPr>
        </p:nvPicPr>
        <p:blipFill>
          <a:blip r:embed="rId2">
            <a:extLst>
              <a:ext uri="{28A0092B-C50C-407E-A947-70E740481C1C}">
                <a14:useLocalDpi xmlns="" xmlns:a14="http://schemas.microsoft.com/office/drawing/2010/main" val="0"/>
              </a:ext>
            </a:extLst>
          </a:blip>
          <a:srcRect t="7850" b="7850"/>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Group Development Process</a:t>
            </a:r>
          </a:p>
        </p:txBody>
      </p:sp>
      <p:sp>
        <p:nvSpPr>
          <p:cNvPr id="20483" name="Rectangle 3"/>
          <p:cNvSpPr>
            <a:spLocks noGrp="1" noChangeArrowheads="1"/>
          </p:cNvSpPr>
          <p:nvPr>
            <p:ph idx="1"/>
          </p:nvPr>
        </p:nvSpPr>
        <p:spPr/>
        <p:txBody>
          <a:bodyPr/>
          <a:lstStyle/>
          <a:p>
            <a:pPr>
              <a:buFontTx/>
              <a:buNone/>
            </a:pPr>
            <a:r>
              <a:rPr lang="en-US" b="1" smtClean="0"/>
              <a:t>Stage 1: Forming</a:t>
            </a:r>
          </a:p>
          <a:p>
            <a:r>
              <a:rPr lang="en-US" smtClean="0"/>
              <a:t>Group members tend to be uncertain and anxious about their roles, the people in charge and the group’s goals</a:t>
            </a:r>
          </a:p>
          <a:p>
            <a:r>
              <a:rPr lang="en-US" smtClean="0"/>
              <a:t>Mutual trust is low</a:t>
            </a:r>
          </a:p>
        </p:txBody>
      </p:sp>
      <p:pic>
        <p:nvPicPr>
          <p:cNvPr id="20484" name="Picture 3"/>
          <p:cNvPicPr>
            <a:picLocks noChangeAspect="1" noChangeArrowheads="1"/>
          </p:cNvPicPr>
          <p:nvPr/>
        </p:nvPicPr>
        <p:blipFill>
          <a:blip r:embed="rId3"/>
          <a:srcRect/>
          <a:stretch>
            <a:fillRect/>
          </a:stretch>
        </p:blipFill>
        <p:spPr bwMode="auto">
          <a:xfrm>
            <a:off x="4379913" y="3886200"/>
            <a:ext cx="3846512" cy="25606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Group Development Process</a:t>
            </a:r>
          </a:p>
        </p:txBody>
      </p:sp>
      <p:sp>
        <p:nvSpPr>
          <p:cNvPr id="21507" name="Rectangle 3"/>
          <p:cNvSpPr>
            <a:spLocks noGrp="1" noChangeArrowheads="1"/>
          </p:cNvSpPr>
          <p:nvPr>
            <p:ph idx="1"/>
          </p:nvPr>
        </p:nvSpPr>
        <p:spPr/>
        <p:txBody>
          <a:bodyPr/>
          <a:lstStyle/>
          <a:p>
            <a:pPr>
              <a:buFontTx/>
              <a:buNone/>
            </a:pPr>
            <a:r>
              <a:rPr lang="en-US" b="1" smtClean="0"/>
              <a:t>Stage 2: Storming</a:t>
            </a:r>
          </a:p>
          <a:p>
            <a:r>
              <a:rPr lang="en-US" smtClean="0"/>
              <a:t>Time of testing</a:t>
            </a:r>
          </a:p>
          <a:p>
            <a:r>
              <a:rPr lang="en-US" smtClean="0"/>
              <a:t>Individuals try to determine how they fit into the power structure</a:t>
            </a:r>
          </a:p>
          <a:p>
            <a:r>
              <a:rPr lang="en-US" smtClean="0"/>
              <a:t>Procrastination may occur</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Group Development Process</a:t>
            </a:r>
          </a:p>
        </p:txBody>
      </p:sp>
      <p:sp>
        <p:nvSpPr>
          <p:cNvPr id="12292" name="Rectangle 3"/>
          <p:cNvSpPr>
            <a:spLocks noGrp="1" noChangeArrowheads="1"/>
          </p:cNvSpPr>
          <p:nvPr>
            <p:ph idx="1"/>
          </p:nvPr>
        </p:nvSpPr>
        <p:spPr/>
        <p:txBody>
          <a:bodyPr/>
          <a:lstStyle/>
          <a:p>
            <a:pPr>
              <a:buFontTx/>
              <a:buNone/>
              <a:defRPr/>
            </a:pPr>
            <a:r>
              <a:rPr lang="en-US" b="1" dirty="0" smtClean="0"/>
              <a:t>Stage 3: Norming</a:t>
            </a:r>
          </a:p>
          <a:p>
            <a:pPr>
              <a:defRPr/>
            </a:pPr>
            <a:r>
              <a:rPr lang="en-US" dirty="0" smtClean="0"/>
              <a:t>Questions about authority and power are resolved through unemotional, matter-of-fact group discussion</a:t>
            </a:r>
          </a:p>
          <a:p>
            <a:pPr>
              <a:defRPr/>
            </a:pPr>
            <a:r>
              <a:rPr lang="en-US" b="1" dirty="0" smtClean="0"/>
              <a:t>Group cohesiveness</a:t>
            </a:r>
            <a:r>
              <a:rPr lang="en-US" dirty="0" smtClean="0"/>
              <a:t> </a:t>
            </a:r>
          </a:p>
          <a:p>
            <a:pPr lvl="1">
              <a:defRPr/>
            </a:pPr>
            <a:r>
              <a:rPr lang="en-US" dirty="0" smtClean="0"/>
              <a:t>a “we feeling” binding group members together</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Group Development Process</a:t>
            </a:r>
          </a:p>
        </p:txBody>
      </p:sp>
      <p:sp>
        <p:nvSpPr>
          <p:cNvPr id="24579" name="Rectangle 3"/>
          <p:cNvSpPr>
            <a:spLocks noGrp="1" noChangeArrowheads="1"/>
          </p:cNvSpPr>
          <p:nvPr>
            <p:ph idx="1"/>
          </p:nvPr>
        </p:nvSpPr>
        <p:spPr/>
        <p:txBody>
          <a:bodyPr/>
          <a:lstStyle/>
          <a:p>
            <a:pPr>
              <a:buFontTx/>
              <a:buNone/>
            </a:pPr>
            <a:r>
              <a:rPr lang="en-US" b="1" smtClean="0"/>
              <a:t>Stage 4: Performing</a:t>
            </a:r>
          </a:p>
          <a:p>
            <a:r>
              <a:rPr lang="en-US" smtClean="0"/>
              <a:t>Activity focused on solving task problems</a:t>
            </a:r>
          </a:p>
          <a:p>
            <a:r>
              <a:rPr lang="en-US" smtClean="0"/>
              <a:t>Climate of open communication, strong cooperation, and lots of helping behavior</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Group Development Process</a:t>
            </a:r>
          </a:p>
        </p:txBody>
      </p:sp>
      <p:sp>
        <p:nvSpPr>
          <p:cNvPr id="25603" name="Rectangle 3"/>
          <p:cNvSpPr>
            <a:spLocks noGrp="1" noChangeArrowheads="1"/>
          </p:cNvSpPr>
          <p:nvPr>
            <p:ph idx="1"/>
          </p:nvPr>
        </p:nvSpPr>
        <p:spPr/>
        <p:txBody>
          <a:bodyPr/>
          <a:lstStyle/>
          <a:p>
            <a:pPr>
              <a:buFontTx/>
              <a:buNone/>
            </a:pPr>
            <a:r>
              <a:rPr lang="en-US" b="1" smtClean="0"/>
              <a:t>Stage 5: Adjourning</a:t>
            </a:r>
          </a:p>
          <a:p>
            <a:r>
              <a:rPr lang="en-US" smtClean="0"/>
              <a:t>Work is done</a:t>
            </a:r>
          </a:p>
          <a:p>
            <a:r>
              <a:rPr lang="en-US" smtClean="0"/>
              <a:t>Time to move on to other things</a:t>
            </a:r>
          </a:p>
          <a:p>
            <a:endParaRPr lang="en-US" smtClean="0"/>
          </a:p>
        </p:txBody>
      </p:sp>
      <p:pic>
        <p:nvPicPr>
          <p:cNvPr id="25604" name="Picture 4"/>
          <p:cNvPicPr>
            <a:picLocks noChangeAspect="1" noChangeArrowheads="1"/>
          </p:cNvPicPr>
          <p:nvPr/>
        </p:nvPicPr>
        <p:blipFill>
          <a:blip r:embed="rId3"/>
          <a:srcRect/>
          <a:stretch>
            <a:fillRect/>
          </a:stretch>
        </p:blipFill>
        <p:spPr bwMode="auto">
          <a:xfrm>
            <a:off x="4038600" y="3698875"/>
            <a:ext cx="4022725" cy="2667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Group Member Roles</a:t>
            </a:r>
          </a:p>
        </p:txBody>
      </p:sp>
      <p:sp>
        <p:nvSpPr>
          <p:cNvPr id="16388" name="Rectangle 3"/>
          <p:cNvSpPr>
            <a:spLocks noGrp="1" noChangeArrowheads="1"/>
          </p:cNvSpPr>
          <p:nvPr>
            <p:ph idx="1"/>
          </p:nvPr>
        </p:nvSpPr>
        <p:spPr/>
        <p:txBody>
          <a:bodyPr>
            <a:normAutofit lnSpcReduction="10000"/>
          </a:bodyPr>
          <a:lstStyle/>
          <a:p>
            <a:pPr>
              <a:defRPr/>
            </a:pPr>
            <a:r>
              <a:rPr lang="en-US" b="1" dirty="0" smtClean="0"/>
              <a:t>Roles</a:t>
            </a:r>
            <a:r>
              <a:rPr lang="en-US" dirty="0" smtClean="0"/>
              <a:t> </a:t>
            </a:r>
          </a:p>
          <a:p>
            <a:pPr lvl="1">
              <a:defRPr/>
            </a:pPr>
            <a:r>
              <a:rPr lang="en-US" dirty="0" smtClean="0"/>
              <a:t>expected behaviors for a given position</a:t>
            </a:r>
          </a:p>
          <a:p>
            <a:pPr>
              <a:defRPr/>
            </a:pPr>
            <a:r>
              <a:rPr lang="en-US" b="1" dirty="0" smtClean="0"/>
              <a:t>Task roles </a:t>
            </a:r>
          </a:p>
          <a:p>
            <a:pPr lvl="1">
              <a:defRPr/>
            </a:pPr>
            <a:r>
              <a:rPr lang="en-US" dirty="0" smtClean="0"/>
              <a:t>Enable the group to define, clarify, and pursue a common purpose</a:t>
            </a:r>
          </a:p>
          <a:p>
            <a:pPr>
              <a:defRPr/>
            </a:pPr>
            <a:r>
              <a:rPr lang="en-US" b="1" dirty="0" smtClean="0"/>
              <a:t>Maintenance roles </a:t>
            </a:r>
          </a:p>
          <a:p>
            <a:pPr lvl="1">
              <a:defRPr/>
            </a:pPr>
            <a:r>
              <a:rPr lang="en-US" dirty="0" smtClean="0"/>
              <a:t>Foster supportive and constructive interpersonal relationships</a:t>
            </a:r>
          </a:p>
          <a:p>
            <a:pPr lvl="1">
              <a:defRPr/>
            </a:pPr>
            <a:r>
              <a:rPr lang="en-US" dirty="0" smtClean="0"/>
              <a:t>Keep the group together</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762000" y="2362200"/>
            <a:ext cx="8382000" cy="2041525"/>
          </a:xfrm>
          <a:prstGeom prst="rect">
            <a:avLst/>
          </a:prstGeom>
          <a:noFill/>
          <a:ln w="9525">
            <a:noFill/>
            <a:miter lim="800000"/>
            <a:headEnd/>
            <a:tailEnd/>
          </a:ln>
          <a:effectLst/>
        </p:spPr>
        <p:txBody>
          <a:bodyPr>
            <a:spAutoFit/>
          </a:bodyPr>
          <a:lstStyle/>
          <a:p>
            <a:r>
              <a:rPr lang="en-US" sz="3200"/>
              <a:t>… the "field of inquiry dedicated to advancing knowledge about the nature of groups" </a:t>
            </a:r>
          </a:p>
          <a:p>
            <a:pPr lvl="1"/>
            <a:r>
              <a:rPr lang="en-US" sz="3200"/>
              <a:t>	</a:t>
            </a:r>
          </a:p>
          <a:p>
            <a:pPr lvl="2"/>
            <a:r>
              <a:rPr lang="en-US" sz="3200"/>
              <a:t>	(Cartwright &amp; Zander, 1968)</a:t>
            </a:r>
          </a:p>
        </p:txBody>
      </p:sp>
      <p:sp>
        <p:nvSpPr>
          <p:cNvPr id="77830" name="Rectangle 6"/>
          <p:cNvSpPr>
            <a:spLocks noGrp="1" noChangeArrowheads="1"/>
          </p:cNvSpPr>
          <p:nvPr>
            <p:ph type="title"/>
          </p:nvPr>
        </p:nvSpPr>
        <p:spPr>
          <a:xfrm>
            <a:off x="2057400" y="381000"/>
            <a:ext cx="5065713" cy="974725"/>
          </a:xfrm>
          <a:solidFill>
            <a:srgbClr val="FFFF99"/>
          </a:solidFill>
          <a:ln/>
        </p:spPr>
        <p:txBody>
          <a:bodyPr anchor="ctr"/>
          <a:lstStyle/>
          <a:p>
            <a:pPr marL="1117600" indent="-1117600"/>
            <a:r>
              <a:rPr lang="en-US" sz="3600">
                <a:solidFill>
                  <a:schemeClr val="tx1"/>
                </a:solidFill>
              </a:rPr>
              <a:t>Group Dynamics</a:t>
            </a:r>
            <a:r>
              <a:rPr lang="en-US" sz="3600"/>
              <a:t> </a:t>
            </a:r>
            <a:endParaRPr lang="en-US" sz="24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solidFill>
                  <a:srgbClr val="FF0000"/>
                </a:solidFill>
              </a:rPr>
              <a:t>Group Dynamics </a:t>
            </a:r>
          </a:p>
        </p:txBody>
      </p:sp>
      <p:pic>
        <p:nvPicPr>
          <p:cNvPr id="6147" name="Picture 2"/>
          <p:cNvPicPr>
            <a:picLocks noChangeAspect="1" noChangeArrowheads="1"/>
          </p:cNvPicPr>
          <p:nvPr/>
        </p:nvPicPr>
        <p:blipFill>
          <a:blip r:embed="rId2"/>
          <a:srcRect l="51903" t="17740" r="27908" b="38625"/>
          <a:stretch>
            <a:fillRect/>
          </a:stretch>
        </p:blipFill>
        <p:spPr bwMode="auto">
          <a:xfrm>
            <a:off x="468313" y="1700213"/>
            <a:ext cx="2625725" cy="3192462"/>
          </a:xfrm>
          <a:prstGeom prst="rect">
            <a:avLst/>
          </a:prstGeom>
          <a:noFill/>
          <a:ln w="9525">
            <a:noFill/>
            <a:miter lim="800000"/>
            <a:headEnd/>
            <a:tailEnd/>
          </a:ln>
          <a:effectLst/>
        </p:spPr>
      </p:pic>
      <p:sp>
        <p:nvSpPr>
          <p:cNvPr id="4" name="Rounded Rectangular Callout 3"/>
          <p:cNvSpPr/>
          <p:nvPr/>
        </p:nvSpPr>
        <p:spPr>
          <a:xfrm>
            <a:off x="3751263" y="1196975"/>
            <a:ext cx="4968875" cy="1871663"/>
          </a:xfrm>
          <a:prstGeom prst="wedgeRoundRectCallout">
            <a:avLst>
              <a:gd name="adj1" fmla="val -58310"/>
              <a:gd name="adj2" fmla="val 80754"/>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Michael Jordan </a:t>
            </a:r>
            <a:r>
              <a:rPr lang="en-GB" dirty="0">
                <a:solidFill>
                  <a:schemeClr val="tx1"/>
                </a:solidFill>
              </a:rPr>
              <a:t>once said ‘Talent wins </a:t>
            </a:r>
          </a:p>
          <a:p>
            <a:pPr algn="ctr">
              <a:defRPr/>
            </a:pPr>
            <a:r>
              <a:rPr lang="en-GB" dirty="0">
                <a:solidFill>
                  <a:schemeClr val="tx1"/>
                </a:solidFill>
              </a:rPr>
              <a:t>games; teamwork and intelligence wins </a:t>
            </a:r>
          </a:p>
          <a:p>
            <a:pPr algn="ctr">
              <a:defRPr/>
            </a:pPr>
            <a:r>
              <a:rPr lang="en-GB" dirty="0">
                <a:solidFill>
                  <a:schemeClr val="tx1"/>
                </a:solidFill>
              </a:rPr>
              <a:t>championships’. What do you think his opinion is on the importance of team cohesion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solidFill>
                  <a:srgbClr val="FF0000"/>
                </a:solidFill>
              </a:rPr>
              <a:t>Stages of Group Dynamics</a:t>
            </a:r>
          </a:p>
        </p:txBody>
      </p:sp>
      <p:sp>
        <p:nvSpPr>
          <p:cNvPr id="7171" name="TextBox 3"/>
          <p:cNvSpPr txBox="1">
            <a:spLocks noChangeArrowheads="1"/>
          </p:cNvSpPr>
          <p:nvPr/>
        </p:nvSpPr>
        <p:spPr bwMode="auto">
          <a:xfrm>
            <a:off x="238125" y="1558925"/>
            <a:ext cx="4370388" cy="2862263"/>
          </a:xfrm>
          <a:prstGeom prst="rect">
            <a:avLst/>
          </a:prstGeom>
          <a:noFill/>
          <a:ln w="76200">
            <a:solidFill>
              <a:srgbClr val="00B0F0"/>
            </a:solidFill>
            <a:miter lim="800000"/>
            <a:headEnd/>
            <a:tailEnd/>
          </a:ln>
        </p:spPr>
        <p:txBody>
          <a:bodyPr>
            <a:spAutoFit/>
          </a:bodyPr>
          <a:lstStyle/>
          <a:p>
            <a:r>
              <a:rPr lang="en-GB" b="1"/>
              <a:t>1. Forming</a:t>
            </a:r>
          </a:p>
          <a:p>
            <a:r>
              <a:rPr lang="en-GB"/>
              <a:t>Group members familiarise themselves with other group members, get to know each other and try to decide if they belong in that group. In this stage you will work out members strengths and weaknesses, an will start to develop roles within the group. Formal leaders in the group tend to be directive during the forming stage. </a:t>
            </a:r>
          </a:p>
        </p:txBody>
      </p:sp>
      <p:sp>
        <p:nvSpPr>
          <p:cNvPr id="7172" name="TextBox 5"/>
          <p:cNvSpPr txBox="1">
            <a:spLocks noChangeArrowheads="1"/>
          </p:cNvSpPr>
          <p:nvPr/>
        </p:nvSpPr>
        <p:spPr bwMode="auto">
          <a:xfrm>
            <a:off x="4841875" y="1558925"/>
            <a:ext cx="4051300" cy="2584450"/>
          </a:xfrm>
          <a:prstGeom prst="rect">
            <a:avLst/>
          </a:prstGeom>
          <a:noFill/>
          <a:ln w="76200">
            <a:solidFill>
              <a:srgbClr val="FF33CC"/>
            </a:solidFill>
            <a:miter lim="800000"/>
            <a:headEnd/>
            <a:tailEnd/>
          </a:ln>
        </p:spPr>
        <p:txBody>
          <a:bodyPr>
            <a:spAutoFit/>
          </a:bodyPr>
          <a:lstStyle/>
          <a:p>
            <a:r>
              <a:rPr lang="en-GB" b="1"/>
              <a:t>2. Storming </a:t>
            </a:r>
          </a:p>
          <a:p>
            <a:r>
              <a:rPr lang="en-GB"/>
              <a:t>Conflict begins to develop between individuals in group. It is common for individual or cliques to start to question the position and authority of the leader, and will start to resist control. The leader will help the team to move towards what is expected in terms of professional behaviour. </a:t>
            </a:r>
          </a:p>
        </p:txBody>
      </p:sp>
      <p:sp>
        <p:nvSpPr>
          <p:cNvPr id="7173" name="TextBox 8"/>
          <p:cNvSpPr txBox="1">
            <a:spLocks noChangeArrowheads="1"/>
          </p:cNvSpPr>
          <p:nvPr/>
        </p:nvSpPr>
        <p:spPr bwMode="auto">
          <a:xfrm>
            <a:off x="265113" y="4652963"/>
            <a:ext cx="4679950" cy="1908175"/>
          </a:xfrm>
          <a:prstGeom prst="rect">
            <a:avLst/>
          </a:prstGeom>
          <a:solidFill>
            <a:srgbClr val="92D050"/>
          </a:solidFill>
          <a:ln w="76200">
            <a:solidFill>
              <a:srgbClr val="92D050"/>
            </a:solidFill>
            <a:miter lim="800000"/>
            <a:headEnd/>
            <a:tailEnd/>
          </a:ln>
        </p:spPr>
        <p:txBody>
          <a:bodyPr>
            <a:spAutoFit/>
          </a:bodyPr>
          <a:lstStyle/>
          <a:p>
            <a:r>
              <a:rPr lang="en-GB" b="1"/>
              <a:t>For Example:</a:t>
            </a:r>
          </a:p>
          <a:p>
            <a:r>
              <a:rPr lang="en-GB" sz="2000"/>
              <a:t>Manchester City have publically gone through the stages of group development. New management, investment of money, new players, new captain etc  </a:t>
            </a:r>
          </a:p>
        </p:txBody>
      </p:sp>
      <p:pic>
        <p:nvPicPr>
          <p:cNvPr id="7174" name="Picture 2" descr="Image Detail"/>
          <p:cNvPicPr>
            <a:picLocks noChangeAspect="1" noChangeArrowheads="1"/>
          </p:cNvPicPr>
          <p:nvPr/>
        </p:nvPicPr>
        <p:blipFill>
          <a:blip r:embed="rId3"/>
          <a:srcRect/>
          <a:stretch>
            <a:fillRect/>
          </a:stretch>
        </p:blipFill>
        <p:spPr bwMode="auto">
          <a:xfrm>
            <a:off x="5148263" y="4395788"/>
            <a:ext cx="3744912" cy="2197100"/>
          </a:xfrm>
          <a:prstGeom prst="rect">
            <a:avLst/>
          </a:prstGeom>
          <a:noFill/>
          <a:ln w="9525">
            <a:noFill/>
            <a:miter lim="800000"/>
            <a:headEnd/>
            <a:tailEnd/>
          </a:ln>
        </p:spPr>
      </p:pic>
      <p:pic>
        <p:nvPicPr>
          <p:cNvPr id="7175" name="Picture 4" descr="Image Detail"/>
          <p:cNvPicPr>
            <a:picLocks noChangeAspect="1" noChangeArrowheads="1"/>
          </p:cNvPicPr>
          <p:nvPr/>
        </p:nvPicPr>
        <p:blipFill>
          <a:blip r:embed="rId4"/>
          <a:srcRect/>
          <a:stretch>
            <a:fillRect/>
          </a:stretch>
        </p:blipFill>
        <p:spPr bwMode="auto">
          <a:xfrm>
            <a:off x="6775450" y="188913"/>
            <a:ext cx="2068513" cy="123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What is a Group or Team?</a:t>
            </a:r>
          </a:p>
        </p:txBody>
      </p:sp>
      <p:sp>
        <p:nvSpPr>
          <p:cNvPr id="109571" name="Rectangle 3"/>
          <p:cNvSpPr>
            <a:spLocks noGrp="1" noChangeArrowheads="1"/>
          </p:cNvSpPr>
          <p:nvPr>
            <p:ph type="body" idx="1"/>
          </p:nvPr>
        </p:nvSpPr>
        <p:spPr/>
        <p:txBody>
          <a:bodyPr/>
          <a:lstStyle/>
          <a:p>
            <a:r>
              <a:rPr lang="en-US" b="1"/>
              <a:t>Group </a:t>
            </a:r>
          </a:p>
          <a:p>
            <a:pPr lvl="1"/>
            <a:r>
              <a:rPr lang="en-US"/>
              <a:t>a collection of people who follow similar work rules and norms and work towards a common, specific, </a:t>
            </a:r>
            <a:br>
              <a:rPr lang="en-US"/>
            </a:br>
            <a:r>
              <a:rPr lang="en-US"/>
              <a:t>and measurable goal</a:t>
            </a:r>
          </a:p>
        </p:txBody>
      </p:sp>
      <p:pic>
        <p:nvPicPr>
          <p:cNvPr id="109572" name="Picture 4"/>
          <p:cNvPicPr>
            <a:picLocks noChangeAspect="1" noChangeArrowheads="1"/>
          </p:cNvPicPr>
          <p:nvPr/>
        </p:nvPicPr>
        <p:blipFill>
          <a:blip r:embed="rId2"/>
          <a:srcRect/>
          <a:stretch>
            <a:fillRect/>
          </a:stretch>
        </p:blipFill>
        <p:spPr bwMode="auto">
          <a:xfrm>
            <a:off x="5029200" y="3733800"/>
            <a:ext cx="3581400" cy="26828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solidFill>
                  <a:srgbClr val="FF0000"/>
                </a:solidFill>
              </a:rPr>
              <a:t>Stages of Group Dynamics</a:t>
            </a:r>
            <a:endParaRPr lang="en-GB" smtClean="0"/>
          </a:p>
        </p:txBody>
      </p:sp>
      <p:sp>
        <p:nvSpPr>
          <p:cNvPr id="8195" name="TextBox 5"/>
          <p:cNvSpPr txBox="1">
            <a:spLocks noChangeArrowheads="1"/>
          </p:cNvSpPr>
          <p:nvPr/>
        </p:nvSpPr>
        <p:spPr bwMode="auto">
          <a:xfrm>
            <a:off x="163513" y="1557338"/>
            <a:ext cx="4048125" cy="3416300"/>
          </a:xfrm>
          <a:prstGeom prst="rect">
            <a:avLst/>
          </a:prstGeom>
          <a:noFill/>
          <a:ln w="76200">
            <a:solidFill>
              <a:srgbClr val="FF6600"/>
            </a:solidFill>
            <a:miter lim="800000"/>
            <a:headEnd/>
            <a:tailEnd/>
          </a:ln>
        </p:spPr>
        <p:txBody>
          <a:bodyPr>
            <a:spAutoFit/>
          </a:bodyPr>
          <a:lstStyle/>
          <a:p>
            <a:r>
              <a:rPr lang="en-GB" b="1"/>
              <a:t>3. Norming:</a:t>
            </a:r>
          </a:p>
          <a:p>
            <a:r>
              <a:rPr lang="en-GB"/>
              <a:t>The hostilities experienced in the storming stage is replaced by cooperation and cohesion . Group members start to work towards common goals rather than focusing on individual agendas and group cohesion begins to develop. As cohesion improves so does performance and group satisfaction because they will be achieving success. </a:t>
            </a:r>
          </a:p>
        </p:txBody>
      </p:sp>
      <p:sp>
        <p:nvSpPr>
          <p:cNvPr id="8196" name="TextBox 3"/>
          <p:cNvSpPr txBox="1">
            <a:spLocks noChangeArrowheads="1"/>
          </p:cNvSpPr>
          <p:nvPr/>
        </p:nvSpPr>
        <p:spPr bwMode="auto">
          <a:xfrm>
            <a:off x="4500563" y="1549400"/>
            <a:ext cx="4319587" cy="2032000"/>
          </a:xfrm>
          <a:prstGeom prst="rect">
            <a:avLst/>
          </a:prstGeom>
          <a:noFill/>
          <a:ln w="76200">
            <a:solidFill>
              <a:srgbClr val="990099"/>
            </a:solidFill>
            <a:miter lim="800000"/>
            <a:headEnd/>
            <a:tailEnd/>
          </a:ln>
        </p:spPr>
        <p:txBody>
          <a:bodyPr>
            <a:spAutoFit/>
          </a:bodyPr>
          <a:lstStyle/>
          <a:p>
            <a:r>
              <a:rPr lang="en-GB" b="1"/>
              <a:t>4. Performing</a:t>
            </a:r>
            <a:r>
              <a:rPr lang="en-GB"/>
              <a:t>:</a:t>
            </a:r>
          </a:p>
          <a:p>
            <a:r>
              <a:rPr lang="en-GB"/>
              <a:t>The team will be functioning effectively as a unit. The group works without conflict towards the achievement of shard goals and objectives. The group are more motivated and take responsibility for themselves.</a:t>
            </a:r>
          </a:p>
        </p:txBody>
      </p:sp>
      <p:pic>
        <p:nvPicPr>
          <p:cNvPr id="8197" name="Picture 6" descr="Image Detail"/>
          <p:cNvPicPr>
            <a:picLocks noChangeAspect="1" noChangeArrowheads="1"/>
          </p:cNvPicPr>
          <p:nvPr/>
        </p:nvPicPr>
        <p:blipFill>
          <a:blip r:embed="rId2"/>
          <a:srcRect/>
          <a:stretch>
            <a:fillRect/>
          </a:stretch>
        </p:blipFill>
        <p:spPr bwMode="auto">
          <a:xfrm>
            <a:off x="755650" y="5149850"/>
            <a:ext cx="2478088" cy="1547813"/>
          </a:xfrm>
          <a:prstGeom prst="rect">
            <a:avLst/>
          </a:prstGeom>
          <a:noFill/>
          <a:ln w="9525">
            <a:noFill/>
            <a:miter lim="800000"/>
            <a:headEnd/>
            <a:tailEnd/>
          </a:ln>
        </p:spPr>
      </p:pic>
      <p:sp>
        <p:nvSpPr>
          <p:cNvPr id="6" name="TextBox 5"/>
          <p:cNvSpPr txBox="1"/>
          <p:nvPr/>
        </p:nvSpPr>
        <p:spPr>
          <a:xfrm>
            <a:off x="4608513" y="4373563"/>
            <a:ext cx="4392612" cy="1630362"/>
          </a:xfrm>
          <a:prstGeom prst="rect">
            <a:avLst/>
          </a:prstGeom>
          <a:solidFill>
            <a:srgbClr val="FFFF00"/>
          </a:solidFill>
        </p:spPr>
        <p:txBody>
          <a:bodyPr>
            <a:spAutoFit/>
          </a:bodyPr>
          <a:lstStyle/>
          <a:p>
            <a:pPr>
              <a:defRPr/>
            </a:pPr>
            <a:r>
              <a:rPr lang="en-GB" sz="2000" b="1" dirty="0">
                <a:latin typeface="Arial" charset="0"/>
                <a:cs typeface="Arial" charset="0"/>
              </a:rPr>
              <a:t>TASK:</a:t>
            </a:r>
          </a:p>
          <a:p>
            <a:pPr>
              <a:defRPr/>
            </a:pPr>
            <a:endParaRPr lang="en-GB" sz="2000" b="1" dirty="0">
              <a:latin typeface="Arial" charset="0"/>
              <a:cs typeface="Arial" charset="0"/>
            </a:endParaRPr>
          </a:p>
          <a:p>
            <a:pPr marL="342900" indent="-342900">
              <a:buFontTx/>
              <a:buAutoNum type="arabicPeriod"/>
              <a:defRPr/>
            </a:pPr>
            <a:r>
              <a:rPr lang="en-GB" sz="2000" b="1" dirty="0">
                <a:latin typeface="Arial" charset="0"/>
                <a:cs typeface="Arial" charset="0"/>
              </a:rPr>
              <a:t>Explain how groups are formed.</a:t>
            </a:r>
          </a:p>
          <a:p>
            <a:pPr marL="342900" indent="-342900">
              <a:buFontTx/>
              <a:buAutoNum type="arabicPeriod"/>
              <a:defRPr/>
            </a:pPr>
            <a:r>
              <a:rPr lang="en-GB" sz="2000" b="1" dirty="0">
                <a:latin typeface="Arial" charset="0"/>
                <a:cs typeface="Arial" charset="0"/>
              </a:rPr>
              <a:t>Give a sports example to help with your explanation.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pPr eaLnBrk="1" hangingPunct="1"/>
            <a:r>
              <a:rPr lang="en-GB" sz="7200" smtClean="0">
                <a:latin typeface="Comic Sans MS" pitchFamily="66" charset="0"/>
              </a:rPr>
              <a:t>Steiner</a:t>
            </a:r>
            <a:r>
              <a:rPr lang="ja-JP" altLang="en-GB" sz="7200" smtClean="0"/>
              <a:t>’</a:t>
            </a:r>
            <a:r>
              <a:rPr lang="en-GB" altLang="ja-JP" sz="7200" smtClean="0">
                <a:latin typeface="Comic Sans MS" pitchFamily="66" charset="0"/>
              </a:rPr>
              <a:t>s Model</a:t>
            </a:r>
            <a:endParaRPr lang="en-GB" sz="7200" smtClean="0">
              <a:latin typeface="Comic Sans MS" pitchFamily="66" charset="0"/>
            </a:endParaRPr>
          </a:p>
        </p:txBody>
      </p:sp>
      <p:sp>
        <p:nvSpPr>
          <p:cNvPr id="161795" name="Text Box 3"/>
          <p:cNvSpPr txBox="1">
            <a:spLocks noChangeArrowheads="1"/>
          </p:cNvSpPr>
          <p:nvPr/>
        </p:nvSpPr>
        <p:spPr bwMode="auto">
          <a:xfrm>
            <a:off x="1116013" y="1916113"/>
            <a:ext cx="7777162" cy="1420812"/>
          </a:xfrm>
          <a:prstGeom prst="rect">
            <a:avLst/>
          </a:prstGeom>
          <a:noFill/>
          <a:ln w="762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latin typeface="Comic Sans MS" charset="0"/>
                <a:ea typeface="ＭＳ Ｐゴシック" charset="0"/>
              </a:rPr>
              <a:t>ACTUAL	</a:t>
            </a:r>
            <a:r>
              <a:rPr lang="en-GB" sz="2800">
                <a:latin typeface="Comic Sans MS" charset="0"/>
                <a:ea typeface="ＭＳ Ｐゴシック" charset="0"/>
              </a:rPr>
              <a:t>=</a:t>
            </a:r>
            <a:r>
              <a:rPr lang="en-GB">
                <a:latin typeface="Comic Sans MS" charset="0"/>
                <a:ea typeface="ＭＳ Ｐゴシック" charset="0"/>
              </a:rPr>
              <a:t>   POTENTIAL             </a:t>
            </a:r>
            <a:r>
              <a:rPr lang="en-GB" sz="2400">
                <a:latin typeface="Comic Sans MS" charset="0"/>
                <a:ea typeface="ＭＳ Ｐゴシック" charset="0"/>
              </a:rPr>
              <a:t>-</a:t>
            </a:r>
            <a:r>
              <a:rPr lang="en-GB">
                <a:latin typeface="Comic Sans MS" charset="0"/>
                <a:ea typeface="ＭＳ Ｐゴシック" charset="0"/>
              </a:rPr>
              <a:t>    LOSSES DUE TO</a:t>
            </a:r>
          </a:p>
          <a:p>
            <a:pPr algn="l">
              <a:spcBef>
                <a:spcPct val="50000"/>
              </a:spcBef>
              <a:defRPr/>
            </a:pPr>
            <a:r>
              <a:rPr lang="en-GB">
                <a:latin typeface="Comic Sans MS" charset="0"/>
                <a:ea typeface="ＭＳ Ｐゴシック" charset="0"/>
              </a:rPr>
              <a:t>PRODUCTIVITY       PRODUCTIVITY	    FAULTY PROCESSES</a:t>
            </a:r>
          </a:p>
          <a:p>
            <a:pPr algn="l">
              <a:spcBef>
                <a:spcPct val="50000"/>
              </a:spcBef>
              <a:defRPr/>
            </a:pPr>
            <a:r>
              <a:rPr lang="en-GB">
                <a:latin typeface="Comic Sans MS" charset="0"/>
                <a:ea typeface="ＭＳ Ｐゴシック" charset="0"/>
              </a:rPr>
              <a:t>(AP)                          (PP)			    (FP)</a:t>
            </a:r>
          </a:p>
        </p:txBody>
      </p:sp>
      <p:sp>
        <p:nvSpPr>
          <p:cNvPr id="161796" name="Text Box 4"/>
          <p:cNvSpPr txBox="1">
            <a:spLocks noChangeArrowheads="1"/>
          </p:cNvSpPr>
          <p:nvPr/>
        </p:nvSpPr>
        <p:spPr bwMode="auto">
          <a:xfrm>
            <a:off x="468313" y="4005263"/>
            <a:ext cx="194310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Comic Sans MS" charset="0"/>
                <a:ea typeface="ＭＳ Ｐゴシック" charset="0"/>
              </a:rPr>
              <a:t>The team performance at any given time (due to successful interaction)</a:t>
            </a:r>
          </a:p>
        </p:txBody>
      </p:sp>
      <p:sp>
        <p:nvSpPr>
          <p:cNvPr id="161797" name="Text Box 5"/>
          <p:cNvSpPr txBox="1">
            <a:spLocks noChangeArrowheads="1"/>
          </p:cNvSpPr>
          <p:nvPr/>
        </p:nvSpPr>
        <p:spPr bwMode="auto">
          <a:xfrm>
            <a:off x="3563938" y="3933825"/>
            <a:ext cx="1800225"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Comic Sans MS" charset="0"/>
                <a:ea typeface="ＭＳ Ｐゴシック" charset="0"/>
              </a:rPr>
              <a:t>The maximum capability of the group when cohesiveness is strongest</a:t>
            </a:r>
          </a:p>
        </p:txBody>
      </p:sp>
      <p:sp>
        <p:nvSpPr>
          <p:cNvPr id="161798" name="Text Box 6"/>
          <p:cNvSpPr txBox="1">
            <a:spLocks noChangeArrowheads="1"/>
          </p:cNvSpPr>
          <p:nvPr/>
        </p:nvSpPr>
        <p:spPr bwMode="auto">
          <a:xfrm>
            <a:off x="6084888" y="3933825"/>
            <a:ext cx="2735262"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Comic Sans MS" charset="0"/>
                <a:ea typeface="ＭＳ Ｐゴシック" charset="0"/>
              </a:rPr>
              <a:t>Factors that go wrong in team performance which impede/ prevent group cohesion e.g. co-ordination losses &amp; motivational losses</a:t>
            </a:r>
          </a:p>
        </p:txBody>
      </p:sp>
      <p:sp>
        <p:nvSpPr>
          <p:cNvPr id="161799" name="Line 7"/>
          <p:cNvSpPr>
            <a:spLocks noChangeShapeType="1"/>
          </p:cNvSpPr>
          <p:nvPr/>
        </p:nvSpPr>
        <p:spPr bwMode="auto">
          <a:xfrm flipH="1">
            <a:off x="1403350" y="3357563"/>
            <a:ext cx="360363" cy="647700"/>
          </a:xfrm>
          <a:prstGeom prst="line">
            <a:avLst/>
          </a:prstGeom>
          <a:noFill/>
          <a:ln w="762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61800" name="Line 8"/>
          <p:cNvSpPr>
            <a:spLocks noChangeShapeType="1"/>
          </p:cNvSpPr>
          <p:nvPr/>
        </p:nvSpPr>
        <p:spPr bwMode="auto">
          <a:xfrm>
            <a:off x="4427538" y="3357563"/>
            <a:ext cx="0" cy="576262"/>
          </a:xfrm>
          <a:prstGeom prst="line">
            <a:avLst/>
          </a:prstGeom>
          <a:noFill/>
          <a:ln w="762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61801" name="Line 9"/>
          <p:cNvSpPr>
            <a:spLocks noChangeShapeType="1"/>
          </p:cNvSpPr>
          <p:nvPr/>
        </p:nvSpPr>
        <p:spPr bwMode="auto">
          <a:xfrm>
            <a:off x="6877050" y="3357563"/>
            <a:ext cx="215900" cy="576262"/>
          </a:xfrm>
          <a:prstGeom prst="line">
            <a:avLst/>
          </a:prstGeom>
          <a:noFill/>
          <a:ln w="762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61802" name="Text Box 10"/>
          <p:cNvSpPr txBox="1">
            <a:spLocks noChangeArrowheads="1"/>
          </p:cNvSpPr>
          <p:nvPr/>
        </p:nvSpPr>
        <p:spPr bwMode="auto">
          <a:xfrm>
            <a:off x="250825" y="5876925"/>
            <a:ext cx="86423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a:solidFill>
                  <a:schemeClr val="hlink"/>
                </a:solidFill>
                <a:latin typeface="Comic Sans MS" charset="0"/>
                <a:ea typeface="ＭＳ Ｐゴシック" charset="0"/>
              </a:rPr>
              <a:t>GROUP COHESION IS THE FORCE THAT BINDS A GROUP TOGETHER, HELPING TO PREVENT FAULTY PROCESSES.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solidFill>
                  <a:srgbClr val="FF0000"/>
                </a:solidFill>
              </a:rPr>
              <a:t>Group Performance</a:t>
            </a:r>
          </a:p>
        </p:txBody>
      </p:sp>
      <p:sp>
        <p:nvSpPr>
          <p:cNvPr id="5" name="Rectangle 4"/>
          <p:cNvSpPr/>
          <p:nvPr/>
        </p:nvSpPr>
        <p:spPr>
          <a:xfrm>
            <a:off x="407988" y="1773238"/>
            <a:ext cx="7858125" cy="1384300"/>
          </a:xfrm>
          <a:prstGeom prst="rect">
            <a:avLst/>
          </a:prstGeom>
        </p:spPr>
        <p:txBody>
          <a:bodyPr>
            <a:spAutoFit/>
          </a:bodyPr>
          <a:lstStyle/>
          <a:p>
            <a:pPr algn="just">
              <a:defRPr/>
            </a:pPr>
            <a:r>
              <a:rPr lang="en-GB" sz="2800" dirty="0">
                <a:latin typeface="+mn-lt"/>
                <a:cs typeface="Arial" charset="0"/>
              </a:rPr>
              <a:t>Steiner presented a model to explain the relationship between an interactive group and it’s performance in sport.</a:t>
            </a:r>
            <a:endParaRPr lang="en-US" sz="2800" dirty="0">
              <a:latin typeface="+mn-lt"/>
              <a:cs typeface="Arial" charset="0"/>
            </a:endParaRPr>
          </a:p>
        </p:txBody>
      </p:sp>
      <p:sp>
        <p:nvSpPr>
          <p:cNvPr id="6" name="Rounded Rectangle 5"/>
          <p:cNvSpPr/>
          <p:nvPr/>
        </p:nvSpPr>
        <p:spPr>
          <a:xfrm>
            <a:off x="928688" y="3956050"/>
            <a:ext cx="1785937" cy="10001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7" name="Equal 6"/>
          <p:cNvSpPr/>
          <p:nvPr/>
        </p:nvSpPr>
        <p:spPr>
          <a:xfrm>
            <a:off x="2786063" y="4170363"/>
            <a:ext cx="714375" cy="50006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schemeClr val="tx1"/>
              </a:solidFill>
            </a:endParaRPr>
          </a:p>
        </p:txBody>
      </p:sp>
      <p:sp>
        <p:nvSpPr>
          <p:cNvPr id="8" name="Rounded Rectangle 7"/>
          <p:cNvSpPr/>
          <p:nvPr/>
        </p:nvSpPr>
        <p:spPr>
          <a:xfrm>
            <a:off x="3571875" y="3956050"/>
            <a:ext cx="1785938" cy="10001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9" name="Minus 8"/>
          <p:cNvSpPr/>
          <p:nvPr/>
        </p:nvSpPr>
        <p:spPr>
          <a:xfrm>
            <a:off x="5500688" y="4170363"/>
            <a:ext cx="642937" cy="500062"/>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p>
        </p:txBody>
      </p:sp>
      <p:sp>
        <p:nvSpPr>
          <p:cNvPr id="10" name="Rounded Rectangle 9"/>
          <p:cNvSpPr/>
          <p:nvPr/>
        </p:nvSpPr>
        <p:spPr>
          <a:xfrm>
            <a:off x="6286500" y="3956050"/>
            <a:ext cx="1785938" cy="10001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1" name="TextBox 10"/>
          <p:cNvSpPr txBox="1">
            <a:spLocks noChangeArrowheads="1"/>
          </p:cNvSpPr>
          <p:nvPr/>
        </p:nvSpPr>
        <p:spPr bwMode="auto">
          <a:xfrm>
            <a:off x="1071563" y="4027488"/>
            <a:ext cx="1500187" cy="646112"/>
          </a:xfrm>
          <a:prstGeom prst="rect">
            <a:avLst/>
          </a:prstGeom>
          <a:noFill/>
          <a:ln w="9525">
            <a:noFill/>
            <a:miter lim="800000"/>
            <a:headEnd/>
            <a:tailEnd/>
          </a:ln>
        </p:spPr>
        <p:txBody>
          <a:bodyPr>
            <a:spAutoFit/>
          </a:bodyPr>
          <a:lstStyle/>
          <a:p>
            <a:pPr algn="ctr"/>
            <a:r>
              <a:rPr lang="en-GB"/>
              <a:t>Actual</a:t>
            </a:r>
          </a:p>
          <a:p>
            <a:pPr algn="ctr"/>
            <a:r>
              <a:rPr lang="en-GB"/>
              <a:t>Productivity</a:t>
            </a:r>
          </a:p>
        </p:txBody>
      </p:sp>
      <p:sp>
        <p:nvSpPr>
          <p:cNvPr id="12" name="TextBox 11"/>
          <p:cNvSpPr txBox="1">
            <a:spLocks noChangeArrowheads="1"/>
          </p:cNvSpPr>
          <p:nvPr/>
        </p:nvSpPr>
        <p:spPr bwMode="auto">
          <a:xfrm>
            <a:off x="3714750" y="4027488"/>
            <a:ext cx="1571625" cy="646112"/>
          </a:xfrm>
          <a:prstGeom prst="rect">
            <a:avLst/>
          </a:prstGeom>
          <a:noFill/>
          <a:ln w="9525">
            <a:noFill/>
            <a:miter lim="800000"/>
            <a:headEnd/>
            <a:tailEnd/>
          </a:ln>
        </p:spPr>
        <p:txBody>
          <a:bodyPr>
            <a:spAutoFit/>
          </a:bodyPr>
          <a:lstStyle/>
          <a:p>
            <a:pPr algn="ctr"/>
            <a:r>
              <a:rPr lang="en-GB"/>
              <a:t>Potential</a:t>
            </a:r>
          </a:p>
          <a:p>
            <a:pPr algn="ctr"/>
            <a:r>
              <a:rPr lang="en-GB"/>
              <a:t>Productivity</a:t>
            </a:r>
          </a:p>
        </p:txBody>
      </p:sp>
      <p:sp>
        <p:nvSpPr>
          <p:cNvPr id="13" name="TextBox 12"/>
          <p:cNvSpPr txBox="1">
            <a:spLocks noChangeArrowheads="1"/>
          </p:cNvSpPr>
          <p:nvPr/>
        </p:nvSpPr>
        <p:spPr bwMode="auto">
          <a:xfrm>
            <a:off x="6429375" y="4027488"/>
            <a:ext cx="1571625" cy="922337"/>
          </a:xfrm>
          <a:prstGeom prst="rect">
            <a:avLst/>
          </a:prstGeom>
          <a:noFill/>
          <a:ln w="9525">
            <a:noFill/>
            <a:miter lim="800000"/>
            <a:headEnd/>
            <a:tailEnd/>
          </a:ln>
        </p:spPr>
        <p:txBody>
          <a:bodyPr>
            <a:spAutoFit/>
          </a:bodyPr>
          <a:lstStyle/>
          <a:p>
            <a:pPr algn="ctr"/>
            <a:r>
              <a:rPr lang="en-GB"/>
              <a:t>Losses due to Faulty</a:t>
            </a:r>
          </a:p>
          <a:p>
            <a:pPr algn="ctr"/>
            <a:r>
              <a:rPr lang="en-GB"/>
              <a:t>Processes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8" grpId="0" animBg="1"/>
      <p:bldP spid="10" grpId="0" animBg="1"/>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9750" y="620713"/>
            <a:ext cx="7715250" cy="5853112"/>
          </a:xfrm>
          <a:prstGeom prst="rect">
            <a:avLst/>
          </a:prstGeom>
          <a:noFill/>
          <a:ln w="9525">
            <a:noFill/>
            <a:miter lim="800000"/>
            <a:headEnd/>
            <a:tailEnd/>
          </a:ln>
        </p:spPr>
        <p:txBody>
          <a:bodyPr>
            <a:spAutoFit/>
          </a:bodyPr>
          <a:lstStyle/>
          <a:p>
            <a:pPr algn="just">
              <a:lnSpc>
                <a:spcPct val="90000"/>
              </a:lnSpc>
            </a:pPr>
            <a:r>
              <a:rPr lang="en-GB" sz="2600" i="1" u="sng">
                <a:solidFill>
                  <a:srgbClr val="FF0000"/>
                </a:solidFill>
                <a:latin typeface="Comic Sans MS" pitchFamily="66" charset="0"/>
              </a:rPr>
              <a:t>Actual Productivity</a:t>
            </a:r>
            <a:r>
              <a:rPr lang="en-GB" sz="2600" i="1">
                <a:solidFill>
                  <a:srgbClr val="FF0000"/>
                </a:solidFill>
                <a:latin typeface="Comic Sans MS" pitchFamily="66" charset="0"/>
              </a:rPr>
              <a:t> </a:t>
            </a:r>
          </a:p>
          <a:p>
            <a:pPr algn="just">
              <a:lnSpc>
                <a:spcPct val="90000"/>
              </a:lnSpc>
            </a:pPr>
            <a:r>
              <a:rPr lang="en-GB" sz="2600">
                <a:latin typeface="Comic Sans MS" pitchFamily="66" charset="0"/>
              </a:rPr>
              <a:t>is the result of group achievement – eg. the actual score of the game</a:t>
            </a:r>
          </a:p>
          <a:p>
            <a:pPr algn="just">
              <a:lnSpc>
                <a:spcPct val="90000"/>
              </a:lnSpc>
            </a:pPr>
            <a:endParaRPr lang="en-GB" sz="2600" b="1" u="sng">
              <a:latin typeface="Comic Sans MS" pitchFamily="66" charset="0"/>
            </a:endParaRPr>
          </a:p>
          <a:p>
            <a:pPr algn="just">
              <a:lnSpc>
                <a:spcPct val="90000"/>
              </a:lnSpc>
            </a:pPr>
            <a:r>
              <a:rPr lang="en-GB" sz="2600" i="1" u="sng">
                <a:solidFill>
                  <a:srgbClr val="FF0000"/>
                </a:solidFill>
                <a:latin typeface="Comic Sans MS" pitchFamily="66" charset="0"/>
              </a:rPr>
              <a:t>Potential Productivity</a:t>
            </a:r>
          </a:p>
          <a:p>
            <a:pPr algn="just">
              <a:lnSpc>
                <a:spcPct val="90000"/>
              </a:lnSpc>
            </a:pPr>
            <a:r>
              <a:rPr lang="en-GB" sz="2600">
                <a:latin typeface="Comic Sans MS" pitchFamily="66" charset="0"/>
              </a:rPr>
              <a:t>is the group’s best possible performance given the resources &amp; task demands. Eg. A tall basketball team should beat a smaller set of players.</a:t>
            </a:r>
          </a:p>
          <a:p>
            <a:pPr algn="just">
              <a:lnSpc>
                <a:spcPct val="90000"/>
              </a:lnSpc>
            </a:pPr>
            <a:endParaRPr lang="en-GB" sz="2600" i="1" u="sng">
              <a:solidFill>
                <a:srgbClr val="FF0000"/>
              </a:solidFill>
              <a:latin typeface="Comic Sans MS" pitchFamily="66" charset="0"/>
            </a:endParaRPr>
          </a:p>
          <a:p>
            <a:pPr algn="just">
              <a:lnSpc>
                <a:spcPct val="90000"/>
              </a:lnSpc>
            </a:pPr>
            <a:r>
              <a:rPr lang="en-GB" sz="2600" i="1" u="sng">
                <a:solidFill>
                  <a:srgbClr val="FF0000"/>
                </a:solidFill>
                <a:latin typeface="Comic Sans MS" pitchFamily="66" charset="0"/>
              </a:rPr>
              <a:t>Faulty Processes</a:t>
            </a:r>
          </a:p>
          <a:p>
            <a:pPr algn="just">
              <a:lnSpc>
                <a:spcPct val="90000"/>
              </a:lnSpc>
            </a:pPr>
            <a:r>
              <a:rPr lang="en-GB" sz="2600">
                <a:latin typeface="Comic Sans MS" pitchFamily="66" charset="0"/>
              </a:rPr>
              <a:t>Faulty processes are things that go pear shaped! It relates to the factors that can go wrong in team performance, which will impede or even prevent group cohesion and detract from the collective potential of the team  </a:t>
            </a:r>
            <a:endParaRPr lang="en-US" sz="26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solidFill>
                  <a:srgbClr val="FF0000"/>
                </a:solidFill>
              </a:rPr>
              <a:t>Group Problems!</a:t>
            </a:r>
          </a:p>
        </p:txBody>
      </p:sp>
      <p:sp>
        <p:nvSpPr>
          <p:cNvPr id="4" name="Rectangle 3"/>
          <p:cNvSpPr/>
          <p:nvPr/>
        </p:nvSpPr>
        <p:spPr>
          <a:xfrm>
            <a:off x="323850" y="1484313"/>
            <a:ext cx="8569325" cy="1939925"/>
          </a:xfrm>
          <a:prstGeom prst="rect">
            <a:avLst/>
          </a:prstGeom>
        </p:spPr>
        <p:txBody>
          <a:bodyPr>
            <a:spAutoFit/>
          </a:bodyPr>
          <a:lstStyle/>
          <a:p>
            <a:pPr algn="just">
              <a:buFont typeface="Wingdings" pitchFamily="2" charset="2"/>
              <a:buChar char="q"/>
              <a:defRPr/>
            </a:pPr>
            <a:r>
              <a:rPr lang="en-GB" sz="2400" dirty="0">
                <a:latin typeface="+mn-lt"/>
                <a:cs typeface="Arial" charset="0"/>
              </a:rPr>
              <a:t>The group’s performance usually falls short of its potential because it is hard to get a perfect performance.</a:t>
            </a:r>
          </a:p>
          <a:p>
            <a:pPr algn="just">
              <a:defRPr/>
            </a:pPr>
            <a:endParaRPr lang="en-GB" sz="2400" dirty="0">
              <a:latin typeface="+mn-lt"/>
              <a:cs typeface="Arial" charset="0"/>
            </a:endParaRPr>
          </a:p>
          <a:p>
            <a:pPr algn="just">
              <a:buFont typeface="Wingdings" pitchFamily="2" charset="2"/>
              <a:buChar char="q"/>
              <a:defRPr/>
            </a:pPr>
            <a:r>
              <a:rPr lang="en-GB" sz="2400" dirty="0">
                <a:latin typeface="+mn-lt"/>
                <a:cs typeface="Arial" charset="0"/>
              </a:rPr>
              <a:t>The key to success is to minimise these faulty processes, which include coordination losses &amp; motivational problems. </a:t>
            </a:r>
          </a:p>
        </p:txBody>
      </p:sp>
      <p:sp>
        <p:nvSpPr>
          <p:cNvPr id="5" name="Rectangle 4"/>
          <p:cNvSpPr/>
          <p:nvPr/>
        </p:nvSpPr>
        <p:spPr>
          <a:xfrm>
            <a:off x="401638" y="4562475"/>
            <a:ext cx="8408987" cy="1938338"/>
          </a:xfrm>
          <a:prstGeom prst="rect">
            <a:avLst/>
          </a:prstGeom>
        </p:spPr>
        <p:txBody>
          <a:bodyPr>
            <a:spAutoFit/>
          </a:bodyPr>
          <a:lstStyle/>
          <a:p>
            <a:pPr algn="ctr">
              <a:defRPr/>
            </a:pPr>
            <a:r>
              <a:rPr lang="en-GB" sz="2400" dirty="0">
                <a:latin typeface="+mn-lt"/>
                <a:cs typeface="Arial" charset="0"/>
              </a:rPr>
              <a:t>There are 2 faulty processes that bring about losses in potential productivity.</a:t>
            </a:r>
          </a:p>
          <a:p>
            <a:pPr algn="ctr">
              <a:defRPr/>
            </a:pPr>
            <a:endParaRPr lang="en-GB" sz="2400" dirty="0">
              <a:latin typeface="+mn-lt"/>
              <a:cs typeface="Arial" charset="0"/>
            </a:endParaRPr>
          </a:p>
          <a:p>
            <a:pPr algn="ctr">
              <a:defRPr/>
            </a:pPr>
            <a:r>
              <a:rPr lang="en-GB" sz="2400" dirty="0">
                <a:solidFill>
                  <a:srgbClr val="FF0000"/>
                </a:solidFill>
                <a:latin typeface="+mn-lt"/>
                <a:cs typeface="Arial" charset="0"/>
              </a:rPr>
              <a:t>1 - Co-ordination Losses </a:t>
            </a:r>
            <a:r>
              <a:rPr lang="en-GB" dirty="0">
                <a:solidFill>
                  <a:srgbClr val="FF0000"/>
                </a:solidFill>
                <a:latin typeface="+mn-lt"/>
                <a:cs typeface="Arial" charset="0"/>
              </a:rPr>
              <a:t>(The </a:t>
            </a:r>
            <a:r>
              <a:rPr lang="en-GB" dirty="0" err="1">
                <a:solidFill>
                  <a:srgbClr val="FF0000"/>
                </a:solidFill>
                <a:latin typeface="+mn-lt"/>
                <a:cs typeface="Arial" charset="0"/>
              </a:rPr>
              <a:t>Ringlemann</a:t>
            </a:r>
            <a:r>
              <a:rPr lang="en-GB" dirty="0">
                <a:solidFill>
                  <a:srgbClr val="FF0000"/>
                </a:solidFill>
                <a:latin typeface="+mn-lt"/>
                <a:cs typeface="Arial" charset="0"/>
              </a:rPr>
              <a:t> Effect)</a:t>
            </a:r>
          </a:p>
          <a:p>
            <a:pPr algn="ctr">
              <a:defRPr/>
            </a:pPr>
            <a:r>
              <a:rPr lang="en-GB" sz="2400" dirty="0">
                <a:solidFill>
                  <a:srgbClr val="FF0000"/>
                </a:solidFill>
                <a:latin typeface="+mn-lt"/>
                <a:cs typeface="Arial" charset="0"/>
              </a:rPr>
              <a:t>2 - Motivation Losses </a:t>
            </a:r>
            <a:r>
              <a:rPr lang="en-GB" dirty="0">
                <a:solidFill>
                  <a:srgbClr val="FF0000"/>
                </a:solidFill>
                <a:latin typeface="+mn-lt"/>
                <a:cs typeface="Arial" charset="0"/>
              </a:rPr>
              <a:t>(Social Loafing)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Teams</a:t>
            </a:r>
          </a:p>
        </p:txBody>
      </p:sp>
      <p:sp>
        <p:nvSpPr>
          <p:cNvPr id="22532" name="Rectangle 3"/>
          <p:cNvSpPr>
            <a:spLocks noGrp="1" noChangeArrowheads="1"/>
          </p:cNvSpPr>
          <p:nvPr>
            <p:ph idx="1"/>
          </p:nvPr>
        </p:nvSpPr>
        <p:spPr/>
        <p:txBody>
          <a:bodyPr/>
          <a:lstStyle/>
          <a:p>
            <a:pPr>
              <a:defRPr/>
            </a:pPr>
            <a:r>
              <a:rPr lang="en-US" b="1" dirty="0" smtClean="0"/>
              <a:t>Team</a:t>
            </a:r>
            <a:r>
              <a:rPr lang="en-US" dirty="0" smtClean="0"/>
              <a:t> </a:t>
            </a:r>
          </a:p>
          <a:p>
            <a:pPr lvl="1">
              <a:defRPr/>
            </a:pPr>
            <a:r>
              <a:rPr lang="en-US" dirty="0" smtClean="0"/>
              <a:t>a small number of people with complementary skills who are committed to a common purpose, performance goals, and approach for which they hold themselves mutually accountable</a:t>
            </a:r>
          </a:p>
          <a:p>
            <a:pPr lvl="1">
              <a:defRPr/>
            </a:pPr>
            <a:r>
              <a:rPr lang="en-US" dirty="0" smtClean="0"/>
              <a:t>Task groups that have matured to the performing stage</a:t>
            </a:r>
          </a:p>
          <a:p>
            <a:pPr>
              <a:defRPr/>
            </a:pPr>
            <a:endParaRPr lang="en-US" dirty="0" smtClean="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What is a Group or Team?</a:t>
            </a:r>
          </a:p>
        </p:txBody>
      </p:sp>
      <p:sp>
        <p:nvSpPr>
          <p:cNvPr id="110595" name="Rectangle 3"/>
          <p:cNvSpPr>
            <a:spLocks noGrp="1" noChangeArrowheads="1"/>
          </p:cNvSpPr>
          <p:nvPr>
            <p:ph type="body" idx="1"/>
          </p:nvPr>
        </p:nvSpPr>
        <p:spPr/>
        <p:txBody>
          <a:bodyPr/>
          <a:lstStyle/>
          <a:p>
            <a:r>
              <a:rPr lang="en-US" b="1"/>
              <a:t>Team</a:t>
            </a:r>
            <a:r>
              <a:rPr lang="en-US"/>
              <a:t> </a:t>
            </a:r>
          </a:p>
          <a:p>
            <a:pPr lvl="1"/>
            <a:r>
              <a:rPr lang="en-US"/>
              <a:t>a group of people who are jointly responsible for creating, managing, and changing work rules and norms to find better ways to achieve current and future goals</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Teams</a:t>
            </a:r>
          </a:p>
        </p:txBody>
      </p:sp>
      <p:sp>
        <p:nvSpPr>
          <p:cNvPr id="33795" name="Rectangle 3"/>
          <p:cNvSpPr>
            <a:spLocks noGrp="1" noChangeArrowheads="1"/>
          </p:cNvSpPr>
          <p:nvPr>
            <p:ph idx="1"/>
          </p:nvPr>
        </p:nvSpPr>
        <p:spPr/>
        <p:txBody>
          <a:bodyPr/>
          <a:lstStyle/>
          <a:p>
            <a:pPr>
              <a:lnSpc>
                <a:spcPct val="90000"/>
              </a:lnSpc>
              <a:buFontTx/>
              <a:buNone/>
            </a:pPr>
            <a:r>
              <a:rPr lang="en-US" smtClean="0"/>
              <a:t>A group becomes a team when:</a:t>
            </a:r>
          </a:p>
          <a:p>
            <a:pPr>
              <a:lnSpc>
                <a:spcPct val="90000"/>
              </a:lnSpc>
              <a:buClr>
                <a:srgbClr val="00B0F0"/>
              </a:buClr>
              <a:buFontTx/>
              <a:buAutoNum type="arabicPeriod"/>
            </a:pPr>
            <a:r>
              <a:rPr lang="en-US" sz="2800" smtClean="0"/>
              <a:t>Leadership becomes a shared activity</a:t>
            </a:r>
          </a:p>
          <a:p>
            <a:pPr>
              <a:lnSpc>
                <a:spcPct val="90000"/>
              </a:lnSpc>
              <a:buClr>
                <a:srgbClr val="00B0F0"/>
              </a:buClr>
              <a:buFontTx/>
              <a:buAutoNum type="arabicPeriod"/>
            </a:pPr>
            <a:r>
              <a:rPr lang="en-US" sz="2800" smtClean="0"/>
              <a:t>Accountability shifts from strictly individual to both individual and collective</a:t>
            </a:r>
          </a:p>
          <a:p>
            <a:pPr>
              <a:lnSpc>
                <a:spcPct val="90000"/>
              </a:lnSpc>
              <a:buClr>
                <a:srgbClr val="00B0F0"/>
              </a:buClr>
              <a:buFontTx/>
              <a:buAutoNum type="arabicPeriod"/>
            </a:pPr>
            <a:r>
              <a:rPr lang="en-US" sz="2800" smtClean="0"/>
              <a:t>The group develops its own purpose or mission</a:t>
            </a:r>
          </a:p>
          <a:p>
            <a:pPr>
              <a:lnSpc>
                <a:spcPct val="90000"/>
              </a:lnSpc>
              <a:buClr>
                <a:srgbClr val="00B0F0"/>
              </a:buClr>
              <a:buFontTx/>
              <a:buAutoNum type="arabicPeriod"/>
            </a:pPr>
            <a:r>
              <a:rPr lang="en-US" sz="2800" smtClean="0"/>
              <a:t>Problem solving becomes a way of life, not a part-time activity</a:t>
            </a:r>
          </a:p>
          <a:p>
            <a:pPr>
              <a:lnSpc>
                <a:spcPct val="90000"/>
              </a:lnSpc>
              <a:buClr>
                <a:srgbClr val="00B0F0"/>
              </a:buClr>
              <a:buFontTx/>
              <a:buAutoNum type="arabicPeriod"/>
            </a:pPr>
            <a:r>
              <a:rPr lang="en-US" sz="2800" smtClean="0"/>
              <a:t>Effectiveness is measured by the group’s collective outcomes and products</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Types of Groups and Teams</a:t>
            </a:r>
          </a:p>
        </p:txBody>
      </p:sp>
      <p:sp>
        <p:nvSpPr>
          <p:cNvPr id="113667" name="Rectangle 3"/>
          <p:cNvSpPr>
            <a:spLocks noGrp="1" noChangeArrowheads="1"/>
          </p:cNvSpPr>
          <p:nvPr>
            <p:ph type="body" idx="1"/>
          </p:nvPr>
        </p:nvSpPr>
        <p:spPr/>
        <p:txBody>
          <a:bodyPr/>
          <a:lstStyle/>
          <a:p>
            <a:r>
              <a:rPr lang="en-US" b="1"/>
              <a:t>Functional team</a:t>
            </a:r>
            <a:r>
              <a:rPr lang="en-US"/>
              <a:t> </a:t>
            </a:r>
          </a:p>
          <a:p>
            <a:pPr lvl="1"/>
            <a:r>
              <a:rPr lang="en-US"/>
              <a:t>people grouped together by virtue of their expertise, typically, by departments</a:t>
            </a:r>
          </a:p>
          <a:p>
            <a:r>
              <a:rPr lang="en-US" b="1"/>
              <a:t>Cross-functional team</a:t>
            </a:r>
            <a:r>
              <a:rPr lang="en-US"/>
              <a:t> </a:t>
            </a:r>
          </a:p>
          <a:p>
            <a:pPr lvl="1"/>
            <a:r>
              <a:rPr lang="en-US"/>
              <a:t>a group of people from a company’s various functions who pool their talents to increase the organization’s efficiency and effectiveness</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Types of Groups and Teams</a:t>
            </a:r>
          </a:p>
        </p:txBody>
      </p:sp>
      <p:sp>
        <p:nvSpPr>
          <p:cNvPr id="114691" name="Rectangle 3"/>
          <p:cNvSpPr>
            <a:spLocks noGrp="1" noChangeArrowheads="1"/>
          </p:cNvSpPr>
          <p:nvPr>
            <p:ph type="body" idx="1"/>
          </p:nvPr>
        </p:nvSpPr>
        <p:spPr/>
        <p:txBody>
          <a:bodyPr/>
          <a:lstStyle/>
          <a:p>
            <a:r>
              <a:rPr lang="en-US" b="1"/>
              <a:t>Top management team</a:t>
            </a:r>
            <a:r>
              <a:rPr lang="en-US"/>
              <a:t> </a:t>
            </a:r>
          </a:p>
          <a:p>
            <a:pPr lvl="1"/>
            <a:r>
              <a:rPr lang="en-US"/>
              <a:t>a group consisting of the top managers of a company’s major functions or business units</a:t>
            </a:r>
          </a:p>
          <a:p>
            <a:r>
              <a:rPr lang="en-US" b="1"/>
              <a:t>Virtual teams</a:t>
            </a:r>
            <a:r>
              <a:rPr lang="en-US"/>
              <a:t> </a:t>
            </a:r>
          </a:p>
          <a:p>
            <a:pPr lvl="1"/>
            <a:r>
              <a:rPr lang="en-US"/>
              <a:t>teams whose members are connected by e-mail, the Internet, instant messaging, wireless laptops, and video conferencing</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81000" y="1752600"/>
            <a:ext cx="8763000" cy="5105400"/>
          </a:xfrm>
        </p:spPr>
        <p:txBody>
          <a:bodyPr/>
          <a:lstStyle/>
          <a:p>
            <a:pPr marL="1016000" indent="-1016000">
              <a:lnSpc>
                <a:spcPct val="80000"/>
              </a:lnSpc>
            </a:pPr>
            <a:endParaRPr lang="en-US" sz="1200">
              <a:solidFill>
                <a:schemeClr val="bg1"/>
              </a:solidFill>
            </a:endParaRPr>
          </a:p>
          <a:p>
            <a:pPr marL="1016000" indent="-1016000">
              <a:buClr>
                <a:schemeClr val="tx1"/>
              </a:buClr>
            </a:pPr>
            <a:r>
              <a:rPr lang="en-US" sz="2800">
                <a:cs typeface="Times New Roman" pitchFamily="18" charset="0"/>
              </a:rPr>
              <a:t>Perceiving groups: people intuitively draw distinctions between intimate groups, task-focused groups, loose associations, and more general social categories. </a:t>
            </a:r>
          </a:p>
          <a:p>
            <a:pPr marL="1016000" indent="-1016000">
              <a:buClr>
                <a:schemeClr val="tx1"/>
              </a:buClr>
            </a:pPr>
            <a:r>
              <a:rPr lang="en-US" sz="2800"/>
              <a:t>Billions of groups in the world, but they can be classified into basic categories, or clusters</a:t>
            </a:r>
          </a:p>
          <a:p>
            <a:pPr marL="1016000" indent="-1016000">
              <a:buClr>
                <a:schemeClr val="tx1"/>
              </a:buClr>
            </a:pPr>
            <a:r>
              <a:rPr lang="en-US" sz="2800"/>
              <a:t>How are groups classified?</a:t>
            </a:r>
          </a:p>
          <a:p>
            <a:pPr marL="1016000" indent="-1016000">
              <a:lnSpc>
                <a:spcPct val="80000"/>
              </a:lnSpc>
            </a:pPr>
            <a:endParaRPr lang="en-US" sz="2400"/>
          </a:p>
          <a:p>
            <a:pPr marL="1016000" indent="-1016000">
              <a:lnSpc>
                <a:spcPct val="80000"/>
              </a:lnSpc>
            </a:pPr>
            <a:endParaRPr lang="en-US" sz="1200">
              <a:solidFill>
                <a:schemeClr val="accent1"/>
              </a:solidFill>
            </a:endParaRPr>
          </a:p>
          <a:p>
            <a:pPr marL="1473200" lvl="1" indent="-1023938">
              <a:lnSpc>
                <a:spcPct val="80000"/>
              </a:lnSpc>
              <a:buClr>
                <a:srgbClr val="CCECFF"/>
              </a:buClr>
              <a:buFont typeface="Wingdings" pitchFamily="2" charset="2"/>
              <a:buNone/>
            </a:pPr>
            <a:endParaRPr lang="en-US" sz="1200">
              <a:solidFill>
                <a:srgbClr val="1C1C1C"/>
              </a:solidFill>
            </a:endParaRPr>
          </a:p>
        </p:txBody>
      </p:sp>
      <p:sp>
        <p:nvSpPr>
          <p:cNvPr id="53252" name="Text Box 4"/>
          <p:cNvSpPr txBox="1">
            <a:spLocks noChangeArrowheads="1"/>
          </p:cNvSpPr>
          <p:nvPr/>
        </p:nvSpPr>
        <p:spPr bwMode="auto">
          <a:xfrm>
            <a:off x="1371600" y="685800"/>
            <a:ext cx="6477000" cy="628650"/>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400" b="1"/>
              <a:t>Types of Groups</a:t>
            </a:r>
            <a:endParaRPr lang="en-US" sz="4400" b="1">
              <a:latin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Team Building</a:t>
            </a:r>
          </a:p>
        </p:txBody>
      </p:sp>
      <p:sp>
        <p:nvSpPr>
          <p:cNvPr id="24579" name="Rectangle 3"/>
          <p:cNvSpPr>
            <a:spLocks noGrp="1" noChangeArrowheads="1"/>
          </p:cNvSpPr>
          <p:nvPr>
            <p:ph idx="1"/>
          </p:nvPr>
        </p:nvSpPr>
        <p:spPr/>
        <p:txBody>
          <a:bodyPr/>
          <a:lstStyle/>
          <a:p>
            <a:pPr>
              <a:defRPr/>
            </a:pPr>
            <a:r>
              <a:rPr lang="en-US" b="1" dirty="0" smtClean="0"/>
              <a:t>Team building </a:t>
            </a:r>
          </a:p>
          <a:p>
            <a:pPr lvl="1">
              <a:defRPr/>
            </a:pPr>
            <a:r>
              <a:rPr lang="en-US" dirty="0" smtClean="0"/>
              <a:t>catchall term for a host of techniques aimed at improving the internal functioning of work groups</a:t>
            </a:r>
          </a:p>
          <a:p>
            <a:pPr>
              <a:defRPr/>
            </a:pPr>
            <a:r>
              <a:rPr lang="en-US" sz="3000" dirty="0" smtClean="0"/>
              <a:t>Team-building </a:t>
            </a:r>
            <a:r>
              <a:rPr lang="en-US" sz="3000" dirty="0"/>
              <a:t>workshops strive for </a:t>
            </a:r>
            <a:r>
              <a:rPr lang="en-US" sz="3000" dirty="0" smtClean="0"/>
              <a:t>greater </a:t>
            </a:r>
            <a:r>
              <a:rPr lang="en-US" sz="3000" dirty="0"/>
              <a:t>cooperation, better communication, and less dysfunctional conflict.</a:t>
            </a:r>
            <a:endParaRPr lang="en-US" sz="3000" dirty="0" smtClean="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53283"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53284"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53285"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Introduction, History and Development</a:t>
            </a:r>
            <a:endParaRPr lang="en-GB" sz="3600">
              <a:solidFill>
                <a:srgbClr val="4A8A9C"/>
              </a:solidFill>
              <a:latin typeface="Arial Narrow" pitchFamily="34" charset="0"/>
            </a:endParaRPr>
          </a:p>
        </p:txBody>
      </p:sp>
      <p:pic>
        <p:nvPicPr>
          <p:cNvPr id="353286"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53287"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53288" name="Rectangle 8"/>
          <p:cNvSpPr>
            <a:spLocks noGrp="1" noChangeArrowheads="1"/>
          </p:cNvSpPr>
          <p:nvPr>
            <p:ph type="body" idx="1"/>
          </p:nvPr>
        </p:nvSpPr>
        <p:spPr>
          <a:xfrm>
            <a:off x="152400" y="1828800"/>
            <a:ext cx="8763000" cy="4800600"/>
          </a:xfrm>
        </p:spPr>
        <p:txBody>
          <a:bodyPr>
            <a:normAutofit lnSpcReduction="10000"/>
          </a:bodyPr>
          <a:lstStyle/>
          <a:p>
            <a:pPr>
              <a:lnSpc>
                <a:spcPct val="90000"/>
              </a:lnSpc>
            </a:pPr>
            <a:r>
              <a:rPr lang="en-GB" sz="2400"/>
              <a:t>In social psychology, the heyday of experimental intragroup research ended by the 1980s</a:t>
            </a:r>
          </a:p>
          <a:p>
            <a:pPr>
              <a:lnSpc>
                <a:spcPct val="90000"/>
              </a:lnSpc>
            </a:pPr>
            <a:r>
              <a:rPr lang="en-GB" sz="2400"/>
              <a:t>Primary topics included role differentiation, group structures and performance, social influence, communication and decision-making</a:t>
            </a:r>
          </a:p>
          <a:p>
            <a:pPr>
              <a:lnSpc>
                <a:spcPct val="90000"/>
              </a:lnSpc>
            </a:pPr>
            <a:r>
              <a:rPr lang="en-GB" sz="2400"/>
              <a:t>Defining a Team: </a:t>
            </a:r>
          </a:p>
          <a:p>
            <a:pPr lvl="1">
              <a:lnSpc>
                <a:spcPct val="90000"/>
              </a:lnSpc>
            </a:pPr>
            <a:r>
              <a:rPr lang="en-GB" sz="2400"/>
              <a:t>Two or more interdependent individuals who influence one another through social interaction </a:t>
            </a:r>
          </a:p>
          <a:p>
            <a:pPr lvl="1">
              <a:lnSpc>
                <a:spcPct val="90000"/>
              </a:lnSpc>
            </a:pPr>
            <a:r>
              <a:rPr lang="en-GB" sz="2400"/>
              <a:t>Along with Interaction, teams defined by - Structure; Cohesiveness; Social Identity; Common Goals</a:t>
            </a:r>
          </a:p>
          <a:p>
            <a:pPr lvl="1">
              <a:lnSpc>
                <a:spcPct val="90000"/>
              </a:lnSpc>
            </a:pPr>
            <a:r>
              <a:rPr lang="en-GB" sz="2400"/>
              <a:t>Team tasks: Additive, Disjunctive, Conjunctive, Complementary, Discretionary</a:t>
            </a:r>
          </a:p>
          <a:p>
            <a:pPr lvl="1">
              <a:lnSpc>
                <a:spcPct val="90000"/>
              </a:lnSpc>
            </a:pPr>
            <a:r>
              <a:rPr lang="en-GB" sz="2400"/>
              <a:t>Primary distinction - Interactive vs. Co-active Sports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53287">
                                            <p:txEl>
                                              <p:pRg st="0" end="0"/>
                                            </p:txEl>
                                          </p:spTgt>
                                        </p:tgtEl>
                                        <p:attrNameLst>
                                          <p:attrName>style.visibility</p:attrName>
                                        </p:attrNameLst>
                                      </p:cBhvr>
                                      <p:to>
                                        <p:strVal val="visible"/>
                                      </p:to>
                                    </p:set>
                                    <p:anim calcmode="lin" valueType="num">
                                      <p:cBhvr additive="base">
                                        <p:cTn id="13" dur="500" fill="hold"/>
                                        <p:tgtEl>
                                          <p:spTgt spid="35328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32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P spid="3532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55331"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55332"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55333"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Introduction, History and Development</a:t>
            </a:r>
            <a:endParaRPr lang="en-GB" sz="3600">
              <a:solidFill>
                <a:srgbClr val="4A8A9C"/>
              </a:solidFill>
              <a:latin typeface="Arial Narrow" pitchFamily="34" charset="0"/>
            </a:endParaRPr>
          </a:p>
        </p:txBody>
      </p:sp>
      <p:pic>
        <p:nvPicPr>
          <p:cNvPr id="355334"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55335"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55336" name="Rectangle 8"/>
          <p:cNvSpPr>
            <a:spLocks noGrp="1" noChangeArrowheads="1"/>
          </p:cNvSpPr>
          <p:nvPr>
            <p:ph type="body" idx="1"/>
          </p:nvPr>
        </p:nvSpPr>
        <p:spPr>
          <a:xfrm>
            <a:off x="762000" y="1981200"/>
            <a:ext cx="7924800" cy="3886200"/>
          </a:xfrm>
        </p:spPr>
        <p:txBody>
          <a:bodyPr/>
          <a:lstStyle/>
          <a:p>
            <a:pPr>
              <a:lnSpc>
                <a:spcPct val="80000"/>
              </a:lnSpc>
            </a:pPr>
            <a:r>
              <a:rPr lang="en-GB" sz="2800"/>
              <a:t>Individual performance in teams:</a:t>
            </a:r>
          </a:p>
          <a:p>
            <a:pPr lvl="1">
              <a:lnSpc>
                <a:spcPct val="80000"/>
              </a:lnSpc>
            </a:pPr>
            <a:r>
              <a:rPr lang="en-GB" sz="2400"/>
              <a:t>Dynamogism or social facilitation </a:t>
            </a:r>
            <a:r>
              <a:rPr lang="en-GB" sz="2000"/>
              <a:t>(Triplett, 1898)</a:t>
            </a:r>
          </a:p>
          <a:p>
            <a:pPr lvl="1">
              <a:lnSpc>
                <a:spcPct val="80000"/>
              </a:lnSpc>
            </a:pPr>
            <a:r>
              <a:rPr lang="en-GB" sz="2400"/>
              <a:t>Social loafing </a:t>
            </a:r>
            <a:r>
              <a:rPr lang="en-GB" sz="2000"/>
              <a:t>(Ringelmann, 1913)</a:t>
            </a:r>
          </a:p>
          <a:p>
            <a:pPr lvl="1">
              <a:lnSpc>
                <a:spcPct val="80000"/>
              </a:lnSpc>
              <a:buFontTx/>
              <a:buNone/>
            </a:pPr>
            <a:endParaRPr lang="en-GB" sz="2000"/>
          </a:p>
          <a:p>
            <a:pPr>
              <a:lnSpc>
                <a:spcPct val="80000"/>
              </a:lnSpc>
            </a:pPr>
            <a:r>
              <a:rPr lang="en-GB" sz="2800"/>
              <a:t>Team dynamics:</a:t>
            </a:r>
          </a:p>
          <a:p>
            <a:pPr lvl="1">
              <a:lnSpc>
                <a:spcPct val="80000"/>
              </a:lnSpc>
            </a:pPr>
            <a:r>
              <a:rPr lang="en-GB" sz="2400"/>
              <a:t>Team cohesion </a:t>
            </a:r>
            <a:r>
              <a:rPr lang="en-GB" sz="2000"/>
              <a:t>(Carron, 1988)</a:t>
            </a:r>
          </a:p>
          <a:p>
            <a:pPr lvl="1">
              <a:lnSpc>
                <a:spcPct val="80000"/>
              </a:lnSpc>
            </a:pPr>
            <a:r>
              <a:rPr lang="en-GB" sz="2400"/>
              <a:t>Task vs social cohesion</a:t>
            </a:r>
          </a:p>
          <a:p>
            <a:pPr lvl="1">
              <a:lnSpc>
                <a:spcPct val="80000"/>
              </a:lnSpc>
            </a:pPr>
            <a:r>
              <a:rPr lang="en-GB" sz="2400"/>
              <a:t>Team maturity</a:t>
            </a:r>
          </a:p>
          <a:p>
            <a:pPr lvl="1">
              <a:lnSpc>
                <a:spcPct val="80000"/>
              </a:lnSpc>
            </a:pPr>
            <a:r>
              <a:rPr lang="en-GB" sz="2400"/>
              <a:t>Team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 fill="hold"/>
                                        <p:tgtEl>
                                          <p:spTgt spid="3553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5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55335">
                                            <p:txEl>
                                              <p:pRg st="0" end="0"/>
                                            </p:txEl>
                                          </p:spTgt>
                                        </p:tgtEl>
                                        <p:attrNameLst>
                                          <p:attrName>style.visibility</p:attrName>
                                        </p:attrNameLst>
                                      </p:cBhvr>
                                      <p:to>
                                        <p:strVal val="visible"/>
                                      </p:to>
                                    </p:set>
                                    <p:anim calcmode="lin" valueType="num">
                                      <p:cBhvr additive="base">
                                        <p:cTn id="13" dur="500" fill="hold"/>
                                        <p:tgtEl>
                                          <p:spTgt spid="3553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53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bldP spid="3553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69667"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69668"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69669"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Introduction, History and Development</a:t>
            </a:r>
            <a:endParaRPr lang="en-GB" sz="3600">
              <a:solidFill>
                <a:srgbClr val="4A8A9C"/>
              </a:solidFill>
              <a:latin typeface="Arial Narrow" pitchFamily="34" charset="0"/>
            </a:endParaRPr>
          </a:p>
        </p:txBody>
      </p:sp>
      <p:pic>
        <p:nvPicPr>
          <p:cNvPr id="369670"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69671"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69672" name="Rectangle 8"/>
          <p:cNvSpPr>
            <a:spLocks noGrp="1" noChangeArrowheads="1"/>
          </p:cNvSpPr>
          <p:nvPr>
            <p:ph type="body" idx="1"/>
          </p:nvPr>
        </p:nvSpPr>
        <p:spPr>
          <a:xfrm>
            <a:off x="685800" y="1981200"/>
            <a:ext cx="7848600" cy="4572000"/>
          </a:xfrm>
        </p:spPr>
        <p:txBody>
          <a:bodyPr/>
          <a:lstStyle/>
          <a:p>
            <a:pPr marL="377825" indent="-377825">
              <a:lnSpc>
                <a:spcPct val="80000"/>
              </a:lnSpc>
            </a:pPr>
            <a:r>
              <a:rPr lang="en-GB" sz="2800"/>
              <a:t>Teams in context:</a:t>
            </a:r>
          </a:p>
          <a:p>
            <a:pPr marL="854075" lvl="1">
              <a:lnSpc>
                <a:spcPct val="80000"/>
              </a:lnSpc>
            </a:pPr>
            <a:r>
              <a:rPr lang="en-GB" sz="2400"/>
              <a:t>Home vs Away</a:t>
            </a:r>
          </a:p>
          <a:p>
            <a:pPr marL="854075" lvl="1">
              <a:lnSpc>
                <a:spcPct val="80000"/>
              </a:lnSpc>
            </a:pPr>
            <a:r>
              <a:rPr lang="en-GB" sz="2400"/>
              <a:t>Home advantage may disappear later in competitions</a:t>
            </a:r>
          </a:p>
          <a:p>
            <a:pPr marL="854075" lvl="1">
              <a:lnSpc>
                <a:spcPct val="80000"/>
              </a:lnSpc>
            </a:pPr>
            <a:r>
              <a:rPr lang="en-GB" sz="2400"/>
              <a:t>Dependent on various factors (e.g. crowd size, noise, type of sport, evaluation)</a:t>
            </a:r>
            <a:endParaRPr lang="en-GB" sz="1800" b="1"/>
          </a:p>
          <a:p>
            <a:pPr marL="377825" indent="-377825"/>
            <a:r>
              <a:rPr lang="en-GB" sz="2800"/>
              <a:t>Team roles:</a:t>
            </a:r>
          </a:p>
          <a:p>
            <a:pPr marL="854075" lvl="1"/>
            <a:r>
              <a:rPr lang="en-GB" sz="2400"/>
              <a:t>Leadership roles</a:t>
            </a:r>
          </a:p>
          <a:p>
            <a:pPr marL="854075" lvl="1"/>
            <a:r>
              <a:rPr lang="en-GB" sz="2400"/>
              <a:t>Playing position</a:t>
            </a:r>
          </a:p>
          <a:p>
            <a:pPr marL="854075" lvl="1"/>
            <a:r>
              <a:rPr lang="en-GB" sz="2400"/>
              <a:t>Coaching styles</a:t>
            </a:r>
          </a:p>
          <a:p>
            <a:pPr marL="854075" lvl="1"/>
            <a:r>
              <a:rPr lang="en-GB" sz="2400"/>
              <a:t>Role conflict &amp; role ambiguity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69671">
                                            <p:txEl>
                                              <p:pRg st="0" end="0"/>
                                            </p:txEl>
                                          </p:spTgt>
                                        </p:tgtEl>
                                        <p:attrNameLst>
                                          <p:attrName>style.visibility</p:attrName>
                                        </p:attrNameLst>
                                      </p:cBhvr>
                                      <p:to>
                                        <p:strVal val="visible"/>
                                      </p:to>
                                    </p:set>
                                    <p:anim calcmode="lin" valueType="num">
                                      <p:cBhvr additive="base">
                                        <p:cTn id="13" dur="500" fill="hold"/>
                                        <p:tgtEl>
                                          <p:spTgt spid="36967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96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36967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57379"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57380"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57381" name="Text Box 5"/>
          <p:cNvSpPr txBox="1">
            <a:spLocks noChangeArrowheads="1"/>
          </p:cNvSpPr>
          <p:nvPr/>
        </p:nvSpPr>
        <p:spPr bwMode="auto">
          <a:xfrm>
            <a:off x="990600" y="2286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Theories and </a:t>
            </a:r>
          </a:p>
          <a:p>
            <a:pPr>
              <a:lnSpc>
                <a:spcPct val="100000"/>
              </a:lnSpc>
              <a:spcBef>
                <a:spcPct val="0"/>
              </a:spcBef>
              <a:buSzTx/>
            </a:pPr>
            <a:r>
              <a:rPr lang="en-GB" sz="3600" b="1">
                <a:solidFill>
                  <a:srgbClr val="4A8A9C"/>
                </a:solidFill>
                <a:latin typeface="Arial Narrow" pitchFamily="34" charset="0"/>
              </a:rPr>
              <a:t>Models</a:t>
            </a:r>
          </a:p>
        </p:txBody>
      </p:sp>
      <p:pic>
        <p:nvPicPr>
          <p:cNvPr id="357382"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57383"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57384" name="Rectangle 8"/>
          <p:cNvSpPr>
            <a:spLocks noGrp="1" noChangeArrowheads="1"/>
          </p:cNvSpPr>
          <p:nvPr>
            <p:ph type="body" idx="1"/>
          </p:nvPr>
        </p:nvSpPr>
        <p:spPr>
          <a:xfrm>
            <a:off x="304800" y="1752600"/>
            <a:ext cx="8610600" cy="4876800"/>
          </a:xfrm>
        </p:spPr>
        <p:txBody>
          <a:bodyPr/>
          <a:lstStyle/>
          <a:p>
            <a:pPr algn="ctr">
              <a:lnSpc>
                <a:spcPct val="80000"/>
              </a:lnSpc>
              <a:buFont typeface="Times" pitchFamily="18" charset="0"/>
              <a:buNone/>
            </a:pPr>
            <a:r>
              <a:rPr lang="en-GB" sz="2800" b="1"/>
              <a:t>Individual performance in teams</a:t>
            </a:r>
          </a:p>
          <a:p>
            <a:pPr algn="ctr">
              <a:lnSpc>
                <a:spcPct val="80000"/>
              </a:lnSpc>
              <a:buFont typeface="Times" pitchFamily="18" charset="0"/>
              <a:buNone/>
            </a:pPr>
            <a:endParaRPr lang="en-GB" sz="1000"/>
          </a:p>
          <a:p>
            <a:pPr>
              <a:lnSpc>
                <a:spcPct val="80000"/>
              </a:lnSpc>
              <a:buFont typeface="Times" pitchFamily="18" charset="0"/>
              <a:buNone/>
            </a:pPr>
            <a:r>
              <a:rPr lang="en-GB" sz="2400"/>
              <a:t>Social Facilitation</a:t>
            </a:r>
          </a:p>
          <a:p>
            <a:pPr>
              <a:lnSpc>
                <a:spcPct val="80000"/>
              </a:lnSpc>
              <a:buFont typeface="Times" pitchFamily="18" charset="0"/>
              <a:buChar char="•"/>
            </a:pPr>
            <a:r>
              <a:rPr lang="en-GB" sz="2000"/>
              <a:t>Various explanations, including Zajonc’s drive theory (mere presence), Cottrell (evaluation) &amp; Baron (conflict)</a:t>
            </a:r>
          </a:p>
          <a:p>
            <a:pPr>
              <a:lnSpc>
                <a:spcPct val="80000"/>
              </a:lnSpc>
              <a:buFont typeface="Times" pitchFamily="18" charset="0"/>
              <a:buNone/>
            </a:pPr>
            <a:r>
              <a:rPr lang="en-GB" sz="2400"/>
              <a:t>Social Loafing</a:t>
            </a:r>
          </a:p>
          <a:p>
            <a:pPr>
              <a:lnSpc>
                <a:spcPct val="80000"/>
              </a:lnSpc>
              <a:buFont typeface="Times" pitchFamily="18" charset="0"/>
              <a:buChar char="•"/>
            </a:pPr>
            <a:r>
              <a:rPr lang="en-GB" sz="2000"/>
              <a:t>Competing theories, including Latane’s social impact theory</a:t>
            </a:r>
          </a:p>
          <a:p>
            <a:pPr>
              <a:lnSpc>
                <a:spcPct val="80000"/>
              </a:lnSpc>
              <a:buFont typeface="Times" pitchFamily="18" charset="0"/>
              <a:buNone/>
            </a:pPr>
            <a:r>
              <a:rPr lang="en-GB" sz="2400"/>
              <a:t>Integration</a:t>
            </a:r>
          </a:p>
          <a:p>
            <a:pPr>
              <a:lnSpc>
                <a:spcPct val="80000"/>
              </a:lnSpc>
              <a:buFont typeface="Times" pitchFamily="18" charset="0"/>
              <a:buChar char="•"/>
            </a:pPr>
            <a:r>
              <a:rPr lang="en-GB" sz="2000"/>
              <a:t>Harkins &amp; Szymanski (1987); Mullen &amp; Baumeister (1987) - both phenomena are related</a:t>
            </a:r>
          </a:p>
          <a:p>
            <a:pPr>
              <a:lnSpc>
                <a:spcPct val="80000"/>
              </a:lnSpc>
              <a:buFont typeface="Times" pitchFamily="18" charset="0"/>
              <a:buChar char="•"/>
            </a:pPr>
            <a:r>
              <a:rPr lang="en-GB" sz="2000"/>
              <a:t>Karau &amp; Williams (2001) - collective effort model</a:t>
            </a:r>
          </a:p>
          <a:p>
            <a:pPr>
              <a:lnSpc>
                <a:spcPct val="80000"/>
              </a:lnSpc>
              <a:buFont typeface="Times" pitchFamily="18" charset="0"/>
              <a:buChar char="•"/>
            </a:pPr>
            <a:r>
              <a:rPr lang="en-GB" sz="2000"/>
              <a:t>Based on VIE theory, individual effort maximised with high personal involvement, evaluation, valued and well defined goals, unified team, collective efficacy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500" fill="hold"/>
                                        <p:tgtEl>
                                          <p:spTgt spid="357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7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57383">
                                            <p:txEl>
                                              <p:pRg st="0" end="0"/>
                                            </p:txEl>
                                          </p:spTgt>
                                        </p:tgtEl>
                                        <p:attrNameLst>
                                          <p:attrName>style.visibility</p:attrName>
                                        </p:attrNameLst>
                                      </p:cBhvr>
                                      <p:to>
                                        <p:strVal val="visible"/>
                                      </p:to>
                                    </p:set>
                                    <p:anim calcmode="lin" valueType="num">
                                      <p:cBhvr additive="base">
                                        <p:cTn id="13" dur="500" fill="hold"/>
                                        <p:tgtEl>
                                          <p:spTgt spid="35738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73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P spid="35738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71715"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71716"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71717"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Theories and </a:t>
            </a:r>
            <a:br>
              <a:rPr lang="en-GB" sz="3600" b="1">
                <a:solidFill>
                  <a:srgbClr val="4A8A9C"/>
                </a:solidFill>
                <a:latin typeface="Arial Narrow" pitchFamily="34" charset="0"/>
              </a:rPr>
            </a:br>
            <a:r>
              <a:rPr lang="en-GB" sz="3600" b="1">
                <a:solidFill>
                  <a:srgbClr val="4A8A9C"/>
                </a:solidFill>
                <a:latin typeface="Arial Narrow" pitchFamily="34" charset="0"/>
              </a:rPr>
              <a:t>Models</a:t>
            </a:r>
          </a:p>
        </p:txBody>
      </p:sp>
      <p:pic>
        <p:nvPicPr>
          <p:cNvPr id="371718"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71719"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71720" name="Rectangle 8"/>
          <p:cNvSpPr>
            <a:spLocks noGrp="1" noChangeArrowheads="1"/>
          </p:cNvSpPr>
          <p:nvPr>
            <p:ph type="body" idx="1"/>
          </p:nvPr>
        </p:nvSpPr>
        <p:spPr>
          <a:xfrm>
            <a:off x="228600" y="1752600"/>
            <a:ext cx="8763000" cy="4953000"/>
          </a:xfrm>
        </p:spPr>
        <p:txBody>
          <a:bodyPr/>
          <a:lstStyle/>
          <a:p>
            <a:pPr algn="ctr">
              <a:lnSpc>
                <a:spcPct val="80000"/>
              </a:lnSpc>
              <a:buFont typeface="Times" pitchFamily="18" charset="0"/>
              <a:buNone/>
            </a:pPr>
            <a:r>
              <a:rPr lang="en-GB" sz="2800" b="1"/>
              <a:t>Team dynamics</a:t>
            </a:r>
          </a:p>
          <a:p>
            <a:pPr algn="ctr">
              <a:lnSpc>
                <a:spcPct val="80000"/>
              </a:lnSpc>
              <a:buFont typeface="Times" pitchFamily="18" charset="0"/>
              <a:buNone/>
            </a:pPr>
            <a:endParaRPr lang="en-GB" sz="1000" b="1"/>
          </a:p>
          <a:p>
            <a:pPr lvl="1">
              <a:lnSpc>
                <a:spcPct val="80000"/>
              </a:lnSpc>
              <a:buFont typeface="Times" pitchFamily="18" charset="0"/>
              <a:buNone/>
            </a:pPr>
            <a:r>
              <a:rPr lang="en-GB" sz="2400"/>
              <a:t>Defining:</a:t>
            </a:r>
          </a:p>
          <a:p>
            <a:pPr lvl="1">
              <a:lnSpc>
                <a:spcPct val="80000"/>
              </a:lnSpc>
              <a:buFontTx/>
              <a:buChar char="•"/>
            </a:pPr>
            <a:r>
              <a:rPr lang="en-GB" sz="2000"/>
              <a:t>Task cohesion (group integration) &amp; Social cohesion (individual attraction)</a:t>
            </a:r>
          </a:p>
          <a:p>
            <a:pPr lvl="1">
              <a:lnSpc>
                <a:spcPct val="80000"/>
              </a:lnSpc>
              <a:buFontTx/>
              <a:buChar char="•"/>
            </a:pPr>
            <a:r>
              <a:rPr lang="en-GB" sz="2000"/>
              <a:t>More recently - perceptions of: group integration (task / social) and individual attractions to the group (task / social)</a:t>
            </a:r>
          </a:p>
          <a:p>
            <a:pPr lvl="1">
              <a:lnSpc>
                <a:spcPct val="80000"/>
              </a:lnSpc>
              <a:buFontTx/>
              <a:buChar char="•"/>
            </a:pPr>
            <a:r>
              <a:rPr lang="en-GB" sz="2000"/>
              <a:t>Cota et al (1995) - also include normative values, position on team</a:t>
            </a:r>
          </a:p>
          <a:p>
            <a:pPr lvl="1">
              <a:lnSpc>
                <a:spcPct val="80000"/>
              </a:lnSpc>
              <a:buFontTx/>
              <a:buNone/>
            </a:pPr>
            <a:r>
              <a:rPr lang="en-GB" sz="2400"/>
              <a:t>Antecedents:</a:t>
            </a:r>
          </a:p>
          <a:p>
            <a:pPr lvl="1">
              <a:lnSpc>
                <a:spcPct val="80000"/>
              </a:lnSpc>
              <a:buFontTx/>
              <a:buChar char="•"/>
            </a:pPr>
            <a:r>
              <a:rPr lang="en-GB" sz="2000"/>
              <a:t>4 sets of factors contribute to a highly cohesive team - situational, personal, leadership and team </a:t>
            </a:r>
            <a:r>
              <a:rPr lang="en-GB" sz="2000" b="1"/>
              <a:t>Consequences:</a:t>
            </a:r>
          </a:p>
          <a:p>
            <a:pPr lvl="1">
              <a:lnSpc>
                <a:spcPct val="80000"/>
              </a:lnSpc>
              <a:buFontTx/>
              <a:buChar char="•"/>
            </a:pPr>
            <a:r>
              <a:rPr lang="en-GB" sz="2000"/>
              <a:t>Need to consider not only  team success but also individual perceptions</a:t>
            </a:r>
          </a:p>
          <a:p>
            <a:pPr lvl="1">
              <a:lnSpc>
                <a:spcPct val="80000"/>
              </a:lnSpc>
              <a:buFontTx/>
              <a:buChar char="•"/>
            </a:pPr>
            <a:r>
              <a:rPr lang="en-GB" sz="2000"/>
              <a:t>Conflicting research - cohesion may predict success but so may conflict</a:t>
            </a:r>
          </a:p>
          <a:p>
            <a:pPr lvl="1">
              <a:lnSpc>
                <a:spcPct val="80000"/>
              </a:lnSpc>
              <a:buFontTx/>
              <a:buChar char="•"/>
            </a:pPr>
            <a:r>
              <a:rPr lang="en-GB" sz="2000"/>
              <a:t>Task cohesion best predicts success not social cohesion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additive="base">
                                        <p:cTn id="7" dur="500" fill="hold"/>
                                        <p:tgtEl>
                                          <p:spTgt spid="371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1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71719">
                                            <p:txEl>
                                              <p:pRg st="0" end="0"/>
                                            </p:txEl>
                                          </p:spTgt>
                                        </p:tgtEl>
                                        <p:attrNameLst>
                                          <p:attrName>style.visibility</p:attrName>
                                        </p:attrNameLst>
                                      </p:cBhvr>
                                      <p:to>
                                        <p:strVal val="visible"/>
                                      </p:to>
                                    </p:set>
                                    <p:anim calcmode="lin" valueType="num">
                                      <p:cBhvr additive="base">
                                        <p:cTn id="13" dur="500" fill="hold"/>
                                        <p:tgtEl>
                                          <p:spTgt spid="37171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17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P spid="37171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73763"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73764"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73765" name="Text Box 5"/>
          <p:cNvSpPr txBox="1">
            <a:spLocks noChangeArrowheads="1"/>
          </p:cNvSpPr>
          <p:nvPr/>
        </p:nvSpPr>
        <p:spPr bwMode="auto">
          <a:xfrm>
            <a:off x="10668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Theories and </a:t>
            </a:r>
            <a:br>
              <a:rPr lang="en-GB" sz="3600" b="1">
                <a:solidFill>
                  <a:srgbClr val="4A8A9C"/>
                </a:solidFill>
                <a:latin typeface="Arial Narrow" pitchFamily="34" charset="0"/>
              </a:rPr>
            </a:br>
            <a:r>
              <a:rPr lang="en-GB" sz="3600" b="1">
                <a:solidFill>
                  <a:srgbClr val="4A8A9C"/>
                </a:solidFill>
                <a:latin typeface="Arial Narrow" pitchFamily="34" charset="0"/>
              </a:rPr>
              <a:t>Models</a:t>
            </a:r>
          </a:p>
        </p:txBody>
      </p:sp>
      <p:pic>
        <p:nvPicPr>
          <p:cNvPr id="373766"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73767"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73768" name="Rectangle 8"/>
          <p:cNvSpPr>
            <a:spLocks noGrp="1" noChangeArrowheads="1"/>
          </p:cNvSpPr>
          <p:nvPr>
            <p:ph type="body" idx="1"/>
          </p:nvPr>
        </p:nvSpPr>
        <p:spPr>
          <a:xfrm>
            <a:off x="381000" y="2057400"/>
            <a:ext cx="8229600" cy="4419600"/>
          </a:xfrm>
        </p:spPr>
        <p:txBody>
          <a:bodyPr/>
          <a:lstStyle/>
          <a:p>
            <a:pPr lvl="1">
              <a:lnSpc>
                <a:spcPct val="80000"/>
              </a:lnSpc>
              <a:buFontTx/>
              <a:buNone/>
            </a:pPr>
            <a:r>
              <a:rPr lang="en-GB" sz="2400"/>
              <a:t>Consequences:</a:t>
            </a:r>
          </a:p>
          <a:p>
            <a:pPr lvl="1">
              <a:lnSpc>
                <a:spcPct val="80000"/>
              </a:lnSpc>
              <a:buFontTx/>
              <a:buChar char="•"/>
            </a:pPr>
            <a:r>
              <a:rPr lang="en-GB" sz="2000"/>
              <a:t>Need to consider not only  team success but also individual perceptions</a:t>
            </a:r>
          </a:p>
          <a:p>
            <a:pPr lvl="1">
              <a:lnSpc>
                <a:spcPct val="80000"/>
              </a:lnSpc>
              <a:buFontTx/>
              <a:buChar char="•"/>
            </a:pPr>
            <a:r>
              <a:rPr lang="en-GB" sz="2000"/>
              <a:t>Conflicting research - cohesion may predict success but so may conflict</a:t>
            </a:r>
          </a:p>
          <a:p>
            <a:pPr lvl="1">
              <a:lnSpc>
                <a:spcPct val="80000"/>
              </a:lnSpc>
              <a:buFontTx/>
              <a:buChar char="•"/>
            </a:pPr>
            <a:r>
              <a:rPr lang="en-GB" sz="2000"/>
              <a:t>Task cohesion best predicts success not social cohesion</a:t>
            </a:r>
          </a:p>
          <a:p>
            <a:pPr lvl="1">
              <a:lnSpc>
                <a:spcPct val="80000"/>
              </a:lnSpc>
              <a:buFontTx/>
              <a:buNone/>
            </a:pPr>
            <a:r>
              <a:rPr lang="en-GB" sz="2400"/>
              <a:t>Team maturity:</a:t>
            </a:r>
          </a:p>
          <a:p>
            <a:pPr lvl="1">
              <a:lnSpc>
                <a:spcPct val="80000"/>
              </a:lnSpc>
              <a:buFontTx/>
              <a:buChar char="•"/>
            </a:pPr>
            <a:r>
              <a:rPr lang="en-GB" sz="2000"/>
              <a:t>Stage model (forming, storming, norming, performing) (Tuckman, 1965)</a:t>
            </a:r>
          </a:p>
          <a:p>
            <a:pPr lvl="1">
              <a:lnSpc>
                <a:spcPct val="80000"/>
              </a:lnSpc>
              <a:buFontTx/>
              <a:buChar char="•"/>
            </a:pPr>
            <a:r>
              <a:rPr lang="en-GB" sz="2000"/>
              <a:t>More latterly, cycles of change (Arrow, 1997)</a:t>
            </a:r>
          </a:p>
          <a:p>
            <a:pPr lvl="1">
              <a:lnSpc>
                <a:spcPct val="80000"/>
              </a:lnSpc>
              <a:buFontTx/>
              <a:buNone/>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additive="base">
                                        <p:cTn id="7" dur="500" fill="hold"/>
                                        <p:tgtEl>
                                          <p:spTgt spid="3737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3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73767">
                                            <p:txEl>
                                              <p:pRg st="0" end="0"/>
                                            </p:txEl>
                                          </p:spTgt>
                                        </p:tgtEl>
                                        <p:attrNameLst>
                                          <p:attrName>style.visibility</p:attrName>
                                        </p:attrNameLst>
                                      </p:cBhvr>
                                      <p:to>
                                        <p:strVal val="visible"/>
                                      </p:to>
                                    </p:set>
                                    <p:anim calcmode="lin" valueType="num">
                                      <p:cBhvr additive="base">
                                        <p:cTn id="13" dur="500" fill="hold"/>
                                        <p:tgtEl>
                                          <p:spTgt spid="37376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37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P spid="37376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88099"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88100"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88101" name="Text Box 5"/>
          <p:cNvSpPr txBox="1">
            <a:spLocks noChangeArrowheads="1"/>
          </p:cNvSpPr>
          <p:nvPr/>
        </p:nvSpPr>
        <p:spPr bwMode="auto">
          <a:xfrm>
            <a:off x="990600" y="3810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Theories and </a:t>
            </a:r>
            <a:br>
              <a:rPr lang="en-GB" sz="3600" b="1">
                <a:solidFill>
                  <a:srgbClr val="4A8A9C"/>
                </a:solidFill>
                <a:latin typeface="Arial Narrow" pitchFamily="34" charset="0"/>
              </a:rPr>
            </a:br>
            <a:r>
              <a:rPr lang="en-GB" sz="3600" b="1">
                <a:solidFill>
                  <a:srgbClr val="4A8A9C"/>
                </a:solidFill>
                <a:latin typeface="Arial Narrow" pitchFamily="34" charset="0"/>
              </a:rPr>
              <a:t>Models</a:t>
            </a:r>
          </a:p>
        </p:txBody>
      </p:sp>
      <p:pic>
        <p:nvPicPr>
          <p:cNvPr id="388102" name="Picture 6"/>
          <p:cNvPicPr>
            <a:picLocks noChangeAspect="1" noChangeArrowheads="1"/>
          </p:cNvPicPr>
          <p:nvPr/>
        </p:nvPicPr>
        <p:blipFill>
          <a:blip r:embed="rId2"/>
          <a:srcRect/>
          <a:stretch>
            <a:fillRect/>
          </a:stretch>
        </p:blipFill>
        <p:spPr bwMode="auto">
          <a:xfrm>
            <a:off x="6061075" y="0"/>
            <a:ext cx="3082925" cy="1676400"/>
          </a:xfrm>
          <a:prstGeom prst="rect">
            <a:avLst/>
          </a:prstGeom>
          <a:noFill/>
          <a:ln w="12700">
            <a:noFill/>
            <a:miter lim="800000"/>
            <a:headEnd/>
            <a:tailEnd/>
          </a:ln>
          <a:effectLst/>
        </p:spPr>
      </p:pic>
      <p:sp>
        <p:nvSpPr>
          <p:cNvPr id="388103"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88104" name="Rectangle 8"/>
          <p:cNvSpPr>
            <a:spLocks noChangeArrowheads="1"/>
          </p:cNvSpPr>
          <p:nvPr/>
        </p:nvSpPr>
        <p:spPr bwMode="auto">
          <a:xfrm>
            <a:off x="457200" y="1981200"/>
            <a:ext cx="8153400" cy="3200400"/>
          </a:xfrm>
          <a:prstGeom prst="rect">
            <a:avLst/>
          </a:prstGeom>
          <a:noFill/>
          <a:ln w="12700">
            <a:noFill/>
            <a:miter lim="800000"/>
            <a:headEnd/>
            <a:tailEnd/>
          </a:ln>
          <a:effectLst/>
        </p:spPr>
        <p:txBody>
          <a:bodyPr lIns="90488" tIns="44450" rIns="90488" bIns="44450"/>
          <a:lstStyle/>
          <a:p>
            <a:pPr marL="742950" lvl="1" indent="-285750" defTabSz="762000">
              <a:lnSpc>
                <a:spcPct val="80000"/>
              </a:lnSpc>
              <a:buFontTx/>
              <a:buChar char="–"/>
            </a:pPr>
            <a:endParaRPr lang="en-GB" sz="2000">
              <a:solidFill>
                <a:schemeClr val="tx1"/>
              </a:solidFill>
            </a:endParaRPr>
          </a:p>
          <a:p>
            <a:pPr marL="342900" indent="-342900" algn="ctr" defTabSz="762000">
              <a:lnSpc>
                <a:spcPct val="80000"/>
              </a:lnSpc>
            </a:pPr>
            <a:r>
              <a:rPr lang="en-GB" sz="2800" b="1">
                <a:solidFill>
                  <a:schemeClr val="tx1"/>
                </a:solidFill>
              </a:rPr>
              <a:t>Teams in Context</a:t>
            </a:r>
          </a:p>
          <a:p>
            <a:pPr marL="342900" indent="-342900" algn="ctr" defTabSz="762000">
              <a:lnSpc>
                <a:spcPct val="80000"/>
              </a:lnSpc>
            </a:pPr>
            <a:endParaRPr lang="en-GB" sz="1000" b="1">
              <a:solidFill>
                <a:schemeClr val="tx1"/>
              </a:solidFill>
            </a:endParaRPr>
          </a:p>
          <a:p>
            <a:pPr marL="342900" indent="-342900" defTabSz="762000">
              <a:lnSpc>
                <a:spcPct val="80000"/>
              </a:lnSpc>
              <a:buFontTx/>
              <a:buChar char="•"/>
            </a:pPr>
            <a:r>
              <a:rPr lang="en-GB" sz="2800">
                <a:solidFill>
                  <a:schemeClr val="tx1"/>
                </a:solidFill>
              </a:rPr>
              <a:t>Home bias research largely atheoretical</a:t>
            </a:r>
          </a:p>
          <a:p>
            <a:pPr marL="342900" indent="-342900" defTabSz="762000">
              <a:lnSpc>
                <a:spcPct val="80000"/>
              </a:lnSpc>
              <a:buFontTx/>
              <a:buChar char="•"/>
            </a:pPr>
            <a:r>
              <a:rPr lang="en-GB" sz="2800">
                <a:solidFill>
                  <a:schemeClr val="tx1"/>
                </a:solidFill>
              </a:rPr>
              <a:t>More recently, explained with reference to self-attention and evaluation</a:t>
            </a:r>
          </a:p>
          <a:p>
            <a:pPr marL="342900" indent="-342900" defTabSz="762000">
              <a:lnSpc>
                <a:spcPct val="80000"/>
              </a:lnSpc>
              <a:buFontTx/>
              <a:buChar char="•"/>
            </a:pPr>
            <a:r>
              <a:rPr lang="en-GB" sz="2800">
                <a:solidFill>
                  <a:schemeClr val="tx1"/>
                </a:solidFill>
              </a:rPr>
              <a:t>Crowd density (not size) - collective effort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88103">
                                            <p:txEl>
                                              <p:pRg st="0" end="0"/>
                                            </p:txEl>
                                          </p:spTgt>
                                        </p:tgtEl>
                                        <p:attrNameLst>
                                          <p:attrName>style.visibility</p:attrName>
                                        </p:attrNameLst>
                                      </p:cBhvr>
                                      <p:to>
                                        <p:strVal val="visible"/>
                                      </p:to>
                                    </p:set>
                                    <p:anim calcmode="lin" valueType="num">
                                      <p:cBhvr additive="base">
                                        <p:cTn id="13" dur="500" fill="hold"/>
                                        <p:tgtEl>
                                          <p:spTgt spid="3881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81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P spid="38810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75811"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75812"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75813" name="Text Box 5"/>
          <p:cNvSpPr txBox="1">
            <a:spLocks noChangeArrowheads="1"/>
          </p:cNvSpPr>
          <p:nvPr/>
        </p:nvSpPr>
        <p:spPr bwMode="auto">
          <a:xfrm>
            <a:off x="10668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Theories and </a:t>
            </a:r>
            <a:br>
              <a:rPr lang="en-GB" sz="3600" b="1">
                <a:solidFill>
                  <a:srgbClr val="4A8A9C"/>
                </a:solidFill>
                <a:latin typeface="Arial Narrow" pitchFamily="34" charset="0"/>
              </a:rPr>
            </a:br>
            <a:r>
              <a:rPr lang="en-GB" sz="3600" b="1">
                <a:solidFill>
                  <a:srgbClr val="4A8A9C"/>
                </a:solidFill>
                <a:latin typeface="Arial Narrow" pitchFamily="34" charset="0"/>
              </a:rPr>
              <a:t>Models</a:t>
            </a:r>
          </a:p>
        </p:txBody>
      </p:sp>
      <p:pic>
        <p:nvPicPr>
          <p:cNvPr id="375814"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75815"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75816" name="Rectangle 8"/>
          <p:cNvSpPr>
            <a:spLocks noGrp="1" noChangeArrowheads="1"/>
          </p:cNvSpPr>
          <p:nvPr>
            <p:ph type="body" idx="1"/>
          </p:nvPr>
        </p:nvSpPr>
        <p:spPr>
          <a:xfrm>
            <a:off x="304800" y="1905000"/>
            <a:ext cx="8534400" cy="4648200"/>
          </a:xfrm>
        </p:spPr>
        <p:txBody>
          <a:bodyPr/>
          <a:lstStyle/>
          <a:p>
            <a:pPr algn="ctr">
              <a:lnSpc>
                <a:spcPct val="80000"/>
              </a:lnSpc>
              <a:buFontTx/>
              <a:buNone/>
            </a:pPr>
            <a:r>
              <a:rPr lang="en-GB" sz="2800" b="1"/>
              <a:t>Team Roles</a:t>
            </a:r>
          </a:p>
          <a:p>
            <a:pPr algn="ctr">
              <a:lnSpc>
                <a:spcPct val="80000"/>
              </a:lnSpc>
              <a:buFontTx/>
              <a:buNone/>
            </a:pPr>
            <a:endParaRPr lang="en-GB" sz="1000" b="1"/>
          </a:p>
          <a:p>
            <a:pPr>
              <a:lnSpc>
                <a:spcPct val="80000"/>
              </a:lnSpc>
              <a:buFontTx/>
              <a:buNone/>
            </a:pPr>
            <a:r>
              <a:rPr lang="en-GB" sz="2400"/>
              <a:t>Contingency models of leadership, including:</a:t>
            </a:r>
          </a:p>
          <a:p>
            <a:pPr>
              <a:lnSpc>
                <a:spcPct val="80000"/>
              </a:lnSpc>
            </a:pPr>
            <a:r>
              <a:rPr lang="en-GB" sz="2400"/>
              <a:t>Fiedler’s Contingency Model (situational control)</a:t>
            </a:r>
          </a:p>
          <a:p>
            <a:pPr>
              <a:lnSpc>
                <a:spcPct val="80000"/>
              </a:lnSpc>
            </a:pPr>
            <a:r>
              <a:rPr lang="en-GB" sz="2400"/>
              <a:t>Vroom and Yetton’s Normative Model (decision making)</a:t>
            </a:r>
          </a:p>
          <a:p>
            <a:pPr>
              <a:lnSpc>
                <a:spcPct val="80000"/>
              </a:lnSpc>
            </a:pPr>
            <a:r>
              <a:rPr lang="en-GB" sz="2400"/>
              <a:t>Hersey &amp; Blanchard’s Situational leadership Theory (maturity of followers)</a:t>
            </a:r>
          </a:p>
          <a:p>
            <a:pPr>
              <a:lnSpc>
                <a:spcPct val="80000"/>
              </a:lnSpc>
            </a:pPr>
            <a:r>
              <a:rPr lang="en-GB" sz="2400"/>
              <a:t>House’s Path-Goal Theory (motivation)</a:t>
            </a:r>
          </a:p>
          <a:p>
            <a:pPr>
              <a:lnSpc>
                <a:spcPct val="80000"/>
              </a:lnSpc>
            </a:pPr>
            <a:r>
              <a:rPr lang="en-GB" sz="2400"/>
              <a:t>Chelladurai’s Multidimensional Model (sport specific)</a:t>
            </a:r>
          </a:p>
          <a:p>
            <a:pPr lvl="1">
              <a:lnSpc>
                <a:spcPct val="80000"/>
              </a:lnSpc>
            </a:pPr>
            <a:r>
              <a:rPr lang="en-GB" sz="2000"/>
              <a:t>Behaviour required of coach depends on sport, goals and environment</a:t>
            </a:r>
          </a:p>
          <a:p>
            <a:pPr lvl="1">
              <a:lnSpc>
                <a:spcPct val="80000"/>
              </a:lnSpc>
            </a:pPr>
            <a:r>
              <a:rPr lang="en-GB" sz="2000"/>
              <a:t>Actual behaviour depends on ability, knowledge and interpersonal skill</a:t>
            </a:r>
          </a:p>
          <a:p>
            <a:pPr lvl="1">
              <a:lnSpc>
                <a:spcPct val="80000"/>
              </a:lnSpc>
            </a:pPr>
            <a:r>
              <a:rPr lang="en-GB" sz="2000"/>
              <a:t>Preferred behaviour depends on characteristics of followers and situation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additive="base">
                                        <p:cTn id="7" dur="500" fill="hold"/>
                                        <p:tgtEl>
                                          <p:spTgt spid="3758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5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75815">
                                            <p:txEl>
                                              <p:pRg st="0" end="0"/>
                                            </p:txEl>
                                          </p:spTgt>
                                        </p:tgtEl>
                                        <p:attrNameLst>
                                          <p:attrName>style.visibility</p:attrName>
                                        </p:attrNameLst>
                                      </p:cBhvr>
                                      <p:to>
                                        <p:strVal val="visible"/>
                                      </p:to>
                                    </p:set>
                                    <p:anim calcmode="lin" valueType="num">
                                      <p:cBhvr additive="base">
                                        <p:cTn id="13" dur="500" fill="hold"/>
                                        <p:tgtEl>
                                          <p:spTgt spid="37581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58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autoUpdateAnimBg="0"/>
      <p:bldP spid="3758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77859"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77860"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77861" name="Text Box 5"/>
          <p:cNvSpPr txBox="1">
            <a:spLocks noChangeArrowheads="1"/>
          </p:cNvSpPr>
          <p:nvPr/>
        </p:nvSpPr>
        <p:spPr bwMode="auto">
          <a:xfrm>
            <a:off x="10668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Theories and </a:t>
            </a:r>
            <a:br>
              <a:rPr lang="en-GB" sz="3600" b="1">
                <a:solidFill>
                  <a:srgbClr val="4A8A9C"/>
                </a:solidFill>
                <a:latin typeface="Arial Narrow" pitchFamily="34" charset="0"/>
              </a:rPr>
            </a:br>
            <a:r>
              <a:rPr lang="en-GB" sz="3600" b="1">
                <a:solidFill>
                  <a:srgbClr val="4A8A9C"/>
                </a:solidFill>
                <a:latin typeface="Arial Narrow" pitchFamily="34" charset="0"/>
              </a:rPr>
              <a:t>Models</a:t>
            </a:r>
          </a:p>
        </p:txBody>
      </p:sp>
      <p:pic>
        <p:nvPicPr>
          <p:cNvPr id="377862"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77863" name="Rectangle 7"/>
          <p:cNvSpPr>
            <a:spLocks noChangeArrowheads="1"/>
          </p:cNvSpPr>
          <p:nvPr/>
        </p:nvSpPr>
        <p:spPr bwMode="auto">
          <a:xfrm>
            <a:off x="304800" y="1828800"/>
            <a:ext cx="8610600" cy="3886200"/>
          </a:xfrm>
          <a:prstGeom prst="rect">
            <a:avLst/>
          </a:prstGeom>
          <a:noFill/>
          <a:ln w="12700">
            <a:noFill/>
            <a:miter lim="800000"/>
            <a:headEnd/>
            <a:tailEnd/>
          </a:ln>
          <a:effectLst/>
        </p:spPr>
        <p:txBody>
          <a:bodyPr lIns="90488" tIns="44450" rIns="90488" bIns="44450"/>
          <a:lstStyle/>
          <a:p>
            <a:pPr marL="385763" indent="-385763">
              <a:lnSpc>
                <a:spcPct val="100000"/>
              </a:lnSpc>
              <a:spcBef>
                <a:spcPct val="0"/>
              </a:spcBef>
              <a:buSzTx/>
            </a:pPr>
            <a:r>
              <a:rPr lang="en-GB">
                <a:solidFill>
                  <a:schemeClr val="tx1"/>
                </a:solidFill>
              </a:rPr>
              <a:t>Smith &amp; Smoll’s Medianational Model</a:t>
            </a:r>
          </a:p>
          <a:p>
            <a:pPr marL="855663" lvl="1" indent="-279400">
              <a:lnSpc>
                <a:spcPct val="100000"/>
              </a:lnSpc>
              <a:spcBef>
                <a:spcPct val="0"/>
              </a:spcBef>
              <a:buSzTx/>
              <a:buFontTx/>
              <a:buChar char="–"/>
            </a:pPr>
            <a:r>
              <a:rPr lang="en-GB" sz="2000">
                <a:solidFill>
                  <a:schemeClr val="tx1"/>
                </a:solidFill>
              </a:rPr>
              <a:t>Relationship between coach behaviour, players’ perceptions and player response</a:t>
            </a:r>
          </a:p>
          <a:p>
            <a:pPr marL="855663" lvl="1" indent="-279400">
              <a:lnSpc>
                <a:spcPct val="100000"/>
              </a:lnSpc>
              <a:spcBef>
                <a:spcPct val="0"/>
              </a:spcBef>
              <a:buSzTx/>
              <a:buFontTx/>
              <a:buChar char="–"/>
            </a:pPr>
            <a:r>
              <a:rPr lang="en-GB" sz="2000">
                <a:solidFill>
                  <a:schemeClr val="tx1"/>
                </a:solidFill>
              </a:rPr>
              <a:t>Effects mediated by individual differences (gender, age, anxiety, confidence, etc) and situational factors (sport, competition, team success, cohesion)</a:t>
            </a:r>
          </a:p>
          <a:p>
            <a:pPr marL="385763" indent="-385763">
              <a:lnSpc>
                <a:spcPct val="100000"/>
              </a:lnSpc>
              <a:spcBef>
                <a:spcPct val="0"/>
              </a:spcBef>
              <a:buSzTx/>
            </a:pPr>
            <a:r>
              <a:rPr lang="en-GB">
                <a:solidFill>
                  <a:schemeClr val="tx1"/>
                </a:solidFill>
              </a:rPr>
              <a:t>Role Episode Model in Sport (Kahn et al)</a:t>
            </a:r>
          </a:p>
          <a:p>
            <a:pPr marL="855663" lvl="1" indent="-279400">
              <a:lnSpc>
                <a:spcPct val="100000"/>
              </a:lnSpc>
              <a:spcBef>
                <a:spcPct val="0"/>
              </a:spcBef>
              <a:buSzTx/>
              <a:buFontTx/>
              <a:buChar char="–"/>
            </a:pPr>
            <a:r>
              <a:rPr lang="en-GB" sz="2000">
                <a:solidFill>
                  <a:schemeClr val="tx1"/>
                </a:solidFill>
              </a:rPr>
              <a:t>Contextual and personal factors determine the relationship between role ambiguity and performance</a:t>
            </a:r>
          </a:p>
          <a:p>
            <a:pPr marL="855663" lvl="1" indent="-279400">
              <a:lnSpc>
                <a:spcPct val="100000"/>
              </a:lnSpc>
              <a:spcBef>
                <a:spcPct val="0"/>
              </a:spcBef>
              <a:buSzTx/>
              <a:buFontTx/>
              <a:buChar char="–"/>
            </a:pPr>
            <a:r>
              <a:rPr lang="en-GB" sz="2000">
                <a:solidFill>
                  <a:schemeClr val="tx1"/>
                </a:solidFill>
              </a:rPr>
              <a:t>Dynamic interplay between role sender (coach/captain) and focal person (athlete)</a:t>
            </a:r>
          </a:p>
          <a:p>
            <a:pPr marL="855663" lvl="1" indent="-279400">
              <a:lnSpc>
                <a:spcPct val="100000"/>
              </a:lnSpc>
              <a:spcBef>
                <a:spcPct val="0"/>
              </a:spcBef>
              <a:buSzTx/>
            </a:pPr>
            <a:endParaRPr lang="en-GB"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additive="base">
                                        <p:cTn id="7" dur="500" fill="hold"/>
                                        <p:tgtEl>
                                          <p:spTgt spid="3778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7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7863">
                                            <p:txEl>
                                              <p:pRg st="0" end="0"/>
                                            </p:txEl>
                                          </p:spTgt>
                                        </p:tgtEl>
                                        <p:attrNameLst>
                                          <p:attrName>style.visibility</p:attrName>
                                        </p:attrNameLst>
                                      </p:cBhvr>
                                      <p:to>
                                        <p:strVal val="visible"/>
                                      </p:to>
                                    </p:set>
                                    <p:anim calcmode="lin" valueType="num">
                                      <p:cBhvr additive="base">
                                        <p:cTn id="13" dur="500" fill="hold"/>
                                        <p:tgtEl>
                                          <p:spTgt spid="37786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78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77863">
                                            <p:txEl>
                                              <p:pRg st="1" end="1"/>
                                            </p:txEl>
                                          </p:spTgt>
                                        </p:tgtEl>
                                        <p:attrNameLst>
                                          <p:attrName>style.visibility</p:attrName>
                                        </p:attrNameLst>
                                      </p:cBhvr>
                                      <p:to>
                                        <p:strVal val="visible"/>
                                      </p:to>
                                    </p:set>
                                    <p:anim calcmode="lin" valueType="num">
                                      <p:cBhvr additive="base">
                                        <p:cTn id="17" dur="500" fill="hold"/>
                                        <p:tgtEl>
                                          <p:spTgt spid="37786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7786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77863">
                                            <p:txEl>
                                              <p:pRg st="2" end="2"/>
                                            </p:txEl>
                                          </p:spTgt>
                                        </p:tgtEl>
                                        <p:attrNameLst>
                                          <p:attrName>style.visibility</p:attrName>
                                        </p:attrNameLst>
                                      </p:cBhvr>
                                      <p:to>
                                        <p:strVal val="visible"/>
                                      </p:to>
                                    </p:set>
                                    <p:anim calcmode="lin" valueType="num">
                                      <p:cBhvr additive="base">
                                        <p:cTn id="21" dur="500" fill="hold"/>
                                        <p:tgtEl>
                                          <p:spTgt spid="37786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778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77863">
                                            <p:txEl>
                                              <p:pRg st="3" end="3"/>
                                            </p:txEl>
                                          </p:spTgt>
                                        </p:tgtEl>
                                        <p:attrNameLst>
                                          <p:attrName>style.visibility</p:attrName>
                                        </p:attrNameLst>
                                      </p:cBhvr>
                                      <p:to>
                                        <p:strVal val="visible"/>
                                      </p:to>
                                    </p:set>
                                    <p:anim calcmode="lin" valueType="num">
                                      <p:cBhvr additive="base">
                                        <p:cTn id="27" dur="500" fill="hold"/>
                                        <p:tgtEl>
                                          <p:spTgt spid="37786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786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77863">
                                            <p:txEl>
                                              <p:pRg st="4" end="4"/>
                                            </p:txEl>
                                          </p:spTgt>
                                        </p:tgtEl>
                                        <p:attrNameLst>
                                          <p:attrName>style.visibility</p:attrName>
                                        </p:attrNameLst>
                                      </p:cBhvr>
                                      <p:to>
                                        <p:strVal val="visible"/>
                                      </p:to>
                                    </p:set>
                                    <p:anim calcmode="lin" valueType="num">
                                      <p:cBhvr additive="base">
                                        <p:cTn id="31" dur="500" fill="hold"/>
                                        <p:tgtEl>
                                          <p:spTgt spid="3778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7786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77863">
                                            <p:txEl>
                                              <p:pRg st="5" end="5"/>
                                            </p:txEl>
                                          </p:spTgt>
                                        </p:tgtEl>
                                        <p:attrNameLst>
                                          <p:attrName>style.visibility</p:attrName>
                                        </p:attrNameLst>
                                      </p:cBhvr>
                                      <p:to>
                                        <p:strVal val="visible"/>
                                      </p:to>
                                    </p:set>
                                    <p:anim calcmode="lin" valueType="num">
                                      <p:cBhvr additive="base">
                                        <p:cTn id="35" dur="500" fill="hold"/>
                                        <p:tgtEl>
                                          <p:spTgt spid="37786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778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P spid="3778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295400" y="457200"/>
            <a:ext cx="6413500" cy="900113"/>
          </a:xfrm>
        </p:spPr>
        <p:txBody>
          <a:bodyPr/>
          <a:lstStyle/>
          <a:p>
            <a:r>
              <a:rPr lang="en-US" b="1"/>
              <a:t>Types of Groups</a:t>
            </a:r>
            <a:endParaRPr lang="en-US"/>
          </a:p>
        </p:txBody>
      </p:sp>
      <p:sp>
        <p:nvSpPr>
          <p:cNvPr id="287747" name="Rectangle 3"/>
          <p:cNvSpPr>
            <a:spLocks noGrp="1" noChangeArrowheads="1"/>
          </p:cNvSpPr>
          <p:nvPr>
            <p:ph type="body" idx="1"/>
          </p:nvPr>
        </p:nvSpPr>
        <p:spPr/>
        <p:txBody>
          <a:bodyPr/>
          <a:lstStyle/>
          <a:p>
            <a:r>
              <a:rPr lang="en-US" sz="2800"/>
              <a:t>Cooley (1909) drew a distinction between primary and secondary groups</a:t>
            </a:r>
          </a:p>
          <a:p>
            <a:endParaRPr lang="en-US" sz="2800">
              <a:cs typeface="Times New Roman" pitchFamily="18" charset="0"/>
            </a:endParaRPr>
          </a:p>
          <a:p>
            <a:r>
              <a:rPr lang="en-US" sz="2800">
                <a:cs typeface="Times New Roman" pitchFamily="18" charset="0"/>
              </a:rPr>
              <a:t>Types of groups:</a:t>
            </a:r>
            <a:endParaRPr lang="en-US" sz="2400">
              <a:cs typeface="Times New Roman" pitchFamily="18" charset="0"/>
            </a:endParaRPr>
          </a:p>
          <a:p>
            <a:pPr lvl="1"/>
            <a:r>
              <a:rPr lang="en-US" sz="2400">
                <a:cs typeface="Times New Roman" pitchFamily="18" charset="0"/>
              </a:rPr>
              <a:t>Primary </a:t>
            </a:r>
          </a:p>
          <a:p>
            <a:pPr lvl="1"/>
            <a:r>
              <a:rPr lang="en-US" sz="2400">
                <a:cs typeface="Times New Roman" pitchFamily="18" charset="0"/>
              </a:rPr>
              <a:t>Secondary </a:t>
            </a:r>
          </a:p>
          <a:p>
            <a:pPr lvl="1"/>
            <a:r>
              <a:rPr lang="en-US" sz="2400">
                <a:cs typeface="Times New Roman" pitchFamily="18" charset="0"/>
              </a:rPr>
              <a:t>Planned (concocted and founded)</a:t>
            </a:r>
          </a:p>
          <a:p>
            <a:pPr lvl="1"/>
            <a:r>
              <a:rPr lang="en-US" sz="2400">
                <a:cs typeface="Times New Roman" pitchFamily="18" charset="0"/>
              </a:rPr>
              <a:t>Emergent (circumstantial and self-organizing)</a:t>
            </a:r>
          </a:p>
          <a:p>
            <a:endParaRPr lang="en-US" sz="2000"/>
          </a:p>
          <a:p>
            <a:endParaRPr lang="en-US" sz="280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59427"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59428"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59429"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Methods and </a:t>
            </a:r>
            <a:br>
              <a:rPr lang="en-GB" sz="3600" b="1">
                <a:solidFill>
                  <a:srgbClr val="4A8A9C"/>
                </a:solidFill>
                <a:latin typeface="Arial Narrow" pitchFamily="34" charset="0"/>
              </a:rPr>
            </a:br>
            <a:r>
              <a:rPr lang="en-GB" sz="3600" b="1">
                <a:solidFill>
                  <a:srgbClr val="4A8A9C"/>
                </a:solidFill>
                <a:latin typeface="Arial Narrow" pitchFamily="34" charset="0"/>
              </a:rPr>
              <a:t>Measures</a:t>
            </a:r>
          </a:p>
        </p:txBody>
      </p:sp>
      <p:pic>
        <p:nvPicPr>
          <p:cNvPr id="359430"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59431"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59432" name="Rectangle 8"/>
          <p:cNvSpPr>
            <a:spLocks noGrp="1" noChangeArrowheads="1"/>
          </p:cNvSpPr>
          <p:nvPr>
            <p:ph type="body" idx="1"/>
          </p:nvPr>
        </p:nvSpPr>
        <p:spPr/>
        <p:txBody>
          <a:bodyPr/>
          <a:lstStyle/>
          <a:p>
            <a:pPr>
              <a:lnSpc>
                <a:spcPct val="80000"/>
              </a:lnSpc>
            </a:pPr>
            <a:r>
              <a:rPr lang="en-GB" sz="2400"/>
              <a:t>Individual performance in teams</a:t>
            </a:r>
          </a:p>
          <a:p>
            <a:pPr lvl="1">
              <a:lnSpc>
                <a:spcPct val="80000"/>
              </a:lnSpc>
            </a:pPr>
            <a:r>
              <a:rPr lang="en-GB" sz="2000"/>
              <a:t>Audiences: inactive or reactive</a:t>
            </a:r>
          </a:p>
          <a:p>
            <a:pPr lvl="1">
              <a:lnSpc>
                <a:spcPct val="80000"/>
              </a:lnSpc>
            </a:pPr>
            <a:r>
              <a:rPr lang="en-GB" sz="2000"/>
              <a:t>Co-actors (players) and regulators (officials): interactive or non-interactive</a:t>
            </a:r>
          </a:p>
          <a:p>
            <a:pPr>
              <a:lnSpc>
                <a:spcPct val="80000"/>
              </a:lnSpc>
            </a:pPr>
            <a:r>
              <a:rPr lang="en-GB" sz="2400"/>
              <a:t>Team dynamics</a:t>
            </a:r>
          </a:p>
          <a:p>
            <a:pPr lvl="1">
              <a:lnSpc>
                <a:spcPct val="80000"/>
              </a:lnSpc>
            </a:pPr>
            <a:r>
              <a:rPr lang="en-GB" sz="2000"/>
              <a:t>Sport speciific scales include SCQ - 7 item; TCQ - 13 item; MCSI - 4 factors</a:t>
            </a:r>
          </a:p>
          <a:p>
            <a:pPr lvl="1">
              <a:lnSpc>
                <a:spcPct val="80000"/>
              </a:lnSpc>
            </a:pPr>
            <a:r>
              <a:rPr lang="en-GB" sz="2000"/>
              <a:t>Group Environment Questionnaire (GEQ) most popular</a:t>
            </a:r>
          </a:p>
          <a:p>
            <a:pPr lvl="2">
              <a:lnSpc>
                <a:spcPct val="80000"/>
              </a:lnSpc>
            </a:pPr>
            <a:r>
              <a:rPr lang="en-GB" sz="2000"/>
              <a:t>18 items, measuring 4 dimensions:</a:t>
            </a:r>
          </a:p>
          <a:p>
            <a:pPr lvl="3">
              <a:lnSpc>
                <a:spcPct val="80000"/>
              </a:lnSpc>
            </a:pPr>
            <a:r>
              <a:rPr lang="en-GB"/>
              <a:t>Attraction to the group (social) ATG-social</a:t>
            </a:r>
          </a:p>
          <a:p>
            <a:pPr lvl="3">
              <a:lnSpc>
                <a:spcPct val="80000"/>
              </a:lnSpc>
            </a:pPr>
            <a:r>
              <a:rPr lang="en-GB"/>
              <a:t>Attraction to the group (task) ATG-task</a:t>
            </a:r>
          </a:p>
          <a:p>
            <a:pPr lvl="3">
              <a:lnSpc>
                <a:spcPct val="80000"/>
              </a:lnSpc>
            </a:pPr>
            <a:r>
              <a:rPr lang="en-GB"/>
              <a:t>Group integration (social) GI-social</a:t>
            </a:r>
          </a:p>
          <a:p>
            <a:pPr lvl="3">
              <a:lnSpc>
                <a:spcPct val="80000"/>
              </a:lnSpc>
            </a:pPr>
            <a:r>
              <a:rPr lang="en-GB"/>
              <a:t>Group integration (task) GI-task</a:t>
            </a:r>
            <a:endParaRPr lang="en-GB"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59431">
                                            <p:txEl>
                                              <p:pRg st="0" end="0"/>
                                            </p:txEl>
                                          </p:spTgt>
                                        </p:tgtEl>
                                        <p:attrNameLst>
                                          <p:attrName>style.visibility</p:attrName>
                                        </p:attrNameLst>
                                      </p:cBhvr>
                                      <p:to>
                                        <p:strVal val="visible"/>
                                      </p:to>
                                    </p:set>
                                    <p:anim calcmode="lin" valueType="num">
                                      <p:cBhvr additive="base">
                                        <p:cTn id="13" dur="500" fill="hold"/>
                                        <p:tgtEl>
                                          <p:spTgt spid="3594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94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p:bldP spid="35943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79907"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79908"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79909"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Methods and </a:t>
            </a:r>
            <a:br>
              <a:rPr lang="en-GB" sz="3600" b="1">
                <a:solidFill>
                  <a:srgbClr val="4A8A9C"/>
                </a:solidFill>
                <a:latin typeface="Arial Narrow" pitchFamily="34" charset="0"/>
              </a:rPr>
            </a:br>
            <a:r>
              <a:rPr lang="en-GB" sz="3600" b="1">
                <a:solidFill>
                  <a:srgbClr val="4A8A9C"/>
                </a:solidFill>
                <a:latin typeface="Arial Narrow" pitchFamily="34" charset="0"/>
              </a:rPr>
              <a:t>Measures</a:t>
            </a:r>
          </a:p>
        </p:txBody>
      </p:sp>
      <p:pic>
        <p:nvPicPr>
          <p:cNvPr id="379910"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79911"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79912" name="Rectangle 8"/>
          <p:cNvSpPr>
            <a:spLocks noGrp="1" noChangeArrowheads="1"/>
          </p:cNvSpPr>
          <p:nvPr>
            <p:ph type="body" idx="1"/>
          </p:nvPr>
        </p:nvSpPr>
        <p:spPr/>
        <p:txBody>
          <a:bodyPr/>
          <a:lstStyle/>
          <a:p>
            <a:pPr>
              <a:lnSpc>
                <a:spcPct val="80000"/>
              </a:lnSpc>
            </a:pPr>
            <a:r>
              <a:rPr lang="en-GB" sz="2400"/>
              <a:t>Teams in context</a:t>
            </a:r>
          </a:p>
          <a:p>
            <a:pPr lvl="1">
              <a:lnSpc>
                <a:spcPct val="80000"/>
              </a:lnSpc>
            </a:pPr>
            <a:r>
              <a:rPr lang="en-GB" sz="2000"/>
              <a:t>Input measures include audience characteristics, venue, sport type, stage of competition, team quality</a:t>
            </a:r>
          </a:p>
          <a:p>
            <a:pPr lvl="1">
              <a:lnSpc>
                <a:spcPct val="80000"/>
              </a:lnSpc>
            </a:pPr>
            <a:r>
              <a:rPr lang="en-GB" sz="2000"/>
              <a:t>Outcome measures include score configuration, assertiveness, aggression, fouling, sport-specific statistics</a:t>
            </a:r>
          </a:p>
          <a:p>
            <a:pPr>
              <a:lnSpc>
                <a:spcPct val="80000"/>
              </a:lnSpc>
            </a:pPr>
            <a:r>
              <a:rPr lang="en-GB" sz="2400"/>
              <a:t>Team roles</a:t>
            </a:r>
          </a:p>
          <a:p>
            <a:pPr lvl="1">
              <a:lnSpc>
                <a:spcPct val="80000"/>
              </a:lnSpc>
            </a:pPr>
            <a:r>
              <a:rPr lang="en-GB" sz="2000"/>
              <a:t>Various measures of coach behaviour include:</a:t>
            </a:r>
          </a:p>
          <a:p>
            <a:pPr lvl="2">
              <a:lnSpc>
                <a:spcPct val="80000"/>
              </a:lnSpc>
            </a:pPr>
            <a:r>
              <a:rPr lang="en-GB" sz="2000"/>
              <a:t>Coaching Decision Style Questionnaire (CDSQ, based on Vroom &amp; Yetton’s decision tree)</a:t>
            </a:r>
          </a:p>
          <a:p>
            <a:pPr lvl="2">
              <a:lnSpc>
                <a:spcPct val="80000"/>
              </a:lnSpc>
            </a:pPr>
            <a:r>
              <a:rPr lang="en-GB" sz="2000"/>
              <a:t>Coach Behaviour Description Questionnaire (CBDQ 20 items, 8 categories - training, initiation, interpersonal team operations, social behaviour, representation behaviour, organised communication, recognition, general excitement)</a:t>
            </a: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79911">
                                            <p:txEl>
                                              <p:pRg st="0" end="0"/>
                                            </p:txEl>
                                          </p:spTgt>
                                        </p:tgtEl>
                                        <p:attrNameLst>
                                          <p:attrName>style.visibility</p:attrName>
                                        </p:attrNameLst>
                                      </p:cBhvr>
                                      <p:to>
                                        <p:strVal val="visible"/>
                                      </p:to>
                                    </p:set>
                                    <p:anim calcmode="lin" valueType="num">
                                      <p:cBhvr additive="base">
                                        <p:cTn id="13" dur="500" fill="hold"/>
                                        <p:tgtEl>
                                          <p:spTgt spid="3799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99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P spid="37991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0" y="228600"/>
            <a:ext cx="9144000" cy="823913"/>
          </a:xfrm>
          <a:prstGeom prst="rect">
            <a:avLst/>
          </a:prstGeom>
          <a:noFill/>
          <a:ln w="12700">
            <a:noFill/>
            <a:miter lim="800000"/>
            <a:headEnd/>
            <a:tailEnd/>
          </a:ln>
          <a:effectLst/>
        </p:spPr>
        <p:txBody>
          <a:bodyPr lIns="90488" tIns="44450" rIns="90488" bIns="44450" anchor="ctr"/>
          <a:lstStyle/>
          <a:p>
            <a:pPr algn="ctr" defTabSz="762000">
              <a:lnSpc>
                <a:spcPct val="100000"/>
              </a:lnSpc>
              <a:spcBef>
                <a:spcPct val="0"/>
              </a:spcBef>
              <a:buSzTx/>
            </a:pPr>
            <a:endParaRPr lang="en-GB" sz="4000">
              <a:solidFill>
                <a:schemeClr val="tx2"/>
              </a:solidFill>
            </a:endParaRPr>
          </a:p>
        </p:txBody>
      </p:sp>
      <p:sp>
        <p:nvSpPr>
          <p:cNvPr id="381955" name="Rectangle 3"/>
          <p:cNvSpPr>
            <a:spLocks noChangeArrowheads="1"/>
          </p:cNvSpPr>
          <p:nvPr/>
        </p:nvSpPr>
        <p:spPr bwMode="auto">
          <a:xfrm>
            <a:off x="250825" y="1196975"/>
            <a:ext cx="8610600" cy="5661025"/>
          </a:xfrm>
          <a:prstGeom prst="rect">
            <a:avLst/>
          </a:prstGeom>
          <a:noFill/>
          <a:ln w="12700">
            <a:noFill/>
            <a:miter lim="800000"/>
            <a:headEnd/>
            <a:tailEnd/>
          </a:ln>
          <a:effectLst/>
        </p:spPr>
        <p:txBody>
          <a:bodyPr lIns="90488" tIns="44450" rIns="90488" bIns="44450"/>
          <a:lstStyle/>
          <a:p>
            <a:pPr marL="342900" indent="-342900" defTabSz="762000">
              <a:lnSpc>
                <a:spcPct val="100000"/>
              </a:lnSpc>
              <a:buFontTx/>
              <a:buChar char="•"/>
            </a:pPr>
            <a:endParaRPr lang="en-GB" sz="2800">
              <a:solidFill>
                <a:schemeClr val="tx1"/>
              </a:solidFill>
            </a:endParaRPr>
          </a:p>
        </p:txBody>
      </p:sp>
      <p:sp>
        <p:nvSpPr>
          <p:cNvPr id="381956" name="Rectangle 4"/>
          <p:cNvSpPr>
            <a:spLocks noChangeArrowheads="1"/>
          </p:cNvSpPr>
          <p:nvPr/>
        </p:nvSpPr>
        <p:spPr bwMode="auto">
          <a:xfrm>
            <a:off x="0" y="0"/>
            <a:ext cx="9144000" cy="1676400"/>
          </a:xfrm>
          <a:prstGeom prst="rect">
            <a:avLst/>
          </a:prstGeom>
          <a:solidFill>
            <a:srgbClr val="E7E7E7"/>
          </a:solidFill>
          <a:ln w="12700">
            <a:solidFill>
              <a:srgbClr val="E7E7E7"/>
            </a:solidFill>
            <a:miter lim="800000"/>
            <a:headEnd/>
            <a:tailEnd/>
          </a:ln>
          <a:effectLst/>
        </p:spPr>
        <p:txBody>
          <a:bodyPr wrap="none" anchor="ctr"/>
          <a:lstStyle/>
          <a:p>
            <a:endParaRPr lang="en-US"/>
          </a:p>
        </p:txBody>
      </p:sp>
      <p:sp>
        <p:nvSpPr>
          <p:cNvPr id="381957" name="Text Box 5"/>
          <p:cNvSpPr txBox="1">
            <a:spLocks noChangeArrowheads="1"/>
          </p:cNvSpPr>
          <p:nvPr/>
        </p:nvSpPr>
        <p:spPr bwMode="auto">
          <a:xfrm>
            <a:off x="1143000" y="304800"/>
            <a:ext cx="4343400" cy="1190625"/>
          </a:xfrm>
          <a:prstGeom prst="rect">
            <a:avLst/>
          </a:prstGeom>
          <a:noFill/>
          <a:ln w="12700">
            <a:noFill/>
            <a:miter lim="800000"/>
            <a:headEnd/>
            <a:tailEnd/>
          </a:ln>
          <a:effectLst/>
        </p:spPr>
        <p:txBody>
          <a:bodyPr>
            <a:spAutoFit/>
          </a:bodyPr>
          <a:lstStyle/>
          <a:p>
            <a:pPr>
              <a:lnSpc>
                <a:spcPct val="100000"/>
              </a:lnSpc>
              <a:spcBef>
                <a:spcPct val="0"/>
              </a:spcBef>
              <a:buSzTx/>
            </a:pPr>
            <a:r>
              <a:rPr lang="en-GB" sz="3600" b="1">
                <a:solidFill>
                  <a:srgbClr val="4A8A9C"/>
                </a:solidFill>
                <a:latin typeface="Arial Narrow" pitchFamily="34" charset="0"/>
              </a:rPr>
              <a:t>Methods and </a:t>
            </a:r>
            <a:br>
              <a:rPr lang="en-GB" sz="3600" b="1">
                <a:solidFill>
                  <a:srgbClr val="4A8A9C"/>
                </a:solidFill>
                <a:latin typeface="Arial Narrow" pitchFamily="34" charset="0"/>
              </a:rPr>
            </a:br>
            <a:r>
              <a:rPr lang="en-GB" sz="3600" b="1">
                <a:solidFill>
                  <a:srgbClr val="4A8A9C"/>
                </a:solidFill>
                <a:latin typeface="Arial Narrow" pitchFamily="34" charset="0"/>
              </a:rPr>
              <a:t>Measures</a:t>
            </a:r>
          </a:p>
        </p:txBody>
      </p:sp>
      <p:pic>
        <p:nvPicPr>
          <p:cNvPr id="381958" name="Picture 6"/>
          <p:cNvPicPr>
            <a:picLocks noChangeAspect="1" noChangeArrowheads="1"/>
          </p:cNvPicPr>
          <p:nvPr/>
        </p:nvPicPr>
        <p:blipFill>
          <a:blip r:embed="rId3"/>
          <a:srcRect/>
          <a:stretch>
            <a:fillRect/>
          </a:stretch>
        </p:blipFill>
        <p:spPr bwMode="auto">
          <a:xfrm>
            <a:off x="6061075" y="0"/>
            <a:ext cx="3082925" cy="1676400"/>
          </a:xfrm>
          <a:prstGeom prst="rect">
            <a:avLst/>
          </a:prstGeom>
          <a:noFill/>
          <a:ln w="12700">
            <a:noFill/>
            <a:miter lim="800000"/>
            <a:headEnd/>
            <a:tailEnd/>
          </a:ln>
          <a:effectLst/>
        </p:spPr>
      </p:pic>
      <p:sp>
        <p:nvSpPr>
          <p:cNvPr id="381959" name="Rectangle 7"/>
          <p:cNvSpPr>
            <a:spLocks noChangeArrowheads="1"/>
          </p:cNvSpPr>
          <p:nvPr/>
        </p:nvSpPr>
        <p:spPr bwMode="auto">
          <a:xfrm>
            <a:off x="304800" y="1828800"/>
            <a:ext cx="8610600" cy="5029200"/>
          </a:xfrm>
          <a:prstGeom prst="rect">
            <a:avLst/>
          </a:prstGeom>
          <a:noFill/>
          <a:ln w="12700">
            <a:noFill/>
            <a:miter lim="800000"/>
            <a:headEnd/>
            <a:tailEnd/>
          </a:ln>
          <a:effectLst/>
        </p:spPr>
        <p:txBody>
          <a:bodyPr lIns="90488" tIns="44450" rIns="90488" bIns="44450"/>
          <a:lstStyle/>
          <a:p>
            <a:pPr algn="ctr">
              <a:lnSpc>
                <a:spcPct val="100000"/>
              </a:lnSpc>
              <a:spcBef>
                <a:spcPct val="0"/>
              </a:spcBef>
              <a:buSzTx/>
            </a:pPr>
            <a:endParaRPr lang="en-GB" sz="2800">
              <a:solidFill>
                <a:schemeClr val="tx1"/>
              </a:solidFill>
              <a:latin typeface="Times New Roman" pitchFamily="18" charset="0"/>
            </a:endParaRPr>
          </a:p>
        </p:txBody>
      </p:sp>
      <p:sp>
        <p:nvSpPr>
          <p:cNvPr id="381960" name="Rectangle 8"/>
          <p:cNvSpPr>
            <a:spLocks noGrp="1" noChangeArrowheads="1"/>
          </p:cNvSpPr>
          <p:nvPr>
            <p:ph type="body" idx="1"/>
          </p:nvPr>
        </p:nvSpPr>
        <p:spPr/>
        <p:txBody>
          <a:bodyPr/>
          <a:lstStyle/>
          <a:p>
            <a:pPr>
              <a:lnSpc>
                <a:spcPct val="80000"/>
              </a:lnSpc>
            </a:pPr>
            <a:r>
              <a:rPr lang="en-GB" sz="2400"/>
              <a:t>Team roles cont.</a:t>
            </a:r>
          </a:p>
          <a:p>
            <a:pPr lvl="1">
              <a:lnSpc>
                <a:spcPct val="80000"/>
              </a:lnSpc>
            </a:pPr>
            <a:r>
              <a:rPr lang="en-GB" sz="2000"/>
              <a:t>Leadership Scale for Sports (LSS 40 items, 5 subscales - training &amp; instruction, autocratic behaviour, democratic behaviour, social support, positive feedback)</a:t>
            </a:r>
          </a:p>
          <a:p>
            <a:pPr lvl="2">
              <a:lnSpc>
                <a:spcPct val="80000"/>
              </a:lnSpc>
            </a:pPr>
            <a:r>
              <a:rPr lang="en-GB" sz="2000"/>
              <a:t>LSS administered in 2 forms (My coach is …; I prefer my coach to ….)</a:t>
            </a:r>
          </a:p>
          <a:p>
            <a:pPr lvl="2">
              <a:lnSpc>
                <a:spcPct val="80000"/>
              </a:lnSpc>
            </a:pPr>
            <a:r>
              <a:rPr lang="en-GB" sz="2000"/>
              <a:t>Individual differences (gender, age) reflect in preferred styles</a:t>
            </a:r>
          </a:p>
          <a:p>
            <a:pPr lvl="1">
              <a:lnSpc>
                <a:spcPct val="80000"/>
              </a:lnSpc>
            </a:pPr>
            <a:r>
              <a:rPr lang="en-GB" sz="2000"/>
              <a:t>Coaching Behaviour Assessment System (CBAS, 12 categories, 2 groups - reactive behaviour and spontaneous behaviour)</a:t>
            </a:r>
          </a:p>
          <a:p>
            <a:pPr lvl="2">
              <a:lnSpc>
                <a:spcPct val="80000"/>
              </a:lnSpc>
            </a:pPr>
            <a:r>
              <a:rPr lang="en-GB" sz="2000"/>
              <a:t>Children’s self-esteem shown to relate to preferred coaching styles</a:t>
            </a:r>
          </a:p>
          <a:p>
            <a:pPr lvl="1">
              <a:lnSpc>
                <a:spcPct val="80000"/>
              </a:lnSpc>
            </a:pPr>
            <a:r>
              <a:rPr lang="en-GB" sz="2000"/>
              <a:t>Arizona State Univ. Observation Instrument (ASUOI, 13 categories)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81959">
                                            <p:txEl>
                                              <p:pRg st="0" end="0"/>
                                            </p:txEl>
                                          </p:spTgt>
                                        </p:tgtEl>
                                        <p:attrNameLst>
                                          <p:attrName>style.visibility</p:attrName>
                                        </p:attrNameLst>
                                      </p:cBhvr>
                                      <p:to>
                                        <p:strVal val="visible"/>
                                      </p:to>
                                    </p:set>
                                    <p:anim calcmode="lin" valueType="num">
                                      <p:cBhvr additive="base">
                                        <p:cTn id="13" dur="500" fill="hold"/>
                                        <p:tgtEl>
                                          <p:spTgt spid="3819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19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p:bldP spid="38195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Social Loafing</a:t>
            </a:r>
          </a:p>
        </p:txBody>
      </p:sp>
      <p:sp>
        <p:nvSpPr>
          <p:cNvPr id="51203" name="Rectangle 3"/>
          <p:cNvSpPr>
            <a:spLocks noGrp="1" noChangeArrowheads="1"/>
          </p:cNvSpPr>
          <p:nvPr>
            <p:ph sz="half" idx="2"/>
          </p:nvPr>
        </p:nvSpPr>
        <p:spPr/>
        <p:txBody>
          <a:bodyPr/>
          <a:lstStyle/>
          <a:p>
            <a:r>
              <a:rPr lang="en-US" b="1" smtClean="0"/>
              <a:t>Social Loafing </a:t>
            </a:r>
          </a:p>
          <a:p>
            <a:pPr lvl="1"/>
            <a:r>
              <a:rPr lang="en-US" smtClean="0"/>
              <a:t>tendency for individual effort to decline as group size increases</a:t>
            </a:r>
          </a:p>
        </p:txBody>
      </p:sp>
      <p:pic>
        <p:nvPicPr>
          <p:cNvPr id="51204" name="Picture 2"/>
          <p:cNvPicPr>
            <a:picLocks noGrp="1" noChangeAspect="1" noChangeArrowheads="1"/>
          </p:cNvPicPr>
          <p:nvPr>
            <p:ph sz="half" idx="1"/>
          </p:nvPr>
        </p:nvPicPr>
        <p:blipFill>
          <a:blip r:embed="rId3"/>
          <a:srcRect/>
          <a:stretch>
            <a:fillRect/>
          </a:stretch>
        </p:blipFill>
        <p:spPr>
          <a:xfrm>
            <a:off x="1447800" y="2286000"/>
            <a:ext cx="2563813" cy="3840163"/>
          </a:xfrm>
          <a:noFill/>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Reasons for Social Loafing</a:t>
            </a:r>
          </a:p>
        </p:txBody>
      </p:sp>
      <p:sp>
        <p:nvSpPr>
          <p:cNvPr id="52227" name="Content Placeholder 6"/>
          <p:cNvSpPr>
            <a:spLocks noGrp="1"/>
          </p:cNvSpPr>
          <p:nvPr>
            <p:ph idx="1"/>
          </p:nvPr>
        </p:nvSpPr>
        <p:spPr/>
        <p:txBody>
          <a:bodyPr/>
          <a:lstStyle/>
          <a:p>
            <a:r>
              <a:rPr lang="en-US" smtClean="0"/>
              <a:t>Equity of effort</a:t>
            </a:r>
          </a:p>
          <a:p>
            <a:r>
              <a:rPr lang="en-US" smtClean="0"/>
              <a:t>Loss of personal accountability</a:t>
            </a:r>
          </a:p>
          <a:p>
            <a:r>
              <a:rPr lang="en-US" smtClean="0"/>
              <a:t>Motivational loss due to sharing of rewards</a:t>
            </a:r>
          </a:p>
          <a:p>
            <a:r>
              <a:rPr lang="en-US" smtClean="0"/>
              <a:t>Coordination loss as more people perform the task</a:t>
            </a:r>
          </a:p>
          <a:p>
            <a:endParaRPr lang="en-US" smtClean="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smtClean="0"/>
              <a:t>Social Loafing and Free Riding:</a:t>
            </a:r>
            <a:br>
              <a:rPr lang="en-US" sz="2800" smtClean="0"/>
            </a:br>
            <a:r>
              <a:rPr lang="en-US" sz="2800" smtClean="0"/>
              <a:t>Motivation Loss In Groups</a:t>
            </a:r>
          </a:p>
        </p:txBody>
      </p:sp>
      <p:sp>
        <p:nvSpPr>
          <p:cNvPr id="17411" name="Rectangle 3"/>
          <p:cNvSpPr>
            <a:spLocks noGrp="1" noChangeArrowheads="1"/>
          </p:cNvSpPr>
          <p:nvPr>
            <p:ph type="body" idx="1"/>
          </p:nvPr>
        </p:nvSpPr>
        <p:spPr>
          <a:xfrm>
            <a:off x="685800" y="1981200"/>
            <a:ext cx="7772400" cy="4495800"/>
          </a:xfrm>
        </p:spPr>
        <p:txBody>
          <a:bodyPr/>
          <a:lstStyle/>
          <a:p>
            <a:pPr>
              <a:lnSpc>
                <a:spcPct val="90000"/>
              </a:lnSpc>
              <a:buFontTx/>
              <a:buBlip>
                <a:blip r:embed="rId3"/>
              </a:buBlip>
            </a:pPr>
            <a:r>
              <a:rPr lang="en-US" sz="2000" smtClean="0"/>
              <a:t>The tendency for group members to exert less individual effort  as the size of the group increases. Less effort found on:</a:t>
            </a:r>
          </a:p>
          <a:p>
            <a:pPr lvl="1">
              <a:lnSpc>
                <a:spcPct val="90000"/>
              </a:lnSpc>
            </a:pPr>
            <a:r>
              <a:rPr lang="en-US" sz="1800" i="1" smtClean="0"/>
              <a:t>Performance Task</a:t>
            </a:r>
            <a:r>
              <a:rPr lang="en-US" sz="1800" smtClean="0"/>
              <a:t>:  A type of group task in which the coordinated efforts of several people are added together to form the group’s product </a:t>
            </a:r>
          </a:p>
          <a:p>
            <a:pPr lvl="2">
              <a:lnSpc>
                <a:spcPct val="90000"/>
              </a:lnSpc>
            </a:pPr>
            <a:r>
              <a:rPr lang="en-US" sz="1800" smtClean="0">
                <a:latin typeface="Times New Roman" pitchFamily="18" charset="0"/>
              </a:rPr>
              <a:t>Adding performance of multiple people to compute department sales.</a:t>
            </a:r>
          </a:p>
          <a:p>
            <a:pPr lvl="1">
              <a:lnSpc>
                <a:spcPct val="90000"/>
              </a:lnSpc>
              <a:buFontTx/>
              <a:buNone/>
            </a:pPr>
            <a:r>
              <a:rPr lang="en-US" sz="1800" i="1" smtClean="0"/>
              <a:t>--Cognitive Tasks: Thinking of large number of solutions to a problem when working in a group—Brainstorming in a group</a:t>
            </a:r>
          </a:p>
          <a:p>
            <a:pPr lvl="1">
              <a:lnSpc>
                <a:spcPct val="90000"/>
              </a:lnSpc>
              <a:buFontTx/>
              <a:buNone/>
            </a:pPr>
            <a:r>
              <a:rPr lang="en-US" sz="1800" i="1" smtClean="0"/>
              <a:t>--Perceptual Tasks: Number of people watching a radar screen for hostile planes </a:t>
            </a:r>
          </a:p>
          <a:p>
            <a:pPr lvl="1">
              <a:lnSpc>
                <a:spcPct val="90000"/>
              </a:lnSpc>
              <a:buFontTx/>
              <a:buNone/>
            </a:pPr>
            <a:r>
              <a:rPr lang="en-US" sz="1800" i="1" smtClean="0"/>
              <a:t>--Problem Solving Tasks: Evaluation of a problem and generating a solution. Where to locate the new plant.</a:t>
            </a:r>
          </a:p>
          <a:p>
            <a:pPr lvl="1">
              <a:lnSpc>
                <a:spcPct val="90000"/>
              </a:lnSpc>
              <a:buFontTx/>
              <a:buNone/>
            </a:pPr>
            <a:endParaRPr lang="en-US" sz="1800" smtClean="0"/>
          </a:p>
          <a:p>
            <a:pPr lvl="1">
              <a:lnSpc>
                <a:spcPct val="90000"/>
              </a:lnSpc>
              <a:buFontTx/>
              <a:buNone/>
            </a:pPr>
            <a:endParaRPr lang="en-US" sz="1800" smtClean="0"/>
          </a:p>
          <a:p>
            <a:pPr lvl="1">
              <a:lnSpc>
                <a:spcPct val="90000"/>
              </a:lnSpc>
            </a:pPr>
            <a:endParaRPr lang="en-US" sz="1800" smtClean="0"/>
          </a:p>
          <a:p>
            <a:pPr>
              <a:lnSpc>
                <a:spcPct val="90000"/>
              </a:lnSpc>
              <a:buFontTx/>
              <a:buBlip>
                <a:blip r:embed="rId3"/>
              </a:buBlip>
            </a:pPr>
            <a:endParaRPr lang="en-US" sz="2400" smtClean="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2400" smtClean="0"/>
              <a:t/>
            </a:r>
            <a:br>
              <a:rPr lang="en-US" sz="2400" smtClean="0"/>
            </a:br>
            <a:r>
              <a:rPr lang="en-US" sz="2400" smtClean="0"/>
              <a:t>Antecedents of Social Loafing:</a:t>
            </a:r>
            <a:br>
              <a:rPr lang="en-US" sz="2400" smtClean="0"/>
            </a:br>
            <a:r>
              <a:rPr lang="en-US" sz="2400" smtClean="0"/>
              <a:t>Group Size</a:t>
            </a:r>
            <a:r>
              <a:rPr lang="en-US" sz="2800" smtClean="0"/>
              <a:t/>
            </a:r>
            <a:br>
              <a:rPr lang="en-US" sz="2800" smtClean="0"/>
            </a:br>
            <a:endParaRPr lang="en-US" sz="2800" smtClean="0"/>
          </a:p>
        </p:txBody>
      </p:sp>
      <p:pic>
        <p:nvPicPr>
          <p:cNvPr id="18435" name="Picture 3"/>
          <p:cNvPicPr>
            <a:picLocks noGrp="1" noChangeAspect="1" noChangeArrowheads="1"/>
          </p:cNvPicPr>
          <p:nvPr>
            <p:ph idx="1"/>
          </p:nvPr>
        </p:nvPicPr>
        <p:blipFill>
          <a:blip r:embed="rId3"/>
          <a:srcRect/>
          <a:stretch>
            <a:fillRect/>
          </a:stretch>
        </p:blipFill>
        <p:spPr>
          <a:xfrm>
            <a:off x="685800" y="1981200"/>
            <a:ext cx="7772400" cy="4419600"/>
          </a:xfr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type="body" idx="1"/>
          </p:nvPr>
        </p:nvSpPr>
        <p:spPr/>
        <p:txBody>
          <a:bodyPr/>
          <a:lstStyle/>
          <a:p>
            <a:r>
              <a:rPr lang="en-US" sz="2400" smtClean="0"/>
              <a:t>Free Riding—A person can receive the benefits of being in a team without exerting the effort.</a:t>
            </a:r>
          </a:p>
          <a:p>
            <a:pPr lvl="1"/>
            <a:r>
              <a:rPr lang="en-US" sz="2000" smtClean="0"/>
              <a:t>A members of project group does not contribute but receives the same grade as the other members of the team, contributions to KERA.</a:t>
            </a:r>
          </a:p>
          <a:p>
            <a:pPr lvl="1"/>
            <a:r>
              <a:rPr lang="en-US" sz="2000" smtClean="0"/>
              <a:t>On a disjunctive task-performance is determined by the best member of the team, other people free ride, example, expertise of team members well known, low expertise loaf.</a:t>
            </a:r>
          </a:p>
          <a:p>
            <a:pPr lvl="1"/>
            <a:r>
              <a:rPr lang="en-US" sz="2000" smtClean="0"/>
              <a:t>On a conjunctive task, performance is determined by the low ability or skill member, people with more expertise will reduce their effort –interdependent task </a:t>
            </a:r>
          </a:p>
          <a:p>
            <a:pPr lvl="1">
              <a:buFontTx/>
              <a:buNone/>
            </a:pPr>
            <a:endParaRPr lang="en-US" sz="2000" smtClean="0"/>
          </a:p>
          <a:p>
            <a:pPr lvl="1">
              <a:buFontTx/>
              <a:buNone/>
            </a:pPr>
            <a:endParaRPr lang="en-US" sz="2000" smtClean="0"/>
          </a:p>
          <a:p>
            <a:pPr lvl="1">
              <a:buFontTx/>
              <a:buNone/>
            </a:pPr>
            <a:endParaRPr lang="en-US" sz="20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800" smtClean="0"/>
              <a:t>Why Do People Loaf and Free Ride</a:t>
            </a:r>
          </a:p>
        </p:txBody>
      </p:sp>
      <p:sp>
        <p:nvSpPr>
          <p:cNvPr id="20483" name="Rectangle 3"/>
          <p:cNvSpPr>
            <a:spLocks noGrp="1" noChangeArrowheads="1"/>
          </p:cNvSpPr>
          <p:nvPr>
            <p:ph type="body" idx="1"/>
          </p:nvPr>
        </p:nvSpPr>
        <p:spPr/>
        <p:txBody>
          <a:bodyPr/>
          <a:lstStyle/>
          <a:p>
            <a:r>
              <a:rPr lang="en-US" sz="2400" i="1" smtClean="0"/>
              <a:t>Lack of Identifiability: When people share responsibility for a task and team member efforts are pooled together into a single group solution, it may be difficult to identify the contributions of each team member.</a:t>
            </a:r>
            <a:r>
              <a:rPr lang="en-US" i="1" smtClean="0"/>
              <a:t> </a:t>
            </a:r>
          </a:p>
          <a:p>
            <a:pPr lvl="1"/>
            <a:r>
              <a:rPr lang="en-US" i="1" smtClean="0"/>
              <a:t> </a:t>
            </a:r>
            <a:r>
              <a:rPr lang="en-US" smtClean="0"/>
              <a:t>Diffusion of responsibility (less personal responsibility) </a:t>
            </a:r>
          </a:p>
          <a:p>
            <a:pPr lvl="1"/>
            <a:r>
              <a:rPr lang="en-US" smtClean="0"/>
              <a:t>Rational analysis of cost of one’s effort and potential rewards.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smtClean="0"/>
          </a:p>
        </p:txBody>
      </p:sp>
      <p:sp>
        <p:nvSpPr>
          <p:cNvPr id="21507" name="Rectangle 3"/>
          <p:cNvSpPr>
            <a:spLocks noGrp="1" noChangeArrowheads="1"/>
          </p:cNvSpPr>
          <p:nvPr>
            <p:ph type="body" idx="1"/>
          </p:nvPr>
        </p:nvSpPr>
        <p:spPr/>
        <p:txBody>
          <a:bodyPr/>
          <a:lstStyle/>
          <a:p>
            <a:r>
              <a:rPr lang="en-US" sz="2400" smtClean="0"/>
              <a:t>Dispensability of Effort: feelings that my efforts are not important to the team, can not make a contribution—my perception or team member’s behavior</a:t>
            </a:r>
          </a:p>
          <a:p>
            <a:pPr>
              <a:buFontTx/>
              <a:buNone/>
            </a:pPr>
            <a:endParaRPr lang="en-US" smtClean="0"/>
          </a:p>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77800"/>
            <a:ext cx="9144000" cy="0"/>
          </a:xfrm>
          <a:prstGeom prst="rect">
            <a:avLst/>
          </a:prstGeom>
          <a:noFill/>
          <a:ln w="9525" algn="ctr">
            <a:noFill/>
            <a:miter lim="800000"/>
            <a:headEnd/>
            <a:tailEnd/>
          </a:ln>
          <a:effectLst/>
        </p:spPr>
        <p:txBody>
          <a:bodyPr wrap="none" anchor="ctr">
            <a:spAutoFit/>
          </a:bodyPr>
          <a:lstStyle/>
          <a:p>
            <a:pPr>
              <a:tabLst>
                <a:tab pos="228600" algn="l"/>
              </a:tabLst>
            </a:pPr>
            <a:endParaRPr lang="en-US"/>
          </a:p>
        </p:txBody>
      </p:sp>
      <p:grpSp>
        <p:nvGrpSpPr>
          <p:cNvPr id="2" name="Group 27"/>
          <p:cNvGrpSpPr>
            <a:grpSpLocks/>
          </p:cNvGrpSpPr>
          <p:nvPr/>
        </p:nvGrpSpPr>
        <p:grpSpPr bwMode="auto">
          <a:xfrm>
            <a:off x="457200" y="1828800"/>
            <a:ext cx="8458200" cy="4572000"/>
            <a:chOff x="1056" y="1248"/>
            <a:chExt cx="3936" cy="1728"/>
          </a:xfrm>
        </p:grpSpPr>
        <p:sp>
          <p:nvSpPr>
            <p:cNvPr id="54276" name="Rectangle 4"/>
            <p:cNvSpPr>
              <a:spLocks noChangeArrowheads="1"/>
            </p:cNvSpPr>
            <p:nvPr/>
          </p:nvSpPr>
          <p:spPr bwMode="auto">
            <a:xfrm>
              <a:off x="3648" y="2400"/>
              <a:ext cx="1344" cy="576"/>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a:latin typeface="Times New Roman" pitchFamily="18" charset="0"/>
                  <a:cs typeface="Times New Roman" pitchFamily="18" charset="0"/>
                </a:rPr>
                <a:t>Congregations, work groups, unions, professional associations</a:t>
              </a:r>
              <a:endParaRPr lang="en-US" sz="2100"/>
            </a:p>
          </p:txBody>
        </p:sp>
        <p:sp>
          <p:nvSpPr>
            <p:cNvPr id="54277" name="Rectangle 5"/>
            <p:cNvSpPr>
              <a:spLocks noChangeArrowheads="1"/>
            </p:cNvSpPr>
            <p:nvPr/>
          </p:nvSpPr>
          <p:spPr bwMode="auto">
            <a:xfrm>
              <a:off x="2022" y="2393"/>
              <a:ext cx="1539" cy="583"/>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a:latin typeface="Times New Roman" pitchFamily="18" charset="0"/>
                  <a:cs typeface="Times New Roman" pitchFamily="18" charset="0"/>
                </a:rPr>
                <a:t>Larger, less intimate, more goal-focused groups typical of more complex societies</a:t>
              </a:r>
              <a:endParaRPr lang="en-US" sz="2100"/>
            </a:p>
          </p:txBody>
        </p:sp>
        <p:sp>
          <p:nvSpPr>
            <p:cNvPr id="54278" name="Rectangle 6"/>
            <p:cNvSpPr>
              <a:spLocks noChangeArrowheads="1"/>
            </p:cNvSpPr>
            <p:nvPr/>
          </p:nvSpPr>
          <p:spPr bwMode="auto">
            <a:xfrm>
              <a:off x="1056" y="2400"/>
              <a:ext cx="838" cy="576"/>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a:latin typeface="Times New Roman" pitchFamily="18" charset="0"/>
                  <a:cs typeface="Times New Roman" pitchFamily="18" charset="0"/>
                </a:rPr>
                <a:t>Secondary groups</a:t>
              </a:r>
              <a:endParaRPr lang="en-US" sz="2100"/>
            </a:p>
          </p:txBody>
        </p:sp>
        <p:sp>
          <p:nvSpPr>
            <p:cNvPr id="54279" name="Rectangle 7"/>
            <p:cNvSpPr>
              <a:spLocks noChangeArrowheads="1"/>
            </p:cNvSpPr>
            <p:nvPr/>
          </p:nvSpPr>
          <p:spPr bwMode="auto">
            <a:xfrm>
              <a:off x="3648" y="1632"/>
              <a:ext cx="1344" cy="645"/>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a:latin typeface="Times New Roman" pitchFamily="18" charset="0"/>
                  <a:cs typeface="Times New Roman" pitchFamily="18" charset="0"/>
                </a:rPr>
                <a:t>Families, close friends, tight-knit peer groups, gangs, elite military squads</a:t>
              </a:r>
              <a:endParaRPr lang="en-US" sz="2100"/>
            </a:p>
          </p:txBody>
        </p:sp>
        <p:sp>
          <p:nvSpPr>
            <p:cNvPr id="54280" name="Rectangle 8"/>
            <p:cNvSpPr>
              <a:spLocks noChangeArrowheads="1"/>
            </p:cNvSpPr>
            <p:nvPr/>
          </p:nvSpPr>
          <p:spPr bwMode="auto">
            <a:xfrm>
              <a:off x="2009" y="1621"/>
              <a:ext cx="1591" cy="645"/>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a:latin typeface="Times New Roman" pitchFamily="18" charset="0"/>
                  <a:cs typeface="Times New Roman" pitchFamily="18" charset="0"/>
                </a:rPr>
                <a:t>Small, long-term groups characterized by face-to-face interaction &amp; high levels of cohesiveness, solidarity, &amp; member identification</a:t>
              </a:r>
              <a:endParaRPr lang="en-US" sz="2100"/>
            </a:p>
          </p:txBody>
        </p:sp>
        <p:sp>
          <p:nvSpPr>
            <p:cNvPr id="54281" name="Rectangle 9"/>
            <p:cNvSpPr>
              <a:spLocks noChangeArrowheads="1"/>
            </p:cNvSpPr>
            <p:nvPr/>
          </p:nvSpPr>
          <p:spPr bwMode="auto">
            <a:xfrm>
              <a:off x="1056" y="1630"/>
              <a:ext cx="864" cy="645"/>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a:latin typeface="Times New Roman" pitchFamily="18" charset="0"/>
                  <a:cs typeface="Times New Roman" pitchFamily="18" charset="0"/>
                </a:rPr>
                <a:t>Primary groups</a:t>
              </a:r>
              <a:endParaRPr lang="en-US" sz="2100"/>
            </a:p>
          </p:txBody>
        </p:sp>
        <p:sp>
          <p:nvSpPr>
            <p:cNvPr id="54282" name="Rectangle 10"/>
            <p:cNvSpPr>
              <a:spLocks noChangeArrowheads="1"/>
            </p:cNvSpPr>
            <p:nvPr/>
          </p:nvSpPr>
          <p:spPr bwMode="auto">
            <a:xfrm>
              <a:off x="3648" y="1248"/>
              <a:ext cx="1344" cy="276"/>
            </a:xfrm>
            <a:prstGeom prst="rect">
              <a:avLst/>
            </a:prstGeom>
            <a:solidFill>
              <a:schemeClr val="folHlink"/>
            </a:solidFill>
            <a:ln w="9525" algn="ctr">
              <a:solidFill>
                <a:srgbClr val="FFFF99"/>
              </a:solidFill>
              <a:miter lim="800000"/>
              <a:headEnd/>
              <a:tailEnd/>
            </a:ln>
            <a:effectLst/>
          </p:spPr>
          <p:txBody>
            <a:bodyPr/>
            <a:lstStyle/>
            <a:p>
              <a:pPr algn="ctr">
                <a:tabLst>
                  <a:tab pos="228600" algn="l"/>
                </a:tabLst>
              </a:pPr>
              <a:r>
                <a:rPr lang="en-US" sz="2100" b="1">
                  <a:latin typeface="Times New Roman" pitchFamily="18" charset="0"/>
                  <a:cs typeface="Times New Roman" pitchFamily="18" charset="0"/>
                </a:rPr>
                <a:t>Examples</a:t>
              </a:r>
              <a:endParaRPr lang="en-US" sz="2100" b="1"/>
            </a:p>
          </p:txBody>
        </p:sp>
        <p:sp>
          <p:nvSpPr>
            <p:cNvPr id="54283" name="Rectangle 11"/>
            <p:cNvSpPr>
              <a:spLocks noChangeArrowheads="1"/>
            </p:cNvSpPr>
            <p:nvPr/>
          </p:nvSpPr>
          <p:spPr bwMode="auto">
            <a:xfrm>
              <a:off x="2016" y="1248"/>
              <a:ext cx="1539" cy="276"/>
            </a:xfrm>
            <a:prstGeom prst="rect">
              <a:avLst/>
            </a:prstGeom>
            <a:solidFill>
              <a:schemeClr val="folHlink"/>
            </a:solidFill>
            <a:ln w="9525" algn="ctr">
              <a:solidFill>
                <a:srgbClr val="FFFF99"/>
              </a:solidFill>
              <a:miter lim="800000"/>
              <a:headEnd/>
              <a:tailEnd/>
            </a:ln>
            <a:effectLst/>
          </p:spPr>
          <p:txBody>
            <a:bodyPr/>
            <a:lstStyle/>
            <a:p>
              <a:pPr algn="ctr">
                <a:tabLst>
                  <a:tab pos="228600" algn="l"/>
                </a:tabLst>
              </a:pPr>
              <a:r>
                <a:rPr lang="en-US" sz="2100" b="1">
                  <a:latin typeface="Times New Roman" pitchFamily="18" charset="0"/>
                  <a:cs typeface="Times New Roman" pitchFamily="18" charset="0"/>
                </a:rPr>
                <a:t>Characteristics</a:t>
              </a:r>
              <a:endParaRPr lang="en-US" sz="2100" b="1"/>
            </a:p>
          </p:txBody>
        </p:sp>
        <p:sp>
          <p:nvSpPr>
            <p:cNvPr id="54284" name="Rectangle 12"/>
            <p:cNvSpPr>
              <a:spLocks noChangeArrowheads="1"/>
            </p:cNvSpPr>
            <p:nvPr/>
          </p:nvSpPr>
          <p:spPr bwMode="auto">
            <a:xfrm>
              <a:off x="1056" y="1248"/>
              <a:ext cx="864" cy="273"/>
            </a:xfrm>
            <a:prstGeom prst="rect">
              <a:avLst/>
            </a:prstGeom>
            <a:solidFill>
              <a:schemeClr val="folHlink"/>
            </a:solidFill>
            <a:ln w="9525" algn="ctr">
              <a:solidFill>
                <a:srgbClr val="FFFF99"/>
              </a:solidFill>
              <a:miter lim="800000"/>
              <a:headEnd/>
              <a:tailEnd/>
            </a:ln>
            <a:effectLst/>
          </p:spPr>
          <p:txBody>
            <a:bodyPr/>
            <a:lstStyle/>
            <a:p>
              <a:pPr>
                <a:tabLst>
                  <a:tab pos="228600" algn="l"/>
                </a:tabLst>
              </a:pPr>
              <a:r>
                <a:rPr lang="en-US" sz="2100" b="1">
                  <a:latin typeface="Times New Roman" pitchFamily="18" charset="0"/>
                  <a:cs typeface="Times New Roman" pitchFamily="18" charset="0"/>
                </a:rPr>
                <a:t>Type of  Group</a:t>
              </a:r>
              <a:endParaRPr lang="en-US" sz="2100" b="1"/>
            </a:p>
          </p:txBody>
        </p:sp>
      </p:grpSp>
      <p:sp>
        <p:nvSpPr>
          <p:cNvPr id="54286" name="Freeform 14"/>
          <p:cNvSpPr>
            <a:spLocks/>
          </p:cNvSpPr>
          <p:nvPr/>
        </p:nvSpPr>
        <p:spPr bwMode="auto">
          <a:xfrm>
            <a:off x="419100" y="6159500"/>
            <a:ext cx="38100" cy="14288"/>
          </a:xfrm>
          <a:custGeom>
            <a:avLst/>
            <a:gdLst/>
            <a:ahLst/>
            <a:cxnLst>
              <a:cxn ang="0">
                <a:pos x="24" y="9"/>
              </a:cxn>
              <a:cxn ang="0">
                <a:pos x="0" y="0"/>
              </a:cxn>
            </a:cxnLst>
            <a:rect l="0" t="0" r="r" b="b"/>
            <a:pathLst>
              <a:path w="24" h="9">
                <a:moveTo>
                  <a:pt x="24" y="9"/>
                </a:moveTo>
                <a:lnTo>
                  <a:pt x="0" y="0"/>
                </a:lnTo>
              </a:path>
            </a:pathLst>
          </a:custGeom>
          <a:noFill/>
          <a:ln w="12700">
            <a:solidFill>
              <a:srgbClr val="FFFF99"/>
            </a:solidFill>
            <a:round/>
            <a:headEnd/>
            <a:tailEnd/>
          </a:ln>
          <a:effectLst/>
        </p:spPr>
        <p:txBody>
          <a:bodyPr/>
          <a:lstStyle/>
          <a:p>
            <a:endParaRPr lang="en-US"/>
          </a:p>
        </p:txBody>
      </p:sp>
      <p:sp>
        <p:nvSpPr>
          <p:cNvPr id="54297" name="Text Box 25"/>
          <p:cNvSpPr txBox="1">
            <a:spLocks noChangeArrowheads="1"/>
          </p:cNvSpPr>
          <p:nvPr/>
        </p:nvSpPr>
        <p:spPr bwMode="auto">
          <a:xfrm>
            <a:off x="7010400" y="6477000"/>
            <a:ext cx="1752600" cy="558800"/>
          </a:xfrm>
          <a:prstGeom prst="rect">
            <a:avLst/>
          </a:prstGeom>
          <a:noFill/>
          <a:ln w="9525">
            <a:noFill/>
            <a:miter lim="800000"/>
            <a:headEnd/>
            <a:tailEnd/>
          </a:ln>
          <a:effectLst/>
        </p:spPr>
        <p:txBody>
          <a:bodyPr>
            <a:spAutoFit/>
          </a:bodyPr>
          <a:lstStyle/>
          <a:p>
            <a:pPr>
              <a:lnSpc>
                <a:spcPct val="90000"/>
              </a:lnSpc>
              <a:spcBef>
                <a:spcPct val="20000"/>
              </a:spcBef>
              <a:buFont typeface="Wingdings" pitchFamily="2" charset="2"/>
              <a:buNone/>
            </a:pPr>
            <a:r>
              <a:rPr lang="en-US" sz="1400" b="1">
                <a:latin typeface="Century Gothic" pitchFamily="34" charset="0"/>
              </a:rPr>
              <a:t>(Cooley, 1909)</a:t>
            </a:r>
          </a:p>
          <a:p>
            <a:pPr eaLnBrk="0" hangingPunct="0"/>
            <a:endParaRPr lang="en-US">
              <a:latin typeface="Century Gothic" pitchFamily="34" charset="0"/>
            </a:endParaRPr>
          </a:p>
        </p:txBody>
      </p:sp>
      <p:sp>
        <p:nvSpPr>
          <p:cNvPr id="54300" name="Text Box 28"/>
          <p:cNvSpPr txBox="1">
            <a:spLocks noChangeArrowheads="1"/>
          </p:cNvSpPr>
          <p:nvPr/>
        </p:nvSpPr>
        <p:spPr bwMode="auto">
          <a:xfrm>
            <a:off x="1143000" y="533400"/>
            <a:ext cx="7010400" cy="628650"/>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400" b="1"/>
              <a:t>Types of Groups  (cont’d)</a:t>
            </a:r>
            <a:endParaRPr 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sz="2800" smtClean="0"/>
              <a:t>Other Reasons For Self-limiting Behavior-</a:t>
            </a:r>
            <a:br>
              <a:rPr lang="en-US" sz="2800" smtClean="0"/>
            </a:br>
            <a:r>
              <a:rPr lang="en-US" sz="2800" smtClean="0"/>
              <a:t>Low Motivation: Raising The White Flag</a:t>
            </a:r>
            <a:br>
              <a:rPr lang="en-US" sz="2800" smtClean="0"/>
            </a:br>
            <a:endParaRPr lang="en-US" sz="2800" smtClean="0"/>
          </a:p>
        </p:txBody>
      </p:sp>
      <p:sp>
        <p:nvSpPr>
          <p:cNvPr id="66563" name="Rectangle 3"/>
          <p:cNvSpPr>
            <a:spLocks noGrp="1" noChangeArrowheads="1"/>
          </p:cNvSpPr>
          <p:nvPr>
            <p:ph type="body" idx="1"/>
          </p:nvPr>
        </p:nvSpPr>
        <p:spPr/>
        <p:txBody>
          <a:bodyPr/>
          <a:lstStyle/>
          <a:p>
            <a:r>
              <a:rPr lang="en-US" sz="2400" smtClean="0"/>
              <a:t>Compelling argument that is accepted</a:t>
            </a:r>
          </a:p>
          <a:p>
            <a:r>
              <a:rPr lang="en-US" sz="2400" smtClean="0"/>
              <a:t>Meaningless decision—unimportant decision or disingenuous (no one listening)</a:t>
            </a:r>
          </a:p>
          <a:p>
            <a:r>
              <a:rPr lang="en-US" sz="2400" smtClean="0"/>
              <a:t>Lacking confidence in one’s ability to communicate or accuracy of one judgments</a:t>
            </a:r>
          </a:p>
          <a:p>
            <a:r>
              <a:rPr lang="en-US" sz="2400" smtClean="0"/>
              <a:t>Strong pressures from others to conform-not appear like a deviant, not lose approval</a:t>
            </a:r>
          </a:p>
          <a:p>
            <a:r>
              <a:rPr lang="en-US" sz="2400" smtClean="0"/>
              <a:t>Other team members appear indifferent, unwilling to commitment themselves</a:t>
            </a:r>
          </a:p>
          <a:p>
            <a:r>
              <a:rPr lang="en-US" sz="2400" smtClean="0"/>
              <a:t>Cycle of failure</a:t>
            </a:r>
          </a:p>
          <a:p>
            <a:endParaRPr lang="en-US" sz="24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smtClean="0"/>
              <a:t>Overcoming Social Loafing, Free Riding, Self Limiting Behavior</a:t>
            </a:r>
          </a:p>
        </p:txBody>
      </p:sp>
      <p:sp>
        <p:nvSpPr>
          <p:cNvPr id="22531" name="Rectangle 3"/>
          <p:cNvSpPr>
            <a:spLocks noGrp="1" noChangeArrowheads="1"/>
          </p:cNvSpPr>
          <p:nvPr>
            <p:ph type="body" sz="half" idx="1"/>
          </p:nvPr>
        </p:nvSpPr>
        <p:spPr>
          <a:xfrm>
            <a:off x="533400" y="2133600"/>
            <a:ext cx="4419600" cy="4191000"/>
          </a:xfrm>
        </p:spPr>
        <p:txBody>
          <a:bodyPr/>
          <a:lstStyle/>
          <a:p>
            <a:pPr>
              <a:lnSpc>
                <a:spcPct val="90000"/>
              </a:lnSpc>
              <a:buClr>
                <a:schemeClr val="tx2"/>
              </a:buClr>
              <a:buFont typeface="Wingdings" pitchFamily="2" charset="2"/>
              <a:buChar char="ü"/>
            </a:pPr>
            <a:r>
              <a:rPr lang="en-US" sz="1900" smtClean="0"/>
              <a:t>Make each team member’s contributions identifiable</a:t>
            </a:r>
          </a:p>
          <a:p>
            <a:pPr>
              <a:lnSpc>
                <a:spcPct val="90000"/>
              </a:lnSpc>
              <a:buClr>
                <a:schemeClr val="tx1"/>
              </a:buClr>
              <a:buFont typeface="Wingdings" pitchFamily="2" charset="2"/>
              <a:buChar char="ü"/>
            </a:pPr>
            <a:r>
              <a:rPr lang="en-US" sz="1800" smtClean="0">
                <a:latin typeface="Verdana" pitchFamily="34" charset="0"/>
                <a:cs typeface="Times New Roman" pitchFamily="18" charset="0"/>
              </a:rPr>
              <a:t>Make individuals feel efforts are indispensable-personal responsibility</a:t>
            </a:r>
          </a:p>
          <a:p>
            <a:pPr lvl="2">
              <a:lnSpc>
                <a:spcPct val="90000"/>
              </a:lnSpc>
              <a:buClr>
                <a:schemeClr val="tx1"/>
              </a:buClr>
              <a:buFont typeface="Wingdings" pitchFamily="2" charset="2"/>
              <a:buChar char="ü"/>
            </a:pPr>
            <a:r>
              <a:rPr lang="en-US" sz="1600" smtClean="0">
                <a:latin typeface="Verdana" pitchFamily="34" charset="0"/>
                <a:cs typeface="Times New Roman" pitchFamily="18" charset="0"/>
              </a:rPr>
              <a:t>How do you do this?</a:t>
            </a:r>
          </a:p>
          <a:p>
            <a:pPr>
              <a:lnSpc>
                <a:spcPct val="90000"/>
              </a:lnSpc>
              <a:buClr>
                <a:schemeClr val="tx2"/>
              </a:buClr>
              <a:buFont typeface="Wingdings" pitchFamily="2" charset="2"/>
              <a:buChar char="ü"/>
            </a:pPr>
            <a:r>
              <a:rPr lang="en-US" sz="1900" smtClean="0"/>
              <a:t>Make work tasks more important and interesting</a:t>
            </a:r>
          </a:p>
          <a:p>
            <a:pPr>
              <a:lnSpc>
                <a:spcPct val="90000"/>
              </a:lnSpc>
              <a:buClr>
                <a:schemeClr val="tx2"/>
              </a:buClr>
              <a:buFont typeface="Wingdings" pitchFamily="2" charset="2"/>
              <a:buChar char="ü"/>
            </a:pPr>
            <a:r>
              <a:rPr lang="en-US" sz="1900" smtClean="0"/>
              <a:t>Reward individuals for contributing to their group’s performance</a:t>
            </a:r>
          </a:p>
          <a:p>
            <a:pPr>
              <a:lnSpc>
                <a:spcPct val="90000"/>
              </a:lnSpc>
              <a:buClr>
                <a:schemeClr val="tx2"/>
              </a:buClr>
              <a:buFont typeface="Wingdings" pitchFamily="2" charset="2"/>
              <a:buChar char="ü"/>
            </a:pPr>
            <a:endParaRPr lang="en-US" sz="1900" smtClean="0"/>
          </a:p>
        </p:txBody>
      </p:sp>
      <p:pic>
        <p:nvPicPr>
          <p:cNvPr id="22532" name="Picture 4" descr="bd19929_"/>
          <p:cNvPicPr>
            <a:picLocks noGrp="1" noChangeAspect="1" noChangeArrowheads="1"/>
          </p:cNvPicPr>
          <p:nvPr>
            <p:ph type="clipArt" sz="half" idx="2"/>
          </p:nvPr>
        </p:nvPicPr>
        <p:blipFill>
          <a:blip r:embed="rId3"/>
          <a:srcRect/>
          <a:stretch>
            <a:fillRect/>
          </a:stretch>
        </p:blipFill>
        <p:spPr>
          <a:xfrm>
            <a:off x="5291138" y="2674938"/>
            <a:ext cx="3095625" cy="3394075"/>
          </a:xfrm>
          <a:noFill/>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000" smtClean="0">
                <a:latin typeface="Verdana" pitchFamily="34" charset="0"/>
              </a:rPr>
              <a:t>Overcoming Social Loafing, Free Riding, and Self-Limiting</a:t>
            </a:r>
            <a:br>
              <a:rPr lang="en-US" sz="2000" smtClean="0">
                <a:latin typeface="Verdana" pitchFamily="34" charset="0"/>
              </a:rPr>
            </a:br>
            <a:r>
              <a:rPr lang="en-US" sz="2000" smtClean="0">
                <a:latin typeface="Verdana" pitchFamily="34" charset="0"/>
              </a:rPr>
              <a:t>Behavior</a:t>
            </a:r>
          </a:p>
        </p:txBody>
      </p:sp>
      <p:sp>
        <p:nvSpPr>
          <p:cNvPr id="23555" name="Rectangle 3"/>
          <p:cNvSpPr>
            <a:spLocks noGrp="1" noChangeArrowheads="1"/>
          </p:cNvSpPr>
          <p:nvPr>
            <p:ph type="body" sz="half" idx="1"/>
          </p:nvPr>
        </p:nvSpPr>
        <p:spPr>
          <a:xfrm>
            <a:off x="685800" y="1981200"/>
            <a:ext cx="3814763" cy="4114800"/>
          </a:xfrm>
        </p:spPr>
        <p:txBody>
          <a:bodyPr/>
          <a:lstStyle/>
          <a:p>
            <a:pPr>
              <a:lnSpc>
                <a:spcPct val="90000"/>
              </a:lnSpc>
              <a:buFontTx/>
              <a:buNone/>
            </a:pPr>
            <a:endParaRPr lang="en-US" sz="2400" smtClean="0">
              <a:latin typeface="Verdana" pitchFamily="34" charset="0"/>
              <a:cs typeface="Times New Roman" pitchFamily="18" charset="0"/>
            </a:endParaRPr>
          </a:p>
          <a:p>
            <a:pPr>
              <a:lnSpc>
                <a:spcPct val="90000"/>
              </a:lnSpc>
            </a:pPr>
            <a:r>
              <a:rPr lang="en-US" sz="2400" smtClean="0">
                <a:cs typeface="Times New Roman" pitchFamily="18" charset="0"/>
              </a:rPr>
              <a:t>Use group goal setting</a:t>
            </a:r>
          </a:p>
          <a:p>
            <a:pPr>
              <a:lnSpc>
                <a:spcPct val="90000"/>
              </a:lnSpc>
            </a:pPr>
            <a:r>
              <a:rPr lang="en-US" sz="2400" smtClean="0">
                <a:cs typeface="Times New Roman" pitchFamily="18" charset="0"/>
              </a:rPr>
              <a:t>Use a contract to bind team members </a:t>
            </a:r>
          </a:p>
          <a:p>
            <a:pPr>
              <a:lnSpc>
                <a:spcPct val="90000"/>
              </a:lnSpc>
            </a:pPr>
            <a:r>
              <a:rPr lang="en-US" sz="2400" smtClean="0">
                <a:cs typeface="Times New Roman" pitchFamily="18" charset="0"/>
              </a:rPr>
              <a:t>Increase cohesiveness of group—team members feel a sense of obligation</a:t>
            </a:r>
          </a:p>
          <a:p>
            <a:pPr>
              <a:lnSpc>
                <a:spcPct val="90000"/>
              </a:lnSpc>
            </a:pPr>
            <a:endParaRPr lang="en-US" sz="2400" smtClean="0">
              <a:cs typeface="Times New Roman" pitchFamily="18" charset="0"/>
            </a:endParaRPr>
          </a:p>
          <a:p>
            <a:pPr>
              <a:lnSpc>
                <a:spcPct val="90000"/>
              </a:lnSpc>
            </a:pPr>
            <a:endParaRPr lang="en-US" sz="2400" smtClean="0">
              <a:cs typeface="Times New Roman" pitchFamily="18" charset="0"/>
            </a:endParaRPr>
          </a:p>
        </p:txBody>
      </p:sp>
      <p:pic>
        <p:nvPicPr>
          <p:cNvPr id="23556" name="Picture 4" descr="bd19929_"/>
          <p:cNvPicPr>
            <a:picLocks noGrp="1" noChangeAspect="1" noChangeArrowheads="1"/>
          </p:cNvPicPr>
          <p:nvPr>
            <p:ph sz="half" idx="2"/>
          </p:nvPr>
        </p:nvPicPr>
        <p:blipFill>
          <a:blip r:embed="rId3"/>
          <a:srcRect/>
          <a:stretch>
            <a:fillRect/>
          </a:stretch>
        </p:blipFill>
        <p:spPr>
          <a:xfrm>
            <a:off x="4643438" y="2644775"/>
            <a:ext cx="3814762" cy="2786063"/>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smtClean="0"/>
          </a:p>
        </p:txBody>
      </p:sp>
      <p:sp>
        <p:nvSpPr>
          <p:cNvPr id="24579" name="Rectangle 3"/>
          <p:cNvSpPr>
            <a:spLocks noGrp="1" noChangeArrowheads="1"/>
          </p:cNvSpPr>
          <p:nvPr>
            <p:ph type="body" sz="half" idx="1"/>
          </p:nvPr>
        </p:nvSpPr>
        <p:spPr>
          <a:xfrm>
            <a:off x="685800" y="1981200"/>
            <a:ext cx="3814763" cy="4114800"/>
          </a:xfrm>
        </p:spPr>
        <p:txBody>
          <a:bodyPr/>
          <a:lstStyle/>
          <a:p>
            <a:pPr>
              <a:lnSpc>
                <a:spcPct val="90000"/>
              </a:lnSpc>
            </a:pPr>
            <a:r>
              <a:rPr lang="en-US" sz="2000" smtClean="0">
                <a:cs typeface="Times New Roman" pitchFamily="18" charset="0"/>
              </a:rPr>
              <a:t>Have the task provide team members with the chance to evaluate their performance or receive some feedback against some standard.</a:t>
            </a:r>
          </a:p>
          <a:p>
            <a:pPr>
              <a:lnSpc>
                <a:spcPct val="90000"/>
              </a:lnSpc>
            </a:pPr>
            <a:r>
              <a:rPr lang="en-US" sz="2000" smtClean="0">
                <a:cs typeface="Times New Roman" pitchFamily="18" charset="0"/>
              </a:rPr>
              <a:t>Increase Fairness of Decision of Making Processes</a:t>
            </a:r>
          </a:p>
          <a:p>
            <a:pPr>
              <a:lnSpc>
                <a:spcPct val="90000"/>
              </a:lnSpc>
            </a:pPr>
            <a:r>
              <a:rPr lang="en-US" sz="2000" smtClean="0">
                <a:cs typeface="Times New Roman" pitchFamily="18" charset="0"/>
              </a:rPr>
              <a:t>Pay Attention to Size of the Group</a:t>
            </a:r>
          </a:p>
          <a:p>
            <a:pPr>
              <a:lnSpc>
                <a:spcPct val="90000"/>
              </a:lnSpc>
            </a:pPr>
            <a:r>
              <a:rPr lang="en-US" sz="2000" smtClean="0">
                <a:cs typeface="Times New Roman" pitchFamily="18" charset="0"/>
              </a:rPr>
              <a:t>Monitor People (Accountable) and the Process (Problems) </a:t>
            </a:r>
          </a:p>
        </p:txBody>
      </p:sp>
      <p:pic>
        <p:nvPicPr>
          <p:cNvPr id="24580" name="Picture 4" descr="bd19929_"/>
          <p:cNvPicPr>
            <a:picLocks noGrp="1" noChangeAspect="1" noChangeArrowheads="1"/>
          </p:cNvPicPr>
          <p:nvPr>
            <p:ph sz="half" idx="2"/>
          </p:nvPr>
        </p:nvPicPr>
        <p:blipFill>
          <a:blip r:embed="rId3"/>
          <a:srcRect/>
          <a:stretch>
            <a:fillRect/>
          </a:stretch>
        </p:blipFill>
        <p:spPr>
          <a:xfrm>
            <a:off x="4800600" y="2446338"/>
            <a:ext cx="4038600" cy="3063875"/>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Social Loafing and Culture</a:t>
            </a:r>
          </a:p>
        </p:txBody>
      </p:sp>
      <p:pic>
        <p:nvPicPr>
          <p:cNvPr id="25603" name="Picture 3"/>
          <p:cNvPicPr>
            <a:picLocks noGrp="1" noChangeAspect="1" noChangeArrowheads="1"/>
          </p:cNvPicPr>
          <p:nvPr>
            <p:ph sz="half" idx="1"/>
          </p:nvPr>
        </p:nvPicPr>
        <p:blipFill>
          <a:blip r:embed="rId3"/>
          <a:srcRect/>
          <a:stretch>
            <a:fillRect/>
          </a:stretch>
        </p:blipFill>
        <p:spPr>
          <a:xfrm>
            <a:off x="685800" y="2057400"/>
            <a:ext cx="3810000" cy="4343400"/>
          </a:xfrm>
        </p:spPr>
      </p:pic>
      <p:sp>
        <p:nvSpPr>
          <p:cNvPr id="25604" name="Rectangle 4"/>
          <p:cNvSpPr>
            <a:spLocks noGrp="1" noChangeArrowheads="1"/>
          </p:cNvSpPr>
          <p:nvPr>
            <p:ph type="body" sz="half" idx="2"/>
          </p:nvPr>
        </p:nvSpPr>
        <p:spPr>
          <a:xfrm>
            <a:off x="4648200" y="2057400"/>
            <a:ext cx="3962400" cy="4495800"/>
          </a:xfrm>
        </p:spPr>
        <p:txBody>
          <a:bodyPr/>
          <a:lstStyle/>
          <a:p>
            <a:pPr>
              <a:buClr>
                <a:srgbClr val="CCFFCC"/>
              </a:buClr>
              <a:buFont typeface="Wingdings" pitchFamily="2" charset="2"/>
              <a:buChar char="v"/>
            </a:pPr>
            <a:r>
              <a:rPr lang="en-US" sz="2100" i="1" smtClean="0">
                <a:solidFill>
                  <a:srgbClr val="CCFFCC"/>
                </a:solidFill>
              </a:rPr>
              <a:t>Individualistic Cultures</a:t>
            </a:r>
            <a:r>
              <a:rPr lang="en-US" sz="2100" smtClean="0"/>
              <a:t>:  National groups whose members place a high value on individual accomplishments and personal success.</a:t>
            </a:r>
          </a:p>
          <a:p>
            <a:pPr>
              <a:buClr>
                <a:srgbClr val="CCFFCC"/>
              </a:buClr>
              <a:buFont typeface="Wingdings" pitchFamily="2" charset="2"/>
              <a:buChar char="v"/>
            </a:pPr>
            <a:r>
              <a:rPr lang="en-US" sz="2100" i="1" smtClean="0">
                <a:solidFill>
                  <a:srgbClr val="CCFFCC"/>
                </a:solidFill>
              </a:rPr>
              <a:t>Collectivistic Cultures</a:t>
            </a:r>
            <a:r>
              <a:rPr lang="en-US" sz="2100" smtClean="0"/>
              <a:t>:  National groups whose members place a high value on shared responsibility and the collective good of all.</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sv-SE"/>
              <a:t>Social Loafing</a:t>
            </a:r>
          </a:p>
        </p:txBody>
      </p:sp>
      <p:sp>
        <p:nvSpPr>
          <p:cNvPr id="141315" name="Rectangle 3"/>
          <p:cNvSpPr>
            <a:spLocks noGrp="1" noChangeArrowheads="1"/>
          </p:cNvSpPr>
          <p:nvPr>
            <p:ph type="body" idx="1"/>
          </p:nvPr>
        </p:nvSpPr>
        <p:spPr/>
        <p:txBody>
          <a:bodyPr/>
          <a:lstStyle/>
          <a:p>
            <a:pPr>
              <a:lnSpc>
                <a:spcPct val="90000"/>
              </a:lnSpc>
            </a:pPr>
            <a:r>
              <a:rPr lang="sv-SE"/>
              <a:t>Ways to avoid it:</a:t>
            </a:r>
          </a:p>
          <a:p>
            <a:pPr lvl="1">
              <a:lnSpc>
                <a:spcPct val="90000"/>
              </a:lnSpc>
            </a:pPr>
            <a:r>
              <a:rPr lang="sv-SE"/>
              <a:t>Individual results</a:t>
            </a:r>
          </a:p>
          <a:p>
            <a:pPr lvl="1">
              <a:lnSpc>
                <a:spcPct val="90000"/>
              </a:lnSpc>
            </a:pPr>
            <a:r>
              <a:rPr lang="sv-SE"/>
              <a:t>Fun jobs</a:t>
            </a:r>
          </a:p>
          <a:p>
            <a:pPr lvl="1">
              <a:lnSpc>
                <a:spcPct val="90000"/>
              </a:lnSpc>
            </a:pPr>
            <a:r>
              <a:rPr lang="sv-SE"/>
              <a:t>Reward and evaluate individuals</a:t>
            </a:r>
          </a:p>
          <a:p>
            <a:pPr lvl="1">
              <a:lnSpc>
                <a:spcPct val="90000"/>
              </a:lnSpc>
            </a:pPr>
            <a:r>
              <a:rPr lang="sv-SE"/>
              <a:t>Participation in goal creation</a:t>
            </a:r>
          </a:p>
          <a:p>
            <a:pPr lvl="1">
              <a:lnSpc>
                <a:spcPct val="90000"/>
              </a:lnSpc>
            </a:pPr>
            <a:r>
              <a:rPr lang="sv-SE"/>
              <a:t>Etc…</a:t>
            </a:r>
          </a:p>
          <a:p>
            <a:pPr>
              <a:lnSpc>
                <a:spcPct val="90000"/>
              </a:lnSpc>
            </a:pPr>
            <a:r>
              <a:rPr lang="sv-SE"/>
              <a:t>…is only a problem when intrinsic motivation is low</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0"/>
            <a:ext cx="7772400" cy="1162050"/>
          </a:xfrm>
        </p:spPr>
        <p:txBody>
          <a:bodyPr>
            <a:normAutofit fontScale="90000"/>
          </a:bodyPr>
          <a:lstStyle/>
          <a:p>
            <a:r>
              <a:rPr lang="en-US" sz="4000"/>
              <a:t>Expectancy</a:t>
            </a:r>
            <a:r>
              <a:rPr lang="en-US"/>
              <a:t> Theory &amp; Social Loafing</a:t>
            </a:r>
          </a:p>
        </p:txBody>
      </p:sp>
      <p:sp>
        <p:nvSpPr>
          <p:cNvPr id="36867" name="Rectangle 3"/>
          <p:cNvSpPr>
            <a:spLocks noGrp="1" noChangeArrowheads="1"/>
          </p:cNvSpPr>
          <p:nvPr>
            <p:ph type="body" idx="1"/>
          </p:nvPr>
        </p:nvSpPr>
        <p:spPr>
          <a:xfrm>
            <a:off x="990600" y="1295400"/>
            <a:ext cx="7729538" cy="4133850"/>
          </a:xfrm>
        </p:spPr>
        <p:txBody>
          <a:bodyPr/>
          <a:lstStyle/>
          <a:p>
            <a:pPr>
              <a:lnSpc>
                <a:spcPct val="90000"/>
              </a:lnSpc>
            </a:pPr>
            <a:r>
              <a:rPr lang="en-US" sz="2800"/>
              <a:t>Expectancy X Instrumentality X Valence</a:t>
            </a:r>
            <a:br>
              <a:rPr lang="en-US" sz="2800"/>
            </a:br>
            <a:endParaRPr lang="en-US" sz="2800"/>
          </a:p>
          <a:p>
            <a:pPr>
              <a:lnSpc>
                <a:spcPct val="90000"/>
              </a:lnSpc>
            </a:pPr>
            <a:r>
              <a:rPr lang="en-US" sz="2800"/>
              <a:t>Effort                                 Performance</a:t>
            </a:r>
            <a:br>
              <a:rPr lang="en-US" sz="2800"/>
            </a:br>
            <a:endParaRPr lang="en-US" sz="2800"/>
          </a:p>
          <a:p>
            <a:pPr>
              <a:lnSpc>
                <a:spcPct val="90000"/>
              </a:lnSpc>
            </a:pPr>
            <a:r>
              <a:rPr lang="en-US" sz="2800"/>
              <a:t>Performance                          Outcome</a:t>
            </a:r>
            <a:br>
              <a:rPr lang="en-US" sz="2800"/>
            </a:br>
            <a:endParaRPr lang="en-US" sz="2800"/>
          </a:p>
          <a:p>
            <a:pPr>
              <a:lnSpc>
                <a:spcPct val="90000"/>
              </a:lnSpc>
            </a:pPr>
            <a:r>
              <a:rPr lang="en-US" sz="2800"/>
              <a:t>Outcome                                Valence</a:t>
            </a:r>
            <a:br>
              <a:rPr lang="en-US" sz="2800"/>
            </a:br>
            <a:endParaRPr lang="en-US" sz="2800"/>
          </a:p>
          <a:p>
            <a:pPr>
              <a:lnSpc>
                <a:spcPct val="90000"/>
              </a:lnSpc>
            </a:pPr>
            <a:r>
              <a:rPr lang="en-US" sz="2800"/>
              <a:t>These links are weaker on group tasks.</a:t>
            </a:r>
          </a:p>
        </p:txBody>
      </p:sp>
      <p:sp>
        <p:nvSpPr>
          <p:cNvPr id="36868" name="Line 4"/>
          <p:cNvSpPr>
            <a:spLocks noChangeShapeType="1"/>
          </p:cNvSpPr>
          <p:nvPr/>
        </p:nvSpPr>
        <p:spPr bwMode="auto">
          <a:xfrm>
            <a:off x="2667000" y="2667000"/>
            <a:ext cx="2971800" cy="0"/>
          </a:xfrm>
          <a:prstGeom prst="line">
            <a:avLst/>
          </a:prstGeom>
          <a:noFill/>
          <a:ln w="50800">
            <a:solidFill>
              <a:schemeClr val="tx1"/>
            </a:solidFill>
            <a:round/>
            <a:headEnd type="none" w="sm" len="sm"/>
            <a:tailEnd type="triangle" w="lg" len="med"/>
          </a:ln>
          <a:effectLst/>
        </p:spPr>
        <p:txBody>
          <a:bodyPr wrap="none" anchor="ctr"/>
          <a:lstStyle/>
          <a:p>
            <a:endParaRPr lang="en-US"/>
          </a:p>
        </p:txBody>
      </p:sp>
      <p:sp>
        <p:nvSpPr>
          <p:cNvPr id="36869" name="Line 5"/>
          <p:cNvSpPr>
            <a:spLocks noChangeShapeType="1"/>
          </p:cNvSpPr>
          <p:nvPr/>
        </p:nvSpPr>
        <p:spPr bwMode="auto">
          <a:xfrm>
            <a:off x="4038600" y="2667000"/>
            <a:ext cx="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6870" name="Line 6"/>
          <p:cNvSpPr>
            <a:spLocks noChangeShapeType="1"/>
          </p:cNvSpPr>
          <p:nvPr/>
        </p:nvSpPr>
        <p:spPr bwMode="auto">
          <a:xfrm>
            <a:off x="3276600" y="4876800"/>
            <a:ext cx="2971800" cy="0"/>
          </a:xfrm>
          <a:prstGeom prst="line">
            <a:avLst/>
          </a:prstGeom>
          <a:noFill/>
          <a:ln w="50800">
            <a:solidFill>
              <a:schemeClr val="tx1"/>
            </a:solidFill>
            <a:round/>
            <a:headEnd type="none" w="sm" len="sm"/>
            <a:tailEnd type="triangle" w="lg" len="med"/>
          </a:ln>
          <a:effectLst/>
        </p:spPr>
        <p:txBody>
          <a:bodyPr wrap="none" anchor="ctr"/>
          <a:lstStyle/>
          <a:p>
            <a:endParaRPr lang="en-US"/>
          </a:p>
        </p:txBody>
      </p:sp>
      <p:sp>
        <p:nvSpPr>
          <p:cNvPr id="36871" name="Line 7"/>
          <p:cNvSpPr>
            <a:spLocks noChangeShapeType="1"/>
          </p:cNvSpPr>
          <p:nvPr/>
        </p:nvSpPr>
        <p:spPr bwMode="auto">
          <a:xfrm>
            <a:off x="3962400" y="3733800"/>
            <a:ext cx="2438400" cy="0"/>
          </a:xfrm>
          <a:prstGeom prst="line">
            <a:avLst/>
          </a:prstGeom>
          <a:noFill/>
          <a:ln w="50800">
            <a:solidFill>
              <a:schemeClr val="tx1"/>
            </a:solidFill>
            <a:round/>
            <a:headEnd type="none" w="sm" len="sm"/>
            <a:tailEnd type="triangle" w="lg" len="med"/>
          </a:ln>
          <a:effectLst/>
        </p:spPr>
        <p:txBody>
          <a:bodyPr wrap="none" anchor="ct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71600" y="0"/>
            <a:ext cx="7772400" cy="914400"/>
          </a:xfrm>
        </p:spPr>
        <p:txBody>
          <a:bodyPr/>
          <a:lstStyle/>
          <a:p>
            <a:r>
              <a:rPr lang="en-US" sz="4000"/>
              <a:t>Reducing Social Loafing</a:t>
            </a:r>
            <a:endParaRPr lang="en-US"/>
          </a:p>
        </p:txBody>
      </p:sp>
      <p:sp>
        <p:nvSpPr>
          <p:cNvPr id="37891" name="Rectangle 3"/>
          <p:cNvSpPr>
            <a:spLocks noGrp="1" noChangeArrowheads="1"/>
          </p:cNvSpPr>
          <p:nvPr>
            <p:ph type="body" idx="1"/>
          </p:nvPr>
        </p:nvSpPr>
        <p:spPr>
          <a:xfrm>
            <a:off x="990600" y="914400"/>
            <a:ext cx="7729538" cy="4133850"/>
          </a:xfrm>
        </p:spPr>
        <p:txBody>
          <a:bodyPr>
            <a:normAutofit lnSpcReduction="10000"/>
          </a:bodyPr>
          <a:lstStyle/>
          <a:p>
            <a:pPr>
              <a:lnSpc>
                <a:spcPct val="90000"/>
              </a:lnSpc>
            </a:pPr>
            <a:r>
              <a:rPr lang="en-US" sz="2800"/>
              <a:t>Evaluation Potential</a:t>
            </a:r>
          </a:p>
          <a:p>
            <a:pPr>
              <a:lnSpc>
                <a:spcPct val="90000"/>
              </a:lnSpc>
            </a:pPr>
            <a:r>
              <a:rPr lang="en-US" sz="2800"/>
              <a:t>Task Meaningfulness or Importance</a:t>
            </a:r>
          </a:p>
          <a:p>
            <a:pPr>
              <a:lnSpc>
                <a:spcPct val="90000"/>
              </a:lnSpc>
            </a:pPr>
            <a:r>
              <a:rPr lang="en-US" sz="2800"/>
              <a:t>Cohesion</a:t>
            </a:r>
          </a:p>
          <a:p>
            <a:pPr>
              <a:lnSpc>
                <a:spcPct val="90000"/>
              </a:lnSpc>
            </a:pPr>
            <a:r>
              <a:rPr lang="en-US" sz="2800"/>
              <a:t>Group-Level Comparison Standards</a:t>
            </a:r>
          </a:p>
          <a:p>
            <a:pPr>
              <a:lnSpc>
                <a:spcPct val="90000"/>
              </a:lnSpc>
            </a:pPr>
            <a:r>
              <a:rPr lang="en-US" sz="2800"/>
              <a:t>Uniqueness of Personal Contribution</a:t>
            </a:r>
          </a:p>
          <a:p>
            <a:pPr>
              <a:lnSpc>
                <a:spcPct val="90000"/>
              </a:lnSpc>
            </a:pPr>
            <a:r>
              <a:rPr lang="en-US" sz="2800"/>
              <a:t>Task Difficulty</a:t>
            </a:r>
          </a:p>
          <a:p>
            <a:pPr>
              <a:lnSpc>
                <a:spcPct val="90000"/>
              </a:lnSpc>
            </a:pPr>
            <a:r>
              <a:rPr lang="en-US" sz="2800"/>
              <a:t>Smaller Group Size</a:t>
            </a:r>
          </a:p>
          <a:p>
            <a:pPr>
              <a:lnSpc>
                <a:spcPct val="90000"/>
              </a:lnSpc>
            </a:pPr>
            <a:r>
              <a:rPr lang="en-US" sz="2800"/>
              <a:t>Females Loaf Less</a:t>
            </a:r>
          </a:p>
          <a:p>
            <a:pPr>
              <a:lnSpc>
                <a:spcPct val="90000"/>
              </a:lnSpc>
            </a:pPr>
            <a:r>
              <a:rPr lang="en-US" sz="2800"/>
              <a:t>Eastern Cultures Loaf Less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GB" sz="3600" dirty="0" smtClean="0">
                <a:solidFill>
                  <a:srgbClr val="FF0000"/>
                </a:solidFill>
              </a:rPr>
              <a:t>Co-ordination Losses: The </a:t>
            </a:r>
            <a:r>
              <a:rPr lang="en-GB" sz="3600" dirty="0" err="1" smtClean="0">
                <a:solidFill>
                  <a:srgbClr val="FF0000"/>
                </a:solidFill>
              </a:rPr>
              <a:t>Ringleman</a:t>
            </a:r>
            <a:r>
              <a:rPr lang="en-GB" sz="3600" dirty="0" smtClean="0">
                <a:solidFill>
                  <a:srgbClr val="FF0000"/>
                </a:solidFill>
              </a:rPr>
              <a:t> Effect</a:t>
            </a:r>
          </a:p>
        </p:txBody>
      </p:sp>
      <p:sp>
        <p:nvSpPr>
          <p:cNvPr id="12291" name="Content Placeholder 2"/>
          <p:cNvSpPr>
            <a:spLocks noGrp="1"/>
          </p:cNvSpPr>
          <p:nvPr>
            <p:ph idx="1"/>
          </p:nvPr>
        </p:nvSpPr>
        <p:spPr>
          <a:xfrm>
            <a:off x="533400" y="990600"/>
            <a:ext cx="8229600" cy="5068888"/>
          </a:xfrm>
        </p:spPr>
        <p:txBody>
          <a:bodyPr>
            <a:noAutofit/>
          </a:bodyPr>
          <a:lstStyle/>
          <a:p>
            <a:pPr>
              <a:lnSpc>
                <a:spcPct val="80000"/>
              </a:lnSpc>
              <a:buFont typeface="Wingdings" pitchFamily="2" charset="2"/>
              <a:buChar char="Ø"/>
            </a:pPr>
            <a:r>
              <a:rPr lang="en-GB" sz="2200" b="1" dirty="0" smtClean="0"/>
              <a:t>Coordination losses involve bad timing or poor strategies.</a:t>
            </a:r>
          </a:p>
          <a:p>
            <a:pPr>
              <a:lnSpc>
                <a:spcPct val="80000"/>
              </a:lnSpc>
            </a:pPr>
            <a:endParaRPr lang="en-GB" sz="2200" b="1" dirty="0" smtClean="0"/>
          </a:p>
          <a:p>
            <a:pPr>
              <a:lnSpc>
                <a:spcPct val="80000"/>
              </a:lnSpc>
              <a:buFont typeface="Wingdings" pitchFamily="2" charset="2"/>
              <a:buChar char="Ø"/>
            </a:pPr>
            <a:r>
              <a:rPr lang="en-GB" sz="2200" b="1" dirty="0" smtClean="0"/>
              <a:t>The synchronisation of teamwork breaks down</a:t>
            </a:r>
          </a:p>
          <a:p>
            <a:pPr>
              <a:lnSpc>
                <a:spcPct val="80000"/>
              </a:lnSpc>
              <a:buFont typeface="Wingdings" pitchFamily="2" charset="2"/>
              <a:buChar char="Ø"/>
            </a:pPr>
            <a:endParaRPr lang="en-GB" sz="2200" b="1" dirty="0" smtClean="0"/>
          </a:p>
          <a:p>
            <a:pPr>
              <a:lnSpc>
                <a:spcPct val="80000"/>
              </a:lnSpc>
              <a:buFont typeface="Wingdings" pitchFamily="2" charset="2"/>
              <a:buChar char="Ø"/>
            </a:pPr>
            <a:r>
              <a:rPr lang="en-GB" sz="2200" b="1" dirty="0" smtClean="0"/>
              <a:t>Activities that require interaction are more prone to coordination problems.</a:t>
            </a:r>
          </a:p>
          <a:p>
            <a:pPr>
              <a:lnSpc>
                <a:spcPct val="80000"/>
              </a:lnSpc>
            </a:pPr>
            <a:endParaRPr lang="en-GB" sz="2200" b="1" dirty="0" smtClean="0"/>
          </a:p>
          <a:p>
            <a:pPr>
              <a:lnSpc>
                <a:spcPct val="80000"/>
              </a:lnSpc>
              <a:buFont typeface="Wingdings" pitchFamily="2" charset="2"/>
              <a:buChar char="Ø"/>
            </a:pPr>
            <a:r>
              <a:rPr lang="en-GB" sz="2200" b="1" dirty="0" smtClean="0"/>
              <a:t>More likely to occur as team numbers increase i.e. a basketball team is more likely to operate together successfully than a rugby union team</a:t>
            </a:r>
          </a:p>
          <a:p>
            <a:pPr>
              <a:lnSpc>
                <a:spcPct val="80000"/>
              </a:lnSpc>
            </a:pPr>
            <a:endParaRPr lang="en-GB" sz="2200" b="1" dirty="0" smtClean="0"/>
          </a:p>
          <a:p>
            <a:pPr>
              <a:lnSpc>
                <a:spcPct val="80000"/>
              </a:lnSpc>
              <a:buFont typeface="Wingdings" pitchFamily="2" charset="2"/>
              <a:buChar char="Ø"/>
            </a:pPr>
            <a:r>
              <a:rPr lang="en-GB" sz="2200" b="1" dirty="0" smtClean="0"/>
              <a:t>Excessive competition in sport can reduce the enjoyment &amp; lead to a lack of coordination.</a:t>
            </a:r>
          </a:p>
          <a:p>
            <a:pPr>
              <a:lnSpc>
                <a:spcPct val="80000"/>
              </a:lnSpc>
            </a:pPr>
            <a:endParaRPr lang="en-GB" sz="2200" b="1" dirty="0" smtClean="0"/>
          </a:p>
          <a:p>
            <a:pPr>
              <a:lnSpc>
                <a:spcPct val="80000"/>
              </a:lnSpc>
              <a:buFont typeface="Wingdings" pitchFamily="2" charset="2"/>
              <a:buChar char="Ø"/>
            </a:pPr>
            <a:r>
              <a:rPr lang="en-GB" sz="2200" b="1" dirty="0" err="1" smtClean="0"/>
              <a:t>Ringlemann</a:t>
            </a:r>
            <a:r>
              <a:rPr lang="en-GB" sz="2200" b="1" dirty="0" smtClean="0"/>
              <a:t> studied rope pulling &amp; found that a group of 8 did not pull their rope 8 times as hard as 1 person.</a:t>
            </a:r>
          </a:p>
          <a:p>
            <a:pPr>
              <a:lnSpc>
                <a:spcPct val="80000"/>
              </a:lnSpc>
            </a:pPr>
            <a:endParaRPr lang="en-GB" sz="2200" b="1" dirty="0" smtClean="0"/>
          </a:p>
          <a:p>
            <a:pPr>
              <a:lnSpc>
                <a:spcPct val="80000"/>
              </a:lnSpc>
              <a:buFont typeface="Wingdings" pitchFamily="2" charset="2"/>
              <a:buChar char="Ø"/>
            </a:pPr>
            <a:r>
              <a:rPr lang="en-GB" sz="2200" b="1" dirty="0" smtClean="0"/>
              <a:t>There is less effort exerted when working with others</a:t>
            </a:r>
            <a:r>
              <a:rPr lang="en-GB" sz="2200" dirty="0" smtClean="0"/>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313" y="500063"/>
            <a:ext cx="8229600" cy="646112"/>
          </a:xfrm>
          <a:prstGeom prst="rect">
            <a:avLst/>
          </a:prstGeom>
        </p:spPr>
        <p:txBody>
          <a:bodyPr>
            <a:spAutoFit/>
          </a:bodyPr>
          <a:lstStyle/>
          <a:p>
            <a:pPr>
              <a:defRPr/>
            </a:pPr>
            <a:r>
              <a:rPr lang="en-GB" sz="3600" dirty="0">
                <a:solidFill>
                  <a:srgbClr val="FF0000"/>
                </a:solidFill>
                <a:latin typeface="+mn-lt"/>
                <a:cs typeface="Arial" charset="0"/>
              </a:rPr>
              <a:t>Motivational Losses  (Social loafing)</a:t>
            </a:r>
          </a:p>
        </p:txBody>
      </p:sp>
      <p:sp>
        <p:nvSpPr>
          <p:cNvPr id="5" name="Rectangle 4"/>
          <p:cNvSpPr/>
          <p:nvPr/>
        </p:nvSpPr>
        <p:spPr>
          <a:xfrm>
            <a:off x="468313" y="1430338"/>
            <a:ext cx="8175625" cy="1939925"/>
          </a:xfrm>
          <a:prstGeom prst="rect">
            <a:avLst/>
          </a:prstGeom>
        </p:spPr>
        <p:txBody>
          <a:bodyPr>
            <a:spAutoFit/>
          </a:bodyPr>
          <a:lstStyle/>
          <a:p>
            <a:pPr algn="just">
              <a:buFont typeface="Arial" pitchFamily="34" charset="0"/>
              <a:buChar char="•"/>
              <a:defRPr/>
            </a:pPr>
            <a:r>
              <a:rPr lang="en-GB" sz="2400" dirty="0">
                <a:latin typeface="+mn-lt"/>
                <a:cs typeface="Arial" charset="0"/>
              </a:rPr>
              <a:t>Social loafing is the tendency of individual’s to drop their effort &amp; hide within the group.  </a:t>
            </a:r>
          </a:p>
          <a:p>
            <a:pPr algn="just">
              <a:buFont typeface="Arial" pitchFamily="34" charset="0"/>
              <a:buChar char="•"/>
              <a:defRPr/>
            </a:pPr>
            <a:endParaRPr lang="en-GB" sz="2400" dirty="0">
              <a:latin typeface="+mn-lt"/>
              <a:cs typeface="Arial" charset="0"/>
            </a:endParaRPr>
          </a:p>
          <a:p>
            <a:pPr algn="just">
              <a:buFont typeface="Arial" pitchFamily="34" charset="0"/>
              <a:buChar char="•"/>
              <a:defRPr/>
            </a:pPr>
            <a:r>
              <a:rPr lang="en-GB" sz="2400" dirty="0">
                <a:latin typeface="+mn-lt"/>
                <a:cs typeface="Arial" charset="0"/>
              </a:rPr>
              <a:t>It is an individual motivation loss due to lack of performance identification.</a:t>
            </a:r>
          </a:p>
        </p:txBody>
      </p:sp>
      <p:pic>
        <p:nvPicPr>
          <p:cNvPr id="13316" name="Picture 2" descr="http://eternallycool.net/wp-content/uploads/2008/04/tug-of-war.jpg"/>
          <p:cNvPicPr>
            <a:picLocks noChangeAspect="1" noChangeArrowheads="1"/>
          </p:cNvPicPr>
          <p:nvPr/>
        </p:nvPicPr>
        <p:blipFill>
          <a:blip r:embed="rId2"/>
          <a:srcRect/>
          <a:stretch>
            <a:fillRect/>
          </a:stretch>
        </p:blipFill>
        <p:spPr bwMode="auto">
          <a:xfrm>
            <a:off x="1116013" y="3986213"/>
            <a:ext cx="3270250" cy="2432050"/>
          </a:xfrm>
          <a:prstGeom prst="rect">
            <a:avLst/>
          </a:prstGeom>
          <a:noFill/>
          <a:ln w="9525">
            <a:noFill/>
            <a:miter lim="800000"/>
            <a:headEnd/>
            <a:tailEnd/>
          </a:ln>
        </p:spPr>
      </p:pic>
      <p:pic>
        <p:nvPicPr>
          <p:cNvPr id="13317" name="Picture 2" descr="Image Detail"/>
          <p:cNvPicPr>
            <a:picLocks noChangeAspect="1" noChangeArrowheads="1"/>
          </p:cNvPicPr>
          <p:nvPr/>
        </p:nvPicPr>
        <p:blipFill>
          <a:blip r:embed="rId3"/>
          <a:srcRect/>
          <a:stretch>
            <a:fillRect/>
          </a:stretch>
        </p:blipFill>
        <p:spPr bwMode="auto">
          <a:xfrm>
            <a:off x="5580063" y="4362450"/>
            <a:ext cx="2305050" cy="2297113"/>
          </a:xfrm>
          <a:prstGeom prst="rect">
            <a:avLst/>
          </a:prstGeom>
          <a:solidFill>
            <a:srgbClr val="00B0F0"/>
          </a:solidFill>
          <a:ln w="9525">
            <a:noFill/>
            <a:miter lim="800000"/>
            <a:headEnd/>
            <a:tailEnd/>
          </a:ln>
        </p:spPr>
      </p:pic>
      <p:sp>
        <p:nvSpPr>
          <p:cNvPr id="7" name="Rectangle 6"/>
          <p:cNvSpPr/>
          <p:nvPr/>
        </p:nvSpPr>
        <p:spPr>
          <a:xfrm>
            <a:off x="4230862" y="3108094"/>
            <a:ext cx="4778445" cy="523220"/>
          </a:xfrm>
          <a:prstGeom prst="rect">
            <a:avLst/>
          </a:prstGeom>
          <a:noFill/>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Laziest Man alive!!!</a:t>
            </a:r>
          </a:p>
        </p:txBody>
      </p:sp>
      <p:sp>
        <p:nvSpPr>
          <p:cNvPr id="8" name="Down Arrow 7"/>
          <p:cNvSpPr/>
          <p:nvPr/>
        </p:nvSpPr>
        <p:spPr>
          <a:xfrm>
            <a:off x="6516688" y="3690938"/>
            <a:ext cx="431800" cy="4746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762000" y="2362200"/>
            <a:ext cx="6953250" cy="685800"/>
          </a:xfrm>
        </p:spPr>
        <p:txBody>
          <a:bodyPr>
            <a:normAutofit fontScale="62500" lnSpcReduction="20000"/>
          </a:bodyPr>
          <a:lstStyle/>
          <a:p>
            <a:pPr marL="1016000" indent="-1016000">
              <a:lnSpc>
                <a:spcPct val="90000"/>
              </a:lnSpc>
            </a:pPr>
            <a:r>
              <a:rPr lang="en-US" sz="2800" dirty="0"/>
              <a:t>Arrow and her colleagues (2000) offer a more fine-grained analysis </a:t>
            </a:r>
          </a:p>
          <a:p>
            <a:pPr marL="1016000" indent="-1016000">
              <a:lnSpc>
                <a:spcPct val="90000"/>
              </a:lnSpc>
            </a:pPr>
            <a:r>
              <a:rPr lang="en-US" sz="2400" dirty="0"/>
              <a:t>	planned   vs.   emergent</a:t>
            </a:r>
          </a:p>
          <a:p>
            <a:pPr marL="1473200" lvl="1" indent="-1023938">
              <a:lnSpc>
                <a:spcPct val="90000"/>
              </a:lnSpc>
              <a:buClr>
                <a:srgbClr val="CCECFF"/>
              </a:buClr>
              <a:buFont typeface="Wingdings" pitchFamily="2" charset="2"/>
              <a:buNone/>
            </a:pPr>
            <a:endParaRPr lang="en-US" sz="2400" dirty="0"/>
          </a:p>
        </p:txBody>
      </p:sp>
      <p:grpSp>
        <p:nvGrpSpPr>
          <p:cNvPr id="2" name="Group 16"/>
          <p:cNvGrpSpPr>
            <a:grpSpLocks/>
          </p:cNvGrpSpPr>
          <p:nvPr/>
        </p:nvGrpSpPr>
        <p:grpSpPr bwMode="auto">
          <a:xfrm>
            <a:off x="2057400" y="3505200"/>
            <a:ext cx="6858000" cy="1600200"/>
            <a:chOff x="864" y="1920"/>
            <a:chExt cx="4320" cy="1008"/>
          </a:xfrm>
        </p:grpSpPr>
        <p:sp>
          <p:nvSpPr>
            <p:cNvPr id="80905" name="Line 9"/>
            <p:cNvSpPr>
              <a:spLocks noChangeShapeType="1"/>
            </p:cNvSpPr>
            <p:nvPr/>
          </p:nvSpPr>
          <p:spPr bwMode="auto">
            <a:xfrm flipV="1">
              <a:off x="1200" y="1920"/>
              <a:ext cx="432" cy="768"/>
            </a:xfrm>
            <a:prstGeom prst="line">
              <a:avLst/>
            </a:prstGeom>
            <a:noFill/>
            <a:ln w="9525">
              <a:solidFill>
                <a:schemeClr val="tx1"/>
              </a:solidFill>
              <a:round/>
              <a:headEnd/>
              <a:tailEnd/>
            </a:ln>
            <a:effectLst/>
          </p:spPr>
          <p:txBody>
            <a:bodyPr/>
            <a:lstStyle/>
            <a:p>
              <a:endParaRPr lang="en-US"/>
            </a:p>
          </p:txBody>
        </p:sp>
        <p:sp>
          <p:nvSpPr>
            <p:cNvPr id="80906" name="Line 10"/>
            <p:cNvSpPr>
              <a:spLocks noChangeShapeType="1"/>
            </p:cNvSpPr>
            <p:nvPr/>
          </p:nvSpPr>
          <p:spPr bwMode="auto">
            <a:xfrm>
              <a:off x="1632" y="1920"/>
              <a:ext cx="480" cy="768"/>
            </a:xfrm>
            <a:prstGeom prst="line">
              <a:avLst/>
            </a:prstGeom>
            <a:noFill/>
            <a:ln w="9525">
              <a:solidFill>
                <a:schemeClr val="tx1"/>
              </a:solidFill>
              <a:round/>
              <a:headEnd/>
              <a:tailEnd/>
            </a:ln>
            <a:effectLst/>
          </p:spPr>
          <p:txBody>
            <a:bodyPr/>
            <a:lstStyle/>
            <a:p>
              <a:endParaRPr lang="en-US"/>
            </a:p>
          </p:txBody>
        </p:sp>
        <p:sp>
          <p:nvSpPr>
            <p:cNvPr id="80907" name="Line 11"/>
            <p:cNvSpPr>
              <a:spLocks noChangeShapeType="1"/>
            </p:cNvSpPr>
            <p:nvPr/>
          </p:nvSpPr>
          <p:spPr bwMode="auto">
            <a:xfrm>
              <a:off x="2592" y="1920"/>
              <a:ext cx="672" cy="720"/>
            </a:xfrm>
            <a:prstGeom prst="line">
              <a:avLst/>
            </a:prstGeom>
            <a:noFill/>
            <a:ln w="9525">
              <a:solidFill>
                <a:schemeClr val="tx1"/>
              </a:solidFill>
              <a:round/>
              <a:headEnd/>
              <a:tailEnd/>
            </a:ln>
            <a:effectLst/>
          </p:spPr>
          <p:txBody>
            <a:bodyPr/>
            <a:lstStyle/>
            <a:p>
              <a:endParaRPr lang="en-US"/>
            </a:p>
          </p:txBody>
        </p:sp>
        <p:sp>
          <p:nvSpPr>
            <p:cNvPr id="80908" name="Line 12"/>
            <p:cNvSpPr>
              <a:spLocks noChangeShapeType="1"/>
            </p:cNvSpPr>
            <p:nvPr/>
          </p:nvSpPr>
          <p:spPr bwMode="auto">
            <a:xfrm>
              <a:off x="2592" y="1920"/>
              <a:ext cx="1776" cy="816"/>
            </a:xfrm>
            <a:prstGeom prst="line">
              <a:avLst/>
            </a:prstGeom>
            <a:noFill/>
            <a:ln w="9525">
              <a:solidFill>
                <a:schemeClr val="tx1"/>
              </a:solidFill>
              <a:round/>
              <a:headEnd/>
              <a:tailEnd/>
            </a:ln>
            <a:effectLst/>
          </p:spPr>
          <p:txBody>
            <a:bodyPr/>
            <a:lstStyle/>
            <a:p>
              <a:endParaRPr lang="en-US"/>
            </a:p>
          </p:txBody>
        </p:sp>
        <p:sp>
          <p:nvSpPr>
            <p:cNvPr id="80900" name="Text Box 4"/>
            <p:cNvSpPr txBox="1">
              <a:spLocks noChangeArrowheads="1"/>
            </p:cNvSpPr>
            <p:nvPr/>
          </p:nvSpPr>
          <p:spPr bwMode="auto">
            <a:xfrm>
              <a:off x="864" y="2672"/>
              <a:ext cx="881" cy="250"/>
            </a:xfrm>
            <a:prstGeom prst="rect">
              <a:avLst/>
            </a:prstGeom>
            <a:solidFill>
              <a:schemeClr val="bg1"/>
            </a:solidFill>
            <a:ln w="9525">
              <a:noFill/>
              <a:miter lim="800000"/>
              <a:headEnd/>
              <a:tailEnd/>
            </a:ln>
            <a:effectLst/>
          </p:spPr>
          <p:txBody>
            <a:bodyPr wrap="none">
              <a:spAutoFit/>
            </a:bodyPr>
            <a:lstStyle/>
            <a:p>
              <a:r>
                <a:rPr lang="en-US" sz="2000"/>
                <a:t>Concocted</a:t>
              </a:r>
            </a:p>
          </p:txBody>
        </p:sp>
        <p:sp>
          <p:nvSpPr>
            <p:cNvPr id="80901" name="Text Box 5"/>
            <p:cNvSpPr txBox="1">
              <a:spLocks noChangeArrowheads="1"/>
            </p:cNvSpPr>
            <p:nvPr/>
          </p:nvSpPr>
          <p:spPr bwMode="auto">
            <a:xfrm>
              <a:off x="1824" y="2672"/>
              <a:ext cx="748" cy="250"/>
            </a:xfrm>
            <a:prstGeom prst="rect">
              <a:avLst/>
            </a:prstGeom>
            <a:solidFill>
              <a:schemeClr val="bg1"/>
            </a:solidFill>
            <a:ln w="9525">
              <a:noFill/>
              <a:miter lim="800000"/>
              <a:headEnd/>
              <a:tailEnd/>
            </a:ln>
            <a:effectLst/>
          </p:spPr>
          <p:txBody>
            <a:bodyPr wrap="none">
              <a:spAutoFit/>
            </a:bodyPr>
            <a:lstStyle/>
            <a:p>
              <a:r>
                <a:rPr lang="en-US" sz="2000"/>
                <a:t>Founded</a:t>
              </a:r>
            </a:p>
          </p:txBody>
        </p:sp>
        <p:sp>
          <p:nvSpPr>
            <p:cNvPr id="80902" name="Text Box 6"/>
            <p:cNvSpPr txBox="1">
              <a:spLocks noChangeArrowheads="1"/>
            </p:cNvSpPr>
            <p:nvPr/>
          </p:nvSpPr>
          <p:spPr bwMode="auto">
            <a:xfrm>
              <a:off x="2928" y="2672"/>
              <a:ext cx="1130" cy="250"/>
            </a:xfrm>
            <a:prstGeom prst="rect">
              <a:avLst/>
            </a:prstGeom>
            <a:solidFill>
              <a:schemeClr val="bg1"/>
            </a:solidFill>
            <a:ln w="9525">
              <a:noFill/>
              <a:miter lim="800000"/>
              <a:headEnd/>
              <a:tailEnd/>
            </a:ln>
            <a:effectLst/>
          </p:spPr>
          <p:txBody>
            <a:bodyPr wrap="none">
              <a:spAutoFit/>
            </a:bodyPr>
            <a:lstStyle/>
            <a:p>
              <a:r>
                <a:rPr lang="en-US" sz="2000"/>
                <a:t>Circumstantial</a:t>
              </a:r>
            </a:p>
          </p:txBody>
        </p:sp>
        <p:sp>
          <p:nvSpPr>
            <p:cNvPr id="80903" name="Text Box 7"/>
            <p:cNvSpPr txBox="1">
              <a:spLocks noChangeArrowheads="1"/>
            </p:cNvSpPr>
            <p:nvPr/>
          </p:nvSpPr>
          <p:spPr bwMode="auto">
            <a:xfrm>
              <a:off x="3984" y="2688"/>
              <a:ext cx="1200" cy="240"/>
            </a:xfrm>
            <a:prstGeom prst="rect">
              <a:avLst/>
            </a:prstGeom>
            <a:solidFill>
              <a:schemeClr val="bg1"/>
            </a:solidFill>
            <a:ln w="9525">
              <a:noFill/>
              <a:miter lim="800000"/>
              <a:headEnd/>
              <a:tailEnd/>
            </a:ln>
            <a:effectLst/>
          </p:spPr>
          <p:txBody>
            <a:bodyPr>
              <a:spAutoFit/>
            </a:bodyPr>
            <a:lstStyle/>
            <a:p>
              <a:r>
                <a:rPr lang="en-US" sz="1900"/>
                <a:t>Self-Organizing</a:t>
              </a:r>
            </a:p>
          </p:txBody>
        </p:sp>
      </p:grpSp>
      <p:sp>
        <p:nvSpPr>
          <p:cNvPr id="80909" name="Text Box 13"/>
          <p:cNvSpPr txBox="1">
            <a:spLocks noChangeArrowheads="1"/>
          </p:cNvSpPr>
          <p:nvPr/>
        </p:nvSpPr>
        <p:spPr bwMode="auto">
          <a:xfrm>
            <a:off x="1066800" y="685800"/>
            <a:ext cx="7086600" cy="628650"/>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400" b="1"/>
              <a:t>Types of Groups  (cont’d)</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476250"/>
            <a:ext cx="8569325" cy="4130675"/>
          </a:xfrm>
          <a:prstGeom prst="rect">
            <a:avLst/>
          </a:prstGeom>
        </p:spPr>
        <p:txBody>
          <a:bodyPr>
            <a:spAutoFit/>
          </a:bodyPr>
          <a:lstStyle/>
          <a:p>
            <a:pPr algn="ctr">
              <a:lnSpc>
                <a:spcPct val="80000"/>
              </a:lnSpc>
              <a:defRPr/>
            </a:pPr>
            <a:r>
              <a:rPr lang="en-GB" sz="4000" b="1" i="1" dirty="0">
                <a:solidFill>
                  <a:srgbClr val="FF0000"/>
                </a:solidFill>
                <a:latin typeface="+mn-lt"/>
                <a:cs typeface="Arial" charset="0"/>
              </a:rPr>
              <a:t>Social loafing is caused by:</a:t>
            </a:r>
          </a:p>
          <a:p>
            <a:pPr algn="ctr">
              <a:lnSpc>
                <a:spcPct val="80000"/>
              </a:lnSpc>
              <a:defRPr/>
            </a:pPr>
            <a:endParaRPr lang="en-GB" sz="2400" b="1" i="1" dirty="0">
              <a:solidFill>
                <a:srgbClr val="FF0000"/>
              </a:solidFill>
              <a:latin typeface="+mn-lt"/>
              <a:cs typeface="Arial" charset="0"/>
            </a:endParaRPr>
          </a:p>
          <a:p>
            <a:pPr lvl="1" algn="ctr">
              <a:lnSpc>
                <a:spcPct val="80000"/>
              </a:lnSpc>
              <a:buFont typeface="Arial" pitchFamily="34" charset="0"/>
              <a:buChar char="•"/>
              <a:defRPr/>
            </a:pPr>
            <a:r>
              <a:rPr lang="en-GB" sz="2400" dirty="0">
                <a:latin typeface="+mn-lt"/>
                <a:cs typeface="Arial" charset="0"/>
              </a:rPr>
              <a:t>A belief that you effort won’t change the result</a:t>
            </a:r>
          </a:p>
          <a:p>
            <a:pPr lvl="1" algn="ctr">
              <a:lnSpc>
                <a:spcPct val="80000"/>
              </a:lnSpc>
              <a:buFont typeface="Arial" pitchFamily="34" charset="0"/>
              <a:buChar char="•"/>
              <a:defRPr/>
            </a:pPr>
            <a:r>
              <a:rPr lang="en-GB" sz="2400" dirty="0">
                <a:latin typeface="+mn-lt"/>
                <a:cs typeface="Arial" charset="0"/>
              </a:rPr>
              <a:t>A perception that others are not trying, so why should you?</a:t>
            </a:r>
          </a:p>
          <a:p>
            <a:pPr lvl="1" algn="ctr">
              <a:lnSpc>
                <a:spcPct val="80000"/>
              </a:lnSpc>
              <a:buFont typeface="Arial" pitchFamily="34" charset="0"/>
              <a:buChar char="•"/>
              <a:defRPr/>
            </a:pPr>
            <a:r>
              <a:rPr lang="en-GB" sz="2400" dirty="0">
                <a:latin typeface="+mn-lt"/>
                <a:cs typeface="Arial" charset="0"/>
              </a:rPr>
              <a:t>A belief that others will cover for your lack of effort</a:t>
            </a:r>
          </a:p>
          <a:p>
            <a:pPr lvl="1" algn="ctr">
              <a:lnSpc>
                <a:spcPct val="80000"/>
              </a:lnSpc>
              <a:buFont typeface="Arial" pitchFamily="34" charset="0"/>
              <a:buChar char="•"/>
              <a:defRPr/>
            </a:pPr>
            <a:r>
              <a:rPr lang="en-GB" sz="2400" dirty="0">
                <a:latin typeface="+mn-lt"/>
                <a:cs typeface="Arial" charset="0"/>
              </a:rPr>
              <a:t>Individual effort not being recognised</a:t>
            </a:r>
          </a:p>
          <a:p>
            <a:pPr algn="ctr">
              <a:lnSpc>
                <a:spcPct val="80000"/>
              </a:lnSpc>
              <a:buFont typeface="Arial" pitchFamily="34" charset="0"/>
              <a:buChar char="•"/>
              <a:defRPr/>
            </a:pPr>
            <a:r>
              <a:rPr lang="en-GB" sz="2400" dirty="0">
                <a:latin typeface="+mn-lt"/>
                <a:cs typeface="Arial" charset="0"/>
              </a:rPr>
              <a:t>Lack of reinforcement from others</a:t>
            </a:r>
          </a:p>
          <a:p>
            <a:pPr algn="ctr">
              <a:lnSpc>
                <a:spcPct val="80000"/>
              </a:lnSpc>
              <a:buFont typeface="Arial" pitchFamily="34" charset="0"/>
              <a:buChar char="•"/>
              <a:defRPr/>
            </a:pPr>
            <a:r>
              <a:rPr lang="en-GB" sz="2400" dirty="0">
                <a:latin typeface="+mn-lt"/>
                <a:cs typeface="Arial" charset="0"/>
              </a:rPr>
              <a:t>Low confidence</a:t>
            </a:r>
          </a:p>
          <a:p>
            <a:pPr algn="ctr">
              <a:lnSpc>
                <a:spcPct val="80000"/>
              </a:lnSpc>
              <a:buFont typeface="Arial" pitchFamily="34" charset="0"/>
              <a:buChar char="•"/>
              <a:defRPr/>
            </a:pPr>
            <a:r>
              <a:rPr lang="en-GB" sz="2400" dirty="0">
                <a:latin typeface="+mn-lt"/>
                <a:cs typeface="Arial" charset="0"/>
              </a:rPr>
              <a:t>Perceived low ability – Links to avoidance behaviour</a:t>
            </a:r>
          </a:p>
          <a:p>
            <a:pPr algn="ctr">
              <a:lnSpc>
                <a:spcPct val="80000"/>
              </a:lnSpc>
              <a:buFont typeface="Arial" pitchFamily="34" charset="0"/>
              <a:buChar char="•"/>
              <a:defRPr/>
            </a:pPr>
            <a:r>
              <a:rPr lang="en-GB" sz="2400" dirty="0">
                <a:latin typeface="+mn-lt"/>
                <a:cs typeface="Arial" charset="0"/>
              </a:rPr>
              <a:t>Low arousal/motivation</a:t>
            </a:r>
          </a:p>
          <a:p>
            <a:pPr algn="ctr">
              <a:lnSpc>
                <a:spcPct val="80000"/>
              </a:lnSpc>
              <a:buFont typeface="Arial" pitchFamily="34" charset="0"/>
              <a:buChar char="•"/>
              <a:defRPr/>
            </a:pPr>
            <a:r>
              <a:rPr lang="en-GB" sz="2400" dirty="0">
                <a:latin typeface="+mn-lt"/>
                <a:cs typeface="Arial" charset="0"/>
              </a:rPr>
              <a:t>Poor leadership</a:t>
            </a:r>
          </a:p>
          <a:p>
            <a:pPr algn="ctr">
              <a:lnSpc>
                <a:spcPct val="80000"/>
              </a:lnSpc>
              <a:buFont typeface="Arial" pitchFamily="34" charset="0"/>
              <a:buChar char="•"/>
              <a:defRPr/>
            </a:pPr>
            <a:r>
              <a:rPr lang="en-GB" sz="2400" dirty="0">
                <a:latin typeface="+mn-lt"/>
                <a:cs typeface="Arial" charset="0"/>
              </a:rPr>
              <a:t>Negative attitudes</a:t>
            </a:r>
          </a:p>
        </p:txBody>
      </p:sp>
      <p:sp>
        <p:nvSpPr>
          <p:cNvPr id="5" name="TextBox 4"/>
          <p:cNvSpPr txBox="1"/>
          <p:nvPr/>
        </p:nvSpPr>
        <p:spPr>
          <a:xfrm>
            <a:off x="176213" y="4895850"/>
            <a:ext cx="8648700" cy="1631950"/>
          </a:xfrm>
          <a:prstGeom prst="rect">
            <a:avLst/>
          </a:prstGeom>
          <a:noFill/>
        </p:spPr>
        <p:txBody>
          <a:bodyPr>
            <a:spAutoFit/>
          </a:bodyPr>
          <a:lstStyle/>
          <a:p>
            <a:pPr>
              <a:defRPr/>
            </a:pPr>
            <a:r>
              <a:rPr lang="en-GB" sz="2000" b="1" i="1" dirty="0">
                <a:solidFill>
                  <a:srgbClr val="FF0000"/>
                </a:solidFill>
                <a:latin typeface="+mn-lt"/>
                <a:cs typeface="Arial" charset="0"/>
              </a:rPr>
              <a:t>NOTE. . .</a:t>
            </a:r>
          </a:p>
          <a:p>
            <a:pPr>
              <a:defRPr/>
            </a:pPr>
            <a:r>
              <a:rPr lang="en-GB" sz="2000" dirty="0">
                <a:latin typeface="+mn-lt"/>
                <a:cs typeface="Arial" charset="0"/>
              </a:rPr>
              <a:t>You need to be aware that social loafing is dysfunctional behaviour because it prevents effective teamwork.  Notice the link between causes of social loafing, low self-confidence, negative attribution and avoidance behaviour.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2000"/>
                                        <p:tgtEl>
                                          <p:spTgt spid="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2000"/>
                                        <p:tgtEl>
                                          <p:spTgt spid="4">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2000"/>
                                        <p:tgtEl>
                                          <p:spTgt spid="4">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2000"/>
                                        <p:tgtEl>
                                          <p:spTgt spid="4">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fade">
                                      <p:cBhvr>
                                        <p:cTn id="44" dur="2000"/>
                                        <p:tgtEl>
                                          <p:spTgt spid="4">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2000"/>
                                        <p:tgtEl>
                                          <p:spTgt spid="4">
                                            <p:txEl>
                                              <p:pRg st="11" end="1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2000"/>
                                        <p:tgtEl>
                                          <p:spTgt spid="5">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solidFill>
                  <a:srgbClr val="FF0000"/>
                </a:solidFill>
              </a:rPr>
              <a:t>What can Coaches Do?</a:t>
            </a:r>
          </a:p>
        </p:txBody>
      </p:sp>
      <p:sp>
        <p:nvSpPr>
          <p:cNvPr id="15363" name="Content Placeholder 2"/>
          <p:cNvSpPr>
            <a:spLocks noGrp="1"/>
          </p:cNvSpPr>
          <p:nvPr>
            <p:ph idx="1"/>
          </p:nvPr>
        </p:nvSpPr>
        <p:spPr>
          <a:xfrm>
            <a:off x="468313" y="1484313"/>
            <a:ext cx="8229600" cy="2630487"/>
          </a:xfrm>
        </p:spPr>
        <p:txBody>
          <a:bodyPr>
            <a:normAutofit fontScale="92500" lnSpcReduction="20000"/>
          </a:bodyPr>
          <a:lstStyle/>
          <a:p>
            <a:pPr algn="ctr">
              <a:lnSpc>
                <a:spcPct val="90000"/>
              </a:lnSpc>
              <a:buFont typeface="Wingdings" pitchFamily="2" charset="2"/>
              <a:buChar char="Ø"/>
            </a:pPr>
            <a:r>
              <a:rPr lang="en-GB" sz="2400" smtClean="0">
                <a:solidFill>
                  <a:srgbClr val="7030A0"/>
                </a:solidFill>
              </a:rPr>
              <a:t>Highlighting individual performances</a:t>
            </a:r>
          </a:p>
          <a:p>
            <a:pPr algn="ctr">
              <a:lnSpc>
                <a:spcPct val="90000"/>
              </a:lnSpc>
              <a:buFont typeface="Wingdings" pitchFamily="2" charset="2"/>
              <a:buChar char="Ø"/>
            </a:pPr>
            <a:r>
              <a:rPr lang="en-GB" sz="2400" smtClean="0">
                <a:solidFill>
                  <a:srgbClr val="7030A0"/>
                </a:solidFill>
              </a:rPr>
              <a:t>Monitoring individuals with feedback</a:t>
            </a:r>
          </a:p>
          <a:p>
            <a:pPr algn="ctr">
              <a:lnSpc>
                <a:spcPct val="90000"/>
              </a:lnSpc>
              <a:buFont typeface="Wingdings" pitchFamily="2" charset="2"/>
              <a:buChar char="Ø"/>
            </a:pPr>
            <a:r>
              <a:rPr lang="en-GB" sz="2400" smtClean="0">
                <a:solidFill>
                  <a:srgbClr val="7030A0"/>
                </a:solidFill>
              </a:rPr>
              <a:t>Using positive reinforcement when possible</a:t>
            </a:r>
          </a:p>
          <a:p>
            <a:pPr algn="ctr">
              <a:lnSpc>
                <a:spcPct val="90000"/>
              </a:lnSpc>
              <a:buFont typeface="Wingdings" pitchFamily="2" charset="2"/>
              <a:buChar char="Ø"/>
            </a:pPr>
            <a:r>
              <a:rPr lang="en-GB" sz="2400" smtClean="0">
                <a:solidFill>
                  <a:srgbClr val="7030A0"/>
                </a:solidFill>
              </a:rPr>
              <a:t>Promoting cohesion within the team</a:t>
            </a:r>
          </a:p>
          <a:p>
            <a:pPr algn="ctr">
              <a:lnSpc>
                <a:spcPct val="90000"/>
              </a:lnSpc>
              <a:buFont typeface="Wingdings" pitchFamily="2" charset="2"/>
              <a:buChar char="Ø"/>
            </a:pPr>
            <a:r>
              <a:rPr lang="en-GB" sz="2400" smtClean="0">
                <a:solidFill>
                  <a:srgbClr val="7030A0"/>
                </a:solidFill>
              </a:rPr>
              <a:t>Setting individual goals</a:t>
            </a:r>
          </a:p>
          <a:p>
            <a:pPr algn="ctr">
              <a:lnSpc>
                <a:spcPct val="90000"/>
              </a:lnSpc>
              <a:buFont typeface="Wingdings" pitchFamily="2" charset="2"/>
              <a:buChar char="Ø"/>
            </a:pPr>
            <a:r>
              <a:rPr lang="en-GB" sz="2400" smtClean="0">
                <a:solidFill>
                  <a:srgbClr val="7030A0"/>
                </a:solidFill>
              </a:rPr>
              <a:t>Giving specific roles</a:t>
            </a:r>
          </a:p>
          <a:p>
            <a:pPr algn="ctr">
              <a:lnSpc>
                <a:spcPct val="90000"/>
              </a:lnSpc>
              <a:buFont typeface="Wingdings" pitchFamily="2" charset="2"/>
              <a:buChar char="Ø"/>
            </a:pPr>
            <a:r>
              <a:rPr lang="en-GB" sz="2400" smtClean="0">
                <a:solidFill>
                  <a:srgbClr val="7030A0"/>
                </a:solidFill>
              </a:rPr>
              <a:t>Support &amp; encouragement of each other</a:t>
            </a:r>
          </a:p>
          <a:p>
            <a:pPr algn="ctr">
              <a:lnSpc>
                <a:spcPct val="90000"/>
              </a:lnSpc>
              <a:buFont typeface="Wingdings" pitchFamily="2" charset="2"/>
              <a:buChar char="Ø"/>
            </a:pPr>
            <a:r>
              <a:rPr lang="en-GB" sz="2400" smtClean="0">
                <a:solidFill>
                  <a:srgbClr val="7030A0"/>
                </a:solidFill>
              </a:rPr>
              <a:t>Maintain team interest in common goals</a:t>
            </a:r>
          </a:p>
          <a:p>
            <a:endParaRPr lang="en-GB" smtClean="0"/>
          </a:p>
        </p:txBody>
      </p:sp>
      <p:pic>
        <p:nvPicPr>
          <p:cNvPr id="15364" name="Picture 2" descr="Image Detail"/>
          <p:cNvPicPr>
            <a:picLocks noChangeAspect="1" noChangeArrowheads="1"/>
          </p:cNvPicPr>
          <p:nvPr/>
        </p:nvPicPr>
        <p:blipFill>
          <a:blip r:embed="rId2"/>
          <a:srcRect/>
          <a:stretch>
            <a:fillRect/>
          </a:stretch>
        </p:blipFill>
        <p:spPr bwMode="auto">
          <a:xfrm>
            <a:off x="2916238" y="4797425"/>
            <a:ext cx="3168650" cy="190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solidFill>
                  <a:srgbClr val="FF0000"/>
                </a:solidFill>
              </a:rPr>
              <a:t>Interactive &amp; Coactive Groups </a:t>
            </a:r>
          </a:p>
        </p:txBody>
      </p:sp>
      <p:sp>
        <p:nvSpPr>
          <p:cNvPr id="16387" name="Content Placeholder 2"/>
          <p:cNvSpPr>
            <a:spLocks noGrp="1"/>
          </p:cNvSpPr>
          <p:nvPr>
            <p:ph idx="1"/>
          </p:nvPr>
        </p:nvSpPr>
        <p:spPr/>
        <p:txBody>
          <a:bodyPr>
            <a:normAutofit lnSpcReduction="10000"/>
          </a:bodyPr>
          <a:lstStyle/>
          <a:p>
            <a:r>
              <a:rPr lang="en-GB" sz="2400" b="1" i="1" u="sng" smtClean="0">
                <a:solidFill>
                  <a:srgbClr val="FF0000"/>
                </a:solidFill>
              </a:rPr>
              <a:t>Interactive teams</a:t>
            </a:r>
            <a:r>
              <a:rPr lang="en-GB" sz="2400" b="1" i="1" smtClean="0">
                <a:solidFill>
                  <a:srgbClr val="FF0000"/>
                </a:solidFill>
              </a:rPr>
              <a:t> </a:t>
            </a:r>
            <a:r>
              <a:rPr lang="en-GB" sz="2400" smtClean="0"/>
              <a:t>require team members to work with each other in order to achieve successful performance. Their successful performance is dependent on interaction and co-ordination between members.</a:t>
            </a:r>
          </a:p>
          <a:p>
            <a:endParaRPr lang="en-GB" sz="2400" smtClean="0"/>
          </a:p>
          <a:p>
            <a:endParaRPr lang="en-GB" sz="2400" smtClean="0"/>
          </a:p>
          <a:p>
            <a:endParaRPr lang="en-GB" sz="2400" smtClean="0"/>
          </a:p>
          <a:p>
            <a:r>
              <a:rPr lang="en-GB" sz="2400" b="1" i="1" u="sng" smtClean="0">
                <a:solidFill>
                  <a:srgbClr val="FF0000"/>
                </a:solidFill>
              </a:rPr>
              <a:t>Coactive teams</a:t>
            </a:r>
            <a:r>
              <a:rPr lang="en-GB" sz="2400" b="1" i="1" smtClean="0">
                <a:solidFill>
                  <a:srgbClr val="FF0000"/>
                </a:solidFill>
              </a:rPr>
              <a:t> </a:t>
            </a:r>
            <a:r>
              <a:rPr lang="en-GB" sz="2400" smtClean="0"/>
              <a:t>require individuals to achieve success in their individual games, evens or performances to achieve overall team success. There is no direct interaction between team members during the performance</a:t>
            </a:r>
            <a:r>
              <a:rPr lang="en-GB"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The Difference between Work Groups and Teams</a:t>
            </a:r>
            <a:endParaRPr lang="en-US" dirty="0"/>
          </a:p>
        </p:txBody>
      </p:sp>
      <p:pic>
        <p:nvPicPr>
          <p:cNvPr id="6147" name="Picture 2"/>
          <p:cNvPicPr>
            <a:picLocks noGrp="1" noChangeAspect="1" noChangeArrowheads="1"/>
          </p:cNvPicPr>
          <p:nvPr>
            <p:ph idx="1"/>
          </p:nvPr>
        </p:nvPicPr>
        <p:blipFill>
          <a:blip r:embed="rId2"/>
          <a:srcRect/>
          <a:stretch>
            <a:fillRect/>
          </a:stretch>
        </p:blipFill>
        <p:spPr>
          <a:xfrm>
            <a:off x="179388" y="1981200"/>
            <a:ext cx="8964612" cy="4687888"/>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352425" y="5486400"/>
            <a:ext cx="8015288" cy="1068388"/>
          </a:xfrm>
          <a:prstGeom prst="rect">
            <a:avLst/>
          </a:prstGeom>
          <a:noFill/>
          <a:ln w="12700">
            <a:noFill/>
            <a:miter lim="800000"/>
            <a:headEnd type="none" w="sm" len="sm"/>
            <a:tailEnd type="none" w="sm" len="sm"/>
          </a:ln>
          <a:effectLst/>
        </p:spPr>
        <p:txBody>
          <a:bodyPr wrap="none">
            <a:spAutoFit/>
          </a:bodyPr>
          <a:lstStyle/>
          <a:p>
            <a:pPr>
              <a:lnSpc>
                <a:spcPct val="140000"/>
              </a:lnSpc>
              <a:defRPr/>
            </a:pPr>
            <a:r>
              <a:rPr lang="en-US" sz="2000" b="1">
                <a:solidFill>
                  <a:srgbClr val="CC9900"/>
                </a:solidFill>
                <a:effectLst>
                  <a:outerShdw blurRad="38100" dist="38100" dir="2700000" algn="tl">
                    <a:srgbClr val="C0C0C0"/>
                  </a:outerShdw>
                </a:effectLst>
                <a:latin typeface="Arial" charset="0"/>
              </a:rPr>
              <a:t>SPIRIT</a:t>
            </a:r>
            <a:r>
              <a:rPr lang="en-US" sz="1400" b="1">
                <a:solidFill>
                  <a:schemeClr val="hlink"/>
                </a:solidFill>
                <a:effectLst>
                  <a:outerShdw blurRad="38100" dist="38100" dir="2700000" algn="tl">
                    <a:srgbClr val="C0C0C0"/>
                  </a:outerShdw>
                </a:effectLst>
                <a:latin typeface="Arial" charset="0"/>
              </a:rPr>
              <a:t>	</a:t>
            </a:r>
            <a:r>
              <a:rPr lang="en-US" sz="1400" b="1">
                <a:latin typeface="Arial" charset="0"/>
              </a:rPr>
              <a:t>		</a:t>
            </a:r>
            <a:r>
              <a:rPr lang="en-US" sz="1800" b="1">
                <a:latin typeface="Arial" charset="0"/>
              </a:rPr>
              <a:t>DYNAMIC  INTERACTION	TOGETHERNESS</a:t>
            </a:r>
          </a:p>
          <a:p>
            <a:pPr>
              <a:defRPr/>
            </a:pPr>
            <a:r>
              <a:rPr lang="en-US" sz="1800" b="1">
                <a:latin typeface="Arial" charset="0"/>
              </a:rPr>
              <a:t>							PERSECUTION  OF</a:t>
            </a:r>
          </a:p>
          <a:p>
            <a:pPr>
              <a:defRPr/>
            </a:pPr>
            <a:r>
              <a:rPr lang="en-US" sz="1800" b="1">
                <a:latin typeface="Arial" charset="0"/>
              </a:rPr>
              <a:t>							OPPONENTS</a:t>
            </a:r>
            <a:endParaRPr lang="en-US" sz="1400" b="1">
              <a:latin typeface="Arial" charset="0"/>
            </a:endParaRPr>
          </a:p>
        </p:txBody>
      </p:sp>
      <p:grpSp>
        <p:nvGrpSpPr>
          <p:cNvPr id="2" name="Group 3"/>
          <p:cNvGrpSpPr>
            <a:grpSpLocks/>
          </p:cNvGrpSpPr>
          <p:nvPr/>
        </p:nvGrpSpPr>
        <p:grpSpPr bwMode="auto">
          <a:xfrm>
            <a:off x="3448050" y="1066800"/>
            <a:ext cx="5065713" cy="1219200"/>
            <a:chOff x="2352" y="672"/>
            <a:chExt cx="3456" cy="768"/>
          </a:xfrm>
        </p:grpSpPr>
        <p:grpSp>
          <p:nvGrpSpPr>
            <p:cNvPr id="3" name="Group 4"/>
            <p:cNvGrpSpPr>
              <a:grpSpLocks/>
            </p:cNvGrpSpPr>
            <p:nvPr/>
          </p:nvGrpSpPr>
          <p:grpSpPr bwMode="auto">
            <a:xfrm>
              <a:off x="2352" y="768"/>
              <a:ext cx="756" cy="608"/>
              <a:chOff x="2496" y="768"/>
              <a:chExt cx="756" cy="608"/>
            </a:xfrm>
          </p:grpSpPr>
          <p:graphicFrame>
            <p:nvGraphicFramePr>
              <p:cNvPr id="4099" name="Object 5"/>
              <p:cNvGraphicFramePr>
                <a:graphicFrameLocks/>
              </p:cNvGraphicFramePr>
              <p:nvPr/>
            </p:nvGraphicFramePr>
            <p:xfrm>
              <a:off x="2496" y="768"/>
              <a:ext cx="756" cy="328"/>
            </p:xfrm>
            <a:graphic>
              <a:graphicData uri="http://schemas.openxmlformats.org/presentationml/2006/ole">
                <p:oleObj spid="_x0000_s1027" name="CorelDRAW!" r:id="rId4" imgW="1477800" imgH="726840" progId="">
                  <p:embed/>
                </p:oleObj>
              </a:graphicData>
            </a:graphic>
          </p:graphicFrame>
          <p:sp>
            <p:nvSpPr>
              <p:cNvPr id="126982" name="Text Box 6"/>
              <p:cNvSpPr txBox="1">
                <a:spLocks noChangeArrowheads="1"/>
              </p:cNvSpPr>
              <p:nvPr/>
            </p:nvSpPr>
            <p:spPr bwMode="auto">
              <a:xfrm>
                <a:off x="2544" y="1088"/>
                <a:ext cx="660" cy="288"/>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66FF33"/>
                    </a:solidFill>
                    <a:effectLst>
                      <a:outerShdw blurRad="38100" dist="38100" dir="2700000" algn="tl">
                        <a:srgbClr val="C0C0C0"/>
                      </a:outerShdw>
                    </a:effectLst>
                    <a:latin typeface="Arial" charset="0"/>
                  </a:rPr>
                  <a:t>TEAM</a:t>
                </a:r>
                <a:endParaRPr lang="en-US" sz="1600" b="1">
                  <a:effectLst>
                    <a:outerShdw blurRad="38100" dist="38100" dir="2700000" algn="tl">
                      <a:srgbClr val="C0C0C0"/>
                    </a:outerShdw>
                  </a:effectLst>
                  <a:latin typeface="Arial" charset="0"/>
                </a:endParaRPr>
              </a:p>
            </p:txBody>
          </p:sp>
        </p:grpSp>
        <p:grpSp>
          <p:nvGrpSpPr>
            <p:cNvPr id="4" name="Group 7"/>
            <p:cNvGrpSpPr>
              <a:grpSpLocks/>
            </p:cNvGrpSpPr>
            <p:nvPr/>
          </p:nvGrpSpPr>
          <p:grpSpPr bwMode="auto">
            <a:xfrm>
              <a:off x="4272" y="672"/>
              <a:ext cx="1536" cy="768"/>
              <a:chOff x="3984" y="672"/>
              <a:chExt cx="1536" cy="768"/>
            </a:xfrm>
          </p:grpSpPr>
          <p:graphicFrame>
            <p:nvGraphicFramePr>
              <p:cNvPr id="4098" name="Object 8"/>
              <p:cNvGraphicFramePr>
                <a:graphicFrameLocks/>
              </p:cNvGraphicFramePr>
              <p:nvPr/>
            </p:nvGraphicFramePr>
            <p:xfrm>
              <a:off x="3984" y="672"/>
              <a:ext cx="1536" cy="480"/>
            </p:xfrm>
            <a:graphic>
              <a:graphicData uri="http://schemas.openxmlformats.org/presentationml/2006/ole">
                <p:oleObj spid="_x0000_s1026" name="CorelDRAW!" r:id="rId5" imgW="2858760" imgH="1063440" progId="">
                  <p:embed/>
                </p:oleObj>
              </a:graphicData>
            </a:graphic>
          </p:graphicFrame>
          <p:sp>
            <p:nvSpPr>
              <p:cNvPr id="126985" name="Text Box 9"/>
              <p:cNvSpPr txBox="1">
                <a:spLocks noChangeArrowheads="1"/>
              </p:cNvSpPr>
              <p:nvPr/>
            </p:nvSpPr>
            <p:spPr bwMode="auto">
              <a:xfrm>
                <a:off x="4320" y="1152"/>
                <a:ext cx="820" cy="288"/>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FF0000"/>
                    </a:solidFill>
                    <a:effectLst>
                      <a:outerShdw blurRad="38100" dist="38100" dir="2700000" algn="tl">
                        <a:srgbClr val="C0C0C0"/>
                      </a:outerShdw>
                    </a:effectLst>
                    <a:latin typeface="Arial" charset="0"/>
                  </a:rPr>
                  <a:t>GROUP</a:t>
                </a:r>
              </a:p>
            </p:txBody>
          </p:sp>
        </p:grpSp>
      </p:grpSp>
      <p:sp>
        <p:nvSpPr>
          <p:cNvPr id="126986" name="Text Box 10"/>
          <p:cNvSpPr txBox="1">
            <a:spLocks noChangeArrowheads="1"/>
          </p:cNvSpPr>
          <p:nvPr/>
        </p:nvSpPr>
        <p:spPr bwMode="auto">
          <a:xfrm>
            <a:off x="409575" y="2286000"/>
            <a:ext cx="8007350" cy="396875"/>
          </a:xfrm>
          <a:prstGeom prst="rect">
            <a:avLst/>
          </a:prstGeom>
          <a:noFill/>
          <a:ln w="12700">
            <a:noFill/>
            <a:miter lim="800000"/>
            <a:headEnd type="none" w="sm" len="sm"/>
            <a:tailEnd type="none" w="sm" len="sm"/>
          </a:ln>
          <a:effectLst/>
        </p:spPr>
        <p:txBody>
          <a:bodyPr wrap="none">
            <a:spAutoFit/>
          </a:bodyPr>
          <a:lstStyle/>
          <a:p>
            <a:pPr algn="ctr">
              <a:defRPr/>
            </a:pPr>
            <a:r>
              <a:rPr lang="en-US" sz="2000" b="1">
                <a:solidFill>
                  <a:srgbClr val="CC9900"/>
                </a:solidFill>
                <a:effectLst>
                  <a:outerShdw blurRad="38100" dist="38100" dir="2700000" algn="tl">
                    <a:srgbClr val="C0C0C0"/>
                  </a:outerShdw>
                </a:effectLst>
                <a:latin typeface="Arial" charset="0"/>
              </a:rPr>
              <a:t>SIZE</a:t>
            </a:r>
            <a:r>
              <a:rPr lang="en-US" sz="1400" b="1">
                <a:solidFill>
                  <a:schemeClr val="hlink"/>
                </a:solidFill>
                <a:effectLst>
                  <a:outerShdw blurRad="38100" dist="38100" dir="2700000" algn="tl">
                    <a:srgbClr val="C0C0C0"/>
                  </a:outerShdw>
                </a:effectLst>
                <a:latin typeface="Arial" charset="0"/>
              </a:rPr>
              <a:t>	</a:t>
            </a:r>
            <a:r>
              <a:rPr lang="en-US" sz="1400" b="1">
                <a:latin typeface="Arial" charset="0"/>
              </a:rPr>
              <a:t>	                </a:t>
            </a:r>
            <a:r>
              <a:rPr lang="en-US" sz="1800" b="1">
                <a:latin typeface="Arial" charset="0"/>
              </a:rPr>
              <a:t>LIMITED			  MEDIUM  or  LARGE</a:t>
            </a:r>
          </a:p>
        </p:txBody>
      </p:sp>
      <p:sp>
        <p:nvSpPr>
          <p:cNvPr id="126987" name="Text Box 11"/>
          <p:cNvSpPr txBox="1">
            <a:spLocks noChangeArrowheads="1"/>
          </p:cNvSpPr>
          <p:nvPr/>
        </p:nvSpPr>
        <p:spPr bwMode="auto">
          <a:xfrm>
            <a:off x="352425" y="2819400"/>
            <a:ext cx="7404100" cy="396875"/>
          </a:xfrm>
          <a:prstGeom prst="rect">
            <a:avLst/>
          </a:prstGeom>
          <a:noFill/>
          <a:ln w="12700">
            <a:noFill/>
            <a:miter lim="800000"/>
            <a:headEnd type="none" w="sm" len="sm"/>
            <a:tailEnd type="none" w="sm" len="sm"/>
          </a:ln>
          <a:effectLst/>
        </p:spPr>
        <p:txBody>
          <a:bodyPr wrap="none">
            <a:spAutoFit/>
          </a:bodyPr>
          <a:lstStyle/>
          <a:p>
            <a:pPr>
              <a:defRPr/>
            </a:pPr>
            <a:r>
              <a:rPr lang="en-US" sz="2000" b="1">
                <a:solidFill>
                  <a:srgbClr val="CC9900"/>
                </a:solidFill>
                <a:effectLst>
                  <a:outerShdw blurRad="38100" dist="38100" dir="2700000" algn="tl">
                    <a:srgbClr val="C0C0C0"/>
                  </a:outerShdw>
                </a:effectLst>
                <a:latin typeface="Arial" charset="0"/>
              </a:rPr>
              <a:t>SELECTION</a:t>
            </a:r>
            <a:r>
              <a:rPr lang="en-US" sz="1400" b="1">
                <a:latin typeface="Arial" charset="0"/>
              </a:rPr>
              <a:t>		</a:t>
            </a:r>
            <a:r>
              <a:rPr lang="en-US" sz="1800" b="1">
                <a:latin typeface="Arial" charset="0"/>
              </a:rPr>
              <a:t>CRUCIAL			IMMATERIAL</a:t>
            </a:r>
          </a:p>
        </p:txBody>
      </p:sp>
      <p:sp>
        <p:nvSpPr>
          <p:cNvPr id="126988" name="Text Box 12"/>
          <p:cNvSpPr txBox="1">
            <a:spLocks noChangeArrowheads="1"/>
          </p:cNvSpPr>
          <p:nvPr/>
        </p:nvSpPr>
        <p:spPr bwMode="auto">
          <a:xfrm>
            <a:off x="352425" y="3276600"/>
            <a:ext cx="6677025" cy="519113"/>
          </a:xfrm>
          <a:prstGeom prst="rect">
            <a:avLst/>
          </a:prstGeom>
          <a:noFill/>
          <a:ln w="12700">
            <a:noFill/>
            <a:miter lim="800000"/>
            <a:headEnd type="none" w="sm" len="sm"/>
            <a:tailEnd type="none" w="sm" len="sm"/>
          </a:ln>
          <a:effectLst/>
        </p:spPr>
        <p:txBody>
          <a:bodyPr wrap="none">
            <a:spAutoFit/>
          </a:bodyPr>
          <a:lstStyle/>
          <a:p>
            <a:pPr>
              <a:lnSpc>
                <a:spcPct val="140000"/>
              </a:lnSpc>
              <a:defRPr/>
            </a:pPr>
            <a:r>
              <a:rPr lang="en-US" sz="2000" b="1">
                <a:solidFill>
                  <a:srgbClr val="CC9900"/>
                </a:solidFill>
                <a:effectLst>
                  <a:outerShdw blurRad="38100" dist="38100" dir="2700000" algn="tl">
                    <a:srgbClr val="C0C0C0"/>
                  </a:outerShdw>
                </a:effectLst>
                <a:latin typeface="Arial" charset="0"/>
              </a:rPr>
              <a:t>LEADERSHIP</a:t>
            </a:r>
            <a:r>
              <a:rPr lang="en-US" sz="1400" b="1">
                <a:effectLst>
                  <a:outerShdw blurRad="38100" dist="38100" dir="2700000" algn="tl">
                    <a:srgbClr val="C0C0C0"/>
                  </a:outerShdw>
                </a:effectLst>
                <a:latin typeface="Arial" charset="0"/>
              </a:rPr>
              <a:t>	</a:t>
            </a:r>
            <a:r>
              <a:rPr lang="en-US" sz="1400" b="1">
                <a:latin typeface="Arial" charset="0"/>
              </a:rPr>
              <a:t>	</a:t>
            </a:r>
            <a:r>
              <a:rPr lang="en-US" sz="1800" b="1">
                <a:latin typeface="Arial" charset="0"/>
              </a:rPr>
              <a:t>SHARED  or  ROTATING		SOLO</a:t>
            </a:r>
          </a:p>
        </p:txBody>
      </p:sp>
      <p:sp>
        <p:nvSpPr>
          <p:cNvPr id="126989" name="Text Box 13"/>
          <p:cNvSpPr txBox="1">
            <a:spLocks noChangeArrowheads="1"/>
          </p:cNvSpPr>
          <p:nvPr/>
        </p:nvSpPr>
        <p:spPr bwMode="auto">
          <a:xfrm>
            <a:off x="352425" y="3886200"/>
            <a:ext cx="7251700" cy="793750"/>
          </a:xfrm>
          <a:prstGeom prst="rect">
            <a:avLst/>
          </a:prstGeom>
          <a:noFill/>
          <a:ln w="12700">
            <a:noFill/>
            <a:miter lim="800000"/>
            <a:headEnd type="none" w="sm" len="sm"/>
            <a:tailEnd type="none" w="sm" len="sm"/>
          </a:ln>
          <a:effectLst/>
        </p:spPr>
        <p:txBody>
          <a:bodyPr wrap="none">
            <a:spAutoFit/>
          </a:bodyPr>
          <a:lstStyle/>
          <a:p>
            <a:pPr>
              <a:lnSpc>
                <a:spcPct val="140000"/>
              </a:lnSpc>
              <a:defRPr/>
            </a:pPr>
            <a:r>
              <a:rPr lang="en-US" sz="2000" b="1">
                <a:solidFill>
                  <a:srgbClr val="CC9900"/>
                </a:solidFill>
                <a:effectLst>
                  <a:outerShdw blurRad="38100" dist="38100" dir="2700000" algn="tl">
                    <a:srgbClr val="C0C0C0"/>
                  </a:outerShdw>
                </a:effectLst>
                <a:latin typeface="Arial" charset="0"/>
              </a:rPr>
              <a:t>PERCEPTION</a:t>
            </a:r>
            <a:r>
              <a:rPr lang="en-US" sz="1400" b="1">
                <a:solidFill>
                  <a:schemeClr val="hlink"/>
                </a:solidFill>
                <a:latin typeface="Arial" charset="0"/>
              </a:rPr>
              <a:t>	</a:t>
            </a:r>
            <a:r>
              <a:rPr lang="en-US" sz="1400" b="1">
                <a:latin typeface="Arial" charset="0"/>
              </a:rPr>
              <a:t>	</a:t>
            </a:r>
            <a:r>
              <a:rPr lang="en-US" sz="1800" b="1">
                <a:latin typeface="Arial" charset="0"/>
              </a:rPr>
              <a:t>MUTUAL  KNOWLEDGE		FOCUS  ON</a:t>
            </a:r>
          </a:p>
          <a:p>
            <a:pPr>
              <a:defRPr/>
            </a:pPr>
            <a:r>
              <a:rPr lang="en-US" sz="1800" b="1">
                <a:latin typeface="Arial" charset="0"/>
              </a:rPr>
              <a:t>			UNDERSTANDING		LEADER</a:t>
            </a:r>
          </a:p>
        </p:txBody>
      </p:sp>
      <p:sp>
        <p:nvSpPr>
          <p:cNvPr id="126990" name="Text Box 14"/>
          <p:cNvSpPr txBox="1">
            <a:spLocks noChangeArrowheads="1"/>
          </p:cNvSpPr>
          <p:nvPr/>
        </p:nvSpPr>
        <p:spPr bwMode="auto">
          <a:xfrm>
            <a:off x="352425" y="4724400"/>
            <a:ext cx="7732713" cy="793750"/>
          </a:xfrm>
          <a:prstGeom prst="rect">
            <a:avLst/>
          </a:prstGeom>
          <a:noFill/>
          <a:ln w="12700">
            <a:noFill/>
            <a:miter lim="800000"/>
            <a:headEnd type="none" w="sm" len="sm"/>
            <a:tailEnd type="none" w="sm" len="sm"/>
          </a:ln>
          <a:effectLst/>
        </p:spPr>
        <p:txBody>
          <a:bodyPr wrap="none">
            <a:spAutoFit/>
          </a:bodyPr>
          <a:lstStyle/>
          <a:p>
            <a:pPr>
              <a:lnSpc>
                <a:spcPct val="140000"/>
              </a:lnSpc>
              <a:defRPr/>
            </a:pPr>
            <a:r>
              <a:rPr lang="en-US" sz="2000" b="1">
                <a:solidFill>
                  <a:srgbClr val="CC9900"/>
                </a:solidFill>
                <a:effectLst>
                  <a:outerShdw blurRad="38100" dist="38100" dir="2700000" algn="tl">
                    <a:srgbClr val="C0C0C0"/>
                  </a:outerShdw>
                </a:effectLst>
                <a:latin typeface="Arial" charset="0"/>
              </a:rPr>
              <a:t>STYLE</a:t>
            </a:r>
            <a:r>
              <a:rPr lang="en-US" sz="1800" b="1">
                <a:effectLst>
                  <a:outerShdw blurRad="38100" dist="38100" dir="2700000" algn="tl">
                    <a:srgbClr val="C0C0C0"/>
                  </a:outerShdw>
                </a:effectLst>
                <a:latin typeface="Arial" charset="0"/>
              </a:rPr>
              <a:t>	</a:t>
            </a:r>
            <a:r>
              <a:rPr lang="en-US" sz="1400" b="1">
                <a:latin typeface="Arial" charset="0"/>
              </a:rPr>
              <a:t>		</a:t>
            </a:r>
            <a:r>
              <a:rPr lang="en-US" sz="1800" b="1">
                <a:latin typeface="Arial" charset="0"/>
              </a:rPr>
              <a:t>ROLE  SPREAD			CONVERGENCE</a:t>
            </a:r>
          </a:p>
          <a:p>
            <a:pPr>
              <a:defRPr/>
            </a:pPr>
            <a:r>
              <a:rPr lang="en-US" sz="1800" b="1">
                <a:latin typeface="Arial" charset="0"/>
              </a:rPr>
              <a:t>			CO-ORDINATION		CONFORMISM</a:t>
            </a:r>
          </a:p>
        </p:txBody>
      </p:sp>
      <p:sp>
        <p:nvSpPr>
          <p:cNvPr id="4107" name="Text Box 15"/>
          <p:cNvSpPr txBox="1">
            <a:spLocks noChangeArrowheads="1"/>
          </p:cNvSpPr>
          <p:nvPr/>
        </p:nvSpPr>
        <p:spPr bwMode="auto">
          <a:xfrm>
            <a:off x="1331913" y="188913"/>
            <a:ext cx="6553200" cy="701675"/>
          </a:xfrm>
          <a:prstGeom prst="rect">
            <a:avLst/>
          </a:prstGeom>
          <a:noFill/>
          <a:ln w="12699">
            <a:noFill/>
            <a:miter lim="800000"/>
            <a:headEnd/>
            <a:tailEnd/>
          </a:ln>
        </p:spPr>
        <p:txBody>
          <a:bodyPr>
            <a:spAutoFit/>
          </a:bodyPr>
          <a:lstStyle/>
          <a:p>
            <a:pPr>
              <a:spcBef>
                <a:spcPct val="50000"/>
              </a:spcBef>
            </a:pPr>
            <a:r>
              <a:rPr lang="fr-FR" sz="4000" b="1">
                <a:solidFill>
                  <a:srgbClr val="CC0066"/>
                </a:solidFill>
                <a:latin typeface="Garamond" pitchFamily="18" charset="0"/>
              </a:rPr>
              <a:t>6 Differences team/group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9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69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9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P spid="126986" grpId="0" autoUpdateAnimBg="0"/>
      <p:bldP spid="126987" grpId="0" autoUpdateAnimBg="0"/>
      <p:bldP spid="126988" grpId="0" autoUpdateAnimBg="0"/>
      <p:bldP spid="126989" grpId="0" autoUpdateAnimBg="0"/>
      <p:bldP spid="12699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Team Processes: Socialization</a:t>
            </a:r>
          </a:p>
        </p:txBody>
      </p:sp>
      <p:sp>
        <p:nvSpPr>
          <p:cNvPr id="14339" name="Rectangle 3"/>
          <p:cNvSpPr>
            <a:spLocks noGrp="1" noChangeArrowheads="1"/>
          </p:cNvSpPr>
          <p:nvPr>
            <p:ph type="body" idx="1"/>
          </p:nvPr>
        </p:nvSpPr>
        <p:spPr>
          <a:xfrm>
            <a:off x="809625" y="2214563"/>
            <a:ext cx="7958138" cy="4414837"/>
          </a:xfrm>
        </p:spPr>
        <p:txBody>
          <a:bodyPr/>
          <a:lstStyle/>
          <a:p>
            <a:pPr>
              <a:lnSpc>
                <a:spcPct val="90000"/>
              </a:lnSpc>
            </a:pPr>
            <a:r>
              <a:rPr lang="en-US" b="1" i="1"/>
              <a:t>Socialization</a:t>
            </a:r>
            <a:r>
              <a:rPr lang="en-US"/>
              <a:t>: process of mutual adjustment that produces changes over time in the relationship between a person and a team.</a:t>
            </a:r>
          </a:p>
          <a:p>
            <a:pPr>
              <a:lnSpc>
                <a:spcPct val="90000"/>
              </a:lnSpc>
            </a:pPr>
            <a:r>
              <a:rPr lang="en-US"/>
              <a:t>How socialization works </a:t>
            </a:r>
            <a:r>
              <a:rPr lang="en-US" sz="2000"/>
              <a:t>(Moreland &amp; Levine, 2001):</a:t>
            </a:r>
          </a:p>
          <a:p>
            <a:pPr lvl="1">
              <a:lnSpc>
                <a:spcPct val="90000"/>
              </a:lnSpc>
            </a:pPr>
            <a:r>
              <a:rPr lang="en-US"/>
              <a:t>Evaluation</a:t>
            </a:r>
          </a:p>
          <a:p>
            <a:pPr lvl="1">
              <a:lnSpc>
                <a:spcPct val="90000"/>
              </a:lnSpc>
            </a:pPr>
            <a:r>
              <a:rPr lang="en-US"/>
              <a:t>Commitment</a:t>
            </a:r>
          </a:p>
          <a:p>
            <a:pPr lvl="1">
              <a:lnSpc>
                <a:spcPct val="90000"/>
              </a:lnSpc>
            </a:pPr>
            <a:r>
              <a:rPr lang="en-US"/>
              <a:t>Role transition and phases of membership (investigation, socialization, maintenance, resocialization, remembrance)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t>Team Processes:</a:t>
            </a:r>
            <a:br>
              <a:rPr lang="en-US"/>
            </a:br>
            <a:r>
              <a:rPr lang="en-US"/>
              <a:t>Interpersonal Processes</a:t>
            </a:r>
          </a:p>
        </p:txBody>
      </p:sp>
      <p:sp>
        <p:nvSpPr>
          <p:cNvPr id="15363" name="Rectangle 3"/>
          <p:cNvSpPr>
            <a:spLocks noGrp="1" noChangeArrowheads="1"/>
          </p:cNvSpPr>
          <p:nvPr>
            <p:ph type="body" idx="1"/>
          </p:nvPr>
        </p:nvSpPr>
        <p:spPr/>
        <p:txBody>
          <a:bodyPr/>
          <a:lstStyle/>
          <a:p>
            <a:r>
              <a:rPr lang="en-US"/>
              <a:t>Communication</a:t>
            </a:r>
          </a:p>
          <a:p>
            <a:r>
              <a:rPr lang="en-US"/>
              <a:t>Conflict</a:t>
            </a:r>
          </a:p>
          <a:p>
            <a:r>
              <a:rPr lang="en-US"/>
              <a:t>Cohesion</a:t>
            </a:r>
          </a:p>
          <a:p>
            <a:r>
              <a:rPr lang="en-US"/>
              <a:t>Trust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t>Team Processes:</a:t>
            </a:r>
            <a:br>
              <a:rPr lang="en-US"/>
            </a:br>
            <a:r>
              <a:rPr lang="en-US"/>
              <a:t>Shared Mental Models</a:t>
            </a:r>
          </a:p>
        </p:txBody>
      </p:sp>
      <p:sp>
        <p:nvSpPr>
          <p:cNvPr id="16387" name="Rectangle 3"/>
          <p:cNvSpPr>
            <a:spLocks noGrp="1" noChangeArrowheads="1"/>
          </p:cNvSpPr>
          <p:nvPr>
            <p:ph type="body" idx="1"/>
          </p:nvPr>
        </p:nvSpPr>
        <p:spPr>
          <a:xfrm>
            <a:off x="809625" y="2214563"/>
            <a:ext cx="7958138" cy="4643437"/>
          </a:xfrm>
        </p:spPr>
        <p:txBody>
          <a:bodyPr/>
          <a:lstStyle/>
          <a:p>
            <a:pPr>
              <a:lnSpc>
                <a:spcPct val="90000"/>
              </a:lnSpc>
            </a:pPr>
            <a:r>
              <a:rPr lang="en-US" b="1" i="1"/>
              <a:t>Shared Mental Model</a:t>
            </a:r>
            <a:r>
              <a:rPr lang="en-US"/>
              <a:t>:the cognitive processes held in common by members of a team regarding how they acquire information, analyze it, and respond to it.</a:t>
            </a:r>
          </a:p>
          <a:p>
            <a:pPr>
              <a:lnSpc>
                <a:spcPct val="90000"/>
              </a:lnSpc>
            </a:pPr>
            <a:r>
              <a:rPr lang="en-US"/>
              <a:t>What is shared </a:t>
            </a:r>
            <a:r>
              <a:rPr lang="en-US" sz="2800"/>
              <a:t>(Cannon-Bowers &amp; Salas, 2001)</a:t>
            </a:r>
            <a:r>
              <a:rPr lang="en-US"/>
              <a:t>?</a:t>
            </a:r>
          </a:p>
          <a:p>
            <a:pPr lvl="1">
              <a:lnSpc>
                <a:spcPct val="90000"/>
              </a:lnSpc>
            </a:pPr>
            <a:r>
              <a:rPr lang="en-US"/>
              <a:t>Task-specific knowledge</a:t>
            </a:r>
          </a:p>
          <a:p>
            <a:pPr lvl="1">
              <a:lnSpc>
                <a:spcPct val="90000"/>
              </a:lnSpc>
            </a:pPr>
            <a:r>
              <a:rPr lang="en-US"/>
              <a:t>Task-related knowledge</a:t>
            </a:r>
          </a:p>
          <a:p>
            <a:pPr lvl="1">
              <a:lnSpc>
                <a:spcPct val="90000"/>
              </a:lnSpc>
            </a:pPr>
            <a:r>
              <a:rPr lang="en-US"/>
              <a:t>Knowledge of teammates</a:t>
            </a:r>
          </a:p>
          <a:p>
            <a:pPr lvl="1">
              <a:lnSpc>
                <a:spcPct val="90000"/>
              </a:lnSpc>
            </a:pPr>
            <a:r>
              <a:rPr lang="en-US"/>
              <a:t>Shared attitudes and beliefs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Team Processes:</a:t>
            </a:r>
            <a:br>
              <a:rPr lang="en-US"/>
            </a:br>
            <a:r>
              <a:rPr lang="en-US"/>
              <a:t>Shared Mental Models</a:t>
            </a:r>
          </a:p>
        </p:txBody>
      </p:sp>
      <p:sp>
        <p:nvSpPr>
          <p:cNvPr id="17411" name="Rectangle 3"/>
          <p:cNvSpPr>
            <a:spLocks noGrp="1" noChangeArrowheads="1"/>
          </p:cNvSpPr>
          <p:nvPr>
            <p:ph type="body" idx="1"/>
          </p:nvPr>
        </p:nvSpPr>
        <p:spPr>
          <a:xfrm>
            <a:off x="809625" y="2214563"/>
            <a:ext cx="7958138" cy="4643437"/>
          </a:xfrm>
        </p:spPr>
        <p:txBody>
          <a:bodyPr/>
          <a:lstStyle/>
          <a:p>
            <a:pPr>
              <a:lnSpc>
                <a:spcPct val="90000"/>
              </a:lnSpc>
            </a:pPr>
            <a:r>
              <a:rPr lang="en-US" b="1" i="1"/>
              <a:t>Groupthink</a:t>
            </a:r>
            <a:r>
              <a:rPr lang="en-US"/>
              <a:t>:a phenomenon associated with team decision making in which members feel threatened by forces external to the team, resulting in a deterioration in the cognitive processing of information.</a:t>
            </a:r>
          </a:p>
          <a:p>
            <a:pPr>
              <a:lnSpc>
                <a:spcPct val="90000"/>
              </a:lnSpc>
            </a:pPr>
            <a:r>
              <a:rPr lang="en-US"/>
              <a:t>3 Causes:</a:t>
            </a:r>
          </a:p>
          <a:p>
            <a:pPr lvl="1">
              <a:lnSpc>
                <a:spcPct val="90000"/>
              </a:lnSpc>
            </a:pPr>
            <a:r>
              <a:rPr lang="en-US"/>
              <a:t>High level of cohesion</a:t>
            </a:r>
          </a:p>
          <a:p>
            <a:pPr lvl="1">
              <a:lnSpc>
                <a:spcPct val="90000"/>
              </a:lnSpc>
            </a:pPr>
            <a:r>
              <a:rPr lang="en-US"/>
              <a:t>Structural organizational flaw</a:t>
            </a:r>
          </a:p>
          <a:p>
            <a:pPr lvl="1">
              <a:lnSpc>
                <a:spcPct val="90000"/>
              </a:lnSpc>
            </a:pPr>
            <a:r>
              <a:rPr lang="en-US"/>
              <a:t>Proactive situational context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Groupthink Example</a:t>
            </a:r>
          </a:p>
        </p:txBody>
      </p:sp>
      <p:sp>
        <p:nvSpPr>
          <p:cNvPr id="60419" name="Rectangle 3"/>
          <p:cNvSpPr>
            <a:spLocks noGrp="1" noChangeArrowheads="1"/>
          </p:cNvSpPr>
          <p:nvPr>
            <p:ph type="body" idx="1"/>
          </p:nvPr>
        </p:nvSpPr>
        <p:spPr/>
        <p:txBody>
          <a:bodyPr/>
          <a:lstStyle/>
          <a:p>
            <a:pPr marL="0" indent="0">
              <a:lnSpc>
                <a:spcPct val="90000"/>
              </a:lnSpc>
              <a:spcBef>
                <a:spcPct val="0"/>
              </a:spcBef>
              <a:buClrTx/>
              <a:buFontTx/>
              <a:buNone/>
            </a:pPr>
            <a:r>
              <a:rPr lang="en-US"/>
              <a:t>A board of directors of an international air freight service must decide whether the company should enter a cost-cutting war with their competitors.  The board begins its decision-making meeting with the chairperson’s loaded questions: “Should we enter into this foolish price war or just keep rates the way they are?”</a:t>
            </a:r>
          </a:p>
          <a:p>
            <a:pPr marL="0" indent="0">
              <a:lnSpc>
                <a:spcPct val="90000"/>
              </a:lnSpc>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990600" y="2133600"/>
            <a:ext cx="7316788" cy="3095625"/>
          </a:xfrm>
        </p:spPr>
        <p:txBody>
          <a:bodyPr/>
          <a:lstStyle/>
          <a:p>
            <a:pPr marL="1016000" indent="-1016000"/>
            <a:r>
              <a:rPr lang="en-US" sz="2800"/>
              <a:t>Interaction: task and relationship</a:t>
            </a:r>
          </a:p>
          <a:p>
            <a:pPr marL="1016000" indent="-1016000"/>
            <a:r>
              <a:rPr lang="en-US" sz="2800"/>
              <a:t>Interdependence: sequential, reciprocal, mutual</a:t>
            </a:r>
          </a:p>
          <a:p>
            <a:pPr marL="1016000" indent="-1016000"/>
            <a:r>
              <a:rPr lang="en-US" sz="2800"/>
              <a:t>Structure: roles, norms, relations</a:t>
            </a:r>
          </a:p>
          <a:p>
            <a:pPr marL="1016000" indent="-1016000"/>
            <a:r>
              <a:rPr lang="en-US" sz="2800"/>
              <a:t>Goals: generating, choosing, negotiating, executing</a:t>
            </a:r>
          </a:p>
          <a:p>
            <a:pPr marL="1473200" lvl="1" indent="-1023938">
              <a:buFont typeface="Wingdings" pitchFamily="2" charset="2"/>
              <a:buNone/>
            </a:pPr>
            <a:endParaRPr lang="en-US" sz="2400"/>
          </a:p>
        </p:txBody>
      </p:sp>
      <p:sp>
        <p:nvSpPr>
          <p:cNvPr id="59395" name="Text Box 3"/>
          <p:cNvSpPr txBox="1">
            <a:spLocks noChangeArrowheads="1"/>
          </p:cNvSpPr>
          <p:nvPr/>
        </p:nvSpPr>
        <p:spPr bwMode="auto">
          <a:xfrm>
            <a:off x="990600" y="304800"/>
            <a:ext cx="7162800" cy="1165225"/>
          </a:xfrm>
          <a:prstGeom prst="rect">
            <a:avLst/>
          </a:prstGeom>
          <a:solidFill>
            <a:srgbClr val="FFFF99"/>
          </a:solidFill>
          <a:ln w="9525" algn="ctr">
            <a:noFill/>
            <a:miter lim="800000"/>
            <a:headEnd/>
            <a:tailEnd/>
          </a:ln>
          <a:effectLst/>
        </p:spPr>
        <p:txBody>
          <a:bodyPr>
            <a:spAutoFit/>
          </a:bodyPr>
          <a:lstStyle/>
          <a:p>
            <a:pPr marL="457200" indent="-457200" algn="ctr">
              <a:lnSpc>
                <a:spcPct val="80000"/>
              </a:lnSpc>
              <a:spcBef>
                <a:spcPct val="20000"/>
              </a:spcBef>
            </a:pPr>
            <a:r>
              <a:rPr lang="en-US" sz="4400">
                <a:latin typeface="Times New Roman" pitchFamily="18" charset="0"/>
              </a:rPr>
              <a:t>What are some common characteristics of groups?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a:t>Team Processes:</a:t>
            </a:r>
            <a:br>
              <a:rPr lang="en-US"/>
            </a:br>
            <a:r>
              <a:rPr lang="en-US"/>
              <a:t>Decision Making</a:t>
            </a:r>
          </a:p>
        </p:txBody>
      </p:sp>
      <p:sp>
        <p:nvSpPr>
          <p:cNvPr id="18435" name="Rectangle 3"/>
          <p:cNvSpPr>
            <a:spLocks noGrp="1" noChangeArrowheads="1"/>
          </p:cNvSpPr>
          <p:nvPr>
            <p:ph type="body" idx="1"/>
          </p:nvPr>
        </p:nvSpPr>
        <p:spPr/>
        <p:txBody>
          <a:bodyPr/>
          <a:lstStyle/>
          <a:p>
            <a:r>
              <a:rPr lang="en-US" sz="3600"/>
              <a:t>Multi-level theory of team decision making (Hollenbeck, LePine, &amp; Ilgen, 1996):</a:t>
            </a:r>
          </a:p>
          <a:p>
            <a:pPr lvl="1"/>
            <a:r>
              <a:rPr lang="en-US" sz="3200"/>
              <a:t>Team informity</a:t>
            </a:r>
          </a:p>
          <a:p>
            <a:pPr lvl="1"/>
            <a:r>
              <a:rPr lang="en-US" sz="3200"/>
              <a:t>Staff validity</a:t>
            </a:r>
          </a:p>
          <a:p>
            <a:pPr lvl="1"/>
            <a:r>
              <a:rPr lang="en-US" sz="3200"/>
              <a:t>Dyadic sensitivity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Improving Team Decision Making</a:t>
            </a:r>
          </a:p>
        </p:txBody>
      </p:sp>
      <p:sp>
        <p:nvSpPr>
          <p:cNvPr id="1027" name="Rectangle 3"/>
          <p:cNvSpPr>
            <a:spLocks noGrp="1" noChangeArrowheads="1"/>
          </p:cNvSpPr>
          <p:nvPr>
            <p:ph type="body" idx="1"/>
          </p:nvPr>
        </p:nvSpPr>
        <p:spPr/>
        <p:txBody>
          <a:bodyPr/>
          <a:lstStyle/>
          <a:p>
            <a:r>
              <a:rPr lang="en-US"/>
              <a:t>Assign the devil’s advocate role</a:t>
            </a:r>
          </a:p>
          <a:p>
            <a:r>
              <a:rPr lang="en-US"/>
              <a:t>Be open to dissenting points of view</a:t>
            </a:r>
          </a:p>
          <a:p>
            <a:r>
              <a:rPr lang="en-US"/>
              <a:t>Seek outside opinions</a:t>
            </a:r>
          </a:p>
          <a:p>
            <a:r>
              <a:rPr lang="en-US"/>
              <a:t>Break up into smaller groups</a:t>
            </a:r>
          </a:p>
          <a:p>
            <a:r>
              <a:rPr lang="en-US"/>
              <a:t>Rethink issues before making final decision</a:t>
            </a:r>
          </a:p>
          <a:p>
            <a:r>
              <a:rPr lang="en-US"/>
              <a:t>Use brainstorming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Virtual Teams</a:t>
            </a:r>
          </a:p>
        </p:txBody>
      </p:sp>
      <p:sp>
        <p:nvSpPr>
          <p:cNvPr id="19459" name="Rectangle 3"/>
          <p:cNvSpPr>
            <a:spLocks noGrp="1" noChangeArrowheads="1"/>
          </p:cNvSpPr>
          <p:nvPr>
            <p:ph type="body" idx="1"/>
          </p:nvPr>
        </p:nvSpPr>
        <p:spPr/>
        <p:txBody>
          <a:bodyPr/>
          <a:lstStyle/>
          <a:p>
            <a:pPr>
              <a:lnSpc>
                <a:spcPct val="90000"/>
              </a:lnSpc>
            </a:pPr>
            <a:r>
              <a:rPr lang="en-US" b="1" i="1"/>
              <a:t>Virtual teams</a:t>
            </a:r>
            <a:r>
              <a:rPr lang="en-US"/>
              <a:t>: Task-focused teams that meet without being physically present or working at the same time.</a:t>
            </a:r>
          </a:p>
          <a:p>
            <a:pPr>
              <a:lnSpc>
                <a:spcPct val="90000"/>
              </a:lnSpc>
            </a:pPr>
            <a:r>
              <a:rPr lang="en-US" b="1" i="1"/>
              <a:t>Defining Characteristics</a:t>
            </a:r>
            <a:r>
              <a:rPr lang="en-US"/>
              <a:t> </a:t>
            </a:r>
            <a:r>
              <a:rPr lang="en-US" sz="2800"/>
              <a:t>(Avolio et al., 2001)</a:t>
            </a:r>
            <a:r>
              <a:rPr lang="en-US"/>
              <a:t>:</a:t>
            </a:r>
          </a:p>
          <a:p>
            <a:pPr lvl="1">
              <a:lnSpc>
                <a:spcPct val="90000"/>
              </a:lnSpc>
            </a:pPr>
            <a:r>
              <a:rPr lang="en-US"/>
              <a:t>Communication takes place electronically</a:t>
            </a:r>
          </a:p>
          <a:p>
            <a:pPr lvl="1">
              <a:lnSpc>
                <a:spcPct val="90000"/>
              </a:lnSpc>
            </a:pPr>
            <a:r>
              <a:rPr lang="en-US"/>
              <a:t>Team members are dispersed geographically</a:t>
            </a:r>
          </a:p>
          <a:p>
            <a:pPr lvl="1">
              <a:lnSpc>
                <a:spcPct val="90000"/>
              </a:lnSpc>
            </a:pPr>
            <a:r>
              <a:rPr lang="en-US"/>
              <a:t>Members may interact synchronously or asynchronously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Virtual Teams</a:t>
            </a:r>
          </a:p>
        </p:txBody>
      </p:sp>
      <p:sp>
        <p:nvSpPr>
          <p:cNvPr id="20483" name="Rectangle 3"/>
          <p:cNvSpPr>
            <a:spLocks noGrp="1" noChangeArrowheads="1"/>
          </p:cNvSpPr>
          <p:nvPr>
            <p:ph type="body" idx="1"/>
          </p:nvPr>
        </p:nvSpPr>
        <p:spPr/>
        <p:txBody>
          <a:bodyPr/>
          <a:lstStyle/>
          <a:p>
            <a:r>
              <a:rPr lang="en-US" b="1" i="1"/>
              <a:t>Challenges</a:t>
            </a:r>
            <a:r>
              <a:rPr lang="en-US"/>
              <a:t>:</a:t>
            </a:r>
          </a:p>
          <a:p>
            <a:pPr lvl="1"/>
            <a:r>
              <a:rPr lang="en-US"/>
              <a:t>Development of shared mental models</a:t>
            </a:r>
          </a:p>
          <a:p>
            <a:pPr lvl="1"/>
            <a:r>
              <a:rPr lang="en-US"/>
              <a:t>Evaluation of team results</a:t>
            </a:r>
          </a:p>
          <a:p>
            <a:pPr lvl="1"/>
            <a:r>
              <a:rPr lang="en-US"/>
              <a:t>Achievement of team cohesion</a:t>
            </a:r>
          </a:p>
          <a:p>
            <a:pPr lvl="1"/>
            <a:r>
              <a:rPr lang="en-US"/>
              <a:t>Problems with leadership</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Intergroup Conflict</a:t>
            </a:r>
          </a:p>
        </p:txBody>
      </p:sp>
      <p:sp>
        <p:nvSpPr>
          <p:cNvPr id="75779" name="Rectangle 3"/>
          <p:cNvSpPr>
            <a:spLocks noGrp="1" noChangeArrowheads="1"/>
          </p:cNvSpPr>
          <p:nvPr>
            <p:ph type="body" idx="1"/>
          </p:nvPr>
        </p:nvSpPr>
        <p:spPr/>
        <p:txBody>
          <a:bodyPr/>
          <a:lstStyle/>
          <a:p>
            <a:r>
              <a:rPr lang="en-US" b="1" i="1"/>
              <a:t>Causes</a:t>
            </a:r>
            <a:r>
              <a:rPr lang="en-US"/>
              <a:t>:</a:t>
            </a:r>
          </a:p>
          <a:p>
            <a:pPr lvl="1"/>
            <a:r>
              <a:rPr lang="en-US"/>
              <a:t>Lack of resources</a:t>
            </a:r>
          </a:p>
          <a:p>
            <a:pPr lvl="1"/>
            <a:r>
              <a:rPr lang="en-US"/>
              <a:t>Goal incompatibility</a:t>
            </a:r>
          </a:p>
          <a:p>
            <a:pPr lvl="1"/>
            <a:r>
              <a:rPr lang="en-US"/>
              <a:t>Time compatibility</a:t>
            </a:r>
          </a:p>
          <a:p>
            <a:pPr lvl="1"/>
            <a:r>
              <a:rPr lang="en-US"/>
              <a:t>Influence tactics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Intergroup Conflict</a:t>
            </a:r>
          </a:p>
        </p:txBody>
      </p:sp>
      <p:sp>
        <p:nvSpPr>
          <p:cNvPr id="79875" name="Rectangle 3"/>
          <p:cNvSpPr>
            <a:spLocks noGrp="1" noChangeArrowheads="1"/>
          </p:cNvSpPr>
          <p:nvPr>
            <p:ph type="body" idx="1"/>
          </p:nvPr>
        </p:nvSpPr>
        <p:spPr>
          <a:xfrm>
            <a:off x="809625" y="2214563"/>
            <a:ext cx="7958138" cy="4338637"/>
          </a:xfrm>
        </p:spPr>
        <p:txBody>
          <a:bodyPr/>
          <a:lstStyle/>
          <a:p>
            <a:pPr>
              <a:lnSpc>
                <a:spcPct val="90000"/>
              </a:lnSpc>
            </a:pPr>
            <a:r>
              <a:rPr lang="en-US" b="1" i="1"/>
              <a:t>Consequences</a:t>
            </a:r>
            <a:r>
              <a:rPr lang="en-US"/>
              <a:t>:</a:t>
            </a:r>
          </a:p>
          <a:p>
            <a:pPr lvl="1">
              <a:lnSpc>
                <a:spcPct val="90000"/>
              </a:lnSpc>
            </a:pPr>
            <a:r>
              <a:rPr lang="en-US"/>
              <a:t>Conflict changes group members’ perceptions of each other</a:t>
            </a:r>
          </a:p>
          <a:p>
            <a:pPr lvl="1">
              <a:lnSpc>
                <a:spcPct val="90000"/>
              </a:lnSpc>
            </a:pPr>
            <a:r>
              <a:rPr lang="en-US"/>
              <a:t>Group becomes more cohesive</a:t>
            </a:r>
          </a:p>
          <a:p>
            <a:pPr lvl="1">
              <a:lnSpc>
                <a:spcPct val="90000"/>
              </a:lnSpc>
            </a:pPr>
            <a:r>
              <a:rPr lang="en-US"/>
              <a:t>Strained interaction between the two groups</a:t>
            </a:r>
          </a:p>
          <a:p>
            <a:pPr lvl="1">
              <a:lnSpc>
                <a:spcPct val="90000"/>
              </a:lnSpc>
            </a:pPr>
            <a:r>
              <a:rPr lang="en-US"/>
              <a:t>Argumentative behavior</a:t>
            </a:r>
          </a:p>
          <a:p>
            <a:pPr lvl="1">
              <a:lnSpc>
                <a:spcPct val="90000"/>
              </a:lnSpc>
            </a:pPr>
            <a:r>
              <a:rPr lang="en-US"/>
              <a:t>Attitudes passed on to new members</a:t>
            </a:r>
          </a:p>
          <a:p>
            <a:pPr lvl="1">
              <a:lnSpc>
                <a:spcPct val="90000"/>
              </a:lnSpc>
            </a:pPr>
            <a:r>
              <a:rPr lang="en-US"/>
              <a:t>Goals focus inward, away from organization as a whole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Overcoming Intergroup Conflict</a:t>
            </a:r>
          </a:p>
        </p:txBody>
      </p:sp>
      <p:sp>
        <p:nvSpPr>
          <p:cNvPr id="78851" name="Rectangle 3"/>
          <p:cNvSpPr>
            <a:spLocks noGrp="1" noChangeArrowheads="1"/>
          </p:cNvSpPr>
          <p:nvPr>
            <p:ph type="body" idx="1"/>
          </p:nvPr>
        </p:nvSpPr>
        <p:spPr/>
        <p:txBody>
          <a:bodyPr/>
          <a:lstStyle/>
          <a:p>
            <a:r>
              <a:rPr lang="en-US" b="1" i="1"/>
              <a:t>Superordinate Goals</a:t>
            </a:r>
            <a:r>
              <a:rPr lang="en-US"/>
              <a:t>: goals that both groups endorse and that often require cooperative intergroup behavior to be achieved</a:t>
            </a:r>
          </a:p>
          <a:p>
            <a:pPr lvl="1"/>
            <a:r>
              <a:rPr lang="en-US"/>
              <a:t>Getting 2 conflicting groups together by itself will not reduce conflict</a:t>
            </a:r>
          </a:p>
          <a:p>
            <a:pPr lvl="1"/>
            <a:r>
              <a:rPr lang="en-US"/>
              <a:t>Conflict can be reduced if members cooperate to achieve superordinate goals.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Overcoming Intergroup Conflict</a:t>
            </a:r>
          </a:p>
        </p:txBody>
      </p:sp>
      <p:sp>
        <p:nvSpPr>
          <p:cNvPr id="77827" name="Rectangle 3"/>
          <p:cNvSpPr>
            <a:spLocks noGrp="1" noChangeArrowheads="1"/>
          </p:cNvSpPr>
          <p:nvPr>
            <p:ph type="body" idx="1"/>
          </p:nvPr>
        </p:nvSpPr>
        <p:spPr/>
        <p:txBody>
          <a:bodyPr/>
          <a:lstStyle/>
          <a:p>
            <a:r>
              <a:rPr lang="en-US"/>
              <a:t>One problem occurs in conflicting groups is that they do not communicate.</a:t>
            </a:r>
          </a:p>
          <a:p>
            <a:r>
              <a:rPr lang="en-US"/>
              <a:t>One strategy to overcome the conflict is to plan a negotiation between the 2 groups.</a:t>
            </a:r>
            <a:endParaRPr lang="en-US" b="1" i="1"/>
          </a:p>
          <a:p>
            <a:r>
              <a:rPr lang="en-US" b="1" i="1"/>
              <a:t>Negotiation</a:t>
            </a:r>
            <a:r>
              <a:rPr lang="en-US"/>
              <a:t>:facilitates communication and is usually seen a a fair method of dispute resolution.</a:t>
            </a:r>
          </a:p>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Overcoming Intergroup Conflict</a:t>
            </a:r>
          </a:p>
        </p:txBody>
      </p:sp>
      <p:sp>
        <p:nvSpPr>
          <p:cNvPr id="76803" name="Rectangle 3"/>
          <p:cNvSpPr>
            <a:spLocks noGrp="1" noChangeArrowheads="1"/>
          </p:cNvSpPr>
          <p:nvPr>
            <p:ph type="body" idx="1"/>
          </p:nvPr>
        </p:nvSpPr>
        <p:spPr/>
        <p:txBody>
          <a:bodyPr/>
          <a:lstStyle/>
          <a:p>
            <a:r>
              <a:rPr lang="en-US" b="1" i="1"/>
              <a:t>Member exchanges</a:t>
            </a:r>
            <a:r>
              <a:rPr lang="en-US"/>
              <a:t>: members of conflicting groups role play each other.</a:t>
            </a:r>
          </a:p>
          <a:p>
            <a:r>
              <a:rPr lang="en-US" b="1" i="1"/>
              <a:t>Intergroup team development</a:t>
            </a:r>
            <a:r>
              <a:rPr lang="en-US"/>
              <a:t>: team activities to improve relationships between groups.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Overcoming Intergroup Conflict</a:t>
            </a:r>
          </a:p>
        </p:txBody>
      </p:sp>
      <p:sp>
        <p:nvSpPr>
          <p:cNvPr id="84995" name="Rectangle 3"/>
          <p:cNvSpPr>
            <a:spLocks noGrp="1" noChangeArrowheads="1"/>
          </p:cNvSpPr>
          <p:nvPr>
            <p:ph type="body" idx="1"/>
          </p:nvPr>
        </p:nvSpPr>
        <p:spPr/>
        <p:txBody>
          <a:bodyPr/>
          <a:lstStyle/>
          <a:p>
            <a:r>
              <a:rPr lang="en-US" b="1" i="1"/>
              <a:t>Reducing need for intergroup interaction</a:t>
            </a:r>
            <a:r>
              <a:rPr lang="en-US"/>
              <a:t>: </a:t>
            </a:r>
          </a:p>
          <a:p>
            <a:pPr lvl="1"/>
            <a:r>
              <a:rPr lang="en-US"/>
              <a:t>Create conditions in which two groups have little or no need to interact</a:t>
            </a:r>
          </a:p>
          <a:p>
            <a:pPr lvl="1"/>
            <a:r>
              <a:rPr lang="en-US"/>
              <a:t>Reduce interdependence among groups</a:t>
            </a:r>
          </a:p>
          <a:p>
            <a:r>
              <a:rPr lang="en-US" b="1" i="1"/>
              <a:t>The resource allocation process</a:t>
            </a:r>
            <a:r>
              <a:rPr lang="en-US"/>
              <a:t>:</a:t>
            </a:r>
          </a:p>
          <a:p>
            <a:pPr lvl="1"/>
            <a:r>
              <a:rPr lang="en-US"/>
              <a:t>Ensure groups have similar resources</a:t>
            </a:r>
          </a:p>
          <a:p>
            <a:pPr lvl="1"/>
            <a:r>
              <a:rPr lang="en-US"/>
              <a:t>Allocate resources fairly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p:txBody>
          <a:bodyPr/>
          <a:lstStyle/>
          <a:p>
            <a:r>
              <a:rPr lang="en-US" sz="2800"/>
              <a:t>Groups are systems that create, organize, and sustain interaction among members</a:t>
            </a:r>
          </a:p>
          <a:p>
            <a:r>
              <a:rPr lang="en-US" sz="2800" i="1"/>
              <a:t>Task Interaction</a:t>
            </a:r>
            <a:r>
              <a:rPr lang="en-US" sz="2800"/>
              <a:t> – actions performed by individuals pertaining to group’s tasks and goals</a:t>
            </a:r>
          </a:p>
          <a:p>
            <a:r>
              <a:rPr lang="en-US" sz="2800" i="1"/>
              <a:t>Relationship Interaction</a:t>
            </a:r>
            <a:r>
              <a:rPr lang="en-US" sz="2800"/>
              <a:t> – actions performed by the group relating to emotional and interpersonal bonds</a:t>
            </a:r>
          </a:p>
        </p:txBody>
      </p:sp>
      <p:sp>
        <p:nvSpPr>
          <p:cNvPr id="288772" name="Text Box 4"/>
          <p:cNvSpPr txBox="1">
            <a:spLocks noGrp="1" noChangeArrowheads="1"/>
          </p:cNvSpPr>
          <p:nvPr>
            <p:ph type="title"/>
          </p:nvPr>
        </p:nvSpPr>
        <p:spPr>
          <a:xfrm>
            <a:off x="1143000" y="533400"/>
            <a:ext cx="6929438" cy="762000"/>
          </a:xfrm>
          <a:solidFill>
            <a:srgbClr val="FFFF99"/>
          </a:solidFill>
          <a:ln/>
        </p:spPr>
        <p:txBody>
          <a:bodyPr>
            <a:normAutofit fontScale="90000"/>
          </a:bodyPr>
          <a:lstStyle/>
          <a:p>
            <a:pPr marL="457200" indent="-457200">
              <a:lnSpc>
                <a:spcPct val="80000"/>
              </a:lnSpc>
              <a:spcBef>
                <a:spcPct val="20000"/>
              </a:spcBef>
            </a:pPr>
            <a:r>
              <a:rPr lang="en-US" sz="3600"/>
              <a:t>Characteristics of Groups - Interaction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4700</Words>
  <Application>Microsoft Office PowerPoint</Application>
  <PresentationFormat>On-screen Show (4:3)</PresentationFormat>
  <Paragraphs>662</Paragraphs>
  <Slides>89</Slides>
  <Notes>49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Office Theme</vt:lpstr>
      <vt:lpstr>CorelDRAW!</vt:lpstr>
      <vt:lpstr>Groups and teams</vt:lpstr>
      <vt:lpstr>Slide 2</vt:lpstr>
      <vt:lpstr>What is a Group or Team?</vt:lpstr>
      <vt:lpstr>Slide 4</vt:lpstr>
      <vt:lpstr>Types of Groups</vt:lpstr>
      <vt:lpstr>Slide 6</vt:lpstr>
      <vt:lpstr>Slide 7</vt:lpstr>
      <vt:lpstr>Slide 8</vt:lpstr>
      <vt:lpstr>Characteristics of Groups - Interaction</vt:lpstr>
      <vt:lpstr>Characteristics of Groups - Interdependence</vt:lpstr>
      <vt:lpstr>Slide 11</vt:lpstr>
      <vt:lpstr>Characteristics of Groups - Structure</vt:lpstr>
      <vt:lpstr>Characteristics of Groups - Goals</vt:lpstr>
      <vt:lpstr>Slide 14</vt:lpstr>
      <vt:lpstr>Cohesiveness</vt:lpstr>
      <vt:lpstr>Group Development</vt:lpstr>
      <vt:lpstr>Stages in Group Development</vt:lpstr>
      <vt:lpstr>Slide 18</vt:lpstr>
      <vt:lpstr>Team Processes:  Stages of Development</vt:lpstr>
      <vt:lpstr>Stages of group formation</vt:lpstr>
      <vt:lpstr>Group Development Process</vt:lpstr>
      <vt:lpstr>Group Development Process</vt:lpstr>
      <vt:lpstr>Group Development Process</vt:lpstr>
      <vt:lpstr>Group Development Process</vt:lpstr>
      <vt:lpstr>Group Development Process</vt:lpstr>
      <vt:lpstr>Group Member Roles</vt:lpstr>
      <vt:lpstr>Group Dynamics </vt:lpstr>
      <vt:lpstr>Group Dynamics </vt:lpstr>
      <vt:lpstr>Stages of Group Dynamics</vt:lpstr>
      <vt:lpstr>Stages of Group Dynamics</vt:lpstr>
      <vt:lpstr>Steiner’s Model</vt:lpstr>
      <vt:lpstr>Group Performance</vt:lpstr>
      <vt:lpstr>Slide 33</vt:lpstr>
      <vt:lpstr>Group Problems!</vt:lpstr>
      <vt:lpstr>Teams</vt:lpstr>
      <vt:lpstr>What is a Group or Team?</vt:lpstr>
      <vt:lpstr>Teams</vt:lpstr>
      <vt:lpstr>Types of Groups and Teams</vt:lpstr>
      <vt:lpstr>Types of Groups and Teams</vt:lpstr>
      <vt:lpstr>Team Building</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Social Loafing</vt:lpstr>
      <vt:lpstr>Reasons for Social Loafing</vt:lpstr>
      <vt:lpstr>Social Loafing and Free Riding: Motivation Loss In Groups</vt:lpstr>
      <vt:lpstr> Antecedents of Social Loafing: Group Size </vt:lpstr>
      <vt:lpstr>Slide 57</vt:lpstr>
      <vt:lpstr>Why Do People Loaf and Free Ride</vt:lpstr>
      <vt:lpstr>Slide 59</vt:lpstr>
      <vt:lpstr>Other Reasons For Self-limiting Behavior- Low Motivation: Raising The White Flag </vt:lpstr>
      <vt:lpstr>Overcoming Social Loafing, Free Riding, Self Limiting Behavior</vt:lpstr>
      <vt:lpstr>Overcoming Social Loafing, Free Riding, and Self-Limiting Behavior</vt:lpstr>
      <vt:lpstr>Slide 63</vt:lpstr>
      <vt:lpstr>Social Loafing and Culture</vt:lpstr>
      <vt:lpstr>Social Loafing</vt:lpstr>
      <vt:lpstr>Expectancy Theory &amp; Social Loafing</vt:lpstr>
      <vt:lpstr>Reducing Social Loafing</vt:lpstr>
      <vt:lpstr>Co-ordination Losses: The Ringleman Effect</vt:lpstr>
      <vt:lpstr>Slide 69</vt:lpstr>
      <vt:lpstr>Slide 70</vt:lpstr>
      <vt:lpstr>What can Coaches Do?</vt:lpstr>
      <vt:lpstr>Interactive &amp; Coactive Groups </vt:lpstr>
      <vt:lpstr>  The Difference between Work Groups and Teams</vt:lpstr>
      <vt:lpstr>Slide 74</vt:lpstr>
      <vt:lpstr>Team Processes: Socialization</vt:lpstr>
      <vt:lpstr>Team Processes: Interpersonal Processes</vt:lpstr>
      <vt:lpstr>Team Processes: Shared Mental Models</vt:lpstr>
      <vt:lpstr>Team Processes: Shared Mental Models</vt:lpstr>
      <vt:lpstr>Groupthink Example</vt:lpstr>
      <vt:lpstr>Team Processes: Decision Making</vt:lpstr>
      <vt:lpstr>Improving Team Decision Making</vt:lpstr>
      <vt:lpstr>Virtual Teams</vt:lpstr>
      <vt:lpstr>Virtual Teams</vt:lpstr>
      <vt:lpstr>Intergroup Conflict</vt:lpstr>
      <vt:lpstr>Intergroup Conflict</vt:lpstr>
      <vt:lpstr>Overcoming Intergroup Conflict</vt:lpstr>
      <vt:lpstr>Overcoming Intergroup Conflict</vt:lpstr>
      <vt:lpstr>Overcoming Intergroup Conflict</vt:lpstr>
      <vt:lpstr>Overcoming Intergroup Conflict</vt:lpstr>
    </vt:vector>
  </TitlesOfParts>
  <Company>Khon Kaen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Coala</dc:creator>
  <cp:lastModifiedBy>Coala</cp:lastModifiedBy>
  <cp:revision>7</cp:revision>
  <dcterms:created xsi:type="dcterms:W3CDTF">2013-06-10T01:35:48Z</dcterms:created>
  <dcterms:modified xsi:type="dcterms:W3CDTF">2013-06-10T14:36:05Z</dcterms:modified>
</cp:coreProperties>
</file>