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7" r:id="rId3"/>
    <p:sldId id="298" r:id="rId4"/>
    <p:sldId id="276" r:id="rId5"/>
    <p:sldId id="257" r:id="rId6"/>
    <p:sldId id="277" r:id="rId7"/>
    <p:sldId id="279" r:id="rId8"/>
    <p:sldId id="291" r:id="rId9"/>
    <p:sldId id="293" r:id="rId10"/>
    <p:sldId id="280" r:id="rId11"/>
    <p:sldId id="313" r:id="rId12"/>
    <p:sldId id="315" r:id="rId13"/>
    <p:sldId id="316" r:id="rId14"/>
    <p:sldId id="304" r:id="rId15"/>
    <p:sldId id="281" r:id="rId16"/>
    <p:sldId id="294" r:id="rId17"/>
    <p:sldId id="305" r:id="rId18"/>
    <p:sldId id="282" r:id="rId19"/>
    <p:sldId id="295" r:id="rId20"/>
    <p:sldId id="284" r:id="rId21"/>
    <p:sldId id="285" r:id="rId22"/>
    <p:sldId id="296" r:id="rId23"/>
    <p:sldId id="259" r:id="rId24"/>
    <p:sldId id="299" r:id="rId25"/>
    <p:sldId id="300" r:id="rId26"/>
    <p:sldId id="301" r:id="rId27"/>
    <p:sldId id="262" r:id="rId28"/>
    <p:sldId id="263" r:id="rId29"/>
    <p:sldId id="314" r:id="rId30"/>
    <p:sldId id="264" r:id="rId31"/>
    <p:sldId id="308" r:id="rId32"/>
    <p:sldId id="309" r:id="rId33"/>
    <p:sldId id="310" r:id="rId34"/>
    <p:sldId id="311" r:id="rId35"/>
    <p:sldId id="292" r:id="rId36"/>
    <p:sldId id="267" r:id="rId37"/>
    <p:sldId id="268" r:id="rId38"/>
    <p:sldId id="269" r:id="rId39"/>
    <p:sldId id="270" r:id="rId40"/>
    <p:sldId id="271" r:id="rId41"/>
    <p:sldId id="273" r:id="rId42"/>
    <p:sldId id="274" r:id="rId43"/>
    <p:sldId id="27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72E3-CAAF-4DFD-9DCC-A5FEA9A63EFB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227D-E7E6-448D-9AB7-287584416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266C-FACC-413B-9882-458973A84F2F}" type="slidenum">
              <a:rPr lang="en-US"/>
              <a:pPr/>
              <a:t>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4171-1659-4BC9-ABE0-F94DB03152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0EBBEA-032B-49AB-885F-F4C80DF0C9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EBF5DB0-75B7-411C-B3D3-261FCFC50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7E56-99E8-4C9F-8D68-7D5CE263E4A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9411-3520-4C4D-B715-F6C43202C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724400"/>
            <a:ext cx="6400800" cy="1752600"/>
          </a:xfrm>
        </p:spPr>
        <p:txBody>
          <a:bodyPr/>
          <a:lstStyle/>
          <a:p>
            <a:r>
              <a:rPr lang="en-US" dirty="0" err="1" smtClean="0"/>
              <a:t>Ashira</a:t>
            </a:r>
            <a:r>
              <a:rPr lang="en-US" dirty="0" smtClean="0"/>
              <a:t> </a:t>
            </a:r>
            <a:r>
              <a:rPr lang="en-US" dirty="0" err="1" smtClean="0"/>
              <a:t>Hiruntrakul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7056438" cy="12001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7200" dirty="0">
                <a:solidFill>
                  <a:schemeClr val="accent1"/>
                </a:solidFill>
                <a:latin typeface="Comic Sans MS" charset="0"/>
                <a:ea typeface="ＭＳ Ｐゴシック" charset="0"/>
              </a:rPr>
              <a:t>Leadership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9" descr="jose-mouri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084763"/>
            <a:ext cx="1644650" cy="1644650"/>
          </a:xfrm>
          <a:prstGeom prst="rect">
            <a:avLst/>
          </a:prstGeom>
          <a:noFill/>
        </p:spPr>
      </p:pic>
      <p:graphicFrame>
        <p:nvGraphicFramePr>
          <p:cNvPr id="12294" name="Diagram 6"/>
          <p:cNvGraphicFramePr>
            <a:graphicFrameLocks/>
          </p:cNvGraphicFramePr>
          <p:nvPr>
            <p:ph/>
          </p:nvPr>
        </p:nvGraphicFramePr>
        <p:xfrm>
          <a:off x="250825" y="179388"/>
          <a:ext cx="8642350" cy="6678612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12315" name="Picture 27" descr="MartinJohnsonEng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927225" cy="1284287"/>
          </a:xfrm>
          <a:prstGeom prst="rect">
            <a:avLst/>
          </a:prstGeom>
          <a:noFill/>
        </p:spPr>
      </p:pic>
      <p:pic>
        <p:nvPicPr>
          <p:cNvPr id="12319" name="Picture 31" descr="alex-fergu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189538"/>
            <a:ext cx="1512887" cy="1512887"/>
          </a:xfrm>
          <a:prstGeom prst="rect">
            <a:avLst/>
          </a:prstGeom>
          <a:noFill/>
        </p:spPr>
      </p:pic>
      <p:pic>
        <p:nvPicPr>
          <p:cNvPr id="12321" name="Picture 33" descr="Brian_Noble_49221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4478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smtClean="0">
                <a:latin typeface="Comic Sans MS" charset="0"/>
                <a:cs typeface="+mj-cs"/>
              </a:rPr>
              <a:t>Selection of a Leader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042988" y="1989138"/>
            <a:ext cx="7850187" cy="16303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u="sng">
                <a:latin typeface="Comic Sans MS" charset="0"/>
                <a:ea typeface="ＭＳ Ｐゴシック" charset="0"/>
              </a:rPr>
              <a:t>EMERGENT LEADERS:</a:t>
            </a:r>
            <a:r>
              <a:rPr lang="en-GB" sz="3200">
                <a:latin typeface="Comic Sans MS" charset="0"/>
                <a:ea typeface="ＭＳ Ｐゴシック" charset="0"/>
              </a:rPr>
              <a:t> Already belongs to the group &amp; selection is made formally, e.g. by vote or interview.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042988" y="4437063"/>
            <a:ext cx="7850187" cy="16303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u="sng">
                <a:latin typeface="Comic Sans MS" charset="0"/>
                <a:ea typeface="ＭＳ Ｐゴシック" charset="0"/>
              </a:rPr>
              <a:t>PRECRIBED LEADERS:</a:t>
            </a:r>
            <a:r>
              <a:rPr lang="en-GB" sz="3200">
                <a:latin typeface="Comic Sans MS" charset="0"/>
                <a:ea typeface="ＭＳ Ｐゴシック" charset="0"/>
              </a:rPr>
              <a:t> Selected from outside of the group and is known as an external appointment.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smtClean="0">
                <a:latin typeface="Comic Sans MS" charset="0"/>
                <a:cs typeface="+mj-cs"/>
              </a:rPr>
              <a:t>Styles of Leadership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7488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971550" y="1844675"/>
            <a:ext cx="2736850" cy="4216400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u="sng" dirty="0" smtClean="0">
                <a:latin typeface="Comic Sans MS" pitchFamily="66" charset="0"/>
              </a:rPr>
              <a:t>Autocratic Leaders (task orientated):</a:t>
            </a:r>
            <a:r>
              <a:rPr lang="en-GB" sz="1800" b="1" u="sng" dirty="0" smtClean="0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600" dirty="0" smtClean="0">
                <a:latin typeface="Comic Sans MS" pitchFamily="66" charset="0"/>
              </a:rPr>
              <a:t> Tend to make all decisions (dictate)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600" dirty="0" smtClean="0">
                <a:latin typeface="Comic Sans MS" pitchFamily="66" charset="0"/>
              </a:rPr>
              <a:t> Motivated to complete a task as quickly and effectively as possible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600" dirty="0" smtClean="0">
                <a:latin typeface="Comic Sans MS" pitchFamily="66" charset="0"/>
              </a:rPr>
              <a:t> Authoritarian style – they do not take into account the groups opinions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600" dirty="0" smtClean="0">
                <a:latin typeface="Comic Sans MS" pitchFamily="66" charset="0"/>
              </a:rPr>
              <a:t> Does not share responsibility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067175" y="1989138"/>
            <a:ext cx="2232025" cy="3462337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latin typeface="Comic Sans MS" charset="0"/>
                <a:ea typeface="ＭＳ Ｐゴシック" charset="0"/>
              </a:rPr>
              <a:t>Democratic Leaders (social/personal orientated):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 </a:t>
            </a:r>
            <a:r>
              <a:rPr lang="en-GB" sz="1600" dirty="0">
                <a:latin typeface="Comic Sans MS" charset="0"/>
                <a:ea typeface="ＭＳ Ｐゴシック" charset="0"/>
              </a:rPr>
              <a:t>Shares decisions and responsibilities with group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1600" dirty="0">
                <a:latin typeface="Comic Sans MS" charset="0"/>
                <a:ea typeface="ＭＳ Ｐゴシック" charset="0"/>
              </a:rPr>
              <a:t> Interested in developing inter-personal relationships within the team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732588" y="2060575"/>
            <a:ext cx="2087562" cy="2416175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latin typeface="Comic Sans MS" charset="0"/>
                <a:ea typeface="ＭＳ Ｐゴシック" charset="0"/>
              </a:rPr>
              <a:t>Laisser-faire Leaders: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 </a:t>
            </a:r>
            <a:r>
              <a:rPr lang="en-GB" sz="1600" dirty="0">
                <a:latin typeface="Comic Sans MS" charset="0"/>
                <a:ea typeface="ＭＳ Ｐゴシック" charset="0"/>
              </a:rPr>
              <a:t>Leader stands aside and allows the group to make their own decisions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1600" dirty="0">
                <a:latin typeface="Comic Sans MS" charset="0"/>
                <a:ea typeface="ＭＳ Ｐゴシック" charset="0"/>
              </a:rPr>
              <a:t>Adopts a passive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omic Sans MS" pitchFamily="66" charset="0"/>
              </a:rPr>
              <a:t>When is the leadership style most effective? 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0013" y="1827213"/>
          <a:ext cx="731361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03"/>
                <a:gridCol w="1828403"/>
                <a:gridCol w="1828403"/>
                <a:gridCol w="182840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Autocratic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Democratic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Laissez-faire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Most effective when…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Involves large numbers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Decisions</a:t>
                      </a:r>
                      <a:r>
                        <a:rPr lang="en-GB" baseline="0" dirty="0" smtClean="0"/>
                        <a:t> have to be made quickly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Task is complex or dangerous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Performers are more experienced</a:t>
                      </a:r>
                    </a:p>
                    <a:p>
                      <a:r>
                        <a:rPr lang="en-GB" dirty="0" smtClean="0"/>
                        <a:t>Good relationships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Not a dangerous situation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If left alone they usually become aggressive towards one another, do little work and give up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116013" y="52292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 leader should actually assess the situation and then tailor their leadership style. 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4400" u="sng" dirty="0" smtClean="0"/>
              <a:t>Autocratic Leader</a:t>
            </a:r>
            <a:r>
              <a:rPr lang="en-GB" sz="4400" dirty="0" smtClean="0"/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Makes ALL the decisions and is motivated to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complete the task as quickly and effectively as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possible.  This leadership style does not take into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account the opinions or preferences of the group. </a:t>
            </a:r>
          </a:p>
          <a:p>
            <a:pPr>
              <a:buFont typeface="Wingdings" pitchFamily="2" charset="2"/>
              <a:buNone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This style would be most effective when quick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decisions are needed for large groups of people,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and in potentially dangerous situations that could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be life threatening.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Autocratic Leader…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632700" cy="4967287"/>
          </a:xfrm>
        </p:spPr>
        <p:txBody>
          <a:bodyPr/>
          <a:lstStyle/>
          <a:p>
            <a:r>
              <a:rPr lang="en-GB" sz="2400"/>
              <a:t>Autocratic leaders are TASK ORIENTATED. </a:t>
            </a:r>
          </a:p>
          <a:p>
            <a:r>
              <a:rPr lang="en-GB" sz="2400"/>
              <a:t>These leaders make all the decisions.</a:t>
            </a:r>
          </a:p>
          <a:p>
            <a:r>
              <a:rPr lang="en-GB" sz="2400"/>
              <a:t>They are AUTHORITARIAN and do not take into account the feelings of others.</a:t>
            </a:r>
          </a:p>
          <a:p>
            <a:r>
              <a:rPr lang="en-GB" sz="2400"/>
              <a:t>They do not delegate responsibility.</a:t>
            </a:r>
          </a:p>
          <a:p>
            <a:r>
              <a:rPr lang="en-GB" sz="2400"/>
              <a:t>They focus on group performance and achieving goals.</a:t>
            </a:r>
          </a:p>
          <a:p>
            <a:r>
              <a:rPr lang="en-GB" sz="2400"/>
              <a:t>This is most effective when quick decisions are needed i.e. interactive games.</a:t>
            </a:r>
          </a:p>
          <a:p>
            <a:r>
              <a:rPr lang="en-GB" sz="2400"/>
              <a:t>They are suitable for DANGEROUS or POTENTIALLY life-threatening situations i.e. outdoor education etc.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Autocratic Leaders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Very inflexible, make all the decisions and rarely get involved on a personal level with team members. Very task orientated. Better in most and least favourable </a:t>
            </a:r>
            <a:r>
              <a:rPr lang="en-GB" dirty="0" smtClean="0"/>
              <a:t>situations.</a:t>
            </a:r>
            <a:endParaRPr lang="en-GB" dirty="0"/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u="sng" dirty="0" smtClean="0"/>
              <a:t>Democratic Leader: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Shares the decisions with the group and is often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ready to share responsibility.  This type of leader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believes in consultation and is interested in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developing meaningful inter-personal relationships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within the team.</a:t>
            </a:r>
          </a:p>
          <a:p>
            <a:pPr>
              <a:buFont typeface="Wingdings" pitchFamily="2" charset="2"/>
              <a:buNone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This style would be effective in co-active games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with no time constraints and where personal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/>
              <a:t>support may be required.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Democratic Leader…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7056437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Shares decisions with the group and delegates responsibility. </a:t>
            </a:r>
          </a:p>
          <a:p>
            <a:pPr>
              <a:lnSpc>
                <a:spcPct val="90000"/>
              </a:lnSpc>
            </a:pPr>
            <a:r>
              <a:rPr lang="en-GB" sz="2400"/>
              <a:t>They consult others and are interested in developing meaningful interpersonal relationships.</a:t>
            </a:r>
          </a:p>
          <a:p>
            <a:pPr>
              <a:lnSpc>
                <a:spcPct val="90000"/>
              </a:lnSpc>
            </a:pPr>
            <a:r>
              <a:rPr lang="en-GB" sz="2400"/>
              <a:t>They believe in giving the performers “Ownership” of the task to each individual… Why?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Work harder?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Develop unity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Common purpose</a:t>
            </a:r>
          </a:p>
          <a:p>
            <a:pPr>
              <a:lnSpc>
                <a:spcPct val="90000"/>
              </a:lnSpc>
            </a:pPr>
            <a:r>
              <a:rPr lang="en-GB" sz="2400"/>
              <a:t>Effective in a co-active situation or when time is not an issue.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Democratic Leaders</a:t>
            </a:r>
          </a:p>
          <a:p>
            <a:pPr>
              <a:buFont typeface="Wingdings" pitchFamily="2" charset="2"/>
              <a:buNone/>
            </a:pPr>
            <a:r>
              <a:rPr lang="en-GB"/>
              <a:t>Only makes decisions after consulting the group. More informal, relaxed and active within the group. They usually show a keen interest in the various people within the group. Performer centered. Better in moderately favourable situations.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5717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Leadership</a:t>
            </a:r>
          </a:p>
        </p:txBody>
      </p:sp>
      <p:pic>
        <p:nvPicPr>
          <p:cNvPr id="4099" name="Picture 5" descr="http://valencia.theoffside.com/files/2007/10/jose-mourin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24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http://www.melrosejewelers.co.uk/rolex-watch-blog/wp-content/uploads/2009/08/sir-alex-fergu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571875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http://www.kiwicollection.com/upload/newsevent/1175775075-martinJohnson_u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0"/>
            <a:ext cx="3581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http://njmg.typepad.com/photos/uncategorized/2007/12/13/capellobeckham_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714625"/>
            <a:ext cx="3238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http://nimg.sulekha.com/Sports/original700/andrew-strauss-ricky-ponting-2009-7-7-9-11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5"/>
            <a:ext cx="3786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1" descr="http://i2.cdn.turner.com/pga/rydercup/2009/rydercup/2008/europe/01/28/monty_transcript_012809/monty_transcript_480x2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0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296150" cy="1366838"/>
          </a:xfrm>
        </p:spPr>
        <p:txBody>
          <a:bodyPr/>
          <a:lstStyle/>
          <a:p>
            <a:r>
              <a:rPr lang="en-GB" sz="3600"/>
              <a:t>A comparison between Autocratic and Democratic leaders…</a:t>
            </a:r>
            <a:endParaRPr lang="en-US" sz="3600"/>
          </a:p>
        </p:txBody>
      </p:sp>
      <p:graphicFrame>
        <p:nvGraphicFramePr>
          <p:cNvPr id="21556" name="Group 52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785225" cy="5040314"/>
        </p:xfrm>
        <a:graphic>
          <a:graphicData uri="http://schemas.openxmlformats.org/drawingml/2006/table">
            <a:tbl>
              <a:tblPr/>
              <a:tblGrid>
                <a:gridCol w="4394200"/>
                <a:gridCol w="4391025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Autocratic leadership is preferable: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Democratic leadership is preferable: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When groups are hostile- discipline?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Groups are friendly/ warm relations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If groups are large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Groups are small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Team players who prefer instructions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Activities which require interpersonal communication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Early or cognitive stage learning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Autonomous stage of learning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dangerous situations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threat or danger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Time constraints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time constraints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Leaders personality is authoritative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Leaders personality is democratic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 prefer autocratic male leaders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Women prefer democratic female leaders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Laissez-Faire Leadership…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 leader stands aside to allow the group to make their own decisions. </a:t>
            </a:r>
          </a:p>
          <a:p>
            <a:pPr>
              <a:lnSpc>
                <a:spcPct val="90000"/>
              </a:lnSpc>
            </a:pPr>
            <a:r>
              <a:rPr lang="en-GB"/>
              <a:t>Loss of direction can happen if the leader is inadequate.</a:t>
            </a:r>
          </a:p>
          <a:p>
            <a:pPr>
              <a:lnSpc>
                <a:spcPct val="90000"/>
              </a:lnSpc>
            </a:pPr>
            <a:r>
              <a:rPr lang="en-GB"/>
              <a:t>Lewin (1985) found that certain groups who were subjected to this style were more inclined to aggression towards each other whilst giving up easily when mistakes occur.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620713"/>
            <a:ext cx="8234362" cy="54752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LAISSEZ – FAIRE LEADERS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Leaves the group to ‘get on’ by themselves. Does not interfere. Generally being unsure of the task they tend to not make any evaluations. Acts as a consultant. Group determines the work to be done and the pace of it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The leader will stand aside and allow the group to make its own decisions.</a:t>
            </a: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 smtClean="0"/>
              <a:t>This style can be self-implementing if the leader is lacking confidence or motivation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smtClean="0">
                <a:latin typeface="Comic Sans MS" charset="0"/>
                <a:cs typeface="+mj-cs"/>
              </a:rPr>
              <a:t>Leadership Theories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042988" y="2205038"/>
            <a:ext cx="7921625" cy="44354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Char char="o"/>
              <a:defRPr/>
            </a:pPr>
            <a:r>
              <a:rPr lang="en-GB" sz="2000" b="1" smtClean="0">
                <a:latin typeface="Comic Sans MS" pitchFamily="66" charset="0"/>
              </a:rPr>
              <a:t> </a:t>
            </a:r>
            <a:r>
              <a:rPr lang="en-GB" sz="2000" b="1" u="sng" smtClean="0">
                <a:latin typeface="Comic Sans MS" pitchFamily="66" charset="0"/>
              </a:rPr>
              <a:t>TRAIT APPROACH:</a:t>
            </a:r>
            <a:r>
              <a:rPr lang="en-GB" sz="2000" smtClean="0">
                <a:latin typeface="Comic Sans MS" pitchFamily="66" charset="0"/>
              </a:rPr>
              <a:t> Leaders are born with the skills necessary to take charge……however, although certain traits may be helpful in leadership, they are not essential, so this theory is NOT A GOOD PREDICTOR OF BEHAVIOUR. 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Char char="o"/>
              <a:defRPr/>
            </a:pPr>
            <a:r>
              <a:rPr lang="en-GB" sz="2000" smtClean="0">
                <a:latin typeface="Comic Sans MS" pitchFamily="66" charset="0"/>
              </a:rPr>
              <a:t> </a:t>
            </a:r>
            <a:r>
              <a:rPr lang="en-GB" sz="2000" b="1" u="sng" smtClean="0">
                <a:latin typeface="Comic Sans MS" pitchFamily="66" charset="0"/>
              </a:rPr>
              <a:t>SOCIAL LEARNING THEORY:</a:t>
            </a:r>
            <a:r>
              <a:rPr lang="en-GB" sz="2000" smtClean="0">
                <a:latin typeface="Comic Sans MS" pitchFamily="66" charset="0"/>
              </a:rPr>
              <a:t> The skills of leadership can be acquired by copying others and then developed through experiences. Copying successful role models  is called </a:t>
            </a:r>
            <a:r>
              <a:rPr lang="ja-JP" altLang="en-GB" sz="2000" smtClean="0"/>
              <a:t>‘</a:t>
            </a:r>
            <a:r>
              <a:rPr lang="en-GB" altLang="ja-JP" sz="2000" smtClean="0">
                <a:latin typeface="Comic Sans MS" pitchFamily="66" charset="0"/>
              </a:rPr>
              <a:t>vicarious reinforcement.</a:t>
            </a:r>
            <a:r>
              <a:rPr lang="ja-JP" altLang="en-GB" sz="2000" smtClean="0"/>
              <a:t>’</a:t>
            </a:r>
            <a:r>
              <a:rPr lang="en-GB" altLang="ja-JP" sz="2000" smtClean="0">
                <a:latin typeface="Comic Sans MS" pitchFamily="66" charset="0"/>
              </a:rPr>
              <a:t> This DOES NOT TAKE INTO ACCOUNT THE TRAIT PERSPECTIVE.  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Char char="o"/>
              <a:defRPr/>
            </a:pPr>
            <a:r>
              <a:rPr lang="en-GB" sz="2000" smtClean="0">
                <a:latin typeface="Comic Sans MS" pitchFamily="66" charset="0"/>
              </a:rPr>
              <a:t> </a:t>
            </a:r>
            <a:r>
              <a:rPr lang="en-GB" sz="2000" b="1" u="sng" smtClean="0">
                <a:latin typeface="Comic Sans MS" pitchFamily="66" charset="0"/>
              </a:rPr>
              <a:t>INTERACTIONIST THEORY:</a:t>
            </a:r>
            <a:r>
              <a:rPr lang="en-GB" sz="2000" smtClean="0">
                <a:latin typeface="Comic Sans MS" pitchFamily="66" charset="0"/>
              </a:rPr>
              <a:t> Leaders emerge because of inherited abilities (traits) and learned skills. Interactionist theory gives a MORE REALISTIC EXPLANATION OF HUMAN BEHAVIOURS IN SPORT.</a:t>
            </a:r>
            <a:r>
              <a:rPr lang="en-GB" sz="1800" smtClean="0">
                <a:latin typeface="Comic Sans MS" pitchFamily="66" charset="0"/>
              </a:rPr>
              <a:t>  </a:t>
            </a:r>
            <a:endParaRPr lang="en-GB" sz="1800" b="1" u="sng" smtClean="0">
              <a:latin typeface="Comic Sans MS" pitchFamily="66" charset="0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331913" y="1557338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>
                <a:solidFill>
                  <a:schemeClr val="hlink"/>
                </a:solidFill>
                <a:latin typeface="Comic Sans MS" charset="0"/>
                <a:ea typeface="ＭＳ Ｐゴシック" charset="0"/>
              </a:rPr>
              <a:t>IS A LEADER BORN OR MADE?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085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dirty="0" smtClean="0">
                <a:cs typeface="Times New Roman" pitchFamily="18" charset="0"/>
              </a:rPr>
              <a:t>Theories of Leadership</a:t>
            </a: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US" u="sng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7438"/>
            <a:ext cx="8686800" cy="4500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cs typeface="Times New Roman" pitchFamily="18" charset="0"/>
              </a:rPr>
              <a:t>Leaders are </a:t>
            </a:r>
            <a:r>
              <a:rPr lang="en-GB" sz="2200" dirty="0" smtClean="0">
                <a:solidFill>
                  <a:srgbClr val="FF0000"/>
                </a:solidFill>
                <a:cs typeface="Times New Roman" pitchFamily="18" charset="0"/>
              </a:rPr>
              <a:t>born</a:t>
            </a:r>
            <a:r>
              <a:rPr lang="en-GB" sz="2200" dirty="0" smtClean="0">
                <a:cs typeface="Times New Roman" pitchFamily="18" charset="0"/>
              </a:rPr>
              <a:t> with the skills necessary to take charge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cs typeface="Times New Roman" pitchFamily="18" charset="0"/>
              </a:rPr>
              <a:t>Great leaders have personality traits that make them ideally suited for leadership in any situation.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cs typeface="Times New Roman" pitchFamily="18" charset="0"/>
              </a:rPr>
              <a:t>Leadership traits are relatively stable personality dispositions such as intelligence, assertiveness, self-confidence and independence.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200" dirty="0" smtClean="0">
                <a:cs typeface="Times New Roman" pitchFamily="18" charset="0"/>
              </a:rPr>
              <a:t>   ALTHOUGH CERTAIN TRAITS MAY BE HELFPUL IN LEADERSHIP,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200" dirty="0" smtClean="0">
                <a:cs typeface="Times New Roman" pitchFamily="18" charset="0"/>
              </a:rPr>
              <a:t>   THEY ARE NOT ESSENTIAL AND SO TRAIT THEORY IS NOT 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200" dirty="0" smtClean="0">
                <a:cs typeface="Times New Roman" pitchFamily="18" charset="0"/>
              </a:rPr>
              <a:t>   GOOD PREDICTOR OF BEHAVIOUR.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42875" y="1357313"/>
            <a:ext cx="8858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i="1" dirty="0">
                <a:cs typeface="Times New Roman" charset="0"/>
              </a:rPr>
              <a:t>Trait Approach</a:t>
            </a:r>
            <a:r>
              <a:rPr lang="en-GB" sz="3200" dirty="0">
                <a:cs typeface="Times New Roman" charset="0"/>
              </a:rPr>
              <a:t> </a:t>
            </a:r>
            <a:r>
              <a:rPr lang="en-GB" sz="3200" dirty="0" smtClean="0">
                <a:cs typeface="Times New Roman" charset="0"/>
              </a:rPr>
              <a:t>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6868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i="1" dirty="0" smtClean="0">
                <a:cs typeface="Times New Roman" pitchFamily="18" charset="0"/>
              </a:rPr>
              <a:t>Social Learning Theory</a:t>
            </a:r>
            <a:endParaRPr lang="en-US" i="1" dirty="0" smtClean="0"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229600" cy="44672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>
                <a:cs typeface="Times New Roman" pitchFamily="18" charset="0"/>
              </a:rPr>
              <a:t>Behaviours are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LEARNED</a:t>
            </a:r>
            <a:r>
              <a:rPr lang="en-GB" dirty="0" smtClean="0">
                <a:cs typeface="Times New Roman" pitchFamily="18" charset="0"/>
              </a:rPr>
              <a:t> and the learning comes through contact with strong environmental forces.  </a:t>
            </a:r>
            <a:r>
              <a:rPr lang="en-GB" dirty="0" err="1" smtClean="0">
                <a:cs typeface="Times New Roman" pitchFamily="18" charset="0"/>
              </a:rPr>
              <a:t>Eg</a:t>
            </a:r>
            <a:r>
              <a:rPr lang="en-GB" dirty="0" smtClean="0">
                <a:cs typeface="Times New Roman" pitchFamily="18" charset="0"/>
              </a:rPr>
              <a:t>,  </a:t>
            </a:r>
            <a:r>
              <a:rPr lang="en-GB" sz="2400" i="1" dirty="0" smtClean="0">
                <a:cs typeface="Times New Roman" pitchFamily="18" charset="0"/>
              </a:rPr>
              <a:t>when an aspiring captain judges a situation to have been handled well by an experienced leader, the method will be remembered and copied should a similar situation arise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GB" sz="10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dirty="0" smtClean="0">
                <a:cs typeface="Times New Roman" pitchFamily="18" charset="0"/>
              </a:rPr>
              <a:t>When leadership skills are imitated/copied from a role model this is called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VICARIOUS REINFORCEMENT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85825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i="1" dirty="0" smtClean="0">
                <a:cs typeface="Times New Roman" pitchFamily="18" charset="0"/>
              </a:rPr>
              <a:t>Interactional Approach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Leadership competencies emerge because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of inherited abilities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AND</a:t>
            </a:r>
            <a:r>
              <a:rPr lang="en-GB" dirty="0" smtClean="0">
                <a:cs typeface="Times New Roman" pitchFamily="18" charset="0"/>
              </a:rPr>
              <a:t> learned skills.  Gill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(2000) indicated that </a:t>
            </a:r>
            <a:r>
              <a:rPr lang="en-GB" dirty="0" err="1" smtClean="0">
                <a:cs typeface="Times New Roman" pitchFamily="18" charset="0"/>
              </a:rPr>
              <a:t>interactionist</a:t>
            </a:r>
            <a:r>
              <a:rPr lang="en-GB" dirty="0" smtClean="0">
                <a:cs typeface="Times New Roman" pitchFamily="18" charset="0"/>
              </a:rPr>
              <a:t> theories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give a more realistic explanation of human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behaviours in sport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400" smtClean="0">
                <a:latin typeface="Comic Sans MS" pitchFamily="66" charset="0"/>
              </a:rPr>
              <a:t>Fiedler</a:t>
            </a:r>
            <a:r>
              <a:rPr lang="ja-JP" altLang="en-GB" sz="4400" smtClean="0"/>
              <a:t>’</a:t>
            </a:r>
            <a:r>
              <a:rPr lang="en-GB" altLang="ja-JP" sz="4400" smtClean="0">
                <a:latin typeface="Comic Sans MS" pitchFamily="66" charset="0"/>
              </a:rPr>
              <a:t>s Contingency Model</a:t>
            </a:r>
            <a:endParaRPr lang="en-GB" sz="440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Suggested the effectiveness of a leader is dependent on a combination of personality traits and the situation. Fielder identified two types of leadership style:</a:t>
            </a:r>
          </a:p>
          <a:p>
            <a:pPr>
              <a:defRPr/>
            </a:pPr>
            <a:r>
              <a:rPr lang="en-GB" dirty="0" smtClean="0"/>
              <a:t>Task centred / task orientated</a:t>
            </a:r>
          </a:p>
          <a:p>
            <a:pPr>
              <a:defRPr/>
            </a:pPr>
            <a:r>
              <a:rPr lang="en-GB" dirty="0" smtClean="0"/>
              <a:t>Relationship centred / person orientated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400" smtClean="0">
                <a:latin typeface="Comic Sans MS" pitchFamily="66" charset="0"/>
              </a:rPr>
              <a:t>Fiedler</a:t>
            </a:r>
            <a:r>
              <a:rPr lang="ja-JP" altLang="en-GB" sz="4400" smtClean="0"/>
              <a:t>’</a:t>
            </a:r>
            <a:r>
              <a:rPr lang="en-GB" altLang="ja-JP" sz="4400" smtClean="0">
                <a:latin typeface="Comic Sans MS" pitchFamily="66" charset="0"/>
              </a:rPr>
              <a:t>s Contingency Model</a:t>
            </a:r>
            <a:endParaRPr lang="en-GB" sz="4400" smtClean="0">
              <a:latin typeface="Comic Sans MS" pitchFamily="66" charset="0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784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 smtClean="0">
                <a:latin typeface="Comic Sans MS" pitchFamily="66" charset="0"/>
              </a:rPr>
              <a:t>According to Fiedler, the correct style of leadership to adopt depends on the </a:t>
            </a:r>
            <a:r>
              <a:rPr lang="ja-JP" altLang="en-GB" sz="1600" smtClean="0"/>
              <a:t>‘</a:t>
            </a:r>
            <a:r>
              <a:rPr lang="en-GB" altLang="ja-JP" sz="1600" smtClean="0">
                <a:latin typeface="Comic Sans MS" pitchFamily="66" charset="0"/>
              </a:rPr>
              <a:t>favourableness</a:t>
            </a:r>
            <a:r>
              <a:rPr lang="ja-JP" altLang="en-GB" sz="1600" smtClean="0"/>
              <a:t>’</a:t>
            </a:r>
            <a:r>
              <a:rPr lang="en-GB" altLang="ja-JP" sz="1600" smtClean="0">
                <a:latin typeface="Comic Sans MS" pitchFamily="66" charset="0"/>
              </a:rPr>
              <a:t> of the situation.</a:t>
            </a:r>
            <a:endParaRPr lang="en-GB" sz="1600" smtClean="0">
              <a:latin typeface="Comic Sans MS" pitchFamily="66" charset="0"/>
            </a:endParaRPr>
          </a:p>
        </p:txBody>
      </p:sp>
      <p:graphicFrame>
        <p:nvGraphicFramePr>
          <p:cNvPr id="222236" name="Group 28"/>
          <p:cNvGraphicFramePr>
            <a:graphicFrameLocks noGrp="1"/>
          </p:cNvGraphicFramePr>
          <p:nvPr>
            <p:ph idx="1"/>
          </p:nvPr>
        </p:nvGraphicFramePr>
        <p:xfrm>
          <a:off x="1042988" y="2276475"/>
          <a:ext cx="7850187" cy="2201865"/>
        </p:xfrm>
        <a:graphic>
          <a:graphicData uri="http://schemas.openxmlformats.org/drawingml/2006/table">
            <a:tbl>
              <a:tblPr/>
              <a:tblGrid>
                <a:gridCol w="3925887"/>
                <a:gridCol w="3924300"/>
              </a:tblGrid>
              <a:tr h="52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Highly favourable situation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Highly unfavourable situation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Leaders position is strong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Leaders position is weak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4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Task is simple with clear structure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Task is complex with vague structure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Warm group and leader relations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Hostile group and leader relations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900113" y="4797425"/>
            <a:ext cx="8064500" cy="1385888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AUTOCRATIC LEADERS are more effective in both the MOST FAVOURABLE and the LEAST FVOURABLE situations.</a:t>
            </a:r>
          </a:p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DEMOCRATIC LEADERS are more effective in MODERATELY FAVOURABLE situations.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371600"/>
          </a:xfrm>
        </p:spPr>
        <p:txBody>
          <a:bodyPr/>
          <a:lstStyle/>
          <a:p>
            <a:pPr algn="l">
              <a:defRPr/>
            </a:pPr>
            <a:r>
              <a:rPr lang="en-GB" sz="2800" dirty="0" smtClean="0"/>
              <a:t>According to Fiedler, the correct style of leadership to adopt depends on the “FAVOURABLENESS”  of the situation. 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229600" cy="153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 highly favourable</a:t>
                      </a:r>
                      <a:r>
                        <a:rPr lang="en-GB" baseline="0" dirty="0" smtClean="0"/>
                        <a:t> 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highly Unfavourable</a:t>
                      </a:r>
                      <a:r>
                        <a:rPr lang="en-GB" baseline="0" dirty="0" smtClean="0"/>
                        <a:t> situation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Leader’s position is 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Leader’s position is weak</a:t>
                      </a:r>
                      <a:endParaRPr lang="en-US" dirty="0"/>
                    </a:p>
                  </a:txBody>
                  <a:tcPr/>
                </a:tc>
              </a:tr>
              <a:tr h="420368">
                <a:tc>
                  <a:txBody>
                    <a:bodyPr/>
                    <a:lstStyle/>
                    <a:p>
                      <a:r>
                        <a:rPr lang="en-GB" dirty="0" smtClean="0"/>
                        <a:t>Task is simple with clear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Task is complex with vague 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Warm group and leader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Hostile group and leader relations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38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177800" y="5108575"/>
            <a:ext cx="2357438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81" name="Straight Arrow Connector 6"/>
          <p:cNvCxnSpPr>
            <a:cxnSpLocks noChangeShapeType="1"/>
          </p:cNvCxnSpPr>
          <p:nvPr/>
        </p:nvCxnSpPr>
        <p:spPr bwMode="auto">
          <a:xfrm flipV="1">
            <a:off x="1357313" y="6286500"/>
            <a:ext cx="5135562" cy="1111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Arc 9"/>
          <p:cNvSpPr/>
          <p:nvPr/>
        </p:nvSpPr>
        <p:spPr bwMode="auto">
          <a:xfrm rot="16200000">
            <a:off x="2107407" y="3750469"/>
            <a:ext cx="3500437" cy="5000625"/>
          </a:xfrm>
          <a:prstGeom prst="arc">
            <a:avLst>
              <a:gd name="adj1" fmla="val 16200004"/>
              <a:gd name="adj2" fmla="val 5443306"/>
            </a:avLst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 rot="5400000">
            <a:off x="2107407" y="1535906"/>
            <a:ext cx="3500438" cy="5000625"/>
          </a:xfrm>
          <a:prstGeom prst="arc">
            <a:avLst>
              <a:gd name="adj1" fmla="val 16200004"/>
              <a:gd name="adj2" fmla="val 5443306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384" name="Rectangle 11"/>
          <p:cNvSpPr>
            <a:spLocks noChangeArrowheads="1"/>
          </p:cNvSpPr>
          <p:nvPr/>
        </p:nvSpPr>
        <p:spPr bwMode="auto">
          <a:xfrm>
            <a:off x="642938" y="3571875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Autocratic style</a:t>
            </a:r>
            <a:endParaRPr lang="en-US"/>
          </a:p>
        </p:txBody>
      </p:sp>
      <p:sp>
        <p:nvSpPr>
          <p:cNvPr id="15385" name="Rectangle 12"/>
          <p:cNvSpPr>
            <a:spLocks noChangeArrowheads="1"/>
          </p:cNvSpPr>
          <p:nvPr/>
        </p:nvSpPr>
        <p:spPr bwMode="auto">
          <a:xfrm>
            <a:off x="5500688" y="3571875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Autocratic style</a:t>
            </a:r>
            <a:endParaRPr lang="en-US"/>
          </a:p>
        </p:txBody>
      </p:sp>
      <p:sp>
        <p:nvSpPr>
          <p:cNvPr id="15386" name="Rectangle 13"/>
          <p:cNvSpPr>
            <a:spLocks noChangeArrowheads="1"/>
          </p:cNvSpPr>
          <p:nvPr/>
        </p:nvSpPr>
        <p:spPr bwMode="auto">
          <a:xfrm>
            <a:off x="2928938" y="4000500"/>
            <a:ext cx="186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Democratic style</a:t>
            </a:r>
            <a:endParaRPr lang="en-US"/>
          </a:p>
        </p:txBody>
      </p:sp>
      <p:sp>
        <p:nvSpPr>
          <p:cNvPr id="15387" name="Rectangle 14"/>
          <p:cNvSpPr>
            <a:spLocks noChangeArrowheads="1"/>
          </p:cNvSpPr>
          <p:nvPr/>
        </p:nvSpPr>
        <p:spPr bwMode="auto">
          <a:xfrm>
            <a:off x="428625" y="6357938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Most favourable</a:t>
            </a:r>
            <a:endParaRPr lang="en-US"/>
          </a:p>
        </p:txBody>
      </p:sp>
      <p:sp>
        <p:nvSpPr>
          <p:cNvPr id="15388" name="Rectangle 15"/>
          <p:cNvSpPr>
            <a:spLocks noChangeArrowheads="1"/>
          </p:cNvSpPr>
          <p:nvPr/>
        </p:nvSpPr>
        <p:spPr bwMode="auto">
          <a:xfrm>
            <a:off x="5429250" y="63579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Least favourable</a:t>
            </a:r>
            <a:endParaRPr lang="en-US"/>
          </a:p>
        </p:txBody>
      </p:sp>
      <p:sp>
        <p:nvSpPr>
          <p:cNvPr id="15389" name="Rectangle 16"/>
          <p:cNvSpPr>
            <a:spLocks noChangeArrowheads="1"/>
          </p:cNvSpPr>
          <p:nvPr/>
        </p:nvSpPr>
        <p:spPr bwMode="auto">
          <a:xfrm>
            <a:off x="3143250" y="6357938"/>
            <a:ext cx="1306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Moderately</a:t>
            </a:r>
          </a:p>
          <a:p>
            <a:r>
              <a:rPr lang="en-GB"/>
              <a:t>favourable</a:t>
            </a:r>
            <a:endParaRPr lang="en-US"/>
          </a:p>
        </p:txBody>
      </p:sp>
      <p:sp>
        <p:nvSpPr>
          <p:cNvPr id="15390" name="Rectangle 17"/>
          <p:cNvSpPr>
            <a:spLocks noChangeArrowheads="1"/>
          </p:cNvSpPr>
          <p:nvPr/>
        </p:nvSpPr>
        <p:spPr bwMode="auto">
          <a:xfrm>
            <a:off x="0" y="4786313"/>
            <a:ext cx="1428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Group</a:t>
            </a:r>
          </a:p>
          <a:p>
            <a:r>
              <a:rPr lang="en-GB" sz="1400" b="1"/>
              <a:t>Performance effectiveness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Think of a leader in sport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What characteristics does this leader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50" y="3000375"/>
          <a:ext cx="7715304" cy="321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10715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Good 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Communicator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Good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Decision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Maker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Understands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the needs of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others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71569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Experience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Vision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Ambition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71569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Determination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Motivator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Highly skilled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latin typeface="Comic Sans MS" pitchFamily="66" charset="0"/>
              </a:rPr>
              <a:t>Chelladurai’s</a:t>
            </a:r>
            <a:r>
              <a:rPr lang="en-GB" dirty="0" smtClean="0">
                <a:latin typeface="Comic Sans MS" pitchFamily="66" charset="0"/>
              </a:rPr>
              <a:t> model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It is specific to sporting situations</a:t>
            </a:r>
          </a:p>
          <a:p>
            <a:pPr>
              <a:defRPr/>
            </a:pPr>
            <a:r>
              <a:rPr lang="en-GB" dirty="0" smtClean="0"/>
              <a:t>States that optimum performance and enhanced satisfaction are more likely to occur when a leader’s required, preferred and actual behaviours are consistent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i="1" smtClean="0">
                <a:cs typeface="Times New Roman" pitchFamily="18" charset="0"/>
              </a:rPr>
              <a:t>Multidimensional model of sport leadership</a:t>
            </a:r>
            <a:endParaRPr lang="en-US" i="1" smtClean="0"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5157787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>
              <a:solidFill>
                <a:srgbClr val="66FF33"/>
              </a:solidFill>
            </a:endParaRPr>
          </a:p>
          <a:p>
            <a:pPr eaLnBrk="1" hangingPunct="1">
              <a:defRPr/>
            </a:pPr>
            <a:r>
              <a:rPr lang="en-GB" dirty="0" err="1" smtClean="0"/>
              <a:t>Chellanduria</a:t>
            </a:r>
            <a:r>
              <a:rPr lang="en-GB" dirty="0" smtClean="0"/>
              <a:t> (1978) stated that </a:t>
            </a:r>
            <a:r>
              <a:rPr lang="en-GB" dirty="0" smtClean="0">
                <a:solidFill>
                  <a:srgbClr val="FF0000"/>
                </a:solidFill>
              </a:rPr>
              <a:t>three</a:t>
            </a:r>
            <a:r>
              <a:rPr lang="en-GB" dirty="0" smtClean="0"/>
              <a:t> factors interact to determine the behaviour adopted by the leader.  These initial factors are termed antecedents.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GB" b="1" u="sng" dirty="0" smtClean="0"/>
              <a:t>Antecedents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b="1" dirty="0" smtClean="0"/>
              <a:t>Situational characteristics</a:t>
            </a:r>
            <a:r>
              <a:rPr lang="en-GB" dirty="0" smtClean="0"/>
              <a:t>: </a:t>
            </a:r>
            <a:r>
              <a:rPr lang="en-GB" sz="2400" dirty="0" smtClean="0"/>
              <a:t>Examples of these are environmental conditions such as whether the group is involved in </a:t>
            </a:r>
            <a:r>
              <a:rPr lang="en-GB" sz="2400" dirty="0" smtClean="0">
                <a:solidFill>
                  <a:srgbClr val="FF0000"/>
                </a:solidFill>
              </a:rPr>
              <a:t>interactive or co-active sports</a:t>
            </a:r>
            <a:r>
              <a:rPr lang="en-GB" sz="2400" dirty="0" smtClean="0"/>
              <a:t>.  The </a:t>
            </a:r>
            <a:r>
              <a:rPr lang="en-GB" sz="2400" dirty="0" smtClean="0">
                <a:solidFill>
                  <a:srgbClr val="FF0000"/>
                </a:solidFill>
              </a:rPr>
              <a:t>numbers involved in the team</a:t>
            </a:r>
            <a:r>
              <a:rPr lang="en-GB" sz="2400" dirty="0" smtClean="0"/>
              <a:t> is another important factor, as would be the </a:t>
            </a:r>
            <a:r>
              <a:rPr lang="en-GB" sz="2400" dirty="0" smtClean="0">
                <a:solidFill>
                  <a:srgbClr val="FF0000"/>
                </a:solidFill>
              </a:rPr>
              <a:t>time constraints </a:t>
            </a:r>
            <a:r>
              <a:rPr lang="en-GB" sz="2400" dirty="0" smtClean="0"/>
              <a:t>of the play or overall match.  Considerations about the </a:t>
            </a:r>
            <a:r>
              <a:rPr lang="en-GB" sz="2400" dirty="0" smtClean="0">
                <a:solidFill>
                  <a:srgbClr val="FF0000"/>
                </a:solidFill>
              </a:rPr>
              <a:t>strengths of the opposition </a:t>
            </a:r>
            <a:r>
              <a:rPr lang="en-GB" sz="2400" dirty="0" smtClean="0"/>
              <a:t>would also be part of the situation .</a:t>
            </a:r>
          </a:p>
          <a:p>
            <a:pPr>
              <a:buFont typeface="Wingdings" pitchFamily="2" charset="2"/>
              <a:buNone/>
              <a:defRPr/>
            </a:pPr>
            <a:r>
              <a:rPr lang="en-GB" b="1" dirty="0" smtClean="0"/>
              <a:t>Leader characteristics</a:t>
            </a:r>
            <a:r>
              <a:rPr lang="en-GB" dirty="0" smtClean="0"/>
              <a:t>: </a:t>
            </a:r>
            <a:r>
              <a:rPr lang="en-GB" sz="2400" dirty="0" smtClean="0"/>
              <a:t>This includes the skill, personality and experience of the leader.  In addition, the inclination the leader has towards a person or a task-orientated style would be a significant characteristic.</a:t>
            </a:r>
          </a:p>
          <a:p>
            <a:pPr>
              <a:buFont typeface="Wingdings" pitchFamily="2" charset="2"/>
              <a:buNone/>
              <a:defRPr/>
            </a:pPr>
            <a:r>
              <a:rPr lang="en-GB" b="1" dirty="0" smtClean="0"/>
              <a:t>Group Member characteristics</a:t>
            </a:r>
            <a:r>
              <a:rPr lang="en-GB" dirty="0" smtClean="0"/>
              <a:t>: </a:t>
            </a:r>
            <a:r>
              <a:rPr lang="en-GB" sz="2400" dirty="0" smtClean="0"/>
              <a:t>The factors relating to members would involve, age, gender, motivation, competence and experience.</a:t>
            </a:r>
            <a:endParaRPr lang="en-US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42938" y="285750"/>
            <a:ext cx="7772400" cy="1828800"/>
          </a:xfrm>
        </p:spPr>
        <p:txBody>
          <a:bodyPr/>
          <a:lstStyle/>
          <a:p>
            <a:pPr algn="l">
              <a:defRPr/>
            </a:pPr>
            <a:r>
              <a:rPr lang="en-GB" sz="3200" dirty="0" err="1" smtClean="0"/>
              <a:t>Chellanduria</a:t>
            </a:r>
            <a:r>
              <a:rPr lang="en-GB" sz="3200" dirty="0" smtClean="0"/>
              <a:t> also recognises three types of leader behaviours that would be guided by the </a:t>
            </a:r>
            <a:r>
              <a:rPr lang="en-GB" sz="3200" dirty="0" err="1" smtClean="0"/>
              <a:t>antecedants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14313" y="2071688"/>
            <a:ext cx="8929687" cy="4786312"/>
          </a:xfrm>
        </p:spPr>
        <p:txBody>
          <a:bodyPr/>
          <a:lstStyle/>
          <a:p>
            <a:pPr algn="l">
              <a:defRPr/>
            </a:pPr>
            <a:r>
              <a:rPr lang="en-GB" dirty="0" smtClean="0">
                <a:solidFill>
                  <a:srgbClr val="FF0000"/>
                </a:solidFill>
              </a:rPr>
              <a:t>Required Behaviour</a:t>
            </a:r>
            <a:r>
              <a:rPr lang="en-GB" dirty="0" smtClean="0"/>
              <a:t>: </a:t>
            </a:r>
            <a:r>
              <a:rPr lang="en-GB" sz="2400" dirty="0" smtClean="0"/>
              <a:t>This involves what ought to be done by the leader in certain situations.  The leader’s behaviour may be dictated by a strategy or organisation system.</a:t>
            </a:r>
          </a:p>
          <a:p>
            <a:pPr algn="l">
              <a:defRPr/>
            </a:pPr>
            <a:r>
              <a:rPr lang="en-GB" dirty="0" smtClean="0">
                <a:solidFill>
                  <a:srgbClr val="FF0000"/>
                </a:solidFill>
              </a:rPr>
              <a:t>Actual Behaviour</a:t>
            </a:r>
            <a:r>
              <a:rPr lang="en-GB" dirty="0" smtClean="0"/>
              <a:t>: </a:t>
            </a:r>
            <a:r>
              <a:rPr lang="en-GB" sz="2400" dirty="0" smtClean="0"/>
              <a:t>is what the leader chooses to do as the best course of action in the given situation.  Actual behaviour is greatly influenced by the competence of the leader.</a:t>
            </a:r>
          </a:p>
          <a:p>
            <a:pPr algn="l">
              <a:defRPr/>
            </a:pPr>
            <a:r>
              <a:rPr lang="en-GB" dirty="0" smtClean="0">
                <a:solidFill>
                  <a:srgbClr val="FF0000"/>
                </a:solidFill>
              </a:rPr>
              <a:t>Preferred Behaviour</a:t>
            </a:r>
            <a:r>
              <a:rPr lang="en-GB" dirty="0" smtClean="0"/>
              <a:t>: </a:t>
            </a:r>
            <a:r>
              <a:rPr lang="en-GB" sz="2400" dirty="0" smtClean="0"/>
              <a:t>concerns what the group or athlete wants the leader to do.  The leadership style preferred by the group is usually determined by the member characteristics.</a:t>
            </a:r>
          </a:p>
          <a:p>
            <a:pPr algn="l">
              <a:defRPr/>
            </a:pPr>
            <a:endParaRPr lang="en-GB" sz="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/>
              <a:t>Chelladurai’s multidimensional model of leadership</a:t>
            </a:r>
            <a:endParaRPr lang="en-US" smtClean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747713" y="1981200"/>
          <a:ext cx="7648575" cy="4114800"/>
        </p:xfrm>
        <a:graphic>
          <a:graphicData uri="http://schemas.openxmlformats.org/presentationml/2006/ole">
            <p:oleObj spid="_x0000_s5122" name="Bitmap Image" r:id="rId3" imgW="5401429" imgH="30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1087438" y="1000125"/>
            <a:ext cx="7127875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NZ" smtClean="0"/>
              <a:t>The Lombardi Leadership Model (2001)</a:t>
            </a:r>
            <a:endParaRPr lang="en-US" sz="2100" smtClean="0">
              <a:cs typeface="Arial" charset="0"/>
            </a:endParaRP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000125" y="5072063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en-NZ" sz="2000" b="1" i="1">
                <a:solidFill>
                  <a:srgbClr val="FF0000"/>
                </a:solidFill>
              </a:rPr>
              <a:t>Which of these leadership traits are the hardest for you?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50" y="1928813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Character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875" y="1928813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Belief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928813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Habit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750" y="2643188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1875" y="2643188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900" dirty="0">
                <a:solidFill>
                  <a:schemeClr val="bg1"/>
                </a:solidFill>
              </a:rPr>
              <a:t>Responsibility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2643188"/>
            <a:ext cx="1928813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Sacrifice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438" y="3357563"/>
            <a:ext cx="1928812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Willpower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0313" y="3357563"/>
            <a:ext cx="1928812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Hard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0313" y="4071938"/>
            <a:ext cx="1928812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schemeClr val="bg1"/>
                </a:solidFill>
              </a:rPr>
              <a:t>Mental Toughness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3438" y="4071938"/>
            <a:ext cx="1928812" cy="571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400" dirty="0">
                <a:solidFill>
                  <a:schemeClr val="bg1"/>
                </a:solidFill>
              </a:rPr>
              <a:t>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7200"/>
              <a:t>Team 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/>
              <a:t>Team Leadership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724400"/>
          </a:xfrm>
        </p:spPr>
        <p:txBody>
          <a:bodyPr/>
          <a:lstStyle/>
          <a:p>
            <a:r>
              <a:rPr lang="en-US" dirty="0"/>
              <a:t>Team leadership is the most rapidly growing area of current research</a:t>
            </a:r>
          </a:p>
          <a:p>
            <a:r>
              <a:rPr lang="en-US" dirty="0" smtClean="0"/>
              <a:t>Effective team performance begins with the leader’s mental model of the situation.  This model consists of both the problem confronting the team and the environment.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Team Leadership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good team leader is flexible and has a wide repertoire of actions or skills to meet the team’s diverse needs.  </a:t>
            </a:r>
          </a:p>
          <a:p>
            <a:pPr>
              <a:lnSpc>
                <a:spcPct val="90000"/>
              </a:lnSpc>
            </a:pPr>
            <a:r>
              <a:rPr lang="en-US" dirty="0"/>
              <a:t>The leader has special responsibility for functioning in a manner that will help the group achieve effectiveness.  Leadership behavior is seen as team based problem solving by analyzing the </a:t>
            </a:r>
            <a:r>
              <a:rPr lang="en-US" b="1" dirty="0">
                <a:solidFill>
                  <a:srgbClr val="FF0000"/>
                </a:solidFill>
              </a:rPr>
              <a:t>internal and external situation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then selecting the appropriate behaviors to ensure team effectiveness.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0"/>
            <a:ext cx="7162800" cy="6713538"/>
          </a:xfrm>
          <a:noFill/>
          <a:ln w="25400">
            <a:solidFill>
              <a:srgbClr val="333399"/>
            </a:solidFill>
          </a:ln>
          <a:effectLst>
            <a:outerShdw dist="125724" dir="8100000" algn="ctr" rotWithShape="0">
              <a:srgbClr val="006699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Leadership?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02587" cy="2501900"/>
          </a:xfrm>
        </p:spPr>
        <p:txBody>
          <a:bodyPr>
            <a:normAutofit lnSpcReduction="10000"/>
          </a:bodyPr>
          <a:lstStyle/>
          <a:p>
            <a:pPr marL="495300" indent="-495300">
              <a:lnSpc>
                <a:spcPct val="90000"/>
              </a:lnSpc>
            </a:pPr>
            <a:r>
              <a:rPr lang="en-CA" sz="2000"/>
              <a:t>Leaders help groups set goals, envision the possibilities and make commitments</a:t>
            </a:r>
          </a:p>
          <a:p>
            <a:pPr marL="495300" indent="-495300">
              <a:lnSpc>
                <a:spcPct val="90000"/>
              </a:lnSpc>
            </a:pPr>
            <a:endParaRPr lang="en-CA" sz="2000"/>
          </a:p>
          <a:p>
            <a:pPr marL="495300" indent="-495300">
              <a:lnSpc>
                <a:spcPct val="90000"/>
              </a:lnSpc>
            </a:pPr>
            <a:r>
              <a:rPr lang="en-CA" sz="2000"/>
              <a:t>Leaders can have a positive influence on the lives and behaviours of others </a:t>
            </a:r>
          </a:p>
          <a:p>
            <a:pPr marL="495300" indent="-495300">
              <a:lnSpc>
                <a:spcPct val="90000"/>
              </a:lnSpc>
            </a:pPr>
            <a:endParaRPr lang="en-CA" sz="2000"/>
          </a:p>
          <a:p>
            <a:pPr marL="495300" indent="-495300">
              <a:lnSpc>
                <a:spcPct val="90000"/>
              </a:lnSpc>
            </a:pPr>
            <a:r>
              <a:rPr lang="en-CA" sz="2000"/>
              <a:t>Leaders are not necessarily people who do great things but rather people who inspire others to do great things</a:t>
            </a:r>
          </a:p>
          <a:p>
            <a:pPr marL="495300" indent="-495300">
              <a:lnSpc>
                <a:spcPct val="90000"/>
              </a:lnSpc>
            </a:pPr>
            <a:endParaRPr lang="en-CA" sz="2000"/>
          </a:p>
        </p:txBody>
      </p:sp>
      <p:pic>
        <p:nvPicPr>
          <p:cNvPr id="179218" name="Picture 18" descr="kayak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4344988"/>
            <a:ext cx="3384550" cy="251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Leadership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decision – take action or observe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decision – determine the general task or relational function of the intervention that is needed.  </a:t>
            </a:r>
          </a:p>
          <a:p>
            <a:r>
              <a:rPr lang="en-US"/>
              <a:t>Final decision – intervene at the internal level (with the team itself) or external level (the team’s environment)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Team Leadership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r>
              <a:rPr lang="en-US"/>
              <a:t>Internal Task Leadership Actions</a:t>
            </a:r>
          </a:p>
          <a:p>
            <a:pPr lvl="1"/>
            <a:r>
              <a:rPr lang="en-US"/>
              <a:t>Goal focusing</a:t>
            </a:r>
          </a:p>
          <a:p>
            <a:pPr lvl="1"/>
            <a:r>
              <a:rPr lang="en-US"/>
              <a:t>Structuring for results (planning, visioning, organizing, clarifying roles, delegating)</a:t>
            </a:r>
          </a:p>
          <a:p>
            <a:pPr lvl="1"/>
            <a:r>
              <a:rPr lang="en-US"/>
              <a:t>Facilitating decision making</a:t>
            </a:r>
          </a:p>
          <a:p>
            <a:pPr lvl="1"/>
            <a:r>
              <a:rPr lang="en-US"/>
              <a:t>Training team members in task completion</a:t>
            </a:r>
          </a:p>
          <a:p>
            <a:pPr lvl="1"/>
            <a:r>
              <a:rPr lang="en-US"/>
              <a:t>Maintaining standards of excellence (assessing team and individual performance, confronting inadequate performance)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Team Leadership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External Environment Leadership Actions</a:t>
            </a:r>
          </a:p>
          <a:p>
            <a:pPr lvl="1">
              <a:lnSpc>
                <a:spcPct val="90000"/>
              </a:lnSpc>
            </a:pPr>
            <a:r>
              <a:rPr lang="en-US"/>
              <a:t>Networking and forming alliances in environment </a:t>
            </a:r>
          </a:p>
          <a:p>
            <a:pPr lvl="1">
              <a:lnSpc>
                <a:spcPct val="90000"/>
              </a:lnSpc>
            </a:pPr>
            <a:r>
              <a:rPr lang="en-US"/>
              <a:t>Advocating and representing team to environment </a:t>
            </a:r>
          </a:p>
          <a:p>
            <a:pPr lvl="1">
              <a:lnSpc>
                <a:spcPct val="90000"/>
              </a:lnSpc>
            </a:pPr>
            <a:r>
              <a:rPr lang="en-US"/>
              <a:t>Negotiation upward to secure necessary resources, support and recognition for team</a:t>
            </a:r>
          </a:p>
          <a:p>
            <a:pPr lvl="1">
              <a:lnSpc>
                <a:spcPct val="90000"/>
              </a:lnSpc>
            </a:pPr>
            <a:r>
              <a:rPr lang="en-US"/>
              <a:t>Buffering team members from environmental distractions</a:t>
            </a:r>
          </a:p>
          <a:p>
            <a:pPr lvl="1">
              <a:lnSpc>
                <a:spcPct val="90000"/>
              </a:lnSpc>
            </a:pPr>
            <a:r>
              <a:rPr lang="en-US"/>
              <a:t>Assessing environmental indicators of team’s effectiveness</a:t>
            </a:r>
          </a:p>
          <a:p>
            <a:pPr lvl="1">
              <a:lnSpc>
                <a:spcPct val="90000"/>
              </a:lnSpc>
            </a:pPr>
            <a:r>
              <a:rPr lang="en-US"/>
              <a:t>Sharing relevant environmental information with the team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Team Leadership</a:t>
            </a:r>
          </a:p>
        </p:txBody>
      </p:sp>
      <p:pic>
        <p:nvPicPr>
          <p:cNvPr id="1126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990600"/>
            <a:ext cx="7924800" cy="5649913"/>
          </a:xfrm>
          <a:noFill/>
          <a:ln w="25400">
            <a:solidFill>
              <a:srgbClr val="333399"/>
            </a:solidFill>
          </a:ln>
          <a:effectLst>
            <a:outerShdw dist="63500" dir="8587806" algn="ctr" rotWithShape="0">
              <a:srgbClr val="006699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omic Sans MS" pitchFamily="66" charset="0"/>
              </a:rPr>
              <a:t>Define leadership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“The behavioural process of influencing individuals and groups towards set goals” Barrow (1977)</a:t>
            </a:r>
          </a:p>
          <a:p>
            <a:r>
              <a:rPr lang="en-US" dirty="0" smtClean="0"/>
              <a:t>Leadership is the ability to facilitate action and guide change</a:t>
            </a:r>
          </a:p>
          <a:p>
            <a:r>
              <a:rPr lang="en-US" dirty="0" smtClean="0"/>
              <a:t>Leadership is the process by which a person influences others or directs an organization</a:t>
            </a:r>
          </a:p>
          <a:p>
            <a:r>
              <a:rPr lang="en-US" dirty="0" smtClean="0"/>
              <a:t>Leadership is inspiring others to know, to do, or to be.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versus Management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3509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000"/>
              <a:t> </a:t>
            </a:r>
            <a:r>
              <a:rPr lang="en-US" sz="2000" b="1">
                <a:solidFill>
                  <a:schemeClr val="hlink"/>
                </a:solidFill>
              </a:rPr>
              <a:t>Managers</a:t>
            </a:r>
          </a:p>
          <a:p>
            <a:r>
              <a:rPr lang="en-CA" sz="2000"/>
              <a:t>Direct or control operation or performance</a:t>
            </a:r>
          </a:p>
          <a:p>
            <a:endParaRPr lang="en-CA" sz="2000"/>
          </a:p>
          <a:p>
            <a:r>
              <a:rPr lang="en-CA" sz="2000"/>
              <a:t>Are concerned with logistics 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2520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>
                <a:solidFill>
                  <a:schemeClr val="accent2"/>
                </a:solidFill>
              </a:rPr>
              <a:t>Leaders</a:t>
            </a:r>
            <a:r>
              <a:rPr lang="en-CA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CA" sz="2000"/>
              <a:t>Set the overall vision and inspire </a:t>
            </a:r>
          </a:p>
          <a:p>
            <a:pPr>
              <a:lnSpc>
                <a:spcPct val="80000"/>
              </a:lnSpc>
            </a:pPr>
            <a:endParaRPr lang="en-CA" sz="2000"/>
          </a:p>
          <a:p>
            <a:pPr>
              <a:lnSpc>
                <a:spcPct val="80000"/>
              </a:lnSpc>
            </a:pPr>
            <a:r>
              <a:rPr lang="en-CA" sz="2000"/>
              <a:t>Influence interpersonal relationships and motivation</a:t>
            </a:r>
          </a:p>
          <a:p>
            <a:pPr>
              <a:lnSpc>
                <a:spcPct val="80000"/>
              </a:lnSpc>
            </a:pPr>
            <a:endParaRPr lang="en-CA" sz="2000"/>
          </a:p>
          <a:p>
            <a:pPr>
              <a:lnSpc>
                <a:spcPct val="80000"/>
              </a:lnSpc>
            </a:pPr>
            <a:r>
              <a:rPr lang="en-CA" sz="2000"/>
              <a:t>May show management ability </a:t>
            </a:r>
            <a:endParaRPr lang="en-US" sz="2000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042988" y="4797425"/>
            <a:ext cx="6840537" cy="1387475"/>
          </a:xfrm>
          <a:prstGeom prst="rect">
            <a:avLst/>
          </a:prstGeom>
          <a:gradFill rotWithShape="1">
            <a:gsLst>
              <a:gs pos="0">
                <a:srgbClr val="9E9ED0"/>
              </a:gs>
              <a:gs pos="50000">
                <a:srgbClr val="9E9ED0">
                  <a:gamma/>
                  <a:shade val="46275"/>
                  <a:invGamma/>
                </a:srgbClr>
              </a:gs>
              <a:gs pos="100000">
                <a:srgbClr val="9E9ED0"/>
              </a:gs>
            </a:gsLst>
            <a:lin ang="5400000" scaled="1"/>
          </a:gradFill>
          <a:ln w="76200">
            <a:solidFill>
              <a:srgbClr val="ACACD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CA" sz="2000">
                <a:latin typeface="Allegro BT" pitchFamily="82" charset="0"/>
              </a:rPr>
              <a:t>“Leadership is the knack of getting somebody to do something you want done because he wants to do it.” </a:t>
            </a:r>
          </a:p>
          <a:p>
            <a:pPr algn="ctr"/>
            <a:endParaRPr lang="en-CA" sz="2000">
              <a:latin typeface="Allegro BT" pitchFamily="82" charset="0"/>
            </a:endParaRPr>
          </a:p>
          <a:p>
            <a:pPr algn="ctr"/>
            <a:r>
              <a:rPr lang="en-CA" sz="2000" i="1">
                <a:latin typeface="Allegro BT" pitchFamily="82" charset="0"/>
              </a:rPr>
              <a:t>Dwight D. Eisenhower</a:t>
            </a:r>
            <a:r>
              <a:rPr lang="en-US" sz="2000">
                <a:latin typeface="Allegro BT" pitchFamily="8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Importance of Effective Leadership…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05000"/>
            <a:ext cx="7418387" cy="4114800"/>
          </a:xfrm>
        </p:spPr>
        <p:txBody>
          <a:bodyPr>
            <a:normAutofit lnSpcReduction="10000"/>
          </a:bodyPr>
          <a:lstStyle/>
          <a:p>
            <a:r>
              <a:rPr lang="en-GB"/>
              <a:t>Successful teams have strong leaders.</a:t>
            </a:r>
          </a:p>
          <a:p>
            <a:r>
              <a:rPr lang="en-GB"/>
              <a:t>Leadership is very clear in interactive games but less obvious in co-active situations.</a:t>
            </a:r>
          </a:p>
          <a:p>
            <a:r>
              <a:rPr lang="en-GB"/>
              <a:t>Leaders have a dual function in ensuring player satisfaction while steering the group to success i.e. Fabio Capello.</a:t>
            </a:r>
          </a:p>
          <a:p>
            <a:r>
              <a:rPr lang="en-GB"/>
              <a:t>What are the qualities of a leader?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Quality Leadership is a team sport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Successful leaders realize they can’t do it alone.</a:t>
            </a:r>
          </a:p>
          <a:p>
            <a:pPr>
              <a:lnSpc>
                <a:spcPct val="90000"/>
              </a:lnSpc>
            </a:pPr>
            <a:r>
              <a:rPr lang="en-US"/>
              <a:t>They create a shared vision</a:t>
            </a:r>
          </a:p>
          <a:p>
            <a:pPr>
              <a:lnSpc>
                <a:spcPct val="90000"/>
              </a:lnSpc>
            </a:pPr>
            <a:r>
              <a:rPr lang="en-US"/>
              <a:t>Teamwork can only be sustained when leaders promote mutual reliance.</a:t>
            </a:r>
          </a:p>
          <a:p>
            <a:pPr>
              <a:lnSpc>
                <a:spcPct val="90000"/>
              </a:lnSpc>
            </a:pPr>
            <a:r>
              <a:rPr lang="en-US"/>
              <a:t>Successful leaders act as a coach</a:t>
            </a:r>
          </a:p>
          <a:p>
            <a:pPr>
              <a:lnSpc>
                <a:spcPct val="90000"/>
              </a:lnSpc>
            </a:pPr>
            <a:r>
              <a:rPr lang="en-US"/>
              <a:t>They enable others to act</a:t>
            </a:r>
          </a:p>
          <a:p>
            <a:pPr>
              <a:lnSpc>
                <a:spcPct val="90000"/>
              </a:lnSpc>
            </a:pPr>
            <a:r>
              <a:rPr lang="en-US"/>
              <a:t>They realize there will be bumps in the road, but a team can overcome those obstacles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QUALITIES ASSOCIATED WITH LEADERS IN SPORT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Good decision maker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Good interpersonal qualities such as communication skills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 motivator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Tactful and diplomatic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Confident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Show initiative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Organised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Gives good advice, direction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2213</Words>
  <Application>Microsoft Office PowerPoint</Application>
  <PresentationFormat>On-screen Show (4:3)</PresentationFormat>
  <Paragraphs>306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Slide 1</vt:lpstr>
      <vt:lpstr>Leadership</vt:lpstr>
      <vt:lpstr>Think of a leader in sport</vt:lpstr>
      <vt:lpstr>What is Leadership?</vt:lpstr>
      <vt:lpstr>Define leadership</vt:lpstr>
      <vt:lpstr>Leadership versus Management</vt:lpstr>
      <vt:lpstr>The Importance of Effective Leadership…</vt:lpstr>
      <vt:lpstr>Quality Leadership is a team sport</vt:lpstr>
      <vt:lpstr>QUALITIES ASSOCIATED WITH LEADERS IN SPORT</vt:lpstr>
      <vt:lpstr>Slide 10</vt:lpstr>
      <vt:lpstr>Selection of a Leader</vt:lpstr>
      <vt:lpstr>Styles of Leadership</vt:lpstr>
      <vt:lpstr>When is the leadership style most effective? </vt:lpstr>
      <vt:lpstr>Slide 14</vt:lpstr>
      <vt:lpstr>The Autocratic Leader…</vt:lpstr>
      <vt:lpstr>Slide 16</vt:lpstr>
      <vt:lpstr>Democratic Leader:</vt:lpstr>
      <vt:lpstr>The Democratic Leader…</vt:lpstr>
      <vt:lpstr>Slide 19</vt:lpstr>
      <vt:lpstr>A comparison between Autocratic and Democratic leaders…</vt:lpstr>
      <vt:lpstr>Laissez-Faire Leadership…</vt:lpstr>
      <vt:lpstr>Slide 22</vt:lpstr>
      <vt:lpstr>Leadership Theories</vt:lpstr>
      <vt:lpstr>Theories of Leadership </vt:lpstr>
      <vt:lpstr>Social Learning Theory</vt:lpstr>
      <vt:lpstr>Interactional Approach</vt:lpstr>
      <vt:lpstr>Fiedler’s Contingency Model</vt:lpstr>
      <vt:lpstr>Fiedler’s Contingency Model</vt:lpstr>
      <vt:lpstr>According to Fiedler, the correct style of leadership to adopt depends on the “FAVOURABLENESS”  of the situation.  </vt:lpstr>
      <vt:lpstr>Chelladurai’s model</vt:lpstr>
      <vt:lpstr>Multidimensional model of sport leadership</vt:lpstr>
      <vt:lpstr>Antecedents</vt:lpstr>
      <vt:lpstr>Chellanduria also recognises three types of leader behaviours that would be guided by the antecedants</vt:lpstr>
      <vt:lpstr>Chelladurai’s multidimensional model of leadership</vt:lpstr>
      <vt:lpstr>The Lombardi Leadership Model (2001)</vt:lpstr>
      <vt:lpstr>Slide 36</vt:lpstr>
      <vt:lpstr>Team Leadership</vt:lpstr>
      <vt:lpstr>Team Leadership</vt:lpstr>
      <vt:lpstr>Slide 39</vt:lpstr>
      <vt:lpstr>Team Leadership</vt:lpstr>
      <vt:lpstr>Team Leadership</vt:lpstr>
      <vt:lpstr>Team Leadership</vt:lpstr>
      <vt:lpstr>Team Leadership</vt:lpstr>
    </vt:vector>
  </TitlesOfParts>
  <Company>Khon 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Coala</dc:creator>
  <cp:lastModifiedBy>Coala</cp:lastModifiedBy>
  <cp:revision>6</cp:revision>
  <dcterms:created xsi:type="dcterms:W3CDTF">2013-06-23T02:19:15Z</dcterms:created>
  <dcterms:modified xsi:type="dcterms:W3CDTF">2013-06-23T13:56:47Z</dcterms:modified>
</cp:coreProperties>
</file>