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rawings/legacyDiagramText8.bin" ContentType="application/vnd.ms-office.legacyDiagramText"/>
  <Override PartName="/ppt/drawings/legacyDiagramText6.bin" ContentType="application/vnd.ms-office.legacyDiagramText"/>
  <Override PartName="/ppt/drawings/legacyDiagramText4.bin" ContentType="application/vnd.ms-office.legacyDiagramText"/>
  <Override PartName="/ppt/drawings/legacyDiagramText10.bin" ContentType="application/vnd.ms-office.legacyDiagramTex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rawings/legacyDiagramText1.bin" ContentType="application/vnd.ms-office.legacyDiagramText"/>
  <Override PartName="/ppt/drawings/legacyDiagramText2.bin" ContentType="application/vnd.ms-office.legacyDiagramText"/>
  <Override PartName="/ppt/drawings/legacyDiagramText3.bin" ContentType="application/vnd.ms-office.legacyDiagramText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drawings/legacyDiagramText9.bin" ContentType="application/vnd.ms-office.legacyDiagramText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rawings/legacyDiagramText7.bin" ContentType="application/vnd.ms-office.legacyDiagramText"/>
  <Override PartName="/ppt/drawings/legacyDiagramText5.bin" ContentType="application/vnd.ms-office.legacyDiagramText"/>
  <Override PartName="/ppt/legacyDocTextInfo.bin" ContentType="application/vnd.ms-office.legacyDocTextInfo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84" r:id="rId3"/>
    <p:sldId id="285" r:id="rId4"/>
    <p:sldId id="286" r:id="rId5"/>
    <p:sldId id="296" r:id="rId6"/>
    <p:sldId id="266" r:id="rId7"/>
    <p:sldId id="267" r:id="rId8"/>
    <p:sldId id="298" r:id="rId9"/>
    <p:sldId id="282" r:id="rId10"/>
    <p:sldId id="283" r:id="rId11"/>
    <p:sldId id="279" r:id="rId12"/>
    <p:sldId id="280" r:id="rId13"/>
    <p:sldId id="268" r:id="rId14"/>
    <p:sldId id="299" r:id="rId15"/>
    <p:sldId id="300" r:id="rId16"/>
    <p:sldId id="301" r:id="rId17"/>
    <p:sldId id="257" r:id="rId18"/>
    <p:sldId id="295" r:id="rId19"/>
    <p:sldId id="258" r:id="rId20"/>
    <p:sldId id="259" r:id="rId21"/>
    <p:sldId id="260" r:id="rId22"/>
    <p:sldId id="261" r:id="rId23"/>
    <p:sldId id="262" r:id="rId24"/>
    <p:sldId id="264" r:id="rId25"/>
    <p:sldId id="265" r:id="rId26"/>
    <p:sldId id="269" r:id="rId27"/>
    <p:sldId id="270" r:id="rId28"/>
    <p:sldId id="277" r:id="rId29"/>
    <p:sldId id="278" r:id="rId30"/>
    <p:sldId id="271" r:id="rId31"/>
    <p:sldId id="302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72" r:id="rId41"/>
    <p:sldId id="273" r:id="rId42"/>
    <p:sldId id="274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8" d="100"/>
        <a:sy n="88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06/relationships/legacyDocTextInfo" Target="legacyDocTextInfo.bin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4" Type="http://schemas.microsoft.com/office/2006/relationships/legacyDiagramText" Target="legacyDiagramText4.bin"/></Relationships>
</file>

<file path=ppt/drawings/_rels/vmlDrawing5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7.bin"/><Relationship Id="rId2" Type="http://schemas.microsoft.com/office/2006/relationships/legacyDiagramText" Target="legacyDiagramText6.bin"/><Relationship Id="rId1" Type="http://schemas.microsoft.com/office/2006/relationships/legacyDiagramText" Target="legacyDiagramText5.bin"/><Relationship Id="rId6" Type="http://schemas.microsoft.com/office/2006/relationships/legacyDiagramText" Target="legacyDiagramText10.bin"/><Relationship Id="rId5" Type="http://schemas.microsoft.com/office/2006/relationships/legacyDiagramText" Target="legacyDiagramText9.bin"/><Relationship Id="rId4" Type="http://schemas.microsoft.com/office/2006/relationships/legacyDiagramText" Target="legacyDiagramText8.bin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0489FD-AFBD-4C5A-938B-ABDD8125CD63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D8A544-C86F-4EFB-8490-96807B7C4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2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992"/>
            <a:ext cx="5486400" cy="411361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60000"/>
              </a:spcBef>
            </a:pPr>
            <a:r>
              <a:rPr lang="en-US"/>
              <a:t>Physiological states influence self-efficacy when they are associated with aversive physiological arousal, poor performance, and perceived failure.</a:t>
            </a:r>
            <a:endParaRPr lang="en-US" b="1" i="1">
              <a:solidFill>
                <a:srgbClr val="990000"/>
              </a:solidFill>
            </a:endParaRPr>
          </a:p>
          <a:p>
            <a:r>
              <a:rPr lang="en-US"/>
              <a:t>Emotions or moods are a source of efficacy information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7644-C540-4EC2-B0F7-B8D731F6085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1C0B-C95C-4FEF-81A9-AFBCF63887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7644-C540-4EC2-B0F7-B8D731F6085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1C0B-C95C-4FEF-81A9-AFBCF63887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7644-C540-4EC2-B0F7-B8D731F6085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1C0B-C95C-4FEF-81A9-AFBCF63887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6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AD30B6A-B4DF-47ED-B2EF-4D23E135EB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48C6184-7A7F-4037-A32D-2129C9C86F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09BD191-FD47-41ED-9483-6026508AF6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7644-C540-4EC2-B0F7-B8D731F6085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1C0B-C95C-4FEF-81A9-AFBCF63887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7644-C540-4EC2-B0F7-B8D731F6085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1C0B-C95C-4FEF-81A9-AFBCF63887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7644-C540-4EC2-B0F7-B8D731F6085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1C0B-C95C-4FEF-81A9-AFBCF63887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7644-C540-4EC2-B0F7-B8D731F6085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1C0B-C95C-4FEF-81A9-AFBCF63887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7644-C540-4EC2-B0F7-B8D731F6085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1C0B-C95C-4FEF-81A9-AFBCF63887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7644-C540-4EC2-B0F7-B8D731F6085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1C0B-C95C-4FEF-81A9-AFBCF63887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7644-C540-4EC2-B0F7-B8D731F6085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1C0B-C95C-4FEF-81A9-AFBCF63887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7644-C540-4EC2-B0F7-B8D731F6085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1C0B-C95C-4FEF-81A9-AFBCF63887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F7644-C540-4EC2-B0F7-B8D731F6085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D1C0B-C95C-4FEF-81A9-AFBCF63887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2.bin"/><Relationship Id="rId4" Type="http://schemas.openxmlformats.org/officeDocument/2006/relationships/audio" Target="../media/audio3.wav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Self-confidence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Ashira</a:t>
            </a:r>
            <a:r>
              <a:rPr lang="en-US" dirty="0" smtClean="0"/>
              <a:t> </a:t>
            </a:r>
            <a:r>
              <a:rPr lang="en-US" dirty="0" err="1" smtClean="0"/>
              <a:t>Hiruntraku</a:t>
            </a:r>
            <a:r>
              <a:rPr lang="en-US" dirty="0" err="1"/>
              <a:t>l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01612"/>
          </a:xfrm>
        </p:spPr>
        <p:txBody>
          <a:bodyPr>
            <a:normAutofit fontScale="90000"/>
          </a:bodyPr>
          <a:lstStyle/>
          <a:p>
            <a:endParaRPr lang="en-GB" sz="200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434013"/>
          </a:xfrm>
        </p:spPr>
        <p:txBody>
          <a:bodyPr>
            <a:normAutofit fontScale="92500" lnSpcReduction="20000"/>
          </a:bodyPr>
          <a:lstStyle/>
          <a:p>
            <a:r>
              <a:rPr lang="cy-GB" b="1" u="sng" dirty="0"/>
              <a:t>Verbal Persuasion</a:t>
            </a:r>
          </a:p>
          <a:p>
            <a:endParaRPr lang="cy-GB" b="1" u="sng" dirty="0"/>
          </a:p>
          <a:p>
            <a:r>
              <a:rPr lang="cy-GB" b="1" dirty="0"/>
              <a:t>Verbally encourage</a:t>
            </a:r>
            <a:r>
              <a:rPr lang="cy-GB" dirty="0"/>
              <a:t> performer</a:t>
            </a:r>
          </a:p>
          <a:p>
            <a:r>
              <a:rPr lang="cy-GB" dirty="0"/>
              <a:t>Coach/teacher should </a:t>
            </a:r>
            <a:r>
              <a:rPr lang="cy-GB" b="1" dirty="0"/>
              <a:t>tell performer</a:t>
            </a:r>
            <a:r>
              <a:rPr lang="cy-GB" dirty="0"/>
              <a:t> that they have the ability to suceed</a:t>
            </a:r>
          </a:p>
          <a:p>
            <a:endParaRPr lang="cy-GB" dirty="0"/>
          </a:p>
          <a:p>
            <a:r>
              <a:rPr lang="cy-GB" b="1" u="sng" dirty="0"/>
              <a:t>Emotional Arousal</a:t>
            </a:r>
          </a:p>
          <a:p>
            <a:endParaRPr lang="cy-GB" b="1" u="sng" dirty="0"/>
          </a:p>
          <a:p>
            <a:r>
              <a:rPr lang="cy-GB" dirty="0"/>
              <a:t>Get the perfomer to </a:t>
            </a:r>
            <a:r>
              <a:rPr lang="cy-GB" b="1" dirty="0"/>
              <a:t>feel confident</a:t>
            </a:r>
            <a:r>
              <a:rPr lang="cy-GB" dirty="0"/>
              <a:t> about his/her </a:t>
            </a:r>
            <a:r>
              <a:rPr lang="cy-GB" b="1" dirty="0"/>
              <a:t>level of arousal</a:t>
            </a:r>
          </a:p>
          <a:p>
            <a:r>
              <a:rPr lang="cy-GB" dirty="0"/>
              <a:t>To alter the level of arousal to achieve the </a:t>
            </a:r>
            <a:r>
              <a:rPr lang="cy-GB" b="1" dirty="0">
                <a:solidFill>
                  <a:srgbClr val="FF0000"/>
                </a:solidFill>
              </a:rPr>
              <a:t>optimum </a:t>
            </a:r>
            <a:r>
              <a:rPr lang="cy-GB" b="1" dirty="0"/>
              <a:t>level</a:t>
            </a:r>
          </a:p>
          <a:p>
            <a:endParaRPr lang="en-US" b="1" u="sng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382000" cy="6096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SELF-EFFICACY - BANDURA</a:t>
            </a:r>
            <a:r>
              <a:rPr lang="en-GB" altLang="en-US" dirty="0" smtClean="0"/>
              <a:t>’</a:t>
            </a:r>
            <a:r>
              <a:rPr lang="en-GB" altLang="ja-JP" dirty="0" smtClean="0"/>
              <a:t>S MODEL</a:t>
            </a:r>
            <a:endParaRPr lang="en-GB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3810000" cy="2667000"/>
          </a:xfrm>
        </p:spPr>
        <p:txBody>
          <a:bodyPr/>
          <a:lstStyle/>
          <a:p>
            <a:pPr>
              <a:buFontTx/>
              <a:buNone/>
            </a:pPr>
            <a:endParaRPr lang="en-GB" sz="1600" smtClean="0"/>
          </a:p>
          <a:p>
            <a:pPr>
              <a:buFontTx/>
              <a:buNone/>
            </a:pPr>
            <a:endParaRPr lang="en-GB" sz="1600" smtClean="0"/>
          </a:p>
          <a:p>
            <a:pPr>
              <a:buFontTx/>
              <a:buNone/>
            </a:pPr>
            <a:endParaRPr lang="en-GB" sz="1600" smtClean="0"/>
          </a:p>
          <a:p>
            <a:endParaRPr lang="en-GB" sz="1600" smtClean="0"/>
          </a:p>
          <a:p>
            <a:endParaRPr lang="en-GB" sz="1600" smtClean="0"/>
          </a:p>
          <a:p>
            <a:endParaRPr lang="en-GB" sz="1600" smtClean="0"/>
          </a:p>
          <a:p>
            <a:endParaRPr lang="en-GB" sz="1600" smtClean="0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3733800"/>
            <a:ext cx="3962400" cy="2667000"/>
          </a:xfrm>
        </p:spPr>
        <p:txBody>
          <a:bodyPr/>
          <a:lstStyle/>
          <a:p>
            <a:pPr>
              <a:buFontTx/>
              <a:buNone/>
            </a:pPr>
            <a:r>
              <a:rPr lang="en-GB" sz="1600" smtClean="0">
                <a:solidFill>
                  <a:srgbClr val="FF0000"/>
                </a:solidFill>
              </a:rPr>
              <a:t>VICARIOUS EXPERIENCES</a:t>
            </a:r>
          </a:p>
          <a:p>
            <a:r>
              <a:rPr lang="en-GB" sz="1600" b="0" smtClean="0"/>
              <a:t>consist of what has been </a:t>
            </a:r>
            <a:r>
              <a:rPr lang="en-GB" sz="1600" smtClean="0">
                <a:solidFill>
                  <a:srgbClr val="66FF33"/>
                </a:solidFill>
              </a:rPr>
              <a:t>observed</a:t>
            </a:r>
            <a:r>
              <a:rPr lang="en-GB" sz="1600" b="0" smtClean="0"/>
              <a:t> in </a:t>
            </a:r>
            <a:r>
              <a:rPr lang="en-GB" sz="1600" smtClean="0">
                <a:solidFill>
                  <a:srgbClr val="66FF33"/>
                </a:solidFill>
              </a:rPr>
              <a:t>others</a:t>
            </a:r>
            <a:endParaRPr lang="en-GB" sz="1600" b="0" smtClean="0"/>
          </a:p>
          <a:p>
            <a:r>
              <a:rPr lang="en-GB" sz="1600" b="0" smtClean="0"/>
              <a:t>performing a </a:t>
            </a:r>
            <a:r>
              <a:rPr lang="en-GB" sz="1600" smtClean="0">
                <a:solidFill>
                  <a:srgbClr val="66FF33"/>
                </a:solidFill>
              </a:rPr>
              <a:t>similar skill</a:t>
            </a:r>
            <a:endParaRPr lang="en-GB" sz="1600" b="0" smtClean="0"/>
          </a:p>
          <a:p>
            <a:r>
              <a:rPr lang="en-GB" sz="1600" b="0" smtClean="0"/>
              <a:t>example : observing another player in your team dribbling a soccer ball</a:t>
            </a:r>
          </a:p>
          <a:p>
            <a:r>
              <a:rPr lang="en-GB" sz="1600" b="0" smtClean="0"/>
              <a:t>if the model is of </a:t>
            </a:r>
            <a:r>
              <a:rPr lang="en-GB" sz="1600" smtClean="0">
                <a:solidFill>
                  <a:srgbClr val="66FF33"/>
                </a:solidFill>
              </a:rPr>
              <a:t>similar</a:t>
            </a:r>
            <a:r>
              <a:rPr lang="en-GB" sz="1600" b="0" smtClean="0"/>
              <a:t> age / ability</a:t>
            </a:r>
          </a:p>
          <a:p>
            <a:r>
              <a:rPr lang="en-GB" sz="1600" b="0" smtClean="0"/>
              <a:t>and is </a:t>
            </a:r>
            <a:r>
              <a:rPr lang="en-GB" sz="1600" smtClean="0">
                <a:solidFill>
                  <a:srgbClr val="66FF33"/>
                </a:solidFill>
              </a:rPr>
              <a:t>successful</a:t>
            </a:r>
            <a:endParaRPr lang="en-GB" sz="1600" b="0" smtClean="0"/>
          </a:p>
          <a:p>
            <a:r>
              <a:rPr lang="en-GB" sz="1600" b="0" smtClean="0"/>
              <a:t>then this may lead to </a:t>
            </a:r>
            <a:r>
              <a:rPr lang="en-GB" sz="1600" smtClean="0">
                <a:solidFill>
                  <a:srgbClr val="66FF33"/>
                </a:solidFill>
              </a:rPr>
              <a:t>greater</a:t>
            </a:r>
            <a:r>
              <a:rPr lang="en-GB" sz="1600" b="0" smtClean="0"/>
              <a:t> self-efficacy</a:t>
            </a:r>
          </a:p>
          <a:p>
            <a:endParaRPr lang="en-GB" sz="1400" smtClean="0">
              <a:solidFill>
                <a:srgbClr val="FF0000"/>
              </a:solidFill>
            </a:endParaRPr>
          </a:p>
        </p:txBody>
      </p:sp>
      <p:sp>
        <p:nvSpPr>
          <p:cNvPr id="83974" name="Rectangle 6"/>
          <p:cNvSpPr>
            <a:spLocks noChangeArrowheads="1"/>
          </p:cNvSpPr>
          <p:nvPr/>
        </p:nvSpPr>
        <p:spPr bwMode="auto">
          <a:xfrm>
            <a:off x="304800" y="3733800"/>
            <a:ext cx="4038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</a:pPr>
            <a:r>
              <a:rPr kumimoji="1" lang="en-GB" sz="1600" b="1">
                <a:solidFill>
                  <a:srgbClr val="FF0000"/>
                </a:solidFill>
                <a:latin typeface="Tahoma" pitchFamily="34" charset="0"/>
              </a:rPr>
              <a:t>PERFORMANCE ACCOMPLISHMENTS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GB" sz="1600">
                <a:latin typeface="Tahoma" pitchFamily="34" charset="0"/>
              </a:rPr>
              <a:t>consist of 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past experiences</a:t>
            </a:r>
            <a:endParaRPr kumimoji="1" lang="en-GB" sz="16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GB" sz="1600">
                <a:latin typeface="Tahoma" pitchFamily="34" charset="0"/>
              </a:rPr>
              <a:t>example : previously performed skill at dribbling a soccer ball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GB" sz="1600">
                <a:latin typeface="Tahoma" pitchFamily="34" charset="0"/>
              </a:rPr>
              <a:t>if this is 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successful</a:t>
            </a:r>
            <a:endParaRPr kumimoji="1" lang="en-GB" sz="16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GB" sz="1600">
                <a:latin typeface="Tahoma" pitchFamily="34" charset="0"/>
              </a:rPr>
              <a:t>then this leads to 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greater</a:t>
            </a:r>
            <a:r>
              <a:rPr kumimoji="1" lang="en-GB" sz="1600">
                <a:latin typeface="Tahoma" pitchFamily="34" charset="0"/>
              </a:rPr>
              <a:t> self-efficacy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GB" sz="1600">
                <a:latin typeface="Tahoma" pitchFamily="34" charset="0"/>
              </a:rPr>
              <a:t>at this 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particular task</a:t>
            </a:r>
            <a:endParaRPr kumimoji="1" lang="en-GB" sz="16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GB" sz="1600">
                <a:latin typeface="Tahoma" pitchFamily="34" charset="0"/>
              </a:rPr>
              <a:t>in the 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future</a:t>
            </a:r>
            <a:endParaRPr kumimoji="1" lang="en-GB" sz="1400" b="1">
              <a:solidFill>
                <a:srgbClr val="FF0000"/>
              </a:solidFill>
              <a:latin typeface="Tahoma" pitchFamily="34" charset="0"/>
            </a:endParaRPr>
          </a:p>
        </p:txBody>
      </p:sp>
      <p:graphicFrame>
        <p:nvGraphicFramePr>
          <p:cNvPr id="83975" name="Object 7"/>
          <p:cNvGraphicFramePr>
            <a:graphicFrameLocks noChangeAspect="1"/>
          </p:cNvGraphicFramePr>
          <p:nvPr/>
        </p:nvGraphicFramePr>
        <p:xfrm>
          <a:off x="3581400" y="2286000"/>
          <a:ext cx="1752600" cy="779463"/>
        </p:xfrm>
        <a:graphic>
          <a:graphicData uri="http://schemas.openxmlformats.org/presentationml/2006/ole">
            <p:oleObj spid="_x0000_s4098" name="SmartDraw" r:id="rId3" imgW="1536192" imgH="713232" progId="">
              <p:embed/>
            </p:oleObj>
          </a:graphicData>
        </a:graphic>
      </p:graphicFrame>
      <p:graphicFrame>
        <p:nvGraphicFramePr>
          <p:cNvPr id="83976" name="Object 8"/>
          <p:cNvGraphicFramePr>
            <a:graphicFrameLocks noChangeAspect="1"/>
          </p:cNvGraphicFramePr>
          <p:nvPr/>
        </p:nvGraphicFramePr>
        <p:xfrm>
          <a:off x="3581400" y="1219200"/>
          <a:ext cx="1752600" cy="1149350"/>
        </p:xfrm>
        <a:graphic>
          <a:graphicData uri="http://schemas.openxmlformats.org/presentationml/2006/ole">
            <p:oleObj spid="_x0000_s4099" name="SmartDraw" r:id="rId4" imgW="1545336" imgH="1053084" progId="">
              <p:embed/>
            </p:oleObj>
          </a:graphicData>
        </a:graphic>
      </p:graphicFrame>
      <p:graphicFrame>
        <p:nvGraphicFramePr>
          <p:cNvPr id="83977" name="Object 9"/>
          <p:cNvGraphicFramePr>
            <a:graphicFrameLocks noChangeAspect="1"/>
          </p:cNvGraphicFramePr>
          <p:nvPr/>
        </p:nvGraphicFramePr>
        <p:xfrm>
          <a:off x="1066800" y="2590800"/>
          <a:ext cx="6746875" cy="889000"/>
        </p:xfrm>
        <a:graphic>
          <a:graphicData uri="http://schemas.openxmlformats.org/presentationml/2006/ole">
            <p:oleObj spid="_x0000_s4100" name="SmartDraw" r:id="rId5" imgW="6135624" imgH="809244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39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39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39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39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39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39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39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39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39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39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39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39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39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39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39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39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39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39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839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839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2" grpId="0" build="p" autoUpdateAnimBg="0"/>
      <p:bldP spid="83974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SELF-EFFICACY - BANDURA</a:t>
            </a:r>
            <a:r>
              <a:rPr lang="en-GB" altLang="en-US" dirty="0" smtClean="0"/>
              <a:t>’</a:t>
            </a:r>
            <a:r>
              <a:rPr lang="en-GB" altLang="ja-JP" dirty="0" smtClean="0"/>
              <a:t>S MODEL</a:t>
            </a:r>
            <a:endParaRPr lang="en-GB" dirty="0" smtClean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4038600"/>
            <a:ext cx="4038600" cy="1905000"/>
          </a:xfrm>
        </p:spPr>
        <p:txBody>
          <a:bodyPr/>
          <a:lstStyle/>
          <a:p>
            <a:pPr>
              <a:buFontTx/>
              <a:buNone/>
            </a:pPr>
            <a:r>
              <a:rPr lang="en-GB" sz="1600" smtClean="0">
                <a:solidFill>
                  <a:srgbClr val="FF0000"/>
                </a:solidFill>
              </a:rPr>
              <a:t>VERBAL PERSUASION</a:t>
            </a:r>
          </a:p>
          <a:p>
            <a:r>
              <a:rPr lang="en-GB" sz="1600" smtClean="0">
                <a:solidFill>
                  <a:srgbClr val="66FF33"/>
                </a:solidFill>
              </a:rPr>
              <a:t>encouragement</a:t>
            </a:r>
            <a:r>
              <a:rPr lang="en-GB" sz="1600" b="0" smtClean="0"/>
              <a:t> can lead to greater self-efficacy</a:t>
            </a:r>
          </a:p>
          <a:p>
            <a:r>
              <a:rPr lang="en-GB" sz="1600" b="0" smtClean="0"/>
              <a:t>if the person giving encouragement is of </a:t>
            </a:r>
            <a:r>
              <a:rPr lang="en-GB" sz="1600" smtClean="0">
                <a:solidFill>
                  <a:srgbClr val="66FF33"/>
                </a:solidFill>
              </a:rPr>
              <a:t>high status</a:t>
            </a:r>
          </a:p>
          <a:p>
            <a:r>
              <a:rPr lang="en-GB" sz="1600" b="0" smtClean="0"/>
              <a:t>compared with the performer</a:t>
            </a:r>
            <a:endParaRPr lang="en-GB" sz="1600" smtClean="0"/>
          </a:p>
        </p:txBody>
      </p:sp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4876800" y="4114800"/>
            <a:ext cx="39624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</a:pPr>
            <a:r>
              <a:rPr kumimoji="1" lang="en-GB" sz="1600" b="1">
                <a:solidFill>
                  <a:srgbClr val="FF0000"/>
                </a:solidFill>
                <a:latin typeface="Tahoma" pitchFamily="34" charset="0"/>
              </a:rPr>
              <a:t>EMOTIONAL AROUSAL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GB" sz="1600">
                <a:latin typeface="Tahoma" pitchFamily="34" charset="0"/>
              </a:rPr>
              <a:t>if arousal is too high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–"/>
            </a:pP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state anxiety</a:t>
            </a:r>
            <a:r>
              <a:rPr kumimoji="1" lang="en-GB" sz="1600">
                <a:latin typeface="Tahoma" pitchFamily="34" charset="0"/>
              </a:rPr>
              <a:t> - A-state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GB" sz="1600">
                <a:latin typeface="Tahoma" pitchFamily="34" charset="0"/>
              </a:rPr>
              <a:t>this could lead to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 low</a:t>
            </a:r>
            <a:r>
              <a:rPr kumimoji="1" lang="en-GB" sz="1600">
                <a:latin typeface="Tahoma" pitchFamily="34" charset="0"/>
              </a:rPr>
              <a:t> self-efficacy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mental rehearsal</a:t>
            </a:r>
            <a:r>
              <a:rPr kumimoji="1" lang="en-GB" sz="1600">
                <a:latin typeface="Tahoma" pitchFamily="34" charset="0"/>
              </a:rPr>
              <a:t> / 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physical relaxation</a:t>
            </a:r>
            <a:r>
              <a:rPr kumimoji="1" lang="en-GB" sz="1600">
                <a:latin typeface="Tahoma" pitchFamily="34" charset="0"/>
              </a:rPr>
              <a:t> could 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–"/>
            </a:pPr>
            <a:r>
              <a:rPr kumimoji="1" lang="en-GB" sz="1600">
                <a:latin typeface="Tahoma" pitchFamily="34" charset="0"/>
              </a:rPr>
              <a:t>lead to greater 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confidence</a:t>
            </a:r>
            <a:endParaRPr kumimoji="1" lang="en-GB" sz="1600">
              <a:latin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–"/>
            </a:pPr>
            <a:r>
              <a:rPr kumimoji="1" lang="en-GB" sz="1600">
                <a:latin typeface="Tahoma" pitchFamily="34" charset="0"/>
              </a:rPr>
              <a:t>and a 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calmer</a:t>
            </a:r>
            <a:r>
              <a:rPr kumimoji="1" lang="en-GB" sz="1600">
                <a:latin typeface="Tahoma" pitchFamily="34" charset="0"/>
              </a:rPr>
              <a:t> approach</a:t>
            </a:r>
            <a:endParaRPr kumimoji="1" lang="en-GB" sz="1600" b="1">
              <a:latin typeface="Tahoma" pitchFamily="34" charset="0"/>
            </a:endParaRPr>
          </a:p>
        </p:txBody>
      </p:sp>
      <p:graphicFrame>
        <p:nvGraphicFramePr>
          <p:cNvPr id="84998" name="Object 6"/>
          <p:cNvGraphicFramePr>
            <a:graphicFrameLocks noChangeAspect="1"/>
          </p:cNvGraphicFramePr>
          <p:nvPr/>
        </p:nvGraphicFramePr>
        <p:xfrm>
          <a:off x="1600200" y="990600"/>
          <a:ext cx="6137275" cy="1962150"/>
        </p:xfrm>
        <a:graphic>
          <a:graphicData uri="http://schemas.openxmlformats.org/presentationml/2006/ole">
            <p:oleObj spid="_x0000_s5122" name="SmartDraw" r:id="rId3" imgW="6135624" imgH="1962912" progId="">
              <p:embed/>
            </p:oleObj>
          </a:graphicData>
        </a:graphic>
      </p:graphicFrame>
      <p:graphicFrame>
        <p:nvGraphicFramePr>
          <p:cNvPr id="84999" name="Object 7"/>
          <p:cNvGraphicFramePr>
            <a:graphicFrameLocks noChangeAspect="1"/>
          </p:cNvGraphicFramePr>
          <p:nvPr/>
        </p:nvGraphicFramePr>
        <p:xfrm>
          <a:off x="2743200" y="2514600"/>
          <a:ext cx="3840163" cy="1535113"/>
        </p:xfrm>
        <a:graphic>
          <a:graphicData uri="http://schemas.openxmlformats.org/presentationml/2006/ole">
            <p:oleObj spid="_x0000_s5123" name="SmartDraw" r:id="rId4" imgW="3840480" imgH="1536192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4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4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4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4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49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49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49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49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49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49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49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49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49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49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49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49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49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49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49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49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49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49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49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49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49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49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49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49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build="p" autoUpdateAnimBg="0"/>
      <p:bldP spid="8499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016" name="Rectangle 8"/>
          <p:cNvSpPr>
            <a:spLocks noChangeArrowheads="1"/>
          </p:cNvSpPr>
          <p:nvPr/>
        </p:nvSpPr>
        <p:spPr bwMode="auto">
          <a:xfrm>
            <a:off x="515938" y="509588"/>
            <a:ext cx="82931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lnSpc>
                <a:spcPct val="90000"/>
              </a:lnSpc>
            </a:pPr>
            <a:r>
              <a:rPr lang="en-US" sz="4400">
                <a:solidFill>
                  <a:srgbClr val="FFFFCC"/>
                </a:solidFill>
                <a:latin typeface="Futura" pitchFamily="2" charset="0"/>
              </a:rPr>
              <a:t>Self–Efficacy Sources</a:t>
            </a:r>
            <a:endParaRPr lang="en-US" sz="4400" b="1">
              <a:solidFill>
                <a:srgbClr val="FFFFCC"/>
              </a:solidFill>
              <a:latin typeface="Times New Roman" pitchFamily="18" charset="0"/>
            </a:endParaRPr>
          </a:p>
        </p:txBody>
      </p:sp>
      <p:pic>
        <p:nvPicPr>
          <p:cNvPr id="1067017" name="Picture 9" descr="FIG"/>
          <p:cNvPicPr>
            <a:picLocks noChangeArrowheads="1"/>
          </p:cNvPicPr>
          <p:nvPr/>
        </p:nvPicPr>
        <p:blipFill>
          <a:blip r:embed="rId3">
            <a:lum bright="-40000" contrast="60000"/>
          </a:blip>
          <a:srcRect/>
          <a:stretch>
            <a:fillRect/>
          </a:stretch>
        </p:blipFill>
        <p:spPr bwMode="auto">
          <a:xfrm>
            <a:off x="858838" y="1279525"/>
            <a:ext cx="1873250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67018" name="Picture 10" descr="FIG0"/>
          <p:cNvPicPr>
            <a:picLocks noChangeArrowheads="1"/>
          </p:cNvPicPr>
          <p:nvPr/>
        </p:nvPicPr>
        <p:blipFill>
          <a:blip r:embed="rId4">
            <a:lum bright="-40000" contrast="60000"/>
          </a:blip>
          <a:srcRect/>
          <a:stretch>
            <a:fillRect/>
          </a:stretch>
        </p:blipFill>
        <p:spPr bwMode="auto">
          <a:xfrm>
            <a:off x="857250" y="2170113"/>
            <a:ext cx="1873250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67019" name="Picture 11" descr="FIG00"/>
          <p:cNvPicPr>
            <a:picLocks noChangeArrowheads="1"/>
          </p:cNvPicPr>
          <p:nvPr/>
        </p:nvPicPr>
        <p:blipFill>
          <a:blip r:embed="rId5">
            <a:lum bright="-40000" contrast="60000"/>
          </a:blip>
          <a:srcRect/>
          <a:stretch>
            <a:fillRect/>
          </a:stretch>
        </p:blipFill>
        <p:spPr bwMode="auto">
          <a:xfrm>
            <a:off x="852488" y="3038475"/>
            <a:ext cx="187325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67020" name="Picture 12" descr="FIG000"/>
          <p:cNvPicPr>
            <a:picLocks noChangeArrowheads="1"/>
          </p:cNvPicPr>
          <p:nvPr/>
        </p:nvPicPr>
        <p:blipFill>
          <a:blip r:embed="rId6">
            <a:lum bright="-40000" contrast="60000"/>
          </a:blip>
          <a:srcRect/>
          <a:stretch>
            <a:fillRect/>
          </a:stretch>
        </p:blipFill>
        <p:spPr bwMode="auto">
          <a:xfrm>
            <a:off x="858838" y="3925888"/>
            <a:ext cx="1873250" cy="85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67021" name="Picture 13" descr="FIG0000"/>
          <p:cNvPicPr>
            <a:picLocks noChangeAspect="1" noChangeArrowheads="1"/>
          </p:cNvPicPr>
          <p:nvPr/>
        </p:nvPicPr>
        <p:blipFill>
          <a:blip r:embed="rId7">
            <a:lum bright="-40000" contrast="60000"/>
          </a:blip>
          <a:srcRect/>
          <a:stretch>
            <a:fillRect/>
          </a:stretch>
        </p:blipFill>
        <p:spPr bwMode="auto">
          <a:xfrm>
            <a:off x="844550" y="4822825"/>
            <a:ext cx="1873250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67022" name="Picture 14" descr="FIG00000"/>
          <p:cNvPicPr>
            <a:picLocks noChangeAspect="1" noChangeArrowheads="1"/>
          </p:cNvPicPr>
          <p:nvPr/>
        </p:nvPicPr>
        <p:blipFill>
          <a:blip r:embed="rId8">
            <a:lum bright="-40000" contrast="60000"/>
          </a:blip>
          <a:srcRect/>
          <a:stretch>
            <a:fillRect/>
          </a:stretch>
        </p:blipFill>
        <p:spPr bwMode="auto">
          <a:xfrm>
            <a:off x="842963" y="5707063"/>
            <a:ext cx="1873250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67023" name="Picture 15" descr="FIG00001"/>
          <p:cNvPicPr>
            <a:picLocks noChangeAspect="1" noChangeArrowheads="1"/>
          </p:cNvPicPr>
          <p:nvPr/>
        </p:nvPicPr>
        <p:blipFill>
          <a:blip r:embed="rId9">
            <a:lum bright="-40000" contrast="60000"/>
          </a:blip>
          <a:srcRect/>
          <a:stretch>
            <a:fillRect/>
          </a:stretch>
        </p:blipFill>
        <p:spPr bwMode="auto">
          <a:xfrm>
            <a:off x="2782888" y="1500188"/>
            <a:ext cx="2514600" cy="479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67024" name="Picture 16" descr="FIG00003"/>
          <p:cNvPicPr>
            <a:picLocks noChangeAspect="1" noChangeArrowheads="1"/>
          </p:cNvPicPr>
          <p:nvPr/>
        </p:nvPicPr>
        <p:blipFill>
          <a:blip r:embed="rId10">
            <a:lum bright="-40000" contrast="60000"/>
          </a:blip>
          <a:srcRect/>
          <a:stretch>
            <a:fillRect/>
          </a:stretch>
        </p:blipFill>
        <p:spPr bwMode="auto">
          <a:xfrm>
            <a:off x="5730875" y="3446463"/>
            <a:ext cx="2559050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67025" name="Picture 17" descr="FIG00002"/>
          <p:cNvPicPr>
            <a:picLocks noChangeAspect="1" noChangeArrowheads="1"/>
          </p:cNvPicPr>
          <p:nvPr/>
        </p:nvPicPr>
        <p:blipFill>
          <a:blip r:embed="rId11">
            <a:lum bright="-40000" contrast="60000"/>
          </a:blip>
          <a:srcRect/>
          <a:stretch>
            <a:fillRect/>
          </a:stretch>
        </p:blipFill>
        <p:spPr bwMode="auto">
          <a:xfrm>
            <a:off x="3783013" y="3460750"/>
            <a:ext cx="1882775" cy="8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67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7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7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7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7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7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7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067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7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67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7016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Harter’s Competence Motivation Theory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4151312" cy="4114800"/>
          </a:xfrm>
        </p:spPr>
        <p:txBody>
          <a:bodyPr/>
          <a:lstStyle/>
          <a:p>
            <a:r>
              <a:rPr lang="en-US" sz="2800"/>
              <a:t>Based on an individual’s feelings of personal competence</a:t>
            </a:r>
          </a:p>
          <a:p>
            <a:r>
              <a:rPr lang="en-US" sz="2800"/>
              <a:t>Individuals are innately motivated to be competent in all areas of human achievement</a:t>
            </a:r>
          </a:p>
        </p:txBody>
      </p:sp>
      <p:pic>
        <p:nvPicPr>
          <p:cNvPr id="55301" name="Picture 5" descr="c:\Program Files\Microsoft Office\Clipart\standard\stddir1\bd06092_.wm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418138" y="2017713"/>
            <a:ext cx="3263900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Oval 3"/>
          <p:cNvSpPr>
            <a:spLocks noChangeArrowheads="1"/>
          </p:cNvSpPr>
          <p:nvPr/>
        </p:nvSpPr>
        <p:spPr bwMode="auto">
          <a:xfrm>
            <a:off x="1219200" y="4953000"/>
            <a:ext cx="1676400" cy="1600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533400" y="3810000"/>
            <a:ext cx="1219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2590800" y="3810000"/>
            <a:ext cx="1295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/>
              <a:t>Unsuccessful</a:t>
            </a:r>
          </a:p>
          <a:p>
            <a:pPr algn="ctr"/>
            <a:r>
              <a:rPr lang="en-US" sz="1600"/>
              <a:t>Performance</a:t>
            </a:r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1447800" y="1752600"/>
            <a:ext cx="12192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3886200" y="381000"/>
            <a:ext cx="17526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/>
              <a:t>High Competence</a:t>
            </a:r>
          </a:p>
          <a:p>
            <a:pPr algn="ctr"/>
            <a:r>
              <a:rPr lang="en-US" sz="1600"/>
              <a:t>Motivation</a:t>
            </a:r>
          </a:p>
        </p:txBody>
      </p:sp>
      <p:sp>
        <p:nvSpPr>
          <p:cNvPr id="56328" name="Rectangle 8"/>
          <p:cNvSpPr>
            <a:spLocks noChangeArrowheads="1"/>
          </p:cNvSpPr>
          <p:nvPr/>
        </p:nvSpPr>
        <p:spPr bwMode="auto">
          <a:xfrm>
            <a:off x="3962400" y="1905000"/>
            <a:ext cx="1676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/>
              <a:t>Low Competence</a:t>
            </a:r>
          </a:p>
          <a:p>
            <a:pPr algn="ctr"/>
            <a:r>
              <a:rPr lang="en-US" sz="1600"/>
              <a:t>Motivation</a:t>
            </a:r>
          </a:p>
        </p:txBody>
      </p:sp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3429000" y="2971800"/>
            <a:ext cx="1219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/>
              <a:t>Negative</a:t>
            </a:r>
          </a:p>
          <a:p>
            <a:pPr algn="ctr"/>
            <a:r>
              <a:rPr lang="en-US" sz="1600"/>
              <a:t> Affect</a:t>
            </a:r>
          </a:p>
        </p:txBody>
      </p:sp>
      <p:sp>
        <p:nvSpPr>
          <p:cNvPr id="56330" name="Rectangle 10"/>
          <p:cNvSpPr>
            <a:spLocks noChangeArrowheads="1"/>
          </p:cNvSpPr>
          <p:nvPr/>
        </p:nvSpPr>
        <p:spPr bwMode="auto">
          <a:xfrm>
            <a:off x="5486400" y="2971800"/>
            <a:ext cx="15240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/>
              <a:t>Fewer Mastery</a:t>
            </a:r>
          </a:p>
          <a:p>
            <a:pPr algn="ctr"/>
            <a:r>
              <a:rPr lang="en-US" sz="1600" dirty="0"/>
              <a:t>Attempts</a:t>
            </a:r>
          </a:p>
        </p:txBody>
      </p:sp>
      <p:sp>
        <p:nvSpPr>
          <p:cNvPr id="56331" name="Oval 11"/>
          <p:cNvSpPr>
            <a:spLocks noChangeArrowheads="1"/>
          </p:cNvSpPr>
          <p:nvPr/>
        </p:nvSpPr>
        <p:spPr bwMode="auto">
          <a:xfrm>
            <a:off x="5410200" y="4038600"/>
            <a:ext cx="1143000" cy="1143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/>
              <a:t>Sports</a:t>
            </a:r>
          </a:p>
          <a:p>
            <a:pPr algn="ctr"/>
            <a:r>
              <a:rPr lang="en-US" sz="1600" dirty="0"/>
              <a:t>Drop-out</a:t>
            </a:r>
          </a:p>
        </p:txBody>
      </p:sp>
      <p:sp>
        <p:nvSpPr>
          <p:cNvPr id="56332" name="Text Box 12"/>
          <p:cNvSpPr txBox="1">
            <a:spLocks noChangeArrowheads="1"/>
          </p:cNvSpPr>
          <p:nvPr/>
        </p:nvSpPr>
        <p:spPr bwMode="auto">
          <a:xfrm>
            <a:off x="1371600" y="1905000"/>
            <a:ext cx="14478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Self-Efficacy, Positive Affect and Feelings of Competence</a:t>
            </a:r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533400" y="3810000"/>
            <a:ext cx="1371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/>
              <a:t>Successful</a:t>
            </a:r>
          </a:p>
          <a:p>
            <a:r>
              <a:rPr lang="en-US" sz="1600"/>
              <a:t>Performance</a:t>
            </a:r>
          </a:p>
        </p:txBody>
      </p:sp>
      <p:sp>
        <p:nvSpPr>
          <p:cNvPr id="56334" name="Text Box 14"/>
          <p:cNvSpPr txBox="1">
            <a:spLocks noChangeArrowheads="1"/>
          </p:cNvSpPr>
          <p:nvPr/>
        </p:nvSpPr>
        <p:spPr bwMode="auto">
          <a:xfrm>
            <a:off x="1371600" y="4953000"/>
            <a:ext cx="1447800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/>
              <a:t>Innate Motivation to be Competent in Sports: Mastery Attempts</a:t>
            </a:r>
          </a:p>
        </p:txBody>
      </p:sp>
      <p:cxnSp>
        <p:nvCxnSpPr>
          <p:cNvPr id="56339" name="AutoShape 19"/>
          <p:cNvCxnSpPr>
            <a:cxnSpLocks noChangeShapeType="1"/>
            <a:stCxn id="56327" idx="3"/>
          </p:cNvCxnSpPr>
          <p:nvPr/>
        </p:nvCxnSpPr>
        <p:spPr bwMode="auto">
          <a:xfrm flipH="1">
            <a:off x="2971800" y="876300"/>
            <a:ext cx="2667000" cy="4991100"/>
          </a:xfrm>
          <a:prstGeom prst="curvedConnector4">
            <a:avLst>
              <a:gd name="adj1" fmla="val -95000"/>
              <a:gd name="adj2" fmla="val 9363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6340" name="AutoShape 20"/>
          <p:cNvCxnSpPr>
            <a:cxnSpLocks noChangeShapeType="1"/>
            <a:stCxn id="56334" idx="0"/>
            <a:endCxn id="56324" idx="2"/>
          </p:cNvCxnSpPr>
          <p:nvPr/>
        </p:nvCxnSpPr>
        <p:spPr bwMode="auto">
          <a:xfrm rot="5400000" flipH="1">
            <a:off x="1352550" y="4210050"/>
            <a:ext cx="533400" cy="9525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6341" name="AutoShape 21"/>
          <p:cNvCxnSpPr>
            <a:cxnSpLocks noChangeShapeType="1"/>
            <a:stCxn id="56334" idx="0"/>
            <a:endCxn id="56325" idx="2"/>
          </p:cNvCxnSpPr>
          <p:nvPr/>
        </p:nvCxnSpPr>
        <p:spPr bwMode="auto">
          <a:xfrm rot="16200000">
            <a:off x="2400300" y="4114800"/>
            <a:ext cx="533400" cy="11430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6342" name="AutoShape 22"/>
          <p:cNvCxnSpPr>
            <a:cxnSpLocks noChangeShapeType="1"/>
            <a:stCxn id="56325" idx="0"/>
            <a:endCxn id="56329" idx="2"/>
          </p:cNvCxnSpPr>
          <p:nvPr/>
        </p:nvCxnSpPr>
        <p:spPr bwMode="auto">
          <a:xfrm rot="16200000">
            <a:off x="3524250" y="3295650"/>
            <a:ext cx="228600" cy="8001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6343" name="AutoShape 23"/>
          <p:cNvCxnSpPr>
            <a:cxnSpLocks noChangeShapeType="1"/>
            <a:stCxn id="56333" idx="0"/>
            <a:endCxn id="56326" idx="2"/>
          </p:cNvCxnSpPr>
          <p:nvPr/>
        </p:nvCxnSpPr>
        <p:spPr bwMode="auto">
          <a:xfrm rot="16200000">
            <a:off x="1333500" y="3086100"/>
            <a:ext cx="609600" cy="8382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6344" name="AutoShape 24"/>
          <p:cNvCxnSpPr>
            <a:cxnSpLocks noChangeShapeType="1"/>
            <a:stCxn id="56326" idx="0"/>
            <a:endCxn id="56327" idx="1"/>
          </p:cNvCxnSpPr>
          <p:nvPr/>
        </p:nvCxnSpPr>
        <p:spPr bwMode="auto">
          <a:xfrm rot="16200000">
            <a:off x="2533650" y="400050"/>
            <a:ext cx="876300" cy="1828800"/>
          </a:xfrm>
          <a:prstGeom prst="curved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6345" name="AutoShape 25"/>
          <p:cNvCxnSpPr>
            <a:cxnSpLocks noChangeShapeType="1"/>
            <a:stCxn id="56329" idx="0"/>
            <a:endCxn id="56328" idx="1"/>
          </p:cNvCxnSpPr>
          <p:nvPr/>
        </p:nvCxnSpPr>
        <p:spPr bwMode="auto">
          <a:xfrm rot="5400000" flipH="1">
            <a:off x="3638550" y="2571750"/>
            <a:ext cx="723900" cy="76200"/>
          </a:xfrm>
          <a:prstGeom prst="curvedConnector4">
            <a:avLst>
              <a:gd name="adj1" fmla="val 26315"/>
              <a:gd name="adj2" fmla="val 40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6346" name="AutoShape 26"/>
          <p:cNvCxnSpPr>
            <a:cxnSpLocks noChangeShapeType="1"/>
            <a:stCxn id="56328" idx="3"/>
            <a:endCxn id="56330" idx="0"/>
          </p:cNvCxnSpPr>
          <p:nvPr/>
        </p:nvCxnSpPr>
        <p:spPr bwMode="auto">
          <a:xfrm>
            <a:off x="5638800" y="2247900"/>
            <a:ext cx="609600" cy="723900"/>
          </a:xfrm>
          <a:prstGeom prst="curved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6347" name="AutoShape 27"/>
          <p:cNvCxnSpPr>
            <a:cxnSpLocks noChangeShapeType="1"/>
            <a:stCxn id="56330" idx="2"/>
            <a:endCxn id="56331" idx="0"/>
          </p:cNvCxnSpPr>
          <p:nvPr/>
        </p:nvCxnSpPr>
        <p:spPr bwMode="auto">
          <a:xfrm rot="5400000">
            <a:off x="5886450" y="3676650"/>
            <a:ext cx="457200" cy="2667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56348" name="Text Box 28"/>
          <p:cNvSpPr txBox="1">
            <a:spLocks noChangeArrowheads="1"/>
          </p:cNvSpPr>
          <p:nvPr/>
        </p:nvSpPr>
        <p:spPr bwMode="auto">
          <a:xfrm>
            <a:off x="5257800" y="5715000"/>
            <a:ext cx="3581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Harter’s Competence Motivation Theory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animBg="1"/>
      <p:bldP spid="56324" grpId="0" animBg="1"/>
      <p:bldP spid="56325" grpId="0" animBg="1" autoUpdateAnimBg="0"/>
      <p:bldP spid="56326" grpId="0" animBg="1"/>
      <p:bldP spid="56327" grpId="0" animBg="1" autoUpdateAnimBg="0"/>
      <p:bldP spid="56328" grpId="0" animBg="1" autoUpdateAnimBg="0"/>
      <p:bldP spid="56329" grpId="0" animBg="1" autoUpdateAnimBg="0"/>
      <p:bldP spid="56330" grpId="0" animBg="1" autoUpdateAnimBg="0"/>
      <p:bldP spid="56331" grpId="0" animBg="1" autoUpdateAnimBg="0"/>
      <p:bldP spid="56332" grpId="0" autoUpdateAnimBg="0"/>
      <p:bldP spid="56333" grpId="0" autoUpdateAnimBg="0"/>
      <p:bldP spid="56334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915400" cy="1143000"/>
          </a:xfrm>
        </p:spPr>
        <p:txBody>
          <a:bodyPr>
            <a:noAutofit/>
          </a:bodyPr>
          <a:lstStyle/>
          <a:p>
            <a:r>
              <a:rPr lang="en-US" sz="3600" dirty="0" err="1"/>
              <a:t>Vealey’s</a:t>
            </a:r>
            <a:r>
              <a:rPr lang="en-US" sz="3600" dirty="0"/>
              <a:t> Sport-Specific Model of Sport Confidence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000" i="1" dirty="0">
                <a:solidFill>
                  <a:schemeClr val="tx2"/>
                </a:solidFill>
              </a:rPr>
              <a:t>Sport confidence</a:t>
            </a:r>
            <a:r>
              <a:rPr lang="en-US" sz="4000" dirty="0"/>
              <a:t> is the belief or degree of certainty individuals possess about their ability to be successful in sport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 dirty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Sports Confidence Theory…</a:t>
            </a: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Vealey (1986) stated that there are 2 factors in sports confidence…</a:t>
            </a:r>
          </a:p>
          <a:p>
            <a:endParaRPr lang="en-GB"/>
          </a:p>
          <a:p>
            <a:r>
              <a:rPr lang="en-GB"/>
              <a:t>TRAIT SPORT CONFIDENCE (SC Trait)</a:t>
            </a:r>
          </a:p>
          <a:p>
            <a:r>
              <a:rPr lang="en-GB"/>
              <a:t>STATE SPORT CONFIDENCE (SC State)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Trait vs. State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4227512" cy="4114800"/>
          </a:xfrm>
        </p:spPr>
        <p:txBody>
          <a:bodyPr/>
          <a:lstStyle/>
          <a:p>
            <a:r>
              <a:rPr lang="en-US" sz="2800">
                <a:solidFill>
                  <a:schemeClr val="tx2"/>
                </a:solidFill>
              </a:rPr>
              <a:t>Global self-confidence:</a:t>
            </a:r>
            <a:r>
              <a:rPr lang="en-US" sz="2800"/>
              <a:t> A predisposition to feel confident in many situations</a:t>
            </a:r>
          </a:p>
          <a:p>
            <a:r>
              <a:rPr lang="en-US" sz="2800">
                <a:solidFill>
                  <a:schemeClr val="tx2"/>
                </a:solidFill>
              </a:rPr>
              <a:t>Situation-specific self-confidence:</a:t>
            </a:r>
            <a:r>
              <a:rPr lang="en-US" sz="2800"/>
              <a:t> The belief that you can succeed in situation at hand</a:t>
            </a:r>
          </a:p>
        </p:txBody>
      </p:sp>
      <p:pic>
        <p:nvPicPr>
          <p:cNvPr id="50183" name="Picture 7" descr="c:\Program Files\Microsoft Office\Clipart\standard\stddir1\bd00012_.wm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491163" y="2017713"/>
            <a:ext cx="3117850" cy="4114800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Trait Sports Confidence…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Is innate and a natural disposition</a:t>
            </a:r>
          </a:p>
          <a:p>
            <a:r>
              <a:rPr lang="en-GB" dirty="0"/>
              <a:t>It is relatively stable.</a:t>
            </a:r>
          </a:p>
          <a:p>
            <a:r>
              <a:rPr lang="en-GB" dirty="0" smtClean="0"/>
              <a:t>Trait </a:t>
            </a:r>
            <a:r>
              <a:rPr lang="en-GB" dirty="0"/>
              <a:t>sports confidence is concerned with how a performer rates their own ability to perform across a wide range of sports.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Confidence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Self Confidence – The state or quality of being certain in oneself or one’s abilities. </a:t>
            </a:r>
          </a:p>
          <a:p>
            <a:r>
              <a:rPr lang="en-US" b="1"/>
              <a:t>Self confidence is one of the most frequently cited psychological factors thought to effect sport performance </a:t>
            </a:r>
            <a:r>
              <a:rPr lang="en-US" sz="2800" b="1"/>
              <a:t>(Covassin,2005).</a:t>
            </a:r>
            <a:r>
              <a:rPr lang="en-US" b="1"/>
              <a:t> </a:t>
            </a:r>
          </a:p>
        </p:txBody>
      </p:sp>
      <p:pic>
        <p:nvPicPr>
          <p:cNvPr id="19463" name="Picture 7" descr="lacrosse_m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4743450"/>
            <a:ext cx="2038350" cy="2114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State Sports Confidence…</a:t>
            </a: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State sports confidence can be developed through learning.</a:t>
            </a:r>
          </a:p>
          <a:p>
            <a:r>
              <a:rPr lang="en-GB"/>
              <a:t>At that ends it can be changed.</a:t>
            </a:r>
          </a:p>
          <a:p>
            <a:r>
              <a:rPr lang="en-GB"/>
              <a:t>State confidence is concerned with…</a:t>
            </a:r>
          </a:p>
          <a:p>
            <a:pPr lvl="1"/>
            <a:r>
              <a:rPr lang="en-GB"/>
              <a:t>…how a performer rates their own ability to perform at one particular moment.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State Sports Confidence in Action…</a:t>
            </a: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/>
              <a:t>This determines the quality of how a skill is performed e.g.</a:t>
            </a:r>
          </a:p>
          <a:p>
            <a:endParaRPr lang="en-GB" sz="2800"/>
          </a:p>
          <a:p>
            <a:pPr>
              <a:buFont typeface="Wingdings" pitchFamily="2" charset="2"/>
              <a:buNone/>
            </a:pPr>
            <a:endParaRPr lang="en-GB" sz="2800"/>
          </a:p>
          <a:p>
            <a:r>
              <a:rPr lang="en-GB" sz="2800"/>
              <a:t>A Putt in Golf.</a:t>
            </a:r>
          </a:p>
          <a:p>
            <a:r>
              <a:rPr lang="en-GB" sz="2800"/>
              <a:t>A Penalty in Football/Rugby.</a:t>
            </a:r>
          </a:p>
          <a:p>
            <a:pPr>
              <a:buFont typeface="Wingdings" pitchFamily="2" charset="2"/>
              <a:buNone/>
            </a:pPr>
            <a:endParaRPr lang="en-GB" sz="2800"/>
          </a:p>
          <a:p>
            <a:r>
              <a:rPr lang="en-GB" sz="2800"/>
              <a:t>At this ends State Sports confidence is influenced by…</a:t>
            </a:r>
            <a:endParaRPr lang="en-US" sz="2800"/>
          </a:p>
        </p:txBody>
      </p:sp>
      <p:pic>
        <p:nvPicPr>
          <p:cNvPr id="7172" name="Picture 4" descr="golf_put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8038" y="2420938"/>
            <a:ext cx="2100262" cy="1511300"/>
          </a:xfrm>
          <a:prstGeom prst="rect">
            <a:avLst/>
          </a:prstGeom>
          <a:noFill/>
        </p:spPr>
      </p:pic>
      <p:pic>
        <p:nvPicPr>
          <p:cNvPr id="7173" name="Picture 5" descr="penal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51500" y="2420938"/>
            <a:ext cx="2736850" cy="2451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8" name="Organization Chart 6"/>
          <p:cNvGraphicFramePr>
            <a:graphicFrameLocks/>
          </p:cNvGraphicFramePr>
          <p:nvPr>
            <p:ph/>
          </p:nvPr>
        </p:nvGraphicFramePr>
        <p:xfrm>
          <a:off x="431800" y="239713"/>
          <a:ext cx="8208963" cy="5832475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400"/>
              <a:t>Vealey’s Model of Sports Confidence…</a:t>
            </a:r>
            <a:endParaRPr lang="en-US" sz="3400"/>
          </a:p>
        </p:txBody>
      </p:sp>
      <p:graphicFrame>
        <p:nvGraphicFramePr>
          <p:cNvPr id="14342" name="Organization Chart 6"/>
          <p:cNvGraphicFramePr>
            <a:graphicFrameLocks/>
          </p:cNvGraphicFramePr>
          <p:nvPr>
            <p:ph idx="1"/>
          </p:nvPr>
        </p:nvGraphicFramePr>
        <p:xfrm>
          <a:off x="179388" y="1585913"/>
          <a:ext cx="8785225" cy="5133975"/>
        </p:xfrm>
        <a:graphic>
          <a:graphicData uri="http://schemas.openxmlformats.org/drawingml/2006/compatibility">
            <com:legacyDrawing xmlns:com="http://schemas.openxmlformats.org/drawingml/2006/compatibility" spid="_x0000_s205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400"/>
              <a:t>Effects of Variation in Levels of Trait Sports Confidence…</a:t>
            </a:r>
            <a:endParaRPr lang="en-US" sz="3400"/>
          </a:p>
        </p:txBody>
      </p:sp>
      <p:graphicFrame>
        <p:nvGraphicFramePr>
          <p:cNvPr id="17437" name="Group 2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605973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Decrease in SC Trait and Competitiveness…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Increase in SC Trait and Competitiveness…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Depress SC State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Elevate SC State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Reduce Self-Efficacy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Increase Self-Efficacy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Make the performer less confident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Make the performer more confident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Avoidance Behaviours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Approach Behaviours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do we improve SC State?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6346825" cy="53276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200" b="1" dirty="0"/>
              <a:t>Mastery of Skill</a:t>
            </a:r>
            <a:r>
              <a:rPr lang="en-GB" sz="2200" dirty="0"/>
              <a:t>: When a skill has been acquired and the performer perceives that progress has been made.</a:t>
            </a:r>
          </a:p>
          <a:p>
            <a:pPr>
              <a:lnSpc>
                <a:spcPct val="80000"/>
              </a:lnSpc>
            </a:pPr>
            <a:r>
              <a:rPr lang="en-GB" sz="2200" b="1" dirty="0"/>
              <a:t>Styling</a:t>
            </a:r>
            <a:r>
              <a:rPr lang="en-GB" sz="2200" dirty="0"/>
              <a:t>: Confidence will increase if the performer can demonstrate the skill to significant others.</a:t>
            </a:r>
          </a:p>
          <a:p>
            <a:pPr>
              <a:lnSpc>
                <a:spcPct val="80000"/>
              </a:lnSpc>
            </a:pPr>
            <a:r>
              <a:rPr lang="en-GB" sz="2200" b="1" dirty="0"/>
              <a:t>Physical and Mental Preparation</a:t>
            </a:r>
            <a:r>
              <a:rPr lang="en-GB" sz="2200" dirty="0"/>
              <a:t>: Increases the likelihood of a successful performer.</a:t>
            </a:r>
          </a:p>
          <a:p>
            <a:pPr>
              <a:lnSpc>
                <a:spcPct val="80000"/>
              </a:lnSpc>
            </a:pPr>
            <a:r>
              <a:rPr lang="en-GB" sz="2200" b="1" dirty="0"/>
              <a:t>Social Reinforcement</a:t>
            </a:r>
            <a:r>
              <a:rPr lang="en-GB" sz="2200" dirty="0"/>
              <a:t>: Praise and approval by significant others, within strong team cohesion situation, will raise confidence.</a:t>
            </a:r>
          </a:p>
          <a:p>
            <a:pPr>
              <a:lnSpc>
                <a:spcPct val="80000"/>
              </a:lnSpc>
            </a:pPr>
            <a:r>
              <a:rPr lang="en-GB" sz="2200" b="1" dirty="0"/>
              <a:t>Effective Leadership</a:t>
            </a:r>
            <a:r>
              <a:rPr lang="en-GB" sz="2200" dirty="0"/>
              <a:t>: Promotes confidence within team members.</a:t>
            </a:r>
          </a:p>
          <a:p>
            <a:pPr>
              <a:lnSpc>
                <a:spcPct val="80000"/>
              </a:lnSpc>
            </a:pPr>
            <a:r>
              <a:rPr lang="en-GB" sz="2200" b="1" dirty="0"/>
              <a:t>Environmental Comfort</a:t>
            </a:r>
            <a:r>
              <a:rPr lang="en-GB" sz="2200" dirty="0"/>
              <a:t>: People who lack self confidence will be helped if the working conditions are suitable i.e. novices should not be too closely observed- elite performers at home?</a:t>
            </a:r>
            <a:endParaRPr lang="en-US" sz="2200" dirty="0"/>
          </a:p>
        </p:txBody>
      </p:sp>
      <p:pic>
        <p:nvPicPr>
          <p:cNvPr id="19461" name="Picture 5" descr="students-girl-socc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8488" y="4868863"/>
            <a:ext cx="1857375" cy="1633537"/>
          </a:xfrm>
          <a:prstGeom prst="rect">
            <a:avLst/>
          </a:prstGeom>
          <a:noFill/>
        </p:spPr>
      </p:pic>
      <p:pic>
        <p:nvPicPr>
          <p:cNvPr id="19462" name="Picture 6" descr="jose-mourinh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04025" y="3141663"/>
            <a:ext cx="1816100" cy="1527175"/>
          </a:xfrm>
          <a:prstGeom prst="rect">
            <a:avLst/>
          </a:prstGeom>
          <a:noFill/>
        </p:spPr>
      </p:pic>
      <p:pic>
        <p:nvPicPr>
          <p:cNvPr id="19464" name="Picture 8" descr="dr-marc-dussault-juggling-and-time-managemen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04025" y="1412875"/>
            <a:ext cx="1833563" cy="1638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621" name="Rectangle 5"/>
          <p:cNvSpPr>
            <a:spLocks noChangeArrowheads="1"/>
          </p:cNvSpPr>
          <p:nvPr/>
        </p:nvSpPr>
        <p:spPr bwMode="auto">
          <a:xfrm>
            <a:off x="346075" y="400050"/>
            <a:ext cx="8188325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lnSpc>
                <a:spcPct val="90000"/>
              </a:lnSpc>
            </a:pPr>
            <a:r>
              <a:rPr lang="en-US" sz="4400">
                <a:solidFill>
                  <a:schemeClr val="bg1"/>
                </a:solidFill>
                <a:latin typeface="Eurostile" pitchFamily="34" charset="0"/>
              </a:rPr>
              <a:t>Benefits of Self–Confidence</a:t>
            </a:r>
            <a:endParaRPr lang="en-US" sz="4400" b="1">
              <a:solidFill>
                <a:schemeClr val="tx2"/>
              </a:solidFill>
              <a:latin typeface="Eurostile" pitchFamily="34" charset="0"/>
            </a:endParaRPr>
          </a:p>
        </p:txBody>
      </p:sp>
      <p:sp>
        <p:nvSpPr>
          <p:cNvPr id="1007622" name="Rectangle 6"/>
          <p:cNvSpPr>
            <a:spLocks noChangeArrowheads="1"/>
          </p:cNvSpPr>
          <p:nvPr/>
        </p:nvSpPr>
        <p:spPr bwMode="auto">
          <a:xfrm>
            <a:off x="1981200" y="1924050"/>
            <a:ext cx="67056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bg1"/>
                </a:solidFill>
              </a:rPr>
              <a:t>Arouses positive emotions</a:t>
            </a:r>
            <a:endParaRPr lang="en-US" sz="28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007623" name="Rectangle 7"/>
          <p:cNvSpPr>
            <a:spLocks noChangeArrowheads="1"/>
          </p:cNvSpPr>
          <p:nvPr/>
        </p:nvSpPr>
        <p:spPr bwMode="auto">
          <a:xfrm>
            <a:off x="1981200" y="2505075"/>
            <a:ext cx="647700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bg1"/>
                </a:solidFill>
              </a:rPr>
              <a:t>Facilitates concentration</a:t>
            </a:r>
          </a:p>
          <a:p>
            <a:pPr algn="l">
              <a:spcBef>
                <a:spcPct val="20000"/>
              </a:spcBef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1007624" name="Rectangle 8"/>
          <p:cNvSpPr>
            <a:spLocks noChangeArrowheads="1"/>
          </p:cNvSpPr>
          <p:nvPr/>
        </p:nvSpPr>
        <p:spPr bwMode="auto">
          <a:xfrm>
            <a:off x="1676400" y="2638425"/>
            <a:ext cx="2286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7625" name="Rectangle 9"/>
          <p:cNvSpPr>
            <a:spLocks noChangeArrowheads="1"/>
          </p:cNvSpPr>
          <p:nvPr/>
        </p:nvSpPr>
        <p:spPr bwMode="auto">
          <a:xfrm>
            <a:off x="1676400" y="2052638"/>
            <a:ext cx="2286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7626" name="Rectangle 10"/>
          <p:cNvSpPr>
            <a:spLocks noChangeArrowheads="1"/>
          </p:cNvSpPr>
          <p:nvPr/>
        </p:nvSpPr>
        <p:spPr bwMode="auto">
          <a:xfrm>
            <a:off x="1981200" y="3082925"/>
            <a:ext cx="647700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bg1"/>
                </a:solidFill>
              </a:rPr>
              <a:t>Affects the setting and pursuit </a:t>
            </a:r>
            <a:br>
              <a:rPr lang="en-US" sz="2800">
                <a:solidFill>
                  <a:schemeClr val="bg1"/>
                </a:solidFill>
              </a:rPr>
            </a:br>
            <a:r>
              <a:rPr lang="en-US" sz="2800">
                <a:solidFill>
                  <a:schemeClr val="bg1"/>
                </a:solidFill>
              </a:rPr>
              <a:t>of </a:t>
            </a:r>
            <a:r>
              <a:rPr lang="en-US" sz="2800" u="sng">
                <a:solidFill>
                  <a:schemeClr val="bg1"/>
                </a:solidFill>
              </a:rPr>
              <a:t>challenging</a:t>
            </a:r>
            <a:r>
              <a:rPr lang="en-US" sz="2800">
                <a:solidFill>
                  <a:schemeClr val="bg1"/>
                </a:solidFill>
              </a:rPr>
              <a:t> goals</a:t>
            </a:r>
          </a:p>
          <a:p>
            <a:pPr algn="l">
              <a:spcBef>
                <a:spcPct val="20000"/>
              </a:spcBef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1007627" name="Rectangle 11"/>
          <p:cNvSpPr>
            <a:spLocks noChangeArrowheads="1"/>
          </p:cNvSpPr>
          <p:nvPr/>
        </p:nvSpPr>
        <p:spPr bwMode="auto">
          <a:xfrm>
            <a:off x="1676400" y="3216275"/>
            <a:ext cx="2286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7628" name="Rectangle 12"/>
          <p:cNvSpPr>
            <a:spLocks noChangeArrowheads="1"/>
          </p:cNvSpPr>
          <p:nvPr/>
        </p:nvSpPr>
        <p:spPr bwMode="auto">
          <a:xfrm>
            <a:off x="1981200" y="4010025"/>
            <a:ext cx="679450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bg1"/>
                </a:solidFill>
              </a:rPr>
              <a:t>Increases effort</a:t>
            </a:r>
          </a:p>
          <a:p>
            <a:pPr algn="l">
              <a:spcBef>
                <a:spcPct val="20000"/>
              </a:spcBef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1007629" name="Rectangle 13"/>
          <p:cNvSpPr>
            <a:spLocks noChangeArrowheads="1"/>
          </p:cNvSpPr>
          <p:nvPr/>
        </p:nvSpPr>
        <p:spPr bwMode="auto">
          <a:xfrm>
            <a:off x="1676400" y="4143375"/>
            <a:ext cx="2286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7630" name="Rectangle 14"/>
          <p:cNvSpPr>
            <a:spLocks noChangeArrowheads="1"/>
          </p:cNvSpPr>
          <p:nvPr/>
        </p:nvSpPr>
        <p:spPr bwMode="auto">
          <a:xfrm>
            <a:off x="1981200" y="4586288"/>
            <a:ext cx="679450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bg1"/>
                </a:solidFill>
              </a:rPr>
              <a:t>Affects game strategies (play to </a:t>
            </a:r>
            <a:br>
              <a:rPr lang="en-US" sz="2800">
                <a:solidFill>
                  <a:schemeClr val="bg1"/>
                </a:solidFill>
              </a:rPr>
            </a:br>
            <a:r>
              <a:rPr lang="en-US" sz="2800">
                <a:solidFill>
                  <a:schemeClr val="bg1"/>
                </a:solidFill>
              </a:rPr>
              <a:t>win versus play to lose)</a:t>
            </a:r>
          </a:p>
          <a:p>
            <a:pPr algn="l">
              <a:spcBef>
                <a:spcPct val="20000"/>
              </a:spcBef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1007631" name="Rectangle 15"/>
          <p:cNvSpPr>
            <a:spLocks noChangeArrowheads="1"/>
          </p:cNvSpPr>
          <p:nvPr/>
        </p:nvSpPr>
        <p:spPr bwMode="auto">
          <a:xfrm>
            <a:off x="1676400" y="4719638"/>
            <a:ext cx="2286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7632" name="Rectangle 16"/>
          <p:cNvSpPr>
            <a:spLocks noChangeArrowheads="1"/>
          </p:cNvSpPr>
          <p:nvPr/>
        </p:nvSpPr>
        <p:spPr bwMode="auto">
          <a:xfrm>
            <a:off x="1981200" y="5510213"/>
            <a:ext cx="679450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bg1"/>
                </a:solidFill>
              </a:rPr>
              <a:t>Affects psychological momentum</a:t>
            </a:r>
          </a:p>
          <a:p>
            <a:pPr algn="l">
              <a:spcBef>
                <a:spcPct val="20000"/>
              </a:spcBef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1007633" name="Rectangle 17"/>
          <p:cNvSpPr>
            <a:spLocks noChangeArrowheads="1"/>
          </p:cNvSpPr>
          <p:nvPr/>
        </p:nvSpPr>
        <p:spPr bwMode="auto">
          <a:xfrm>
            <a:off x="1676400" y="5643563"/>
            <a:ext cx="2286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07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1007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7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0" dur="500"/>
                                        <p:tgtEl>
                                          <p:spTgt spid="1007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7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8" dur="500"/>
                                        <p:tgtEl>
                                          <p:spTgt spid="1007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7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6" dur="500"/>
                                        <p:tgtEl>
                                          <p:spTgt spid="1007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7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4" dur="500"/>
                                        <p:tgtEl>
                                          <p:spTgt spid="1007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7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52" dur="500"/>
                                        <p:tgtEl>
                                          <p:spTgt spid="1007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7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7621" grpId="0" autoUpdateAnimBg="0"/>
      <p:bldP spid="1007622" grpId="0" autoUpdateAnimBg="0"/>
      <p:bldP spid="1007623" grpId="0" autoUpdateAnimBg="0"/>
      <p:bldP spid="1007624" grpId="0" animBg="1"/>
      <p:bldP spid="1007625" grpId="0" animBg="1"/>
      <p:bldP spid="1007626" grpId="0" autoUpdateAnimBg="0"/>
      <p:bldP spid="1007627" grpId="0" animBg="1"/>
      <p:bldP spid="1007628" grpId="0" autoUpdateAnimBg="0"/>
      <p:bldP spid="1007629" grpId="0" animBg="1"/>
      <p:bldP spid="1007630" grpId="0" autoUpdateAnimBg="0"/>
      <p:bldP spid="1007631" grpId="0" animBg="1"/>
      <p:bldP spid="1007632" grpId="0" autoUpdateAnimBg="0"/>
      <p:bldP spid="100763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669" name="Rectangle 1029"/>
          <p:cNvSpPr>
            <a:spLocks noChangeArrowheads="1"/>
          </p:cNvSpPr>
          <p:nvPr/>
        </p:nvSpPr>
        <p:spPr bwMode="auto">
          <a:xfrm>
            <a:off x="342900" y="495300"/>
            <a:ext cx="8293100" cy="85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lnSpc>
                <a:spcPct val="90000"/>
              </a:lnSpc>
            </a:pPr>
            <a:r>
              <a:rPr lang="en-US" sz="4400">
                <a:solidFill>
                  <a:schemeClr val="bg1"/>
                </a:solidFill>
                <a:latin typeface="Eurostile" pitchFamily="34" charset="0"/>
              </a:rPr>
              <a:t>Levels of Confidence</a:t>
            </a:r>
            <a:endParaRPr lang="en-US" sz="4400" b="1">
              <a:solidFill>
                <a:schemeClr val="tx2"/>
              </a:solidFill>
              <a:latin typeface="Eurostile" pitchFamily="34" charset="0"/>
            </a:endParaRPr>
          </a:p>
        </p:txBody>
      </p:sp>
      <p:sp>
        <p:nvSpPr>
          <p:cNvPr id="1009671" name="Rectangle 1031"/>
          <p:cNvSpPr>
            <a:spLocks noChangeArrowheads="1"/>
          </p:cNvSpPr>
          <p:nvPr/>
        </p:nvSpPr>
        <p:spPr bwMode="auto">
          <a:xfrm>
            <a:off x="1828800" y="2057400"/>
            <a:ext cx="45434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3600" b="1" i="1" dirty="0">
                <a:solidFill>
                  <a:srgbClr val="FFFFCC"/>
                </a:solidFill>
              </a:rPr>
              <a:t>Optimal confidence</a:t>
            </a:r>
          </a:p>
        </p:txBody>
      </p:sp>
      <p:sp>
        <p:nvSpPr>
          <p:cNvPr id="1009672" name="Rectangle 1032"/>
          <p:cNvSpPr>
            <a:spLocks noChangeArrowheads="1"/>
          </p:cNvSpPr>
          <p:nvPr/>
        </p:nvSpPr>
        <p:spPr bwMode="auto">
          <a:xfrm>
            <a:off x="2368550" y="3533775"/>
            <a:ext cx="61023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/>
            <a:endParaRPr lang="en-US" sz="2400" i="1">
              <a:solidFill>
                <a:schemeClr val="bg1"/>
              </a:solidFill>
            </a:endParaRPr>
          </a:p>
        </p:txBody>
      </p:sp>
      <p:sp>
        <p:nvSpPr>
          <p:cNvPr id="1009673" name="Rectangle 1033"/>
          <p:cNvSpPr>
            <a:spLocks noChangeArrowheads="1"/>
          </p:cNvSpPr>
          <p:nvPr/>
        </p:nvSpPr>
        <p:spPr bwMode="auto">
          <a:xfrm>
            <a:off x="1865313" y="2922588"/>
            <a:ext cx="67341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3600" b="1" i="1" dirty="0">
                <a:solidFill>
                  <a:srgbClr val="FFFFCC"/>
                </a:solidFill>
              </a:rPr>
              <a:t>Lack of confidence</a:t>
            </a:r>
          </a:p>
        </p:txBody>
      </p:sp>
      <p:sp>
        <p:nvSpPr>
          <p:cNvPr id="1009674" name="Rectangle 1034"/>
          <p:cNvSpPr>
            <a:spLocks noChangeArrowheads="1"/>
          </p:cNvSpPr>
          <p:nvPr/>
        </p:nvSpPr>
        <p:spPr bwMode="auto">
          <a:xfrm>
            <a:off x="2368550" y="5659438"/>
            <a:ext cx="6102350" cy="42068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</a:pPr>
            <a:endParaRPr lang="en-US" sz="2400" i="1">
              <a:solidFill>
                <a:schemeClr val="bg1"/>
              </a:solidFill>
            </a:endParaRPr>
          </a:p>
        </p:txBody>
      </p:sp>
      <p:sp>
        <p:nvSpPr>
          <p:cNvPr id="1009675" name="Rectangle 1035"/>
          <p:cNvSpPr>
            <a:spLocks noChangeArrowheads="1"/>
          </p:cNvSpPr>
          <p:nvPr/>
        </p:nvSpPr>
        <p:spPr bwMode="auto">
          <a:xfrm>
            <a:off x="1905000" y="3810000"/>
            <a:ext cx="6734175" cy="108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3600" b="1" i="1" dirty="0">
                <a:solidFill>
                  <a:srgbClr val="FFFFCC"/>
                </a:solidFill>
              </a:rPr>
              <a:t>Overconfidence </a:t>
            </a:r>
            <a:br>
              <a:rPr lang="en-US" sz="3600" b="1" i="1" dirty="0">
                <a:solidFill>
                  <a:srgbClr val="FFFFCC"/>
                </a:solidFill>
              </a:rPr>
            </a:br>
            <a:endParaRPr lang="en-US" sz="3600" b="1" i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09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09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09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09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09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009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9669" grpId="0" autoUpdateAnimBg="0"/>
      <p:bldP spid="1009671" grpId="0" autoUpdateAnimBg="0"/>
      <p:bldP spid="1009672" grpId="0" autoUpdateAnimBg="0"/>
      <p:bldP spid="1009673" grpId="0" autoUpdateAnimBg="0"/>
      <p:bldP spid="1009674" grpId="0" autoUpdateAnimBg="0"/>
      <p:bldP spid="1009675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30175"/>
          </a:xfrm>
        </p:spPr>
        <p:txBody>
          <a:bodyPr>
            <a:normAutofit fontScale="90000"/>
          </a:bodyPr>
          <a:lstStyle/>
          <a:p>
            <a:r>
              <a:rPr lang="en-GB" smtClean="0"/>
              <a:t>SELF-CONFIDENCE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609600"/>
            <a:ext cx="5867400" cy="304800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GB" sz="1600" smtClean="0">
                <a:solidFill>
                  <a:srgbClr val="FF0000"/>
                </a:solidFill>
              </a:rPr>
              <a:t>CONFIDENCE</a:t>
            </a:r>
          </a:p>
        </p:txBody>
      </p:sp>
      <p:graphicFrame>
        <p:nvGraphicFramePr>
          <p:cNvPr id="133125" name="Object 5"/>
          <p:cNvGraphicFramePr>
            <a:graphicFrameLocks noChangeAspect="1"/>
          </p:cNvGraphicFramePr>
          <p:nvPr/>
        </p:nvGraphicFramePr>
        <p:xfrm>
          <a:off x="5334000" y="2057400"/>
          <a:ext cx="1403350" cy="685800"/>
        </p:xfrm>
        <a:graphic>
          <a:graphicData uri="http://schemas.openxmlformats.org/presentationml/2006/ole">
            <p:oleObj spid="_x0000_s3074" name="SmartDraw" r:id="rId3" imgW="1517904" imgH="667512" progId="">
              <p:embed/>
            </p:oleObj>
          </a:graphicData>
        </a:graphic>
      </p:graphicFrame>
      <p:graphicFrame>
        <p:nvGraphicFramePr>
          <p:cNvPr id="133126" name="Object 6"/>
          <p:cNvGraphicFramePr>
            <a:graphicFrameLocks noChangeAspect="1"/>
          </p:cNvGraphicFramePr>
          <p:nvPr/>
        </p:nvGraphicFramePr>
        <p:xfrm>
          <a:off x="4419600" y="762000"/>
          <a:ext cx="4500563" cy="1627188"/>
        </p:xfrm>
        <a:graphic>
          <a:graphicData uri="http://schemas.openxmlformats.org/presentationml/2006/ole">
            <p:oleObj spid="_x0000_s3075" name="SmartDraw" r:id="rId4" imgW="4652772" imgH="1684020" progId="">
              <p:embed/>
            </p:oleObj>
          </a:graphicData>
        </a:graphic>
      </p:graphicFrame>
      <p:graphicFrame>
        <p:nvGraphicFramePr>
          <p:cNvPr id="133127" name="Object 7"/>
          <p:cNvGraphicFramePr>
            <a:graphicFrameLocks noChangeAspect="1"/>
          </p:cNvGraphicFramePr>
          <p:nvPr/>
        </p:nvGraphicFramePr>
        <p:xfrm>
          <a:off x="6553200" y="2133600"/>
          <a:ext cx="2352675" cy="1212850"/>
        </p:xfrm>
        <a:graphic>
          <a:graphicData uri="http://schemas.openxmlformats.org/presentationml/2006/ole">
            <p:oleObj spid="_x0000_s3076" name="SmartDraw" r:id="rId5" imgW="2429256" imgH="1252728" progId="">
              <p:embed/>
            </p:oleObj>
          </a:graphicData>
        </a:graphic>
      </p:graphicFrame>
      <p:graphicFrame>
        <p:nvGraphicFramePr>
          <p:cNvPr id="133128" name="Object 8"/>
          <p:cNvGraphicFramePr>
            <a:graphicFrameLocks noChangeAspect="1"/>
          </p:cNvGraphicFramePr>
          <p:nvPr/>
        </p:nvGraphicFramePr>
        <p:xfrm>
          <a:off x="4419600" y="2514600"/>
          <a:ext cx="3352800" cy="1400175"/>
        </p:xfrm>
        <a:graphic>
          <a:graphicData uri="http://schemas.openxmlformats.org/presentationml/2006/ole">
            <p:oleObj spid="_x0000_s3077" name="SmartDraw" r:id="rId6" imgW="3358896" imgH="1403604" progId="">
              <p:embed/>
            </p:oleObj>
          </a:graphicData>
        </a:graphic>
      </p:graphicFrame>
      <p:graphicFrame>
        <p:nvGraphicFramePr>
          <p:cNvPr id="133129" name="Object 9"/>
          <p:cNvGraphicFramePr>
            <a:graphicFrameLocks noChangeAspect="1"/>
          </p:cNvGraphicFramePr>
          <p:nvPr/>
        </p:nvGraphicFramePr>
        <p:xfrm>
          <a:off x="3124200" y="1371600"/>
          <a:ext cx="2417763" cy="2046288"/>
        </p:xfrm>
        <a:graphic>
          <a:graphicData uri="http://schemas.openxmlformats.org/presentationml/2006/ole">
            <p:oleObj spid="_x0000_s3078" name="SmartDraw" r:id="rId7" imgW="2494788" imgH="2112264" progId="">
              <p:embed/>
            </p:oleObj>
          </a:graphicData>
        </a:graphic>
      </p:graphicFrame>
      <p:sp>
        <p:nvSpPr>
          <p:cNvPr id="133130" name="Rectangle 10"/>
          <p:cNvSpPr>
            <a:spLocks noChangeArrowheads="1"/>
          </p:cNvSpPr>
          <p:nvPr/>
        </p:nvSpPr>
        <p:spPr bwMode="auto">
          <a:xfrm>
            <a:off x="228600" y="914400"/>
            <a:ext cx="5867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GB" sz="1600" dirty="0">
                <a:latin typeface="Tahoma" pitchFamily="34" charset="0"/>
              </a:rPr>
              <a:t>arouses </a:t>
            </a:r>
            <a:r>
              <a:rPr kumimoji="1" lang="en-GB" sz="1600" b="1" dirty="0">
                <a:solidFill>
                  <a:srgbClr val="66FF33"/>
                </a:solidFill>
                <a:latin typeface="Tahoma" pitchFamily="34" charset="0"/>
              </a:rPr>
              <a:t>positive</a:t>
            </a:r>
            <a:r>
              <a:rPr kumimoji="1" lang="en-GB" sz="1600" dirty="0">
                <a:latin typeface="Tahoma" pitchFamily="34" charset="0"/>
              </a:rPr>
              <a:t> emotions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GB" sz="1600" dirty="0">
                <a:latin typeface="Tahoma" pitchFamily="34" charset="0"/>
              </a:rPr>
              <a:t>allows the athlete to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–"/>
            </a:pPr>
            <a:r>
              <a:rPr kumimoji="1" lang="en-GB" sz="1600" b="1" dirty="0">
                <a:solidFill>
                  <a:srgbClr val="66FF33"/>
                </a:solidFill>
                <a:latin typeface="Tahoma" pitchFamily="34" charset="0"/>
              </a:rPr>
              <a:t>remain calm</a:t>
            </a:r>
            <a:r>
              <a:rPr kumimoji="1" lang="en-GB" sz="1600" dirty="0">
                <a:latin typeface="Tahoma" pitchFamily="34" charset="0"/>
              </a:rPr>
              <a:t> 				under pressure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–"/>
            </a:pPr>
            <a:r>
              <a:rPr kumimoji="1" lang="en-GB" sz="1600" dirty="0">
                <a:latin typeface="Tahoma" pitchFamily="34" charset="0"/>
              </a:rPr>
              <a:t>be </a:t>
            </a:r>
            <a:r>
              <a:rPr kumimoji="1" lang="en-GB" sz="1600" b="1" dirty="0">
                <a:solidFill>
                  <a:srgbClr val="66FF33"/>
                </a:solidFill>
                <a:latin typeface="Tahoma" pitchFamily="34" charset="0"/>
              </a:rPr>
              <a:t>assertive</a:t>
            </a:r>
            <a:r>
              <a:rPr kumimoji="1" lang="en-GB" sz="1600" dirty="0">
                <a:latin typeface="Tahoma" pitchFamily="34" charset="0"/>
              </a:rPr>
              <a:t> when 				required</a:t>
            </a:r>
            <a:endParaRPr kumimoji="1" lang="en-GB" sz="1600" b="1" dirty="0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133131" name="Rectangle 11"/>
          <p:cNvSpPr>
            <a:spLocks noChangeArrowheads="1"/>
          </p:cNvSpPr>
          <p:nvPr/>
        </p:nvSpPr>
        <p:spPr bwMode="auto">
          <a:xfrm>
            <a:off x="228600" y="2590800"/>
            <a:ext cx="5867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GB" sz="1600">
                <a:latin typeface="Tahoma" pitchFamily="34" charset="0"/>
              </a:rPr>
              <a:t>facilitates 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concentration</a:t>
            </a:r>
            <a:endParaRPr kumimoji="1" lang="en-GB" sz="16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GB" sz="1600">
                <a:latin typeface="Tahoma" pitchFamily="34" charset="0"/>
              </a:rPr>
              <a:t>enables 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focus</a:t>
            </a:r>
            <a:r>
              <a:rPr kumimoji="1" lang="en-GB" sz="1600">
                <a:latin typeface="Tahoma" pitchFamily="34" charset="0"/>
              </a:rPr>
              <a:t> on the 				important aspects of a task</a:t>
            </a:r>
            <a:endParaRPr kumimoji="1" lang="en-GB" sz="1600" b="1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133132" name="Rectangle 12"/>
          <p:cNvSpPr>
            <a:spLocks noChangeArrowheads="1"/>
          </p:cNvSpPr>
          <p:nvPr/>
        </p:nvSpPr>
        <p:spPr bwMode="auto">
          <a:xfrm>
            <a:off x="228600" y="3581400"/>
            <a:ext cx="5867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GB" sz="1600">
                <a:latin typeface="Tahoma" pitchFamily="34" charset="0"/>
              </a:rPr>
              <a:t>enables the setting of 			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challenging</a:t>
            </a:r>
            <a:r>
              <a:rPr kumimoji="1" lang="en-GB" sz="1600">
                <a:latin typeface="Tahoma" pitchFamily="34" charset="0"/>
              </a:rPr>
              <a:t> but 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realistic goals</a:t>
            </a:r>
            <a:endParaRPr kumimoji="1" lang="en-GB" sz="16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GB" sz="1600">
                <a:latin typeface="Tahoma" pitchFamily="34" charset="0"/>
              </a:rPr>
              <a:t>increases 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effort</a:t>
            </a:r>
            <a:endParaRPr kumimoji="1" lang="en-GB" sz="1600" b="1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133133" name="Rectangle 13"/>
          <p:cNvSpPr>
            <a:spLocks noChangeArrowheads="1"/>
          </p:cNvSpPr>
          <p:nvPr/>
        </p:nvSpPr>
        <p:spPr bwMode="auto">
          <a:xfrm>
            <a:off x="228600" y="4495800"/>
            <a:ext cx="5867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GB" sz="1600">
                <a:latin typeface="Tahoma" pitchFamily="34" charset="0"/>
              </a:rPr>
              <a:t>affects game strategies 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–"/>
            </a:pPr>
            <a:r>
              <a:rPr kumimoji="1" lang="en-GB" sz="1600">
                <a:latin typeface="Tahoma" pitchFamily="34" charset="0"/>
              </a:rPr>
              <a:t>a confident player 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plays to win</a:t>
            </a:r>
            <a:r>
              <a:rPr kumimoji="1" lang="en-GB" sz="1600">
                <a:latin typeface="Tahoma" pitchFamily="34" charset="0"/>
              </a:rPr>
              <a:t> even if it means taking 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risks</a:t>
            </a:r>
            <a:endParaRPr kumimoji="1" lang="en-GB" sz="16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GB" sz="1600">
                <a:latin typeface="Tahoma" pitchFamily="34" charset="0"/>
              </a:rPr>
              <a:t>affects psychological momentum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–"/>
            </a:pPr>
            <a:r>
              <a:rPr kumimoji="1" lang="en-GB" sz="1600">
                <a:latin typeface="Tahoma" pitchFamily="34" charset="0"/>
              </a:rPr>
              <a:t>a confident athlete take each point or play at a time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–"/>
            </a:pPr>
            <a:r>
              <a:rPr kumimoji="1" lang="en-GB" sz="1600">
                <a:latin typeface="Tahoma" pitchFamily="34" charset="0"/>
              </a:rPr>
              <a:t>and 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never gives up</a:t>
            </a:r>
            <a:endParaRPr kumimoji="1" lang="en-GB" sz="1600">
              <a:latin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–"/>
            </a:pPr>
            <a:r>
              <a:rPr kumimoji="1" lang="en-GB" sz="1600">
                <a:latin typeface="Tahoma" pitchFamily="34" charset="0"/>
              </a:rPr>
              <a:t>even when defeat is imminent</a:t>
            </a:r>
            <a:endParaRPr kumimoji="1" lang="en-GB" sz="1600" b="1">
              <a:solidFill>
                <a:srgbClr val="FF0000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3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3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3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3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3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3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3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3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3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3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3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3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33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33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33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33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33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33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33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33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33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33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33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33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33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33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3" grpId="0" build="p" autoUpdateAnimBg="0"/>
      <p:bldP spid="133130" grpId="0" build="p" autoUpdateAnimBg="0"/>
      <p:bldP spid="133131" grpId="0" build="p" autoUpdateAnimBg="0"/>
      <p:bldP spid="133132" grpId="0" build="p" autoUpdateAnimBg="0"/>
      <p:bldP spid="133133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SELF-CONFIDENCE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19200"/>
            <a:ext cx="3810000" cy="4800600"/>
          </a:xfrm>
        </p:spPr>
        <p:txBody>
          <a:bodyPr/>
          <a:lstStyle/>
          <a:p>
            <a:pPr>
              <a:buFontTx/>
              <a:buNone/>
            </a:pPr>
            <a:r>
              <a:rPr lang="en-GB" sz="1600" smtClean="0">
                <a:solidFill>
                  <a:srgbClr val="FF0000"/>
                </a:solidFill>
              </a:rPr>
              <a:t>OVERCONFIDENCE OR FALSE CONFIDENCE</a:t>
            </a:r>
          </a:p>
          <a:p>
            <a:r>
              <a:rPr lang="en-GB" sz="1600" b="0" smtClean="0"/>
              <a:t>is dangerous because it can lead to</a:t>
            </a:r>
          </a:p>
          <a:p>
            <a:pPr lvl="1"/>
            <a:r>
              <a:rPr lang="en-GB" sz="1600" smtClean="0">
                <a:solidFill>
                  <a:srgbClr val="66FF33"/>
                </a:solidFill>
              </a:rPr>
              <a:t>inadequate preparation</a:t>
            </a:r>
          </a:p>
          <a:p>
            <a:pPr lvl="1"/>
            <a:r>
              <a:rPr lang="en-GB" sz="1600" smtClean="0">
                <a:solidFill>
                  <a:srgbClr val="66FF33"/>
                </a:solidFill>
              </a:rPr>
              <a:t>low motivation</a:t>
            </a:r>
          </a:p>
          <a:p>
            <a:pPr lvl="1"/>
            <a:r>
              <a:rPr lang="en-GB" sz="1600" smtClean="0">
                <a:solidFill>
                  <a:srgbClr val="66FF33"/>
                </a:solidFill>
              </a:rPr>
              <a:t>low arousal</a:t>
            </a:r>
            <a:endParaRPr lang="en-GB" sz="1600" b="0" smtClean="0"/>
          </a:p>
          <a:p>
            <a:r>
              <a:rPr lang="en-GB" sz="1600" b="0" smtClean="0"/>
              <a:t>which are </a:t>
            </a:r>
            <a:r>
              <a:rPr lang="en-GB" sz="1600" smtClean="0">
                <a:solidFill>
                  <a:srgbClr val="66FF33"/>
                </a:solidFill>
              </a:rPr>
              <a:t>difficult to correct</a:t>
            </a:r>
            <a:r>
              <a:rPr lang="en-GB" sz="1600" b="0" smtClean="0"/>
              <a:t> when competition is under way</a:t>
            </a:r>
            <a:endParaRPr lang="en-GB" sz="1600" smtClean="0">
              <a:solidFill>
                <a:srgbClr val="FF0000"/>
              </a:solidFill>
            </a:endParaRP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304800" y="1219200"/>
            <a:ext cx="4191000" cy="51054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</a:pPr>
            <a:r>
              <a:rPr kumimoji="1" lang="en-GB" sz="1600" b="1">
                <a:solidFill>
                  <a:srgbClr val="FF0000"/>
                </a:solidFill>
                <a:latin typeface="Tahoma" pitchFamily="34" charset="0"/>
              </a:rPr>
              <a:t>LACK OF CONFIDENCE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GB" sz="1600">
                <a:latin typeface="Tahoma" pitchFamily="34" charset="0"/>
              </a:rPr>
              <a:t>causes 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stress</a:t>
            </a:r>
            <a:r>
              <a:rPr kumimoji="1" lang="en-GB" sz="1600">
                <a:latin typeface="Tahoma" pitchFamily="34" charset="0"/>
              </a:rPr>
              <a:t> under pressure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GB" sz="1600">
                <a:latin typeface="Tahoma" pitchFamily="34" charset="0"/>
              </a:rPr>
              <a:t>causes concentration on 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outside stressors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–"/>
            </a:pP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mistakes 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–"/>
            </a:pP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spectators</a:t>
            </a:r>
            <a:endParaRPr kumimoji="1" lang="en-GB" sz="16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GB" sz="1600">
                <a:latin typeface="Tahoma" pitchFamily="34" charset="0"/>
              </a:rPr>
              <a:t>causes the setting of goals which are either 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too easy</a:t>
            </a:r>
            <a:r>
              <a:rPr kumimoji="1" lang="en-GB" sz="1600">
                <a:latin typeface="Tahoma" pitchFamily="34" charset="0"/>
              </a:rPr>
              <a:t> or 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too hard</a:t>
            </a:r>
            <a:endParaRPr kumimoji="1" lang="en-GB" sz="16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GB" sz="1600">
                <a:latin typeface="Tahoma" pitchFamily="34" charset="0"/>
              </a:rPr>
              <a:t>causes the athlete to try to 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avoid mistakes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1" lang="en-GB" sz="1600">
                <a:latin typeface="Tahoma" pitchFamily="34" charset="0"/>
              </a:rPr>
              <a:t>non-confident athletes find it difficult to reverse </a:t>
            </a:r>
            <a:r>
              <a:rPr kumimoji="1" lang="en-GB" sz="1600" b="1">
                <a:solidFill>
                  <a:srgbClr val="66FF33"/>
                </a:solidFill>
                <a:latin typeface="Tahoma" pitchFamily="34" charset="0"/>
              </a:rPr>
              <a:t>negative psychological momentum</a:t>
            </a:r>
            <a:endParaRPr kumimoji="1" lang="en-GB" sz="1600">
              <a:latin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–"/>
            </a:pPr>
            <a:r>
              <a:rPr kumimoji="1" lang="en-GB" sz="1600">
                <a:latin typeface="Tahoma" pitchFamily="34" charset="0"/>
              </a:rPr>
              <a:t>once things start to go wrong 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–"/>
            </a:pPr>
            <a:r>
              <a:rPr kumimoji="1" lang="en-GB" sz="1600">
                <a:latin typeface="Tahoma" pitchFamily="34" charset="0"/>
              </a:rPr>
              <a:t>it is difficult to think positively</a:t>
            </a:r>
            <a:endParaRPr kumimoji="1" lang="en-GB" sz="1600" b="1">
              <a:solidFill>
                <a:srgbClr val="FF0000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 autoUpdateAnimBg="0"/>
      <p:bldP spid="81924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(+)’s for Possessing Athletic Confidence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6781800" cy="4830763"/>
          </a:xfrm>
        </p:spPr>
        <p:txBody>
          <a:bodyPr/>
          <a:lstStyle/>
          <a:p>
            <a:r>
              <a:rPr lang="en-US" b="1"/>
              <a:t>Enhances personal well being.</a:t>
            </a:r>
          </a:p>
          <a:p>
            <a:r>
              <a:rPr lang="en-US" b="1"/>
              <a:t>Acquire belief in themselves</a:t>
            </a:r>
          </a:p>
          <a:p>
            <a:r>
              <a:rPr lang="en-US" b="1"/>
              <a:t>Approach difficult tasks as a challenge. </a:t>
            </a:r>
          </a:p>
          <a:p>
            <a:r>
              <a:rPr lang="en-US" b="1"/>
              <a:t>Maintain strong commitment to goals.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693" name="Rectangle 1029"/>
          <p:cNvSpPr>
            <a:spLocks noChangeArrowheads="1"/>
          </p:cNvSpPr>
          <p:nvPr/>
        </p:nvSpPr>
        <p:spPr bwMode="auto">
          <a:xfrm>
            <a:off x="360363" y="357188"/>
            <a:ext cx="8293100" cy="855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lnSpc>
                <a:spcPct val="90000"/>
              </a:lnSpc>
            </a:pPr>
            <a:r>
              <a:rPr lang="en-US" sz="3600">
                <a:solidFill>
                  <a:schemeClr val="bg1"/>
                </a:solidFill>
                <a:latin typeface="Eurostile" pitchFamily="34" charset="0"/>
              </a:rPr>
              <a:t>Optimal Confidence, Under–</a:t>
            </a:r>
            <a:br>
              <a:rPr lang="en-US" sz="3600">
                <a:solidFill>
                  <a:schemeClr val="bg1"/>
                </a:solidFill>
                <a:latin typeface="Eurostile" pitchFamily="34" charset="0"/>
              </a:rPr>
            </a:br>
            <a:r>
              <a:rPr lang="en-US" sz="3600">
                <a:solidFill>
                  <a:schemeClr val="bg1"/>
                </a:solidFill>
                <a:latin typeface="Eurostile" pitchFamily="34" charset="0"/>
              </a:rPr>
              <a:t>confidence, and Overconfidence</a:t>
            </a:r>
            <a:endParaRPr lang="en-US" sz="4400" b="1">
              <a:solidFill>
                <a:schemeClr val="tx2"/>
              </a:solidFill>
              <a:latin typeface="Eurostile" pitchFamily="34" charset="0"/>
            </a:endParaRPr>
          </a:p>
        </p:txBody>
      </p:sp>
      <p:pic>
        <p:nvPicPr>
          <p:cNvPr id="1010694" name="Picture 1030" descr="FIG00061"/>
          <p:cNvPicPr>
            <a:picLocks noChangeAspect="1" noChangeArrowheads="1"/>
          </p:cNvPicPr>
          <p:nvPr/>
        </p:nvPicPr>
        <p:blipFill>
          <a:blip r:embed="rId2">
            <a:lum bright="-40000" contrast="60000"/>
          </a:blip>
          <a:srcRect/>
          <a:stretch>
            <a:fillRect/>
          </a:stretch>
        </p:blipFill>
        <p:spPr bwMode="auto">
          <a:xfrm>
            <a:off x="1135063" y="2560638"/>
            <a:ext cx="6751637" cy="4297362"/>
          </a:xfrm>
          <a:prstGeom prst="rect">
            <a:avLst/>
          </a:prstGeom>
          <a:noFill/>
        </p:spPr>
      </p:pic>
      <p:sp>
        <p:nvSpPr>
          <p:cNvPr id="1010695" name="Text Box 1031"/>
          <p:cNvSpPr txBox="1">
            <a:spLocks noChangeArrowheads="1"/>
          </p:cNvSpPr>
          <p:nvPr/>
        </p:nvSpPr>
        <p:spPr bwMode="auto">
          <a:xfrm>
            <a:off x="1495425" y="1527175"/>
            <a:ext cx="6030913" cy="8223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The inverted-U illustrating the confidence-performance relationship</a:t>
            </a:r>
            <a:endParaRPr lang="en-US" sz="2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10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10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10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0693" grpId="0" autoUpdateAnimBg="0"/>
      <p:bldP spid="1010695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Self-confidence</a:t>
            </a:r>
            <a:endParaRPr lang="en-US" sz="4800"/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>
            <p:ph type="clipArt" sz="half" idx="1"/>
          </p:nvPr>
        </p:nvGraphicFramePr>
        <p:xfrm>
          <a:off x="1182688" y="2265363"/>
          <a:ext cx="3617912" cy="3584575"/>
        </p:xfrm>
        <a:graphic>
          <a:graphicData uri="http://schemas.openxmlformats.org/presentationml/2006/ole">
            <p:oleObj spid="_x0000_s8194" name="Clip" r:id="rId5" imgW="4824000" imgH="4495680" progId="">
              <p:embed/>
            </p:oleObj>
          </a:graphicData>
        </a:graphic>
      </p:graphicFrame>
      <p:sp>
        <p:nvSpPr>
          <p:cNvPr id="3686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2017713"/>
            <a:ext cx="4038600" cy="4611687"/>
          </a:xfrm>
        </p:spPr>
        <p:txBody>
          <a:bodyPr/>
          <a:lstStyle/>
          <a:p>
            <a:r>
              <a:rPr lang="en-US" sz="2400" dirty="0"/>
              <a:t>Realistic/Attainable goals</a:t>
            </a:r>
          </a:p>
          <a:p>
            <a:r>
              <a:rPr lang="en-US" sz="2400" dirty="0"/>
              <a:t>Repeated successes</a:t>
            </a:r>
          </a:p>
          <a:p>
            <a:r>
              <a:rPr lang="en-US" sz="2400" dirty="0"/>
              <a:t>Praise &amp; encouragement</a:t>
            </a:r>
          </a:p>
          <a:p>
            <a:r>
              <a:rPr lang="en-US" sz="2400" dirty="0"/>
              <a:t>Learn from your mistakes</a:t>
            </a:r>
          </a:p>
          <a:p>
            <a:r>
              <a:rPr lang="en-US" sz="2400" dirty="0"/>
              <a:t>Practice</a:t>
            </a:r>
          </a:p>
          <a:p>
            <a:r>
              <a:rPr lang="en-US" sz="2400" dirty="0"/>
              <a:t>Sharpen the saw</a:t>
            </a:r>
            <a:endParaRPr lang="en-US" sz="2800" dirty="0"/>
          </a:p>
          <a:p>
            <a:r>
              <a:rPr lang="en-US" sz="2400" dirty="0"/>
              <a:t>Social support</a:t>
            </a:r>
          </a:p>
          <a:p>
            <a:r>
              <a:rPr lang="en-US" sz="2400" dirty="0"/>
              <a:t>Verbal persuasion</a:t>
            </a:r>
          </a:p>
          <a:p>
            <a:r>
              <a:rPr lang="en-US" sz="2400" dirty="0"/>
              <a:t>Modeling</a:t>
            </a:r>
          </a:p>
          <a:p>
            <a:r>
              <a:rPr lang="en-US" sz="2400" dirty="0"/>
              <a:t>Self-talk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6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8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8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68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68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8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8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68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68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68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68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build="p" autoUpdateAnimBg="0"/>
      <p:bldP spid="36868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Ways to build Self Confidence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Self Talk</a:t>
            </a:r>
          </a:p>
          <a:p>
            <a:r>
              <a:rPr lang="en-US" b="1"/>
              <a:t>Be an actor</a:t>
            </a:r>
          </a:p>
          <a:p>
            <a:r>
              <a:rPr lang="en-US" b="1"/>
              <a:t>Mistakes happen</a:t>
            </a:r>
          </a:p>
          <a:p>
            <a:r>
              <a:rPr lang="en-US" b="1"/>
              <a:t>Trust yourself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Self Talk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There is a direct connection between how athletes think about things or how they talk to themselves during competition which can determine how well they will perform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Negative Thoughts (self Talk)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3600" dirty="0"/>
              <a:t>When athletes judge themselves unfairly, evaluate performances in critical ways, or speak to themselves in negative ways, they are setting themselves up for negative outcomes and failure.</a:t>
            </a:r>
          </a:p>
          <a:p>
            <a:pPr>
              <a:lnSpc>
                <a:spcPct val="80000"/>
              </a:lnSpc>
            </a:pP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Negative Thoughts (Self Talk)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200" b="1" dirty="0"/>
              <a:t>Don’t mess up</a:t>
            </a:r>
          </a:p>
          <a:p>
            <a:pPr>
              <a:lnSpc>
                <a:spcPct val="90000"/>
              </a:lnSpc>
            </a:pPr>
            <a:r>
              <a:rPr lang="en-US" sz="3200" b="1" dirty="0"/>
              <a:t>Don’t let the coach down</a:t>
            </a:r>
          </a:p>
          <a:p>
            <a:pPr>
              <a:lnSpc>
                <a:spcPct val="90000"/>
              </a:lnSpc>
            </a:pPr>
            <a:r>
              <a:rPr lang="en-US" sz="3200" b="1" dirty="0"/>
              <a:t>Don’t let the team down</a:t>
            </a:r>
          </a:p>
          <a:p>
            <a:pPr>
              <a:lnSpc>
                <a:spcPct val="90000"/>
              </a:lnSpc>
            </a:pPr>
            <a:r>
              <a:rPr lang="en-US" sz="3200" b="1" dirty="0"/>
              <a:t>Your going to lose your position</a:t>
            </a:r>
          </a:p>
          <a:p>
            <a:pPr>
              <a:lnSpc>
                <a:spcPct val="90000"/>
              </a:lnSpc>
            </a:pPr>
            <a:endParaRPr lang="en-US" sz="2000" b="1" dirty="0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sz="2000"/>
          </a:p>
        </p:txBody>
      </p:sp>
      <p:pic>
        <p:nvPicPr>
          <p:cNvPr id="26630" name="Picture 6" descr="Crying%20Fav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3400" y="1295400"/>
            <a:ext cx="3867150" cy="523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Positive thoughts</a:t>
            </a:r>
            <a:br>
              <a:rPr lang="en-US" sz="4000"/>
            </a:br>
            <a:r>
              <a:rPr lang="en-US" sz="4000"/>
              <a:t>(Self Talk)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Team/coach believes in you</a:t>
            </a:r>
          </a:p>
          <a:p>
            <a:r>
              <a:rPr lang="en-US" b="1"/>
              <a:t>Past successful experiences</a:t>
            </a:r>
          </a:p>
          <a:p>
            <a:r>
              <a:rPr lang="en-US" b="1"/>
              <a:t>Worked hard for your position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 an Actor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Act in a confident manner</a:t>
            </a:r>
          </a:p>
          <a:p>
            <a:r>
              <a:rPr lang="en-US" b="1"/>
              <a:t>Takes mind off of anxiety</a:t>
            </a:r>
          </a:p>
          <a:p>
            <a:r>
              <a:rPr lang="en-US" b="1"/>
              <a:t>Helps visualize successful performance</a:t>
            </a:r>
          </a:p>
          <a:p>
            <a:r>
              <a:rPr lang="en-US" b="1"/>
              <a:t>Assists in building confidence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Mistakes Happen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Athletes can experience “off days.”</a:t>
            </a:r>
          </a:p>
          <a:p>
            <a:r>
              <a:rPr lang="en-US" b="1"/>
              <a:t>Don’t let a bad performance shatter an athletes self belief in their abilities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Trust Yourself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Athletes know themselves better than anyone else.</a:t>
            </a:r>
          </a:p>
          <a:p>
            <a:pPr lvl="3"/>
            <a:r>
              <a:rPr lang="en-US" b="1"/>
              <a:t>Don’t doubt your abilities, be confident</a:t>
            </a:r>
          </a:p>
          <a:p>
            <a:r>
              <a:rPr lang="en-US" b="1"/>
              <a:t>Don’t give up when things go wrong</a:t>
            </a:r>
          </a:p>
          <a:p>
            <a:r>
              <a:rPr lang="en-US" b="1"/>
              <a:t>Learn from mistakes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(-)’s for Lacking Athletic Confidence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/>
              <a:t>Doubt their capabilities</a:t>
            </a:r>
          </a:p>
          <a:p>
            <a:pPr>
              <a:lnSpc>
                <a:spcPct val="90000"/>
              </a:lnSpc>
            </a:pPr>
            <a:r>
              <a:rPr lang="en-US" b="1" dirty="0"/>
              <a:t>When faced with difficult tasks, they swell on their personal deficiencies</a:t>
            </a:r>
          </a:p>
          <a:p>
            <a:pPr>
              <a:lnSpc>
                <a:spcPct val="90000"/>
              </a:lnSpc>
            </a:pPr>
            <a:r>
              <a:rPr lang="en-US" b="1" dirty="0"/>
              <a:t>Give in more easily</a:t>
            </a:r>
          </a:p>
          <a:p>
            <a:pPr>
              <a:lnSpc>
                <a:spcPct val="90000"/>
              </a:lnSpc>
            </a:pPr>
            <a:r>
              <a:rPr lang="en-US" b="1" dirty="0"/>
              <a:t>Slower to recover from failures and setbacks</a:t>
            </a:r>
          </a:p>
          <a:p>
            <a:pPr>
              <a:lnSpc>
                <a:spcPct val="90000"/>
              </a:lnSpc>
            </a:pPr>
            <a:r>
              <a:rPr lang="en-US" b="1" dirty="0"/>
              <a:t>Easily fall victim to stress and depression</a:t>
            </a:r>
          </a:p>
        </p:txBody>
      </p:sp>
      <p:pic>
        <p:nvPicPr>
          <p:cNvPr id="21509" name="Picture 5" descr="Image Previe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4715933"/>
            <a:ext cx="1752600" cy="2142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741" name="Rectangle 5"/>
          <p:cNvSpPr>
            <a:spLocks noChangeArrowheads="1"/>
          </p:cNvSpPr>
          <p:nvPr/>
        </p:nvSpPr>
        <p:spPr bwMode="auto">
          <a:xfrm>
            <a:off x="342900" y="523875"/>
            <a:ext cx="82931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lnSpc>
                <a:spcPct val="90000"/>
              </a:lnSpc>
            </a:pPr>
            <a:r>
              <a:rPr lang="en-US" sz="4400">
                <a:solidFill>
                  <a:schemeClr val="bg1"/>
                </a:solidFill>
                <a:latin typeface="Eurostile" pitchFamily="34" charset="0"/>
              </a:rPr>
              <a:t>Building Self–Confidence</a:t>
            </a:r>
            <a:endParaRPr lang="en-US" sz="4400" b="1">
              <a:solidFill>
                <a:schemeClr val="tx2"/>
              </a:solidFill>
              <a:latin typeface="Eurostile" pitchFamily="34" charset="0"/>
            </a:endParaRPr>
          </a:p>
        </p:txBody>
      </p:sp>
      <p:sp>
        <p:nvSpPr>
          <p:cNvPr id="1012742" name="Rectangle 6"/>
          <p:cNvSpPr>
            <a:spLocks noChangeArrowheads="1"/>
          </p:cNvSpPr>
          <p:nvPr/>
        </p:nvSpPr>
        <p:spPr bwMode="auto">
          <a:xfrm>
            <a:off x="1579563" y="1403350"/>
            <a:ext cx="7112000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b="1" i="1">
                <a:solidFill>
                  <a:srgbClr val="FFFFCC"/>
                </a:solidFill>
              </a:rPr>
              <a:t>Ensure performance accomplishments.</a:t>
            </a:r>
            <a:endParaRPr lang="en-US" sz="3600" b="1" i="1">
              <a:solidFill>
                <a:srgbClr val="FFFFCC"/>
              </a:solidFill>
            </a:endParaRPr>
          </a:p>
        </p:txBody>
      </p:sp>
      <p:sp>
        <p:nvSpPr>
          <p:cNvPr id="1012743" name="Rectangle 7"/>
          <p:cNvSpPr>
            <a:spLocks noChangeArrowheads="1"/>
          </p:cNvSpPr>
          <p:nvPr/>
        </p:nvSpPr>
        <p:spPr bwMode="auto">
          <a:xfrm>
            <a:off x="1981200" y="2438400"/>
            <a:ext cx="679450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chemeClr val="bg1"/>
                </a:solidFill>
              </a:rPr>
              <a:t>Successful behavior increases confidence and leads to further successful behavior.</a:t>
            </a:r>
          </a:p>
          <a:p>
            <a:pPr algn="l">
              <a:spcBef>
                <a:spcPct val="20000"/>
              </a:spcBef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1012744" name="Rectangle 8"/>
          <p:cNvSpPr>
            <a:spLocks noChangeArrowheads="1"/>
          </p:cNvSpPr>
          <p:nvPr/>
        </p:nvSpPr>
        <p:spPr bwMode="auto">
          <a:xfrm>
            <a:off x="1676400" y="2543175"/>
            <a:ext cx="2286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2745" name="Rectangle 9"/>
          <p:cNvSpPr>
            <a:spLocks noChangeArrowheads="1"/>
          </p:cNvSpPr>
          <p:nvPr/>
        </p:nvSpPr>
        <p:spPr bwMode="auto">
          <a:xfrm>
            <a:off x="1981200" y="3257550"/>
            <a:ext cx="6794500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chemeClr val="bg1"/>
                </a:solidFill>
              </a:rPr>
              <a:t>Include good technical, and tactical instruction.</a:t>
            </a:r>
          </a:p>
          <a:p>
            <a:pPr algn="l">
              <a:spcBef>
                <a:spcPct val="20000"/>
              </a:spcBef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1012746" name="Rectangle 10"/>
          <p:cNvSpPr>
            <a:spLocks noChangeArrowheads="1"/>
          </p:cNvSpPr>
          <p:nvPr/>
        </p:nvSpPr>
        <p:spPr bwMode="auto">
          <a:xfrm>
            <a:off x="1676400" y="3362325"/>
            <a:ext cx="2286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2747" name="Rectangle 11"/>
          <p:cNvSpPr>
            <a:spLocks noChangeArrowheads="1"/>
          </p:cNvSpPr>
          <p:nvPr/>
        </p:nvSpPr>
        <p:spPr bwMode="auto">
          <a:xfrm>
            <a:off x="1981200" y="4095750"/>
            <a:ext cx="67945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chemeClr val="bg1"/>
                </a:solidFill>
              </a:rPr>
              <a:t>Use game-pressure simulations.</a:t>
            </a:r>
          </a:p>
          <a:p>
            <a:pPr algn="l">
              <a:spcBef>
                <a:spcPct val="20000"/>
              </a:spcBef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1012748" name="Rectangle 12"/>
          <p:cNvSpPr>
            <a:spLocks noChangeArrowheads="1"/>
          </p:cNvSpPr>
          <p:nvPr/>
        </p:nvSpPr>
        <p:spPr bwMode="auto">
          <a:xfrm>
            <a:off x="1676400" y="4186238"/>
            <a:ext cx="2286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2749" name="Rectangle 13"/>
          <p:cNvSpPr>
            <a:spLocks noChangeArrowheads="1"/>
          </p:cNvSpPr>
          <p:nvPr/>
        </p:nvSpPr>
        <p:spPr bwMode="auto">
          <a:xfrm>
            <a:off x="1579563" y="4749800"/>
            <a:ext cx="71120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b="1" i="1">
                <a:solidFill>
                  <a:srgbClr val="FFFFCC"/>
                </a:solidFill>
              </a:rPr>
              <a:t>Act confidently.</a:t>
            </a:r>
            <a:endParaRPr lang="en-US" sz="3600" b="1" i="1">
              <a:solidFill>
                <a:srgbClr val="FFFFCC"/>
              </a:solidFill>
            </a:endParaRPr>
          </a:p>
        </p:txBody>
      </p:sp>
      <p:sp>
        <p:nvSpPr>
          <p:cNvPr id="1012750" name="Rectangle 14"/>
          <p:cNvSpPr>
            <a:spLocks noChangeArrowheads="1"/>
          </p:cNvSpPr>
          <p:nvPr/>
        </p:nvSpPr>
        <p:spPr bwMode="auto">
          <a:xfrm>
            <a:off x="1981200" y="5356225"/>
            <a:ext cx="679450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chemeClr val="bg1"/>
                </a:solidFill>
              </a:rPr>
              <a:t>Instructors-coaches should display confidence.</a:t>
            </a:r>
          </a:p>
          <a:p>
            <a:pPr algn="l">
              <a:spcBef>
                <a:spcPct val="20000"/>
              </a:spcBef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1012751" name="Rectangle 15"/>
          <p:cNvSpPr>
            <a:spLocks noChangeArrowheads="1"/>
          </p:cNvSpPr>
          <p:nvPr/>
        </p:nvSpPr>
        <p:spPr bwMode="auto">
          <a:xfrm>
            <a:off x="1676400" y="54610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2752" name="Rectangle 16"/>
          <p:cNvSpPr>
            <a:spLocks noChangeArrowheads="1"/>
          </p:cNvSpPr>
          <p:nvPr/>
        </p:nvSpPr>
        <p:spPr bwMode="auto">
          <a:xfrm>
            <a:off x="1981200" y="5889625"/>
            <a:ext cx="67945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chemeClr val="bg1"/>
                </a:solidFill>
              </a:rPr>
              <a:t>Teach athletes to display confidence.</a:t>
            </a:r>
          </a:p>
          <a:p>
            <a:pPr algn="l">
              <a:spcBef>
                <a:spcPct val="20000"/>
              </a:spcBef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1012753" name="Rectangle 17"/>
          <p:cNvSpPr>
            <a:spLocks noChangeArrowheads="1"/>
          </p:cNvSpPr>
          <p:nvPr/>
        </p:nvSpPr>
        <p:spPr bwMode="auto">
          <a:xfrm>
            <a:off x="1676400" y="59944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12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12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500"/>
                                        <p:tgtEl>
                                          <p:spTgt spid="1012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2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5" dur="500"/>
                                        <p:tgtEl>
                                          <p:spTgt spid="1012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2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3" dur="500"/>
                                        <p:tgtEl>
                                          <p:spTgt spid="1012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2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12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6" dur="500"/>
                                        <p:tgtEl>
                                          <p:spTgt spid="1012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2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54" dur="500"/>
                                        <p:tgtEl>
                                          <p:spTgt spid="1012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2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2741" grpId="0" autoUpdateAnimBg="0"/>
      <p:bldP spid="1012742" grpId="0" autoUpdateAnimBg="0"/>
      <p:bldP spid="1012743" grpId="0" autoUpdateAnimBg="0"/>
      <p:bldP spid="1012744" grpId="0" animBg="1"/>
      <p:bldP spid="1012745" grpId="0" autoUpdateAnimBg="0"/>
      <p:bldP spid="1012746" grpId="0" animBg="1"/>
      <p:bldP spid="1012747" grpId="0" autoUpdateAnimBg="0"/>
      <p:bldP spid="1012748" grpId="0" animBg="1"/>
      <p:bldP spid="1012749" grpId="0" autoUpdateAnimBg="0"/>
      <p:bldP spid="1012750" grpId="0" autoUpdateAnimBg="0"/>
      <p:bldP spid="1012751" grpId="0" animBg="1"/>
      <p:bldP spid="1012752" grpId="0" autoUpdateAnimBg="0"/>
      <p:bldP spid="1012753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65" name="Rectangle 5"/>
          <p:cNvSpPr>
            <a:spLocks noChangeArrowheads="1"/>
          </p:cNvSpPr>
          <p:nvPr/>
        </p:nvSpPr>
        <p:spPr bwMode="auto">
          <a:xfrm>
            <a:off x="342900" y="523875"/>
            <a:ext cx="82931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lnSpc>
                <a:spcPct val="90000"/>
              </a:lnSpc>
            </a:pPr>
            <a:r>
              <a:rPr lang="en-US" sz="4400">
                <a:solidFill>
                  <a:schemeClr val="bg1"/>
                </a:solidFill>
                <a:latin typeface="Eurostile" pitchFamily="34" charset="0"/>
              </a:rPr>
              <a:t>Building Self–Confidence</a:t>
            </a:r>
            <a:endParaRPr lang="en-US" sz="4400" b="1">
              <a:solidFill>
                <a:schemeClr val="tx2"/>
              </a:solidFill>
              <a:latin typeface="Eurostile" pitchFamily="34" charset="0"/>
            </a:endParaRPr>
          </a:p>
        </p:txBody>
      </p:sp>
      <p:sp>
        <p:nvSpPr>
          <p:cNvPr id="1013771" name="Rectangle 11"/>
          <p:cNvSpPr>
            <a:spLocks noChangeArrowheads="1"/>
          </p:cNvSpPr>
          <p:nvPr/>
        </p:nvSpPr>
        <p:spPr bwMode="auto">
          <a:xfrm>
            <a:off x="1550988" y="1449388"/>
            <a:ext cx="71120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b="1" i="1">
                <a:solidFill>
                  <a:srgbClr val="FFFFCC"/>
                </a:solidFill>
              </a:rPr>
              <a:t>Use imagery.</a:t>
            </a:r>
            <a:endParaRPr lang="en-US" sz="3600" b="1" i="1">
              <a:solidFill>
                <a:srgbClr val="FFFFCC"/>
              </a:solidFill>
            </a:endParaRPr>
          </a:p>
        </p:txBody>
      </p:sp>
      <p:sp>
        <p:nvSpPr>
          <p:cNvPr id="1013772" name="Rectangle 12"/>
          <p:cNvSpPr>
            <a:spLocks noChangeArrowheads="1"/>
          </p:cNvSpPr>
          <p:nvPr/>
        </p:nvSpPr>
        <p:spPr bwMode="auto">
          <a:xfrm>
            <a:off x="1981200" y="2082800"/>
            <a:ext cx="67945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chemeClr val="bg1"/>
                </a:solidFill>
              </a:rPr>
              <a:t>Imagine yourself as confident and successful.</a:t>
            </a:r>
          </a:p>
          <a:p>
            <a:pPr algn="l">
              <a:spcBef>
                <a:spcPct val="20000"/>
              </a:spcBef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1013773" name="Rectangle 13"/>
          <p:cNvSpPr>
            <a:spLocks noChangeArrowheads="1"/>
          </p:cNvSpPr>
          <p:nvPr/>
        </p:nvSpPr>
        <p:spPr bwMode="auto">
          <a:xfrm>
            <a:off x="1550988" y="2859088"/>
            <a:ext cx="7112000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b="1" i="1">
                <a:solidFill>
                  <a:srgbClr val="FFFFCC"/>
                </a:solidFill>
              </a:rPr>
              <a:t>Train for superior physical conditioning.</a:t>
            </a:r>
            <a:endParaRPr lang="en-US" sz="3600" b="1" i="1">
              <a:solidFill>
                <a:srgbClr val="FFFFCC"/>
              </a:solidFill>
            </a:endParaRPr>
          </a:p>
        </p:txBody>
      </p:sp>
      <p:sp>
        <p:nvSpPr>
          <p:cNvPr id="1013774" name="Rectangle 14"/>
          <p:cNvSpPr>
            <a:spLocks noChangeArrowheads="1"/>
          </p:cNvSpPr>
          <p:nvPr/>
        </p:nvSpPr>
        <p:spPr bwMode="auto">
          <a:xfrm>
            <a:off x="1905000" y="3810000"/>
            <a:ext cx="6794500" cy="60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2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Fatigue erodes confidence &amp; performance</a:t>
            </a:r>
          </a:p>
        </p:txBody>
      </p:sp>
      <p:sp>
        <p:nvSpPr>
          <p:cNvPr id="1013775" name="Rectangle 15"/>
          <p:cNvSpPr>
            <a:spLocks noChangeArrowheads="1"/>
          </p:cNvSpPr>
          <p:nvPr/>
        </p:nvSpPr>
        <p:spPr bwMode="auto">
          <a:xfrm>
            <a:off x="1493838" y="4837113"/>
            <a:ext cx="7351712" cy="202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b="1" i="1">
                <a:solidFill>
                  <a:srgbClr val="FFFFCC"/>
                </a:solidFill>
              </a:rPr>
              <a:t>Prepare</a:t>
            </a:r>
            <a:endParaRPr lang="en-US" sz="4400" b="1" i="1">
              <a:solidFill>
                <a:srgbClr val="FFFFCC"/>
              </a:solidFill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chemeClr val="bg1"/>
                </a:solidFill>
              </a:rPr>
              <a:t>  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</a:rPr>
              <a:t>Develop performance plans and routines; plans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bg1"/>
                </a:solidFill>
                <a:latin typeface="Times New Roman" pitchFamily="18" charset="0"/>
              </a:rPr>
              <a:t>    give you confidence because   _______________________________________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13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1013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13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2" dur="500"/>
                                        <p:tgtEl>
                                          <p:spTgt spid="1013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7" dur="500"/>
                                        <p:tgtEl>
                                          <p:spTgt spid="1013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71" grpId="0" autoUpdateAnimBg="0"/>
      <p:bldP spid="1013772" grpId="0" autoUpdateAnimBg="0"/>
      <p:bldP spid="1013773" grpId="0" autoUpdateAnimBg="0"/>
      <p:bldP spid="1013774" grpId="0" autoUpdateAnimBg="0"/>
      <p:bldP spid="1013775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346" name="Rectangle 2"/>
          <p:cNvSpPr>
            <a:spLocks noChangeArrowheads="1"/>
          </p:cNvSpPr>
          <p:nvPr/>
        </p:nvSpPr>
        <p:spPr bwMode="auto">
          <a:xfrm>
            <a:off x="342900" y="187325"/>
            <a:ext cx="82931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lnSpc>
                <a:spcPct val="90000"/>
              </a:lnSpc>
            </a:pPr>
            <a:r>
              <a:rPr lang="en-US" sz="4400">
                <a:solidFill>
                  <a:schemeClr val="bg1"/>
                </a:solidFill>
                <a:latin typeface="Eurostile" pitchFamily="34" charset="0"/>
              </a:rPr>
              <a:t>Building Self–Confidence</a:t>
            </a:r>
            <a:endParaRPr lang="en-US" sz="4400" b="1">
              <a:solidFill>
                <a:schemeClr val="tx2"/>
              </a:solidFill>
              <a:latin typeface="Eurostile" pitchFamily="34" charset="0"/>
            </a:endParaRPr>
          </a:p>
        </p:txBody>
      </p:sp>
      <p:sp>
        <p:nvSpPr>
          <p:cNvPr id="1081347" name="Rectangle 3"/>
          <p:cNvSpPr>
            <a:spLocks noChangeArrowheads="1"/>
          </p:cNvSpPr>
          <p:nvPr/>
        </p:nvSpPr>
        <p:spPr bwMode="auto">
          <a:xfrm>
            <a:off x="1550988" y="1403350"/>
            <a:ext cx="71120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b="1" i="1">
                <a:solidFill>
                  <a:srgbClr val="FFFFCC"/>
                </a:solidFill>
              </a:rPr>
              <a:t>Above all else…Think confidently.</a:t>
            </a:r>
            <a:endParaRPr lang="en-US" sz="3600" b="1" i="1">
              <a:solidFill>
                <a:srgbClr val="FFFFCC"/>
              </a:solidFill>
            </a:endParaRPr>
          </a:p>
        </p:txBody>
      </p:sp>
      <p:sp>
        <p:nvSpPr>
          <p:cNvPr id="1081348" name="Rectangle 4"/>
          <p:cNvSpPr>
            <a:spLocks noChangeArrowheads="1"/>
          </p:cNvSpPr>
          <p:nvPr/>
        </p:nvSpPr>
        <p:spPr bwMode="auto">
          <a:xfrm>
            <a:off x="1981200" y="2009775"/>
            <a:ext cx="679450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chemeClr val="bg1"/>
                </a:solidFill>
              </a:rPr>
              <a:t>Focus on instruction and motivating thoughts.</a:t>
            </a:r>
          </a:p>
          <a:p>
            <a:pPr algn="l">
              <a:spcBef>
                <a:spcPct val="20000"/>
              </a:spcBef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1081349" name="Rectangle 5"/>
          <p:cNvSpPr>
            <a:spLocks noChangeArrowheads="1"/>
          </p:cNvSpPr>
          <p:nvPr/>
        </p:nvSpPr>
        <p:spPr bwMode="auto">
          <a:xfrm>
            <a:off x="1676400" y="2114550"/>
            <a:ext cx="2286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1350" name="Rectangle 6"/>
          <p:cNvSpPr>
            <a:spLocks noChangeArrowheads="1"/>
          </p:cNvSpPr>
          <p:nvPr/>
        </p:nvSpPr>
        <p:spPr bwMode="auto">
          <a:xfrm>
            <a:off x="1981200" y="2543175"/>
            <a:ext cx="6794500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chemeClr val="bg1"/>
                </a:solidFill>
              </a:rPr>
              <a:t>Avoid judgmental thoughts.</a:t>
            </a:r>
          </a:p>
          <a:p>
            <a:pPr algn="l">
              <a:spcBef>
                <a:spcPct val="20000"/>
              </a:spcBef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1081351" name="Rectangle 7"/>
          <p:cNvSpPr>
            <a:spLocks noChangeArrowheads="1"/>
          </p:cNvSpPr>
          <p:nvPr/>
        </p:nvSpPr>
        <p:spPr bwMode="auto">
          <a:xfrm>
            <a:off x="1676400" y="2647950"/>
            <a:ext cx="2286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1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1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1081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0" dur="500"/>
                                        <p:tgtEl>
                                          <p:spTgt spid="1081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1347" grpId="0" autoUpdateAnimBg="0"/>
      <p:bldP spid="1081348" grpId="0" autoUpdateAnimBg="0"/>
      <p:bldP spid="1081349" grpId="0" animBg="1"/>
      <p:bldP spid="1081350" grpId="0" autoUpdateAnimBg="0"/>
      <p:bldP spid="10813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Models of Self-Confidence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2017713"/>
            <a:ext cx="4459288" cy="4114800"/>
          </a:xfrm>
        </p:spPr>
        <p:txBody>
          <a:bodyPr/>
          <a:lstStyle/>
          <a:p>
            <a:r>
              <a:rPr lang="en-US" sz="2800"/>
              <a:t>Bandura’s Theory of Self-Efficacy</a:t>
            </a:r>
          </a:p>
          <a:p>
            <a:r>
              <a:rPr lang="en-US" sz="2800"/>
              <a:t>Harter’s Competence Motivation Theory</a:t>
            </a:r>
          </a:p>
          <a:p>
            <a:r>
              <a:rPr lang="en-US" sz="2800"/>
              <a:t>Vealey’s Sport Confidence Model</a:t>
            </a:r>
          </a:p>
        </p:txBody>
      </p:sp>
      <p:pic>
        <p:nvPicPr>
          <p:cNvPr id="51205" name="Picture 5" descr="c:\Program Files\Microsoft Office\Clipart\standard\stddir3\pe01778_.wmf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14400" y="1981200"/>
            <a:ext cx="3560763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573" name="Rectangle 1029"/>
          <p:cNvSpPr>
            <a:spLocks noChangeArrowheads="1"/>
          </p:cNvSpPr>
          <p:nvPr/>
        </p:nvSpPr>
        <p:spPr bwMode="auto">
          <a:xfrm>
            <a:off x="342900" y="809625"/>
            <a:ext cx="82931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lnSpc>
                <a:spcPct val="90000"/>
              </a:lnSpc>
            </a:pPr>
            <a:r>
              <a:rPr lang="en-US" sz="4400">
                <a:solidFill>
                  <a:schemeClr val="bg1"/>
                </a:solidFill>
                <a:latin typeface="Eurostile" pitchFamily="34" charset="0"/>
              </a:rPr>
              <a:t>Bandura’s Self–Efficacy Theory</a:t>
            </a:r>
            <a:endParaRPr lang="en-US" sz="4400" b="1">
              <a:solidFill>
                <a:schemeClr val="tx2"/>
              </a:solidFill>
              <a:latin typeface="Eurostile" pitchFamily="34" charset="0"/>
            </a:endParaRPr>
          </a:p>
        </p:txBody>
      </p:sp>
      <p:sp>
        <p:nvSpPr>
          <p:cNvPr id="1005574" name="Rectangle 1030"/>
          <p:cNvSpPr>
            <a:spLocks noChangeArrowheads="1"/>
          </p:cNvSpPr>
          <p:nvPr/>
        </p:nvSpPr>
        <p:spPr bwMode="auto">
          <a:xfrm>
            <a:off x="1981200" y="2209800"/>
            <a:ext cx="6705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sz="2800" dirty="0">
                <a:solidFill>
                  <a:schemeClr val="bg1"/>
                </a:solidFill>
              </a:rPr>
              <a:t>Self-efficacy provides a model to study the effects of self-confidence on sport performance, persistence, and behavior.</a:t>
            </a:r>
            <a:endParaRPr lang="en-US" sz="28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005575" name="Rectangle 1031"/>
          <p:cNvSpPr>
            <a:spLocks noChangeArrowheads="1"/>
          </p:cNvSpPr>
          <p:nvPr/>
        </p:nvSpPr>
        <p:spPr bwMode="auto">
          <a:xfrm>
            <a:off x="1676400" y="2338388"/>
            <a:ext cx="2286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5576" name="Rectangle 1032"/>
          <p:cNvSpPr>
            <a:spLocks noChangeArrowheads="1"/>
          </p:cNvSpPr>
          <p:nvPr/>
        </p:nvSpPr>
        <p:spPr bwMode="auto">
          <a:xfrm>
            <a:off x="1981200" y="3660775"/>
            <a:ext cx="647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bg1"/>
                </a:solidFill>
              </a:rPr>
              <a:t>Self-efficacy is important when one </a:t>
            </a:r>
            <a:br>
              <a:rPr lang="en-US" sz="2800">
                <a:solidFill>
                  <a:schemeClr val="bg1"/>
                </a:solidFill>
              </a:rPr>
            </a:br>
            <a:r>
              <a:rPr lang="en-US" sz="2800">
                <a:solidFill>
                  <a:schemeClr val="bg1"/>
                </a:solidFill>
              </a:rPr>
              <a:t>has the requisite skills and sufficient motivation.</a:t>
            </a:r>
            <a:endParaRPr lang="en-US" sz="28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005577" name="Rectangle 1033"/>
          <p:cNvSpPr>
            <a:spLocks noChangeArrowheads="1"/>
          </p:cNvSpPr>
          <p:nvPr/>
        </p:nvSpPr>
        <p:spPr bwMode="auto">
          <a:xfrm>
            <a:off x="1676400" y="3794125"/>
            <a:ext cx="2286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05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1005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0" dur="500"/>
                                        <p:tgtEl>
                                          <p:spTgt spid="1005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5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5573" grpId="0" autoUpdateAnimBg="0"/>
      <p:bldP spid="1005574" grpId="0" autoUpdateAnimBg="0"/>
      <p:bldP spid="1005575" grpId="0" animBg="1"/>
      <p:bldP spid="1005576" grpId="0" autoUpdateAnimBg="0"/>
      <p:bldP spid="100557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597" name="Rectangle 1029"/>
          <p:cNvSpPr>
            <a:spLocks noChangeArrowheads="1"/>
          </p:cNvSpPr>
          <p:nvPr/>
        </p:nvSpPr>
        <p:spPr bwMode="auto">
          <a:xfrm>
            <a:off x="342900" y="809625"/>
            <a:ext cx="82931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lnSpc>
                <a:spcPct val="90000"/>
              </a:lnSpc>
            </a:pPr>
            <a:r>
              <a:rPr lang="en-US" sz="4400">
                <a:solidFill>
                  <a:schemeClr val="bg1"/>
                </a:solidFill>
                <a:latin typeface="Eurostile" pitchFamily="34" charset="0"/>
              </a:rPr>
              <a:t>Bandura’s Self–Efficacy Theory</a:t>
            </a:r>
            <a:endParaRPr lang="en-US" sz="4400" b="1">
              <a:solidFill>
                <a:schemeClr val="tx2"/>
              </a:solidFill>
              <a:latin typeface="Eurostile" pitchFamily="34" charset="0"/>
            </a:endParaRPr>
          </a:p>
        </p:txBody>
      </p:sp>
      <p:sp>
        <p:nvSpPr>
          <p:cNvPr id="1006598" name="Rectangle 1030"/>
          <p:cNvSpPr>
            <a:spLocks noChangeArrowheads="1"/>
          </p:cNvSpPr>
          <p:nvPr/>
        </p:nvSpPr>
        <p:spPr bwMode="auto">
          <a:xfrm>
            <a:off x="1981200" y="2209800"/>
            <a:ext cx="6705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bg1"/>
                </a:solidFill>
              </a:rPr>
              <a:t>Self-efficacy affects an athlete’s </a:t>
            </a:r>
            <a:br>
              <a:rPr lang="en-US" sz="2800">
                <a:solidFill>
                  <a:schemeClr val="bg1"/>
                </a:solidFill>
              </a:rPr>
            </a:br>
            <a:r>
              <a:rPr lang="en-US" sz="2800">
                <a:solidFill>
                  <a:schemeClr val="bg1"/>
                </a:solidFill>
              </a:rPr>
              <a:t>choice of activities, level of effort, </a:t>
            </a:r>
            <a:br>
              <a:rPr lang="en-US" sz="2800">
                <a:solidFill>
                  <a:schemeClr val="bg1"/>
                </a:solidFill>
              </a:rPr>
            </a:br>
            <a:r>
              <a:rPr lang="en-US" sz="2800">
                <a:solidFill>
                  <a:schemeClr val="bg1"/>
                </a:solidFill>
              </a:rPr>
              <a:t>and persistence.</a:t>
            </a:r>
            <a:endParaRPr lang="en-US" sz="28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006599" name="Rectangle 1031"/>
          <p:cNvSpPr>
            <a:spLocks noChangeArrowheads="1"/>
          </p:cNvSpPr>
          <p:nvPr/>
        </p:nvSpPr>
        <p:spPr bwMode="auto">
          <a:xfrm>
            <a:off x="1676400" y="2338388"/>
            <a:ext cx="2286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6600" name="Rectangle 1032"/>
          <p:cNvSpPr>
            <a:spLocks noChangeArrowheads="1"/>
          </p:cNvSpPr>
          <p:nvPr/>
        </p:nvSpPr>
        <p:spPr bwMode="auto">
          <a:xfrm>
            <a:off x="1981200" y="3660775"/>
            <a:ext cx="647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sz="2800" dirty="0">
                <a:solidFill>
                  <a:schemeClr val="bg1"/>
                </a:solidFill>
              </a:rPr>
              <a:t>Although self-efficacy is task-specific, </a:t>
            </a:r>
            <a:br>
              <a:rPr lang="en-US" sz="2800" dirty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>it generalizes to other similar skills </a:t>
            </a:r>
            <a:br>
              <a:rPr lang="en-US" sz="2800" dirty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>and situations.</a:t>
            </a:r>
            <a:endParaRPr lang="en-US" sz="28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006601" name="Rectangle 1033"/>
          <p:cNvSpPr>
            <a:spLocks noChangeArrowheads="1"/>
          </p:cNvSpPr>
          <p:nvPr/>
        </p:nvSpPr>
        <p:spPr bwMode="auto">
          <a:xfrm>
            <a:off x="1676400" y="3794125"/>
            <a:ext cx="2286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6602" name="Rectangle 1034"/>
          <p:cNvSpPr>
            <a:spLocks noChangeArrowheads="1"/>
          </p:cNvSpPr>
          <p:nvPr/>
        </p:nvSpPr>
        <p:spPr bwMode="auto">
          <a:xfrm>
            <a:off x="1981200" y="5073650"/>
            <a:ext cx="647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bg1"/>
                </a:solidFill>
              </a:rPr>
              <a:t>High self-efficacy people set more challenging goals.</a:t>
            </a:r>
            <a:endParaRPr lang="en-US" sz="28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006603" name="Rectangle 1035"/>
          <p:cNvSpPr>
            <a:spLocks noChangeArrowheads="1"/>
          </p:cNvSpPr>
          <p:nvPr/>
        </p:nvSpPr>
        <p:spPr bwMode="auto">
          <a:xfrm>
            <a:off x="1676400" y="52070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1006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" dur="500"/>
                                        <p:tgtEl>
                                          <p:spTgt spid="1006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6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3" dur="500"/>
                                        <p:tgtEl>
                                          <p:spTgt spid="1006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6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6598" grpId="0" autoUpdateAnimBg="0"/>
      <p:bldP spid="1006599" grpId="0" animBg="1"/>
      <p:bldP spid="1006600" grpId="0" autoUpdateAnimBg="0"/>
      <p:bldP spid="1006601" grpId="0" animBg="1"/>
      <p:bldP spid="1006602" grpId="0" autoUpdateAnimBg="0"/>
      <p:bldP spid="100660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Developing Self-Confidence</a:t>
            </a:r>
            <a:endParaRPr lang="en-US"/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>
            <p:ph type="clipArt" sz="half" idx="1"/>
          </p:nvPr>
        </p:nvGraphicFramePr>
        <p:xfrm>
          <a:off x="1182688" y="2298700"/>
          <a:ext cx="3465512" cy="3551238"/>
        </p:xfrm>
        <a:graphic>
          <a:graphicData uri="http://schemas.openxmlformats.org/presentationml/2006/ole">
            <p:oleObj spid="_x0000_s7170" name="Clip" r:id="rId5" imgW="4824000" imgH="4495680" progId="">
              <p:embed/>
            </p:oleObj>
          </a:graphicData>
        </a:graphic>
      </p:graphicFrame>
      <p:sp>
        <p:nvSpPr>
          <p:cNvPr id="378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2017713"/>
            <a:ext cx="4383088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dirty="0"/>
              <a:t>1. Successful </a:t>
            </a:r>
            <a:r>
              <a:rPr lang="en-US" sz="2800" dirty="0" smtClean="0"/>
              <a:t>performance</a:t>
            </a:r>
            <a:endParaRPr lang="en-US" sz="2800" dirty="0"/>
          </a:p>
          <a:p>
            <a:pPr>
              <a:buFont typeface="Wingdings" pitchFamily="2" charset="2"/>
              <a:buNone/>
            </a:pPr>
            <a:r>
              <a:rPr lang="en-US" sz="2800" dirty="0"/>
              <a:t>2. Vicarious experience (participatory modeling)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3. Verbal persuasion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4. Emotional arousal</a:t>
            </a:r>
          </a:p>
          <a:p>
            <a:pPr>
              <a:buFont typeface="Wingdings" pitchFamily="2" charset="2"/>
              <a:buNone/>
            </a:pPr>
            <a:endParaRPr lang="en-US" sz="2800" dirty="0"/>
          </a:p>
          <a:p>
            <a:pPr algn="r">
              <a:buFont typeface="Wingdings" pitchFamily="2" charset="2"/>
              <a:buNone/>
            </a:pPr>
            <a:r>
              <a:rPr lang="en-US" sz="2000" i="1" dirty="0" err="1">
                <a:solidFill>
                  <a:schemeClr val="tx2"/>
                </a:solidFill>
              </a:rPr>
              <a:t>Bandura</a:t>
            </a:r>
            <a:r>
              <a:rPr lang="en-US" sz="2000" i="1" dirty="0">
                <a:solidFill>
                  <a:schemeClr val="tx2"/>
                </a:solidFill>
              </a:rPr>
              <a:t>, 1977, 1982, 1997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7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78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78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build="p" autoUpdateAnimBg="0"/>
      <p:bldP spid="37892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86800" cy="1143000"/>
          </a:xfrm>
        </p:spPr>
        <p:txBody>
          <a:bodyPr>
            <a:normAutofit/>
          </a:bodyPr>
          <a:lstStyle/>
          <a:p>
            <a:r>
              <a:rPr lang="cy-GB" sz="3400" b="1" u="sng" dirty="0"/>
              <a:t>Bandura’s 4 component Model of Self Efficacy</a:t>
            </a:r>
            <a:endParaRPr lang="en-US" sz="3400" b="1" u="sng" dirty="0"/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y-GB" b="1" u="sng" dirty="0"/>
              <a:t>Performance Accomplishments:</a:t>
            </a:r>
          </a:p>
          <a:p>
            <a:endParaRPr lang="cy-GB" b="1" u="sng" dirty="0"/>
          </a:p>
          <a:p>
            <a:r>
              <a:rPr lang="cy-GB" dirty="0"/>
              <a:t>Highlight past </a:t>
            </a:r>
            <a:r>
              <a:rPr lang="cy-GB" b="1" dirty="0"/>
              <a:t>successful</a:t>
            </a:r>
            <a:r>
              <a:rPr lang="cy-GB" dirty="0"/>
              <a:t> performances</a:t>
            </a:r>
          </a:p>
          <a:p>
            <a:r>
              <a:rPr lang="cy-GB" dirty="0"/>
              <a:t>This has the most powerful effect on Self Efficacy</a:t>
            </a:r>
          </a:p>
          <a:p>
            <a:endParaRPr lang="cy-GB" dirty="0"/>
          </a:p>
          <a:p>
            <a:r>
              <a:rPr lang="cy-GB" b="1" u="sng" dirty="0"/>
              <a:t>Vicarious Experiences:</a:t>
            </a:r>
          </a:p>
          <a:p>
            <a:endParaRPr lang="cy-GB" b="1" u="sng" dirty="0"/>
          </a:p>
          <a:p>
            <a:r>
              <a:rPr lang="cy-GB" dirty="0"/>
              <a:t>Show the performer a </a:t>
            </a:r>
            <a:r>
              <a:rPr lang="cy-GB" b="1" dirty="0"/>
              <a:t>demonstration</a:t>
            </a:r>
            <a:r>
              <a:rPr lang="cy-GB" dirty="0"/>
              <a:t> of the required performance</a:t>
            </a:r>
          </a:p>
          <a:p>
            <a:r>
              <a:rPr lang="cy-GB" dirty="0"/>
              <a:t>This will persuade the performer that the </a:t>
            </a:r>
            <a:r>
              <a:rPr lang="cy-GB" dirty="0">
                <a:solidFill>
                  <a:schemeClr val="bg1"/>
                </a:solidFill>
              </a:rPr>
              <a:t>task is</a:t>
            </a:r>
            <a:r>
              <a:rPr lang="cy-GB" dirty="0"/>
              <a:t> achievable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1421</Words>
  <Application>Microsoft Office PowerPoint</Application>
  <PresentationFormat>On-screen Show (4:3)</PresentationFormat>
  <Paragraphs>282</Paragraphs>
  <Slides>42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45" baseType="lpstr">
      <vt:lpstr>Office Theme</vt:lpstr>
      <vt:lpstr>Clip</vt:lpstr>
      <vt:lpstr>SmartDraw</vt:lpstr>
      <vt:lpstr>Self-confidence</vt:lpstr>
      <vt:lpstr> Confidence</vt:lpstr>
      <vt:lpstr>(+)’s for Possessing Athletic Confidence</vt:lpstr>
      <vt:lpstr>(-)’s for Lacking Athletic Confidence</vt:lpstr>
      <vt:lpstr>Models of Self-Confidence</vt:lpstr>
      <vt:lpstr>Slide 6</vt:lpstr>
      <vt:lpstr>Slide 7</vt:lpstr>
      <vt:lpstr>Developing Self-Confidence</vt:lpstr>
      <vt:lpstr>Bandura’s 4 component Model of Self Efficacy</vt:lpstr>
      <vt:lpstr>Slide 10</vt:lpstr>
      <vt:lpstr>SELF-EFFICACY - BANDURA’S MODEL</vt:lpstr>
      <vt:lpstr>SELF-EFFICACY - BANDURA’S MODEL</vt:lpstr>
      <vt:lpstr>Slide 13</vt:lpstr>
      <vt:lpstr>Harter’s Competence Motivation Theory</vt:lpstr>
      <vt:lpstr>Slide 15</vt:lpstr>
      <vt:lpstr>Vealey’s Sport-Specific Model of Sport Confidence</vt:lpstr>
      <vt:lpstr>Sports Confidence Theory…</vt:lpstr>
      <vt:lpstr>Trait vs. State</vt:lpstr>
      <vt:lpstr>Trait Sports Confidence…</vt:lpstr>
      <vt:lpstr>State Sports Confidence…</vt:lpstr>
      <vt:lpstr>State Sports Confidence in Action…</vt:lpstr>
      <vt:lpstr>Slide 22</vt:lpstr>
      <vt:lpstr>Vealey’s Model of Sports Confidence…</vt:lpstr>
      <vt:lpstr>Effects of Variation in Levels of Trait Sports Confidence…</vt:lpstr>
      <vt:lpstr>How do we improve SC State?</vt:lpstr>
      <vt:lpstr>Slide 26</vt:lpstr>
      <vt:lpstr>Slide 27</vt:lpstr>
      <vt:lpstr>SELF-CONFIDENCE</vt:lpstr>
      <vt:lpstr>SELF-CONFIDENCE</vt:lpstr>
      <vt:lpstr>Slide 30</vt:lpstr>
      <vt:lpstr>Building Self-confidence</vt:lpstr>
      <vt:lpstr>Ways to build Self Confidence</vt:lpstr>
      <vt:lpstr>Self Talk</vt:lpstr>
      <vt:lpstr>Negative Thoughts (self Talk)</vt:lpstr>
      <vt:lpstr>Negative Thoughts (Self Talk)</vt:lpstr>
      <vt:lpstr>Positive thoughts (Self Talk)</vt:lpstr>
      <vt:lpstr>Be an Actor</vt:lpstr>
      <vt:lpstr>Mistakes Happen</vt:lpstr>
      <vt:lpstr>Trust Yourself</vt:lpstr>
      <vt:lpstr>Slide 40</vt:lpstr>
      <vt:lpstr>Slide 41</vt:lpstr>
      <vt:lpstr>Slide 42</vt:lpstr>
    </vt:vector>
  </TitlesOfParts>
  <Company>Khon Kaen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Coala</dc:creator>
  <cp:lastModifiedBy>Coala</cp:lastModifiedBy>
  <cp:revision>10</cp:revision>
  <dcterms:created xsi:type="dcterms:W3CDTF">2013-06-23T03:00:04Z</dcterms:created>
  <dcterms:modified xsi:type="dcterms:W3CDTF">2013-06-30T15:15:08Z</dcterms:modified>
</cp:coreProperties>
</file>