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</p:sldMasterIdLst>
  <p:notesMasterIdLst>
    <p:notesMasterId r:id="rId23"/>
  </p:notesMasterIdLst>
  <p:sldIdLst>
    <p:sldId id="256" r:id="rId2"/>
    <p:sldId id="277" r:id="rId3"/>
    <p:sldId id="279" r:id="rId4"/>
    <p:sldId id="285" r:id="rId5"/>
    <p:sldId id="286" r:id="rId6"/>
    <p:sldId id="278" r:id="rId7"/>
    <p:sldId id="287" r:id="rId8"/>
    <p:sldId id="288" r:id="rId9"/>
    <p:sldId id="293" r:id="rId10"/>
    <p:sldId id="294" r:id="rId11"/>
    <p:sldId id="295" r:id="rId12"/>
    <p:sldId id="296" r:id="rId13"/>
    <p:sldId id="297" r:id="rId14"/>
    <p:sldId id="298" r:id="rId15"/>
    <p:sldId id="280" r:id="rId16"/>
    <p:sldId id="282" r:id="rId17"/>
    <p:sldId id="291" r:id="rId18"/>
    <p:sldId id="290" r:id="rId19"/>
    <p:sldId id="281" r:id="rId20"/>
    <p:sldId id="284" r:id="rId21"/>
    <p:sldId id="275" r:id="rId22"/>
  </p:sldIdLst>
  <p:sldSz cx="13004800" cy="9753600"/>
  <p:notesSz cx="6858000" cy="9144000"/>
  <p:defaultTextStyle>
    <a:defPPr>
      <a:defRPr lang="th-TH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1pPr>
    <a:lvl2pPr marL="3429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2pPr>
    <a:lvl3pPr marL="6858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3pPr>
    <a:lvl4pPr marL="10287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4pPr>
    <a:lvl5pPr marL="1371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5pPr>
    <a:lvl6pPr marL="22860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6pPr>
    <a:lvl7pPr marL="27432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7pPr>
    <a:lvl8pPr marL="32004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8pPr>
    <a:lvl9pPr marL="36576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FD6A2F"/>
    <a:srgbClr val="FFFF66"/>
    <a:srgbClr val="007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82" autoAdjust="0"/>
    <p:restoredTop sz="94660"/>
  </p:normalViewPr>
  <p:slideViewPr>
    <p:cSldViewPr>
      <p:cViewPr varScale="1">
        <p:scale>
          <a:sx n="49" d="100"/>
          <a:sy n="49" d="100"/>
        </p:scale>
        <p:origin x="-1374" y="-9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</p:sp>
      <p:sp>
        <p:nvSpPr>
          <p:cNvPr id="2050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>
                <a:sym typeface="Noteworthy Bold" charset="0"/>
              </a:rPr>
              <a:t>Click to edit Master text styles</a:t>
            </a:r>
          </a:p>
          <a:p>
            <a:pPr lvl="1"/>
            <a:r>
              <a:rPr lang="th-TH" smtClean="0">
                <a:sym typeface="Noteworthy Bold" charset="0"/>
              </a:rPr>
              <a:t>Second level</a:t>
            </a:r>
          </a:p>
          <a:p>
            <a:pPr lvl="2"/>
            <a:r>
              <a:rPr lang="th-TH" smtClean="0">
                <a:sym typeface="Noteworthy Bold" charset="0"/>
              </a:rPr>
              <a:t>Third level</a:t>
            </a:r>
          </a:p>
          <a:p>
            <a:pPr lvl="3"/>
            <a:r>
              <a:rPr lang="th-TH" smtClean="0">
                <a:sym typeface="Noteworthy Bold" charset="0"/>
              </a:rPr>
              <a:t>Fourth level</a:t>
            </a:r>
          </a:p>
          <a:p>
            <a:pPr lvl="4"/>
            <a:r>
              <a:rPr lang="th-TH" smtClean="0">
                <a:sym typeface="Noteworthy Bold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429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858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287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716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th-TH" dirty="0" smtClean="0">
                <a:cs typeface="Angsana New" pitchFamily="18" charset="-34"/>
              </a:rPr>
              <a:t>ขั้นร่างกายเกิดความต้องการ </a:t>
            </a:r>
            <a:r>
              <a:rPr lang="en-US" dirty="0" smtClean="0">
                <a:cs typeface="Angsana New" pitchFamily="18" charset="-34"/>
              </a:rPr>
              <a:t>(Need Stage) </a:t>
            </a:r>
            <a:r>
              <a:rPr lang="th-TH" dirty="0" smtClean="0">
                <a:cs typeface="Angsana New" pitchFamily="18" charset="-34"/>
              </a:rPr>
              <a:t>ร่างกายจะเกิดความต้องการเมื่อเกิดภาวะขาดสมดุล  ซึ่งมีผลทำให้เกิดแรงขับในขั้นต่อไป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th-TH" dirty="0" smtClean="0">
                <a:cs typeface="Angsana New" pitchFamily="18" charset="-34"/>
              </a:rPr>
              <a:t>ขั้นแรงขับ </a:t>
            </a:r>
            <a:r>
              <a:rPr lang="en-US" dirty="0" smtClean="0">
                <a:cs typeface="Angsana New" pitchFamily="18" charset="-34"/>
              </a:rPr>
              <a:t>(Drive Stage) </a:t>
            </a:r>
            <a:r>
              <a:rPr lang="th-TH" dirty="0" smtClean="0">
                <a:cs typeface="Angsana New" pitchFamily="18" charset="-34"/>
              </a:rPr>
              <a:t>ความต้องการในขั้นแรกกระตุ้นให้เกิดแรงขับ  จะเกิดอาการกระวนกระวาย  ระดับความกระวนกระวายจะมีมากน้อยขี้นอยู่กับระดับความต้องการในขณะนั้น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th-TH" dirty="0" smtClean="0">
                <a:cs typeface="Angsana New" pitchFamily="18" charset="-34"/>
              </a:rPr>
              <a:t>ขั้นแสดงพฤติกรรม เพื่อให้ได้สิ่งที่ต้องการ </a:t>
            </a:r>
            <a:r>
              <a:rPr lang="en-US" dirty="0" smtClean="0">
                <a:cs typeface="Angsana New" pitchFamily="18" charset="-34"/>
              </a:rPr>
              <a:t>(Behavior Stage) </a:t>
            </a:r>
            <a:r>
              <a:rPr lang="th-TH" dirty="0" smtClean="0">
                <a:cs typeface="Angsana New" pitchFamily="18" charset="-34"/>
              </a:rPr>
              <a:t>เมื่อเกิดแรงขับ  จะผลักดันให้บุคคลแสดงพฤติกรรมที่มีทิศทางไปสู่เป้าหมาย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th-TH" dirty="0" smtClean="0">
                <a:cs typeface="Angsana New" pitchFamily="18" charset="-34"/>
              </a:rPr>
              <a:t>ขั้นลดแรงขับ </a:t>
            </a:r>
            <a:r>
              <a:rPr lang="en-US" dirty="0" smtClean="0">
                <a:cs typeface="Angsana New" pitchFamily="18" charset="-34"/>
              </a:rPr>
              <a:t>(Drive Reduction Stage) </a:t>
            </a:r>
            <a:r>
              <a:rPr lang="th-TH" dirty="0" smtClean="0">
                <a:cs typeface="Angsana New" pitchFamily="18" charset="-34"/>
              </a:rPr>
              <a:t>เมื่อบุคคลได้รับการตอบสนองความต้องการแล้ว จะทำให้แรงขับลดลง</a:t>
            </a:r>
            <a:endParaRPr lang="en-US" dirty="0" smtClean="0">
              <a:cs typeface="Angsana New" pitchFamily="18" charset="-34"/>
            </a:endParaRPr>
          </a:p>
          <a:p>
            <a:endParaRPr lang="th-TH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>
                <a:sym typeface="Helvetica Light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>
                <a:sym typeface="Helvetica Light" charset="0"/>
              </a:rPr>
              <a:t>Click to edit Master text styles</a:t>
            </a:r>
          </a:p>
          <a:p>
            <a:pPr lvl="1"/>
            <a:r>
              <a:rPr lang="th-TH" smtClean="0">
                <a:sym typeface="Helvetica Light" charset="0"/>
              </a:rPr>
              <a:t>Second level</a:t>
            </a:r>
          </a:p>
          <a:p>
            <a:pPr lvl="2"/>
            <a:r>
              <a:rPr lang="th-TH" smtClean="0">
                <a:sym typeface="Helvetica Light" charset="0"/>
              </a:rPr>
              <a:t>Third level</a:t>
            </a:r>
          </a:p>
          <a:p>
            <a:pPr lvl="3"/>
            <a:r>
              <a:rPr lang="th-TH" smtClean="0">
                <a:sym typeface="Helvetica Light" charset="0"/>
              </a:rPr>
              <a:t>Fourth level</a:t>
            </a:r>
          </a:p>
          <a:p>
            <a:pPr lvl="4"/>
            <a:r>
              <a:rPr lang="th-TH" smtClean="0">
                <a:sym typeface="Helvetica Ligh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j-lt"/>
          <a:ea typeface="+mj-ea"/>
          <a:cs typeface="+mj-cs"/>
          <a:sym typeface="Helvetica Light" charset="0"/>
        </a:defRPr>
      </a:lvl1pPr>
      <a:lvl2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2pPr>
      <a:lvl3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3pPr>
      <a:lvl4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4pPr>
      <a:lvl5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5pPr>
      <a:lvl6pPr marL="4572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6pPr>
      <a:lvl7pPr marL="9144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7pPr>
      <a:lvl8pPr marL="13716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8pPr>
      <a:lvl9pPr marL="18288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9pPr>
    </p:titleStyle>
    <p:bodyStyle>
      <a:lvl1pPr marL="381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1pPr>
      <a:lvl2pPr marL="762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2pPr>
      <a:lvl3pPr marL="1143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3pPr>
      <a:lvl4pPr marL="1524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4pPr>
      <a:lvl5pPr marL="1905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5pPr>
      <a:lvl6pPr marL="23622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6pPr>
      <a:lvl7pPr marL="28194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7pPr>
      <a:lvl8pPr marL="32766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8pPr>
      <a:lvl9pPr marL="37338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8663014"/>
            <a:ext cx="13004800" cy="1090586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pic>
        <p:nvPicPr>
          <p:cNvPr id="8" name="รูปภาพ 7" descr="644015_380127452056420_1064996527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28396" y="0"/>
            <a:ext cx="1876404" cy="1876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สี่เหลี่ยมผืนผ้า 8"/>
          <p:cNvSpPr/>
          <p:nvPr/>
        </p:nvSpPr>
        <p:spPr bwMode="auto">
          <a:xfrm>
            <a:off x="0" y="1590652"/>
            <a:ext cx="11217308" cy="142876"/>
          </a:xfrm>
          <a:prstGeom prst="rect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2" name="สี่เหลี่ยมมุมมน 11"/>
          <p:cNvSpPr/>
          <p:nvPr/>
        </p:nvSpPr>
        <p:spPr bwMode="auto">
          <a:xfrm>
            <a:off x="0" y="1947842"/>
            <a:ext cx="13004800" cy="142876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1073112" y="2519346"/>
            <a:ext cx="11072890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3800" b="1" spc="300" dirty="0" smtClean="0">
                <a:ln w="11430" cmpd="sng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FF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Motivation</a:t>
            </a:r>
            <a:endParaRPr lang="th-TH" sz="13800" b="1" cap="none" spc="300" dirty="0">
              <a:ln w="11430" cmpd="sng">
                <a:solidFill>
                  <a:srgbClr val="FFC000"/>
                </a:solidFill>
                <a:prstDash val="solid"/>
                <a:miter lim="800000"/>
              </a:ln>
              <a:solidFill>
                <a:srgbClr val="FFFF66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3573442" y="5519742"/>
            <a:ext cx="5929354" cy="1988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8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การจูงใจ</a:t>
            </a:r>
            <a:endParaRPr lang="th-TH" sz="8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00" name="AutoShape 4"/>
          <p:cNvSpPr>
            <a:spLocks/>
          </p:cNvSpPr>
          <p:nvPr/>
        </p:nvSpPr>
        <p:spPr bwMode="auto">
          <a:xfrm>
            <a:off x="930236" y="1947842"/>
            <a:ext cx="11430080" cy="207170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90" y="0"/>
                </a:moveTo>
                <a:lnTo>
                  <a:pt x="21600" y="0"/>
                </a:lnTo>
                <a:lnTo>
                  <a:pt x="21600" y="17999"/>
                </a:lnTo>
                <a:cubicBezTo>
                  <a:pt x="21600" y="19988"/>
                  <a:pt x="20619" y="21600"/>
                  <a:pt x="19409" y="21600"/>
                </a:cubicBezTo>
                <a:cubicBezTo>
                  <a:pt x="19409" y="21600"/>
                  <a:pt x="19409" y="21600"/>
                  <a:pt x="19409" y="21600"/>
                </a:cubicBezTo>
                <a:lnTo>
                  <a:pt x="0" y="21600"/>
                </a:lnTo>
                <a:lnTo>
                  <a:pt x="0" y="3600"/>
                </a:lnTo>
                <a:cubicBezTo>
                  <a:pt x="0" y="1611"/>
                  <a:pt x="980" y="0"/>
                  <a:pt x="2190" y="0"/>
                </a:cubicBezTo>
                <a:cubicBezTo>
                  <a:pt x="2190" y="0"/>
                  <a:pt x="2190" y="0"/>
                  <a:pt x="2190" y="0"/>
                </a:cubicBezTo>
                <a:close/>
              </a:path>
            </a:pathLst>
          </a:custGeom>
          <a:gradFill flip="none" rotWithShape="1">
            <a:gsLst>
              <a:gs pos="0">
                <a:srgbClr val="FD6A2F">
                  <a:shade val="30000"/>
                  <a:satMod val="115000"/>
                </a:srgbClr>
              </a:gs>
              <a:gs pos="50000">
                <a:srgbClr val="FD6A2F">
                  <a:shade val="67500"/>
                  <a:satMod val="115000"/>
                </a:srgbClr>
              </a:gs>
              <a:gs pos="100000">
                <a:srgbClr val="FD6A2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2700" cap="flat" cmpd="sng">
            <a:solidFill>
              <a:schemeClr val="tx1"/>
            </a:solidFill>
            <a:prstDash val="lgDashDot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1215988" y="2090718"/>
            <a:ext cx="1093001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1. การ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คาดหวัง</a:t>
            </a:r>
            <a:r>
              <a:rPr lang="en-US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(Expectation) 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คือ การคาดการณ์ล่วงหน้าของบุคคลว่า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มีแนวโน้ม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ที่จะประสบ</a:t>
            </a:r>
            <a:r>
              <a:rPr lang="th-TH" sz="44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ความสําเร็จ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เพียงใด</a:t>
            </a:r>
            <a:endParaRPr lang="en-US" sz="4400" b="1" dirty="0" smtClean="0">
              <a:solidFill>
                <a:schemeClr val="bg1"/>
              </a:solidFill>
              <a:latin typeface="EucrosiaUPC" pitchFamily="18" charset="-34"/>
              <a:cs typeface="EucrosiaUPC" pitchFamily="18" charset="-34"/>
            </a:endParaRPr>
          </a:p>
          <a:p>
            <a:endParaRPr lang="th-TH" dirty="0"/>
          </a:p>
        </p:txBody>
      </p:sp>
      <p:sp>
        <p:nvSpPr>
          <p:cNvPr id="10" name="มนมุมสี่เหลี่ยมด้านทแยงมุม 9"/>
          <p:cNvSpPr/>
          <p:nvPr/>
        </p:nvSpPr>
        <p:spPr bwMode="auto">
          <a:xfrm>
            <a:off x="1001674" y="4305296"/>
            <a:ext cx="11287204" cy="2428892"/>
          </a:xfrm>
          <a:prstGeom prst="round2DiagRect">
            <a:avLst/>
          </a:prstGeom>
          <a:gradFill flip="none" rotWithShape="1">
            <a:gsLst>
              <a:gs pos="0">
                <a:srgbClr val="FD6A2F">
                  <a:shade val="30000"/>
                  <a:satMod val="115000"/>
                </a:srgbClr>
              </a:gs>
              <a:gs pos="50000">
                <a:srgbClr val="FD6A2F">
                  <a:shade val="67500"/>
                  <a:satMod val="115000"/>
                </a:srgbClr>
              </a:gs>
              <a:gs pos="100000">
                <a:srgbClr val="FD6A2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2700" cap="flat" cmpd="sng" algn="ctr">
            <a:solidFill>
              <a:schemeClr val="tx1"/>
            </a:solidFill>
            <a:prstDash val="lgDashDot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87426" y="4376734"/>
            <a:ext cx="10787138" cy="2123658"/>
          </a:xfrm>
          <a:prstGeom prst="rect">
            <a:avLst/>
          </a:prstGeom>
          <a:gradFill flip="none" rotWithShape="1">
            <a:gsLst>
              <a:gs pos="0">
                <a:srgbClr val="FD6A2F">
                  <a:shade val="30000"/>
                  <a:satMod val="115000"/>
                </a:srgbClr>
              </a:gs>
              <a:gs pos="50000">
                <a:srgbClr val="FD6A2F">
                  <a:shade val="67500"/>
                  <a:satMod val="115000"/>
                </a:srgbClr>
              </a:gs>
              <a:gs pos="100000">
                <a:srgbClr val="FD6A2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rtlCol="0">
            <a:spAutoFit/>
          </a:bodyPr>
          <a:lstStyle/>
          <a:p>
            <a:pPr algn="l"/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2. สภาวะที่ล่อ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ใจ</a:t>
            </a:r>
            <a:r>
              <a:rPr lang="en-US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(</a:t>
            </a:r>
            <a:r>
              <a:rPr lang="en-US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Incentive) 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คือ ค่าของสิ่งล่อใจที่เป็น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เป้าหมายเป็นความพอใจ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ของบุคคลที่จะได้จากการ</a:t>
            </a:r>
            <a:r>
              <a:rPr lang="th-TH" sz="44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ทํางาน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แรงจูงใจ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ใฝ่สัมฤทธิ์แต่ละบุคคลย่อมแตกต่างกัน</a:t>
            </a:r>
            <a:endParaRPr lang="th-TH" sz="4400" b="1" dirty="0">
              <a:solidFill>
                <a:schemeClr val="bg1"/>
              </a:solidFill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2" name="มนมุมสี่เหลี่ยมด้านทแยงมุม 11"/>
          <p:cNvSpPr/>
          <p:nvPr/>
        </p:nvSpPr>
        <p:spPr bwMode="auto">
          <a:xfrm>
            <a:off x="1001674" y="7019940"/>
            <a:ext cx="11358642" cy="2357454"/>
          </a:xfrm>
          <a:prstGeom prst="round2DiagRect">
            <a:avLst/>
          </a:prstGeom>
          <a:gradFill flip="none" rotWithShape="1">
            <a:gsLst>
              <a:gs pos="0">
                <a:srgbClr val="FD6A2F">
                  <a:shade val="30000"/>
                  <a:satMod val="115000"/>
                </a:srgbClr>
              </a:gs>
              <a:gs pos="50000">
                <a:srgbClr val="FD6A2F">
                  <a:shade val="67500"/>
                  <a:satMod val="115000"/>
                </a:srgbClr>
              </a:gs>
              <a:gs pos="100000">
                <a:srgbClr val="FD6A2F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2700" cap="flat" cmpd="sng" algn="ctr">
            <a:solidFill>
              <a:schemeClr val="tx1"/>
            </a:solidFill>
            <a:prstDash val="lgDashDot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15988" y="7019940"/>
            <a:ext cx="109300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3. 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แรงขับของแต่ละ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คน</a:t>
            </a:r>
            <a:r>
              <a:rPr lang="en-US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(Motive) 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เหตุผลที่ธรรมชาติ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ของความต้องการของแต่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ละบุคคลเลือก</a:t>
            </a:r>
            <a:r>
              <a:rPr lang="th-TH" sz="44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กระทํา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หรือมีพฤติกรรมตอบสนองความต้องการตามแต่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สถานการณ์ไม่</a:t>
            </a:r>
            <a:r>
              <a:rPr lang="th-TH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เหมือนกัน</a:t>
            </a:r>
            <a:endParaRPr lang="th-TH" sz="4400" b="1" dirty="0">
              <a:solidFill>
                <a:schemeClr val="bg1"/>
              </a:solidFill>
              <a:latin typeface="EucrosiaUPC" pitchFamily="18" charset="-34"/>
              <a:cs typeface="EucrosiaUPC" pitchFamily="18" charset="-34"/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สี่เหลี่ยมมุมมน 9"/>
          <p:cNvSpPr/>
          <p:nvPr/>
        </p:nvSpPr>
        <p:spPr bwMode="auto">
          <a:xfrm>
            <a:off x="501608" y="1876404"/>
            <a:ext cx="6858048" cy="7643866"/>
          </a:xfrm>
          <a:prstGeom prst="roundRect">
            <a:avLst/>
          </a:prstGeom>
          <a:solidFill>
            <a:srgbClr val="FFFF66"/>
          </a:solidFill>
          <a:ln w="76200">
            <a:solidFill>
              <a:srgbClr val="993300"/>
            </a:solidFill>
            <a:prstDash val="lgDash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8798" y="2019280"/>
            <a:ext cx="6357982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smtClean="0">
                <a:latin typeface="EucrosiaUPC" pitchFamily="18" charset="-34"/>
                <a:cs typeface="EucrosiaUPC" pitchFamily="18" charset="-34"/>
              </a:rPr>
              <a:t>	</a:t>
            </a:r>
            <a:r>
              <a:rPr lang="en-US" sz="4000" b="1" dirty="0" smtClean="0">
                <a:latin typeface="EucrosiaUPC" pitchFamily="18" charset="-34"/>
                <a:cs typeface="EucrosiaUPC" pitchFamily="18" charset="-34"/>
              </a:rPr>
              <a:t>Atkinson </a:t>
            </a:r>
            <a:r>
              <a:rPr lang="en-US" sz="4000" b="1" dirty="0" smtClean="0">
                <a:latin typeface="EucrosiaUPC" pitchFamily="18" charset="-34"/>
                <a:cs typeface="EucrosiaUPC" pitchFamily="18" charset="-34"/>
              </a:rPr>
              <a:t>(</a:t>
            </a:r>
            <a:r>
              <a:rPr lang="th-TH" sz="4000" b="1" dirty="0" smtClean="0">
                <a:latin typeface="EucrosiaUPC" pitchFamily="18" charset="-34"/>
                <a:cs typeface="EucrosiaUPC" pitchFamily="18" charset="-34"/>
              </a:rPr>
              <a:t>1966</a:t>
            </a:r>
            <a:r>
              <a:rPr lang="en-US" sz="4000" b="1" dirty="0" smtClean="0">
                <a:latin typeface="EucrosiaUPC" pitchFamily="18" charset="-34"/>
                <a:cs typeface="EucrosiaUPC" pitchFamily="18" charset="-34"/>
              </a:rPr>
              <a:t>) 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ได้อธิบายแรงจูงใจใฝ่สัมฤทธิ์ว่าเป็นแรงผลักดันที่เกิดขึ้นเมื่อบุคคลรู้ตัวว่าการ</a:t>
            </a:r>
            <a:r>
              <a:rPr lang="th-TH" sz="4400" b="1" dirty="0" err="1" smtClean="0">
                <a:latin typeface="EucrosiaUPC" pitchFamily="18" charset="-34"/>
                <a:cs typeface="EucrosiaUPC" pitchFamily="18" charset="-34"/>
              </a:rPr>
              <a:t>กระทํา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ของตนจะต้องได้รับการประเมินผลจากตัวเองหรือบุคคลอื่นโดยเทียบเคียงกับมาตรฐานอันดีเยี่ยม ผลจาก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การประเมิน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อาจเป็นที่พอใจเมื่อ</a:t>
            </a:r>
            <a:r>
              <a:rPr lang="th-TH" sz="4400" b="1" dirty="0" err="1" smtClean="0">
                <a:latin typeface="EucrosiaUPC" pitchFamily="18" charset="-34"/>
                <a:cs typeface="EucrosiaUPC" pitchFamily="18" charset="-34"/>
              </a:rPr>
              <a:t>กระทํา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จนเสร็จ หรือไม่น่าพอใจเมื่อ</a:t>
            </a:r>
            <a:r>
              <a:rPr lang="th-TH" sz="4400" b="1" dirty="0" err="1" smtClean="0">
                <a:latin typeface="EucrosiaUPC" pitchFamily="18" charset="-34"/>
                <a:cs typeface="EucrosiaUPC" pitchFamily="18" charset="-34"/>
              </a:rPr>
              <a:t>กระทํา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ไม่</a:t>
            </a:r>
            <a:r>
              <a:rPr lang="th-TH" sz="4400" b="1" dirty="0" err="1" smtClean="0">
                <a:latin typeface="EucrosiaUPC" pitchFamily="18" charset="-34"/>
                <a:cs typeface="EucrosiaUPC" pitchFamily="18" charset="-34"/>
              </a:rPr>
              <a:t>สําเร็จ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ก็ได้บุคคลจะมีแรงจูงใจใฝ่สัมฤทธิ์มากหรือน้อยขึ้นอยู่กับประเด็นต่าง ๆ  3 ประเด็น</a:t>
            </a:r>
            <a:endParaRPr lang="th-TH" sz="4000" b="1" dirty="0" smtClean="0">
              <a:latin typeface="EucrosiaUPC" pitchFamily="18" charset="-34"/>
              <a:cs typeface="EucrosiaUPC" pitchFamily="18" charset="-34"/>
            </a:endParaRPr>
          </a:p>
          <a:p>
            <a:endParaRPr lang="th-TH" dirty="0"/>
          </a:p>
        </p:txBody>
      </p:sp>
      <p:pic>
        <p:nvPicPr>
          <p:cNvPr id="12" name="รูปภาพ 11" descr="images (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88284" y="2305032"/>
            <a:ext cx="4214842" cy="66165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1113" y="68897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สี่เหลี่ยมมุมมน 9"/>
          <p:cNvSpPr/>
          <p:nvPr/>
        </p:nvSpPr>
        <p:spPr bwMode="auto">
          <a:xfrm>
            <a:off x="287294" y="1876404"/>
            <a:ext cx="12430212" cy="3500462"/>
          </a:xfrm>
          <a:prstGeom prst="roundRect">
            <a:avLst/>
          </a:prstGeom>
          <a:solidFill>
            <a:schemeClr val="tx2"/>
          </a:solidFill>
          <a:ln w="76200" cmpd="sng">
            <a:solidFill>
              <a:srgbClr val="FD6A2F"/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7294" y="2019280"/>
            <a:ext cx="1236031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l"/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      </a:t>
            </a:r>
            <a:r>
              <a:rPr lang="en-US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1.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การ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จูงใจที่จะบรรลุ</a:t>
            </a:r>
            <a:r>
              <a:rPr lang="th-TH" sz="40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ความสําเร็จ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( </a:t>
            </a:r>
            <a:r>
              <a:rPr lang="en-US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Motive to Achieve </a:t>
            </a:r>
            <a:r>
              <a:rPr lang="en-US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Success)</a:t>
            </a:r>
            <a:endParaRPr lang="th-TH" sz="4000" b="1" dirty="0" smtClean="0">
              <a:solidFill>
                <a:schemeClr val="bg1"/>
              </a:solidFill>
              <a:latin typeface="EucrosiaUPC" pitchFamily="18" charset="-34"/>
              <a:cs typeface="EucrosiaUPC" pitchFamily="18" charset="-34"/>
            </a:endParaRPr>
          </a:p>
          <a:p>
            <a:pPr marL="742950" indent="-742950" algn="l"/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	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	บุคคลแต่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ละคนมีแรงจูงใจที่จะ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ไปสู่</a:t>
            </a:r>
            <a:r>
              <a:rPr lang="th-TH" sz="40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ความสําเร็จ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 รวมทั้ง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จูงใจที่จะ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หลีกเลี่ยงความ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ล้มเหลว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แตกต่างกัน 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ขึ้นอยู่กับประสบการณ์เดิมของแต่ละ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บุคคลถ้า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เขาประสบ</a:t>
            </a:r>
            <a:r>
              <a:rPr lang="th-TH" sz="40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ความสําเร็จ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เขา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จะมี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แรงจูงใจใฝ่สัมฤทธิ์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มากกว่าบุคคลที่เคยประสบความล้มเหลวมาก่อน ซึ่งจะมีแรงจูงในใฝ่สัมฤทธิ์</a:t>
            </a:r>
            <a:endParaRPr lang="en-US" sz="4000" b="1" dirty="0" smtClean="0">
              <a:solidFill>
                <a:schemeClr val="bg1"/>
              </a:solidFill>
              <a:latin typeface="EucrosiaUPC" pitchFamily="18" charset="-34"/>
              <a:cs typeface="EucrosiaUPC" pitchFamily="18" charset="-34"/>
            </a:endParaRPr>
          </a:p>
          <a:p>
            <a:endParaRPr lang="th-TH" dirty="0" smtClean="0"/>
          </a:p>
          <a:p>
            <a:endParaRPr lang="th-TH" dirty="0"/>
          </a:p>
        </p:txBody>
      </p:sp>
      <p:pic>
        <p:nvPicPr>
          <p:cNvPr id="12" name="รูปภาพ 11" descr="ดาวน์โหลด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566" y="5662618"/>
            <a:ext cx="6429420" cy="373956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33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สี่เหลี่ยมมุมมน 9"/>
          <p:cNvSpPr/>
          <p:nvPr/>
        </p:nvSpPr>
        <p:spPr bwMode="auto">
          <a:xfrm>
            <a:off x="573046" y="2090718"/>
            <a:ext cx="12073022" cy="3000396"/>
          </a:xfrm>
          <a:prstGeom prst="roundRect">
            <a:avLst/>
          </a:prstGeom>
          <a:solidFill>
            <a:schemeClr val="tx2"/>
          </a:solidFill>
          <a:ln w="76200" cap="flat" cmpd="sng" algn="ctr">
            <a:solidFill>
              <a:srgbClr val="FD6A2F"/>
            </a:solidFill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1674" y="2305032"/>
            <a:ext cx="111443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2. การมีโอกาสของ</a:t>
            </a:r>
            <a:r>
              <a:rPr lang="th-TH" sz="40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ความสําเร็จ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 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( </a:t>
            </a:r>
            <a:r>
              <a:rPr lang="en-US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Probability of Success ) </a:t>
            </a:r>
            <a:endParaRPr lang="th-TH" sz="4000" b="1" dirty="0" smtClean="0">
              <a:solidFill>
                <a:schemeClr val="bg1"/>
              </a:solidFill>
              <a:latin typeface="EucrosiaUPC" pitchFamily="18" charset="-34"/>
              <a:cs typeface="EucrosiaUPC" pitchFamily="18" charset="-34"/>
            </a:endParaRPr>
          </a:p>
          <a:p>
            <a:pPr algn="l"/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	ถ้า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งานที่ไม่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ยากหรือ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ง่ายเกินไป บุคคลจะมีแรงจูงใจ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ใฝ่สัมฤทธิ์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มาก แต่ถ้างานที่</a:t>
            </a:r>
            <a:r>
              <a:rPr lang="th-TH" sz="40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ทํา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ง่ายหรือยากเกินไป 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ไม่ว่าคนๆ นั้น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จะมีแรงจูงใจใฝ่ สัมฤทธิ์มากหรือน้อย เขาก็จะไม่รู้สึกว่า เขาจะมีโอกาสประสบ</a:t>
            </a:r>
            <a:r>
              <a:rPr lang="th-TH" sz="40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ความสําเร็จ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หรือความ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ล้มเหลว</a:t>
            </a:r>
            <a:endParaRPr lang="en-US" sz="4000" b="1" dirty="0" smtClean="0">
              <a:solidFill>
                <a:schemeClr val="bg1"/>
              </a:solidFill>
              <a:latin typeface="EucrosiaUPC" pitchFamily="18" charset="-34"/>
              <a:cs typeface="EucrosiaUPC" pitchFamily="18" charset="-34"/>
            </a:endParaRPr>
          </a:p>
          <a:p>
            <a:endParaRPr lang="th-TH" dirty="0"/>
          </a:p>
        </p:txBody>
      </p:sp>
      <p:pic>
        <p:nvPicPr>
          <p:cNvPr id="12" name="รูปภาพ 11" descr="images (3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6252" y="5591180"/>
            <a:ext cx="6643734" cy="332186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33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สี่เหลี่ยมมุมมน 9"/>
          <p:cNvSpPr/>
          <p:nvPr/>
        </p:nvSpPr>
        <p:spPr bwMode="auto">
          <a:xfrm>
            <a:off x="573046" y="2162156"/>
            <a:ext cx="11858708" cy="2714644"/>
          </a:xfrm>
          <a:prstGeom prst="roundRect">
            <a:avLst/>
          </a:prstGeom>
          <a:solidFill>
            <a:schemeClr val="tx2"/>
          </a:solidFill>
          <a:ln w="76200" cap="flat" cmpd="sng" algn="ctr">
            <a:solidFill>
              <a:srgbClr val="FD6A2F"/>
            </a:solidFill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3112" y="2447908"/>
            <a:ext cx="1100145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3. คุณค่าของ</a:t>
            </a:r>
            <a:r>
              <a:rPr lang="th-TH" sz="40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ความสําเร็จ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 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( </a:t>
            </a:r>
            <a:r>
              <a:rPr lang="en-US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Incentive Value of Success ) </a:t>
            </a:r>
            <a:endParaRPr lang="th-TH" sz="4000" b="1" dirty="0" smtClean="0">
              <a:solidFill>
                <a:schemeClr val="bg1"/>
              </a:solidFill>
              <a:latin typeface="EucrosiaUPC" pitchFamily="18" charset="-34"/>
              <a:cs typeface="EucrosiaUPC" pitchFamily="18" charset="-34"/>
            </a:endParaRPr>
          </a:p>
          <a:p>
            <a:pPr algn="l"/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	เมื่อ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บุคคล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มีความ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พึงพอใจใน</a:t>
            </a:r>
            <a:r>
              <a:rPr lang="th-TH" sz="40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ความสําเร็จ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ของตนมากขึ้นก็จะ</a:t>
            </a:r>
            <a:r>
              <a:rPr lang="th-TH" sz="40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ทํา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ให้เขาไม่เกิดความพึงพอใจใน</a:t>
            </a:r>
            <a:r>
              <a:rPr lang="th-TH" sz="4000" b="1" dirty="0" err="1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ความสําเร็จ</a:t>
            </a:r>
            <a:r>
              <a:rPr lang="th-TH" sz="4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นั้น</a:t>
            </a:r>
            <a:endParaRPr lang="en-US" sz="4000" b="1" dirty="0" smtClean="0">
              <a:solidFill>
                <a:schemeClr val="bg1"/>
              </a:solidFill>
              <a:latin typeface="EucrosiaUPC" pitchFamily="18" charset="-34"/>
              <a:cs typeface="EucrosiaUPC" pitchFamily="18" charset="-34"/>
            </a:endParaRPr>
          </a:p>
          <a:p>
            <a:endParaRPr lang="th-TH" dirty="0"/>
          </a:p>
        </p:txBody>
      </p:sp>
      <p:pic>
        <p:nvPicPr>
          <p:cNvPr id="12" name="รูปภาพ 11" descr="images (4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4880" y="5519742"/>
            <a:ext cx="5572164" cy="366958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33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cover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00" name="AutoShape 4"/>
          <p:cNvSpPr>
            <a:spLocks/>
          </p:cNvSpPr>
          <p:nvPr/>
        </p:nvSpPr>
        <p:spPr bwMode="auto">
          <a:xfrm>
            <a:off x="358732" y="1876404"/>
            <a:ext cx="10144196" cy="164307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90" y="0"/>
                </a:moveTo>
                <a:lnTo>
                  <a:pt x="21600" y="0"/>
                </a:lnTo>
                <a:lnTo>
                  <a:pt x="21600" y="17999"/>
                </a:lnTo>
                <a:cubicBezTo>
                  <a:pt x="21600" y="19988"/>
                  <a:pt x="20619" y="21600"/>
                  <a:pt x="19409" y="21600"/>
                </a:cubicBezTo>
                <a:cubicBezTo>
                  <a:pt x="19409" y="21600"/>
                  <a:pt x="19409" y="21600"/>
                  <a:pt x="19409" y="21600"/>
                </a:cubicBezTo>
                <a:lnTo>
                  <a:pt x="0" y="21600"/>
                </a:lnTo>
                <a:lnTo>
                  <a:pt x="0" y="3600"/>
                </a:lnTo>
                <a:cubicBezTo>
                  <a:pt x="0" y="1611"/>
                  <a:pt x="980" y="0"/>
                  <a:pt x="2190" y="0"/>
                </a:cubicBezTo>
                <a:cubicBezTo>
                  <a:pt x="2190" y="0"/>
                  <a:pt x="2190" y="0"/>
                  <a:pt x="2190" y="0"/>
                </a:cubicBezTo>
                <a:close/>
              </a:path>
            </a:pathLst>
          </a:custGeom>
          <a:solidFill>
            <a:srgbClr val="FFFFFF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 dirty="0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430170" y="1733528"/>
            <a:ext cx="100013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ทฤษฎีความ</a:t>
            </a:r>
            <a:r>
              <a:rPr lang="th-TH" sz="54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ต้องการความสำเร็จของแมคคลีแลนด์ </a:t>
            </a:r>
            <a:r>
              <a:rPr lang="en-US" sz="54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(McClelland’s Theory of Needs)</a:t>
            </a:r>
            <a:endParaRPr lang="th-TH" sz="5400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2" name="พับมุม 11"/>
          <p:cNvSpPr/>
          <p:nvPr/>
        </p:nvSpPr>
        <p:spPr bwMode="auto">
          <a:xfrm>
            <a:off x="0" y="3733792"/>
            <a:ext cx="13004800" cy="6019808"/>
          </a:xfrm>
          <a:prstGeom prst="foldedCorner">
            <a:avLst/>
          </a:prstGeom>
          <a:solidFill>
            <a:srgbClr val="92D050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805230"/>
            <a:ext cx="13004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4400" dirty="0" smtClean="0">
                <a:latin typeface="EucrosiaUPC" pitchFamily="18" charset="-34"/>
                <a:cs typeface="EucrosiaUPC" pitchFamily="18" charset="-34"/>
              </a:rPr>
              <a:t>	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นักจิตวิทยา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ชื่อดังได้ใช้เวลานับสิบปีเพื่อศึกษาโครงสร้างความต้องการของมนุษย์ที่เกี่ยวกับเรื่องการจูงใจ ตามทฤษฎีของแมคคลีแลนด์ ถือว่าความต้องการ </a:t>
            </a:r>
            <a:r>
              <a:rPr lang="en-US" sz="4400" b="1" dirty="0" smtClean="0">
                <a:latin typeface="EucrosiaUPC" pitchFamily="18" charset="-34"/>
                <a:cs typeface="EucrosiaUPC" pitchFamily="18" charset="-34"/>
              </a:rPr>
              <a:t>(need) 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สะท้อนมาจากคุณลักษณะด้านบุคลิกภาพที่บุคคลนั้นเคยมีประสบการณ์จากการเลี้ยงดูมา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ตั้งแต่</a:t>
            </a:r>
            <a:r>
              <a:rPr lang="th-TH" sz="4400" b="1" dirty="0" err="1" smtClean="0">
                <a:latin typeface="EucrosiaUPC" pitchFamily="18" charset="-34"/>
                <a:cs typeface="EucrosiaUPC" pitchFamily="18" charset="-34"/>
              </a:rPr>
              <a:t>เยาวัย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 เชื่อ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ว่าพฤติกรรมแต่ละอย่างเป็นผลสืบเนื่องมาจากความต้องการ กล่าวอีกนัยหนึ่งก็คือ   ภายใต้สถานการณ์หนึ่งก็จะมีความต้องการอย่างหนึ่ง ซึ่งส่งผลให้เกิดแรงจูงใจในกรณีเฉพาะสำหรับบุคคลนั้น 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แมคคลีแลนด์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ได้เสนอความ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ต้องการ  </a:t>
            </a:r>
            <a:r>
              <a:rPr lang="en-US" sz="4400" b="1" dirty="0" smtClean="0">
                <a:latin typeface="EucrosiaUPC" pitchFamily="18" charset="-34"/>
                <a:cs typeface="EucrosiaUPC" pitchFamily="18" charset="-34"/>
              </a:rPr>
              <a:t>3  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ประเภท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ที่เกี่ยวกับพฤติกรรมองค์การได้แก่ 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ความ</a:t>
            </a:r>
            <a:r>
              <a:rPr lang="th-TH" sz="4400" b="1" dirty="0" smtClean="0">
                <a:latin typeface="EucrosiaUPC" pitchFamily="18" charset="-34"/>
                <a:cs typeface="EucrosiaUPC" pitchFamily="18" charset="-34"/>
              </a:rPr>
              <a:t>ต้องการความสำเร็จ ความต้องการความรักใคร่ผูกพัน และความต้องการอำนาจ</a:t>
            </a:r>
            <a:endParaRPr lang="th-TH" sz="4400" b="1" dirty="0">
              <a:latin typeface="EucrosiaUPC" pitchFamily="18" charset="-34"/>
              <a:cs typeface="EucrosiaUPC" pitchFamily="18" charset="-34"/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00" name="AutoShape 4"/>
          <p:cNvSpPr>
            <a:spLocks/>
          </p:cNvSpPr>
          <p:nvPr/>
        </p:nvSpPr>
        <p:spPr bwMode="auto">
          <a:xfrm>
            <a:off x="644484" y="3662354"/>
            <a:ext cx="12049167" cy="585791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90" y="0"/>
                </a:moveTo>
                <a:lnTo>
                  <a:pt x="21600" y="0"/>
                </a:lnTo>
                <a:lnTo>
                  <a:pt x="21600" y="17999"/>
                </a:lnTo>
                <a:cubicBezTo>
                  <a:pt x="21600" y="19988"/>
                  <a:pt x="20619" y="21600"/>
                  <a:pt x="19409" y="21600"/>
                </a:cubicBezTo>
                <a:cubicBezTo>
                  <a:pt x="19409" y="21600"/>
                  <a:pt x="19409" y="21600"/>
                  <a:pt x="19409" y="21600"/>
                </a:cubicBezTo>
                <a:lnTo>
                  <a:pt x="0" y="21600"/>
                </a:lnTo>
                <a:lnTo>
                  <a:pt x="0" y="3600"/>
                </a:lnTo>
                <a:cubicBezTo>
                  <a:pt x="0" y="1611"/>
                  <a:pt x="980" y="0"/>
                  <a:pt x="2190" y="0"/>
                </a:cubicBezTo>
                <a:cubicBezTo>
                  <a:pt x="2190" y="0"/>
                  <a:pt x="2190" y="0"/>
                  <a:pt x="2190" y="0"/>
                </a:cubicBezTo>
                <a:close/>
              </a:path>
            </a:pathLst>
          </a:custGeom>
          <a:solidFill>
            <a:srgbClr val="FFFFFF"/>
          </a:solidFill>
          <a:ln w="76200" cap="flat" cmpd="sng">
            <a:solidFill>
              <a:schemeClr val="tx1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เครื่องหมายบั้ง 8"/>
          <p:cNvSpPr/>
          <p:nvPr/>
        </p:nvSpPr>
        <p:spPr bwMode="auto">
          <a:xfrm>
            <a:off x="287294" y="1947842"/>
            <a:ext cx="11645936" cy="1428760"/>
          </a:xfrm>
          <a:prstGeom prst="chevron">
            <a:avLst/>
          </a:prstGeom>
          <a:solidFill>
            <a:srgbClr val="FFC000"/>
          </a:solidFill>
          <a:ln w="57150" cap="flat" cmpd="sng" algn="ctr">
            <a:solidFill>
              <a:schemeClr val="tx1"/>
            </a:solidFill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4550" y="2233594"/>
            <a:ext cx="105013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ความต้องการความสำเร็จ </a:t>
            </a: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(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need for achievement) </a:t>
            </a: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1674" y="4019544"/>
            <a:ext cx="1150151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	เป็น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ความต้องการที่จะทำงานได้ดีขึ้น มีประสิทธิภาพมากขึ้น มีมาตรฐานสูงขึ้นในชีวิต มีผู้ความต้องการความสำเร็จสูงจะมีลักษณะพฤติกรรม 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ดังนี้</a:t>
            </a:r>
          </a:p>
          <a:p>
            <a:pPr algn="l"/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-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มี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เป้าหมายในการทำงานสูง ชัดเจนและท้าทาย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ความสามารถ</a:t>
            </a:r>
          </a:p>
          <a:p>
            <a:pPr algn="l"/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-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มุ่งที่ความสำเร็จของงานมากกว่ารางวัล หรือผลตอบแทนเป็นเงินทอง</a:t>
            </a:r>
          </a:p>
          <a:p>
            <a:pPr algn="l"/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-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ต้องการ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ข้อมูลย้อนกลับในความก้าวหน้าสู่ความสำเร็จทุกระดับ</a:t>
            </a:r>
          </a:p>
          <a:p>
            <a:pPr algn="l"/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 -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รับผิดชอบ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งานส่วนตัวมากกว่าการมีส่วนร่วมกับผู้อื่น</a:t>
            </a:r>
          </a:p>
          <a:p>
            <a:pPr algn="l"/>
            <a:endParaRPr lang="th-TH" sz="4400" b="1" dirty="0" smtClean="0">
              <a:solidFill>
                <a:srgbClr val="00B050"/>
              </a:solidFill>
              <a:latin typeface="EucrosiaUPC" pitchFamily="18" charset="-34"/>
              <a:cs typeface="EucrosiaUPC" pitchFamily="18" charset="-34"/>
            </a:endParaRPr>
          </a:p>
          <a:p>
            <a:pPr algn="l"/>
            <a:endParaRPr lang="th-TH" sz="4400" b="1" dirty="0">
              <a:solidFill>
                <a:srgbClr val="00B050"/>
              </a:solidFill>
              <a:latin typeface="EucrosiaUPC" pitchFamily="18" charset="-34"/>
              <a:cs typeface="EucrosiaUPC" pitchFamily="18" charset="-34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AutoShape 4"/>
          <p:cNvSpPr>
            <a:spLocks/>
          </p:cNvSpPr>
          <p:nvPr/>
        </p:nvSpPr>
        <p:spPr bwMode="auto">
          <a:xfrm>
            <a:off x="644484" y="3662354"/>
            <a:ext cx="12049167" cy="585791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90" y="0"/>
                </a:moveTo>
                <a:lnTo>
                  <a:pt x="21600" y="0"/>
                </a:lnTo>
                <a:lnTo>
                  <a:pt x="21600" y="17999"/>
                </a:lnTo>
                <a:cubicBezTo>
                  <a:pt x="21600" y="19988"/>
                  <a:pt x="20619" y="21600"/>
                  <a:pt x="19409" y="21600"/>
                </a:cubicBezTo>
                <a:cubicBezTo>
                  <a:pt x="19409" y="21600"/>
                  <a:pt x="19409" y="21600"/>
                  <a:pt x="19409" y="21600"/>
                </a:cubicBezTo>
                <a:lnTo>
                  <a:pt x="0" y="21600"/>
                </a:lnTo>
                <a:lnTo>
                  <a:pt x="0" y="3600"/>
                </a:lnTo>
                <a:cubicBezTo>
                  <a:pt x="0" y="1611"/>
                  <a:pt x="980" y="0"/>
                  <a:pt x="2190" y="0"/>
                </a:cubicBezTo>
                <a:cubicBezTo>
                  <a:pt x="2190" y="0"/>
                  <a:pt x="2190" y="0"/>
                  <a:pt x="2190" y="0"/>
                </a:cubicBezTo>
                <a:close/>
              </a:path>
            </a:pathLst>
          </a:custGeom>
          <a:solidFill>
            <a:srgbClr val="FFFFFF"/>
          </a:solidFill>
          <a:ln w="76200" cap="flat" cmpd="sng">
            <a:solidFill>
              <a:schemeClr val="tx1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sp>
        <p:nvSpPr>
          <p:cNvPr id="10" name="เครื่องหมายบั้ง 9"/>
          <p:cNvSpPr/>
          <p:nvPr/>
        </p:nvSpPr>
        <p:spPr bwMode="auto">
          <a:xfrm>
            <a:off x="287294" y="1947842"/>
            <a:ext cx="9644130" cy="1428760"/>
          </a:xfrm>
          <a:prstGeom prst="chevron">
            <a:avLst/>
          </a:prstGeom>
          <a:solidFill>
            <a:srgbClr val="FFC000"/>
          </a:solidFill>
          <a:ln w="57150" cap="flat" cmpd="sng" algn="ctr">
            <a:solidFill>
              <a:schemeClr val="tx1"/>
            </a:solidFill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1674" y="2233594"/>
            <a:ext cx="807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ความต้องการอำนาจ (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need for power)</a:t>
            </a:r>
            <a:endParaRPr lang="th-TH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4550" y="3948106"/>
            <a:ext cx="1135864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4400" dirty="0" smtClean="0">
                <a:latin typeface="EucrosiaUPC" pitchFamily="18" charset="-34"/>
                <a:cs typeface="EucrosiaUPC" pitchFamily="18" charset="-34"/>
              </a:rPr>
              <a:t>	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เป็น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ความต้องการที่จะมีส่วนควบคุม สร้างอิทธิพล หรือรับผิดชอบในกิจกรรของผู้อื่น ผู้มีความต้องการอำนาจจะมีลักษณะพฤติกรรม ดังนี้</a:t>
            </a:r>
          </a:p>
          <a:p>
            <a:pPr algn="l"/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-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แสวงหา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โอกาสในการควบคุมหรือมีอิทธิพลเหนือบุคคลอื่น</a:t>
            </a:r>
          </a:p>
          <a:p>
            <a:pPr algn="l"/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-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ชอบ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การแข่งขันในสถานการณ์ที่มีโอกาสให้ตนเองครอบงำคนอื่นได้</a:t>
            </a:r>
          </a:p>
          <a:p>
            <a:pPr algn="l"/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 -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สนุกสนาน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ในการเชิญหน้าหรือโต้แย้ง ต่อสู่กับผู้อื่น</a:t>
            </a:r>
          </a:p>
          <a:p>
            <a:pPr algn="l"/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	ความ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ต้องการอำนาจมีสองลักษณะ คือ อำนาจบุคคล และอำนาจสถาบัน อำนาจบุคคลมุ่งเพื่อประโยชน์ส่วนตัวมากกว่าองค์กร แต่อำนาจสถาบันมุ่งเพื่อประโยชน์ส่วนรวมโดยทำงานร่วมกับคนอื่น</a:t>
            </a:r>
          </a:p>
          <a:p>
            <a:endParaRPr lang="th-TH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เครื่องหมายบั้ง 8"/>
          <p:cNvSpPr/>
          <p:nvPr/>
        </p:nvSpPr>
        <p:spPr bwMode="auto">
          <a:xfrm>
            <a:off x="287294" y="1947842"/>
            <a:ext cx="11358642" cy="1428760"/>
          </a:xfrm>
          <a:prstGeom prst="chevron">
            <a:avLst/>
          </a:prstGeom>
          <a:solidFill>
            <a:srgbClr val="FFC000"/>
          </a:solidFill>
          <a:ln w="57150" cap="flat" cmpd="sng" algn="ctr">
            <a:solidFill>
              <a:schemeClr val="tx1"/>
            </a:solidFill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" name="AutoShape 4"/>
          <p:cNvSpPr>
            <a:spLocks/>
          </p:cNvSpPr>
          <p:nvPr/>
        </p:nvSpPr>
        <p:spPr bwMode="auto">
          <a:xfrm>
            <a:off x="644484" y="3662354"/>
            <a:ext cx="12049167" cy="585791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90" y="0"/>
                </a:moveTo>
                <a:lnTo>
                  <a:pt x="21600" y="0"/>
                </a:lnTo>
                <a:lnTo>
                  <a:pt x="21600" y="17999"/>
                </a:lnTo>
                <a:cubicBezTo>
                  <a:pt x="21600" y="19988"/>
                  <a:pt x="20619" y="21600"/>
                  <a:pt x="19409" y="21600"/>
                </a:cubicBezTo>
                <a:cubicBezTo>
                  <a:pt x="19409" y="21600"/>
                  <a:pt x="19409" y="21600"/>
                  <a:pt x="19409" y="21600"/>
                </a:cubicBezTo>
                <a:lnTo>
                  <a:pt x="0" y="21600"/>
                </a:lnTo>
                <a:lnTo>
                  <a:pt x="0" y="3600"/>
                </a:lnTo>
                <a:cubicBezTo>
                  <a:pt x="0" y="1611"/>
                  <a:pt x="980" y="0"/>
                  <a:pt x="2190" y="0"/>
                </a:cubicBezTo>
                <a:cubicBezTo>
                  <a:pt x="2190" y="0"/>
                  <a:pt x="2190" y="0"/>
                  <a:pt x="2190" y="0"/>
                </a:cubicBezTo>
                <a:close/>
              </a:path>
            </a:pathLst>
          </a:custGeom>
          <a:solidFill>
            <a:srgbClr val="FFFFFF"/>
          </a:solidFill>
          <a:ln w="76200" cap="flat" cmpd="sng">
            <a:solidFill>
              <a:schemeClr val="tx1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1073112" y="2162156"/>
            <a:ext cx="99298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ความต้องการความผูกพัน (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need for affiliation) </a:t>
            </a: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8798" y="4162420"/>
            <a:ext cx="1157295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4400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	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เป็น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ความต้องการที่จะรักษามิตรภาพและความสัมพันธ์ระหว่างบุคคลไว้อย่างใกล้ชิด ผู้มีความต้องการความผูกพันมีลักษณะ ดังนี้</a:t>
            </a:r>
          </a:p>
          <a:p>
            <a:pPr algn="l"/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 -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พยายาม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สร้างและรักษาสัมพันธภาพและมิตรภาพให้ยั่งยืน</a:t>
            </a:r>
          </a:p>
          <a:p>
            <a:pPr algn="l"/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 -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อยาก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ให้บุคคลอื่นชื่นชอบตัวเอง</a:t>
            </a:r>
          </a:p>
          <a:p>
            <a:pPr algn="l"/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 -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สนุกสนาน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กับงานเลี้ยง กิจกรรมทางสังคม 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และ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การพบปะสังสรรค์</a:t>
            </a:r>
          </a:p>
          <a:p>
            <a:pPr algn="l"/>
            <a:r>
              <a:rPr lang="en-US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 -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แสง</a:t>
            </a:r>
            <a:r>
              <a:rPr lang="th-TH" sz="4400" b="1" dirty="0" smtClean="0">
                <a:solidFill>
                  <a:srgbClr val="00B050"/>
                </a:solidFill>
                <a:latin typeface="EucrosiaUPC" pitchFamily="18" charset="-34"/>
                <a:cs typeface="EucrosiaUPC" pitchFamily="18" charset="-34"/>
              </a:rPr>
              <a:t>หาการมีส่วนร่วม ด้วยการร่วมกิจกรรมกับกลุ่ม หรือองค์กรต่างๆ</a:t>
            </a:r>
          </a:p>
          <a:p>
            <a:pPr algn="l"/>
            <a:endParaRPr lang="th-TH" dirty="0"/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แผนผังลำดับงาน: เทปเจาะรู 9"/>
          <p:cNvSpPr/>
          <p:nvPr/>
        </p:nvSpPr>
        <p:spPr bwMode="auto">
          <a:xfrm>
            <a:off x="3644880" y="1947842"/>
            <a:ext cx="6357982" cy="1928826"/>
          </a:xfrm>
          <a:prstGeom prst="flowChartPunchedTap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th-TH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แรงจูงใจ 3 ประการ</a:t>
            </a:r>
          </a:p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3" name="ลูกศรขวา 12"/>
          <p:cNvSpPr/>
          <p:nvPr/>
        </p:nvSpPr>
        <p:spPr bwMode="auto">
          <a:xfrm>
            <a:off x="6073772" y="6234122"/>
            <a:ext cx="1214446" cy="714380"/>
          </a:xfrm>
          <a:prstGeom prst="rightArrow">
            <a:avLst/>
          </a:prstGeom>
          <a:solidFill>
            <a:srgbClr val="095CC4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20" name="สี่เหลี่ยมมุมมน 19"/>
          <p:cNvSpPr/>
          <p:nvPr/>
        </p:nvSpPr>
        <p:spPr bwMode="auto">
          <a:xfrm>
            <a:off x="715922" y="4233858"/>
            <a:ext cx="4857784" cy="1214446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3046" y="4376734"/>
            <a:ext cx="49292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>
                <a:solidFill>
                  <a:srgbClr val="FF0000"/>
                </a:solidFill>
                <a:latin typeface="EucrosiaUPC" pitchFamily="18" charset="-34"/>
                <a:cs typeface="EucrosiaUPC" pitchFamily="18" charset="-34"/>
              </a:rPr>
              <a:t> ความต้องการสัมฤทธิ์ผล</a:t>
            </a:r>
            <a:endParaRPr lang="th-TH" sz="4800" dirty="0"/>
          </a:p>
        </p:txBody>
      </p:sp>
      <p:sp>
        <p:nvSpPr>
          <p:cNvPr id="22" name="สี่เหลี่ยมมุมมน 21"/>
          <p:cNvSpPr/>
          <p:nvPr/>
        </p:nvSpPr>
        <p:spPr bwMode="auto">
          <a:xfrm>
            <a:off x="715922" y="6091246"/>
            <a:ext cx="4857784" cy="1214446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23" name="สี่เหลี่ยมมุมมน 22"/>
          <p:cNvSpPr/>
          <p:nvPr/>
        </p:nvSpPr>
        <p:spPr bwMode="auto">
          <a:xfrm>
            <a:off x="7788284" y="4233858"/>
            <a:ext cx="4857784" cy="1214446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574102" y="4448172"/>
            <a:ext cx="35004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>
                <a:solidFill>
                  <a:srgbClr val="FF0000"/>
                </a:solidFill>
                <a:latin typeface="EucrosiaUPC" pitchFamily="18" charset="-34"/>
                <a:cs typeface="EucrosiaUPC" pitchFamily="18" charset="-34"/>
              </a:rPr>
              <a:t>มุ่งความสำเร็จ</a:t>
            </a:r>
            <a:endParaRPr lang="th-TH" sz="4800" dirty="0"/>
          </a:p>
        </p:txBody>
      </p:sp>
      <p:sp>
        <p:nvSpPr>
          <p:cNvPr id="25" name="TextBox 24"/>
          <p:cNvSpPr txBox="1"/>
          <p:nvPr/>
        </p:nvSpPr>
        <p:spPr>
          <a:xfrm>
            <a:off x="787360" y="6305560"/>
            <a:ext cx="4429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>
                <a:solidFill>
                  <a:srgbClr val="FF0000"/>
                </a:solidFill>
                <a:latin typeface="EucrosiaUPC" pitchFamily="18" charset="-34"/>
                <a:cs typeface="EucrosiaUPC" pitchFamily="18" charset="-34"/>
              </a:rPr>
              <a:t>ความต้องการผูกพัน</a:t>
            </a:r>
            <a:endParaRPr lang="th-TH" sz="4800" dirty="0"/>
          </a:p>
        </p:txBody>
      </p:sp>
      <p:sp>
        <p:nvSpPr>
          <p:cNvPr id="26" name="สี่เหลี่ยมมุมมน 25"/>
          <p:cNvSpPr/>
          <p:nvPr/>
        </p:nvSpPr>
        <p:spPr bwMode="auto">
          <a:xfrm>
            <a:off x="7859722" y="7948634"/>
            <a:ext cx="4857784" cy="1214446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27" name="สี่เหลี่ยมมุมมน 26"/>
          <p:cNvSpPr/>
          <p:nvPr/>
        </p:nvSpPr>
        <p:spPr bwMode="auto">
          <a:xfrm>
            <a:off x="715922" y="7877196"/>
            <a:ext cx="4857784" cy="1214446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28" name="สี่เหลี่ยมมุมมน 27"/>
          <p:cNvSpPr/>
          <p:nvPr/>
        </p:nvSpPr>
        <p:spPr bwMode="auto">
          <a:xfrm>
            <a:off x="7788284" y="6091246"/>
            <a:ext cx="4857784" cy="1214446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216912" y="6305560"/>
            <a:ext cx="4143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>
                <a:solidFill>
                  <a:srgbClr val="FF0000"/>
                </a:solidFill>
                <a:latin typeface="EucrosiaUPC" pitchFamily="18" charset="-34"/>
                <a:cs typeface="EucrosiaUPC" pitchFamily="18" charset="-34"/>
              </a:rPr>
              <a:t>มุ่งสร้างความสัมพันธ์</a:t>
            </a:r>
            <a:endParaRPr lang="th-TH" sz="4800" dirty="0"/>
          </a:p>
        </p:txBody>
      </p:sp>
      <p:sp>
        <p:nvSpPr>
          <p:cNvPr id="31" name="ลูกศรขวา 30"/>
          <p:cNvSpPr/>
          <p:nvPr/>
        </p:nvSpPr>
        <p:spPr bwMode="auto">
          <a:xfrm>
            <a:off x="6073772" y="4448172"/>
            <a:ext cx="1214446" cy="714380"/>
          </a:xfrm>
          <a:prstGeom prst="rightArrow">
            <a:avLst/>
          </a:prstGeom>
          <a:solidFill>
            <a:srgbClr val="095CC4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30236" y="8020072"/>
            <a:ext cx="4286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>
                <a:solidFill>
                  <a:srgbClr val="FF0000"/>
                </a:solidFill>
                <a:latin typeface="EucrosiaUPC" pitchFamily="18" charset="-34"/>
                <a:cs typeface="EucrosiaUPC" pitchFamily="18" charset="-34"/>
              </a:rPr>
              <a:t>ความต้องการมีอำนาจ</a:t>
            </a:r>
            <a:endParaRPr lang="th-TH" sz="4800" dirty="0"/>
          </a:p>
        </p:txBody>
      </p:sp>
      <p:sp>
        <p:nvSpPr>
          <p:cNvPr id="34" name="TextBox 33"/>
          <p:cNvSpPr txBox="1"/>
          <p:nvPr/>
        </p:nvSpPr>
        <p:spPr>
          <a:xfrm>
            <a:off x="8431226" y="8091510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>
                <a:solidFill>
                  <a:srgbClr val="FF0000"/>
                </a:solidFill>
                <a:latin typeface="EucrosiaUPC" pitchFamily="18" charset="-34"/>
                <a:cs typeface="EucrosiaUPC" pitchFamily="18" charset="-34"/>
              </a:rPr>
              <a:t>มุ่งสู่อำนาจ</a:t>
            </a:r>
            <a:endParaRPr lang="th-TH" sz="4800" dirty="0"/>
          </a:p>
        </p:txBody>
      </p:sp>
      <p:sp>
        <p:nvSpPr>
          <p:cNvPr id="35" name="ลูกศรขวา 34"/>
          <p:cNvSpPr/>
          <p:nvPr/>
        </p:nvSpPr>
        <p:spPr bwMode="auto">
          <a:xfrm>
            <a:off x="6145210" y="8162948"/>
            <a:ext cx="1214446" cy="714380"/>
          </a:xfrm>
          <a:prstGeom prst="rightArrow">
            <a:avLst/>
          </a:prstGeom>
          <a:solidFill>
            <a:srgbClr val="095CC4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0" y="1590652"/>
            <a:ext cx="435617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การ</a:t>
            </a:r>
            <a:r>
              <a:rPr lang="th-TH" sz="11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จูง</a:t>
            </a:r>
            <a:r>
              <a:rPr lang="th-TH" sz="11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ใจ</a:t>
            </a:r>
            <a:endParaRPr lang="th-TH" sz="115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0" name="สี่เหลี่ยมมุมมน 9"/>
          <p:cNvSpPr/>
          <p:nvPr/>
        </p:nvSpPr>
        <p:spPr bwMode="auto">
          <a:xfrm>
            <a:off x="4430698" y="3019412"/>
            <a:ext cx="8574102" cy="6429420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3574" y="3019413"/>
            <a:ext cx="8431226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6600" b="1" dirty="0" smtClean="0">
                <a:solidFill>
                  <a:schemeClr val="tx1"/>
                </a:solidFill>
                <a:latin typeface="KodchiangUPC" pitchFamily="18" charset="-34"/>
                <a:cs typeface="KodchiangUPC" pitchFamily="18" charset="-34"/>
              </a:rPr>
              <a:t>	</a:t>
            </a:r>
            <a:r>
              <a:rPr lang="th-TH" sz="6600" b="1" dirty="0" smtClean="0">
                <a:latin typeface="EucrosiaUPC" pitchFamily="18" charset="-34"/>
                <a:cs typeface="EucrosiaUPC" pitchFamily="18" charset="-34"/>
              </a:rPr>
              <a:t>กระบวนการ</a:t>
            </a:r>
            <a:r>
              <a:rPr lang="th-TH" sz="6600" b="1" dirty="0" smtClean="0">
                <a:latin typeface="EucrosiaUPC" pitchFamily="18" charset="-34"/>
                <a:cs typeface="EucrosiaUPC" pitchFamily="18" charset="-34"/>
              </a:rPr>
              <a:t>ที่กระตุ้นให้บุคคลแสดงพฤติกรรมไปยังเป้าหมายที่กำหนด  โดยมีแรงจูงใจ </a:t>
            </a:r>
            <a:r>
              <a:rPr lang="en-US" sz="6600" b="1" dirty="0" smtClean="0">
                <a:latin typeface="EucrosiaUPC" pitchFamily="18" charset="-34"/>
                <a:cs typeface="EucrosiaUPC" pitchFamily="18" charset="-34"/>
              </a:rPr>
              <a:t>(motive) </a:t>
            </a:r>
            <a:r>
              <a:rPr lang="th-TH" sz="6600" b="1" dirty="0" smtClean="0">
                <a:latin typeface="EucrosiaUPC" pitchFamily="18" charset="-34"/>
                <a:cs typeface="EucrosiaUPC" pitchFamily="18" charset="-34"/>
              </a:rPr>
              <a:t> เป็นตัวผลักดันให้แสดงพฤติกรรมออกมาอย่างมีทิศทาง เพื่อบรรลุเป้าหมาย</a:t>
            </a:r>
            <a:endParaRPr lang="th-TH" sz="8000" b="1" dirty="0" smtClean="0">
              <a:solidFill>
                <a:schemeClr val="tx1"/>
              </a:solidFill>
              <a:latin typeface="EucrosiaUPC" pitchFamily="18" charset="-34"/>
              <a:cs typeface="EucrosiaUPC" pitchFamily="18" charset="-34"/>
            </a:endParaRPr>
          </a:p>
          <a:p>
            <a:pPr algn="l"/>
            <a:r>
              <a:rPr lang="th-TH" sz="8000" b="1" dirty="0" smtClean="0">
                <a:solidFill>
                  <a:schemeClr val="tx1"/>
                </a:solidFill>
                <a:latin typeface="KodchiangUPC" pitchFamily="18" charset="-34"/>
                <a:cs typeface="KodchiangUPC" pitchFamily="18" charset="-34"/>
              </a:rPr>
              <a:t>	</a:t>
            </a:r>
            <a:endParaRPr lang="th-TH" sz="8000" b="1" dirty="0">
              <a:solidFill>
                <a:schemeClr val="tx1"/>
              </a:solidFill>
              <a:latin typeface="KodchiangUPC" pitchFamily="18" charset="-34"/>
              <a:cs typeface="KodchiangUPC" pitchFamily="18" charset="-34"/>
            </a:endParaRPr>
          </a:p>
        </p:txBody>
      </p:sp>
      <p:pic>
        <p:nvPicPr>
          <p:cNvPr id="12" name="รูปภาพ 11" descr="motivation-300x19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233726"/>
            <a:ext cx="4359260" cy="62341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897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แผนผังลําดับงาน: กระบวนการสำรอง 8"/>
          <p:cNvSpPr/>
          <p:nvPr/>
        </p:nvSpPr>
        <p:spPr bwMode="auto">
          <a:xfrm>
            <a:off x="2930500" y="1019148"/>
            <a:ext cx="6929486" cy="2000264"/>
          </a:xfrm>
          <a:prstGeom prst="flowChartAlternateProcess">
            <a:avLst/>
          </a:prstGeom>
          <a:solidFill>
            <a:srgbClr val="00B0F0"/>
          </a:solidFill>
          <a:ln w="57150" cap="flat" cmpd="sng" algn="ctr">
            <a:solidFill>
              <a:schemeClr val="tx1"/>
            </a:solidFill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87690" y="1162024"/>
            <a:ext cx="6286544" cy="1815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80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FF66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สมาชิกกลุ่ม</a:t>
            </a:r>
            <a:endParaRPr lang="th-TH" sz="8000" b="1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FF66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2716186" y="3162288"/>
            <a:ext cx="10001320" cy="92329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th-TH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นางสาวบุษบา    กล้าหาญ</a:t>
            </a:r>
          </a:p>
          <a:p>
            <a:pPr algn="l"/>
            <a:r>
              <a:rPr lang="th-TH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นางสาวกุสุมา    </a:t>
            </a:r>
            <a:r>
              <a:rPr lang="th-TH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สุ่ย</a:t>
            </a:r>
            <a:r>
              <a:rPr lang="th-TH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หล้า</a:t>
            </a:r>
          </a:p>
          <a:p>
            <a:pPr algn="l"/>
            <a:r>
              <a:rPr lang="th-TH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นางสาว</a:t>
            </a:r>
            <a:r>
              <a:rPr lang="th-TH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ศิ</a:t>
            </a:r>
            <a:r>
              <a:rPr lang="th-TH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วาลัย  อมรเจริญ</a:t>
            </a:r>
          </a:p>
          <a:p>
            <a:pPr algn="l"/>
            <a:r>
              <a:rPr lang="th-TH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นายสร</a:t>
            </a:r>
            <a:r>
              <a:rPr lang="th-TH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วิศ</a:t>
            </a:r>
            <a:r>
              <a:rPr lang="th-TH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สาธุภาค</a:t>
            </a:r>
          </a:p>
          <a:p>
            <a:pPr algn="l"/>
            <a:r>
              <a:rPr lang="th-TH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นางสาวสุธิดา    จันทะรัตน์</a:t>
            </a:r>
          </a:p>
          <a:p>
            <a:pPr algn="l"/>
            <a:endParaRPr lang="th-TH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l"/>
            <a:endParaRPr lang="th-TH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l"/>
            <a:endParaRPr lang="th-TH" sz="54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l"/>
            <a:endParaRPr lang="th-TH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7" name="Rectangle 9"/>
          <p:cNvSpPr>
            <a:spLocks/>
          </p:cNvSpPr>
          <p:nvPr/>
        </p:nvSpPr>
        <p:spPr bwMode="auto">
          <a:xfrm>
            <a:off x="-12700" y="8734452"/>
            <a:ext cx="13004800" cy="1038198"/>
          </a:xfrm>
          <a:prstGeom prst="rect">
            <a:avLst/>
          </a:prstGeom>
          <a:solidFill>
            <a:srgbClr val="D94C1F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14" name="รูปภาพ 1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5032"/>
            <a:ext cx="13004800" cy="6784041"/>
          </a:xfrm>
          <a:prstGeom prst="rect">
            <a:avLst/>
          </a:prstGeom>
        </p:spPr>
      </p:pic>
      <p:sp>
        <p:nvSpPr>
          <p:cNvPr id="18" name="Ribbon ขึ้น 17"/>
          <p:cNvSpPr/>
          <p:nvPr/>
        </p:nvSpPr>
        <p:spPr bwMode="auto">
          <a:xfrm>
            <a:off x="573046" y="233330"/>
            <a:ext cx="11930146" cy="2214578"/>
          </a:xfrm>
          <a:prstGeom prst="ribbon2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16318" y="661958"/>
            <a:ext cx="56436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Gill Sans Ultra Bold" pitchFamily="34" charset="0"/>
              </a:rPr>
              <a:t>Thank you</a:t>
            </a:r>
            <a:endParaRPr lang="th-TH" sz="6600" dirty="0">
              <a:latin typeface="Gill Sans Ultra Bold" pitchFamily="34" charset="0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สี่เหลี่ยมมุมมน 11"/>
          <p:cNvSpPr/>
          <p:nvPr/>
        </p:nvSpPr>
        <p:spPr bwMode="auto">
          <a:xfrm>
            <a:off x="644484" y="4019544"/>
            <a:ext cx="11930146" cy="2643206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3112" y="4019544"/>
            <a:ext cx="1107289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- ความต้องการ </a:t>
            </a:r>
            <a:r>
              <a:rPr lang="en-U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(needs) </a:t>
            </a:r>
            <a:r>
              <a:rPr lang="th-TH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เป็นความต้องการทั้งทางด้านร่างกายและด้านจิตใจ  ร่างกายจะเกิดความต้องการเมื่อเกิดภาวะขาดความสมดุล</a:t>
            </a:r>
            <a:endParaRPr lang="th-TH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4" name="วงรี 13"/>
          <p:cNvSpPr/>
          <p:nvPr/>
        </p:nvSpPr>
        <p:spPr bwMode="auto">
          <a:xfrm>
            <a:off x="0" y="1804966"/>
            <a:ext cx="9002730" cy="2000264"/>
          </a:xfrm>
          <a:prstGeom prst="ellipse">
            <a:avLst/>
          </a:prstGeom>
          <a:solidFill>
            <a:srgbClr val="095CC4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9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  <a:sym typeface="Helvetica Light" charset="0"/>
              </a:rPr>
              <a:t>กระบวนการจูงใจ</a:t>
            </a:r>
            <a:endParaRPr kumimoji="0" lang="th-TH" sz="96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  <a:sym typeface="Helvetica Light" charset="0"/>
            </a:endParaRPr>
          </a:p>
        </p:txBody>
      </p:sp>
      <p:sp>
        <p:nvSpPr>
          <p:cNvPr id="15" name="สี่เหลี่ยมมุมมน 14"/>
          <p:cNvSpPr/>
          <p:nvPr/>
        </p:nvSpPr>
        <p:spPr bwMode="auto">
          <a:xfrm>
            <a:off x="715922" y="7019940"/>
            <a:ext cx="11858708" cy="2500330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73112" y="7168277"/>
            <a:ext cx="110014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- สิ่งล่อใจ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(incentives) </a:t>
            </a: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สิ่งต่างๆ ที่มีคุณภาพของการก่อให้เกิดการจูงใจได้ในตัวของมันเอง  ซึ่งอาจเป็นได้ทั้งทางบวกและทาง</a:t>
            </a: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ลบ</a:t>
            </a: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สี่เหลี่ยมมุมมน 9"/>
          <p:cNvSpPr/>
          <p:nvPr/>
        </p:nvSpPr>
        <p:spPr bwMode="auto">
          <a:xfrm>
            <a:off x="715922" y="2162156"/>
            <a:ext cx="11858708" cy="3643338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" name="สี่เหลี่ยมมุมมน 10"/>
          <p:cNvSpPr/>
          <p:nvPr/>
        </p:nvSpPr>
        <p:spPr bwMode="auto">
          <a:xfrm>
            <a:off x="787360" y="6234122"/>
            <a:ext cx="11858708" cy="3071834"/>
          </a:xfrm>
          <a:prstGeom prst="round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kumimoji="0" lang="th-TH" sz="4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  <a:sym typeface="Helvetica Light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44550" y="2305032"/>
            <a:ext cx="114300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- แรงขับ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(drive</a:t>
            </a:r>
            <a:r>
              <a:rPr lang="en-US" altLang="ja-JP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ea typeface="MS PGothic" pitchFamily="34" charset="-128"/>
                <a:cs typeface="EucrosiaUPC" pitchFamily="18" charset="-34"/>
              </a:rPr>
              <a:t>s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) </a:t>
            </a: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เป็นภาวะที่บุคคลเกิดความไม่สมดุล ความกระวนกระวายเมื่อร่างกายเกิดความต้องการ  แรงขับเป็นแรงดันให้ร่างกายกระทำหรือแสดงพฤติกรรมเพื่อให้ได้สิ่งที่ต้องการ</a:t>
            </a: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4550" y="6305560"/>
            <a:ext cx="1135864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 - แรงจูงใจ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(motive) </a:t>
            </a:r>
            <a:r>
              <a:rPr lang="th-TH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เป็นสภาวะใดๆ ก็ตามที่กระตุ้นให้บุคคล แสดงพฤติกรรมเพื่อนำไปสู่เป้าหมายที่มีคุณค่าสำหรับตน</a:t>
            </a:r>
          </a:p>
          <a:p>
            <a:endParaRPr lang="th-TH" dirty="0"/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3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6350" y="741397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วงรี 8"/>
          <p:cNvSpPr/>
          <p:nvPr/>
        </p:nvSpPr>
        <p:spPr bwMode="auto">
          <a:xfrm>
            <a:off x="4430698" y="804834"/>
            <a:ext cx="3786214" cy="2571768"/>
          </a:xfrm>
          <a:prstGeom prst="ellipse">
            <a:avLst/>
          </a:prstGeom>
          <a:solidFill>
            <a:srgbClr val="095CC4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" name="วงรี 9"/>
          <p:cNvSpPr/>
          <p:nvPr/>
        </p:nvSpPr>
        <p:spPr bwMode="auto">
          <a:xfrm>
            <a:off x="0" y="3448040"/>
            <a:ext cx="4002070" cy="2571768"/>
          </a:xfrm>
          <a:prstGeom prst="ellipse">
            <a:avLst/>
          </a:prstGeom>
          <a:solidFill>
            <a:srgbClr val="095CC4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" name="วงรี 10"/>
          <p:cNvSpPr/>
          <p:nvPr/>
        </p:nvSpPr>
        <p:spPr bwMode="auto">
          <a:xfrm>
            <a:off x="4216384" y="6376998"/>
            <a:ext cx="4214842" cy="2571768"/>
          </a:xfrm>
          <a:prstGeom prst="ellipse">
            <a:avLst/>
          </a:prstGeom>
          <a:solidFill>
            <a:srgbClr val="095CC4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2" name="วงรี 11"/>
          <p:cNvSpPr/>
          <p:nvPr/>
        </p:nvSpPr>
        <p:spPr bwMode="auto">
          <a:xfrm>
            <a:off x="9002730" y="3448040"/>
            <a:ext cx="4002070" cy="2571768"/>
          </a:xfrm>
          <a:prstGeom prst="ellipse">
            <a:avLst/>
          </a:prstGeom>
          <a:solidFill>
            <a:srgbClr val="095CC4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9" name="Text Box 5"/>
          <p:cNvSpPr txBox="1">
            <a:spLocks noChangeArrowheads="1"/>
          </p:cNvSpPr>
          <p:nvPr/>
        </p:nvSpPr>
        <p:spPr bwMode="auto">
          <a:xfrm>
            <a:off x="4645012" y="1304900"/>
            <a:ext cx="335758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5400" b="1" dirty="0" smtClean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ความ</a:t>
            </a:r>
            <a:r>
              <a:rPr lang="th-TH" sz="5400" b="1" dirty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ต้องการ</a:t>
            </a:r>
            <a:r>
              <a:rPr lang="en-US" sz="5400" b="1" dirty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(Needs)</a:t>
            </a:r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9645672" y="3805230"/>
            <a:ext cx="303371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5400" b="1" dirty="0" smtClean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แรงขับ</a:t>
            </a:r>
            <a:r>
              <a:rPr lang="en-US" sz="5400" b="1" dirty="0" smtClean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(Drives)</a:t>
            </a:r>
            <a:endParaRPr lang="en-US" sz="5400" b="1" dirty="0">
              <a:solidFill>
                <a:srgbClr val="FFFF00"/>
              </a:solidFill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41" name="Text Box 10"/>
          <p:cNvSpPr txBox="1">
            <a:spLocks noChangeArrowheads="1"/>
          </p:cNvSpPr>
          <p:nvPr/>
        </p:nvSpPr>
        <p:spPr bwMode="auto">
          <a:xfrm>
            <a:off x="4216384" y="6662750"/>
            <a:ext cx="421484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5400" b="1" dirty="0" smtClean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พฤติกรรม</a:t>
            </a:r>
            <a:r>
              <a:rPr lang="en-US" sz="5400" b="1" dirty="0" smtClean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 (Behavior)</a:t>
            </a:r>
            <a:endParaRPr lang="en-US" sz="5400" b="1" dirty="0">
              <a:solidFill>
                <a:srgbClr val="FFFF00"/>
              </a:solidFill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0" y="3662354"/>
            <a:ext cx="400207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5400" b="1" dirty="0" smtClean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ลด</a:t>
            </a:r>
            <a:r>
              <a:rPr lang="th-TH" sz="5400" b="1" dirty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แรง</a:t>
            </a:r>
            <a:r>
              <a:rPr lang="th-TH" sz="5400" b="1" dirty="0" smtClean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ขับ</a:t>
            </a:r>
            <a:r>
              <a:rPr lang="en-US" sz="5400" b="1" dirty="0" smtClean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 </a:t>
            </a:r>
            <a:r>
              <a:rPr lang="en-US" sz="5400" b="1" dirty="0" smtClean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   (Drive </a:t>
            </a:r>
            <a:r>
              <a:rPr lang="en-US" sz="5400" b="1" dirty="0">
                <a:solidFill>
                  <a:srgbClr val="FFFF00"/>
                </a:solidFill>
                <a:latin typeface="EucrosiaUPC" pitchFamily="18" charset="-34"/>
                <a:cs typeface="EucrosiaUPC" pitchFamily="18" charset="-34"/>
              </a:rPr>
              <a:t>Reduction)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073508" y="3590916"/>
            <a:ext cx="5072098" cy="1988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วงจรการเกิดแรงจูงใจ</a:t>
            </a:r>
            <a:endParaRPr lang="th-TH" sz="4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ลูกศรโค้ง 57"/>
          <p:cNvSpPr/>
          <p:nvPr/>
        </p:nvSpPr>
        <p:spPr bwMode="auto">
          <a:xfrm>
            <a:off x="2216120" y="1733528"/>
            <a:ext cx="2211587" cy="1629970"/>
          </a:xfrm>
          <a:prstGeom prst="bentArrow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59" name="ลูกศรโค้ง 58"/>
          <p:cNvSpPr/>
          <p:nvPr/>
        </p:nvSpPr>
        <p:spPr bwMode="auto">
          <a:xfrm rot="5400000" flipH="1" flipV="1">
            <a:off x="2216121" y="5948369"/>
            <a:ext cx="1857388" cy="200026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FF0000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60" name="ลูกศรโค้ง 59"/>
          <p:cNvSpPr/>
          <p:nvPr/>
        </p:nvSpPr>
        <p:spPr bwMode="auto">
          <a:xfrm rot="16200000" flipH="1" flipV="1">
            <a:off x="8538384" y="1554936"/>
            <a:ext cx="1714510" cy="2214578"/>
          </a:xfrm>
          <a:prstGeom prst="bentArrow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002598" y="947710"/>
            <a:ext cx="25717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solidFill>
                  <a:schemeClr val="accent6">
                    <a:lumMod val="75000"/>
                  </a:schemeClr>
                </a:solidFill>
                <a:latin typeface="EucrosiaUPC" pitchFamily="18" charset="-34"/>
                <a:cs typeface="EucrosiaUPC" pitchFamily="18" charset="-34"/>
              </a:rPr>
              <a:t>ขาดสมดุล</a:t>
            </a:r>
            <a:endParaRPr lang="th-TH" sz="4400" b="1" dirty="0">
              <a:solidFill>
                <a:schemeClr val="accent6">
                  <a:lumMod val="75000"/>
                </a:schemeClr>
              </a:solidFill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63" name="ลูกศรโค้ง 62"/>
          <p:cNvSpPr/>
          <p:nvPr/>
        </p:nvSpPr>
        <p:spPr bwMode="auto">
          <a:xfrm flipH="1" flipV="1">
            <a:off x="8431223" y="5948370"/>
            <a:ext cx="1857390" cy="1987160"/>
          </a:xfrm>
          <a:prstGeom prst="bentArrow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502532" y="8885734"/>
            <a:ext cx="51435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solidFill>
                  <a:schemeClr val="accent6">
                    <a:lumMod val="75000"/>
                  </a:schemeClr>
                </a:solidFill>
                <a:latin typeface="EucrosiaUPC" pitchFamily="18" charset="-34"/>
                <a:cs typeface="EucrosiaUPC" pitchFamily="18" charset="-34"/>
              </a:rPr>
              <a:t>พฤติกรรมที่สนองเป้าหมาย</a:t>
            </a:r>
            <a:endParaRPr lang="th-TH" sz="4400" b="1" dirty="0">
              <a:solidFill>
                <a:schemeClr val="accent6">
                  <a:lumMod val="75000"/>
                </a:schemeClr>
              </a:solidFill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0" y="7629942"/>
            <a:ext cx="38591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4400" b="1" dirty="0" smtClean="0">
                <a:solidFill>
                  <a:schemeClr val="accent6">
                    <a:lumMod val="75000"/>
                  </a:schemeClr>
                </a:solidFill>
                <a:latin typeface="EucrosiaUPC" pitchFamily="18" charset="-34"/>
                <a:cs typeface="EucrosiaUPC" pitchFamily="18" charset="-34"/>
              </a:rPr>
              <a:t>เกิด</a:t>
            </a:r>
            <a:r>
              <a:rPr lang="th-TH" sz="4400" b="1" dirty="0" smtClean="0">
                <a:solidFill>
                  <a:schemeClr val="accent6">
                    <a:lumMod val="75000"/>
                  </a:schemeClr>
                </a:solidFill>
                <a:latin typeface="EucrosiaUPC" pitchFamily="18" charset="-34"/>
                <a:cs typeface="EucrosiaUPC" pitchFamily="18" charset="-34"/>
              </a:rPr>
              <a:t>ความพึง</a:t>
            </a:r>
            <a:r>
              <a:rPr lang="th-TH" sz="4400" b="1" dirty="0" smtClean="0">
                <a:solidFill>
                  <a:schemeClr val="accent6">
                    <a:lumMod val="75000"/>
                  </a:schemeClr>
                </a:solidFill>
                <a:latin typeface="EucrosiaUPC" pitchFamily="18" charset="-34"/>
                <a:cs typeface="EucrosiaUPC" pitchFamily="18" charset="-34"/>
              </a:rPr>
              <a:t>พอใจ</a:t>
            </a:r>
          </a:p>
          <a:p>
            <a:pPr algn="l"/>
            <a:r>
              <a:rPr lang="th-TH" sz="4400" b="1" dirty="0" smtClean="0">
                <a:solidFill>
                  <a:schemeClr val="accent6">
                    <a:lumMod val="75000"/>
                  </a:schemeClr>
                </a:solidFill>
                <a:latin typeface="EucrosiaUPC" pitchFamily="18" charset="-34"/>
                <a:cs typeface="EucrosiaUPC" pitchFamily="18" charset="-34"/>
              </a:rPr>
              <a:t>ตามที่ต้องการ : </a:t>
            </a:r>
          </a:p>
          <a:p>
            <a:pPr algn="l"/>
            <a:r>
              <a:rPr lang="th-TH" sz="4400" b="1" dirty="0" smtClean="0">
                <a:solidFill>
                  <a:schemeClr val="accent6">
                    <a:lumMod val="75000"/>
                  </a:schemeClr>
                </a:solidFill>
                <a:latin typeface="EucrosiaUPC" pitchFamily="18" charset="-34"/>
                <a:cs typeface="EucrosiaUPC" pitchFamily="18" charset="-34"/>
              </a:rPr>
              <a:t>หยุดลงชั่วขณะหนึ่ง</a:t>
            </a:r>
            <a:endParaRPr lang="th-TH" sz="4400" dirty="0">
              <a:solidFill>
                <a:schemeClr val="accent6">
                  <a:lumMod val="75000"/>
                </a:schemeClr>
              </a:solidFill>
              <a:latin typeface="EucrosiaUPC" pitchFamily="18" charset="-34"/>
              <a:cs typeface="EucrosiaUPC" pitchFamily="18" charset="-34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สี่เหลี่ยมมุมมน 9"/>
          <p:cNvSpPr/>
          <p:nvPr/>
        </p:nvSpPr>
        <p:spPr bwMode="auto">
          <a:xfrm>
            <a:off x="2216120" y="3090850"/>
            <a:ext cx="10788680" cy="6357982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733528"/>
            <a:ext cx="555472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8800" b="1" dirty="0" smtClean="0">
                <a:solidFill>
                  <a:srgbClr val="007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ลักษณะแรงจูงใจ</a:t>
            </a:r>
            <a:endParaRPr lang="th-TH" sz="8800" b="1" dirty="0">
              <a:solidFill>
                <a:srgbClr val="007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2" name="ลูกศรขวา 11"/>
          <p:cNvSpPr/>
          <p:nvPr/>
        </p:nvSpPr>
        <p:spPr bwMode="auto">
          <a:xfrm>
            <a:off x="2644748" y="3805230"/>
            <a:ext cx="857256" cy="428628"/>
          </a:xfrm>
          <a:prstGeom prst="rightArrow">
            <a:avLst/>
          </a:prstGeom>
          <a:solidFill>
            <a:srgbClr val="7030A0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3" name="ลูกศรขวา 12"/>
          <p:cNvSpPr/>
          <p:nvPr/>
        </p:nvSpPr>
        <p:spPr bwMode="auto">
          <a:xfrm>
            <a:off x="2644748" y="5876932"/>
            <a:ext cx="857256" cy="428628"/>
          </a:xfrm>
          <a:prstGeom prst="rightArrow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4" name="ลูกศรขวา 13"/>
          <p:cNvSpPr/>
          <p:nvPr/>
        </p:nvSpPr>
        <p:spPr bwMode="auto">
          <a:xfrm>
            <a:off x="2716186" y="7948634"/>
            <a:ext cx="857256" cy="428628"/>
          </a:xfrm>
          <a:prstGeom prst="rightArrow">
            <a:avLst/>
          </a:prstGeom>
          <a:solidFill>
            <a:srgbClr val="007033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6318" y="3519478"/>
            <a:ext cx="92884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6000" b="1" dirty="0" smtClean="0">
                <a:solidFill>
                  <a:srgbClr val="7030A0"/>
                </a:solidFill>
                <a:latin typeface="EucrosiaUPC" pitchFamily="18" charset="-34"/>
                <a:cs typeface="EucrosiaUPC" pitchFamily="18" charset="-34"/>
              </a:rPr>
              <a:t>เป็นพลังงานที่กระตุ้นให้บุคคลแสดงพฤติกรรม</a:t>
            </a:r>
            <a:endParaRPr lang="th-TH" sz="6000" b="1" dirty="0">
              <a:solidFill>
                <a:srgbClr val="7030A0"/>
              </a:solidFill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87756" y="5591180"/>
            <a:ext cx="92170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6000" b="1" dirty="0" smtClean="0">
                <a:solidFill>
                  <a:srgbClr val="C00000"/>
                </a:solidFill>
                <a:latin typeface="EucrosiaUPC" pitchFamily="18" charset="-34"/>
                <a:cs typeface="EucrosiaUPC" pitchFamily="18" charset="-34"/>
              </a:rPr>
              <a:t>เป็นตัวกำหนดทิศทางและเป้าหมายของพฤติกรรม</a:t>
            </a:r>
            <a:endParaRPr lang="th-TH" sz="6000" b="1" dirty="0">
              <a:solidFill>
                <a:srgbClr val="C00000"/>
              </a:solidFill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59194" y="7662882"/>
            <a:ext cx="91456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6000" b="1" dirty="0" smtClean="0">
                <a:solidFill>
                  <a:srgbClr val="007033"/>
                </a:solidFill>
                <a:latin typeface="EucrosiaUPC" pitchFamily="18" charset="-34"/>
                <a:cs typeface="EucrosiaUPC" pitchFamily="18" charset="-34"/>
              </a:rPr>
              <a:t>เป็นตัวกำหนดระดับของความพยายามในการแสดงพฤติกรรม </a:t>
            </a:r>
            <a:endParaRPr lang="th-TH" sz="6000" b="1" dirty="0">
              <a:solidFill>
                <a:srgbClr val="007033"/>
              </a:solidFill>
              <a:latin typeface="EucrosiaUPC" pitchFamily="18" charset="-34"/>
              <a:cs typeface="EucrosiaUPC" pitchFamily="18" charset="-34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00" name="AutoShape 4"/>
          <p:cNvSpPr>
            <a:spLocks/>
          </p:cNvSpPr>
          <p:nvPr/>
        </p:nvSpPr>
        <p:spPr bwMode="auto">
          <a:xfrm>
            <a:off x="0" y="876272"/>
            <a:ext cx="4787888" cy="85725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90" y="0"/>
                </a:moveTo>
                <a:lnTo>
                  <a:pt x="21600" y="0"/>
                </a:lnTo>
                <a:lnTo>
                  <a:pt x="21600" y="17999"/>
                </a:lnTo>
                <a:cubicBezTo>
                  <a:pt x="21600" y="19988"/>
                  <a:pt x="20619" y="21600"/>
                  <a:pt x="19409" y="21600"/>
                </a:cubicBezTo>
                <a:cubicBezTo>
                  <a:pt x="19409" y="21600"/>
                  <a:pt x="19409" y="21600"/>
                  <a:pt x="19409" y="21600"/>
                </a:cubicBezTo>
                <a:lnTo>
                  <a:pt x="0" y="21600"/>
                </a:lnTo>
                <a:lnTo>
                  <a:pt x="0" y="3600"/>
                </a:lnTo>
                <a:cubicBezTo>
                  <a:pt x="0" y="1611"/>
                  <a:pt x="980" y="0"/>
                  <a:pt x="2190" y="0"/>
                </a:cubicBezTo>
                <a:cubicBezTo>
                  <a:pt x="2190" y="0"/>
                  <a:pt x="2190" y="0"/>
                  <a:pt x="2190" y="0"/>
                </a:cubicBezTo>
                <a:close/>
              </a:path>
            </a:pathLst>
          </a:custGeom>
          <a:solidFill>
            <a:srgbClr val="FFFFFF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0" y="733396"/>
            <a:ext cx="44291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6600" b="1" dirty="0" smtClean="0">
                <a:solidFill>
                  <a:srgbClr val="002060"/>
                </a:solidFill>
                <a:latin typeface="EucrosiaUPC" pitchFamily="18" charset="-34"/>
                <a:cs typeface="EucrosiaUPC" pitchFamily="18" charset="-34"/>
              </a:rPr>
              <a:t>ประเภทแรงจูงใจ</a:t>
            </a:r>
            <a:endParaRPr lang="th-TH" sz="6600" b="1" dirty="0">
              <a:solidFill>
                <a:srgbClr val="002060"/>
              </a:solidFill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1" name="แผนผังลำดับงาน: บัตร 10"/>
          <p:cNvSpPr/>
          <p:nvPr/>
        </p:nvSpPr>
        <p:spPr bwMode="auto">
          <a:xfrm>
            <a:off x="858798" y="2019280"/>
            <a:ext cx="11858708" cy="7429552"/>
          </a:xfrm>
          <a:prstGeom prst="flowChartPunchedCard">
            <a:avLst/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1"/>
            </a:solidFill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rgbClr val="FFFF66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9128" y="5805494"/>
            <a:ext cx="4429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h-TH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215988" y="1947842"/>
            <a:ext cx="11358642" cy="685804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584200" rtl="0" eaLnBrk="1" fontAlgn="base" latinLnBrk="0" hangingPunct="1">
              <a:lnSpc>
                <a:spcPct val="100000"/>
              </a:lnSpc>
              <a:spcBef>
                <a:spcPts val="42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kumimoji="0" lang="th-TH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EucrosiaUPC" pitchFamily="18" charset="-34"/>
                <a:ea typeface="+mn-ea"/>
                <a:cs typeface="EucrosiaUPC" pitchFamily="18" charset="-34"/>
                <a:sym typeface="Helvetica Light" charset="0"/>
              </a:rPr>
              <a:t>  	</a:t>
            </a:r>
          </a:p>
          <a:p>
            <a:pPr marL="609600" marR="0" lvl="0" indent="-609600" algn="l" defTabSz="584200" rtl="0" eaLnBrk="1" fontAlgn="base" latinLnBrk="0" hangingPunct="1">
              <a:lnSpc>
                <a:spcPct val="100000"/>
              </a:lnSpc>
              <a:spcBef>
                <a:spcPts val="4200"/>
              </a:spcBef>
              <a:spcAft>
                <a:spcPct val="0"/>
              </a:spcAft>
              <a:buClrTx/>
              <a:buSzPct val="100000"/>
              <a:tabLst/>
              <a:defRPr/>
            </a:pPr>
            <a:endParaRPr lang="th-TH" sz="4000" b="1" kern="0" dirty="0" smtClean="0">
              <a:solidFill>
                <a:schemeClr val="accent3"/>
              </a:solidFill>
              <a:latin typeface="EucrosiaUPC" pitchFamily="18" charset="-34"/>
              <a:ea typeface="+mn-ea"/>
              <a:cs typeface="EucrosiaUPC" pitchFamily="18" charset="-34"/>
            </a:endParaRPr>
          </a:p>
          <a:p>
            <a:pPr marL="609600" marR="0" lvl="0" indent="-609600" algn="l" defTabSz="584200" rtl="0" eaLnBrk="1" fontAlgn="base" latinLnBrk="0" hangingPunct="1">
              <a:lnSpc>
                <a:spcPct val="100000"/>
              </a:lnSpc>
              <a:spcBef>
                <a:spcPts val="4200"/>
              </a:spcBef>
              <a:spcAft>
                <a:spcPct val="0"/>
              </a:spcAft>
              <a:buClrTx/>
              <a:buSzPct val="100000"/>
              <a:tabLst/>
              <a:defRPr/>
            </a:pPr>
            <a:endParaRPr kumimoji="0" lang="th-TH" sz="4000" b="1" i="0" u="none" strike="noStrike" kern="0" cap="none" spc="0" normalizeH="0" baseline="0" noProof="0" dirty="0" smtClean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EucrosiaUPC" pitchFamily="18" charset="-34"/>
              <a:ea typeface="+mn-ea"/>
              <a:cs typeface="EucrosiaUPC" pitchFamily="18" charset="-34"/>
              <a:sym typeface="Helvetica Light" charset="0"/>
            </a:endParaRPr>
          </a:p>
          <a:p>
            <a:pPr marL="609600" marR="0" lvl="0" indent="-609600" algn="l" defTabSz="584200" rtl="0" eaLnBrk="1" fontAlgn="base" latinLnBrk="0" hangingPunct="1">
              <a:lnSpc>
                <a:spcPct val="100000"/>
              </a:lnSpc>
              <a:spcBef>
                <a:spcPts val="42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kumimoji="0" lang="th-TH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EucrosiaUPC" pitchFamily="18" charset="-34"/>
                <a:ea typeface="+mn-ea"/>
                <a:cs typeface="EucrosiaUPC" pitchFamily="18" charset="-34"/>
                <a:sym typeface="Helvetica Light" charset="0"/>
              </a:rPr>
              <a:t>	 	</a:t>
            </a:r>
            <a:r>
              <a:rPr kumimoji="0" lang="th-TH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EucrosiaUPC" pitchFamily="18" charset="-34"/>
                <a:ea typeface="+mn-ea"/>
                <a:cs typeface="EucrosiaUPC" pitchFamily="18" charset="-34"/>
                <a:sym typeface="Helvetica Light" charset="0"/>
              </a:rPr>
              <a:t>แรงจูงใจภายใน </a:t>
            </a: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EucrosiaUPC" pitchFamily="18" charset="-34"/>
                <a:ea typeface="+mn-ea"/>
                <a:cs typeface="EucrosiaUPC" pitchFamily="18" charset="-34"/>
                <a:sym typeface="Helvetica Light" charset="0"/>
              </a:rPr>
              <a:t>(Intrinsic Motivation) </a:t>
            </a:r>
            <a:r>
              <a:rPr kumimoji="0" lang="th-TH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EucrosiaUPC" pitchFamily="18" charset="-34"/>
                <a:ea typeface="+mn-ea"/>
                <a:cs typeface="EucrosiaUPC" pitchFamily="18" charset="-34"/>
                <a:sym typeface="Helvetica Light" charset="0"/>
              </a:rPr>
              <a:t>หมายถึงสภาวะที่บุคคลเกิดความต้องการบางสิ่งบางอย่างด้วยตนเอง โดยไม่ต้องให้บุคคลอื่น หรือสิ่งอื่นมากระตุ้นให้กระทำเพื่อบรรลุเป้าหมาย</a:t>
            </a:r>
            <a:endParaRPr lang="th-TH" sz="4000" b="1" kern="0" dirty="0" smtClean="0">
              <a:solidFill>
                <a:schemeClr val="accent3"/>
              </a:solidFill>
              <a:latin typeface="EucrosiaUPC" pitchFamily="18" charset="-34"/>
              <a:ea typeface="+mn-ea"/>
              <a:cs typeface="EucrosiaUPC" pitchFamily="18" charset="-34"/>
            </a:endParaRPr>
          </a:p>
          <a:p>
            <a:pPr marL="609600" marR="0" lvl="0" indent="-609600" algn="l" defTabSz="584200" rtl="0" eaLnBrk="1" fontAlgn="base" latinLnBrk="0" hangingPunct="1">
              <a:lnSpc>
                <a:spcPct val="100000"/>
              </a:lnSpc>
              <a:spcBef>
                <a:spcPts val="42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kumimoji="0" lang="th-TH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EucrosiaUPC" pitchFamily="18" charset="-34"/>
                <a:ea typeface="+mn-ea"/>
                <a:cs typeface="EucrosiaUPC" pitchFamily="18" charset="-34"/>
                <a:sym typeface="Helvetica Light" charset="0"/>
              </a:rPr>
              <a:t>ปัจจัยที่เกี่ยวข้องกับแรงจูงใจภายใน ได้แก่ </a:t>
            </a:r>
            <a:r>
              <a:rPr lang="en-US" sz="4000" b="1" kern="0" dirty="0" smtClean="0">
                <a:solidFill>
                  <a:schemeClr val="accent3"/>
                </a:solidFill>
                <a:latin typeface="EucrosiaUPC" pitchFamily="18" charset="-34"/>
                <a:ea typeface="+mn-ea"/>
                <a:cs typeface="EucrosiaUPC" pitchFamily="18" charset="-34"/>
              </a:rPr>
              <a:t>1.1  </a:t>
            </a:r>
            <a:r>
              <a:rPr lang="th-TH" sz="4000" b="1" kern="0" dirty="0" smtClean="0">
                <a:solidFill>
                  <a:schemeClr val="accent3"/>
                </a:solidFill>
                <a:latin typeface="EucrosiaUPC" pitchFamily="18" charset="-34"/>
                <a:ea typeface="+mn-ea"/>
                <a:cs typeface="EucrosiaUPC" pitchFamily="18" charset="-34"/>
              </a:rPr>
              <a:t>ทัศนคต</a:t>
            </a:r>
            <a:r>
              <a:rPr lang="th-TH" sz="4000" b="1" kern="0" dirty="0" smtClean="0">
                <a:solidFill>
                  <a:schemeClr val="accent3"/>
                </a:solidFill>
                <a:latin typeface="EucrosiaUPC" pitchFamily="18" charset="-34"/>
                <a:ea typeface="+mn-ea"/>
                <a:cs typeface="EucrosiaUPC" pitchFamily="18" charset="-34"/>
              </a:rPr>
              <a:t>ิ</a:t>
            </a:r>
            <a:r>
              <a:rPr lang="en-US" sz="4000" b="1" kern="0" dirty="0" smtClean="0">
                <a:solidFill>
                  <a:schemeClr val="accent3"/>
                </a:solidFill>
                <a:latin typeface="EucrosiaUPC" pitchFamily="18" charset="-34"/>
                <a:ea typeface="+mn-ea"/>
                <a:cs typeface="EucrosiaUPC" pitchFamily="18" charset="-34"/>
              </a:rPr>
              <a:t>                                                                                                                                                               </a:t>
            </a:r>
          </a:p>
          <a:p>
            <a:pPr marL="609600" marR="0" lvl="0" indent="-609600" algn="l" defTabSz="584200" rtl="0" eaLnBrk="1" fontAlgn="base" latinLnBrk="0" hangingPunct="1">
              <a:lnSpc>
                <a:spcPct val="100000"/>
              </a:lnSpc>
              <a:spcBef>
                <a:spcPts val="42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EucrosiaUPC" pitchFamily="18" charset="-34"/>
                <a:ea typeface="+mn-ea"/>
                <a:cs typeface="EucrosiaUPC" pitchFamily="18" charset="-34"/>
                <a:sym typeface="Helvetica Light" charset="0"/>
              </a:rPr>
              <a:t>                                                      1.2</a:t>
            </a:r>
            <a:r>
              <a:rPr kumimoji="0" lang="th-TH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EucrosiaUPC" pitchFamily="18" charset="-34"/>
                <a:ea typeface="+mn-ea"/>
                <a:cs typeface="EucrosiaUPC" pitchFamily="18" charset="-34"/>
                <a:sym typeface="Helvetica Light" charset="0"/>
              </a:rPr>
              <a:t>  ความสนใจพิเศษ</a:t>
            </a:r>
            <a:endParaRPr kumimoji="0" lang="en-US" sz="4000" b="1" i="0" u="none" strike="noStrike" kern="0" cap="none" spc="0" normalizeH="0" baseline="0" noProof="0" dirty="0" smtClean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EucrosiaUPC" pitchFamily="18" charset="-34"/>
              <a:ea typeface="+mn-ea"/>
              <a:cs typeface="EucrosiaUPC" pitchFamily="18" charset="-34"/>
              <a:sym typeface="Helvetica Light" charset="0"/>
            </a:endParaRPr>
          </a:p>
          <a:p>
            <a:pPr marL="609600" marR="0" lvl="0" indent="-609600" algn="l" defTabSz="584200" rtl="0" eaLnBrk="1" fontAlgn="base" latinLnBrk="0" hangingPunct="1">
              <a:lnSpc>
                <a:spcPct val="100000"/>
              </a:lnSpc>
              <a:spcBef>
                <a:spcPts val="42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lang="en-US" sz="4000" b="1" kern="0" dirty="0" smtClean="0">
                <a:solidFill>
                  <a:schemeClr val="accent3"/>
                </a:solidFill>
                <a:latin typeface="EucrosiaUPC" pitchFamily="18" charset="-34"/>
                <a:ea typeface="+mn-ea"/>
                <a:cs typeface="EucrosiaUPC" pitchFamily="18" charset="-34"/>
              </a:rPr>
              <a:t>                                                      1.3  </a:t>
            </a:r>
            <a:r>
              <a:rPr lang="th-TH" sz="4000" b="1" kern="0" dirty="0" smtClean="0">
                <a:solidFill>
                  <a:schemeClr val="accent3"/>
                </a:solidFill>
                <a:latin typeface="EucrosiaUPC" pitchFamily="18" charset="-34"/>
                <a:ea typeface="+mn-ea"/>
                <a:cs typeface="EucrosiaUPC" pitchFamily="18" charset="-34"/>
              </a:rPr>
              <a:t>ค่านิยม</a:t>
            </a:r>
            <a:endParaRPr lang="en-US" sz="4000" b="1" kern="0" dirty="0" smtClean="0">
              <a:solidFill>
                <a:schemeClr val="accent3"/>
              </a:solidFill>
              <a:latin typeface="EucrosiaUPC" pitchFamily="18" charset="-34"/>
              <a:ea typeface="+mn-ea"/>
              <a:cs typeface="EucrosiaUPC" pitchFamily="18" charset="-34"/>
            </a:endParaRPr>
          </a:p>
          <a:p>
            <a:pPr marL="609600" marR="0" lvl="0" indent="-609600" algn="l" defTabSz="584200" rtl="0" eaLnBrk="1" fontAlgn="base" latinLnBrk="0" hangingPunct="1">
              <a:lnSpc>
                <a:spcPct val="100000"/>
              </a:lnSpc>
              <a:spcBef>
                <a:spcPts val="4200"/>
              </a:spcBef>
              <a:spcAft>
                <a:spcPct val="0"/>
              </a:spcAft>
              <a:buClrTx/>
              <a:buSzPct val="100000"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EucrosiaUPC" pitchFamily="18" charset="-34"/>
                <a:ea typeface="+mn-ea"/>
                <a:cs typeface="EucrosiaUPC" pitchFamily="18" charset="-34"/>
                <a:sym typeface="Helvetica Light" charset="0"/>
              </a:rPr>
              <a:t>                                                      1.4  </a:t>
            </a:r>
            <a:r>
              <a:rPr kumimoji="0" lang="th-TH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EucrosiaUPC" pitchFamily="18" charset="-34"/>
                <a:ea typeface="+mn-ea"/>
                <a:cs typeface="EucrosiaUPC" pitchFamily="18" charset="-34"/>
                <a:sym typeface="Helvetica Light" charset="0"/>
              </a:rPr>
              <a:t>ความต้องการ</a:t>
            </a:r>
            <a:endParaRPr kumimoji="0" lang="en-US" sz="4000" b="1" i="0" u="none" strike="noStrike" kern="0" cap="none" spc="0" normalizeH="0" baseline="0" noProof="0" dirty="0" smtClean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EucrosiaUPC" pitchFamily="18" charset="-34"/>
              <a:ea typeface="+mn-ea"/>
              <a:cs typeface="EucrosiaUPC" pitchFamily="18" charset="-34"/>
              <a:sym typeface="Helvetica Light" charset="0"/>
            </a:endParaRPr>
          </a:p>
          <a:p>
            <a:pPr marL="609600" marR="0" lvl="0" indent="-609600" algn="l" defTabSz="584200" rtl="0" eaLnBrk="1" fontAlgn="base" latinLnBrk="0" hangingPunct="1">
              <a:lnSpc>
                <a:spcPct val="100000"/>
              </a:lnSpc>
              <a:spcBef>
                <a:spcPts val="42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th-TH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EucrosiaUPC" pitchFamily="18" charset="-34"/>
                <a:ea typeface="+mn-ea"/>
                <a:cs typeface="EucrosiaUPC" pitchFamily="18" charset="-34"/>
                <a:sym typeface="Helvetica Light" charset="0"/>
              </a:rPr>
              <a:t>			</a:t>
            </a:r>
          </a:p>
          <a:p>
            <a:pPr marL="609600" marR="0" lvl="0" indent="-609600" algn="l" defTabSz="584200" rtl="0" eaLnBrk="1" fontAlgn="base" latinLnBrk="0" hangingPunct="1">
              <a:lnSpc>
                <a:spcPct val="100000"/>
              </a:lnSpc>
              <a:spcBef>
                <a:spcPts val="42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endParaRPr kumimoji="0" lang="en-US" sz="4000" b="1" i="0" u="none" strike="noStrike" kern="0" cap="none" spc="0" normalizeH="0" baseline="0" noProof="0" dirty="0" smtClean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EucrosiaUPC" pitchFamily="18" charset="-34"/>
              <a:ea typeface="+mn-ea"/>
              <a:cs typeface="EucrosiaUPC" pitchFamily="18" charset="-34"/>
              <a:sym typeface="Helvetica Light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แผนผังลำดับงาน: บัตร 8"/>
          <p:cNvSpPr/>
          <p:nvPr/>
        </p:nvSpPr>
        <p:spPr bwMode="auto">
          <a:xfrm>
            <a:off x="858798" y="2019280"/>
            <a:ext cx="11858708" cy="7429552"/>
          </a:xfrm>
          <a:prstGeom prst="flowChartPunchedCard">
            <a:avLst/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1"/>
            </a:solidFill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rgbClr val="FFFF66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6224" y="2447908"/>
            <a:ext cx="1035696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h-TH" sz="4400" b="1" dirty="0" smtClean="0">
                <a:solidFill>
                  <a:schemeClr val="accent3"/>
                </a:solidFill>
                <a:latin typeface="EucrosiaUPC" pitchFamily="18" charset="-34"/>
                <a:cs typeface="EucrosiaUPC" pitchFamily="18" charset="-34"/>
              </a:rPr>
              <a:t>	แรงจูงใจ</a:t>
            </a:r>
            <a:r>
              <a:rPr lang="th-TH" sz="4400" b="1" dirty="0" smtClean="0">
                <a:solidFill>
                  <a:schemeClr val="accent3"/>
                </a:solidFill>
                <a:latin typeface="EucrosiaUPC" pitchFamily="18" charset="-34"/>
                <a:cs typeface="EucrosiaUPC" pitchFamily="18" charset="-34"/>
              </a:rPr>
              <a:t>ภายนอก </a:t>
            </a:r>
            <a:r>
              <a:rPr lang="en-US" sz="4400" b="1" dirty="0" smtClean="0">
                <a:solidFill>
                  <a:schemeClr val="accent3"/>
                </a:solidFill>
                <a:latin typeface="EucrosiaUPC" pitchFamily="18" charset="-34"/>
                <a:cs typeface="EucrosiaUPC" pitchFamily="18" charset="-34"/>
              </a:rPr>
              <a:t>(Extrinsic Motivation) </a:t>
            </a:r>
            <a:r>
              <a:rPr lang="th-TH" sz="4400" b="1" dirty="0" smtClean="0">
                <a:solidFill>
                  <a:schemeClr val="accent3"/>
                </a:solidFill>
                <a:latin typeface="EucrosiaUPC" pitchFamily="18" charset="-34"/>
                <a:cs typeface="EucrosiaUPC" pitchFamily="18" charset="-34"/>
              </a:rPr>
              <a:t>หมายถึงสภาวะบุคคลได้รับแรงกระตุ้นจากภายนอกให้แสดงพฤติกรรม  ได้แก่ สิ่งล่อใจต่างๆ </a:t>
            </a:r>
            <a:r>
              <a:rPr lang="en-US" sz="4400" b="1" dirty="0" smtClean="0">
                <a:solidFill>
                  <a:schemeClr val="accent3"/>
                </a:solidFill>
                <a:latin typeface="EucrosiaUPC" pitchFamily="18" charset="-34"/>
                <a:cs typeface="EucrosiaUPC" pitchFamily="18" charset="-34"/>
              </a:rPr>
              <a:t>(Incentives) </a:t>
            </a:r>
            <a:r>
              <a:rPr lang="th-TH" sz="4400" b="1" dirty="0" smtClean="0">
                <a:solidFill>
                  <a:schemeClr val="accent3"/>
                </a:solidFill>
                <a:latin typeface="EucrosiaUPC" pitchFamily="18" charset="-34"/>
                <a:cs typeface="EucrosiaUPC" pitchFamily="18" charset="-34"/>
              </a:rPr>
              <a:t>เช่น รางวัล  เงิน  คำชมเชย ชื่อเสียง  อำนาจ</a:t>
            </a:r>
            <a:endParaRPr lang="en-US" sz="4400" b="1" dirty="0" smtClean="0">
              <a:solidFill>
                <a:schemeClr val="accent3"/>
              </a:solidFill>
              <a:latin typeface="EucrosiaUPC" pitchFamily="18" charset="-34"/>
              <a:cs typeface="EucrosiaUPC" pitchFamily="18" charset="-34"/>
            </a:endParaRPr>
          </a:p>
          <a:p>
            <a:endParaRPr lang="th-TH" dirty="0"/>
          </a:p>
        </p:txBody>
      </p:sp>
      <p:pic>
        <p:nvPicPr>
          <p:cNvPr id="11" name="รูปภาพ 10" descr="0000000000000000789002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7690" y="5876932"/>
            <a:ext cx="7715304" cy="3214710"/>
          </a:xfrm>
          <a:prstGeom prst="rect">
            <a:avLst/>
          </a:prstGeom>
        </p:spPr>
      </p:pic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Untitled-1-small.jpg"/>
          <p:cNvPicPr>
            <a:picLocks noChangeAspect="1"/>
          </p:cNvPicPr>
          <p:nvPr/>
        </p:nvPicPr>
        <p:blipFill>
          <a:blip r:embed="rId2"/>
          <a:srcRect l="36168" t="36433" r="9161" b="46671"/>
          <a:stretch>
            <a:fillRect/>
          </a:stretch>
        </p:blipFill>
        <p:spPr bwMode="auto">
          <a:xfrm>
            <a:off x="0" y="0"/>
            <a:ext cx="6646863" cy="915988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098" name="AutoShape 2"/>
          <p:cNvSpPr>
            <a:spLocks/>
          </p:cNvSpPr>
          <p:nvPr/>
        </p:nvSpPr>
        <p:spPr bwMode="auto">
          <a:xfrm flipH="1">
            <a:off x="3910013" y="-19050"/>
            <a:ext cx="9094787" cy="97726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17999" y="0"/>
                </a:lnTo>
                <a:lnTo>
                  <a:pt x="21600" y="335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411D"/>
          </a:solidFill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/>
          </a:p>
        </p:txBody>
      </p:sp>
      <p:pic>
        <p:nvPicPr>
          <p:cNvPr id="4099" name="Picture 3" descr="image-small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695325"/>
            <a:ext cx="13015913" cy="906462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69925" y="1738313"/>
            <a:ext cx="11809413" cy="0"/>
          </a:xfrm>
          <a:prstGeom prst="line">
            <a:avLst/>
          </a:prstGeom>
          <a:noFill/>
          <a:ln w="57150" cap="flat" cmpd="sng">
            <a:solidFill>
              <a:srgbClr val="8F5201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>
            <a:off x="0" y="700088"/>
            <a:ext cx="13004800" cy="0"/>
          </a:xfrm>
          <a:prstGeom prst="line">
            <a:avLst/>
          </a:prstGeom>
          <a:noFill/>
          <a:ln w="5715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3" name="รูปภาพ 32" descr="644015_380127452056420_1064996527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18882" y="0"/>
            <a:ext cx="1785918" cy="1785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AutoShape 4"/>
          <p:cNvSpPr>
            <a:spLocks/>
          </p:cNvSpPr>
          <p:nvPr/>
        </p:nvSpPr>
        <p:spPr bwMode="auto">
          <a:xfrm>
            <a:off x="358732" y="1876404"/>
            <a:ext cx="6715172" cy="164307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90" y="0"/>
                </a:moveTo>
                <a:lnTo>
                  <a:pt x="21600" y="0"/>
                </a:lnTo>
                <a:lnTo>
                  <a:pt x="21600" y="17999"/>
                </a:lnTo>
                <a:cubicBezTo>
                  <a:pt x="21600" y="19988"/>
                  <a:pt x="20619" y="21600"/>
                  <a:pt x="19409" y="21600"/>
                </a:cubicBezTo>
                <a:cubicBezTo>
                  <a:pt x="19409" y="21600"/>
                  <a:pt x="19409" y="21600"/>
                  <a:pt x="19409" y="21600"/>
                </a:cubicBezTo>
                <a:lnTo>
                  <a:pt x="0" y="21600"/>
                </a:lnTo>
                <a:lnTo>
                  <a:pt x="0" y="3600"/>
                </a:lnTo>
                <a:cubicBezTo>
                  <a:pt x="0" y="1611"/>
                  <a:pt x="980" y="0"/>
                  <a:pt x="2190" y="0"/>
                </a:cubicBezTo>
                <a:cubicBezTo>
                  <a:pt x="2190" y="0"/>
                  <a:pt x="2190" y="0"/>
                  <a:pt x="2190" y="0"/>
                </a:cubicBezTo>
                <a:close/>
              </a:path>
            </a:pathLst>
          </a:custGeom>
          <a:solidFill>
            <a:srgbClr val="FFFFFF"/>
          </a:solidFill>
          <a:ln w="38100" cap="flat" cmpd="sng">
            <a:solidFill>
              <a:schemeClr val="tx1"/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endParaRPr lang="th-TH" dirty="0"/>
          </a:p>
        </p:txBody>
      </p:sp>
      <p:sp>
        <p:nvSpPr>
          <p:cNvPr id="11" name="TextBox 10"/>
          <p:cNvSpPr txBox="1"/>
          <p:nvPr/>
        </p:nvSpPr>
        <p:spPr>
          <a:xfrm>
            <a:off x="644484" y="1876404"/>
            <a:ext cx="62865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ทฤษฎีแอ</a:t>
            </a:r>
            <a:r>
              <a:rPr lang="th-TH" sz="54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คคิน</a:t>
            </a:r>
            <a:r>
              <a:rPr lang="th-TH" sz="54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สัน </a:t>
            </a:r>
            <a:endParaRPr lang="en-US" sz="5400" b="1" dirty="0" smtClean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</a:endParaRPr>
          </a:p>
          <a:p>
            <a:r>
              <a:rPr lang="en-US" sz="54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( </a:t>
            </a:r>
            <a:r>
              <a:rPr lang="en-US" sz="5400" b="1" dirty="0" err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Atkinsion</a:t>
            </a:r>
            <a:r>
              <a:rPr lang="en-US" sz="5400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crosiaUPC" pitchFamily="18" charset="-34"/>
                <a:cs typeface="EucrosiaUPC" pitchFamily="18" charset="-34"/>
              </a:rPr>
              <a:t> ) </a:t>
            </a:r>
            <a:endParaRPr lang="th-TH" sz="5400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crosiaUPC" pitchFamily="18" charset="-34"/>
              <a:cs typeface="EucrosiaUPC" pitchFamily="18" charset="-34"/>
            </a:endParaRPr>
          </a:p>
        </p:txBody>
      </p:sp>
      <p:sp>
        <p:nvSpPr>
          <p:cNvPr id="12" name="สี่เหลี่ยมมุมมน 11"/>
          <p:cNvSpPr/>
          <p:nvPr/>
        </p:nvSpPr>
        <p:spPr bwMode="auto">
          <a:xfrm>
            <a:off x="358732" y="4162420"/>
            <a:ext cx="12358774" cy="4929222"/>
          </a:xfrm>
          <a:prstGeom prst="roundRect">
            <a:avLst/>
          </a:prstGeom>
          <a:solidFill>
            <a:srgbClr val="095CC4"/>
          </a:solidFill>
          <a:ln w="57150" cap="flat" cmpd="sng" algn="ctr">
            <a:solidFill>
              <a:schemeClr val="tx2"/>
            </a:solidFill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7360" y="4376734"/>
            <a:ext cx="1178727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6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   Atkinson</a:t>
            </a:r>
            <a:r>
              <a:rPr lang="en-US" sz="4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 </a:t>
            </a:r>
            <a:r>
              <a:rPr lang="th-TH" sz="5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ได้เสนอทฤษฎีแรงจูงใจใฝ่ สัมฤทธิ์เป็นโมเดลเชิงคณิตศาสตร์โดย</a:t>
            </a:r>
            <a:r>
              <a:rPr lang="th-TH" sz="5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อาศัยพื้นฐาน</a:t>
            </a:r>
            <a:r>
              <a:rPr lang="th-TH" sz="5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ทฤษฎีการตัดสินใจ เพื่อทำนายแนวโน้มของพฤติกรรมมุ่ง</a:t>
            </a:r>
            <a:r>
              <a:rPr lang="th-TH" sz="5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ผลสัมฤทธิ์</a:t>
            </a:r>
            <a:r>
              <a:rPr lang="en-US" sz="5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 </a:t>
            </a:r>
            <a:r>
              <a:rPr lang="en-US" sz="60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Atkinson </a:t>
            </a:r>
            <a:r>
              <a:rPr lang="th-TH" sz="5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เชื่อว่า</a:t>
            </a:r>
            <a:r>
              <a:rPr lang="th-TH" sz="5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สิ่งต่างๆ </a:t>
            </a:r>
            <a:r>
              <a:rPr lang="th-TH" sz="5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จะกระตุ้นให้บุคคลกระทำกิจกรรมต่างๆ เพื่อมุ่งสู่</a:t>
            </a:r>
            <a:r>
              <a:rPr lang="th-TH" sz="5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ความสำเร็จนั้น</a:t>
            </a:r>
            <a:r>
              <a:rPr lang="th-TH" sz="5400" b="1" dirty="0" smtClean="0">
                <a:solidFill>
                  <a:schemeClr val="bg1"/>
                </a:solidFill>
                <a:latin typeface="EucrosiaUPC" pitchFamily="18" charset="-34"/>
                <a:cs typeface="EucrosiaUPC" pitchFamily="18" charset="-34"/>
              </a:rPr>
              <a:t>ขึ้นอยู่กับตัวแปร 3 ตัว </a:t>
            </a:r>
            <a:endParaRPr lang="en-US" sz="5400" b="1" dirty="0">
              <a:solidFill>
                <a:schemeClr val="bg1"/>
              </a:solidFill>
              <a:latin typeface="EucrosiaUPC" pitchFamily="18" charset="-34"/>
              <a:cs typeface="EucrosiaUPC" pitchFamily="18" charset="-34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ชุดรูปแบบของ Offic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586</Words>
  <PresentationFormat>กำหนดเอง</PresentationFormat>
  <Paragraphs>88</Paragraphs>
  <Slides>21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21</vt:i4>
      </vt:variant>
    </vt:vector>
  </HeadingPairs>
  <TitlesOfParts>
    <vt:vector size="22" baseType="lpstr">
      <vt:lpstr>ชุดรูปแบบของ Office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ภาพนิ่ง 20</vt:lpstr>
      <vt:lpstr>ภาพนิ่ง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Admintrator</dc:creator>
  <cp:lastModifiedBy>Admintrator</cp:lastModifiedBy>
  <cp:revision>63</cp:revision>
  <dcterms:modified xsi:type="dcterms:W3CDTF">2013-07-09T15:50:28Z</dcterms:modified>
</cp:coreProperties>
</file>