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6" r:id="rId3"/>
    <p:sldId id="268" r:id="rId4"/>
    <p:sldId id="257" r:id="rId5"/>
    <p:sldId id="267" r:id="rId6"/>
    <p:sldId id="286" r:id="rId7"/>
    <p:sldId id="287" r:id="rId8"/>
    <p:sldId id="260" r:id="rId9"/>
    <p:sldId id="281" r:id="rId10"/>
    <p:sldId id="261" r:id="rId11"/>
    <p:sldId id="263" r:id="rId12"/>
    <p:sldId id="269" r:id="rId13"/>
    <p:sldId id="298" r:id="rId14"/>
    <p:sldId id="297" r:id="rId15"/>
    <p:sldId id="278" r:id="rId16"/>
    <p:sldId id="277" r:id="rId17"/>
    <p:sldId id="299" r:id="rId18"/>
    <p:sldId id="279" r:id="rId19"/>
    <p:sldId id="280" r:id="rId20"/>
    <p:sldId id="264" r:id="rId21"/>
    <p:sldId id="271" r:id="rId22"/>
    <p:sldId id="276" r:id="rId23"/>
    <p:sldId id="275" r:id="rId24"/>
    <p:sldId id="270" r:id="rId25"/>
    <p:sldId id="294" r:id="rId26"/>
    <p:sldId id="262" r:id="rId27"/>
    <p:sldId id="293" r:id="rId28"/>
    <p:sldId id="290" r:id="rId29"/>
    <p:sldId id="289" r:id="rId30"/>
    <p:sldId id="274" r:id="rId31"/>
    <p:sldId id="295" r:id="rId32"/>
    <p:sldId id="288" r:id="rId33"/>
    <p:sldId id="291" r:id="rId34"/>
    <p:sldId id="292" r:id="rId35"/>
    <p:sldId id="272" r:id="rId36"/>
    <p:sldId id="282" r:id="rId37"/>
    <p:sldId id="258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704E29"/>
    <a:srgbClr val="3333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595" autoAdjust="0"/>
  </p:normalViewPr>
  <p:slideViewPr>
    <p:cSldViewPr>
      <p:cViewPr varScale="1">
        <p:scale>
          <a:sx n="70" d="100"/>
          <a:sy n="70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2C577-170B-4B9C-897B-5662D9C47D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CD5086E-8840-48FC-A1E0-7EA5B9CFA70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h-TH" sz="2400" b="1" dirty="0" smtClean="0">
              <a:solidFill>
                <a:srgbClr val="333399"/>
              </a:solidFill>
            </a:rPr>
            <a:t>1.  เป้าหมายระยะยาว (</a:t>
          </a:r>
          <a:r>
            <a:rPr lang="en-US" sz="2400" b="1" dirty="0" smtClean="0">
              <a:solidFill>
                <a:srgbClr val="333399"/>
              </a:solidFill>
            </a:rPr>
            <a:t>Dream Goals) </a:t>
          </a:r>
          <a:r>
            <a:rPr lang="en-US" sz="2400" dirty="0" smtClean="0">
              <a:solidFill>
                <a:srgbClr val="333399"/>
              </a:solidFill>
            </a:rPr>
            <a:t> </a:t>
          </a:r>
          <a:endParaRPr lang="th-TH" sz="2400" dirty="0" smtClean="0">
            <a:solidFill>
              <a:srgbClr val="333399"/>
            </a:solidFill>
          </a:endParaRPr>
        </a:p>
      </dgm:t>
    </dgm:pt>
    <dgm:pt modelId="{B096CC49-69BD-4882-A052-12847B653CFB}" type="parTrans" cxnId="{44F06412-2618-4040-A977-697E979AA7C1}">
      <dgm:prSet/>
      <dgm:spPr/>
      <dgm:t>
        <a:bodyPr/>
        <a:lstStyle/>
        <a:p>
          <a:endParaRPr lang="th-TH"/>
        </a:p>
      </dgm:t>
    </dgm:pt>
    <dgm:pt modelId="{996C29D9-A33B-4DB1-A9BB-BDC1F5C18216}" type="sibTrans" cxnId="{44F06412-2618-4040-A977-697E979AA7C1}">
      <dgm:prSet/>
      <dgm:spPr/>
      <dgm:t>
        <a:bodyPr/>
        <a:lstStyle/>
        <a:p>
          <a:endParaRPr lang="th-TH"/>
        </a:p>
      </dgm:t>
    </dgm:pt>
    <dgm:pt modelId="{223F8DD0-D091-459B-83C3-84780652D607}">
      <dgm:prSet custT="1"/>
      <dgm:spPr>
        <a:solidFill>
          <a:srgbClr val="FFFF00"/>
        </a:solidFill>
      </dgm:spPr>
      <dgm:t>
        <a:bodyPr/>
        <a:lstStyle/>
        <a:p>
          <a:r>
            <a:rPr lang="th-TH" sz="2400" b="1" dirty="0" smtClean="0">
              <a:solidFill>
                <a:srgbClr val="333399"/>
              </a:solidFill>
            </a:rPr>
            <a:t>2.  เป้าหมายระยะกลาง (</a:t>
          </a:r>
          <a:r>
            <a:rPr lang="en-US" sz="2400" b="1" dirty="0" smtClean="0">
              <a:solidFill>
                <a:srgbClr val="333399"/>
              </a:solidFill>
            </a:rPr>
            <a:t>Intermediate Goals)</a:t>
          </a:r>
          <a:endParaRPr lang="th-TH" sz="2400" b="1" dirty="0" smtClean="0">
            <a:solidFill>
              <a:srgbClr val="333399"/>
            </a:solidFill>
          </a:endParaRPr>
        </a:p>
      </dgm:t>
    </dgm:pt>
    <dgm:pt modelId="{32845FA0-94D6-4FD9-A731-86644CE66B4B}" type="parTrans" cxnId="{23273FE1-32FB-432E-9538-08C4D243C3F1}">
      <dgm:prSet/>
      <dgm:spPr/>
      <dgm:t>
        <a:bodyPr/>
        <a:lstStyle/>
        <a:p>
          <a:endParaRPr lang="th-TH"/>
        </a:p>
      </dgm:t>
    </dgm:pt>
    <dgm:pt modelId="{7C54BD0F-4007-49BC-85C0-8B1BC0CE1FAC}" type="sibTrans" cxnId="{23273FE1-32FB-432E-9538-08C4D243C3F1}">
      <dgm:prSet/>
      <dgm:spPr/>
      <dgm:t>
        <a:bodyPr/>
        <a:lstStyle/>
        <a:p>
          <a:endParaRPr lang="th-TH"/>
        </a:p>
      </dgm:t>
    </dgm:pt>
    <dgm:pt modelId="{4D89EB49-F31D-4E98-8CD4-717EA2313418}">
      <dgm:prSet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solidFill>
                <a:srgbClr val="333399"/>
              </a:solidFill>
            </a:rPr>
            <a:t>3.  เป้าหมายระยะสั้น (</a:t>
          </a:r>
          <a:r>
            <a:rPr lang="en-US" b="1" dirty="0" smtClean="0">
              <a:solidFill>
                <a:srgbClr val="333399"/>
              </a:solidFill>
            </a:rPr>
            <a:t>Short-term Goals) </a:t>
          </a:r>
          <a:endParaRPr lang="uk-UA" b="1" dirty="0">
            <a:solidFill>
              <a:srgbClr val="333399"/>
            </a:solidFill>
          </a:endParaRPr>
        </a:p>
      </dgm:t>
    </dgm:pt>
    <dgm:pt modelId="{35E09CCC-696A-412F-8676-ACD1B909AAFF}" type="parTrans" cxnId="{04BC131B-07C4-44AE-B40D-AB81374F86C2}">
      <dgm:prSet/>
      <dgm:spPr/>
      <dgm:t>
        <a:bodyPr/>
        <a:lstStyle/>
        <a:p>
          <a:endParaRPr lang="th-TH"/>
        </a:p>
      </dgm:t>
    </dgm:pt>
    <dgm:pt modelId="{8B5A237B-0CEE-4387-ABF2-4E5EC6306494}" type="sibTrans" cxnId="{04BC131B-07C4-44AE-B40D-AB81374F86C2}">
      <dgm:prSet/>
      <dgm:spPr/>
      <dgm:t>
        <a:bodyPr/>
        <a:lstStyle/>
        <a:p>
          <a:endParaRPr lang="th-TH"/>
        </a:p>
      </dgm:t>
    </dgm:pt>
    <dgm:pt modelId="{0CCAA173-6DD9-40CA-9539-A14DF58EA4F3}" type="pres">
      <dgm:prSet presAssocID="{C6E2C577-170B-4B9C-897B-5662D9C47D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910E1DD-9BE2-43D1-8C4C-42225AC130EF}" type="pres">
      <dgm:prSet presAssocID="{6CD5086E-8840-48FC-A1E0-7EA5B9CFA705}" presName="parentLin" presStyleCnt="0"/>
      <dgm:spPr/>
    </dgm:pt>
    <dgm:pt modelId="{59EAAC25-A81A-4CA2-BC1D-6AACD1B64B6B}" type="pres">
      <dgm:prSet presAssocID="{6CD5086E-8840-48FC-A1E0-7EA5B9CFA705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2D342166-9185-4E4A-8144-C97451144E3E}" type="pres">
      <dgm:prSet presAssocID="{6CD5086E-8840-48FC-A1E0-7EA5B9CFA7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8D6EC5-7477-49B3-8345-CA4DB718EB60}" type="pres">
      <dgm:prSet presAssocID="{6CD5086E-8840-48FC-A1E0-7EA5B9CFA705}" presName="negativeSpace" presStyleCnt="0"/>
      <dgm:spPr/>
    </dgm:pt>
    <dgm:pt modelId="{C8592945-848C-461C-888D-D9F21D9F06D3}" type="pres">
      <dgm:prSet presAssocID="{6CD5086E-8840-48FC-A1E0-7EA5B9CFA705}" presName="childText" presStyleLbl="conFgAcc1" presStyleIdx="0" presStyleCnt="3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  <dgm:pt modelId="{149FAD18-25FE-4853-AF54-485C10DA7C7B}" type="pres">
      <dgm:prSet presAssocID="{996C29D9-A33B-4DB1-A9BB-BDC1F5C18216}" presName="spaceBetweenRectangles" presStyleCnt="0"/>
      <dgm:spPr/>
    </dgm:pt>
    <dgm:pt modelId="{A74698E0-4A86-4066-AE11-E04140528A2A}" type="pres">
      <dgm:prSet presAssocID="{223F8DD0-D091-459B-83C3-84780652D607}" presName="parentLin" presStyleCnt="0"/>
      <dgm:spPr/>
    </dgm:pt>
    <dgm:pt modelId="{8AAAF2A6-C870-42BE-8E38-4DD2EF4872FA}" type="pres">
      <dgm:prSet presAssocID="{223F8DD0-D091-459B-83C3-84780652D607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89D37EAC-0B05-4597-8BB0-809C801301E1}" type="pres">
      <dgm:prSet presAssocID="{223F8DD0-D091-459B-83C3-84780652D607}" presName="parentText" presStyleLbl="node1" presStyleIdx="1" presStyleCnt="3" custScaleX="11128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5DC6BE-B427-436D-8099-26A73EFCE341}" type="pres">
      <dgm:prSet presAssocID="{223F8DD0-D091-459B-83C3-84780652D607}" presName="negativeSpace" presStyleCnt="0"/>
      <dgm:spPr/>
    </dgm:pt>
    <dgm:pt modelId="{18677B0F-A35B-48D8-B48B-7F8674EBF0AA}" type="pres">
      <dgm:prSet presAssocID="{223F8DD0-D091-459B-83C3-84780652D607}" presName="childText" presStyleLbl="conFgAcc1" presStyleIdx="1" presStyleCnt="3">
        <dgm:presLayoutVars>
          <dgm:bulletEnabled val="1"/>
        </dgm:presLayoutVars>
      </dgm:prSet>
      <dgm:spPr>
        <a:solidFill>
          <a:srgbClr val="333399">
            <a:alpha val="90000"/>
          </a:srgbClr>
        </a:solidFill>
      </dgm:spPr>
      <dgm:t>
        <a:bodyPr/>
        <a:lstStyle/>
        <a:p>
          <a:endParaRPr lang="th-TH"/>
        </a:p>
      </dgm:t>
    </dgm:pt>
    <dgm:pt modelId="{EBDFDC16-EFE0-4F7B-B9C0-E66C4480FA0A}" type="pres">
      <dgm:prSet presAssocID="{7C54BD0F-4007-49BC-85C0-8B1BC0CE1FAC}" presName="spaceBetweenRectangles" presStyleCnt="0"/>
      <dgm:spPr/>
    </dgm:pt>
    <dgm:pt modelId="{2EB70392-B716-4910-853C-E011979E82AA}" type="pres">
      <dgm:prSet presAssocID="{4D89EB49-F31D-4E98-8CD4-717EA2313418}" presName="parentLin" presStyleCnt="0"/>
      <dgm:spPr/>
    </dgm:pt>
    <dgm:pt modelId="{CFECFB17-1A43-4DD9-8F7E-5F989029A234}" type="pres">
      <dgm:prSet presAssocID="{4D89EB49-F31D-4E98-8CD4-717EA2313418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B9F4A3C0-7D19-4F1B-A88F-A98E42896EFC}" type="pres">
      <dgm:prSet presAssocID="{4D89EB49-F31D-4E98-8CD4-717EA23134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C9F360-C5E9-4B0D-BA68-CF5930B2BBA8}" type="pres">
      <dgm:prSet presAssocID="{4D89EB49-F31D-4E98-8CD4-717EA2313418}" presName="negativeSpace" presStyleCnt="0"/>
      <dgm:spPr/>
    </dgm:pt>
    <dgm:pt modelId="{E69043D5-B489-474B-9F2D-3E2BB1368F9F}" type="pres">
      <dgm:prSet presAssocID="{4D89EB49-F31D-4E98-8CD4-717EA2313418}" presName="childText" presStyleLbl="conFgAcc1" presStyleIdx="2" presStyleCnt="3">
        <dgm:presLayoutVars>
          <dgm:bulletEnabled val="1"/>
        </dgm:presLayoutVars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5050"/>
        </a:solidFill>
      </dgm:spPr>
      <dgm:t>
        <a:bodyPr/>
        <a:lstStyle/>
        <a:p>
          <a:endParaRPr lang="th-TH"/>
        </a:p>
      </dgm:t>
    </dgm:pt>
  </dgm:ptLst>
  <dgm:cxnLst>
    <dgm:cxn modelId="{EC71A20E-6689-4D71-BF4D-E719188175D2}" type="presOf" srcId="{223F8DD0-D091-459B-83C3-84780652D607}" destId="{8AAAF2A6-C870-42BE-8E38-4DD2EF4872FA}" srcOrd="0" destOrd="0" presId="urn:microsoft.com/office/officeart/2005/8/layout/list1"/>
    <dgm:cxn modelId="{9D58CC6C-1981-41BF-85B9-187AD6A1E16A}" type="presOf" srcId="{6CD5086E-8840-48FC-A1E0-7EA5B9CFA705}" destId="{2D342166-9185-4E4A-8144-C97451144E3E}" srcOrd="1" destOrd="0" presId="urn:microsoft.com/office/officeart/2005/8/layout/list1"/>
    <dgm:cxn modelId="{2E6B3B96-F452-4AAC-8606-E13275D4C7CB}" type="presOf" srcId="{4D89EB49-F31D-4E98-8CD4-717EA2313418}" destId="{B9F4A3C0-7D19-4F1B-A88F-A98E42896EFC}" srcOrd="1" destOrd="0" presId="urn:microsoft.com/office/officeart/2005/8/layout/list1"/>
    <dgm:cxn modelId="{D8BB71C7-2DA1-4342-8DB6-1C49A3933003}" type="presOf" srcId="{4D89EB49-F31D-4E98-8CD4-717EA2313418}" destId="{CFECFB17-1A43-4DD9-8F7E-5F989029A234}" srcOrd="0" destOrd="0" presId="urn:microsoft.com/office/officeart/2005/8/layout/list1"/>
    <dgm:cxn modelId="{23273FE1-32FB-432E-9538-08C4D243C3F1}" srcId="{C6E2C577-170B-4B9C-897B-5662D9C47DC8}" destId="{223F8DD0-D091-459B-83C3-84780652D607}" srcOrd="1" destOrd="0" parTransId="{32845FA0-94D6-4FD9-A731-86644CE66B4B}" sibTransId="{7C54BD0F-4007-49BC-85C0-8B1BC0CE1FAC}"/>
    <dgm:cxn modelId="{B321734E-1537-4C4F-8634-88512EAE1FFA}" type="presOf" srcId="{C6E2C577-170B-4B9C-897B-5662D9C47DC8}" destId="{0CCAA173-6DD9-40CA-9539-A14DF58EA4F3}" srcOrd="0" destOrd="0" presId="urn:microsoft.com/office/officeart/2005/8/layout/list1"/>
    <dgm:cxn modelId="{BB3B3123-316C-4301-A334-EB71F08D9822}" type="presOf" srcId="{6CD5086E-8840-48FC-A1E0-7EA5B9CFA705}" destId="{59EAAC25-A81A-4CA2-BC1D-6AACD1B64B6B}" srcOrd="0" destOrd="0" presId="urn:microsoft.com/office/officeart/2005/8/layout/list1"/>
    <dgm:cxn modelId="{44F06412-2618-4040-A977-697E979AA7C1}" srcId="{C6E2C577-170B-4B9C-897B-5662D9C47DC8}" destId="{6CD5086E-8840-48FC-A1E0-7EA5B9CFA705}" srcOrd="0" destOrd="0" parTransId="{B096CC49-69BD-4882-A052-12847B653CFB}" sibTransId="{996C29D9-A33B-4DB1-A9BB-BDC1F5C18216}"/>
    <dgm:cxn modelId="{8A9E7763-BC97-4510-8093-159FFB19A607}" type="presOf" srcId="{223F8DD0-D091-459B-83C3-84780652D607}" destId="{89D37EAC-0B05-4597-8BB0-809C801301E1}" srcOrd="1" destOrd="0" presId="urn:microsoft.com/office/officeart/2005/8/layout/list1"/>
    <dgm:cxn modelId="{04BC131B-07C4-44AE-B40D-AB81374F86C2}" srcId="{C6E2C577-170B-4B9C-897B-5662D9C47DC8}" destId="{4D89EB49-F31D-4E98-8CD4-717EA2313418}" srcOrd="2" destOrd="0" parTransId="{35E09CCC-696A-412F-8676-ACD1B909AAFF}" sibTransId="{8B5A237B-0CEE-4387-ABF2-4E5EC6306494}"/>
    <dgm:cxn modelId="{75B0B480-B819-4F82-8FC9-5950D1BFB9DC}" type="presParOf" srcId="{0CCAA173-6DD9-40CA-9539-A14DF58EA4F3}" destId="{F910E1DD-9BE2-43D1-8C4C-42225AC130EF}" srcOrd="0" destOrd="0" presId="urn:microsoft.com/office/officeart/2005/8/layout/list1"/>
    <dgm:cxn modelId="{60736920-6F62-459F-A246-641BD0D93653}" type="presParOf" srcId="{F910E1DD-9BE2-43D1-8C4C-42225AC130EF}" destId="{59EAAC25-A81A-4CA2-BC1D-6AACD1B64B6B}" srcOrd="0" destOrd="0" presId="urn:microsoft.com/office/officeart/2005/8/layout/list1"/>
    <dgm:cxn modelId="{7A7BD339-37D6-4757-AA2A-D0E78E13DEA3}" type="presParOf" srcId="{F910E1DD-9BE2-43D1-8C4C-42225AC130EF}" destId="{2D342166-9185-4E4A-8144-C97451144E3E}" srcOrd="1" destOrd="0" presId="urn:microsoft.com/office/officeart/2005/8/layout/list1"/>
    <dgm:cxn modelId="{A9F882C7-497F-4306-A98F-BE50EB2B7C30}" type="presParOf" srcId="{0CCAA173-6DD9-40CA-9539-A14DF58EA4F3}" destId="{728D6EC5-7477-49B3-8345-CA4DB718EB60}" srcOrd="1" destOrd="0" presId="urn:microsoft.com/office/officeart/2005/8/layout/list1"/>
    <dgm:cxn modelId="{C5838C6E-6F5B-4AF4-BE10-9A2557143AEE}" type="presParOf" srcId="{0CCAA173-6DD9-40CA-9539-A14DF58EA4F3}" destId="{C8592945-848C-461C-888D-D9F21D9F06D3}" srcOrd="2" destOrd="0" presId="urn:microsoft.com/office/officeart/2005/8/layout/list1"/>
    <dgm:cxn modelId="{9F7D84E0-9BB1-445E-9A7B-A40C65F9C5F1}" type="presParOf" srcId="{0CCAA173-6DD9-40CA-9539-A14DF58EA4F3}" destId="{149FAD18-25FE-4853-AF54-485C10DA7C7B}" srcOrd="3" destOrd="0" presId="urn:microsoft.com/office/officeart/2005/8/layout/list1"/>
    <dgm:cxn modelId="{DD982980-764D-45EF-B467-3D1480FFCA87}" type="presParOf" srcId="{0CCAA173-6DD9-40CA-9539-A14DF58EA4F3}" destId="{A74698E0-4A86-4066-AE11-E04140528A2A}" srcOrd="4" destOrd="0" presId="urn:microsoft.com/office/officeart/2005/8/layout/list1"/>
    <dgm:cxn modelId="{4FC8DC8E-C7F5-4BCE-99ED-F9F22D5705D3}" type="presParOf" srcId="{A74698E0-4A86-4066-AE11-E04140528A2A}" destId="{8AAAF2A6-C870-42BE-8E38-4DD2EF4872FA}" srcOrd="0" destOrd="0" presId="urn:microsoft.com/office/officeart/2005/8/layout/list1"/>
    <dgm:cxn modelId="{5C532DB9-7597-45B6-A952-D7E411250F59}" type="presParOf" srcId="{A74698E0-4A86-4066-AE11-E04140528A2A}" destId="{89D37EAC-0B05-4597-8BB0-809C801301E1}" srcOrd="1" destOrd="0" presId="urn:microsoft.com/office/officeart/2005/8/layout/list1"/>
    <dgm:cxn modelId="{B1258F9F-E36C-4AF2-9C04-6E55387D27DC}" type="presParOf" srcId="{0CCAA173-6DD9-40CA-9539-A14DF58EA4F3}" destId="{705DC6BE-B427-436D-8099-26A73EFCE341}" srcOrd="5" destOrd="0" presId="urn:microsoft.com/office/officeart/2005/8/layout/list1"/>
    <dgm:cxn modelId="{C6FBBBC1-65BA-4F1F-B98A-CF98056AEDBA}" type="presParOf" srcId="{0CCAA173-6DD9-40CA-9539-A14DF58EA4F3}" destId="{18677B0F-A35B-48D8-B48B-7F8674EBF0AA}" srcOrd="6" destOrd="0" presId="urn:microsoft.com/office/officeart/2005/8/layout/list1"/>
    <dgm:cxn modelId="{F798E534-6132-4838-A229-B2D792C425D9}" type="presParOf" srcId="{0CCAA173-6DD9-40CA-9539-A14DF58EA4F3}" destId="{EBDFDC16-EFE0-4F7B-B9C0-E66C4480FA0A}" srcOrd="7" destOrd="0" presId="urn:microsoft.com/office/officeart/2005/8/layout/list1"/>
    <dgm:cxn modelId="{C7673194-76A5-4699-B228-A8DE33499972}" type="presParOf" srcId="{0CCAA173-6DD9-40CA-9539-A14DF58EA4F3}" destId="{2EB70392-B716-4910-853C-E011979E82AA}" srcOrd="8" destOrd="0" presId="urn:microsoft.com/office/officeart/2005/8/layout/list1"/>
    <dgm:cxn modelId="{809C34C1-5825-4C1C-BF13-CF1D2FF1AAAC}" type="presParOf" srcId="{2EB70392-B716-4910-853C-E011979E82AA}" destId="{CFECFB17-1A43-4DD9-8F7E-5F989029A234}" srcOrd="0" destOrd="0" presId="urn:microsoft.com/office/officeart/2005/8/layout/list1"/>
    <dgm:cxn modelId="{46B21958-14A0-446B-A9DB-9BC1D9B3EA8D}" type="presParOf" srcId="{2EB70392-B716-4910-853C-E011979E82AA}" destId="{B9F4A3C0-7D19-4F1B-A88F-A98E42896EFC}" srcOrd="1" destOrd="0" presId="urn:microsoft.com/office/officeart/2005/8/layout/list1"/>
    <dgm:cxn modelId="{C674E143-EFBA-49AF-A4DF-D74E0E04A428}" type="presParOf" srcId="{0CCAA173-6DD9-40CA-9539-A14DF58EA4F3}" destId="{6CC9F360-C5E9-4B0D-BA68-CF5930B2BBA8}" srcOrd="9" destOrd="0" presId="urn:microsoft.com/office/officeart/2005/8/layout/list1"/>
    <dgm:cxn modelId="{D9671173-26B8-4D1C-8BCD-DFB5EAD30C46}" type="presParOf" srcId="{0CCAA173-6DD9-40CA-9539-A14DF58EA4F3}" destId="{E69043D5-B489-474B-9F2D-3E2BB1368F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01EA5-17AF-4655-88A2-C9CD56D95B2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227A902F-8038-4BFF-AC6E-5D9DE86450D6}">
      <dgm:prSet phldrT="[ข้อความ]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</a:rPr>
            <a:t>ลักษณะของเป้าหมาย</a:t>
          </a:r>
          <a:endParaRPr lang="th-TH" b="1" dirty="0">
            <a:solidFill>
              <a:srgbClr val="000000"/>
            </a:solidFill>
          </a:endParaRPr>
        </a:p>
      </dgm:t>
    </dgm:pt>
    <dgm:pt modelId="{9EA61369-AB10-475B-A670-9DED11829303}" type="parTrans" cxnId="{658A7A11-4FDD-42C8-A1E9-CA4E1B593AEE}">
      <dgm:prSet/>
      <dgm:spPr/>
      <dgm:t>
        <a:bodyPr/>
        <a:lstStyle/>
        <a:p>
          <a:endParaRPr lang="th-TH"/>
        </a:p>
      </dgm:t>
    </dgm:pt>
    <dgm:pt modelId="{DBF793BC-9AC9-40DB-ACB7-F59555664CFA}" type="sibTrans" cxnId="{658A7A11-4FDD-42C8-A1E9-CA4E1B593AEE}">
      <dgm:prSet/>
      <dgm:spPr/>
      <dgm:t>
        <a:bodyPr/>
        <a:lstStyle/>
        <a:p>
          <a:endParaRPr lang="th-TH"/>
        </a:p>
      </dgm:t>
    </dgm:pt>
    <dgm:pt modelId="{F89538AF-0D32-49B5-BC73-744B4C2D8192}">
      <dgm:prSet phldrT="[ข้อความ]"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</a:rPr>
            <a:t>มีเฉพาะและชัดเจน</a:t>
          </a:r>
          <a:endParaRPr lang="th-TH" b="1" dirty="0">
            <a:solidFill>
              <a:srgbClr val="000000"/>
            </a:solidFill>
          </a:endParaRPr>
        </a:p>
      </dgm:t>
    </dgm:pt>
    <dgm:pt modelId="{35FC1AAB-C559-450E-AC3D-D1BB8738495E}" type="parTrans" cxnId="{DB6CFDCE-8B66-4853-8C75-7047034291E6}">
      <dgm:prSet/>
      <dgm:spPr/>
      <dgm:t>
        <a:bodyPr/>
        <a:lstStyle/>
        <a:p>
          <a:endParaRPr lang="th-TH"/>
        </a:p>
      </dgm:t>
    </dgm:pt>
    <dgm:pt modelId="{7DDDF333-A389-4CDE-BE4C-04978466D0CF}" type="sibTrans" cxnId="{DB6CFDCE-8B66-4853-8C75-7047034291E6}">
      <dgm:prSet/>
      <dgm:spPr/>
      <dgm:t>
        <a:bodyPr/>
        <a:lstStyle/>
        <a:p>
          <a:endParaRPr lang="th-TH"/>
        </a:p>
      </dgm:t>
    </dgm:pt>
    <dgm:pt modelId="{CD82FDFD-A61A-4ED8-8537-D5FA05E0454D}">
      <dgm:prSet phldrT="[ข้อความ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</a:rPr>
            <a:t>แนวโน้มของผลงาน</a:t>
          </a:r>
          <a:endParaRPr lang="th-TH" b="1" dirty="0">
            <a:solidFill>
              <a:srgbClr val="000000"/>
            </a:solidFill>
          </a:endParaRPr>
        </a:p>
      </dgm:t>
    </dgm:pt>
    <dgm:pt modelId="{DE6490DD-0632-479F-B397-16AD8D425351}" type="parTrans" cxnId="{E04A1BFA-60B5-463E-B984-D9D2AD2975F9}">
      <dgm:prSet/>
      <dgm:spPr/>
      <dgm:t>
        <a:bodyPr/>
        <a:lstStyle/>
        <a:p>
          <a:endParaRPr lang="th-TH"/>
        </a:p>
      </dgm:t>
    </dgm:pt>
    <dgm:pt modelId="{77875CB9-5784-4BD7-9D2C-F139E5BA74E4}" type="sibTrans" cxnId="{E04A1BFA-60B5-463E-B984-D9D2AD2975F9}">
      <dgm:prSet/>
      <dgm:spPr/>
      <dgm:t>
        <a:bodyPr/>
        <a:lstStyle/>
        <a:p>
          <a:endParaRPr lang="th-TH"/>
        </a:p>
      </dgm:t>
    </dgm:pt>
    <dgm:pt modelId="{A38E1603-EC37-47D2-B582-954FF4E85214}">
      <dgm:prSet phldrT="[ข้อความ]"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</a:rPr>
            <a:t>สูง</a:t>
          </a:r>
          <a:endParaRPr lang="th-TH" b="1" dirty="0">
            <a:solidFill>
              <a:srgbClr val="000000"/>
            </a:solidFill>
          </a:endParaRPr>
        </a:p>
      </dgm:t>
    </dgm:pt>
    <dgm:pt modelId="{05DAA77F-F1D5-465B-9A8F-26645CA86CF7}" type="parTrans" cxnId="{4BCD0312-77F3-4979-8B28-E2F1E976B70E}">
      <dgm:prSet/>
      <dgm:spPr/>
      <dgm:t>
        <a:bodyPr/>
        <a:lstStyle/>
        <a:p>
          <a:endParaRPr lang="th-TH"/>
        </a:p>
      </dgm:t>
    </dgm:pt>
    <dgm:pt modelId="{5C0C61D9-FB1B-463C-BA02-9D7EA857F83C}" type="sibTrans" cxnId="{4BCD0312-77F3-4979-8B28-E2F1E976B70E}">
      <dgm:prSet/>
      <dgm:spPr/>
      <dgm:t>
        <a:bodyPr/>
        <a:lstStyle/>
        <a:p>
          <a:endParaRPr lang="th-TH"/>
        </a:p>
      </dgm:t>
    </dgm:pt>
    <dgm:pt modelId="{E44A8E90-D5E5-4D76-B1EA-7EB5A5AC4F9B}">
      <dgm:prSet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</a:rPr>
            <a:t>คลุมเครือ</a:t>
          </a:r>
          <a:endParaRPr lang="en-US" b="1" dirty="0">
            <a:solidFill>
              <a:srgbClr val="000000"/>
            </a:solidFill>
          </a:endParaRPr>
        </a:p>
      </dgm:t>
    </dgm:pt>
    <dgm:pt modelId="{EB9376CA-D767-4F8A-8C91-155AA868BD23}" type="parTrans" cxnId="{4A9331B1-0DC3-430F-8503-E4C057359705}">
      <dgm:prSet/>
      <dgm:spPr/>
      <dgm:t>
        <a:bodyPr/>
        <a:lstStyle/>
        <a:p>
          <a:endParaRPr lang="th-TH"/>
        </a:p>
      </dgm:t>
    </dgm:pt>
    <dgm:pt modelId="{D6553B3A-F27D-443A-9C48-299364377D84}" type="sibTrans" cxnId="{4A9331B1-0DC3-430F-8503-E4C057359705}">
      <dgm:prSet/>
      <dgm:spPr/>
      <dgm:t>
        <a:bodyPr/>
        <a:lstStyle/>
        <a:p>
          <a:endParaRPr lang="th-TH"/>
        </a:p>
      </dgm:t>
    </dgm:pt>
    <dgm:pt modelId="{BAE216A0-51E5-42D7-AD75-E7606A1AD32C}">
      <dgm:prSet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</a:rPr>
            <a:t>ยากและท้าทาย</a:t>
          </a:r>
          <a:endParaRPr lang="en-US" b="1" dirty="0">
            <a:solidFill>
              <a:srgbClr val="000000"/>
            </a:solidFill>
          </a:endParaRPr>
        </a:p>
      </dgm:t>
    </dgm:pt>
    <dgm:pt modelId="{B946C46E-19A6-40ED-B50E-B120D2E54583}" type="parTrans" cxnId="{C7594555-362B-4B7E-9FA8-36FE0E45843C}">
      <dgm:prSet/>
      <dgm:spPr/>
      <dgm:t>
        <a:bodyPr/>
        <a:lstStyle/>
        <a:p>
          <a:endParaRPr lang="th-TH"/>
        </a:p>
      </dgm:t>
    </dgm:pt>
    <dgm:pt modelId="{79E728E2-0F1F-4B61-9D4D-249267ADDF78}" type="sibTrans" cxnId="{C7594555-362B-4B7E-9FA8-36FE0E45843C}">
      <dgm:prSet/>
      <dgm:spPr/>
      <dgm:t>
        <a:bodyPr/>
        <a:lstStyle/>
        <a:p>
          <a:endParaRPr lang="th-TH"/>
        </a:p>
      </dgm:t>
    </dgm:pt>
    <dgm:pt modelId="{61E0CFC1-E537-482F-A4B1-63C364EE57EC}">
      <dgm:prSet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</a:rPr>
            <a:t>มีส่วนร่วม</a:t>
          </a:r>
          <a:endParaRPr lang="en-US" b="1" dirty="0">
            <a:solidFill>
              <a:srgbClr val="000000"/>
            </a:solidFill>
          </a:endParaRPr>
        </a:p>
      </dgm:t>
    </dgm:pt>
    <dgm:pt modelId="{9BEA1899-12A1-4B75-9601-65BEF52B9F0F}" type="parTrans" cxnId="{F88C9C97-EF48-4C03-89AF-A4C007D5AAB2}">
      <dgm:prSet/>
      <dgm:spPr/>
      <dgm:t>
        <a:bodyPr/>
        <a:lstStyle/>
        <a:p>
          <a:endParaRPr lang="th-TH"/>
        </a:p>
      </dgm:t>
    </dgm:pt>
    <dgm:pt modelId="{AD928AF2-DAB6-4F9E-B067-822EE7AB3A68}" type="sibTrans" cxnId="{F88C9C97-EF48-4C03-89AF-A4C007D5AAB2}">
      <dgm:prSet/>
      <dgm:spPr/>
      <dgm:t>
        <a:bodyPr/>
        <a:lstStyle/>
        <a:p>
          <a:endParaRPr lang="th-TH"/>
        </a:p>
      </dgm:t>
    </dgm:pt>
    <dgm:pt modelId="{7341256E-1DF9-4059-A8FE-076C22BE1B49}">
      <dgm:prSet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</a:rPr>
            <a:t>ได้รับการยอมรับจากนักกีฬา</a:t>
          </a:r>
          <a:endParaRPr lang="en-US" b="1" dirty="0">
            <a:solidFill>
              <a:srgbClr val="000000"/>
            </a:solidFill>
          </a:endParaRPr>
        </a:p>
      </dgm:t>
    </dgm:pt>
    <dgm:pt modelId="{ED4FB60E-D209-46F9-8848-D794BFD70E24}" type="parTrans" cxnId="{760FB940-0CD8-4825-AD90-B5C12DDFFC10}">
      <dgm:prSet/>
      <dgm:spPr/>
      <dgm:t>
        <a:bodyPr/>
        <a:lstStyle/>
        <a:p>
          <a:endParaRPr lang="th-TH"/>
        </a:p>
      </dgm:t>
    </dgm:pt>
    <dgm:pt modelId="{5EA638ED-A59E-4D76-9E01-6A940F07CB85}" type="sibTrans" cxnId="{760FB940-0CD8-4825-AD90-B5C12DDFFC10}">
      <dgm:prSet/>
      <dgm:spPr/>
      <dgm:t>
        <a:bodyPr/>
        <a:lstStyle/>
        <a:p>
          <a:endParaRPr lang="th-TH"/>
        </a:p>
      </dgm:t>
    </dgm:pt>
    <dgm:pt modelId="{C33B7AFD-435C-4E9D-8DF9-FB746C15011D}">
      <dgm:prSet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</a:rPr>
            <a:t>ไม่ได้รับการยอมรับจากนักกีฬา</a:t>
          </a:r>
          <a:endParaRPr lang="en-US" b="1" dirty="0">
            <a:solidFill>
              <a:srgbClr val="000000"/>
            </a:solidFill>
          </a:endParaRPr>
        </a:p>
      </dgm:t>
    </dgm:pt>
    <dgm:pt modelId="{8E29451B-065C-470E-A601-6AB86742095A}" type="parTrans" cxnId="{9246400E-DB76-4A2E-9D80-C87581078E55}">
      <dgm:prSet/>
      <dgm:spPr/>
      <dgm:t>
        <a:bodyPr/>
        <a:lstStyle/>
        <a:p>
          <a:endParaRPr lang="th-TH"/>
        </a:p>
      </dgm:t>
    </dgm:pt>
    <dgm:pt modelId="{EB838811-DFE0-4842-9B4D-8594E8B17625}" type="sibTrans" cxnId="{9246400E-DB76-4A2E-9D80-C87581078E55}">
      <dgm:prSet/>
      <dgm:spPr/>
      <dgm:t>
        <a:bodyPr/>
        <a:lstStyle/>
        <a:p>
          <a:endParaRPr lang="th-TH"/>
        </a:p>
      </dgm:t>
    </dgm:pt>
    <dgm:pt modelId="{68A9BFBB-6849-4124-A2D8-548D98AA5AF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</a:rPr>
            <a:t>ส่งเสริมให้มีการร่วมคิดกับโค้ชและตัวนักกีฬา</a:t>
          </a:r>
          <a:endParaRPr lang="th-TH" b="1" dirty="0">
            <a:solidFill>
              <a:srgbClr val="000000"/>
            </a:solidFill>
          </a:endParaRPr>
        </a:p>
      </dgm:t>
    </dgm:pt>
    <dgm:pt modelId="{8D9E59AF-66F7-41AA-B97C-04332E31FEF6}" type="parTrans" cxnId="{7E78D657-EC07-44D8-BAC9-C49920E03FB7}">
      <dgm:prSet/>
      <dgm:spPr/>
      <dgm:t>
        <a:bodyPr/>
        <a:lstStyle/>
        <a:p>
          <a:endParaRPr lang="th-TH"/>
        </a:p>
      </dgm:t>
    </dgm:pt>
    <dgm:pt modelId="{DF0C8EFF-53C7-4CD8-9E05-C9FBBBFE603C}" type="sibTrans" cxnId="{7E78D657-EC07-44D8-BAC9-C49920E03FB7}">
      <dgm:prSet/>
      <dgm:spPr/>
      <dgm:t>
        <a:bodyPr/>
        <a:lstStyle/>
        <a:p>
          <a:endParaRPr lang="th-TH"/>
        </a:p>
      </dgm:t>
    </dgm:pt>
    <dgm:pt modelId="{15AFC1F9-DA3F-480C-B2BE-65A15B4729CB}">
      <dgm:prSet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smtClean="0">
              <a:solidFill>
                <a:srgbClr val="000000"/>
              </a:solidFill>
            </a:rPr>
            <a:t>ต่ำ</a:t>
          </a:r>
          <a:endParaRPr lang="en-US" b="1">
            <a:solidFill>
              <a:srgbClr val="000000"/>
            </a:solidFill>
          </a:endParaRPr>
        </a:p>
      </dgm:t>
    </dgm:pt>
    <dgm:pt modelId="{DAA6D345-6A66-4041-BB68-20FE36BD27B5}" type="parTrans" cxnId="{BE8AE122-52D5-4391-A6E1-3F136423E4A9}">
      <dgm:prSet/>
      <dgm:spPr/>
      <dgm:t>
        <a:bodyPr/>
        <a:lstStyle/>
        <a:p>
          <a:endParaRPr lang="th-TH"/>
        </a:p>
      </dgm:t>
    </dgm:pt>
    <dgm:pt modelId="{D7F1A333-080B-43A8-BFE3-123159623917}" type="sibTrans" cxnId="{BE8AE122-52D5-4391-A6E1-3F136423E4A9}">
      <dgm:prSet/>
      <dgm:spPr/>
      <dgm:t>
        <a:bodyPr/>
        <a:lstStyle/>
        <a:p>
          <a:endParaRPr lang="th-TH"/>
        </a:p>
      </dgm:t>
    </dgm:pt>
    <dgm:pt modelId="{C8E8A8FA-F539-44A5-9463-B3539ED39628}">
      <dgm:prSet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smtClean="0">
              <a:solidFill>
                <a:srgbClr val="000000"/>
              </a:solidFill>
            </a:rPr>
            <a:t>สูง</a:t>
          </a:r>
          <a:endParaRPr lang="en-US" b="1">
            <a:solidFill>
              <a:srgbClr val="000000"/>
            </a:solidFill>
          </a:endParaRPr>
        </a:p>
      </dgm:t>
    </dgm:pt>
    <dgm:pt modelId="{8A90CD97-8092-449C-9293-0B161B84BCE4}" type="parTrans" cxnId="{0E092CCE-20C7-4918-B7AA-9D83393A4A82}">
      <dgm:prSet/>
      <dgm:spPr/>
      <dgm:t>
        <a:bodyPr/>
        <a:lstStyle/>
        <a:p>
          <a:endParaRPr lang="th-TH"/>
        </a:p>
      </dgm:t>
    </dgm:pt>
    <dgm:pt modelId="{FC5D8C08-7024-4504-AC18-4F6EA7C8AFD6}" type="sibTrans" cxnId="{0E092CCE-20C7-4918-B7AA-9D83393A4A82}">
      <dgm:prSet/>
      <dgm:spPr/>
      <dgm:t>
        <a:bodyPr/>
        <a:lstStyle/>
        <a:p>
          <a:endParaRPr lang="th-TH"/>
        </a:p>
      </dgm:t>
    </dgm:pt>
    <dgm:pt modelId="{BCDE3D9A-4281-40CA-A732-C2EC8CC0A482}">
      <dgm:prSet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</a:rPr>
            <a:t>สูง</a:t>
          </a:r>
          <a:endParaRPr lang="en-US" b="1" dirty="0">
            <a:solidFill>
              <a:srgbClr val="000000"/>
            </a:solidFill>
          </a:endParaRPr>
        </a:p>
      </dgm:t>
    </dgm:pt>
    <dgm:pt modelId="{5C2A05DD-C2A4-49EC-93B2-76DCE9880F17}" type="parTrans" cxnId="{FCF3C77C-52BC-4A53-B681-AB1C5EA1B7E1}">
      <dgm:prSet/>
      <dgm:spPr/>
      <dgm:t>
        <a:bodyPr/>
        <a:lstStyle/>
        <a:p>
          <a:endParaRPr lang="th-TH"/>
        </a:p>
      </dgm:t>
    </dgm:pt>
    <dgm:pt modelId="{7AC7261D-7FBE-4F34-9AD2-8781C05AD2F0}" type="sibTrans" cxnId="{FCF3C77C-52BC-4A53-B681-AB1C5EA1B7E1}">
      <dgm:prSet/>
      <dgm:spPr/>
      <dgm:t>
        <a:bodyPr/>
        <a:lstStyle/>
        <a:p>
          <a:endParaRPr lang="th-TH"/>
        </a:p>
      </dgm:t>
    </dgm:pt>
    <dgm:pt modelId="{CEB77B66-2F87-49B8-93D6-EBA313AE3E7D}">
      <dgm:prSet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smtClean="0">
              <a:solidFill>
                <a:srgbClr val="000000"/>
              </a:solidFill>
            </a:rPr>
            <a:t>สูง</a:t>
          </a:r>
          <a:endParaRPr lang="en-US" b="1">
            <a:solidFill>
              <a:srgbClr val="000000"/>
            </a:solidFill>
          </a:endParaRPr>
        </a:p>
      </dgm:t>
    </dgm:pt>
    <dgm:pt modelId="{670BB1FA-4D01-45B6-BD05-4773F580462B}" type="parTrans" cxnId="{B7E15872-9D11-419C-9E90-FDE31DDFA9BB}">
      <dgm:prSet/>
      <dgm:spPr/>
      <dgm:t>
        <a:bodyPr/>
        <a:lstStyle/>
        <a:p>
          <a:endParaRPr lang="th-TH"/>
        </a:p>
      </dgm:t>
    </dgm:pt>
    <dgm:pt modelId="{33090798-4C99-4EBB-8A3B-907A623C6827}" type="sibTrans" cxnId="{B7E15872-9D11-419C-9E90-FDE31DDFA9BB}">
      <dgm:prSet/>
      <dgm:spPr/>
      <dgm:t>
        <a:bodyPr/>
        <a:lstStyle/>
        <a:p>
          <a:endParaRPr lang="th-TH"/>
        </a:p>
      </dgm:t>
    </dgm:pt>
    <dgm:pt modelId="{BF4F6B34-3925-456C-B41B-690A8C94A125}">
      <dgm:prSet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smtClean="0">
              <a:solidFill>
                <a:srgbClr val="000000"/>
              </a:solidFill>
            </a:rPr>
            <a:t>ต่ำ</a:t>
          </a:r>
          <a:endParaRPr lang="en-US" b="1">
            <a:solidFill>
              <a:srgbClr val="000000"/>
            </a:solidFill>
          </a:endParaRPr>
        </a:p>
      </dgm:t>
    </dgm:pt>
    <dgm:pt modelId="{F4D5A3BB-A83A-40C2-8957-E82243C257C1}" type="parTrans" cxnId="{C0A2750B-20BF-4109-88DD-64CE0F60AB40}">
      <dgm:prSet/>
      <dgm:spPr/>
      <dgm:t>
        <a:bodyPr/>
        <a:lstStyle/>
        <a:p>
          <a:endParaRPr lang="th-TH"/>
        </a:p>
      </dgm:t>
    </dgm:pt>
    <dgm:pt modelId="{469175FA-240D-4488-927B-E491BB312335}" type="sibTrans" cxnId="{C0A2750B-20BF-4109-88DD-64CE0F60AB40}">
      <dgm:prSet/>
      <dgm:spPr/>
      <dgm:t>
        <a:bodyPr/>
        <a:lstStyle/>
        <a:p>
          <a:endParaRPr lang="th-TH"/>
        </a:p>
      </dgm:t>
    </dgm:pt>
    <dgm:pt modelId="{4CB7AA3C-75BD-4240-87CD-B3781D30B53C}">
      <dgm:prSet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th-TH" b="1" dirty="0" smtClean="0">
              <a:solidFill>
                <a:srgbClr val="000000"/>
              </a:solidFill>
            </a:rPr>
            <a:t>สูง</a:t>
          </a:r>
          <a:endParaRPr lang="th-TH" b="1" dirty="0">
            <a:solidFill>
              <a:srgbClr val="000000"/>
            </a:solidFill>
          </a:endParaRPr>
        </a:p>
      </dgm:t>
    </dgm:pt>
    <dgm:pt modelId="{72464F8F-055B-4BE1-AA0F-340A1227EB77}" type="parTrans" cxnId="{374C368D-1CC4-4BCC-AACA-09D353ED1447}">
      <dgm:prSet/>
      <dgm:spPr/>
      <dgm:t>
        <a:bodyPr/>
        <a:lstStyle/>
        <a:p>
          <a:endParaRPr lang="th-TH"/>
        </a:p>
      </dgm:t>
    </dgm:pt>
    <dgm:pt modelId="{84E63ACB-F457-4880-8664-2FD8674E78F9}" type="sibTrans" cxnId="{374C368D-1CC4-4BCC-AACA-09D353ED1447}">
      <dgm:prSet/>
      <dgm:spPr/>
      <dgm:t>
        <a:bodyPr/>
        <a:lstStyle/>
        <a:p>
          <a:endParaRPr lang="th-TH"/>
        </a:p>
      </dgm:t>
    </dgm:pt>
    <dgm:pt modelId="{2D71FE34-E585-41FD-BBC9-DD6A0756ACC1}" type="pres">
      <dgm:prSet presAssocID="{5D501EA5-17AF-4655-88A2-C9CD56D95B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BC231BF-E2DE-42F1-A6B7-D03EBE8F89A9}" type="pres">
      <dgm:prSet presAssocID="{227A902F-8038-4BFF-AC6E-5D9DE86450D6}" presName="composite" presStyleCnt="0"/>
      <dgm:spPr/>
    </dgm:pt>
    <dgm:pt modelId="{45DB95E8-B438-497E-8C76-F87552EDB42D}" type="pres">
      <dgm:prSet presAssocID="{227A902F-8038-4BFF-AC6E-5D9DE86450D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392CB5-5A1F-4ECD-AA35-9CB0AC9DAF48}" type="pres">
      <dgm:prSet presAssocID="{227A902F-8038-4BFF-AC6E-5D9DE86450D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04DD9A-367D-4E41-8FDE-C053007BD39A}" type="pres">
      <dgm:prSet presAssocID="{DBF793BC-9AC9-40DB-ACB7-F59555664CFA}" presName="space" presStyleCnt="0"/>
      <dgm:spPr/>
    </dgm:pt>
    <dgm:pt modelId="{B7DD0EAF-411B-4C78-B4A6-09138C7F1546}" type="pres">
      <dgm:prSet presAssocID="{CD82FDFD-A61A-4ED8-8537-D5FA05E0454D}" presName="composite" presStyleCnt="0"/>
      <dgm:spPr/>
    </dgm:pt>
    <dgm:pt modelId="{1A3203B5-C984-49CE-A171-195654E16812}" type="pres">
      <dgm:prSet presAssocID="{CD82FDFD-A61A-4ED8-8537-D5FA05E0454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B38123-FB6C-4808-B69C-7754A9FD03DD}" type="pres">
      <dgm:prSet presAssocID="{CD82FDFD-A61A-4ED8-8537-D5FA05E0454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B9A4C66-8137-4BA8-84DB-0EE36C4BAF86}" type="presOf" srcId="{BAE216A0-51E5-42D7-AD75-E7606A1AD32C}" destId="{EA392CB5-5A1F-4ECD-AA35-9CB0AC9DAF48}" srcOrd="0" destOrd="2" presId="urn:microsoft.com/office/officeart/2005/8/layout/hList1"/>
    <dgm:cxn modelId="{473F5788-15AD-4664-9ED2-B57DF3393124}" type="presOf" srcId="{227A902F-8038-4BFF-AC6E-5D9DE86450D6}" destId="{45DB95E8-B438-497E-8C76-F87552EDB42D}" srcOrd="0" destOrd="0" presId="urn:microsoft.com/office/officeart/2005/8/layout/hList1"/>
    <dgm:cxn modelId="{459CA3FA-AB48-414F-B047-10423E912D15}" type="presOf" srcId="{7341256E-1DF9-4059-A8FE-076C22BE1B49}" destId="{EA392CB5-5A1F-4ECD-AA35-9CB0AC9DAF48}" srcOrd="0" destOrd="4" presId="urn:microsoft.com/office/officeart/2005/8/layout/hList1"/>
    <dgm:cxn modelId="{C0A2750B-20BF-4109-88DD-64CE0F60AB40}" srcId="{CD82FDFD-A61A-4ED8-8537-D5FA05E0454D}" destId="{BF4F6B34-3925-456C-B41B-690A8C94A125}" srcOrd="5" destOrd="0" parTransId="{F4D5A3BB-A83A-40C2-8957-E82243C257C1}" sibTransId="{469175FA-240D-4488-927B-E491BB312335}"/>
    <dgm:cxn modelId="{59195411-3378-4077-A1EE-3DF072C345CC}" type="presOf" srcId="{61E0CFC1-E537-482F-A4B1-63C364EE57EC}" destId="{EA392CB5-5A1F-4ECD-AA35-9CB0AC9DAF48}" srcOrd="0" destOrd="3" presId="urn:microsoft.com/office/officeart/2005/8/layout/hList1"/>
    <dgm:cxn modelId="{38821217-B6FE-4BB2-964F-E9CF3B3D3976}" type="presOf" srcId="{CD82FDFD-A61A-4ED8-8537-D5FA05E0454D}" destId="{1A3203B5-C984-49CE-A171-195654E16812}" srcOrd="0" destOrd="0" presId="urn:microsoft.com/office/officeart/2005/8/layout/hList1"/>
    <dgm:cxn modelId="{9246400E-DB76-4A2E-9D80-C87581078E55}" srcId="{227A902F-8038-4BFF-AC6E-5D9DE86450D6}" destId="{C33B7AFD-435C-4E9D-8DF9-FB746C15011D}" srcOrd="5" destOrd="0" parTransId="{8E29451B-065C-470E-A601-6AB86742095A}" sibTransId="{EB838811-DFE0-4842-9B4D-8594E8B17625}"/>
    <dgm:cxn modelId="{4A9331B1-0DC3-430F-8503-E4C057359705}" srcId="{227A902F-8038-4BFF-AC6E-5D9DE86450D6}" destId="{E44A8E90-D5E5-4D76-B1EA-7EB5A5AC4F9B}" srcOrd="1" destOrd="0" parTransId="{EB9376CA-D767-4F8A-8C91-155AA868BD23}" sibTransId="{D6553B3A-F27D-443A-9C48-299364377D84}"/>
    <dgm:cxn modelId="{D3DF31CE-B5C3-4667-9541-3CFE8CC98A4C}" type="presOf" srcId="{BCDE3D9A-4281-40CA-A732-C2EC8CC0A482}" destId="{14B38123-FB6C-4808-B69C-7754A9FD03DD}" srcOrd="0" destOrd="3" presId="urn:microsoft.com/office/officeart/2005/8/layout/hList1"/>
    <dgm:cxn modelId="{658A7A11-4FDD-42C8-A1E9-CA4E1B593AEE}" srcId="{5D501EA5-17AF-4655-88A2-C9CD56D95B22}" destId="{227A902F-8038-4BFF-AC6E-5D9DE86450D6}" srcOrd="0" destOrd="0" parTransId="{9EA61369-AB10-475B-A670-9DED11829303}" sibTransId="{DBF793BC-9AC9-40DB-ACB7-F59555664CFA}"/>
    <dgm:cxn modelId="{BE8AE122-52D5-4391-A6E1-3F136423E4A9}" srcId="{CD82FDFD-A61A-4ED8-8537-D5FA05E0454D}" destId="{15AFC1F9-DA3F-480C-B2BE-65A15B4729CB}" srcOrd="1" destOrd="0" parTransId="{DAA6D345-6A66-4041-BB68-20FE36BD27B5}" sibTransId="{D7F1A333-080B-43A8-BFE3-123159623917}"/>
    <dgm:cxn modelId="{C3EF3ACD-D30B-4F33-8FC9-E6A45FB600C3}" type="presOf" srcId="{C8E8A8FA-F539-44A5-9463-B3539ED39628}" destId="{14B38123-FB6C-4808-B69C-7754A9FD03DD}" srcOrd="0" destOrd="2" presId="urn:microsoft.com/office/officeart/2005/8/layout/hList1"/>
    <dgm:cxn modelId="{68E4DD31-6C80-4F21-98D6-BE95AF03101F}" type="presOf" srcId="{5D501EA5-17AF-4655-88A2-C9CD56D95B22}" destId="{2D71FE34-E585-41FD-BBC9-DD6A0756ACC1}" srcOrd="0" destOrd="0" presId="urn:microsoft.com/office/officeart/2005/8/layout/hList1"/>
    <dgm:cxn modelId="{C7594555-362B-4B7E-9FA8-36FE0E45843C}" srcId="{227A902F-8038-4BFF-AC6E-5D9DE86450D6}" destId="{BAE216A0-51E5-42D7-AD75-E7606A1AD32C}" srcOrd="2" destOrd="0" parTransId="{B946C46E-19A6-40ED-B50E-B120D2E54583}" sibTransId="{79E728E2-0F1F-4B61-9D4D-249267ADDF78}"/>
    <dgm:cxn modelId="{F75A4ACE-F7F0-4740-B543-ABE1D7DA3351}" type="presOf" srcId="{CEB77B66-2F87-49B8-93D6-EBA313AE3E7D}" destId="{14B38123-FB6C-4808-B69C-7754A9FD03DD}" srcOrd="0" destOrd="4" presId="urn:microsoft.com/office/officeart/2005/8/layout/hList1"/>
    <dgm:cxn modelId="{586CBA6D-386A-4218-BEE7-DBC641F62BC2}" type="presOf" srcId="{BF4F6B34-3925-456C-B41B-690A8C94A125}" destId="{14B38123-FB6C-4808-B69C-7754A9FD03DD}" srcOrd="0" destOrd="5" presId="urn:microsoft.com/office/officeart/2005/8/layout/hList1"/>
    <dgm:cxn modelId="{7E78D657-EC07-44D8-BAC9-C49920E03FB7}" srcId="{227A902F-8038-4BFF-AC6E-5D9DE86450D6}" destId="{68A9BFBB-6849-4124-A2D8-548D98AA5AF6}" srcOrd="6" destOrd="0" parTransId="{8D9E59AF-66F7-41AA-B97C-04332E31FEF6}" sibTransId="{DF0C8EFF-53C7-4CD8-9E05-C9FBBBFE603C}"/>
    <dgm:cxn modelId="{DB6CFDCE-8B66-4853-8C75-7047034291E6}" srcId="{227A902F-8038-4BFF-AC6E-5D9DE86450D6}" destId="{F89538AF-0D32-49B5-BC73-744B4C2D8192}" srcOrd="0" destOrd="0" parTransId="{35FC1AAB-C559-450E-AC3D-D1BB8738495E}" sibTransId="{7DDDF333-A389-4CDE-BE4C-04978466D0CF}"/>
    <dgm:cxn modelId="{1B2E87A4-AF66-48DD-96A8-319177180168}" type="presOf" srcId="{15AFC1F9-DA3F-480C-B2BE-65A15B4729CB}" destId="{14B38123-FB6C-4808-B69C-7754A9FD03DD}" srcOrd="0" destOrd="1" presId="urn:microsoft.com/office/officeart/2005/8/layout/hList1"/>
    <dgm:cxn modelId="{760FB940-0CD8-4825-AD90-B5C12DDFFC10}" srcId="{227A902F-8038-4BFF-AC6E-5D9DE86450D6}" destId="{7341256E-1DF9-4059-A8FE-076C22BE1B49}" srcOrd="4" destOrd="0" parTransId="{ED4FB60E-D209-46F9-8848-D794BFD70E24}" sibTransId="{5EA638ED-A59E-4D76-9E01-6A940F07CB85}"/>
    <dgm:cxn modelId="{FCF3C77C-52BC-4A53-B681-AB1C5EA1B7E1}" srcId="{CD82FDFD-A61A-4ED8-8537-D5FA05E0454D}" destId="{BCDE3D9A-4281-40CA-A732-C2EC8CC0A482}" srcOrd="3" destOrd="0" parTransId="{5C2A05DD-C2A4-49EC-93B2-76DCE9880F17}" sibTransId="{7AC7261D-7FBE-4F34-9AD2-8781C05AD2F0}"/>
    <dgm:cxn modelId="{374C368D-1CC4-4BCC-AACA-09D353ED1447}" srcId="{CD82FDFD-A61A-4ED8-8537-D5FA05E0454D}" destId="{4CB7AA3C-75BD-4240-87CD-B3781D30B53C}" srcOrd="6" destOrd="0" parTransId="{72464F8F-055B-4BE1-AA0F-340A1227EB77}" sibTransId="{84E63ACB-F457-4880-8664-2FD8674E78F9}"/>
    <dgm:cxn modelId="{4BCD0312-77F3-4979-8B28-E2F1E976B70E}" srcId="{CD82FDFD-A61A-4ED8-8537-D5FA05E0454D}" destId="{A38E1603-EC37-47D2-B582-954FF4E85214}" srcOrd="0" destOrd="0" parTransId="{05DAA77F-F1D5-465B-9A8F-26645CA86CF7}" sibTransId="{5C0C61D9-FB1B-463C-BA02-9D7EA857F83C}"/>
    <dgm:cxn modelId="{9E10722F-45EF-4FD2-B1B8-1D3772C9C3BD}" type="presOf" srcId="{E44A8E90-D5E5-4D76-B1EA-7EB5A5AC4F9B}" destId="{EA392CB5-5A1F-4ECD-AA35-9CB0AC9DAF48}" srcOrd="0" destOrd="1" presId="urn:microsoft.com/office/officeart/2005/8/layout/hList1"/>
    <dgm:cxn modelId="{F88C9C97-EF48-4C03-89AF-A4C007D5AAB2}" srcId="{227A902F-8038-4BFF-AC6E-5D9DE86450D6}" destId="{61E0CFC1-E537-482F-A4B1-63C364EE57EC}" srcOrd="3" destOrd="0" parTransId="{9BEA1899-12A1-4B75-9601-65BEF52B9F0F}" sibTransId="{AD928AF2-DAB6-4F9E-B067-822EE7AB3A68}"/>
    <dgm:cxn modelId="{0E092CCE-20C7-4918-B7AA-9D83393A4A82}" srcId="{CD82FDFD-A61A-4ED8-8537-D5FA05E0454D}" destId="{C8E8A8FA-F539-44A5-9463-B3539ED39628}" srcOrd="2" destOrd="0" parTransId="{8A90CD97-8092-449C-9293-0B161B84BCE4}" sibTransId="{FC5D8C08-7024-4504-AC18-4F6EA7C8AFD6}"/>
    <dgm:cxn modelId="{06010D3A-F41F-4743-82A3-224FED113063}" type="presOf" srcId="{4CB7AA3C-75BD-4240-87CD-B3781D30B53C}" destId="{14B38123-FB6C-4808-B69C-7754A9FD03DD}" srcOrd="0" destOrd="6" presId="urn:microsoft.com/office/officeart/2005/8/layout/hList1"/>
    <dgm:cxn modelId="{F10A67F0-490F-4631-9163-9E6DF7086E78}" type="presOf" srcId="{C33B7AFD-435C-4E9D-8DF9-FB746C15011D}" destId="{EA392CB5-5A1F-4ECD-AA35-9CB0AC9DAF48}" srcOrd="0" destOrd="5" presId="urn:microsoft.com/office/officeart/2005/8/layout/hList1"/>
    <dgm:cxn modelId="{B7E15872-9D11-419C-9E90-FDE31DDFA9BB}" srcId="{CD82FDFD-A61A-4ED8-8537-D5FA05E0454D}" destId="{CEB77B66-2F87-49B8-93D6-EBA313AE3E7D}" srcOrd="4" destOrd="0" parTransId="{670BB1FA-4D01-45B6-BD05-4773F580462B}" sibTransId="{33090798-4C99-4EBB-8A3B-907A623C6827}"/>
    <dgm:cxn modelId="{716AC93A-6073-478E-8CBE-B13D58AFDA34}" type="presOf" srcId="{68A9BFBB-6849-4124-A2D8-548D98AA5AF6}" destId="{EA392CB5-5A1F-4ECD-AA35-9CB0AC9DAF48}" srcOrd="0" destOrd="6" presId="urn:microsoft.com/office/officeart/2005/8/layout/hList1"/>
    <dgm:cxn modelId="{7136ABA2-F881-4E7F-8763-1DAD7BE788EB}" type="presOf" srcId="{A38E1603-EC37-47D2-B582-954FF4E85214}" destId="{14B38123-FB6C-4808-B69C-7754A9FD03DD}" srcOrd="0" destOrd="0" presId="urn:microsoft.com/office/officeart/2005/8/layout/hList1"/>
    <dgm:cxn modelId="{0527F9BB-CDED-498C-8631-1BEFED39E5BF}" type="presOf" srcId="{F89538AF-0D32-49B5-BC73-744B4C2D8192}" destId="{EA392CB5-5A1F-4ECD-AA35-9CB0AC9DAF48}" srcOrd="0" destOrd="0" presId="urn:microsoft.com/office/officeart/2005/8/layout/hList1"/>
    <dgm:cxn modelId="{E04A1BFA-60B5-463E-B984-D9D2AD2975F9}" srcId="{5D501EA5-17AF-4655-88A2-C9CD56D95B22}" destId="{CD82FDFD-A61A-4ED8-8537-D5FA05E0454D}" srcOrd="1" destOrd="0" parTransId="{DE6490DD-0632-479F-B397-16AD8D425351}" sibTransId="{77875CB9-5784-4BD7-9D2C-F139E5BA74E4}"/>
    <dgm:cxn modelId="{0A613E9C-26C3-4491-B22E-D8134198490B}" type="presParOf" srcId="{2D71FE34-E585-41FD-BBC9-DD6A0756ACC1}" destId="{ABC231BF-E2DE-42F1-A6B7-D03EBE8F89A9}" srcOrd="0" destOrd="0" presId="urn:microsoft.com/office/officeart/2005/8/layout/hList1"/>
    <dgm:cxn modelId="{5AD7FF2D-9603-4AC2-9B06-7C84403C9060}" type="presParOf" srcId="{ABC231BF-E2DE-42F1-A6B7-D03EBE8F89A9}" destId="{45DB95E8-B438-497E-8C76-F87552EDB42D}" srcOrd="0" destOrd="0" presId="urn:microsoft.com/office/officeart/2005/8/layout/hList1"/>
    <dgm:cxn modelId="{7C19B90E-C897-4525-B01A-30F30AF41254}" type="presParOf" srcId="{ABC231BF-E2DE-42F1-A6B7-D03EBE8F89A9}" destId="{EA392CB5-5A1F-4ECD-AA35-9CB0AC9DAF48}" srcOrd="1" destOrd="0" presId="urn:microsoft.com/office/officeart/2005/8/layout/hList1"/>
    <dgm:cxn modelId="{2BFF536E-5F11-4BEC-88AD-8460C039C6D8}" type="presParOf" srcId="{2D71FE34-E585-41FD-BBC9-DD6A0756ACC1}" destId="{9604DD9A-367D-4E41-8FDE-C053007BD39A}" srcOrd="1" destOrd="0" presId="urn:microsoft.com/office/officeart/2005/8/layout/hList1"/>
    <dgm:cxn modelId="{3C46F7A3-EA78-4AD7-8C51-7BE041708FF5}" type="presParOf" srcId="{2D71FE34-E585-41FD-BBC9-DD6A0756ACC1}" destId="{B7DD0EAF-411B-4C78-B4A6-09138C7F1546}" srcOrd="2" destOrd="0" presId="urn:microsoft.com/office/officeart/2005/8/layout/hList1"/>
    <dgm:cxn modelId="{4E006CD0-4A97-4AD5-AD6D-0E5EB94310B9}" type="presParOf" srcId="{B7DD0EAF-411B-4C78-B4A6-09138C7F1546}" destId="{1A3203B5-C984-49CE-A171-195654E16812}" srcOrd="0" destOrd="0" presId="urn:microsoft.com/office/officeart/2005/8/layout/hList1"/>
    <dgm:cxn modelId="{5A885ED5-3D0D-4B21-9FF7-CE4FFA2D4B6B}" type="presParOf" srcId="{B7DD0EAF-411B-4C78-B4A6-09138C7F1546}" destId="{14B38123-FB6C-4808-B69C-7754A9FD03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94E0C-2557-4A56-9BCF-9FC9EBF9F6E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234BB25-09CE-4697-BC5A-666BBFB33037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i="0" dirty="0" smtClean="0"/>
            <a:t>ระดับแรงจูงใจ</a:t>
          </a:r>
          <a:endParaRPr lang="th-TH" b="1" dirty="0"/>
        </a:p>
      </dgm:t>
    </dgm:pt>
    <dgm:pt modelId="{326689C0-80DC-4383-A421-04C5E6EE6330}" type="parTrans" cxnId="{38C8A21F-56F0-4A16-8ACF-173D487327D4}">
      <dgm:prSet/>
      <dgm:spPr/>
      <dgm:t>
        <a:bodyPr/>
        <a:lstStyle/>
        <a:p>
          <a:endParaRPr lang="th-TH"/>
        </a:p>
      </dgm:t>
    </dgm:pt>
    <dgm:pt modelId="{F88CB68F-B35D-44D1-922E-D013CDB726D9}" type="sibTrans" cxnId="{38C8A21F-56F0-4A16-8ACF-173D487327D4}">
      <dgm:prSet/>
      <dgm:spPr/>
      <dgm:t>
        <a:bodyPr/>
        <a:lstStyle/>
        <a:p>
          <a:endParaRPr lang="th-TH"/>
        </a:p>
      </dgm:t>
    </dgm:pt>
    <dgm:pt modelId="{F3B1DF9E-D5D2-456B-B999-902DF890C245}">
      <dgm:prSet phldrT="[ข้อความ]"/>
      <dgm:spPr>
        <a:solidFill>
          <a:srgbClr val="FFFF00"/>
        </a:solidFill>
      </dgm:spPr>
      <dgm:t>
        <a:bodyPr/>
        <a:lstStyle/>
        <a:p>
          <a:r>
            <a:rPr lang="th-TH" b="1" dirty="0" smtClean="0"/>
            <a:t>ความมุ่งมั่นและตั้งใจ</a:t>
          </a:r>
          <a:endParaRPr lang="th-TH" b="1" dirty="0"/>
        </a:p>
      </dgm:t>
    </dgm:pt>
    <dgm:pt modelId="{5A603087-398C-4372-A57D-945B8947A156}" type="parTrans" cxnId="{53DBFFF0-4A01-4A3D-9E86-7D5C8AB42AA0}">
      <dgm:prSet/>
      <dgm:spPr/>
      <dgm:t>
        <a:bodyPr/>
        <a:lstStyle/>
        <a:p>
          <a:endParaRPr lang="th-TH"/>
        </a:p>
      </dgm:t>
    </dgm:pt>
    <dgm:pt modelId="{4C6CEE74-CF99-4BEC-ADB1-385404F16834}" type="sibTrans" cxnId="{53DBFFF0-4A01-4A3D-9E86-7D5C8AB42AA0}">
      <dgm:prSet/>
      <dgm:spPr/>
      <dgm:t>
        <a:bodyPr/>
        <a:lstStyle/>
        <a:p>
          <a:endParaRPr lang="th-TH"/>
        </a:p>
      </dgm:t>
    </dgm:pt>
    <dgm:pt modelId="{17166723-75DB-4729-A832-307A2E768556}">
      <dgm:prSet phldrT="[ข้อความ]" custT="1"/>
      <dgm:spPr>
        <a:solidFill>
          <a:srgbClr val="FF5050"/>
        </a:solidFill>
      </dgm:spPr>
      <dgm:t>
        <a:bodyPr/>
        <a:lstStyle/>
        <a:p>
          <a:r>
            <a:rPr lang="th-TH" sz="3600" b="1" i="0" dirty="0" smtClean="0"/>
            <a:t>เป้าหมาย</a:t>
          </a:r>
          <a:endParaRPr lang="th-TH" sz="3600" b="1" dirty="0"/>
        </a:p>
      </dgm:t>
    </dgm:pt>
    <dgm:pt modelId="{C810F577-342E-422E-992F-D8A23182F7C4}" type="parTrans" cxnId="{3889FFBC-7BE5-433A-A342-20B2446CBBDF}">
      <dgm:prSet/>
      <dgm:spPr/>
      <dgm:t>
        <a:bodyPr/>
        <a:lstStyle/>
        <a:p>
          <a:endParaRPr lang="th-TH"/>
        </a:p>
      </dgm:t>
    </dgm:pt>
    <dgm:pt modelId="{52E1C6D9-F9E4-4AEF-ADF4-A232A52708C5}" type="sibTrans" cxnId="{3889FFBC-7BE5-433A-A342-20B2446CBBDF}">
      <dgm:prSet/>
      <dgm:spPr/>
      <dgm:t>
        <a:bodyPr/>
        <a:lstStyle/>
        <a:p>
          <a:endParaRPr lang="th-TH"/>
        </a:p>
      </dgm:t>
    </dgm:pt>
    <dgm:pt modelId="{7D7B0397-FCE7-4077-9C91-2D8792D19811}" type="pres">
      <dgm:prSet presAssocID="{84C94E0C-2557-4A56-9BCF-9FC9EBF9F6E3}" presName="compositeShape" presStyleCnt="0">
        <dgm:presLayoutVars>
          <dgm:chMax val="7"/>
          <dgm:dir/>
          <dgm:resizeHandles val="exact"/>
        </dgm:presLayoutVars>
      </dgm:prSet>
      <dgm:spPr/>
    </dgm:pt>
    <dgm:pt modelId="{837371E1-37FC-4E1F-8993-F31DE8AD8AAF}" type="pres">
      <dgm:prSet presAssocID="{84C94E0C-2557-4A56-9BCF-9FC9EBF9F6E3}" presName="wedge1" presStyleLbl="node1" presStyleIdx="0" presStyleCnt="3"/>
      <dgm:spPr/>
      <dgm:t>
        <a:bodyPr/>
        <a:lstStyle/>
        <a:p>
          <a:endParaRPr lang="th-TH"/>
        </a:p>
      </dgm:t>
    </dgm:pt>
    <dgm:pt modelId="{064A5600-0153-4E94-84E9-47F63AB6B667}" type="pres">
      <dgm:prSet presAssocID="{84C94E0C-2557-4A56-9BCF-9FC9EBF9F6E3}" presName="dummy1a" presStyleCnt="0"/>
      <dgm:spPr/>
    </dgm:pt>
    <dgm:pt modelId="{151A496C-D3AB-457B-A76F-7BC64D08AF02}" type="pres">
      <dgm:prSet presAssocID="{84C94E0C-2557-4A56-9BCF-9FC9EBF9F6E3}" presName="dummy1b" presStyleCnt="0"/>
      <dgm:spPr/>
    </dgm:pt>
    <dgm:pt modelId="{A87D55B0-B193-4350-8D74-30AA6DF3F3E0}" type="pres">
      <dgm:prSet presAssocID="{84C94E0C-2557-4A56-9BCF-9FC9EBF9F6E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3FAB28-3DBE-488C-9D46-5C5FDD7FA0BA}" type="pres">
      <dgm:prSet presAssocID="{84C94E0C-2557-4A56-9BCF-9FC9EBF9F6E3}" presName="wedge2" presStyleLbl="node1" presStyleIdx="1" presStyleCnt="3"/>
      <dgm:spPr/>
      <dgm:t>
        <a:bodyPr/>
        <a:lstStyle/>
        <a:p>
          <a:endParaRPr lang="th-TH"/>
        </a:p>
      </dgm:t>
    </dgm:pt>
    <dgm:pt modelId="{3839207F-262C-4634-B2F9-39C7A452F1E0}" type="pres">
      <dgm:prSet presAssocID="{84C94E0C-2557-4A56-9BCF-9FC9EBF9F6E3}" presName="dummy2a" presStyleCnt="0"/>
      <dgm:spPr/>
    </dgm:pt>
    <dgm:pt modelId="{EB8E8171-C0DE-401A-B28F-7FE5366DF8BA}" type="pres">
      <dgm:prSet presAssocID="{84C94E0C-2557-4A56-9BCF-9FC9EBF9F6E3}" presName="dummy2b" presStyleCnt="0"/>
      <dgm:spPr/>
    </dgm:pt>
    <dgm:pt modelId="{84D554F4-2662-4B71-9ECF-E6B9C2ECE34A}" type="pres">
      <dgm:prSet presAssocID="{84C94E0C-2557-4A56-9BCF-9FC9EBF9F6E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F9FF1DF-3269-44EE-BFF1-8B4F01F77D04}" type="pres">
      <dgm:prSet presAssocID="{84C94E0C-2557-4A56-9BCF-9FC9EBF9F6E3}" presName="wedge3" presStyleLbl="node1" presStyleIdx="2" presStyleCnt="3"/>
      <dgm:spPr/>
      <dgm:t>
        <a:bodyPr/>
        <a:lstStyle/>
        <a:p>
          <a:endParaRPr lang="th-TH"/>
        </a:p>
      </dgm:t>
    </dgm:pt>
    <dgm:pt modelId="{14E71E53-8375-4B6D-B1D0-33CFD1D89B4C}" type="pres">
      <dgm:prSet presAssocID="{84C94E0C-2557-4A56-9BCF-9FC9EBF9F6E3}" presName="dummy3a" presStyleCnt="0"/>
      <dgm:spPr/>
    </dgm:pt>
    <dgm:pt modelId="{9EDF9AF3-F53D-497F-94BC-BD2E4E403F55}" type="pres">
      <dgm:prSet presAssocID="{84C94E0C-2557-4A56-9BCF-9FC9EBF9F6E3}" presName="dummy3b" presStyleCnt="0"/>
      <dgm:spPr/>
    </dgm:pt>
    <dgm:pt modelId="{F573E44F-0606-4CC7-8592-12247104D44E}" type="pres">
      <dgm:prSet presAssocID="{84C94E0C-2557-4A56-9BCF-9FC9EBF9F6E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A93B9A7-AAFC-4AB8-9107-2468FF597FB8}" type="pres">
      <dgm:prSet presAssocID="{F88CB68F-B35D-44D1-922E-D013CDB726D9}" presName="arrowWedge1" presStyleLbl="fgSibTrans2D1" presStyleIdx="0" presStyleCnt="3"/>
      <dgm:spPr>
        <a:solidFill>
          <a:schemeClr val="accent6">
            <a:lumMod val="10000"/>
          </a:schemeClr>
        </a:solidFill>
      </dgm:spPr>
    </dgm:pt>
    <dgm:pt modelId="{8DA35F79-3FD3-4D42-80E8-E536F1DA968A}" type="pres">
      <dgm:prSet presAssocID="{4C6CEE74-CF99-4BEC-ADB1-385404F16834}" presName="arrowWedge2" presStyleLbl="fgSibTrans2D1" presStyleIdx="1" presStyleCnt="3"/>
      <dgm:spPr>
        <a:solidFill>
          <a:schemeClr val="accent6">
            <a:lumMod val="10000"/>
          </a:schemeClr>
        </a:solidFill>
      </dgm:spPr>
    </dgm:pt>
    <dgm:pt modelId="{CB830BFA-D789-4104-8DD6-DA05A1D3A575}" type="pres">
      <dgm:prSet presAssocID="{52E1C6D9-F9E4-4AEF-ADF4-A232A52708C5}" presName="arrowWedge3" presStyleLbl="fgSibTrans2D1" presStyleIdx="2" presStyleCnt="3" custLinFactNeighborY="1058"/>
      <dgm:spPr>
        <a:solidFill>
          <a:schemeClr val="accent6">
            <a:lumMod val="10000"/>
          </a:schemeClr>
        </a:solidFill>
      </dgm:spPr>
    </dgm:pt>
  </dgm:ptLst>
  <dgm:cxnLst>
    <dgm:cxn modelId="{C97A495D-007D-4ABD-BF8C-27BC89DBF7E6}" type="presOf" srcId="{8234BB25-09CE-4697-BC5A-666BBFB33037}" destId="{837371E1-37FC-4E1F-8993-F31DE8AD8AAF}" srcOrd="0" destOrd="0" presId="urn:microsoft.com/office/officeart/2005/8/layout/cycle8"/>
    <dgm:cxn modelId="{D6198371-FC9A-42B7-BA31-44848E55AC83}" type="presOf" srcId="{8234BB25-09CE-4697-BC5A-666BBFB33037}" destId="{A87D55B0-B193-4350-8D74-30AA6DF3F3E0}" srcOrd="1" destOrd="0" presId="urn:microsoft.com/office/officeart/2005/8/layout/cycle8"/>
    <dgm:cxn modelId="{425C8995-D364-4C2D-B541-A687871CDE0A}" type="presOf" srcId="{84C94E0C-2557-4A56-9BCF-9FC9EBF9F6E3}" destId="{7D7B0397-FCE7-4077-9C91-2D8792D19811}" srcOrd="0" destOrd="0" presId="urn:microsoft.com/office/officeart/2005/8/layout/cycle8"/>
    <dgm:cxn modelId="{1ECFAFAA-E9F0-4A06-980A-01B7CB17C64F}" type="presOf" srcId="{17166723-75DB-4729-A832-307A2E768556}" destId="{F573E44F-0606-4CC7-8592-12247104D44E}" srcOrd="1" destOrd="0" presId="urn:microsoft.com/office/officeart/2005/8/layout/cycle8"/>
    <dgm:cxn modelId="{53DBFFF0-4A01-4A3D-9E86-7D5C8AB42AA0}" srcId="{84C94E0C-2557-4A56-9BCF-9FC9EBF9F6E3}" destId="{F3B1DF9E-D5D2-456B-B999-902DF890C245}" srcOrd="1" destOrd="0" parTransId="{5A603087-398C-4372-A57D-945B8947A156}" sibTransId="{4C6CEE74-CF99-4BEC-ADB1-385404F16834}"/>
    <dgm:cxn modelId="{95D02ACB-2C6A-4FE4-9D74-C883E398C990}" type="presOf" srcId="{F3B1DF9E-D5D2-456B-B999-902DF890C245}" destId="{84D554F4-2662-4B71-9ECF-E6B9C2ECE34A}" srcOrd="1" destOrd="0" presId="urn:microsoft.com/office/officeart/2005/8/layout/cycle8"/>
    <dgm:cxn modelId="{70BE494A-BB38-44FC-9AB5-BE45B8C830B0}" type="presOf" srcId="{17166723-75DB-4729-A832-307A2E768556}" destId="{8F9FF1DF-3269-44EE-BFF1-8B4F01F77D04}" srcOrd="0" destOrd="0" presId="urn:microsoft.com/office/officeart/2005/8/layout/cycle8"/>
    <dgm:cxn modelId="{3889FFBC-7BE5-433A-A342-20B2446CBBDF}" srcId="{84C94E0C-2557-4A56-9BCF-9FC9EBF9F6E3}" destId="{17166723-75DB-4729-A832-307A2E768556}" srcOrd="2" destOrd="0" parTransId="{C810F577-342E-422E-992F-D8A23182F7C4}" sibTransId="{52E1C6D9-F9E4-4AEF-ADF4-A232A52708C5}"/>
    <dgm:cxn modelId="{38C8A21F-56F0-4A16-8ACF-173D487327D4}" srcId="{84C94E0C-2557-4A56-9BCF-9FC9EBF9F6E3}" destId="{8234BB25-09CE-4697-BC5A-666BBFB33037}" srcOrd="0" destOrd="0" parTransId="{326689C0-80DC-4383-A421-04C5E6EE6330}" sibTransId="{F88CB68F-B35D-44D1-922E-D013CDB726D9}"/>
    <dgm:cxn modelId="{4FD0AE61-CBFE-45FB-90D7-4106174AF5A9}" type="presOf" srcId="{F3B1DF9E-D5D2-456B-B999-902DF890C245}" destId="{CA3FAB28-3DBE-488C-9D46-5C5FDD7FA0BA}" srcOrd="0" destOrd="0" presId="urn:microsoft.com/office/officeart/2005/8/layout/cycle8"/>
    <dgm:cxn modelId="{FA3BDC0A-9BC0-482B-8322-2D9E58DD811F}" type="presParOf" srcId="{7D7B0397-FCE7-4077-9C91-2D8792D19811}" destId="{837371E1-37FC-4E1F-8993-F31DE8AD8AAF}" srcOrd="0" destOrd="0" presId="urn:microsoft.com/office/officeart/2005/8/layout/cycle8"/>
    <dgm:cxn modelId="{2AF8A84F-9838-4DD6-A9DA-E2309511F049}" type="presParOf" srcId="{7D7B0397-FCE7-4077-9C91-2D8792D19811}" destId="{064A5600-0153-4E94-84E9-47F63AB6B667}" srcOrd="1" destOrd="0" presId="urn:microsoft.com/office/officeart/2005/8/layout/cycle8"/>
    <dgm:cxn modelId="{7D275E69-8EC4-49C9-8EFF-D7D334381F90}" type="presParOf" srcId="{7D7B0397-FCE7-4077-9C91-2D8792D19811}" destId="{151A496C-D3AB-457B-A76F-7BC64D08AF02}" srcOrd="2" destOrd="0" presId="urn:microsoft.com/office/officeart/2005/8/layout/cycle8"/>
    <dgm:cxn modelId="{E4E09237-1BD9-4A51-933B-165F7617ADC2}" type="presParOf" srcId="{7D7B0397-FCE7-4077-9C91-2D8792D19811}" destId="{A87D55B0-B193-4350-8D74-30AA6DF3F3E0}" srcOrd="3" destOrd="0" presId="urn:microsoft.com/office/officeart/2005/8/layout/cycle8"/>
    <dgm:cxn modelId="{2C7239A3-2A8C-4259-B322-9F6CDC4D4C36}" type="presParOf" srcId="{7D7B0397-FCE7-4077-9C91-2D8792D19811}" destId="{CA3FAB28-3DBE-488C-9D46-5C5FDD7FA0BA}" srcOrd="4" destOrd="0" presId="urn:microsoft.com/office/officeart/2005/8/layout/cycle8"/>
    <dgm:cxn modelId="{E9462E05-5794-4E4B-8081-576DEBCB614F}" type="presParOf" srcId="{7D7B0397-FCE7-4077-9C91-2D8792D19811}" destId="{3839207F-262C-4634-B2F9-39C7A452F1E0}" srcOrd="5" destOrd="0" presId="urn:microsoft.com/office/officeart/2005/8/layout/cycle8"/>
    <dgm:cxn modelId="{4D18C417-2D82-4A69-A786-50535FD02761}" type="presParOf" srcId="{7D7B0397-FCE7-4077-9C91-2D8792D19811}" destId="{EB8E8171-C0DE-401A-B28F-7FE5366DF8BA}" srcOrd="6" destOrd="0" presId="urn:microsoft.com/office/officeart/2005/8/layout/cycle8"/>
    <dgm:cxn modelId="{2A255C2F-08DE-48B7-ADC2-B5693C6241D0}" type="presParOf" srcId="{7D7B0397-FCE7-4077-9C91-2D8792D19811}" destId="{84D554F4-2662-4B71-9ECF-E6B9C2ECE34A}" srcOrd="7" destOrd="0" presId="urn:microsoft.com/office/officeart/2005/8/layout/cycle8"/>
    <dgm:cxn modelId="{21C68F43-70A3-4027-BB60-AE783A86020B}" type="presParOf" srcId="{7D7B0397-FCE7-4077-9C91-2D8792D19811}" destId="{8F9FF1DF-3269-44EE-BFF1-8B4F01F77D04}" srcOrd="8" destOrd="0" presId="urn:microsoft.com/office/officeart/2005/8/layout/cycle8"/>
    <dgm:cxn modelId="{DD2D157B-34E4-4A81-87ED-1D6FBC7092FC}" type="presParOf" srcId="{7D7B0397-FCE7-4077-9C91-2D8792D19811}" destId="{14E71E53-8375-4B6D-B1D0-33CFD1D89B4C}" srcOrd="9" destOrd="0" presId="urn:microsoft.com/office/officeart/2005/8/layout/cycle8"/>
    <dgm:cxn modelId="{CDAAB42D-EAB8-4413-AE41-6D50B1F522A2}" type="presParOf" srcId="{7D7B0397-FCE7-4077-9C91-2D8792D19811}" destId="{9EDF9AF3-F53D-497F-94BC-BD2E4E403F55}" srcOrd="10" destOrd="0" presId="urn:microsoft.com/office/officeart/2005/8/layout/cycle8"/>
    <dgm:cxn modelId="{465E9744-DF2A-4EFE-8C8E-1D33B2A1A58D}" type="presParOf" srcId="{7D7B0397-FCE7-4077-9C91-2D8792D19811}" destId="{F573E44F-0606-4CC7-8592-12247104D44E}" srcOrd="11" destOrd="0" presId="urn:microsoft.com/office/officeart/2005/8/layout/cycle8"/>
    <dgm:cxn modelId="{727278CF-075E-4854-9604-C415F6ACEA83}" type="presParOf" srcId="{7D7B0397-FCE7-4077-9C91-2D8792D19811}" destId="{6A93B9A7-AAFC-4AB8-9107-2468FF597FB8}" srcOrd="12" destOrd="0" presId="urn:microsoft.com/office/officeart/2005/8/layout/cycle8"/>
    <dgm:cxn modelId="{4012ADDB-90E9-4B96-BBF2-9F12DC59561A}" type="presParOf" srcId="{7D7B0397-FCE7-4077-9C91-2D8792D19811}" destId="{8DA35F79-3FD3-4D42-80E8-E536F1DA968A}" srcOrd="13" destOrd="0" presId="urn:microsoft.com/office/officeart/2005/8/layout/cycle8"/>
    <dgm:cxn modelId="{A2E1B2EF-D370-45F7-BF02-642E94BF570C}" type="presParOf" srcId="{7D7B0397-FCE7-4077-9C91-2D8792D19811}" destId="{CB830BFA-D789-4104-8DD6-DA05A1D3A57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592945-848C-461C-888D-D9F21D9F06D3}">
      <dsp:nvSpPr>
        <dsp:cNvPr id="0" name=""/>
        <dsp:cNvSpPr/>
      </dsp:nvSpPr>
      <dsp:spPr>
        <a:xfrm>
          <a:off x="0" y="1422260"/>
          <a:ext cx="7296472" cy="604800"/>
        </a:xfrm>
        <a:prstGeom prst="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42166-9185-4E4A-8144-C97451144E3E}">
      <dsp:nvSpPr>
        <dsp:cNvPr id="0" name=""/>
        <dsp:cNvSpPr/>
      </dsp:nvSpPr>
      <dsp:spPr>
        <a:xfrm>
          <a:off x="364823" y="1068020"/>
          <a:ext cx="5107530" cy="70848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333399"/>
              </a:solidFill>
            </a:rPr>
            <a:t>1.  เป้าหมายระยะยาว (</a:t>
          </a:r>
          <a:r>
            <a:rPr lang="en-US" sz="2400" b="1" kern="1200" dirty="0" smtClean="0">
              <a:solidFill>
                <a:srgbClr val="333399"/>
              </a:solidFill>
            </a:rPr>
            <a:t>Dream Goals) </a:t>
          </a:r>
          <a:r>
            <a:rPr lang="en-US" sz="2400" kern="1200" dirty="0" smtClean="0">
              <a:solidFill>
                <a:srgbClr val="333399"/>
              </a:solidFill>
            </a:rPr>
            <a:t> </a:t>
          </a:r>
          <a:endParaRPr lang="th-TH" sz="2400" kern="1200" dirty="0" smtClean="0">
            <a:solidFill>
              <a:srgbClr val="333399"/>
            </a:solidFill>
          </a:endParaRPr>
        </a:p>
      </dsp:txBody>
      <dsp:txXfrm>
        <a:off x="364823" y="1068020"/>
        <a:ext cx="5107530" cy="708480"/>
      </dsp:txXfrm>
    </dsp:sp>
    <dsp:sp modelId="{18677B0F-A35B-48D8-B48B-7F8674EBF0AA}">
      <dsp:nvSpPr>
        <dsp:cNvPr id="0" name=""/>
        <dsp:cNvSpPr/>
      </dsp:nvSpPr>
      <dsp:spPr>
        <a:xfrm>
          <a:off x="0" y="2510900"/>
          <a:ext cx="7296472" cy="604800"/>
        </a:xfrm>
        <a:prstGeom prst="rect">
          <a:avLst/>
        </a:prstGeom>
        <a:solidFill>
          <a:srgbClr val="3333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37EAC-0B05-4597-8BB0-809C801301E1}">
      <dsp:nvSpPr>
        <dsp:cNvPr id="0" name=""/>
        <dsp:cNvSpPr/>
      </dsp:nvSpPr>
      <dsp:spPr>
        <a:xfrm>
          <a:off x="364823" y="2156660"/>
          <a:ext cx="5684119" cy="70848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333399"/>
              </a:solidFill>
            </a:rPr>
            <a:t>2.  เป้าหมายระยะกลาง (</a:t>
          </a:r>
          <a:r>
            <a:rPr lang="en-US" sz="2400" b="1" kern="1200" dirty="0" smtClean="0">
              <a:solidFill>
                <a:srgbClr val="333399"/>
              </a:solidFill>
            </a:rPr>
            <a:t>Intermediate Goals)</a:t>
          </a:r>
          <a:endParaRPr lang="th-TH" sz="2400" b="1" kern="1200" dirty="0" smtClean="0">
            <a:solidFill>
              <a:srgbClr val="333399"/>
            </a:solidFill>
          </a:endParaRPr>
        </a:p>
      </dsp:txBody>
      <dsp:txXfrm>
        <a:off x="364823" y="2156660"/>
        <a:ext cx="5684119" cy="708480"/>
      </dsp:txXfrm>
    </dsp:sp>
    <dsp:sp modelId="{E69043D5-B489-474B-9F2D-3E2BB1368F9F}">
      <dsp:nvSpPr>
        <dsp:cNvPr id="0" name=""/>
        <dsp:cNvSpPr/>
      </dsp:nvSpPr>
      <dsp:spPr>
        <a:xfrm>
          <a:off x="0" y="3599540"/>
          <a:ext cx="7296472" cy="604800"/>
        </a:xfrm>
        <a:prstGeom prst="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B9F4A3C0-7D19-4F1B-A88F-A98E42896EFC}">
      <dsp:nvSpPr>
        <dsp:cNvPr id="0" name=""/>
        <dsp:cNvSpPr/>
      </dsp:nvSpPr>
      <dsp:spPr>
        <a:xfrm>
          <a:off x="364823" y="3245299"/>
          <a:ext cx="5107530" cy="7084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052" tIns="0" rIns="1930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333399"/>
              </a:solidFill>
            </a:rPr>
            <a:t>3.  เป้าหมายระยะสั้น (</a:t>
          </a:r>
          <a:r>
            <a:rPr lang="en-US" sz="2400" b="1" kern="1200" dirty="0" smtClean="0">
              <a:solidFill>
                <a:srgbClr val="333399"/>
              </a:solidFill>
            </a:rPr>
            <a:t>Short-term Goals) </a:t>
          </a:r>
          <a:endParaRPr lang="uk-UA" sz="2400" b="1" kern="1200" dirty="0">
            <a:solidFill>
              <a:srgbClr val="333399"/>
            </a:solidFill>
          </a:endParaRPr>
        </a:p>
      </dsp:txBody>
      <dsp:txXfrm>
        <a:off x="364823" y="3245299"/>
        <a:ext cx="5107530" cy="708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DB95E8-B438-497E-8C76-F87552EDB42D}">
      <dsp:nvSpPr>
        <dsp:cNvPr id="0" name=""/>
        <dsp:cNvSpPr/>
      </dsp:nvSpPr>
      <dsp:spPr>
        <a:xfrm>
          <a:off x="41" y="13957"/>
          <a:ext cx="3936847" cy="835200"/>
        </a:xfrm>
        <a:prstGeom prst="rect">
          <a:avLst/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solidFill>
                <a:srgbClr val="000000"/>
              </a:solidFill>
            </a:rPr>
            <a:t>ลักษณะของเป้าหมาย</a:t>
          </a:r>
          <a:endParaRPr lang="th-TH" sz="2900" b="1" kern="1200" dirty="0">
            <a:solidFill>
              <a:srgbClr val="000000"/>
            </a:solidFill>
          </a:endParaRPr>
        </a:p>
      </dsp:txBody>
      <dsp:txXfrm>
        <a:off x="41" y="13957"/>
        <a:ext cx="3936847" cy="835200"/>
      </dsp:txXfrm>
    </dsp:sp>
    <dsp:sp modelId="{EA392CB5-5A1F-4ECD-AA35-9CB0AC9DAF48}">
      <dsp:nvSpPr>
        <dsp:cNvPr id="0" name=""/>
        <dsp:cNvSpPr/>
      </dsp:nvSpPr>
      <dsp:spPr>
        <a:xfrm>
          <a:off x="41" y="849157"/>
          <a:ext cx="3936847" cy="4537485"/>
        </a:xfrm>
        <a:prstGeom prst="rect">
          <a:avLst/>
        </a:prstGeom>
        <a:solidFill>
          <a:srgbClr val="FF5050">
            <a:alpha val="90000"/>
          </a:srgb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solidFill>
                <a:srgbClr val="000000"/>
              </a:solidFill>
            </a:rPr>
            <a:t>มีเฉพาะและชัดเจน</a:t>
          </a:r>
          <a:endParaRPr lang="th-TH" sz="2900" b="1" kern="1200" dirty="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solidFill>
                <a:srgbClr val="000000"/>
              </a:solidFill>
            </a:rPr>
            <a:t>คลุมเครือ</a:t>
          </a:r>
          <a:endParaRPr lang="en-US" sz="2900" b="1" kern="1200" dirty="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solidFill>
                <a:srgbClr val="000000"/>
              </a:solidFill>
            </a:rPr>
            <a:t>ยากและท้าทาย</a:t>
          </a:r>
          <a:endParaRPr lang="en-US" sz="2900" b="1" kern="1200" dirty="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solidFill>
                <a:srgbClr val="000000"/>
              </a:solidFill>
            </a:rPr>
            <a:t>มีส่วนร่วม</a:t>
          </a:r>
          <a:endParaRPr lang="en-US" sz="2900" b="1" kern="1200" dirty="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solidFill>
                <a:srgbClr val="000000"/>
              </a:solidFill>
            </a:rPr>
            <a:t>ได้รับการยอมรับจากนักกีฬา</a:t>
          </a:r>
          <a:endParaRPr lang="en-US" sz="2900" b="1" kern="1200" dirty="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solidFill>
                <a:srgbClr val="000000"/>
              </a:solidFill>
            </a:rPr>
            <a:t>ไม่ได้รับการยอมรับจากนักกีฬา</a:t>
          </a:r>
          <a:endParaRPr lang="en-US" sz="2900" b="1" kern="1200" dirty="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solidFill>
                <a:srgbClr val="000000"/>
              </a:solidFill>
            </a:rPr>
            <a:t>ส่งเสริมให้มีการร่วมคิดกับโค้ชและตัวนักกีฬา</a:t>
          </a:r>
          <a:endParaRPr lang="th-TH" sz="2900" b="1" kern="1200" dirty="0">
            <a:solidFill>
              <a:srgbClr val="000000"/>
            </a:solidFill>
          </a:endParaRPr>
        </a:p>
      </dsp:txBody>
      <dsp:txXfrm>
        <a:off x="41" y="849157"/>
        <a:ext cx="3936847" cy="4537485"/>
      </dsp:txXfrm>
    </dsp:sp>
    <dsp:sp modelId="{1A3203B5-C984-49CE-A171-195654E16812}">
      <dsp:nvSpPr>
        <dsp:cNvPr id="0" name=""/>
        <dsp:cNvSpPr/>
      </dsp:nvSpPr>
      <dsp:spPr>
        <a:xfrm>
          <a:off x="4488047" y="13957"/>
          <a:ext cx="3936847" cy="835200"/>
        </a:xfrm>
        <a:prstGeom prst="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4">
              <a:hueOff val="-12599924"/>
              <a:satOff val="-51166"/>
              <a:lumOff val="6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solidFill>
                <a:srgbClr val="000000"/>
              </a:solidFill>
            </a:rPr>
            <a:t>แนวโน้มของผลงาน</a:t>
          </a:r>
          <a:endParaRPr lang="th-TH" sz="2900" b="1" kern="1200" dirty="0">
            <a:solidFill>
              <a:srgbClr val="000000"/>
            </a:solidFill>
          </a:endParaRPr>
        </a:p>
      </dsp:txBody>
      <dsp:txXfrm>
        <a:off x="4488047" y="13957"/>
        <a:ext cx="3936847" cy="835200"/>
      </dsp:txXfrm>
    </dsp:sp>
    <dsp:sp modelId="{14B38123-FB6C-4808-B69C-7754A9FD03DD}">
      <dsp:nvSpPr>
        <dsp:cNvPr id="0" name=""/>
        <dsp:cNvSpPr/>
      </dsp:nvSpPr>
      <dsp:spPr>
        <a:xfrm>
          <a:off x="4488047" y="849157"/>
          <a:ext cx="3936847" cy="4537485"/>
        </a:xfrm>
        <a:prstGeom prst="rect">
          <a:avLst/>
        </a:prstGeom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chemeClr val="accent4">
              <a:tint val="40000"/>
              <a:alpha val="90000"/>
              <a:hueOff val="-13112538"/>
              <a:satOff val="-13001"/>
              <a:lumOff val="174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solidFill>
                <a:srgbClr val="000000"/>
              </a:solidFill>
            </a:rPr>
            <a:t>สูง</a:t>
          </a:r>
          <a:endParaRPr lang="th-TH" sz="2900" b="1" kern="1200" dirty="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smtClean="0">
              <a:solidFill>
                <a:srgbClr val="000000"/>
              </a:solidFill>
            </a:rPr>
            <a:t>ต่ำ</a:t>
          </a:r>
          <a:endParaRPr lang="en-US" sz="2900" b="1" kern="120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smtClean="0">
              <a:solidFill>
                <a:srgbClr val="000000"/>
              </a:solidFill>
            </a:rPr>
            <a:t>สูง</a:t>
          </a:r>
          <a:endParaRPr lang="en-US" sz="2900" b="1" kern="120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solidFill>
                <a:srgbClr val="000000"/>
              </a:solidFill>
            </a:rPr>
            <a:t>สูง</a:t>
          </a:r>
          <a:endParaRPr lang="en-US" sz="2900" b="1" kern="1200" dirty="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smtClean="0">
              <a:solidFill>
                <a:srgbClr val="000000"/>
              </a:solidFill>
            </a:rPr>
            <a:t>สูง</a:t>
          </a:r>
          <a:endParaRPr lang="en-US" sz="2900" b="1" kern="120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smtClean="0">
              <a:solidFill>
                <a:srgbClr val="000000"/>
              </a:solidFill>
            </a:rPr>
            <a:t>ต่ำ</a:t>
          </a:r>
          <a:endParaRPr lang="en-US" sz="2900" b="1" kern="1200">
            <a:solidFill>
              <a:srgbClr val="000000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b="1" kern="1200" dirty="0" smtClean="0">
              <a:solidFill>
                <a:srgbClr val="000000"/>
              </a:solidFill>
            </a:rPr>
            <a:t>สูง</a:t>
          </a:r>
          <a:endParaRPr lang="th-TH" sz="2900" b="1" kern="1200" dirty="0">
            <a:solidFill>
              <a:srgbClr val="000000"/>
            </a:solidFill>
          </a:endParaRPr>
        </a:p>
      </dsp:txBody>
      <dsp:txXfrm>
        <a:off x="4488047" y="849157"/>
        <a:ext cx="3936847" cy="45374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7371E1-37FC-4E1F-8993-F31DE8AD8AAF}">
      <dsp:nvSpPr>
        <dsp:cNvPr id="0" name=""/>
        <dsp:cNvSpPr/>
      </dsp:nvSpPr>
      <dsp:spPr>
        <a:xfrm>
          <a:off x="2828762" y="374441"/>
          <a:ext cx="4838937" cy="4838937"/>
        </a:xfrm>
        <a:prstGeom prst="pie">
          <a:avLst>
            <a:gd name="adj1" fmla="val 16200000"/>
            <a:gd name="adj2" fmla="val 18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i="0" kern="1200" dirty="0" smtClean="0"/>
            <a:t>ระดับแรงจูงใจ</a:t>
          </a:r>
          <a:endParaRPr lang="th-TH" sz="3600" b="1" kern="1200" dirty="0"/>
        </a:p>
      </dsp:txBody>
      <dsp:txXfrm>
        <a:off x="5378997" y="1399835"/>
        <a:ext cx="1728192" cy="1440160"/>
      </dsp:txXfrm>
    </dsp:sp>
    <dsp:sp modelId="{CA3FAB28-3DBE-488C-9D46-5C5FDD7FA0BA}">
      <dsp:nvSpPr>
        <dsp:cNvPr id="0" name=""/>
        <dsp:cNvSpPr/>
      </dsp:nvSpPr>
      <dsp:spPr>
        <a:xfrm>
          <a:off x="2729103" y="547260"/>
          <a:ext cx="4838937" cy="4838937"/>
        </a:xfrm>
        <a:prstGeom prst="pie">
          <a:avLst>
            <a:gd name="adj1" fmla="val 1800000"/>
            <a:gd name="adj2" fmla="val 90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/>
            <a:t>ความมุ่งมั่นและตั้งใจ</a:t>
          </a:r>
          <a:endParaRPr lang="th-TH" sz="3600" b="1" kern="1200" dirty="0"/>
        </a:p>
      </dsp:txBody>
      <dsp:txXfrm>
        <a:off x="3881231" y="3686809"/>
        <a:ext cx="2592288" cy="1267340"/>
      </dsp:txXfrm>
    </dsp:sp>
    <dsp:sp modelId="{8F9FF1DF-3269-44EE-BFF1-8B4F01F77D04}">
      <dsp:nvSpPr>
        <dsp:cNvPr id="0" name=""/>
        <dsp:cNvSpPr/>
      </dsp:nvSpPr>
      <dsp:spPr>
        <a:xfrm>
          <a:off x="2629444" y="374441"/>
          <a:ext cx="4838937" cy="4838937"/>
        </a:xfrm>
        <a:prstGeom prst="pie">
          <a:avLst>
            <a:gd name="adj1" fmla="val 9000000"/>
            <a:gd name="adj2" fmla="val 16200000"/>
          </a:avLst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i="0" kern="1200" dirty="0" smtClean="0"/>
            <a:t>เป้าหมาย</a:t>
          </a:r>
          <a:endParaRPr lang="th-TH" sz="3600" b="1" kern="1200" dirty="0"/>
        </a:p>
      </dsp:txBody>
      <dsp:txXfrm>
        <a:off x="3189954" y="1399835"/>
        <a:ext cx="1728192" cy="1440160"/>
      </dsp:txXfrm>
    </dsp:sp>
    <dsp:sp modelId="{6A93B9A7-AAFC-4AB8-9107-2468FF597FB8}">
      <dsp:nvSpPr>
        <dsp:cNvPr id="0" name=""/>
        <dsp:cNvSpPr/>
      </dsp:nvSpPr>
      <dsp:spPr>
        <a:xfrm>
          <a:off x="2529608" y="74888"/>
          <a:ext cx="5438044" cy="543804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6">
            <a:lumMod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35F79-3FD3-4D42-80E8-E536F1DA968A}">
      <dsp:nvSpPr>
        <dsp:cNvPr id="0" name=""/>
        <dsp:cNvSpPr/>
      </dsp:nvSpPr>
      <dsp:spPr>
        <a:xfrm>
          <a:off x="2429549" y="247401"/>
          <a:ext cx="5438044" cy="543804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6">
            <a:lumMod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30BFA-D789-4104-8DD6-DA05A1D3A575}">
      <dsp:nvSpPr>
        <dsp:cNvPr id="0" name=""/>
        <dsp:cNvSpPr/>
      </dsp:nvSpPr>
      <dsp:spPr>
        <a:xfrm>
          <a:off x="2329491" y="132422"/>
          <a:ext cx="5438044" cy="543804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6">
            <a:lumMod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94BC62-59A4-4D92-ABAD-060CB54E22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FA438-203A-4497-A349-0E796668693A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10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11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12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13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14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15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16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17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18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19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EE56-56D6-40F6-93D5-CE46D1F278EC}" type="slidenum">
              <a:rPr lang="en-US"/>
              <a:pPr/>
              <a:t>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20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21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22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23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24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EE56-56D6-40F6-93D5-CE46D1F278EC}" type="slidenum">
              <a:rPr lang="en-US"/>
              <a:pPr/>
              <a:t>25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26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EE56-56D6-40F6-93D5-CE46D1F278EC}" type="slidenum">
              <a:rPr lang="en-US"/>
              <a:pPr/>
              <a:t>27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EE56-56D6-40F6-93D5-CE46D1F278EC}" type="slidenum">
              <a:rPr lang="en-US"/>
              <a:pPr/>
              <a:t>28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EE56-56D6-40F6-93D5-CE46D1F278EC}" type="slidenum">
              <a:rPr lang="en-US"/>
              <a:pPr/>
              <a:t>29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3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30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EE56-56D6-40F6-93D5-CE46D1F278EC}" type="slidenum">
              <a:rPr lang="en-US"/>
              <a:pPr/>
              <a:t>31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EE56-56D6-40F6-93D5-CE46D1F278EC}" type="slidenum">
              <a:rPr lang="en-US"/>
              <a:pPr/>
              <a:t>32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EE56-56D6-40F6-93D5-CE46D1F278EC}" type="slidenum">
              <a:rPr lang="en-US"/>
              <a:pPr/>
              <a:t>33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EE56-56D6-40F6-93D5-CE46D1F278EC}" type="slidenum">
              <a:rPr lang="en-US"/>
              <a:pPr/>
              <a:t>34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35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EE56-56D6-40F6-93D5-CE46D1F278EC}" type="slidenum">
              <a:rPr lang="en-US"/>
              <a:pPr/>
              <a:t>36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1EE56-56D6-40F6-93D5-CE46D1F278EC}" type="slidenum">
              <a:rPr lang="en-US"/>
              <a:pPr/>
              <a:t>37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5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6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7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8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CE81E-961D-4871-A215-9C205F55611C}" type="slidenum">
              <a:rPr lang="en-US"/>
              <a:pPr/>
              <a:t>9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692150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1412875"/>
            <a:ext cx="5327650" cy="503238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364163" y="476250"/>
            <a:ext cx="1655762" cy="568801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4816475" cy="568801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1988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819525" y="1268413"/>
            <a:ext cx="32004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6551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1"/>
            <a:r>
              <a:rPr lang="ru-RU" smtClean="0"/>
              <a:t>Четвертый уровень</a:t>
            </a:r>
          </a:p>
          <a:p>
            <a:pPr lvl="2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7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14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3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684584" y="-27384"/>
            <a:ext cx="7272808" cy="936104"/>
          </a:xfrm>
          <a:noFill/>
        </p:spPr>
        <p:txBody>
          <a:bodyPr/>
          <a:lstStyle/>
          <a:p>
            <a:pPr algn="ctr"/>
            <a:r>
              <a:rPr lang="en-US" sz="7200" u="sng" dirty="0" smtClean="0">
                <a:solidFill>
                  <a:srgbClr val="FF0000"/>
                </a:solidFill>
                <a:latin typeface="Tahoma" pitchFamily="34" charset="0"/>
              </a:rPr>
              <a:t>Goal setting</a:t>
            </a:r>
            <a:endParaRPr lang="uk-UA" sz="7200" u="sng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2771800" y="5662066"/>
            <a:ext cx="8208912" cy="719262"/>
          </a:xfrm>
        </p:spPr>
        <p:txBody>
          <a:bodyPr/>
          <a:lstStyle/>
          <a:p>
            <a:r>
              <a:rPr lang="th-TH" sz="8800" dirty="0" smtClean="0">
                <a:solidFill>
                  <a:srgbClr val="333399"/>
                </a:solidFill>
              </a:rPr>
              <a:t>การกำหนดเป้าหมาย</a:t>
            </a:r>
            <a:endParaRPr lang="th-TH" sz="88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560" y="622647"/>
            <a:ext cx="8532440" cy="646113"/>
          </a:xfrm>
        </p:spPr>
        <p:txBody>
          <a:bodyPr/>
          <a:lstStyle/>
          <a:p>
            <a:r>
              <a:rPr lang="th-TH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</a:t>
            </a:r>
            <a:r>
              <a:rPr lang="th-TH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ทฤษฎี</a:t>
            </a:r>
            <a:r>
              <a:rPr lang="th-TH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การกำหนด</a:t>
            </a:r>
            <a:r>
              <a:rPr lang="th-TH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เป้าหมาย</a:t>
            </a:r>
            <a:r>
              <a:rPr lang="th-TH" sz="4000" b="1" dirty="0" smtClean="0">
                <a:solidFill>
                  <a:srgbClr val="FF0000"/>
                </a:solidFill>
              </a:rPr>
              <a:t>ของ</a:t>
            </a:r>
            <a:r>
              <a:rPr lang="th-TH" sz="4000" b="1" dirty="0" err="1" smtClean="0">
                <a:solidFill>
                  <a:srgbClr val="FF0000"/>
                </a:solidFill>
              </a:rPr>
              <a:t>ล็อคและเลแธม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(</a:t>
            </a:r>
            <a:r>
              <a:rPr lang="en-US" sz="4000" b="1" dirty="0">
                <a:solidFill>
                  <a:srgbClr val="FF0000"/>
                </a:solidFill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heory of </a:t>
            </a:r>
            <a:r>
              <a:rPr lang="en-US" sz="4000" b="1" dirty="0" smtClean="0">
                <a:solidFill>
                  <a:srgbClr val="FF0000"/>
                </a:solidFill>
              </a:rPr>
              <a:t>L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ocke &amp; </a:t>
            </a:r>
            <a:r>
              <a:rPr lang="en-US" sz="4000" b="1" dirty="0" smtClean="0">
                <a:solidFill>
                  <a:srgbClr val="FF0000"/>
                </a:solidFill>
              </a:rPr>
              <a:t>L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atham)</a:t>
            </a:r>
            <a:r>
              <a:rPr lang="en-US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uk-UA" sz="4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428736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         ทฤษฎี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การกำหนดเป้าหมายของ</a:t>
            </a:r>
            <a:r>
              <a:rPr lang="th-TH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ล็อค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Locke)</a:t>
            </a:r>
            <a:r>
              <a:rPr lang="th-TH" b="1" dirty="0" err="1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และ</a:t>
            </a:r>
            <a:r>
              <a:rPr lang="th-TH" b="1" dirty="0" err="1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เลแธม</a:t>
            </a:r>
            <a:r>
              <a:rPr lang="en-US" b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(Latham)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เป็น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ทฤษฎีการจูงใจที่เน้นกระบวนการอีกทฤษฎี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หนึ่งที่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มีประโยชน์ แต่มีความซับซ้อนน้อยกว่าทฤษฎีความ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คาดหวัง 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ช่วย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ให้บุคคลที่กำหนดเป้าหมาย ได้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เรียนรู้ วิธี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ใหม่ๆ 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ในการจูง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ใจบุคคล 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ในแง่การจูงใจ  คำว่า “เป้าหมาย” 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ใน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ที่นี้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หมายถึงวัตถุประสงค์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ที่ต้องการทำให้สำเร็จ </a:t>
            </a:r>
            <a:r>
              <a:rPr lang="en-US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(A goal is a desirable objective to be achieved) </a:t>
            </a:r>
          </a:p>
          <a:p>
            <a:pPr>
              <a:lnSpc>
                <a:spcPct val="90000"/>
              </a:lnSpc>
              <a:buNone/>
            </a:pPr>
            <a:endParaRPr lang="uk-UA" b="1" dirty="0">
              <a:solidFill>
                <a:srgbClr val="333399"/>
              </a:solidFill>
            </a:endParaRPr>
          </a:p>
        </p:txBody>
      </p:sp>
      <p:pic>
        <p:nvPicPr>
          <p:cNvPr id="4" name="รูปภาพ 3" descr="800px-the_six_barc3a7a_cups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786190"/>
            <a:ext cx="7143800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486" y="785794"/>
            <a:ext cx="6768976" cy="646113"/>
          </a:xfrm>
        </p:spPr>
        <p:txBody>
          <a:bodyPr/>
          <a:lstStyle/>
          <a:p>
            <a:r>
              <a:rPr lang="th-TH" sz="54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th-TH" sz="4800" b="1" dirty="0" smtClean="0">
                <a:solidFill>
                  <a:srgbClr val="FF0000"/>
                </a:solidFill>
                <a:latin typeface="Tahoma" pitchFamily="34" charset="0"/>
              </a:rPr>
              <a:t>ทฤษฏีการตั้งเป้าหมายทางสังคม</a:t>
            </a:r>
            <a:r>
              <a:rPr lang="en-US" sz="4800" b="1" dirty="0" smtClean="0">
                <a:solidFill>
                  <a:srgbClr val="FF0000"/>
                </a:solidFill>
                <a:latin typeface="Tahoma" pitchFamily="34" charset="0"/>
              </a:rPr>
              <a:t>(Theory of Social) </a:t>
            </a:r>
            <a:r>
              <a:rPr lang="th-TH" sz="4800" b="1" dirty="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th-TH" sz="4800" b="1" dirty="0" smtClean="0">
                <a:solidFill>
                  <a:srgbClr val="FF0000"/>
                </a:solidFill>
                <a:latin typeface="Tahoma" pitchFamily="34" charset="0"/>
              </a:rPr>
            </a:br>
            <a:endParaRPr lang="uk-UA" sz="4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1771923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อาจ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กล่าวได้ว่าทฤษฎีการเรียนรู้ทางสังคมสามารถใช้อธิบายถึงบทบาทและความสำคัญที่ต้องมีการกำหนดเป้าหมายขององค์การได้ดี ทฤษฎีดังกล่าวชี้ว่าถ้าคนปฏิบัติงานจนถึงเป้าหมาย 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อาจเกิด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ความรู้สึกได้ </a:t>
            </a:r>
            <a:r>
              <a:rPr lang="en-US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2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ด้าน 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กล่าวคือ ถ้าถึงเป้าหมายแล้วสำเร็จก็จะรู้สึกภูมิใจ แต่ในทางตรงข้ามเมื่อถึง   เป้าหมายแล้วพบความล้มเหลวก็จะรู้สึกผิดหวังหรือ  อับอาย ทั้งนี้เป็นเพราะเมื่อทำงานสำเร็จได้ตาม  เป้าหมาย ผู้นั้นจะเกิดความเชื่อว่าตนเป็นผู้มี ความสามารถพอที่จะทำงานนั้นได้ ซึ่งเรียกว่า </a:t>
            </a:r>
            <a:r>
              <a:rPr lang="en-US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“Self</a:t>
            </a:r>
            <a:r>
              <a:rPr lang="th-TH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efficacy” 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หรือความเชื่อว่าตนมีความสามารถเพียงพอซึ่งเป็นความมั่นใจตนเองอย่างหนึ่งแม้ว่าจะเคย  ล้มเหลวมาแล้วในอดีตก็ตามทฤษฎีการเรียนรู้ทางสังคมยังช่วยให้เราเข้าใจว่าทำไมเป้าหมายจึงเป็นเครื่องจูงใจให้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เกิดพฤติกรรมและ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เป้าหมายเป็นเครื่องจูงใจได้อย่างไร นอกจากนี้ยังช่วยให้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เข้าใจต่อไป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ว่า คนแต่ละคนสามารถต่อสู้ความล้มเหลวจนบรรลุเป้าหมายได้อย่างไร</a:t>
            </a:r>
            <a:endParaRPr lang="en-US" b="1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buNone/>
            </a:pPr>
            <a:endParaRPr lang="uk-UA" sz="24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push dir="d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900" y="425433"/>
            <a:ext cx="7463752" cy="646113"/>
          </a:xfrm>
        </p:spPr>
        <p:txBody>
          <a:bodyPr/>
          <a:lstStyle/>
          <a:p>
            <a:r>
              <a:rPr lang="th-TH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</a:t>
            </a:r>
            <a:r>
              <a:rPr lang="th-TH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ทฤษฎีการกำหนดเป้าหมาย 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(The </a:t>
            </a:r>
            <a:r>
              <a:rPr lang="en-US" sz="4400" b="1" dirty="0" smtClean="0">
                <a:solidFill>
                  <a:srgbClr val="FF0000"/>
                </a:solidFill>
              </a:rPr>
              <a:t>g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oal setting theory)</a:t>
            </a:r>
            <a:endParaRPr lang="uk-UA" sz="4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1700213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ทฤษฎี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การกำหนดเป้าหมายเชื่อว่า พฤติกรรมเกิดมาจากการกำหนดเป้าหมายและเจตจำนง </a:t>
            </a:r>
            <a:r>
              <a:rPr lang="en-US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(Goal and </a:t>
            </a:r>
            <a:r>
              <a:rPr lang="en-US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intention)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ดังนั้น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ด้วยการทำให้คน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ในทีมหรือบุคคลมีเป้าหมาย ก็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จะสามารถมีอิทธิพล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ต่อพฤติกรรม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ของคนเหล่านั้น โดยเฉพาะถ้าให้คนดังกล่าวเป็นผู้กำหนดเป้าหมายขึ้นเองและปฏิบัติ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เอง ก็จะยิ่ง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เพิ่มความท้าทายมาก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ยิ่งขึ้น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buNone/>
            </a:pPr>
            <a:endParaRPr lang="uk-UA" b="1" dirty="0">
              <a:solidFill>
                <a:srgbClr val="333399"/>
              </a:solidFill>
            </a:endParaRPr>
          </a:p>
        </p:txBody>
      </p:sp>
      <p:pic>
        <p:nvPicPr>
          <p:cNvPr id="4" name="รูปภาพ 3" descr="1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645024"/>
            <a:ext cx="633670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90599"/>
            <a:ext cx="5976938" cy="646113"/>
          </a:xfrm>
        </p:spPr>
        <p:txBody>
          <a:bodyPr/>
          <a:lstStyle/>
          <a:p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การกำหนดเป้าหมาย</a:t>
            </a:r>
            <a:endParaRPr lang="uk-UA" sz="6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th-TH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th-TH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th-TH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th-TH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th-TH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th-TH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th-TH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  มีความเป็นไปได้                                           เป็นไปไม่ได้</a:t>
            </a:r>
          </a:p>
          <a:p>
            <a:pPr>
              <a:lnSpc>
                <a:spcPct val="90000"/>
              </a:lnSpc>
              <a:buNone/>
            </a:pPr>
            <a:endParaRPr lang="th-TH" b="1" dirty="0" smtClean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72008" y="1772816"/>
            <a:ext cx="3779912" cy="2016224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chemeClr val="accent6">
                    <a:lumMod val="10000"/>
                  </a:schemeClr>
                </a:solidFill>
              </a:rPr>
              <a:t>เป้าหมาย</a:t>
            </a:r>
            <a:r>
              <a:rPr lang="en-US" sz="3600" b="1" dirty="0" smtClean="0">
                <a:solidFill>
                  <a:schemeClr val="accent6">
                    <a:lumMod val="10000"/>
                  </a:schemeClr>
                </a:solidFill>
              </a:rPr>
              <a:t>(Goal)</a:t>
            </a:r>
            <a:endParaRPr lang="th-TH" sz="3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5508104" y="1988840"/>
            <a:ext cx="3528392" cy="1872208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accent6">
                    <a:lumMod val="10000"/>
                  </a:schemeClr>
                </a:solidFill>
                <a:latin typeface="Cordia New" pitchFamily="34" charset="-34"/>
                <a:cs typeface="FreesiaUPC" pitchFamily="34" charset="-34"/>
              </a:rPr>
              <a:t>ความปรารถนา</a:t>
            </a:r>
            <a:r>
              <a:rPr lang="en-US" sz="4000" b="1" dirty="0" smtClean="0">
                <a:solidFill>
                  <a:schemeClr val="accent6">
                    <a:lumMod val="10000"/>
                  </a:schemeClr>
                </a:solidFill>
                <a:latin typeface="Cordia New" pitchFamily="34" charset="-34"/>
                <a:cs typeface="FreesiaUPC" pitchFamily="34" charset="-34"/>
              </a:rPr>
              <a:t>                     (Wish)</a:t>
            </a:r>
            <a:endParaRPr lang="th-TH" sz="4000" b="1" dirty="0" smtClean="0">
              <a:solidFill>
                <a:schemeClr val="accent6">
                  <a:lumMod val="10000"/>
                </a:schemeClr>
              </a:solidFill>
              <a:latin typeface="Cordia New" pitchFamily="34" charset="-34"/>
              <a:cs typeface="FreesiaUPC" pitchFamily="34" charset="-34"/>
            </a:endParaRPr>
          </a:p>
          <a:p>
            <a:endParaRPr lang="th-TH" dirty="0"/>
          </a:p>
        </p:txBody>
      </p:sp>
      <p:sp>
        <p:nvSpPr>
          <p:cNvPr id="7" name="มนมุมสี่เหลี่ยมด้านเดียวกัน 6"/>
          <p:cNvSpPr/>
          <p:nvPr/>
        </p:nvSpPr>
        <p:spPr>
          <a:xfrm>
            <a:off x="179512" y="5229200"/>
            <a:ext cx="3816424" cy="1008112"/>
          </a:xfrm>
          <a:prstGeom prst="round2Same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rgbClr val="333399"/>
                </a:solidFill>
              </a:rPr>
              <a:t>อยากซื้อรถขนาด</a:t>
            </a:r>
            <a:r>
              <a:rPr lang="th-TH" sz="2800" b="1" dirty="0" smtClean="0">
                <a:solidFill>
                  <a:srgbClr val="333399"/>
                </a:solidFill>
              </a:rPr>
              <a:t>เล็ก</a:t>
            </a:r>
            <a:r>
              <a:rPr lang="en-US" sz="2800" b="1" dirty="0" smtClean="0">
                <a:solidFill>
                  <a:srgbClr val="333399"/>
                </a:solidFill>
              </a:rPr>
              <a:t> </a:t>
            </a:r>
            <a:r>
              <a:rPr lang="th-TH" sz="2800" b="1" dirty="0" smtClean="0">
                <a:solidFill>
                  <a:srgbClr val="333399"/>
                </a:solidFill>
              </a:rPr>
              <a:t>ราคาพอดี</a:t>
            </a:r>
            <a:r>
              <a:rPr lang="en-US" sz="2800" b="1" dirty="0" smtClean="0">
                <a:solidFill>
                  <a:srgbClr val="333399"/>
                </a:solidFill>
              </a:rPr>
              <a:t> (</a:t>
            </a:r>
            <a:r>
              <a:rPr lang="th-TH" sz="2800" b="1" dirty="0" err="1" smtClean="0">
                <a:solidFill>
                  <a:srgbClr val="333399"/>
                </a:solidFill>
              </a:rPr>
              <a:t>ตาม</a:t>
            </a:r>
            <a:r>
              <a:rPr lang="th-TH" sz="2800" b="1" dirty="0" err="1" smtClean="0">
                <a:solidFill>
                  <a:srgbClr val="333399"/>
                </a:solidFill>
              </a:rPr>
              <a:t>ค</a:t>
            </a:r>
            <a:r>
              <a:rPr lang="th-TH" sz="2800" b="1" dirty="0" smtClean="0">
                <a:solidFill>
                  <a:srgbClr val="333399"/>
                </a:solidFill>
              </a:rPr>
              <a:t>วาจำเป็น</a:t>
            </a:r>
            <a:r>
              <a:rPr lang="en-US" sz="2800" b="1" dirty="0" smtClean="0">
                <a:solidFill>
                  <a:srgbClr val="333399"/>
                </a:solidFill>
              </a:rPr>
              <a:t>)</a:t>
            </a:r>
            <a:endParaRPr lang="th-TH" sz="2800" b="1" dirty="0">
              <a:solidFill>
                <a:srgbClr val="333399"/>
              </a:solidFill>
            </a:endParaRPr>
          </a:p>
        </p:txBody>
      </p:sp>
      <p:sp>
        <p:nvSpPr>
          <p:cNvPr id="8" name="มนมุมสี่เหลี่ยมด้านเดียวกัน 7"/>
          <p:cNvSpPr/>
          <p:nvPr/>
        </p:nvSpPr>
        <p:spPr>
          <a:xfrm>
            <a:off x="5292080" y="5301208"/>
            <a:ext cx="3851920" cy="936104"/>
          </a:xfrm>
          <a:prstGeom prst="round2Same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rgbClr val="333399"/>
                </a:solidFill>
              </a:rPr>
              <a:t>อยากซื้อรถราคา</a:t>
            </a:r>
            <a:r>
              <a:rPr lang="th-TH" sz="2800" b="1" dirty="0" smtClean="0">
                <a:solidFill>
                  <a:srgbClr val="333399"/>
                </a:solidFill>
              </a:rPr>
              <a:t>แพง เงินเดือน เดือนละ18</a:t>
            </a:r>
            <a:r>
              <a:rPr lang="en-US" sz="2800" b="1" dirty="0" smtClean="0">
                <a:solidFill>
                  <a:srgbClr val="333399"/>
                </a:solidFill>
              </a:rPr>
              <a:t>,000</a:t>
            </a:r>
            <a:r>
              <a:rPr lang="th-TH" sz="2800" b="1" dirty="0" smtClean="0">
                <a:solidFill>
                  <a:srgbClr val="333399"/>
                </a:solidFill>
              </a:rPr>
              <a:t>บาท </a:t>
            </a:r>
            <a:r>
              <a:rPr lang="en-US" sz="2800" b="1" dirty="0" smtClean="0">
                <a:solidFill>
                  <a:srgbClr val="333399"/>
                </a:solidFill>
              </a:rPr>
              <a:t>(</a:t>
            </a:r>
            <a:r>
              <a:rPr lang="th-TH" sz="2800" b="1" dirty="0" smtClean="0">
                <a:solidFill>
                  <a:srgbClr val="333399"/>
                </a:solidFill>
              </a:rPr>
              <a:t>เกิน</a:t>
            </a:r>
            <a:r>
              <a:rPr lang="th-TH" sz="2800" b="1" dirty="0" smtClean="0">
                <a:solidFill>
                  <a:srgbClr val="333399"/>
                </a:solidFill>
              </a:rPr>
              <a:t>ความ</a:t>
            </a:r>
            <a:r>
              <a:rPr lang="th-TH" sz="2800" b="1" dirty="0" smtClean="0">
                <a:solidFill>
                  <a:srgbClr val="333399"/>
                </a:solidFill>
              </a:rPr>
              <a:t>จำเป็น</a:t>
            </a:r>
            <a:r>
              <a:rPr lang="en-US" sz="2800" b="1" dirty="0" smtClean="0">
                <a:solidFill>
                  <a:srgbClr val="333399"/>
                </a:solidFill>
              </a:rPr>
              <a:t>)</a:t>
            </a:r>
            <a:endParaRPr lang="th-TH" sz="2800" b="1" dirty="0">
              <a:solidFill>
                <a:srgbClr val="333399"/>
              </a:solidFill>
            </a:endParaRPr>
          </a:p>
        </p:txBody>
      </p:sp>
      <p:sp>
        <p:nvSpPr>
          <p:cNvPr id="9" name="แผนผังลําดับงาน: การตัดสินใจ 8"/>
          <p:cNvSpPr/>
          <p:nvPr/>
        </p:nvSpPr>
        <p:spPr>
          <a:xfrm>
            <a:off x="1979712" y="980728"/>
            <a:ext cx="5328592" cy="1152128"/>
          </a:xfrm>
          <a:prstGeom prst="flowChartDecisi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FF5050"/>
                </a:solidFill>
              </a:rPr>
              <a:t>ความอยากของมนุษย์</a:t>
            </a:r>
            <a:endParaRPr lang="th-TH" sz="3200" b="1" dirty="0">
              <a:solidFill>
                <a:srgbClr val="FF5050"/>
              </a:solidFill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1691680" y="3861048"/>
            <a:ext cx="288032" cy="288032"/>
          </a:xfrm>
          <a:prstGeom prst="downArrow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>
            <a:off x="7236296" y="3933056"/>
            <a:ext cx="360040" cy="288032"/>
          </a:xfrm>
          <a:prstGeom prst="downArrow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ลง 11"/>
          <p:cNvSpPr/>
          <p:nvPr/>
        </p:nvSpPr>
        <p:spPr>
          <a:xfrm>
            <a:off x="7236296" y="4869160"/>
            <a:ext cx="360040" cy="288032"/>
          </a:xfrm>
          <a:prstGeom prst="downArrow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>
            <a:off x="1691680" y="4797152"/>
            <a:ext cx="288032" cy="288032"/>
          </a:xfrm>
          <a:prstGeom prst="downArrow">
            <a:avLst/>
          </a:prstGeom>
          <a:solidFill>
            <a:srgbClr val="33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circle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11119"/>
            <a:ext cx="8136904" cy="646113"/>
          </a:xfrm>
        </p:spPr>
        <p:txBody>
          <a:bodyPr/>
          <a:lstStyle/>
          <a:p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FreesiaUPC" pitchFamily="34" charset="-34"/>
              </a:rPr>
              <a:t>เป้าหมายชีวิตในด้านต่างๆ</a:t>
            </a:r>
            <a:endParaRPr lang="uk-UA" sz="6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7993063" cy="5113461"/>
          </a:xfrm>
        </p:spPr>
        <p:txBody>
          <a:bodyPr/>
          <a:lstStyle/>
          <a:p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การศึกษา	</a:t>
            </a:r>
          </a:p>
          <a:p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อาชีพการงาน</a:t>
            </a:r>
          </a:p>
          <a:p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ครอบครัว</a:t>
            </a:r>
          </a:p>
          <a:p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การเงิน</a:t>
            </a:r>
          </a:p>
          <a:p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สุขภาพ	</a:t>
            </a:r>
          </a:p>
          <a:p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สังคม</a:t>
            </a:r>
          </a:p>
          <a:p>
            <a:r>
              <a:rPr lang="th-TH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สันทนา</a:t>
            </a:r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การ</a:t>
            </a:r>
          </a:p>
          <a:p>
            <a:pPr>
              <a:lnSpc>
                <a:spcPct val="90000"/>
              </a:lnSpc>
              <a:buNone/>
            </a:pP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4" name="รูปภาพ 3" descr="A10626721-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916832"/>
            <a:ext cx="2232248" cy="244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63-0-3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653136"/>
            <a:ext cx="252028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f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916832"/>
            <a:ext cx="235483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0781c82b50d1587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869160"/>
            <a:ext cx="2244799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  <p:sndAc>
      <p:stSnd>
        <p:snd r:embed="rId3" name="suctio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116632"/>
            <a:ext cx="8748464" cy="646113"/>
          </a:xfrm>
        </p:spPr>
        <p:txBody>
          <a:bodyPr/>
          <a:lstStyle/>
          <a:p>
            <a:r>
              <a:rPr lang="th-TH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ความ</a:t>
            </a:r>
            <a:r>
              <a:rPr lang="th-TH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ยากของเป้าหมาย  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(Goal 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Difficulty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endParaRPr lang="uk-UA" sz="4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4544" y="907827"/>
            <a:ext cx="7993063" cy="4897437"/>
          </a:xfrm>
        </p:spPr>
        <p:txBody>
          <a:bodyPr/>
          <a:lstStyle/>
          <a:p>
            <a:pPr>
              <a:buNone/>
            </a:pP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     ความยากของเป้าหมายหมายถึง </a:t>
            </a:r>
            <a:r>
              <a:rPr lang="th-TH" sz="2400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ระดับความน่าท้าทายของเป้าหมายและความพยายามที่ต้องใช้ 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กล่าวคือถ้า</a:t>
            </a:r>
            <a:r>
              <a:rPr lang="th-TH" sz="2400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จะทำให้งานสำเร็จได้ ผู้นั้นต้องทำงานหนักขึ้นกว่าปกติ จึง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จะบรรลุ</a:t>
            </a:r>
            <a:r>
              <a:rPr lang="th-TH" sz="2400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เป้าหมายที่ยากนั้น การกำหนดเป้าหมายที่ดีไม่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ควรกำหนดเป้าหมายให้</a:t>
            </a:r>
            <a:r>
              <a:rPr lang="th-TH" sz="2400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ยากเกินไปจนผู้ปฏิบัติ ไม่สามารถปฏิบัติ 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ได้</a:t>
            </a:r>
            <a:r>
              <a:rPr lang="th-TH" sz="2400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และเกิดความท้อถอยตามมา 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ตัวอย่างเช่น โค้ชหรือผู้จัดการทีมจะ</a:t>
            </a:r>
            <a:r>
              <a:rPr lang="th-TH" sz="2400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กำหนด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เป้าหมายการเล่นให้แก่ทีมหรือตัวกีฬาให้โอกาสชนะ </a:t>
            </a:r>
            <a:r>
              <a:rPr lang="th-TH" sz="2400" b="1" dirty="0" smtClean="0">
                <a:solidFill>
                  <a:srgbClr val="333399"/>
                </a:solidFill>
              </a:rPr>
              <a:t>50</a:t>
            </a:r>
            <a:r>
              <a:rPr lang="en-US" sz="2400" b="1" dirty="0" smtClean="0">
                <a:solidFill>
                  <a:srgbClr val="333399"/>
                </a:solidFill>
              </a:rPr>
              <a:t>:50 </a:t>
            </a:r>
            <a:r>
              <a:rPr lang="th-TH" sz="2400" b="1" dirty="0" smtClean="0">
                <a:solidFill>
                  <a:srgbClr val="333399"/>
                </a:solidFill>
              </a:rPr>
              <a:t>แต่โค้ชก็จะกำหนดเป้าหมายให้มีความยากขึ้น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2400" b="1" dirty="0" smtClean="0">
                <a:solidFill>
                  <a:srgbClr val="333399"/>
                </a:solidFill>
              </a:rPr>
              <a:t>คือ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เปลี่ยน</a:t>
            </a:r>
            <a:r>
              <a:rPr lang="th-TH" sz="2400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เป้าหมายใหม่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ให้เพิ่มขึ้นเป็น </a:t>
            </a:r>
            <a:r>
              <a:rPr lang="th-TH" sz="2400" b="1" dirty="0" smtClean="0">
                <a:solidFill>
                  <a:srgbClr val="333399"/>
                </a:solidFill>
              </a:rPr>
              <a:t>80</a:t>
            </a:r>
            <a:r>
              <a:rPr lang="en-US" sz="2400" b="1" dirty="0" smtClean="0">
                <a:solidFill>
                  <a:srgbClr val="333399"/>
                </a:solidFill>
              </a:rPr>
              <a:t>%</a:t>
            </a:r>
            <a:r>
              <a:rPr lang="th-TH" sz="2400" b="1" dirty="0" smtClean="0">
                <a:solidFill>
                  <a:srgbClr val="333399"/>
                </a:solidFill>
              </a:rPr>
              <a:t> หรือถึง100</a:t>
            </a:r>
            <a:r>
              <a:rPr lang="en-US" sz="2400" b="1" dirty="0" smtClean="0">
                <a:solidFill>
                  <a:srgbClr val="333399"/>
                </a:solidFill>
              </a:rPr>
              <a:t>%</a:t>
            </a:r>
            <a:r>
              <a:rPr lang="th-TH" sz="2400" b="1" dirty="0" smtClean="0">
                <a:solidFill>
                  <a:srgbClr val="333399"/>
                </a:solidFill>
              </a:rPr>
              <a:t> เลยก็ได้ 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ซึ่ง</a:t>
            </a:r>
            <a:r>
              <a:rPr lang="th-TH" sz="2400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จะจูง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ใจนักกีฬาได้ดีกว่านั่นเอง  เช่น ในฟุตบอลนัดพิเศษระหว่างทีมบาร์</a:t>
            </a:r>
            <a:r>
              <a:rPr lang="th-TH" sz="2400" b="1" dirty="0" err="1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เซโล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น่ากับทีมชาติไทยชุดซีเกมส์ โดยผู้สนับสนุนหลักกำหนดให้ว่า...ถ้าทีมไทยสามารถยิงประตูบาร์</a:t>
            </a:r>
            <a:r>
              <a:rPr lang="th-TH" sz="2400" b="1" dirty="0" err="1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เซโล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น่าได้รับเงินค่าอัดฉีดทีมไปลูกละ1ล้านบาท  และทีมชาติไทยก็ยิงได้1ลูก</a:t>
            </a:r>
            <a:r>
              <a:rPr lang="th-TH" sz="2400" b="1" dirty="0" err="1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ในแมตซ์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นั้น อันนี้ก็เป็นตัวอย่างการสร้างเป้าหมายให้นักกีฬามีแรงจูงใจและแรงกระตุ้นที่จะยิงประตูหรือทำผลงานในทีมให้</a:t>
            </a:r>
            <a:r>
              <a:rPr lang="th-TH" sz="2400" b="1" dirty="0" smtClean="0">
                <a:solidFill>
                  <a:srgbClr val="333399"/>
                </a:solidFill>
              </a:rPr>
              <a:t>ดีมากขึ้น</a:t>
            </a: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นั่นเอง </a:t>
            </a:r>
            <a:endParaRPr lang="en-US" sz="2400" b="1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uk-UA" sz="2400" b="1" dirty="0">
              <a:solidFill>
                <a:srgbClr val="333399"/>
              </a:solidFill>
            </a:endParaRPr>
          </a:p>
        </p:txBody>
      </p:sp>
      <p:pic>
        <p:nvPicPr>
          <p:cNvPr id="4" name="รูปภาพ 3" descr="1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848225"/>
            <a:ext cx="5143536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11119"/>
            <a:ext cx="9072266" cy="646113"/>
          </a:xfrm>
        </p:spPr>
        <p:txBody>
          <a:bodyPr/>
          <a:lstStyle/>
          <a:p>
            <a:r>
              <a:rPr lang="th-TH" sz="4400" b="1" dirty="0" smtClean="0">
                <a:solidFill>
                  <a:srgbClr val="FF0000"/>
                </a:solidFill>
                <a:latin typeface="Tahoma" pitchFamily="34" charset="0"/>
              </a:rPr>
              <a:t>ลักษณะเฉพาะของเป้าหมาย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(Goal 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Specificity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 </a:t>
            </a:r>
            <a:endParaRPr lang="uk-UA" sz="4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980728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        ลักษณะเฉพาะ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ของ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เป้าหมายหมายถึง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ความชัดเจนแน่นอนของ 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เป้าหมาย ตัวอย่างเช่น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ถ้ากำหนดว่า </a:t>
            </a: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ผล</a:t>
            </a:r>
            <a:r>
              <a:rPr lang="th-TH" b="1" dirty="0" smtClean="0">
                <a:solidFill>
                  <a:srgbClr val="0070C0"/>
                </a:solidFill>
              </a:rPr>
              <a:t>การแข่งขันนี้จะชนะหรือแพ้หรือเสมอก็ได้</a:t>
            </a: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ก็จะเป็นเป้าหมายแบบ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กว้างๆ 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แต่ถ้าเขียนว่า </a:t>
            </a:r>
            <a:r>
              <a:rPr lang="en-US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จะต้องชนะเท่านั้นหรือ</a:t>
            </a:r>
            <a:r>
              <a:rPr lang="th-TH" b="1" dirty="0" smtClean="0">
                <a:solidFill>
                  <a:srgbClr val="0070C0"/>
                </a:solidFill>
              </a:rPr>
              <a:t>ห้ามแพ้เด็ดขาดและ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ผลการแข่งขันจะต้องแบบนี้</a:t>
            </a: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เช่น</a:t>
            </a:r>
            <a:r>
              <a:rPr lang="en-US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…“</a:t>
            </a:r>
            <a:r>
              <a:rPr lang="th-TH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มู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ริน</a:t>
            </a:r>
            <a:r>
              <a:rPr lang="th-TH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โญ่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ให้สัมภาษณ์ก่อนการแข่งขันฟุตบอลพรีเมียร์ ลีกของอังกฤษ ว่า</a:t>
            </a:r>
            <a:r>
              <a:rPr lang="th-TH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แมตซ์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ที่</a:t>
            </a:r>
            <a:r>
              <a:rPr lang="th-TH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เชล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ซีจะบุกไปเยือนรัง</a:t>
            </a:r>
            <a:r>
              <a:rPr lang="th-TH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โอลแทร็ฟฟอร์</a:t>
            </a:r>
            <a:r>
              <a:rPr lang="th-TH" b="1" dirty="0" err="1" smtClean="0">
                <a:solidFill>
                  <a:srgbClr val="0070C0"/>
                </a:solidFill>
              </a:rPr>
              <a:t>ดข</a:t>
            </a:r>
            <a:r>
              <a:rPr lang="th-TH" b="1" dirty="0" smtClean="0">
                <a:solidFill>
                  <a:srgbClr val="0070C0"/>
                </a:solidFill>
              </a:rPr>
              <a:t>องแมนฯ ยูไนเต็ด ผลการแข่งขันขอบุกไปชนะหรือแบ่งแต้มกลับมา ไม่ขอแพ้ก็เพียงพอแล้วต่อ</a:t>
            </a:r>
            <a:r>
              <a:rPr lang="th-TH" b="1" dirty="0" err="1" smtClean="0">
                <a:solidFill>
                  <a:srgbClr val="0070C0"/>
                </a:solidFill>
              </a:rPr>
              <a:t>เชล</a:t>
            </a:r>
            <a:r>
              <a:rPr lang="th-TH" b="1" dirty="0" smtClean="0">
                <a:solidFill>
                  <a:srgbClr val="0070C0"/>
                </a:solidFill>
              </a:rPr>
              <a:t>ซีอะไรประมาณนี้</a:t>
            </a:r>
            <a:r>
              <a:rPr lang="en-US" b="1" dirty="0" smtClean="0">
                <a:solidFill>
                  <a:srgbClr val="0070C0"/>
                </a:solidFill>
              </a:rPr>
              <a:t>”</a:t>
            </a:r>
            <a:r>
              <a:rPr lang="th-TH" b="1" dirty="0" smtClean="0">
                <a:solidFill>
                  <a:srgbClr val="0070C0"/>
                </a:solidFill>
              </a:rPr>
              <a:t>...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นี้ก็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จะเป็นเป้าหมายเฉพาะเรื่องที่สามารถกำหนด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เป็น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เป้าหมายเฉพาะได้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ง่ายขึ้น 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4" name="รูปภาพ 3" descr="u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099326"/>
            <a:ext cx="335755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David-Moy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149080"/>
            <a:ext cx="34289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วงรี 5"/>
          <p:cNvSpPr/>
          <p:nvPr/>
        </p:nvSpPr>
        <p:spPr>
          <a:xfrm>
            <a:off x="3779912" y="5013176"/>
            <a:ext cx="1800200" cy="1224136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vs</a:t>
            </a:r>
            <a:endParaRPr lang="th-TH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0"/>
            <a:ext cx="8136904" cy="646113"/>
          </a:xfrm>
        </p:spPr>
        <p:txBody>
          <a:bodyPr/>
          <a:lstStyle/>
          <a:p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</a:rPr>
              <a:t>กำหนดเป้าหมายทางการกีฬาที่ดี</a:t>
            </a:r>
            <a:endParaRPr lang="uk-UA" sz="6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329" y="1196752"/>
            <a:ext cx="7993063" cy="5113461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1.สมเหตุสมผล</a:t>
            </a:r>
          </a:p>
          <a:p>
            <a:pPr>
              <a:lnSpc>
                <a:spcPct val="90000"/>
              </a:lnSpc>
              <a:buNone/>
            </a:pP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2.มีความชัดเจน</a:t>
            </a:r>
          </a:p>
          <a:p>
            <a:pPr>
              <a:lnSpc>
                <a:spcPct val="90000"/>
              </a:lnSpc>
              <a:buNone/>
            </a:pP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3.มีระยะเวลาเป็นตัวกำหนด</a:t>
            </a:r>
          </a:p>
          <a:p>
            <a:pPr>
              <a:lnSpc>
                <a:spcPct val="90000"/>
              </a:lnSpc>
              <a:buNone/>
            </a:pP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4.ระบุว่าจะ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“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ลงมือปฏิบัติ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” 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อย่างไรบ้าง</a:t>
            </a:r>
          </a:p>
          <a:p>
            <a:pPr>
              <a:lnSpc>
                <a:spcPct val="90000"/>
              </a:lnSpc>
              <a:buNone/>
            </a:pP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4" name="รูปภาพ 3" descr="2240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212976"/>
            <a:ext cx="6192688" cy="3645024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16632"/>
            <a:ext cx="7776864" cy="646113"/>
          </a:xfrm>
        </p:spPr>
        <p:txBody>
          <a:bodyPr/>
          <a:lstStyle/>
          <a:p>
            <a:r>
              <a:rPr lang="th-TH" sz="6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ทำไม...นักกีฬาถึงต้องมีเป้าหมาย </a:t>
            </a:r>
            <a:r>
              <a:rPr lang="en-US" sz="6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?</a:t>
            </a:r>
            <a:endParaRPr lang="uk-UA" sz="6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836712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       เหตุผล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สำคัญก็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คือแรง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ขับเคลื่อนที่สำคัญ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ของนักกีฬาต้อง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ประกอบไปด้วยเป้าหมาย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บวกกับแรงจูงใจ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 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ถ้า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มีเป้าหมายเพียงอย่างเดียว </a:t>
            </a:r>
            <a:r>
              <a:rPr lang="th-TH" b="1" dirty="0" smtClean="0">
                <a:solidFill>
                  <a:srgbClr val="0070C0"/>
                </a:solidFill>
              </a:rPr>
              <a:t>นักกีฬา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จะ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ไม่กระตือรือร้นที่จะไปให้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ถึงเป้าหมาย</a:t>
            </a:r>
            <a:r>
              <a:rPr lang="th-TH" b="1" dirty="0">
                <a:solidFill>
                  <a:srgbClr val="0070C0"/>
                </a:solidFill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จำเป็น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อย่างยิ่งที่จะต้องมีแรงจูงใจ เพราะแรงจูงใจคือเชื้อเพลิงที่จะขับเคลื่อน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ชีวิตหรือตัวนักกีฬา</a:t>
            </a: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ในขณะ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ที่เป้าหมายคือทิศทาง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ที่</a:t>
            </a:r>
            <a:r>
              <a:rPr lang="th-TH" b="1" dirty="0" smtClean="0">
                <a:solidFill>
                  <a:srgbClr val="0070C0"/>
                </a:solidFill>
              </a:rPr>
              <a:t>นักกีฬา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จะ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ขับเคลื่อนชีวิต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ของ</a:t>
            </a:r>
            <a:r>
              <a:rPr lang="th-TH" b="1" dirty="0" smtClean="0">
                <a:solidFill>
                  <a:srgbClr val="0070C0"/>
                </a:solidFill>
              </a:rPr>
              <a:t>นักกีฬา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ไป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ในทิศทางที่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ต้องการ ถ้า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ต้องการให้ชีวิตมีความก้าวหน้าและประสบความสำเร็จ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ดีกว่าเร็วกว่านักกีฬาคน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อื่นๆ </a:t>
            </a:r>
            <a:r>
              <a:rPr lang="th-TH" b="1" dirty="0" smtClean="0">
                <a:solidFill>
                  <a:srgbClr val="0070C0"/>
                </a:solidFill>
              </a:rPr>
              <a:t>ควรให้โค้ชและนักกีฬา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ให้ลอง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กำหนดเป้าหมายและสร้าง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แรงจูงใจกับตัวเองให้ได้ เพื่อที่ในการแข่งขันหรือในการเล่นกีฬาให้เกิดประสิทธิ์ภาพสูงสุดเท่าที่จะทำได้ตามความสามารถและใจของโค้ชและนักกีฬาที่มีอยู่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4" name="รูปภาพ 3" descr="259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365104"/>
            <a:ext cx="590465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5976938" cy="646113"/>
          </a:xfrm>
        </p:spPr>
        <p:txBody>
          <a:bodyPr/>
          <a:lstStyle/>
          <a:p>
            <a:r>
              <a:rPr lang="th-TH" sz="6000" b="1" dirty="0" smtClean="0">
                <a:solidFill>
                  <a:srgbClr val="FF0000"/>
                </a:solidFill>
                <a:latin typeface="Tahoma" pitchFamily="34" charset="0"/>
              </a:rPr>
              <a:t>การกำหนดเป้าหมาย</a:t>
            </a:r>
            <a:endParaRPr lang="uk-UA" sz="6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703" y="1051843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sz="2400" b="1" dirty="0" smtClean="0">
                <a:solidFill>
                  <a:srgbClr val="0070C0"/>
                </a:solidFill>
              </a:rPr>
              <a:t>     </a:t>
            </a:r>
            <a:r>
              <a:rPr lang="th-TH" sz="2400" b="1" dirty="0" smtClean="0">
                <a:solidFill>
                  <a:srgbClr val="0070C0"/>
                </a:solidFill>
              </a:rPr>
              <a:t>   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เรา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ควรจะกำหนดเป้าหมายชีวิตให้ชัดเจนว่าอีก 5 ปี 10 ปี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ข้างหน้า</a:t>
            </a:r>
            <a:r>
              <a:rPr lang="th-TH" sz="2400" b="1" dirty="0">
                <a:solidFill>
                  <a:srgbClr val="0070C0"/>
                </a:solidFill>
              </a:rPr>
              <a:t> 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เรา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ต้องการ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จะ... "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เป็น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อะไร“..."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มี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อะไร“...มาก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น้อยเพียงใด และควรจะมีการทบทวนเป้าหมายเป็นระยะๆ 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เช่น</a:t>
            </a:r>
            <a:r>
              <a:rPr lang="th-TH" sz="2400" b="1" dirty="0" smtClean="0">
                <a:solidFill>
                  <a:srgbClr val="0070C0"/>
                </a:solidFill>
              </a:rPr>
              <a:t> 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ทุก 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6 เดือนหรือ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ทุก1ปี 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เพราะเป้าหมายคือ จุดเริ่มต้นที่จะนำไปสู่การกำหนดกล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ยุทธ์และ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สิ่งที่เราจะต้องทำการกำหนดเป้าหมายจะต้องมีความท้าทาย ไม่ใช่ง่ายหรือยากจนเกินไป 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เพราะ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เป้าหมายที่ท้าทายนอกจากจะมีความหมายต่อพฤติกรรมการดำเนินชีวิตของเรา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แล้วยัง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เป็นบ่อเกิดแห่งความภูมิใจในอนาคต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ด้วย หลังจาก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ที่เราบรรลุหรือถึงแม้จะไม่บรรลุเป้าหมายก็ตาม </a:t>
            </a:r>
            <a:r>
              <a:rPr lang="th-TH" sz="2400" b="1" dirty="0" smtClean="0">
                <a:solidFill>
                  <a:srgbClr val="0070C0"/>
                </a:solidFill>
              </a:rPr>
              <a:t/>
            </a:r>
            <a:br>
              <a:rPr lang="th-TH" sz="2400" b="1" dirty="0" smtClean="0">
                <a:solidFill>
                  <a:srgbClr val="0070C0"/>
                </a:solidFill>
              </a:rPr>
            </a:br>
            <a:r>
              <a:rPr lang="th-TH" sz="2400" b="1" dirty="0" smtClean="0">
                <a:solidFill>
                  <a:srgbClr val="0070C0"/>
                </a:solidFill>
              </a:rPr>
              <a:t>     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ถ้า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เป้าหมายของเราง่ายจนเกินไป เมื่อเราบรรลุเป้าหมายแล้ว เราจะไม่มีความภูมิใจอะไรหลงเหลืออยู่เลย 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เช่น</a:t>
            </a:r>
            <a:r>
              <a:rPr lang="th-TH" sz="2400" b="1" dirty="0">
                <a:solidFill>
                  <a:srgbClr val="0070C0"/>
                </a:solidFill>
              </a:rPr>
              <a:t> 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ถ้า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มีใครมาบอกเราว่า ถ้ามีเวลาให้เรา 1 ปีในการฝึกซ้อมเพื่อไปวิ่งแข่ง 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100เมตร 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โดยให้เราเลือก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ว่าเรา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จะวิ่งแข่งกับแชมป์โอลิมปิกหรือ</a:t>
            </a:r>
            <a:r>
              <a:rPr lang="th-TH" sz="24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แชมป์อ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บ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ต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2400" b="1" dirty="0" smtClean="0">
                <a:solidFill>
                  <a:srgbClr val="0070C0"/>
                </a:solidFill>
              </a:rPr>
              <a:t> 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เรา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คิดว่าเราจะเลือกไปวิ่งแข่งกับ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ใคร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?</a:t>
            </a:r>
            <a:r>
              <a:rPr lang="th-TH" sz="2400" b="1" dirty="0" smtClean="0">
                <a:solidFill>
                  <a:srgbClr val="0070C0"/>
                </a:solidFill>
              </a:rPr>
              <a:t> 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แน่นอน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ทุกคนคงจะเลือกที่จะวิ่งแข่งกับแชมป์โอลิมปิกอย่าง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แน่นอนเพราะ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ถึงแม้จะแพ้ก็ยังมีความภาคภูมิใจกว่า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ชนะนักวิ่งจากอ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บ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ต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4" name="รูปภาพ 3" descr="06bolt-articleLarge-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5013176"/>
            <a:ext cx="518457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42" y="495285"/>
            <a:ext cx="7056438" cy="719137"/>
          </a:xfrm>
        </p:spPr>
        <p:txBody>
          <a:bodyPr/>
          <a:lstStyle/>
          <a:p>
            <a:r>
              <a:rPr lang="th-TH" sz="9600" b="1" u="sng" dirty="0" smtClean="0">
                <a:solidFill>
                  <a:srgbClr val="FF5050"/>
                </a:solidFill>
                <a:latin typeface="Tahoma" pitchFamily="34" charset="0"/>
              </a:rPr>
              <a:t>รายชื่อสมาชิก</a:t>
            </a:r>
            <a:endParaRPr lang="en-US" sz="9600" b="1" u="sng" dirty="0">
              <a:solidFill>
                <a:srgbClr val="FF5050"/>
              </a:solidFill>
              <a:latin typeface="Tahoma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06" y="1597053"/>
            <a:ext cx="9358378" cy="5832475"/>
          </a:xfrm>
        </p:spPr>
        <p:txBody>
          <a:bodyPr/>
          <a:lstStyle/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1.</a:t>
            </a:r>
            <a:r>
              <a:rPr lang="th-TH" sz="4400" b="1" dirty="0" smtClean="0">
                <a:solidFill>
                  <a:srgbClr val="0070C0"/>
                </a:solidFill>
              </a:rPr>
              <a:t>นายพิทยา </a:t>
            </a:r>
            <a:r>
              <a:rPr lang="th-TH" sz="4400" b="1" dirty="0" err="1" smtClean="0">
                <a:solidFill>
                  <a:srgbClr val="0070C0"/>
                </a:solidFill>
              </a:rPr>
              <a:t>มาตย์</a:t>
            </a:r>
            <a:r>
              <a:rPr lang="th-TH" sz="4400" b="1" dirty="0" smtClean="0">
                <a:solidFill>
                  <a:srgbClr val="0070C0"/>
                </a:solidFill>
              </a:rPr>
              <a:t>วังแสง </a:t>
            </a:r>
            <a:r>
              <a:rPr lang="en-US" sz="4400" b="1" dirty="0" smtClean="0">
                <a:solidFill>
                  <a:srgbClr val="0070C0"/>
                </a:solidFill>
              </a:rPr>
              <a:t>   553230558-8	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2.</a:t>
            </a:r>
            <a:r>
              <a:rPr lang="th-TH" sz="4400" b="1" dirty="0" smtClean="0">
                <a:solidFill>
                  <a:srgbClr val="0070C0"/>
                </a:solidFill>
              </a:rPr>
              <a:t>นาย</a:t>
            </a:r>
            <a:r>
              <a:rPr lang="th-TH" sz="4400" b="1" dirty="0" err="1" smtClean="0">
                <a:solidFill>
                  <a:srgbClr val="0070C0"/>
                </a:solidFill>
              </a:rPr>
              <a:t>วชิร</a:t>
            </a:r>
            <a:r>
              <a:rPr lang="th-TH" sz="4400" b="1" dirty="0" smtClean="0">
                <a:solidFill>
                  <a:srgbClr val="0070C0"/>
                </a:solidFill>
              </a:rPr>
              <a:t>ชา </a:t>
            </a:r>
            <a:r>
              <a:rPr lang="th-TH" sz="4400" b="1" dirty="0" err="1" smtClean="0">
                <a:solidFill>
                  <a:srgbClr val="0070C0"/>
                </a:solidFill>
              </a:rPr>
              <a:t>วัฒนชานันท์</a:t>
            </a:r>
            <a:r>
              <a:rPr lang="th-TH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 553230291-2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3.</a:t>
            </a:r>
            <a:r>
              <a:rPr lang="th-TH" sz="4400" b="1" dirty="0" smtClean="0">
                <a:solidFill>
                  <a:srgbClr val="0070C0"/>
                </a:solidFill>
              </a:rPr>
              <a:t>นาย</a:t>
            </a:r>
            <a:r>
              <a:rPr lang="th-TH" sz="4400" b="1" dirty="0" err="1" smtClean="0">
                <a:solidFill>
                  <a:srgbClr val="0070C0"/>
                </a:solidFill>
              </a:rPr>
              <a:t>สุร</a:t>
            </a:r>
            <a:r>
              <a:rPr lang="th-TH" sz="4400" b="1" dirty="0" smtClean="0">
                <a:solidFill>
                  <a:srgbClr val="0070C0"/>
                </a:solidFill>
              </a:rPr>
              <a:t>ศักดิ์ จนมุม </a:t>
            </a:r>
            <a:r>
              <a:rPr lang="en-US" sz="4400" b="1" dirty="0" smtClean="0">
                <a:solidFill>
                  <a:srgbClr val="0070C0"/>
                </a:solidFill>
              </a:rPr>
              <a:t>       553230564-3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4.</a:t>
            </a:r>
            <a:r>
              <a:rPr lang="th-TH" sz="4400" b="1" dirty="0" smtClean="0">
                <a:solidFill>
                  <a:srgbClr val="0070C0"/>
                </a:solidFill>
              </a:rPr>
              <a:t>น</a:t>
            </a:r>
            <a:r>
              <a:rPr lang="en-US" sz="4400" b="1" dirty="0" smtClean="0">
                <a:solidFill>
                  <a:srgbClr val="0070C0"/>
                </a:solidFill>
              </a:rPr>
              <a:t>.</a:t>
            </a:r>
            <a:r>
              <a:rPr lang="th-TH" sz="4400" b="1" dirty="0" smtClean="0">
                <a:solidFill>
                  <a:srgbClr val="0070C0"/>
                </a:solidFill>
              </a:rPr>
              <a:t>ส</a:t>
            </a:r>
            <a:r>
              <a:rPr lang="en-US" sz="4400" b="1" dirty="0" smtClean="0">
                <a:solidFill>
                  <a:srgbClr val="0070C0"/>
                </a:solidFill>
              </a:rPr>
              <a:t>.</a:t>
            </a:r>
            <a:r>
              <a:rPr lang="th-TH" sz="4400" b="1" dirty="0" smtClean="0">
                <a:solidFill>
                  <a:srgbClr val="0070C0"/>
                </a:solidFill>
              </a:rPr>
              <a:t>ธัญชนก นาแพง </a:t>
            </a:r>
            <a:r>
              <a:rPr lang="en-US" sz="4400" b="1" dirty="0" smtClean="0">
                <a:solidFill>
                  <a:srgbClr val="0070C0"/>
                </a:solidFill>
              </a:rPr>
              <a:t>    553230555-4</a:t>
            </a:r>
          </a:p>
          <a:p>
            <a:pPr>
              <a:buNone/>
            </a:pPr>
            <a:endParaRPr lang="en-US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78631"/>
            <a:ext cx="8892480" cy="646113"/>
          </a:xfrm>
        </p:spPr>
        <p:txBody>
          <a:bodyPr/>
          <a:lstStyle/>
          <a:p>
            <a:r>
              <a:rPr lang="th-TH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การกำหนดเป้าหมาย</a:t>
            </a:r>
            <a:r>
              <a:rPr lang="th-TH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ของการกีฬา </a:t>
            </a:r>
            <a:r>
              <a:rPr lang="th-TH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มีไว้เพื่อจุดมุ่งหมาย 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th-TH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ประการ</a:t>
            </a:r>
            <a:endParaRPr lang="uk-UA" sz="4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1. ใช้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เป็นกรอบเพื่อการจูงใจ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ในการเล่นกีฬาหรือการแข่งขัน โค้ชและนักกีฬาสามารถ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ที่จะกำหนดเป้าหมายของตนเองแล้วดำเนินการให้บรรลุตามเป้าหมายนั้น</a:t>
            </a:r>
            <a:endParaRPr lang="en-US" sz="2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buNone/>
            </a:pP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th-TH" sz="2400" b="1" dirty="0" smtClean="0">
                <a:solidFill>
                  <a:srgbClr val="0070C0"/>
                </a:solidFill>
              </a:rPr>
              <a:t>2. 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เป้าหมาย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สามารถใช้เป็นเครื่องมือเพื่อการควบคุมได้อย่างมีประสิทธิผล การควบคุมถือเป็นหน้าที่อย่างหนึ่ง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ของโค้ชและตัวนักกีฬา 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ที่ช่วยกำกับให้การปฏิบัติงาน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ของทีมเป็นไป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ด้วยดี ตัวอย่างของการกำหนดเป้าหมาย เช่น ถ้าเป้าหมาย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ของทีม 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คือ ผลของการแข่งขันในทีมหรือตัวบุคคลของนักกีฬา โค้ชสามารถ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ใช้เป้าหมาย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ของนักกีฬาแต่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ละคนรวมกันเป็นเป้าหมาย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ของทีม 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นอกจากนี้ยังสามารถใช้การเปรียบเทียบ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ผลงานของทีมหรือตัวนักกีฬาระยะ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สั้นของคนเหล่านี้กับเป้าหมายที่กำหนดไว้   เพื่อนำไปใช้ในการกำหนดเป็นผลงานระยะยาว</a:t>
            </a:r>
            <a:r>
              <a:rPr lang="th-TH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ของทีมและนักกีฬาประเภทบุคคลได้</a:t>
            </a:r>
            <a:r>
              <a:rPr lang="th-TH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แม่นยำมากขึ้น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4" name="รูปภาพ 3" descr="JUN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80521"/>
            <a:ext cx="4139953" cy="227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42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2176" y="4581128"/>
            <a:ext cx="447632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6663"/>
            <a:ext cx="8424936" cy="646113"/>
          </a:xfrm>
        </p:spPr>
        <p:txBody>
          <a:bodyPr/>
          <a:lstStyle/>
          <a:p>
            <a:r>
              <a:rPr lang="th-TH" sz="4800" b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ตาราง</a:t>
            </a:r>
            <a:r>
              <a:rPr lang="th-TH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แสดง</a:t>
            </a:r>
            <a:r>
              <a:rPr lang="th-TH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แนวโน้มของผลการ</a:t>
            </a:r>
            <a:r>
              <a:rPr lang="th-TH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ปฏิบัติกับ</a:t>
            </a:r>
            <a:r>
              <a:rPr lang="th-TH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อิทธิพลทางเป้าหมาย</a:t>
            </a:r>
            <a:r>
              <a:rPr lang="en-US" sz="4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uk-UA" sz="4800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467544" y="1457400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20" y="282557"/>
            <a:ext cx="5976938" cy="646113"/>
          </a:xfrm>
        </p:spPr>
        <p:txBody>
          <a:bodyPr/>
          <a:lstStyle/>
          <a:p>
            <a:r>
              <a:rPr lang="th-TH" sz="6600" b="1" dirty="0" smtClean="0">
                <a:solidFill>
                  <a:srgbClr val="FF0000"/>
                </a:solidFill>
              </a:rPr>
              <a:t>นักกีฬา</a:t>
            </a:r>
            <a:r>
              <a:rPr lang="th-TH" sz="6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ต้อง</a:t>
            </a:r>
            <a:r>
              <a:rPr lang="th-TH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มีเป้าหมาย</a:t>
            </a:r>
            <a:endParaRPr lang="uk-UA" sz="6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3851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333399"/>
                </a:solidFill>
              </a:rPr>
              <a:t>1</a:t>
            </a:r>
            <a:r>
              <a:rPr lang="th-TH" b="1" dirty="0" smtClean="0">
                <a:solidFill>
                  <a:srgbClr val="333399"/>
                </a:solidFill>
              </a:rPr>
              <a:t>. อยาก</a:t>
            </a:r>
            <a:r>
              <a:rPr lang="th-TH" b="1" dirty="0" smtClean="0">
                <a:solidFill>
                  <a:srgbClr val="333399"/>
                </a:solidFill>
              </a:rPr>
              <a:t>เป็นผู้ชนะหรือคว้าแชมป์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333399"/>
                </a:solidFill>
              </a:rPr>
              <a:t>2</a:t>
            </a:r>
            <a:r>
              <a:rPr lang="th-TH" b="1" dirty="0" smtClean="0">
                <a:solidFill>
                  <a:srgbClr val="333399"/>
                </a:solidFill>
              </a:rPr>
              <a:t>. อยาก</a:t>
            </a:r>
            <a:r>
              <a:rPr lang="th-TH" b="1" dirty="0" smtClean="0">
                <a:solidFill>
                  <a:srgbClr val="333399"/>
                </a:solidFill>
              </a:rPr>
              <a:t>ติดทีมชาติ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333399"/>
                </a:solidFill>
              </a:rPr>
              <a:t>3</a:t>
            </a:r>
            <a:r>
              <a:rPr lang="th-TH" b="1" dirty="0" smtClean="0">
                <a:solidFill>
                  <a:srgbClr val="333399"/>
                </a:solidFill>
              </a:rPr>
              <a:t>. อยาก</a:t>
            </a:r>
            <a:r>
              <a:rPr lang="th-TH" b="1" dirty="0" smtClean="0">
                <a:solidFill>
                  <a:srgbClr val="333399"/>
                </a:solidFill>
              </a:rPr>
              <a:t>สร้างชื่อเสียงให้ตนเองและประเทศชาติ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333399"/>
                </a:solidFill>
              </a:rPr>
              <a:t>4</a:t>
            </a:r>
            <a:r>
              <a:rPr lang="th-TH" b="1" dirty="0" smtClean="0">
                <a:solidFill>
                  <a:srgbClr val="333399"/>
                </a:solidFill>
              </a:rPr>
              <a:t>. ต้องการ</a:t>
            </a:r>
            <a:r>
              <a:rPr lang="th-TH" b="1" dirty="0" smtClean="0">
                <a:solidFill>
                  <a:srgbClr val="333399"/>
                </a:solidFill>
              </a:rPr>
              <a:t>เงินทอง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333399"/>
                </a:solidFill>
              </a:rPr>
              <a:t>5</a:t>
            </a:r>
            <a:r>
              <a:rPr lang="th-TH" b="1" dirty="0" smtClean="0">
                <a:solidFill>
                  <a:srgbClr val="333399"/>
                </a:solidFill>
              </a:rPr>
              <a:t>. ต้องการสุขภาพร่างกายแข็งแรง</a:t>
            </a:r>
            <a:endParaRPr lang="th-TH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333399"/>
                </a:solidFill>
              </a:rPr>
              <a:t>6</a:t>
            </a:r>
            <a:r>
              <a:rPr lang="th-TH" b="1" dirty="0" smtClean="0">
                <a:solidFill>
                  <a:srgbClr val="333399"/>
                </a:solidFill>
              </a:rPr>
              <a:t>. ต้องการ</a:t>
            </a:r>
            <a:r>
              <a:rPr lang="th-TH" b="1" dirty="0" smtClean="0">
                <a:solidFill>
                  <a:srgbClr val="333399"/>
                </a:solidFill>
              </a:rPr>
              <a:t>เป็นนักกีฬาที่เก่งหรือดังระดับโลก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333399"/>
                </a:solidFill>
              </a:rPr>
              <a:t>7</a:t>
            </a:r>
            <a:r>
              <a:rPr lang="th-TH" b="1" dirty="0" smtClean="0">
                <a:solidFill>
                  <a:srgbClr val="333399"/>
                </a:solidFill>
              </a:rPr>
              <a:t>. ต้องการ</a:t>
            </a:r>
            <a:r>
              <a:rPr lang="th-TH" b="1" dirty="0" smtClean="0">
                <a:solidFill>
                  <a:srgbClr val="333399"/>
                </a:solidFill>
              </a:rPr>
              <a:t>เป็นที่ยอมรับหรือยกย่องของสาธารณชน</a:t>
            </a:r>
          </a:p>
          <a:p>
            <a:pPr>
              <a:lnSpc>
                <a:spcPct val="90000"/>
              </a:lnSpc>
              <a:buNone/>
            </a:pPr>
            <a:endParaRPr lang="th-TH" b="1" dirty="0" smtClean="0">
              <a:solidFill>
                <a:srgbClr val="333399"/>
              </a:solidFill>
            </a:endParaRPr>
          </a:p>
        </p:txBody>
      </p:sp>
      <p:pic>
        <p:nvPicPr>
          <p:cNvPr id="6" name="รูปภาพ 5" descr="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464496"/>
            <a:ext cx="5544616" cy="2492896"/>
          </a:xfrm>
          <a:prstGeom prst="wav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48230" y="211119"/>
            <a:ext cx="6552728" cy="646113"/>
          </a:xfrm>
        </p:spPr>
        <p:txBody>
          <a:bodyPr/>
          <a:lstStyle/>
          <a:p>
            <a:r>
              <a:rPr lang="th-TH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th-TH" sz="6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ในการเล่นกีฬาต้อง</a:t>
            </a:r>
            <a:r>
              <a:rPr lang="th-TH" sz="6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มีเป้าหมาย</a:t>
            </a:r>
            <a:endParaRPr lang="uk-UA" sz="6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1052736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sz="24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การที่</a:t>
            </a:r>
            <a:r>
              <a:rPr lang="th-TH" b="1" dirty="0" smtClean="0">
                <a:solidFill>
                  <a:srgbClr val="333399"/>
                </a:solidFill>
              </a:rPr>
              <a:t>นักกีฬา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ไม่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มีเป้าหมาย เป็นการบ่งบอก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ว่า</a:t>
            </a:r>
            <a:r>
              <a:rPr lang="th-TH" b="1" dirty="0" smtClean="0">
                <a:solidFill>
                  <a:srgbClr val="333399"/>
                </a:solidFill>
              </a:rPr>
              <a:t>นักกีฬา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กำลัง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หยุดอยู่กับที่ หรือ ซ้ำร้ายไปกว่านั้น </a:t>
            </a:r>
            <a:r>
              <a:rPr lang="th-TH" b="1" dirty="0" smtClean="0">
                <a:solidFill>
                  <a:srgbClr val="333399"/>
                </a:solidFill>
              </a:rPr>
              <a:t>นักกีฬาคนนั้น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กำลัง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ถอยหลังลงคลอง 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ก็เปรียบเสมือนว่า...</a:t>
            </a:r>
            <a:r>
              <a:rPr lang="th-TH" b="1" dirty="0" smtClean="0">
                <a:solidFill>
                  <a:srgbClr val="333399"/>
                </a:solidFill>
              </a:rPr>
              <a:t> </a:t>
            </a:r>
            <a:r>
              <a:rPr lang="en-US" b="1" dirty="0" smtClean="0">
                <a:solidFill>
                  <a:srgbClr val="333399"/>
                </a:solidFill>
              </a:rPr>
              <a:t>“</a:t>
            </a:r>
            <a:r>
              <a:rPr lang="th-TH" b="1" dirty="0" smtClean="0">
                <a:solidFill>
                  <a:srgbClr val="333399"/>
                </a:solidFill>
              </a:rPr>
              <a:t>คนที่มี</a:t>
            </a:r>
            <a:r>
              <a:rPr lang="th-TH" b="1" dirty="0" err="1" smtClean="0">
                <a:solidFill>
                  <a:srgbClr val="333399"/>
                </a:solidFill>
              </a:rPr>
              <a:t>รองเท้า</a:t>
            </a:r>
            <a:r>
              <a:rPr lang="th-TH" b="1" dirty="0" err="1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สตั๊ด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ราคาแพงมากๆ แต่</a:t>
            </a:r>
            <a:r>
              <a:rPr lang="th-TH" b="1" dirty="0" smtClean="0">
                <a:solidFill>
                  <a:srgbClr val="333399"/>
                </a:solidFill>
              </a:rPr>
              <a:t>คนๆนั้น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เตะบอลไม่เป็นเลย ที่ตรงกับสำนวนไทยที่กล่าวว่า...ไก่ได้พลอย จะสู้คนที่ขยันและฝึกซ้อมเป็นประจำและจริงจังในการเล่นฟุตบอล แต่เขาไม่มี</a:t>
            </a:r>
            <a:r>
              <a:rPr lang="th-TH" b="1" dirty="0" err="1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รองเท้าสตั๊ด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ที่ราคาแพงๆให้ใส่ได้อย่างไร และ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สิ่งสำคัญที่มีค่ามากที่สุดใน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ชีวิตคนเราหรือของตัวนักกีฬานั่นคือ</a:t>
            </a:r>
            <a:r>
              <a:rPr lang="en-US" b="1" dirty="0" smtClean="0">
                <a:solidFill>
                  <a:srgbClr val="333399"/>
                </a:solidFill>
              </a:rPr>
              <a:t>…“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เวลา</a:t>
            </a:r>
            <a:r>
              <a:rPr lang="en-US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th-TH" b="1" dirty="0" smtClean="0">
                <a:solidFill>
                  <a:srgbClr val="333399"/>
                </a:solidFill>
              </a:rPr>
              <a:t>...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ถ้า</a:t>
            </a:r>
            <a:r>
              <a:rPr lang="th-TH" b="1" dirty="0" smtClean="0">
                <a:solidFill>
                  <a:srgbClr val="333399"/>
                </a:solidFill>
              </a:rPr>
              <a:t>คน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เราหรือ</a:t>
            </a:r>
            <a:r>
              <a:rPr lang="th-TH" b="1" dirty="0" smtClean="0">
                <a:solidFill>
                  <a:srgbClr val="333399"/>
                </a:solidFill>
              </a:rPr>
              <a:t>นักกีฬา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เสีย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มันไป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แล้ว</a:t>
            </a:r>
            <a:r>
              <a:rPr lang="th-TH" b="1" dirty="0" smtClean="0">
                <a:solidFill>
                  <a:srgbClr val="333399"/>
                </a:solidFill>
              </a:rPr>
              <a:t> 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จะ</a:t>
            </a:r>
            <a:r>
              <a:rPr lang="th-TH" b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ไม่มีวันได้มันกลับคืนมาอีกเป็นอัน</a:t>
            </a:r>
            <a:r>
              <a:rPr lang="th-TH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ขาด</a:t>
            </a:r>
            <a:endParaRPr lang="uk-UA" b="1" dirty="0">
              <a:solidFill>
                <a:srgbClr val="333399"/>
              </a:solidFill>
            </a:endParaRPr>
          </a:p>
        </p:txBody>
      </p:sp>
      <p:pic>
        <p:nvPicPr>
          <p:cNvPr id="4" name="รูปภาพ 3" descr="cristiano-ronaldo-16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789040"/>
            <a:ext cx="406794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352928" cy="646113"/>
          </a:xfrm>
        </p:spPr>
        <p:txBody>
          <a:bodyPr/>
          <a:lstStyle/>
          <a:p>
            <a:r>
              <a:rPr lang="th-TH" sz="5400" b="1" dirty="0" smtClean="0">
                <a:solidFill>
                  <a:srgbClr val="FF0000"/>
                </a:solidFill>
              </a:rPr>
              <a:t>แนวทางในการกำหนดเป้าหมายในชีวิตดังนี้</a:t>
            </a:r>
            <a:endParaRPr lang="uk-UA" sz="5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1. หาความฝัน</a:t>
            </a:r>
            <a:r>
              <a:rPr lang="th-TH" b="1" dirty="0" smtClean="0">
                <a:solidFill>
                  <a:srgbClr val="0070C0"/>
                </a:solidFill>
              </a:rPr>
              <a:t>และความอยาก</a:t>
            </a:r>
            <a:r>
              <a:rPr lang="th-TH" b="1" dirty="0" smtClean="0">
                <a:solidFill>
                  <a:srgbClr val="0070C0"/>
                </a:solidFill>
              </a:rPr>
              <a:t>ของตัวเองให้เจอก่อน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2. วิเคราะห์ความชอบของตัวเอง</a:t>
            </a:r>
            <a:endParaRPr lang="th-TH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3. ขีดกรอบเป้าที่มุ่งหมายและตีกรอบให้แคบลง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4. ศึกษาข้อมูลเพื่อไปสู่เป้าหมาย</a:t>
            </a:r>
            <a:endParaRPr lang="th-TH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5. ตั้งเป้าหมายให้ท้าทาย</a:t>
            </a:r>
            <a:endParaRPr lang="th-TH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6. ควรจะมีเป้าหลักและเป้ารอง</a:t>
            </a:r>
            <a:endParaRPr lang="th-TH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th-TH" sz="2000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5" name="รูปภาพ 4" descr="ori_38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556792"/>
            <a:ext cx="2771800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jame_jirayu_fever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2728" y="4437112"/>
            <a:ext cx="2555776" cy="2338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S8741054-vote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20480"/>
            <a:ext cx="2771800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392487"/>
            <a:ext cx="2808312" cy="2564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72" y="138095"/>
            <a:ext cx="7056438" cy="719137"/>
          </a:xfrm>
        </p:spPr>
        <p:txBody>
          <a:bodyPr/>
          <a:lstStyle/>
          <a:p>
            <a:r>
              <a:rPr lang="th-TH" sz="6600" b="1" dirty="0" smtClean="0">
                <a:solidFill>
                  <a:srgbClr val="FF0000"/>
                </a:solidFill>
                <a:latin typeface="Tahoma" pitchFamily="34" charset="0"/>
              </a:rPr>
              <a:t>ปัญหาในการกำหนดเป้าหมาย</a:t>
            </a:r>
            <a:endParaRPr lang="en-US" sz="6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1. </a:t>
            </a:r>
            <a:r>
              <a:rPr lang="th-TH" b="1" dirty="0" smtClean="0">
                <a:solidFill>
                  <a:srgbClr val="0070C0"/>
                </a:solidFill>
              </a:rPr>
              <a:t>ไม่กล้าที่จะฝัน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2. </a:t>
            </a:r>
            <a:r>
              <a:rPr lang="th-TH" b="1" dirty="0" smtClean="0">
                <a:solidFill>
                  <a:srgbClr val="0070C0"/>
                </a:solidFill>
              </a:rPr>
              <a:t>ไม่รู้จักการตั้งเป้าหมายที่ถูกวิธี</a:t>
            </a:r>
          </a:p>
          <a:p>
            <a:pPr>
              <a:buNone/>
            </a:pPr>
            <a:endParaRPr lang="th-TH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th-TH" b="1" dirty="0" smtClean="0">
                <a:solidFill>
                  <a:srgbClr val="0070C0"/>
                </a:solidFill>
              </a:rPr>
              <a:t>          </a:t>
            </a:r>
            <a:r>
              <a:rPr lang="en-US" b="1" dirty="0" smtClean="0">
                <a:solidFill>
                  <a:srgbClr val="00B050"/>
                </a:solidFill>
              </a:rPr>
              <a:t>“</a:t>
            </a:r>
            <a:r>
              <a:rPr lang="th-TH" b="1" dirty="0" smtClean="0">
                <a:solidFill>
                  <a:srgbClr val="00B050"/>
                </a:solidFill>
              </a:rPr>
              <a:t>สองสิ่ง</a:t>
            </a:r>
            <a:r>
              <a:rPr lang="en-US" b="1" dirty="0" smtClean="0">
                <a:solidFill>
                  <a:srgbClr val="00B050"/>
                </a:solidFill>
              </a:rPr>
              <a:t>”</a:t>
            </a:r>
            <a:r>
              <a:rPr lang="th-TH" b="1" dirty="0" smtClean="0">
                <a:solidFill>
                  <a:srgbClr val="00B050"/>
                </a:solidFill>
              </a:rPr>
              <a:t>...</a:t>
            </a:r>
            <a:r>
              <a:rPr lang="th-TH" b="1" dirty="0" smtClean="0">
                <a:solidFill>
                  <a:srgbClr val="00B050"/>
                </a:solidFill>
              </a:rPr>
              <a:t>นี้</a:t>
            </a:r>
            <a:r>
              <a:rPr lang="th-TH" b="1" dirty="0" smtClean="0">
                <a:solidFill>
                  <a:srgbClr val="00B050"/>
                </a:solidFill>
              </a:rPr>
              <a:t>เป็นอุปสรรคที่ใหญ่ที่สุดที่ยับยั้งไม่ให้คนเราพัฒนาหรือเติบโตไปตามป้าหมายที่ตั้งไว้ แต่บางคนไม่กล้าที่จะฝัน บางคนกล้าฝันแต่ตั้งเป้าหมายไม่เป็นก็เลยปล่อยให้ความฝันเหล่านั้นเหี่ยวเฉากลายเป็นแค่ </a:t>
            </a:r>
            <a:r>
              <a:rPr lang="th-TH" b="1" dirty="0" smtClean="0">
                <a:solidFill>
                  <a:srgbClr val="00B050"/>
                </a:solidFill>
              </a:rPr>
              <a:t>...“</a:t>
            </a:r>
            <a:r>
              <a:rPr lang="th-TH" b="1" dirty="0" smtClean="0">
                <a:solidFill>
                  <a:srgbClr val="00B050"/>
                </a:solidFill>
              </a:rPr>
              <a:t>ความฝันที่ไม่มีวันเป็นจริงหรือฝันลมๆแร้งๆไปวันๆ”</a:t>
            </a:r>
          </a:p>
          <a:p>
            <a:pPr>
              <a:buNone/>
            </a:pPr>
            <a:endParaRPr lang="th-TH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รูปภาพ 4" descr="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509120"/>
            <a:ext cx="7560840" cy="242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0"/>
            <a:ext cx="7920880" cy="646113"/>
          </a:xfrm>
        </p:spPr>
        <p:txBody>
          <a:bodyPr/>
          <a:lstStyle/>
          <a:p>
            <a:r>
              <a:rPr lang="th-TH" sz="5400" b="1" dirty="0" smtClean="0">
                <a:solidFill>
                  <a:srgbClr val="FF0000"/>
                </a:solidFill>
              </a:rPr>
              <a:t>ขั้นตอนง่ายๆกับการตั้งเป้าหมายให้ได้ผล</a:t>
            </a:r>
            <a:endParaRPr lang="uk-UA" sz="5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79835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1. นึกถึงความสำเร็จที่เราทำได้ในปีที่ผ่านมาอย่างน้อย 3 ข้อ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2. นึกถึงเป้าหมายที่เราอยากจะให้เกิดขึ้นในชีวิตของเรา อะไรก็ได้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3. ไล่ดูเป้าหมายของเราในแต่ละข้อและกำหนดระยะเวลาที่เราอยากจะทำให้สำเร็จของแต่ละเป้าหมาย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4. เลือกเป้าหมายที่เรามีกำหนดระยะเวลาไว้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5</a:t>
            </a:r>
            <a:r>
              <a:rPr lang="th-TH" b="1" dirty="0" smtClean="0">
                <a:solidFill>
                  <a:srgbClr val="0070C0"/>
                </a:solidFill>
              </a:rPr>
              <a:t>.สร้างแรงจูงใจให้กับตนเอง</a:t>
            </a:r>
            <a:endParaRPr lang="uk-UA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6</a:t>
            </a:r>
            <a:r>
              <a:rPr lang="th-TH" b="1" dirty="0" smtClean="0">
                <a:solidFill>
                  <a:srgbClr val="0070C0"/>
                </a:solidFill>
              </a:rPr>
              <a:t>. ทบทวนเป้าหมายเหล่านั้นทุกๆวัน และทุกๆสิ้นเดือนต้องใช้เวลามานั่งคิดว่าเป้าหมายนั้นยังเป็นสิ่งที่เราอยากได้อยู่</a:t>
            </a:r>
            <a:r>
              <a:rPr lang="th-TH" b="1" dirty="0" err="1" smtClean="0">
                <a:solidFill>
                  <a:srgbClr val="0070C0"/>
                </a:solidFill>
              </a:rPr>
              <a:t>มั้ย</a:t>
            </a:r>
            <a:r>
              <a:rPr lang="th-TH" b="1" dirty="0" smtClean="0">
                <a:solidFill>
                  <a:srgbClr val="0070C0"/>
                </a:solidFill>
              </a:rPr>
              <a:t> ถ้าไม่ใช่ก็เปลี่ยนให้เหมาะสม</a:t>
            </a:r>
          </a:p>
          <a:p>
            <a:pPr>
              <a:lnSpc>
                <a:spcPct val="90000"/>
              </a:lnSpc>
              <a:buNone/>
            </a:pPr>
            <a:endParaRPr lang="th-TH" b="1" dirty="0" smtClean="0">
              <a:solidFill>
                <a:srgbClr val="0070C0"/>
              </a:solidFill>
            </a:endParaRPr>
          </a:p>
        </p:txBody>
      </p:sp>
      <p:pic>
        <p:nvPicPr>
          <p:cNvPr id="5" name="รูปภาพ 4" descr="IMG12840462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680519"/>
            <a:ext cx="5400600" cy="2204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214290"/>
            <a:ext cx="8532440" cy="719137"/>
          </a:xfrm>
        </p:spPr>
        <p:txBody>
          <a:bodyPr/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การตั้งเป้าหมายที่ถูกต้องควรทำอย่างไร</a:t>
            </a:r>
            <a:endParaRPr lang="en-US" sz="6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7221" y="1000108"/>
            <a:ext cx="7929618" cy="5832475"/>
          </a:xfrm>
        </p:spPr>
        <p:txBody>
          <a:bodyPr/>
          <a:lstStyle/>
          <a:p>
            <a:pPr>
              <a:buNone/>
            </a:pPr>
            <a:r>
              <a:rPr lang="th-TH" sz="2400" b="1" dirty="0" smtClean="0">
                <a:solidFill>
                  <a:srgbClr val="0070C0"/>
                </a:solidFill>
              </a:rPr>
              <a:t>      หลักที่สำคัญที่สุดคือเราต้องตั้งเป้าหมายที่เราสามารถ “รู้สึกได้” เน้นที่ความรู้สึกเพราะมันเป็นสิ่งสำคัญ เป้าหมายเราต้องเป็นอะไรที่ “ใหญ่พอ”ที่ทำให้เรารู้สึกตื่นเต้นเวลาลงมือทำ แต่ควรจะ“ไม่ใหญ่เกินไป”จนเราแอบคิดลึกๆในใจว่ามันคงเป็นไปไม่ได้ ไม่ได้บอกว่าห้ามตั้งเป้าหมายใหญ่ๆ แต่ขอให้เราเชื่อมั่นว่าความสามารถของเราที่มีอยู่ว่าเราสามารถไปถึงเป้าหมายที่ตั้งไว้ได้ </a:t>
            </a:r>
          </a:p>
          <a:p>
            <a:pPr>
              <a:buNone/>
            </a:pPr>
            <a:r>
              <a:rPr lang="th-TH" sz="2400" b="1" dirty="0" smtClean="0">
                <a:solidFill>
                  <a:srgbClr val="0070C0"/>
                </a:solidFill>
              </a:rPr>
              <a:t>        คนเรามี “พลังของความเชื่อ” ที่แตกต่างกัน ตอนแรกเราควรจะตั้งเป้าหมายที่เรา “เชื่อ” ว่าทำได้ก่อน แล้วพอเราทำได้สำเร็จเราก็จะมีความเชื่อมั่นในตัวเองมากขึ้น ทำให้เรากล้าที่จะฝันใหญ่ขึ้น เช่น</a:t>
            </a:r>
            <a:r>
              <a:rPr lang="en-US" sz="2400" b="1" dirty="0" smtClean="0">
                <a:solidFill>
                  <a:srgbClr val="0070C0"/>
                </a:solidFill>
              </a:rPr>
              <a:t>…</a:t>
            </a:r>
            <a:r>
              <a:rPr lang="th-TH" sz="2400" b="1" dirty="0" smtClean="0">
                <a:solidFill>
                  <a:srgbClr val="0070C0"/>
                </a:solidFill>
              </a:rPr>
              <a:t>ถ้าเราอยากลดความอ้วน แต่เรามัวแต่กินจุกกินจิก ไม่ควบอาหาร ไม่ออกกำลังกาย </a:t>
            </a:r>
            <a:r>
              <a:rPr lang="th-TH" sz="2400" b="1" dirty="0" smtClean="0">
                <a:solidFill>
                  <a:srgbClr val="0070C0"/>
                </a:solidFill>
              </a:rPr>
              <a:t>โดยผัดวันประกันพรุ่ง </a:t>
            </a:r>
            <a:r>
              <a:rPr lang="th-TH" sz="2400" b="1" dirty="0" smtClean="0">
                <a:solidFill>
                  <a:srgbClr val="0070C0"/>
                </a:solidFill>
              </a:rPr>
              <a:t>ว่าพรุ่งนี้ค่อยเริ่มลดไปเรื่อยๆ แล้วแบบนี้เราจะลดความอ้วนได้ยังไง</a:t>
            </a:r>
            <a:r>
              <a:rPr lang="en-US" sz="2400" b="1" dirty="0" smtClean="0">
                <a:solidFill>
                  <a:srgbClr val="0070C0"/>
                </a:solidFill>
              </a:rPr>
              <a:t>…</a:t>
            </a:r>
            <a:r>
              <a:rPr lang="th-TH" sz="2400" b="1" dirty="0" smtClean="0">
                <a:solidFill>
                  <a:srgbClr val="0070C0"/>
                </a:solidFill>
              </a:rPr>
              <a:t>หรือ</a:t>
            </a:r>
            <a:r>
              <a:rPr lang="en-US" sz="2400" b="1" dirty="0" smtClean="0">
                <a:solidFill>
                  <a:srgbClr val="0070C0"/>
                </a:solidFill>
              </a:rPr>
              <a:t>…</a:t>
            </a:r>
            <a:r>
              <a:rPr lang="th-TH" sz="2400" b="1" dirty="0" smtClean="0">
                <a:solidFill>
                  <a:srgbClr val="0070C0"/>
                </a:solidFill>
              </a:rPr>
              <a:t>ถ้าทีมฟุตบอลทีมชาติไทยอยากไปแข่งขันบอลโลกรอบสุดท้าย เราก็ต้องดูที่โครงสร้างตั้งแต่ละอย่างโดยรวม คือ นายกสมาคม </a:t>
            </a:r>
            <a:r>
              <a:rPr lang="th-TH" sz="2400" b="1" dirty="0" err="1" smtClean="0">
                <a:solidFill>
                  <a:srgbClr val="0070C0"/>
                </a:solidFill>
              </a:rPr>
              <a:t>ระบบบ</a:t>
            </a:r>
            <a:r>
              <a:rPr lang="th-TH" sz="2400" b="1" dirty="0" smtClean="0">
                <a:solidFill>
                  <a:srgbClr val="0070C0"/>
                </a:solidFill>
              </a:rPr>
              <a:t>การริหารทีม </a:t>
            </a:r>
            <a:r>
              <a:rPr lang="th-TH" sz="2400" b="1" dirty="0" err="1" smtClean="0">
                <a:solidFill>
                  <a:srgbClr val="0070C0"/>
                </a:solidFill>
              </a:rPr>
              <a:t>อเค</a:t>
            </a:r>
            <a:r>
              <a:rPr lang="th-TH" sz="2400" b="1" dirty="0" smtClean="0">
                <a:solidFill>
                  <a:srgbClr val="0070C0"/>
                </a:solidFill>
              </a:rPr>
              <a:t>เดมี่ของเยาวชน ลีกภายในประเทศ วิธีการฝึกซ้อมและการเล่นของทีม นักเตะ โค้ช และโครงสร้างภายในและภายนอกต่างๆของทีมว่าดีแค่ไหน ไปถึงแล้ว ถ้าพัฒนาขึ้นแล้วเท่านั้นเท่านี้ จะสามารถสู้กับชาติอื่นๆได้หรือไม่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รูปภาพ 3" descr="n20120731093109_6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6824" y="3789040"/>
            <a:ext cx="1691680" cy="3068960"/>
          </a:xfrm>
          <a:prstGeom prst="cloud">
            <a:avLst/>
          </a:prstGeom>
        </p:spPr>
      </p:pic>
    </p:spTree>
  </p:cSld>
  <p:clrMapOvr>
    <a:masterClrMapping/>
  </p:clrMapOvr>
  <p:transition>
    <p:cov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495285"/>
            <a:ext cx="7056438" cy="719137"/>
          </a:xfrm>
        </p:spPr>
        <p:txBody>
          <a:bodyPr/>
          <a:lstStyle/>
          <a:p>
            <a:r>
              <a:rPr lang="th-TH" sz="6600" b="1" dirty="0" smtClean="0">
                <a:solidFill>
                  <a:srgbClr val="FF0000"/>
                </a:solidFill>
              </a:rPr>
              <a:t>รูปแบบของแรงจูงใจ</a:t>
            </a:r>
            <a:r>
              <a:rPr lang="th-TH" sz="5400" b="1" dirty="0" smtClean="0">
                <a:solidFill>
                  <a:srgbClr val="FF0000"/>
                </a:solidFill>
              </a:rPr>
              <a:t/>
            </a:r>
            <a:br>
              <a:rPr lang="th-TH" sz="5400" b="1" dirty="0" smtClean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96987"/>
            <a:ext cx="7560840" cy="5832475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solidFill>
                  <a:srgbClr val="00B050"/>
                </a:solidFill>
              </a:rPr>
              <a:t>แรงจูงใจใฝ่สัมฤทธิ์ (</a:t>
            </a:r>
            <a:r>
              <a:rPr lang="en-US" b="1" dirty="0" smtClean="0">
                <a:solidFill>
                  <a:srgbClr val="00B050"/>
                </a:solidFill>
              </a:rPr>
              <a:t>Achievement Motive) 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- มุ่งหาความสำเร็จและกลัวความผิดพลาดหรือล้มเหลว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h-TH" b="1" dirty="0" smtClean="0">
                <a:solidFill>
                  <a:srgbClr val="00B050"/>
                </a:solidFill>
              </a:rPr>
              <a:t>แรงจูงใจใฝ่สัมพันธ์ 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dirty="0" err="1" smtClean="0">
                <a:solidFill>
                  <a:srgbClr val="00B050"/>
                </a:solidFill>
              </a:rPr>
              <a:t>Affiliative</a:t>
            </a:r>
            <a:r>
              <a:rPr lang="en-US" b="1" dirty="0" smtClean="0">
                <a:solidFill>
                  <a:srgbClr val="00B050"/>
                </a:solidFill>
              </a:rPr>
              <a:t> Motive)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- ตั้งเป้าหมายต่ำ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  <a:r>
              <a:rPr lang="th-TH" b="1" dirty="0" smtClean="0">
                <a:solidFill>
                  <a:srgbClr val="0070C0"/>
                </a:solidFill>
              </a:rPr>
              <a:t> หลีกเลี่ยงการโต้แย้งมักจะคล้อยตามผู้อื่น</a:t>
            </a:r>
          </a:p>
          <a:p>
            <a:pPr>
              <a:buNone/>
            </a:pPr>
            <a:r>
              <a:rPr lang="th-TH" b="1" dirty="0" smtClean="0">
                <a:solidFill>
                  <a:srgbClr val="00B050"/>
                </a:solidFill>
              </a:rPr>
              <a:t>แรงจูงใจใฝ่อำนาจ (</a:t>
            </a:r>
            <a:r>
              <a:rPr lang="en-US" b="1" dirty="0" smtClean="0">
                <a:solidFill>
                  <a:srgbClr val="00B050"/>
                </a:solidFill>
              </a:rPr>
              <a:t>Power Motive)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- แสวงหาชื่อเสียงโดยอำนาจที่ตนเองมี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  <a:r>
              <a:rPr lang="th-TH" b="1" dirty="0" smtClean="0">
                <a:solidFill>
                  <a:srgbClr val="0070C0"/>
                </a:solidFill>
              </a:rPr>
              <a:t>มักจะต่อต้านสังคม</a:t>
            </a:r>
          </a:p>
          <a:p>
            <a:pPr>
              <a:buNone/>
            </a:pPr>
            <a:r>
              <a:rPr lang="th-TH" b="1" dirty="0" smtClean="0">
                <a:solidFill>
                  <a:srgbClr val="00B050"/>
                </a:solidFill>
              </a:rPr>
              <a:t>แรงจูงใจใฝ่ก้าวร้าว (</a:t>
            </a:r>
            <a:r>
              <a:rPr lang="en-US" b="1" dirty="0" smtClean="0">
                <a:solidFill>
                  <a:srgbClr val="00B050"/>
                </a:solidFill>
              </a:rPr>
              <a:t>Aggression Motive)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- ถือความคิดเห็นหรือความสำคัญของตนเป็นใหญ่หรือชอบทำร้ายผู้อื่นทั้งการทำร้ายด้วยกายหรือวาจา</a:t>
            </a:r>
          </a:p>
          <a:p>
            <a:pPr>
              <a:buNone/>
            </a:pPr>
            <a:r>
              <a:rPr lang="th-TH" b="1" dirty="0" smtClean="0">
                <a:solidFill>
                  <a:srgbClr val="00B050"/>
                </a:solidFill>
              </a:rPr>
              <a:t>แรงจูงใจใฝ่พึ่งพา (</a:t>
            </a:r>
            <a:r>
              <a:rPr lang="en-US" b="1" dirty="0" smtClean="0">
                <a:solidFill>
                  <a:srgbClr val="00B050"/>
                </a:solidFill>
              </a:rPr>
              <a:t>Dependency Motive)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- ไม่กล้าตัดสินใจในเรื่องต่างๆด้วยตนเอง มักจะลังเล</a:t>
            </a: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404" y="209533"/>
            <a:ext cx="7056438" cy="719137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0000"/>
                </a:solidFill>
              </a:rPr>
              <a:t>การสร้างแรงจูงใจ</a:t>
            </a:r>
            <a:endParaRPr lang="en-US" sz="8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692696"/>
            <a:ext cx="7920880" cy="5832475"/>
          </a:xfrm>
        </p:spPr>
        <p:txBody>
          <a:bodyPr/>
          <a:lstStyle/>
          <a:p>
            <a:pPr>
              <a:buNone/>
            </a:pPr>
            <a:r>
              <a:rPr lang="th-TH" sz="2400" b="1" dirty="0" smtClean="0">
                <a:solidFill>
                  <a:srgbClr val="0070C0"/>
                </a:solidFill>
              </a:rPr>
              <a:t/>
            </a:r>
            <a:br>
              <a:rPr lang="th-TH" sz="2400" b="1" dirty="0" smtClean="0">
                <a:solidFill>
                  <a:srgbClr val="0070C0"/>
                </a:solidFill>
              </a:rPr>
            </a:br>
            <a:r>
              <a:rPr lang="th-TH" sz="2400" b="1" dirty="0" smtClean="0">
                <a:solidFill>
                  <a:srgbClr val="0070C0"/>
                </a:solidFill>
              </a:rPr>
              <a:t> </a:t>
            </a:r>
            <a:r>
              <a:rPr lang="th-TH" sz="2400" b="1" dirty="0" smtClean="0">
                <a:solidFill>
                  <a:srgbClr val="0070C0"/>
                </a:solidFill>
              </a:rPr>
              <a:t>      สิ่ง</a:t>
            </a:r>
            <a:r>
              <a:rPr lang="th-TH" sz="2400" b="1" dirty="0" smtClean="0">
                <a:solidFill>
                  <a:srgbClr val="0070C0"/>
                </a:solidFill>
              </a:rPr>
              <a:t>ซึ่งควบคุมพฤติกรรมของมนุษย์ อันเกิดจากความต้องการพลังกดดันหรือความปรารถนาที่จะพยายามดิ้นรนเพื่อให้บรรลุผลสำเร็จตามวัตถุประสงค์ ซึ่งอาจจะเกิดมาตามธรรมชาติหรือจากการเรียนรู้ก็ได้ แรงจูงใจเกิดจากสิ่งเร้าทั้งภายในและภายนอกตัวบุคคลนั้นๆเอง </a:t>
            </a:r>
            <a:r>
              <a:rPr lang="th-TH" sz="2400" b="1" dirty="0" smtClean="0">
                <a:solidFill>
                  <a:srgbClr val="00B050"/>
                </a:solidFill>
              </a:rPr>
              <a:t>แรงจูงใจภายใน </a:t>
            </a:r>
            <a:r>
              <a:rPr lang="th-TH" sz="2400" b="1" dirty="0" smtClean="0">
                <a:solidFill>
                  <a:srgbClr val="0070C0"/>
                </a:solidFill>
              </a:rPr>
              <a:t>ได้แก่ ความรู้สึกต้องการ หรือขาดอะไรบางอย่าง จึงเป็นพลังชักจูงหรือกระตุ้นให้มนุษย์ประกอบกิจกรรมเพื่อทดแทนสิ่งที่ขาดหรือต้องการนั้น ส่วน</a:t>
            </a:r>
            <a:r>
              <a:rPr lang="th-TH" sz="2400" b="1" dirty="0" smtClean="0">
                <a:solidFill>
                  <a:srgbClr val="00B050"/>
                </a:solidFill>
              </a:rPr>
              <a:t>แรงจูงใจภายนอก</a:t>
            </a:r>
            <a:r>
              <a:rPr lang="th-TH" sz="2400" b="1" dirty="0" smtClean="0">
                <a:solidFill>
                  <a:srgbClr val="0070C0"/>
                </a:solidFill>
              </a:rPr>
              <a:t>ได้แก่ สิ่งใดก็ตามที่มาเร่งเร้า นำช่องทาง และมาเสริมสร้างความปรารถนาในการประกอบกิจกรรมในตัวมนุษย์ ซึ่งแรงจูงใจนี้อาจเกิดจากสิ่งเร้าภายในหรือภายนอก แต่เพียงอย่างเดียว หรือทั้งสองอย่างพร้อมกันได้ อาจกล่าวได้ว่า แรงจูงใจทำให้เกิดพฤติกรรมซึ่งเกิดจากความต้องการของมนุษย์ ซึ่งความต้องการเป็นสิ่งเร้าภายในที่สำคัญกับการเกิดพฤติกรรม นอกจากนี้ยังมีสิ่งเร้าอื่น ๆ เช่น การยอมรับของสังคม สภาพบรรยากาศที่เป็นมิตร การบังคับขู่เข็ญ การให้รางวัลหรือกำลังใจหรือการทำให้เกิดความพอใจ ล้วนเป็นเหตุจูงใจให้เกิดแรงจูงใจได้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รูปภาพ 3" descr="675114-img-1367483325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592" y="5085184"/>
            <a:ext cx="3779912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หมอพนม3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5256584"/>
            <a:ext cx="3168352" cy="1700808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342" y="476673"/>
            <a:ext cx="7345090" cy="576063"/>
          </a:xfrm>
        </p:spPr>
        <p:txBody>
          <a:bodyPr/>
          <a:lstStyle/>
          <a:p>
            <a:r>
              <a:rPr lang="th-TH" sz="5400" b="1" dirty="0" smtClean="0">
                <a:solidFill>
                  <a:srgbClr val="FF0000"/>
                </a:solidFill>
                <a:latin typeface="Tahoma" pitchFamily="34" charset="0"/>
              </a:rPr>
              <a:t>ความหมายของการกำหนดเป้าหมาย</a:t>
            </a:r>
            <a:r>
              <a:rPr lang="th-TH" sz="5400" b="1" dirty="0" smtClean="0">
                <a:solidFill>
                  <a:srgbClr val="FF0000"/>
                </a:solidFill>
              </a:rPr>
              <a:t> </a:t>
            </a:r>
            <a:br>
              <a:rPr lang="th-TH" sz="5400" b="1" dirty="0" smtClean="0">
                <a:solidFill>
                  <a:srgbClr val="FF0000"/>
                </a:solidFill>
              </a:rPr>
            </a:br>
            <a:r>
              <a:rPr lang="th-TH" sz="5400" b="1" dirty="0">
                <a:solidFill>
                  <a:srgbClr val="FF0000"/>
                </a:solidFill>
              </a:rPr>
              <a:t> </a:t>
            </a:r>
            <a:r>
              <a:rPr lang="th-TH" sz="5400" b="1" dirty="0" smtClean="0">
                <a:solidFill>
                  <a:srgbClr val="FF0000"/>
                </a:solidFill>
              </a:rPr>
              <a:t>    (</a:t>
            </a:r>
            <a:r>
              <a:rPr lang="en-US" sz="5400" b="1" dirty="0" smtClean="0">
                <a:solidFill>
                  <a:srgbClr val="FF0000"/>
                </a:solidFill>
              </a:rPr>
              <a:t>Goal Setting) </a:t>
            </a:r>
            <a:endParaRPr lang="uk-UA" sz="5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7907"/>
            <a:ext cx="8208912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C00000"/>
                </a:solidFill>
              </a:rPr>
              <a:t> </a:t>
            </a:r>
            <a:r>
              <a:rPr lang="th-TH" b="1" dirty="0" smtClean="0">
                <a:solidFill>
                  <a:srgbClr val="C00000"/>
                </a:solidFill>
              </a:rPr>
              <a:t>       </a:t>
            </a:r>
            <a:r>
              <a:rPr lang="th-TH" b="1" dirty="0" smtClean="0">
                <a:solidFill>
                  <a:srgbClr val="0070C0"/>
                </a:solidFill>
              </a:rPr>
              <a:t>การ</a:t>
            </a:r>
            <a:r>
              <a:rPr lang="th-TH" b="1" dirty="0" smtClean="0">
                <a:solidFill>
                  <a:srgbClr val="0070C0"/>
                </a:solidFill>
              </a:rPr>
              <a:t>กำหนด</a:t>
            </a:r>
            <a:r>
              <a:rPr lang="th-TH" b="1" dirty="0" smtClean="0">
                <a:solidFill>
                  <a:srgbClr val="0070C0"/>
                </a:solidFill>
              </a:rPr>
              <a:t>เป้าหมาย หมายถึง</a:t>
            </a:r>
            <a:r>
              <a:rPr lang="th-TH" b="1" dirty="0" smtClean="0">
                <a:solidFill>
                  <a:srgbClr val="0070C0"/>
                </a:solidFill>
              </a:rPr>
              <a:t>เทคนิคที่มีประสิทธิภาพ ทำให้โค้ชและนักกีฬาหรือผู้ที่เกี่ยวข้องวางแผนและ</a:t>
            </a:r>
            <a:r>
              <a:rPr lang="th-TH" b="1" dirty="0" smtClean="0">
                <a:solidFill>
                  <a:srgbClr val="0070C0"/>
                </a:solidFill>
              </a:rPr>
              <a:t>กำหนดแนวทาง</a:t>
            </a:r>
            <a:r>
              <a:rPr lang="th-TH" b="1" dirty="0" smtClean="0">
                <a:solidFill>
                  <a:srgbClr val="0070C0"/>
                </a:solidFill>
              </a:rPr>
              <a:t>ในการซ้อมที่แน่นอนได้ สามารถรวมจุดสนใจหรือมีสมาธิที่ดีกว่า</a:t>
            </a:r>
            <a:r>
              <a:rPr lang="th-TH" b="1" dirty="0" smtClean="0">
                <a:solidFill>
                  <a:srgbClr val="0070C0"/>
                </a:solidFill>
              </a:rPr>
              <a:t>การซ้อม</a:t>
            </a:r>
            <a:r>
              <a:rPr lang="th-TH" b="1" dirty="0" smtClean="0">
                <a:solidFill>
                  <a:srgbClr val="0070C0"/>
                </a:solidFill>
              </a:rPr>
              <a:t>แบบไม่มีเป้าหมาย และช่วยให้นักกีฬาเพิ่มความมั่นใจ เมื่อสามารถทำได้ตามเป้าหมายที่กำหนดไว้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และจุดมุ่งหมาย 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หรือปลายทาง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ที่โค้ชหรือนักกีฬาต้องการ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ไป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ให้ถึงเป้าหมาย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ควรมีความเฉพาะเจาะจงชี้ชัด  มีความท้า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ทายและ</a:t>
            </a:r>
            <a:r>
              <a:rPr lang="th-TH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อยู่บนความเป็นจริงที่สามารถนำไปปฏิบัติ</a:t>
            </a:r>
            <a:r>
              <a:rPr lang="th-TH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ได้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333399"/>
                </a:solidFill>
              </a:rPr>
              <a:t>          </a:t>
            </a:r>
            <a:r>
              <a:rPr lang="th-TH" b="1" dirty="0" smtClean="0">
                <a:solidFill>
                  <a:srgbClr val="0070C0"/>
                </a:solidFill>
              </a:rPr>
              <a:t>อย่างไรก็ตาม แม้ว่า</a:t>
            </a:r>
            <a:r>
              <a:rPr lang="th-TH" b="1" dirty="0" smtClean="0">
                <a:solidFill>
                  <a:srgbClr val="0070C0"/>
                </a:solidFill>
              </a:rPr>
              <a:t>หลักการของการกำหนดเป้าหมายจะเข้าใจง่าย แต่การนำเอาไปใช้ให้เหมาะสมกับนักกีฬาแต่ละคนนั้น จะต้องผ่านขบวนการคิดและการวางแผนอย่างละเอียด ปัญหาที่พบมากคือโค้ชส่วนใหญ่ไม่เข้าใจในหลักการอย่างแท้จริง และเมื่อนำเอาไปใช้ จึงไม่เกิดประสิทธิภาพเท่าที่ควร</a:t>
            </a:r>
          </a:p>
          <a:p>
            <a:pPr>
              <a:lnSpc>
                <a:spcPct val="90000"/>
              </a:lnSpc>
              <a:buNone/>
            </a:pPr>
            <a:endParaRPr lang="th-TH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uk-UA" sz="2000" b="1" dirty="0">
              <a:solidFill>
                <a:srgbClr val="333399"/>
              </a:solidFill>
            </a:endParaRPr>
          </a:p>
        </p:txBody>
      </p:sp>
      <p:pic>
        <p:nvPicPr>
          <p:cNvPr id="4" name="รูปภาพ 3" descr="เป้าหมายหลัก-รอง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184576"/>
            <a:ext cx="223224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211119"/>
            <a:ext cx="8064896" cy="646113"/>
          </a:xfrm>
        </p:spPr>
        <p:txBody>
          <a:bodyPr/>
          <a:lstStyle/>
          <a:p>
            <a:r>
              <a:rPr lang="th-TH" sz="5400" b="1" dirty="0" smtClean="0"/>
              <a:t> </a:t>
            </a:r>
            <a:r>
              <a:rPr lang="th-TH" sz="5400" b="1" dirty="0" smtClean="0">
                <a:solidFill>
                  <a:srgbClr val="FF0000"/>
                </a:solidFill>
              </a:rPr>
              <a:t>การสร้างแรงจูงใจในเป้าหมายที่กำหนด</a:t>
            </a:r>
            <a:endParaRPr lang="uk-UA" sz="5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908720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        ในระยะสั้นเราอาจจะสร้างแรงจูงใจโดยใช้ปัจจัยภายนอกก่อนก็ได้ เช่น</a:t>
            </a:r>
            <a:br>
              <a:rPr lang="th-TH" b="1" dirty="0" smtClean="0">
                <a:solidFill>
                  <a:srgbClr val="0070C0"/>
                </a:solidFill>
              </a:rPr>
            </a:br>
            <a:r>
              <a:rPr lang="th-TH" b="1" dirty="0" smtClean="0">
                <a:solidFill>
                  <a:srgbClr val="0070C0"/>
                </a:solidFill>
              </a:rPr>
              <a:t>ขยันทำงานเพราะต้องการเงิน เพราะต้องการความเจริญก้าวหน้าในตำแหน่งหน้าที่การงาน แรงจูงใจภายนอกจะเป็นแรงจูงใจในระยะสั้นได้ค่อนข้างดี แต่แรงจูงใจนี้จะไม่ยั่งยืน มันจะลดระดับความรุนแรงลงเมื่อเวลาผ่านไป ไม่ต้องดูอื่นไกลให้ดูว่า เวลาที่นักฟุตบอลระดับซุป</a:t>
            </a:r>
            <a:r>
              <a:rPr lang="th-TH" b="1" dirty="0" err="1" smtClean="0">
                <a:solidFill>
                  <a:srgbClr val="0070C0"/>
                </a:solidFill>
              </a:rPr>
              <a:t>ตาร์</a:t>
            </a:r>
            <a:r>
              <a:rPr lang="th-TH" b="1" dirty="0" smtClean="0">
                <a:solidFill>
                  <a:srgbClr val="0070C0"/>
                </a:solidFill>
              </a:rPr>
              <a:t> เวลามีข้อเสนอจากทีมอื่นๆหรือทีมดังๆที่ดีกว่า ที่ยอมจ่ายเงินรายสัปดาห์ให้มากกว่า2-3</a:t>
            </a:r>
            <a:r>
              <a:rPr lang="th-TH" b="1" dirty="0" smtClean="0">
                <a:solidFill>
                  <a:srgbClr val="0070C0"/>
                </a:solidFill>
              </a:rPr>
              <a:t>เท่าหรือมีผลประโยชน์ต่างๆตามมาหลังจากย้ายทีม </a:t>
            </a:r>
            <a:r>
              <a:rPr lang="th-TH" b="1" dirty="0" smtClean="0">
                <a:solidFill>
                  <a:srgbClr val="0070C0"/>
                </a:solidFill>
              </a:rPr>
              <a:t>นักเตะเหล่านั้นก็จะมีแรงจูงใจในการย้ายทีมมาก</a:t>
            </a:r>
            <a:r>
              <a:rPr lang="th-TH" b="1" dirty="0" smtClean="0">
                <a:solidFill>
                  <a:srgbClr val="0070C0"/>
                </a:solidFill>
              </a:rPr>
              <a:t>ขึ้น แต่พออยู่กับทีมได้นานๆก็อยากจะได้นั่นได้นี่หรืออยากขอเพิ่มค่าตัวให้มากขึ้นอีก ไม่จบไม่สิ้น นั้นคือแรงจูงใจภายนอก</a:t>
            </a:r>
            <a:endParaRPr lang="th-TH" b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        ส่วนแรงจูงใจที่จะอยู่กับเรานานและพลังงานไม่มีวันหมดคือแรงจูงใจที่เกิดขึ้นเองภายใน เช่น แรงจูงใจที่ต้องการประสบความสำเร็จในชีวิตที่เกิดจากแรงบันดาลใจบางสิ่งบางอย่าง คนบางคนแรงจูงใจอยู่ที่ได้ทำงานที่ตัวเองชอบ คนบางคนมีแรงจูงใจที่เกิดจากความยากลำบากในชีวิตมาก่อน 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4" name="รูปภาพ 3" descr="article-2333296-1A11105A000005DC-825_306x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3140968"/>
            <a:ext cx="154766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333599"/>
            <a:ext cx="8028038" cy="719137"/>
          </a:xfrm>
        </p:spPr>
        <p:txBody>
          <a:bodyPr/>
          <a:lstStyle/>
          <a:p>
            <a:r>
              <a:rPr lang="th-TH" sz="7200" dirty="0" smtClean="0"/>
              <a:t> </a:t>
            </a:r>
            <a:r>
              <a:rPr lang="th-TH" sz="7200" b="1" dirty="0" smtClean="0">
                <a:solidFill>
                  <a:srgbClr val="FF0000"/>
                </a:solidFill>
              </a:rPr>
              <a:t>สูตรความสำเร็จเพื่อเป้าหมาย</a:t>
            </a:r>
            <a:endParaRPr lang="en-US" sz="72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-756592" y="1285860"/>
          <a:ext cx="1029714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heel spokes="1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09533"/>
            <a:ext cx="7056438" cy="719137"/>
          </a:xfrm>
        </p:spPr>
        <p:txBody>
          <a:bodyPr/>
          <a:lstStyle/>
          <a:p>
            <a:r>
              <a:rPr lang="th-TH" sz="6000" b="1" dirty="0" smtClean="0">
                <a:solidFill>
                  <a:srgbClr val="FF0000"/>
                </a:solidFill>
                <a:latin typeface="Tahoma" pitchFamily="34" charset="0"/>
              </a:rPr>
              <a:t>ตัวเลือกของการตั้งเป้าหมาย</a:t>
            </a:r>
            <a:endParaRPr lang="en-US" sz="6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909"/>
            <a:ext cx="7056438" cy="5832475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1.อยากเรียนเกือบจบ หรือ เรียนจบ 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th-TH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2.อยากทำข้อสอบเกือบได้ หรือ ทำข้อสอบได้ 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th-TH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3.อยากมี</a:t>
            </a:r>
            <a:r>
              <a:rPr lang="th-TH" b="1" dirty="0" err="1" smtClean="0">
                <a:solidFill>
                  <a:srgbClr val="0070C0"/>
                </a:solidFill>
              </a:rPr>
              <a:t>สุขภาพพโอเค</a:t>
            </a:r>
            <a:r>
              <a:rPr lang="th-TH" b="1" dirty="0" smtClean="0">
                <a:solidFill>
                  <a:srgbClr val="0070C0"/>
                </a:solidFill>
              </a:rPr>
              <a:t> หรือ สุขภาพดีเยี่ยม?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4.อยากพอมีเวลา หรือ มีเวลาอย่างอิสระ?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5.อยากมีรายได้พออยู่ได้ หรือ มีรายได้ไร้ขีดจำกัด?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6.อยากมีครอบครัวดีพอใช้ได้ หรือ มีครอบครัวที่มีความสุขที่สุด?</a:t>
            </a: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7.อยากเป็นตัวสำรอง หรือ เป็นตัวจริง 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th-TH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8.อยากเป็นรอง</a:t>
            </a:r>
            <a:r>
              <a:rPr lang="th-TH" b="1" dirty="0" err="1" smtClean="0">
                <a:solidFill>
                  <a:srgbClr val="0070C0"/>
                </a:solidFill>
              </a:rPr>
              <a:t>ดาวซัล</a:t>
            </a:r>
            <a:r>
              <a:rPr lang="th-TH" b="1" dirty="0" smtClean="0">
                <a:solidFill>
                  <a:srgbClr val="0070C0"/>
                </a:solidFill>
              </a:rPr>
              <a:t>โว หรือ </a:t>
            </a:r>
            <a:r>
              <a:rPr lang="th-TH" b="1" dirty="0" err="1" smtClean="0">
                <a:solidFill>
                  <a:srgbClr val="0070C0"/>
                </a:solidFill>
              </a:rPr>
              <a:t>ดาวซัล</a:t>
            </a:r>
            <a:r>
              <a:rPr lang="th-TH" b="1" dirty="0" smtClean="0">
                <a:solidFill>
                  <a:srgbClr val="0070C0"/>
                </a:solidFill>
              </a:rPr>
              <a:t>โว 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th-TH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9.อยากได้รองแชมป์ หรือ ได้แชมป์ 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th-TH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uk-UA" b="1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รูปภาพ 3" descr="choi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93096"/>
            <a:ext cx="327585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5567"/>
            <a:ext cx="7920409" cy="719137"/>
          </a:xfrm>
        </p:spPr>
        <p:txBody>
          <a:bodyPr/>
          <a:lstStyle/>
          <a:p>
            <a:r>
              <a:rPr lang="th-TH" sz="4800" b="1" u="sng" dirty="0" smtClean="0">
                <a:solidFill>
                  <a:srgbClr val="FF0000"/>
                </a:solidFill>
              </a:rPr>
              <a:t>เคล็ดลับ </a:t>
            </a:r>
            <a:r>
              <a:rPr lang="th-TH" sz="4800" b="1" dirty="0" smtClean="0">
                <a:solidFill>
                  <a:srgbClr val="FF0000"/>
                </a:solidFill>
              </a:rPr>
              <a:t>พัฒนาจุดแข็งเพื่อต่อยอดความสำเร็จ</a:t>
            </a:r>
            <a:endParaRPr lang="en-US" sz="4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28" y="785794"/>
            <a:ext cx="9108504" cy="5832475"/>
          </a:xfrm>
        </p:spPr>
        <p:txBody>
          <a:bodyPr/>
          <a:lstStyle/>
          <a:p>
            <a:pPr>
              <a:buNone/>
            </a:pPr>
            <a:r>
              <a:rPr lang="th-TH" sz="2400" b="1" dirty="0" smtClean="0">
                <a:solidFill>
                  <a:srgbClr val="00B050"/>
                </a:solidFill>
              </a:rPr>
              <a:t>1. ค้นหาจุดแข็งให้พบ</a:t>
            </a:r>
          </a:p>
          <a:p>
            <a:pPr>
              <a:buNone/>
            </a:pPr>
            <a:r>
              <a:rPr lang="th-TH" sz="2400" b="1" dirty="0" smtClean="0">
                <a:solidFill>
                  <a:srgbClr val="0070C0"/>
                </a:solidFill>
              </a:rPr>
              <a:t>- เรามีความสามารถอะไรที่โดดเด่น</a:t>
            </a:r>
          </a:p>
          <a:p>
            <a:pPr>
              <a:buNone/>
            </a:pPr>
            <a:r>
              <a:rPr lang="th-TH" sz="2400" b="1" dirty="0" smtClean="0">
                <a:solidFill>
                  <a:srgbClr val="0070C0"/>
                </a:solidFill>
              </a:rPr>
              <a:t>- งานแบบไหนนะ ที่เราทำแล้วมีความสุข สนุก สบายใจ?</a:t>
            </a:r>
          </a:p>
          <a:p>
            <a:pPr>
              <a:buNone/>
            </a:pPr>
            <a:r>
              <a:rPr lang="th-TH" sz="2400" b="1" dirty="0" smtClean="0">
                <a:solidFill>
                  <a:srgbClr val="0070C0"/>
                </a:solidFill>
              </a:rPr>
              <a:t>- ในอนาคตอีก 5 ปี เราอยากจะเป็นอะไร? อยากจะทำเรื่องใดให้สำเร็จ </a:t>
            </a:r>
            <a:r>
              <a:rPr lang="en-US" sz="2400" b="1" dirty="0" smtClean="0">
                <a:solidFill>
                  <a:srgbClr val="0070C0"/>
                </a:solidFill>
              </a:rPr>
              <a:t>?</a:t>
            </a:r>
            <a:endParaRPr lang="th-TH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h-TH" sz="2400" b="1" dirty="0" smtClean="0">
                <a:solidFill>
                  <a:srgbClr val="00B050"/>
                </a:solidFill>
              </a:rPr>
              <a:t>2. เข้าใจและทำความรู้จักจุดแข็งของตัวเอง</a:t>
            </a:r>
          </a:p>
          <a:p>
            <a:pPr>
              <a:buNone/>
            </a:pPr>
            <a:r>
              <a:rPr lang="th-TH" sz="2400" b="1" dirty="0" smtClean="0">
                <a:solidFill>
                  <a:srgbClr val="0070C0"/>
                </a:solidFill>
              </a:rPr>
              <a:t> เรามีความสามารถอะไรที่โดดเด่น ต่อจากนั้นเราก็มาพิจารณาและวิเคราะห์ต่อว่า ความสามารถของเราที่ค้นพบนั้น เหมาะที่จะทำงานแบบไหน ที่เราทำแล้วความสุข สนุก รู้สึกดีทุกครั้งที่ได้ทำ ที่สำคัญเราสามารถคิดสร้างสรรค์ต่อยอดงานนี้ได้อีกมากมาย ดังนั้นคุณจะเข้าใจตัวเองมากขึ้น ว่าเราชอบอะไร รักที่จะทำอะไร ทำให้เราสามารถใช้จุดแข็งที่เรามีอยู่ในทำงานที่เรารัก จะช่วยทำให้เราประสบผลสำเร็จได้ง่ายขึ้น</a:t>
            </a:r>
          </a:p>
          <a:p>
            <a:pPr>
              <a:buNone/>
            </a:pPr>
            <a:r>
              <a:rPr lang="th-TH" sz="2400" b="1" dirty="0" smtClean="0">
                <a:solidFill>
                  <a:srgbClr val="00B050"/>
                </a:solidFill>
              </a:rPr>
              <a:t>3. วางแผนสร้างโอกาสและพัฒนาความสามารถให้โดดเด่น</a:t>
            </a:r>
          </a:p>
          <a:p>
            <a:pPr>
              <a:buNone/>
            </a:pPr>
            <a:r>
              <a:rPr lang="th-TH" sz="2400" b="1" dirty="0" smtClean="0">
                <a:solidFill>
                  <a:srgbClr val="0070C0"/>
                </a:solidFill>
              </a:rPr>
              <a:t>     ถ้าเรารู้แล้วว่าเรามีความสามารถด้านใดบ้างที่โดดเด่น ทำแล้วมีความสุข แล้วนำมาคิดวางแผนเชื่อมต่อกับงานที่เราต้องการทำเป็นอาชีพ ถ้าเราเพียงแต่ทำไปเรื่อยๆ โดยไม่มีการวางแผนเราจะใช้เวลาช้ามากๆ ดังนั้นเพื่อให้งานนี้ประสบผลสำเร็จตามที่เราใฝ่ฝันไว้ เราจำเป็นต้องรู้ว่าเราจะพัฒนาความสามารถตามแผนที่เราวางเข็มทิศเอาไว้เราต้องสร้างความพร้อมให้กับตัวเอง</a:t>
            </a:r>
          </a:p>
          <a:p>
            <a:pPr>
              <a:buNone/>
            </a:pPr>
            <a:endParaRPr lang="th-TH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omb dir="vert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066" y="44624"/>
            <a:ext cx="7560494" cy="719137"/>
          </a:xfrm>
        </p:spPr>
        <p:txBody>
          <a:bodyPr/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การประกาศเป้าหมาย</a:t>
            </a:r>
            <a:endParaRPr lang="en-US" sz="6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908720"/>
            <a:ext cx="7992417" cy="5832475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        ไม่ใช่เรื่องน่าอายที่จะประกาศเป้าหมาย หากเราไม่สามารถพิชิตเป้าหมายได้ เราก็ต้องปรับเปลี่ยนวิธีการตั้งเป้าหมายให้เหมาะสมกับตัวเอง รู้จักประยุกต์ใช้ (ไม่ควรตั้งเป้าหมายตามคนอื่น) เป้าหมายที่ประกาศอาจเป็นเป้าหมายที่คนส่วนใหญ่ฟังแล้วเข้าใจเมื่อเราไปถึงเป้าหมาย จะได้ร่วมแสดงความยินดีต่อกันได้ ทุกเป้าหมายที่ไม่สำเร็จ คือ ประสบการณ์ที่มีค่ากับเรา ไม่ใช่เรื่องที่เราจะต้องจมอยู่กับมันและคิดย้อนไปย้อนมา เพราะมันไม่ได้อะไร แต่ก็ต้องเปลี่ยนรูปแบบการตั้งเป้าหมายให้เหมาะสมและเป็นตัวคุณที่สุดดังที่กล่าวมาแล้ว เพราะไม่เช่นนั้น การตั้งเป้าหมายก็จะไม่ต่างอะไรกับการคุยโวโอ้อวด เช่น น้อง</a:t>
            </a:r>
            <a:r>
              <a:rPr lang="th-TH" b="1" dirty="0" err="1" smtClean="0">
                <a:solidFill>
                  <a:srgbClr val="0070C0"/>
                </a:solidFill>
              </a:rPr>
              <a:t>เมย์</a:t>
            </a:r>
            <a:r>
              <a:rPr lang="th-TH" b="1" dirty="0" smtClean="0">
                <a:solidFill>
                  <a:srgbClr val="0070C0"/>
                </a:solidFill>
              </a:rPr>
              <a:t> รัชนก อิน</a:t>
            </a:r>
            <a:r>
              <a:rPr lang="th-TH" b="1" dirty="0" err="1" smtClean="0">
                <a:solidFill>
                  <a:srgbClr val="0070C0"/>
                </a:solidFill>
              </a:rPr>
              <a:t>ทนนท์</a:t>
            </a:r>
            <a:r>
              <a:rPr lang="th-TH" b="1" dirty="0" smtClean="0">
                <a:solidFill>
                  <a:srgbClr val="0070C0"/>
                </a:solidFill>
              </a:rPr>
              <a:t> นักแบดมินตันหญิงมือ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th-TH" b="1" dirty="0" smtClean="0">
                <a:solidFill>
                  <a:srgbClr val="0070C0"/>
                </a:solidFill>
              </a:rPr>
              <a:t>ของโลก ได้ประกาศเป้าหมายต่อไป หลังจากคว้าแชมป์แบดมินตันหญิงชิงแชมป์โลกที่กว่าง</a:t>
            </a:r>
            <a:r>
              <a:rPr lang="th-TH" b="1" dirty="0" err="1" smtClean="0">
                <a:solidFill>
                  <a:srgbClr val="0070C0"/>
                </a:solidFill>
              </a:rPr>
              <a:t>โจว</a:t>
            </a:r>
            <a:r>
              <a:rPr lang="th-TH" b="1" dirty="0" smtClean="0">
                <a:solidFill>
                  <a:srgbClr val="0070C0"/>
                </a:solidFill>
              </a:rPr>
              <a:t> ประเทศจีน ว่าเป้าหมายต่อไปคือ...</a:t>
            </a:r>
            <a:r>
              <a:rPr lang="en-US" b="1" dirty="0" smtClean="0">
                <a:solidFill>
                  <a:srgbClr val="0070C0"/>
                </a:solidFill>
              </a:rPr>
              <a:t>“</a:t>
            </a:r>
            <a:r>
              <a:rPr lang="th-TH" b="1" dirty="0" smtClean="0">
                <a:solidFill>
                  <a:srgbClr val="0070C0"/>
                </a:solidFill>
              </a:rPr>
              <a:t>ต้องการคว้าเหรียญโอลิมปิกที่...รีโอเด</a:t>
            </a:r>
            <a:r>
              <a:rPr lang="th-TH" b="1" dirty="0" err="1" smtClean="0">
                <a:solidFill>
                  <a:srgbClr val="0070C0"/>
                </a:solidFill>
              </a:rPr>
              <a:t>จาเน</a:t>
            </a:r>
            <a:r>
              <a:rPr lang="th-TH" b="1" dirty="0" smtClean="0">
                <a:solidFill>
                  <a:srgbClr val="0070C0"/>
                </a:solidFill>
              </a:rPr>
              <a:t>โร ประเทศบราซิล ในกีฬาโอลิมปิก</a:t>
            </a:r>
            <a:r>
              <a:rPr lang="en-US" b="1" dirty="0" smtClean="0">
                <a:solidFill>
                  <a:srgbClr val="0070C0"/>
                </a:solidFill>
              </a:rPr>
              <a:t>2016</a:t>
            </a:r>
            <a:r>
              <a:rPr lang="th-TH" b="1" dirty="0" smtClean="0">
                <a:solidFill>
                  <a:srgbClr val="0070C0"/>
                </a:solidFill>
              </a:rPr>
              <a:t>...มาฝากคนไทยให้ได้</a:t>
            </a:r>
            <a:r>
              <a:rPr lang="en-US" b="1" dirty="0" smtClean="0">
                <a:solidFill>
                  <a:srgbClr val="0070C0"/>
                </a:solidFill>
              </a:rPr>
              <a:t>”</a:t>
            </a:r>
            <a:endParaRPr lang="th-TH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รูปภาพ 3" descr="rio-olympics-logo-candidate-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589240"/>
            <a:ext cx="3312368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11119"/>
            <a:ext cx="8136904" cy="646113"/>
          </a:xfrm>
        </p:spPr>
        <p:txBody>
          <a:bodyPr/>
          <a:lstStyle/>
          <a:p>
            <a:r>
              <a:rPr lang="th-TH" sz="6000" b="1" dirty="0" smtClean="0">
                <a:solidFill>
                  <a:srgbClr val="FF0000"/>
                </a:solidFill>
                <a:latin typeface="Tahoma" pitchFamily="34" charset="0"/>
              </a:rPr>
              <a:t>ประโยชน์ของการกำหนดเป้าหมาย</a:t>
            </a:r>
            <a:endParaRPr lang="uk-UA" sz="6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1</a:t>
            </a:r>
            <a:r>
              <a:rPr lang="th-TH" b="1" dirty="0" smtClean="0">
                <a:solidFill>
                  <a:srgbClr val="0070C0"/>
                </a:solidFill>
              </a:rPr>
              <a:t>. เป้าหมาย</a:t>
            </a:r>
            <a:r>
              <a:rPr lang="th-TH" b="1" dirty="0" smtClean="0">
                <a:solidFill>
                  <a:srgbClr val="0070C0"/>
                </a:solidFill>
              </a:rPr>
              <a:t>เป็นเรื่องท้าทาย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2</a:t>
            </a:r>
            <a:r>
              <a:rPr lang="th-TH" b="1" dirty="0" smtClean="0">
                <a:solidFill>
                  <a:srgbClr val="0070C0"/>
                </a:solidFill>
              </a:rPr>
              <a:t>. เป้าหมาย</a:t>
            </a:r>
            <a:r>
              <a:rPr lang="th-TH" b="1" dirty="0" smtClean="0">
                <a:solidFill>
                  <a:srgbClr val="0070C0"/>
                </a:solidFill>
              </a:rPr>
              <a:t>เป็นของเราไม่ใช่ของคนอื่น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3</a:t>
            </a:r>
            <a:r>
              <a:rPr lang="th-TH" b="1" dirty="0" smtClean="0">
                <a:solidFill>
                  <a:srgbClr val="0070C0"/>
                </a:solidFill>
              </a:rPr>
              <a:t>. เป้าหมาย</a:t>
            </a:r>
            <a:r>
              <a:rPr lang="th-TH" b="1" dirty="0" smtClean="0">
                <a:solidFill>
                  <a:srgbClr val="0070C0"/>
                </a:solidFill>
              </a:rPr>
              <a:t>เป็นสิ่งกำหนดทิศทางต่างๆ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4</a:t>
            </a:r>
            <a:r>
              <a:rPr lang="th-TH" b="1" dirty="0" smtClean="0">
                <a:solidFill>
                  <a:srgbClr val="0070C0"/>
                </a:solidFill>
              </a:rPr>
              <a:t>. เป้าหมาย</a:t>
            </a:r>
            <a:r>
              <a:rPr lang="th-TH" b="1" dirty="0" smtClean="0">
                <a:solidFill>
                  <a:srgbClr val="0070C0"/>
                </a:solidFill>
              </a:rPr>
              <a:t>ช่วยให้เรากระตือรือร้น</a:t>
            </a:r>
          </a:p>
          <a:p>
            <a:pPr>
              <a:lnSpc>
                <a:spcPct val="90000"/>
              </a:lnSpc>
              <a:buNone/>
            </a:pPr>
            <a:r>
              <a:rPr lang="th-TH" b="1" dirty="0" smtClean="0">
                <a:solidFill>
                  <a:srgbClr val="0070C0"/>
                </a:solidFill>
              </a:rPr>
              <a:t>5</a:t>
            </a:r>
            <a:r>
              <a:rPr lang="th-TH" b="1" dirty="0" smtClean="0">
                <a:solidFill>
                  <a:srgbClr val="0070C0"/>
                </a:solidFill>
              </a:rPr>
              <a:t>. เป้าหมาย</a:t>
            </a:r>
            <a:r>
              <a:rPr lang="th-TH" b="1" dirty="0" smtClean="0">
                <a:solidFill>
                  <a:srgbClr val="0070C0"/>
                </a:solidFill>
              </a:rPr>
              <a:t>มิใช่ความสำเร็จ เป็นเพียงจุดเริ่มต้นของเป้าหมายใหม่เท่านั้น</a:t>
            </a:r>
          </a:p>
          <a:p>
            <a:pPr>
              <a:lnSpc>
                <a:spcPct val="90000"/>
              </a:lnSpc>
              <a:buNone/>
            </a:pP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8" name="รูปภาพ 7" descr="wiganarse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3645024"/>
            <a:ext cx="493203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 descr="wimbledon-2011-novak-djokovic-577x3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645024"/>
            <a:ext cx="421196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66657"/>
            <a:ext cx="9180512" cy="719137"/>
          </a:xfrm>
        </p:spPr>
        <p:txBody>
          <a:bodyPr/>
          <a:lstStyle/>
          <a:p>
            <a:r>
              <a:rPr lang="th-TH" sz="4800" b="1" dirty="0" smtClean="0">
                <a:solidFill>
                  <a:srgbClr val="FF0000"/>
                </a:solidFill>
                <a:latin typeface="Tahoma" pitchFamily="34" charset="0"/>
              </a:rPr>
              <a:t>ข้อสรุปของการกำหนดเป้าหมายและการบรรลุเป้าหมาย</a:t>
            </a:r>
            <a:endParaRPr lang="en-US" sz="4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4468" y="764877"/>
            <a:ext cx="7776864" cy="6408539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solidFill>
                  <a:srgbClr val="0070C0"/>
                </a:solidFill>
              </a:rPr>
              <a:t>    ในการเดินทางไปสู่เป้าหมายเราหลีกเลี่ยงไม่ได้ที่จะต้องเจออุปสรรคครับ เราอาจจะท้อ อาจจะเหนื่อย แต่บางคนการไปสู่เป้าหมายคือการได้มี</a:t>
            </a:r>
            <a:r>
              <a:rPr lang="th-TH" b="1" dirty="0" err="1" smtClean="0">
                <a:solidFill>
                  <a:srgbClr val="0070C0"/>
                </a:solidFill>
              </a:rPr>
              <a:t>อิสระภาพ</a:t>
            </a:r>
            <a:r>
              <a:rPr lang="th-TH" b="1" dirty="0" smtClean="0">
                <a:solidFill>
                  <a:srgbClr val="0070C0"/>
                </a:solidFill>
              </a:rPr>
              <a:t>ในการทำงานที่ตัวเองชอบหรือรัก สิ่งต่างๆเหล่านี้จะช่วยให้เราไปถึงฝันเราได้เร็วขึ้น สิ่งสำคัญจึงอยู่ที่เราได้กำหนดเป้าหมายชีวิตได้ถูกต้องและชัดเจนมากน้อยเพียงใด เป้าหมายมีความท้าทายหรือไม่ นอกจากนี้ จำเป็นอย่างยิ่งที่จะต้องสร้างพลังงานขับเคลื่อนชีวิตไปสู่เป้าหมาย โดยการสร้างแรงจูงใจทั้งแรงจูงใจภายนอกและแรงจูงใจภายใน ถ้าต้องการเพิ่มระดับความมุ่งมั่นของแรงจูงใจขึ้นไปอีก อาจจะต้องสร้าง</a:t>
            </a:r>
            <a:r>
              <a:rPr lang="th-TH" b="1" dirty="0" err="1" smtClean="0">
                <a:solidFill>
                  <a:srgbClr val="0070C0"/>
                </a:solidFill>
              </a:rPr>
              <a:t>พันธ</a:t>
            </a:r>
            <a:r>
              <a:rPr lang="th-TH" b="1" dirty="0" smtClean="0">
                <a:solidFill>
                  <a:srgbClr val="0070C0"/>
                </a:solidFill>
              </a:rPr>
              <a:t>สัญญาโดยการบอกกับคนรอบข้างว่า... </a:t>
            </a:r>
            <a:r>
              <a:rPr lang="en-US" b="1" dirty="0" smtClean="0">
                <a:solidFill>
                  <a:srgbClr val="0070C0"/>
                </a:solidFill>
              </a:rPr>
              <a:t>“</a:t>
            </a:r>
            <a:r>
              <a:rPr lang="th-TH" b="1" dirty="0" smtClean="0">
                <a:solidFill>
                  <a:srgbClr val="0070C0"/>
                </a:solidFill>
              </a:rPr>
              <a:t>เป้าหมายในชีวิตเราคืออะไร</a:t>
            </a:r>
            <a:r>
              <a:rPr lang="en-US" b="1" dirty="0" smtClean="0">
                <a:solidFill>
                  <a:srgbClr val="0070C0"/>
                </a:solidFill>
              </a:rPr>
              <a:t>”</a:t>
            </a:r>
            <a:r>
              <a:rPr lang="th-TH" b="1" dirty="0" smtClean="0">
                <a:solidFill>
                  <a:srgbClr val="0070C0"/>
                </a:solidFill>
              </a:rPr>
              <a:t>...เพราะ</a:t>
            </a:r>
            <a:r>
              <a:rPr lang="th-TH" b="1" dirty="0" err="1" smtClean="0">
                <a:solidFill>
                  <a:srgbClr val="0070C0"/>
                </a:solidFill>
              </a:rPr>
              <a:t>พันธ</a:t>
            </a:r>
            <a:r>
              <a:rPr lang="th-TH" b="1" dirty="0" smtClean="0">
                <a:solidFill>
                  <a:srgbClr val="0070C0"/>
                </a:solidFill>
              </a:rPr>
              <a:t>สัญญานี้คือแรงจูงใจที่จะช่วยป้องกันไม่ให้เราลด ละหรือล้มเลิกความตั้งใจที่จะไปสู่เป้าหมายที่ได้ให้สัญญาไว้นั่นเอง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รูปภาพ 3" descr="63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5157192"/>
            <a:ext cx="4464496" cy="1700808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รูปภาพ 5" descr="381999_501740139860878_192689870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212976"/>
            <a:ext cx="1656184" cy="364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404" y="138095"/>
            <a:ext cx="7056438" cy="719137"/>
          </a:xfrm>
        </p:spPr>
        <p:txBody>
          <a:bodyPr/>
          <a:lstStyle/>
          <a:p>
            <a:r>
              <a:rPr lang="en-US" sz="8000" b="1" dirty="0" smtClean="0">
                <a:solidFill>
                  <a:srgbClr val="00B050"/>
                </a:solidFill>
                <a:latin typeface="Tahoma" pitchFamily="34" charset="0"/>
              </a:rPr>
              <a:t>Thank you</a:t>
            </a:r>
            <a:endParaRPr lang="en-US" sz="8000" b="1" dirty="0"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รูปภาพ 3" descr="redbull-600x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50" y="1285860"/>
            <a:ext cx="7358082" cy="557214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979712" y="1268760"/>
            <a:ext cx="7178568" cy="1500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th-TH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เป้าหมายมีไว้พุ่งชน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th-TH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82687"/>
            <a:ext cx="7740352" cy="646113"/>
          </a:xfrm>
        </p:spPr>
        <p:txBody>
          <a:bodyPr/>
          <a:lstStyle/>
          <a:p>
            <a:r>
              <a:rPr lang="th-TH" sz="5400" b="1" dirty="0" smtClean="0">
                <a:solidFill>
                  <a:srgbClr val="FF0000"/>
                </a:solidFill>
              </a:rPr>
              <a:t>    เป้าหมาย (</a:t>
            </a:r>
            <a:r>
              <a:rPr lang="en-US" sz="5400" b="1" dirty="0" smtClean="0">
                <a:solidFill>
                  <a:srgbClr val="FF0000"/>
                </a:solidFill>
              </a:rPr>
              <a:t>Goal) </a:t>
            </a:r>
            <a:r>
              <a:rPr lang="th-TH" sz="5400" b="1" dirty="0" smtClean="0">
                <a:solidFill>
                  <a:srgbClr val="FF0000"/>
                </a:solidFill>
              </a:rPr>
              <a:t/>
            </a:r>
            <a:br>
              <a:rPr lang="th-TH" sz="5400" b="1" dirty="0" smtClean="0">
                <a:solidFill>
                  <a:srgbClr val="FF0000"/>
                </a:solidFill>
              </a:rPr>
            </a:br>
            <a:r>
              <a:rPr lang="th-TH" sz="5400" b="1" dirty="0" smtClean="0">
                <a:solidFill>
                  <a:srgbClr val="FF0000"/>
                </a:solidFill>
              </a:rPr>
              <a:t>สามารถแบ่งเป็น 3 ระยะ ดังนี้</a:t>
            </a:r>
            <a:r>
              <a:rPr lang="th-TH" sz="5400" dirty="0" smtClean="0">
                <a:solidFill>
                  <a:srgbClr val="FF0000"/>
                </a:solidFill>
              </a:rPr>
              <a:t/>
            </a:r>
            <a:br>
              <a:rPr lang="th-TH" sz="5400" dirty="0" smtClean="0">
                <a:solidFill>
                  <a:srgbClr val="FF0000"/>
                </a:solidFill>
              </a:rPr>
            </a:br>
            <a:endParaRPr lang="uk-UA" sz="5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00213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th-TH" sz="3200" dirty="0" smtClean="0">
                <a:solidFill>
                  <a:srgbClr val="333399"/>
                </a:solidFill>
              </a:rPr>
              <a:t> </a:t>
            </a:r>
            <a:endParaRPr lang="uk-UA" sz="3200" dirty="0">
              <a:solidFill>
                <a:srgbClr val="333399"/>
              </a:solidFill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179512" y="1157036"/>
          <a:ext cx="729647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comb dir="vert"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66850" y="174637"/>
            <a:ext cx="8539312" cy="489743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th-TH" sz="4800" b="1" dirty="0" smtClean="0">
                <a:solidFill>
                  <a:srgbClr val="C00000"/>
                </a:solidFill>
              </a:rPr>
              <a:t>   </a:t>
            </a:r>
            <a:r>
              <a:rPr lang="th-TH" sz="4800" b="1" dirty="0" smtClean="0">
                <a:solidFill>
                  <a:srgbClr val="FF0000"/>
                </a:solidFill>
              </a:rPr>
              <a:t>1.เป้าหมายระยะยาว(</a:t>
            </a:r>
            <a:r>
              <a:rPr lang="en-US" sz="4800" b="1" dirty="0" err="1" smtClean="0">
                <a:solidFill>
                  <a:srgbClr val="FF0000"/>
                </a:solidFill>
              </a:rPr>
              <a:t>DreamGoals</a:t>
            </a:r>
            <a:r>
              <a:rPr lang="en-US" sz="4800" b="1" dirty="0" smtClean="0">
                <a:solidFill>
                  <a:srgbClr val="FF0000"/>
                </a:solidFill>
              </a:rPr>
              <a:t>)</a:t>
            </a:r>
            <a:endParaRPr lang="th-TH" sz="48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th-TH" sz="2400" b="1" dirty="0" smtClean="0">
                <a:solidFill>
                  <a:srgbClr val="0070C0"/>
                </a:solidFill>
              </a:rPr>
              <a:t>        เป็นเป้าหมายที่กระทำได้ยาก ต้องใช้เวลานานจึงจะทำสำเร็จมากกว่า 6 เดือนขึ้นไปเช่น การที่ตั้งเป้าหมายว่า</a:t>
            </a:r>
            <a:r>
              <a:rPr lang="th-TH" sz="2400" b="1" dirty="0" smtClean="0"/>
              <a:t> </a:t>
            </a:r>
            <a:r>
              <a:rPr lang="th-TH" sz="2400" b="1" dirty="0" smtClean="0">
                <a:solidFill>
                  <a:srgbClr val="0070C0"/>
                </a:solidFill>
              </a:rPr>
              <a:t>โตขึ้นจะทำงานที่ตนเองชอบและหาเงินให้พ่อแม่หรือครอบครัวใช้ หรือ เราจะต้องเรียนจบ</a:t>
            </a:r>
            <a:r>
              <a:rPr lang="th-TH" sz="2400" b="1" dirty="0" err="1" smtClean="0">
                <a:solidFill>
                  <a:srgbClr val="0070C0"/>
                </a:solidFill>
              </a:rPr>
              <a:t>ปริญาต</a:t>
            </a:r>
            <a:r>
              <a:rPr lang="th-TH" sz="2400" b="1" dirty="0" smtClean="0">
                <a:solidFill>
                  <a:srgbClr val="0070C0"/>
                </a:solidFill>
              </a:rPr>
              <a:t>รีภายในระยะเวลา4ปีที่กำหนดให้ได้ หรือ ในการแข่งขันกีฬา ก็มีตัวอย่างที่น่ายกย่องในการตั้งเป้าหมาย นักกีฬาคนนั้นคือ </a:t>
            </a:r>
            <a:r>
              <a:rPr lang="en-US" sz="2400" b="1" dirty="0" smtClean="0">
                <a:solidFill>
                  <a:srgbClr val="0070C0"/>
                </a:solidFill>
              </a:rPr>
              <a:t>“</a:t>
            </a:r>
            <a:r>
              <a:rPr lang="th-TH" sz="2400" b="1" dirty="0" smtClean="0">
                <a:solidFill>
                  <a:srgbClr val="0070C0"/>
                </a:solidFill>
              </a:rPr>
              <a:t>สมจิตร จงจอหอ</a:t>
            </a:r>
            <a:r>
              <a:rPr lang="en-US" sz="2400" b="1" dirty="0" smtClean="0">
                <a:solidFill>
                  <a:srgbClr val="0070C0"/>
                </a:solidFill>
              </a:rPr>
              <a:t>”</a:t>
            </a:r>
            <a:r>
              <a:rPr lang="th-TH" sz="2400" b="1" dirty="0" smtClean="0">
                <a:solidFill>
                  <a:srgbClr val="0070C0"/>
                </a:solidFill>
              </a:rPr>
              <a:t> นักชกเหรียญทองโอลิมปิกของไทย ซึ่งในปี2004เขาได้รับการคาดหมายให้เป็นตัวเต็งในการแข่งขันกีฬาโอลิมปิกที่กรุงเอเธนส์ประเทศกรีซ 2004 แต่เขาไม่สามารถคว้าเหรียญได้ตามคาด โดยพลาดท่าตกรอบ2เท่านั้น ทำให้สมจิตรเกิดความท้อแท้ใจ จนเกิดความคิดจะแขวนนวมถึง 2 ครั้ง แต่ท้ายที่สุดเขาก็กลับมาตั้งต้นพยายามใหม่ โดยการดูจากข้อผิดพลาดที่กรุงเอเธนส์ว่าทำไมถึงตกรอบและซ้อมให้มากขึ้นและหนักยิ่งกว่าเดิม โดยเขามีเป้าหมายว่าในโอลิมปิกครั้งหน้าเขาจะคว้าเหรียญโอลิมปิกมาฝากคนไทยให้ได้และในที่สุด ในการแข่งขันโอลิมปิกที่กรุงปักกิ่งประเทศจีน ปี2008 สมจิตรก็สามารถคว้าเหรียญทองจากมวยสากลสมัครเล่นมาฝากคนไทยได้สำเร็จตามเป้าหมายที่เขาตั้งไว้</a:t>
            </a:r>
            <a:endParaRPr lang="th-TH" sz="2400" b="1" dirty="0" smtClean="0"/>
          </a:p>
          <a:p>
            <a:pPr>
              <a:lnSpc>
                <a:spcPct val="90000"/>
              </a:lnSpc>
              <a:buNone/>
            </a:pPr>
            <a:endParaRPr lang="uk-UA" sz="2400" b="1" dirty="0">
              <a:solidFill>
                <a:srgbClr val="333399"/>
              </a:solidFill>
            </a:endParaRPr>
          </a:p>
        </p:txBody>
      </p:sp>
      <p:pic>
        <p:nvPicPr>
          <p:cNvPr id="3" name="รูปภาพ 2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572008"/>
            <a:ext cx="471490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 descr="1041324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500570"/>
            <a:ext cx="28575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46" y="-285776"/>
            <a:ext cx="7751784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th-TH" sz="2400" b="1" dirty="0" smtClean="0">
              <a:solidFill>
                <a:srgbClr val="333399"/>
              </a:solidFill>
            </a:endParaRPr>
          </a:p>
          <a:p>
            <a:pPr>
              <a:buNone/>
            </a:pPr>
            <a:r>
              <a:rPr lang="th-TH" sz="3600" b="1" dirty="0" smtClean="0">
                <a:solidFill>
                  <a:srgbClr val="FF0000"/>
                </a:solidFill>
              </a:rPr>
              <a:t>  2.เป้าหมายระยะกลาง (</a:t>
            </a:r>
            <a:r>
              <a:rPr lang="en-US" sz="3600" b="1" dirty="0" smtClean="0">
                <a:solidFill>
                  <a:srgbClr val="FF0000"/>
                </a:solidFill>
              </a:rPr>
              <a:t>Intermediate Goals)</a:t>
            </a:r>
            <a:endParaRPr lang="th-TH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h-TH" b="1" dirty="0">
                <a:solidFill>
                  <a:srgbClr val="333399"/>
                </a:solidFill>
              </a:rPr>
              <a:t> </a:t>
            </a:r>
            <a:r>
              <a:rPr lang="th-TH" b="1" dirty="0" smtClean="0">
                <a:solidFill>
                  <a:srgbClr val="333399"/>
                </a:solidFill>
              </a:rPr>
              <a:t>      </a:t>
            </a:r>
            <a:r>
              <a:rPr lang="th-TH" b="1" dirty="0" smtClean="0">
                <a:solidFill>
                  <a:srgbClr val="0070C0"/>
                </a:solidFill>
              </a:rPr>
              <a:t>ส่วนใหญ่เป็นเป้าหมายที่เรากำหนดขึ้น เพื่อคอยตรวจสอบว่าที่ผ่านมา เราจะแก้ไขปรับปรุงหรือพัฒนาได้ตามที่กำหนดหรือไม่ เช่น ในเด็กม.</a:t>
            </a:r>
            <a:r>
              <a:rPr lang="en-US" b="1" dirty="0" smtClean="0">
                <a:solidFill>
                  <a:srgbClr val="0070C0"/>
                </a:solidFill>
              </a:rPr>
              <a:t>5</a:t>
            </a:r>
            <a:r>
              <a:rPr lang="th-TH" b="1" dirty="0" err="1" smtClean="0">
                <a:solidFill>
                  <a:srgbClr val="0070C0"/>
                </a:solidFill>
              </a:rPr>
              <a:t>ขึ้นม</a:t>
            </a:r>
            <a:r>
              <a:rPr lang="en-US" b="1" dirty="0" smtClean="0">
                <a:solidFill>
                  <a:srgbClr val="0070C0"/>
                </a:solidFill>
              </a:rPr>
              <a:t>.6</a:t>
            </a:r>
            <a:r>
              <a:rPr lang="th-TH" b="1" dirty="0" smtClean="0">
                <a:solidFill>
                  <a:srgbClr val="0070C0"/>
                </a:solidFill>
              </a:rPr>
              <a:t>ที่กำลังจะสอบเข้าในระดับอุดมศึกษา ได้กำหนดเป้าหมายว่าในเวลา1ปีเศษๆ ต้องตั้งใจเรียนในห้องและอ่านหนังสือทบทวนตำรา หรือไป</a:t>
            </a:r>
            <a:r>
              <a:rPr lang="th-TH" b="1" dirty="0" err="1" smtClean="0">
                <a:solidFill>
                  <a:srgbClr val="0070C0"/>
                </a:solidFill>
              </a:rPr>
              <a:t>ติว</a:t>
            </a:r>
            <a:r>
              <a:rPr lang="th-TH" b="1" dirty="0" smtClean="0">
                <a:solidFill>
                  <a:srgbClr val="0070C0"/>
                </a:solidFill>
              </a:rPr>
              <a:t> ให้มากที่สุด งดเที่ยว งดเล่น</a:t>
            </a:r>
            <a:r>
              <a:rPr lang="th-TH" b="1" dirty="0" err="1" smtClean="0">
                <a:solidFill>
                  <a:srgbClr val="0070C0"/>
                </a:solidFill>
              </a:rPr>
              <a:t>เกมส์</a:t>
            </a:r>
            <a:r>
              <a:rPr lang="th-TH" b="1" dirty="0" smtClean="0">
                <a:solidFill>
                  <a:srgbClr val="0070C0"/>
                </a:solidFill>
              </a:rPr>
              <a:t> เพื่อที่จะสามารถสอบเข้าที่มหาลัยที่ตนเองต้องการเข้าให้ได้ หรือ ในนักกีฬา ตัวอย่าง คือ พญาเสือหรือไท</a:t>
            </a:r>
            <a:r>
              <a:rPr lang="th-TH" b="1" dirty="0" err="1" smtClean="0">
                <a:solidFill>
                  <a:srgbClr val="0070C0"/>
                </a:solidFill>
              </a:rPr>
              <a:t>เกอร์</a:t>
            </a: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th-TH" b="1" dirty="0" err="1" smtClean="0">
                <a:solidFill>
                  <a:srgbClr val="0070C0"/>
                </a:solidFill>
              </a:rPr>
              <a:t>วู๊ด</a:t>
            </a:r>
            <a:r>
              <a:rPr lang="th-TH" b="1" dirty="0" smtClean="0">
                <a:solidFill>
                  <a:srgbClr val="0070C0"/>
                </a:solidFill>
              </a:rPr>
              <a:t> โป</a:t>
            </a:r>
            <a:r>
              <a:rPr lang="th-TH" b="1" dirty="0" err="1" smtClean="0">
                <a:solidFill>
                  <a:srgbClr val="0070C0"/>
                </a:solidFill>
              </a:rPr>
              <a:t>รกอล์ฟ</a:t>
            </a:r>
            <a:r>
              <a:rPr lang="th-TH" b="1" dirty="0" smtClean="0">
                <a:solidFill>
                  <a:srgbClr val="0070C0"/>
                </a:solidFill>
              </a:rPr>
              <a:t>ชื่อดังระดับโลก ซึ่งมี</a:t>
            </a:r>
            <a:r>
              <a:rPr lang="th-TH" b="1" dirty="0" err="1" smtClean="0">
                <a:solidFill>
                  <a:srgbClr val="0070C0"/>
                </a:solidFill>
              </a:rPr>
              <a:t>ช่วงนึง</a:t>
            </a:r>
            <a:r>
              <a:rPr lang="th-TH" b="1" dirty="0" smtClean="0">
                <a:solidFill>
                  <a:srgbClr val="0070C0"/>
                </a:solidFill>
              </a:rPr>
              <a:t>ที่เขาฟอร์มตกอย่างมากในการเล่นกอล์ฟระดับอาชีพ โดยก่อนหน้านั้นเขาโดนแฉจากนักข่าวว่า...ไท</a:t>
            </a:r>
            <a:r>
              <a:rPr lang="th-TH" b="1" dirty="0" err="1" smtClean="0">
                <a:solidFill>
                  <a:srgbClr val="0070C0"/>
                </a:solidFill>
              </a:rPr>
              <a:t>เกอร์</a:t>
            </a:r>
            <a:r>
              <a:rPr lang="th-TH" b="1" dirty="0" smtClean="0">
                <a:solidFill>
                  <a:srgbClr val="0070C0"/>
                </a:solidFill>
              </a:rPr>
              <a:t> แอบมีกิ๊กถึง120คน และต้องเลิกกับภรรยาที่รับสภาพเขาไม่ได้ ซึ่งตอนนั้นเขาเล่นกอล์ฟได้แย่มากเท่าที่เคยเล่นมาเพราะสภาพจิตใจเขาแย่มากในตอนนั้น จากนั้นได้บอกกับนักข่าวและแฟนกอล์ฟทั่ว</a:t>
            </a:r>
            <a:r>
              <a:rPr lang="th-TH" b="1" dirty="0" smtClean="0">
                <a:solidFill>
                  <a:srgbClr val="0070C0"/>
                </a:solidFill>
              </a:rPr>
              <a:t>โลกว่า</a:t>
            </a:r>
            <a:r>
              <a:rPr lang="en-US" b="1" dirty="0" smtClean="0">
                <a:solidFill>
                  <a:srgbClr val="0070C0"/>
                </a:solidFill>
              </a:rPr>
              <a:t>…“</a:t>
            </a:r>
            <a:r>
              <a:rPr lang="th-TH" b="1" dirty="0" smtClean="0">
                <a:solidFill>
                  <a:srgbClr val="0070C0"/>
                </a:solidFill>
              </a:rPr>
              <a:t>เขาจะกลับมาเป็นไท</a:t>
            </a:r>
            <a:r>
              <a:rPr lang="th-TH" b="1" dirty="0" err="1" smtClean="0">
                <a:solidFill>
                  <a:srgbClr val="0070C0"/>
                </a:solidFill>
              </a:rPr>
              <a:t>เกอร์</a:t>
            </a:r>
            <a:r>
              <a:rPr lang="th-TH" b="1" dirty="0" smtClean="0">
                <a:solidFill>
                  <a:srgbClr val="0070C0"/>
                </a:solidFill>
              </a:rPr>
              <a:t>คน</a:t>
            </a:r>
            <a:r>
              <a:rPr lang="th-TH" b="1" dirty="0" smtClean="0">
                <a:solidFill>
                  <a:srgbClr val="0070C0"/>
                </a:solidFill>
              </a:rPr>
              <a:t>เดิมและคว้าแชมป์ให้</a:t>
            </a:r>
            <a:r>
              <a:rPr lang="th-TH" b="1" dirty="0" smtClean="0">
                <a:solidFill>
                  <a:srgbClr val="0070C0"/>
                </a:solidFill>
              </a:rPr>
              <a:t>ได้ ในระยะเวลา1-2ปี</a:t>
            </a:r>
            <a:r>
              <a:rPr lang="en-US" b="1" dirty="0" smtClean="0">
                <a:solidFill>
                  <a:srgbClr val="0070C0"/>
                </a:solidFill>
              </a:rPr>
              <a:t>”</a:t>
            </a:r>
            <a:r>
              <a:rPr lang="th-TH" b="1" dirty="0" smtClean="0">
                <a:solidFill>
                  <a:srgbClr val="0070C0"/>
                </a:solidFill>
              </a:rPr>
              <a:t> และเขาก็สามารถทำได้ตามเป้าหมายที่เขากำหนดได้สำเร็จ</a:t>
            </a:r>
            <a:endParaRPr lang="th-TH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uk-UA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uk-UA" b="1" dirty="0">
              <a:solidFill>
                <a:srgbClr val="333399"/>
              </a:solidFill>
            </a:endParaRPr>
          </a:p>
        </p:txBody>
      </p:sp>
      <p:pic>
        <p:nvPicPr>
          <p:cNvPr id="3" name="รูปภาพ 2" descr="1202353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3143224"/>
            <a:ext cx="164304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315416"/>
            <a:ext cx="8100392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th-TH" sz="2400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th-TH" sz="4000" b="1" dirty="0" smtClean="0">
                <a:solidFill>
                  <a:srgbClr val="FF0000"/>
                </a:solidFill>
              </a:rPr>
              <a:t>3.  เป้าหมายระยะสั้น (</a:t>
            </a:r>
            <a:r>
              <a:rPr lang="en-US" sz="4000" b="1" dirty="0" smtClean="0">
                <a:solidFill>
                  <a:srgbClr val="FF0000"/>
                </a:solidFill>
              </a:rPr>
              <a:t>Short-term Goals)</a:t>
            </a:r>
            <a:endParaRPr lang="th-TH" sz="4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th-TH" sz="4000" b="1" dirty="0">
                <a:solidFill>
                  <a:srgbClr val="333399"/>
                </a:solidFill>
              </a:rPr>
              <a:t> </a:t>
            </a:r>
            <a:r>
              <a:rPr lang="th-TH" sz="4000" b="1" dirty="0" smtClean="0">
                <a:solidFill>
                  <a:srgbClr val="333399"/>
                </a:solidFill>
              </a:rPr>
              <a:t>       </a:t>
            </a:r>
            <a:r>
              <a:rPr lang="th-TH" b="1" dirty="0" smtClean="0">
                <a:solidFill>
                  <a:srgbClr val="333399"/>
                </a:solidFill>
              </a:rPr>
              <a:t>คือเป้าหมายประจำวัน เป็นสิ่งที่สำคัญที่สุด เพราะเป็นการกำหนดกิจกรรมที่ต้องกระทำทุกวัน หรือทุกช่วงของการซ้อม จากการวิจัยนักกีฬาโอลิมปิกพบว่าการตั้งเป้าหมายในการฝึกซ้อมประจำวัน เป็นองค์ประกอบหนึ่งที่ทำให้นักกีฬาประสบความสำเร็จต่างกัน ดังนั้นการกำหนดเป้าหมายระยะสั้น จึงต้องมีการวางแผนเป็นอย่างดี เพราะเป้าหมายที่กำหนดสำหรับการฝึกซ้อมแต่ละวัน ต้องสามารถนำไปสู่เป้าหมายระยะยาวได้ เช่น วันนี้เราจะซ้อมกีฬานี้ พรุ่งนี้จะซ้อมกีฬานั้น อาทิตย์นี้จะต้องลงแข่งขัน อะไรประมาณนี้ </a:t>
            </a:r>
            <a:r>
              <a:rPr lang="th-TH" dirty="0" smtClean="0">
                <a:solidFill>
                  <a:srgbClr val="333399"/>
                </a:solidFill>
              </a:rPr>
              <a:t/>
            </a:r>
            <a:br>
              <a:rPr lang="th-TH" dirty="0" smtClean="0">
                <a:solidFill>
                  <a:srgbClr val="333399"/>
                </a:solidFill>
              </a:rPr>
            </a:br>
            <a:endParaRPr lang="uk-UA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uk-UA" sz="2000" b="1" dirty="0">
              <a:solidFill>
                <a:srgbClr val="333399"/>
              </a:solidFill>
            </a:endParaRPr>
          </a:p>
        </p:txBody>
      </p:sp>
      <p:pic>
        <p:nvPicPr>
          <p:cNvPr id="3" name="รูปภาพ 2" descr="130104917674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786214"/>
            <a:ext cx="4500594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 descr="article-2382019-1B1580E0000005DC-73_634x4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6214"/>
            <a:ext cx="4500562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39747"/>
            <a:ext cx="8640960" cy="646113"/>
          </a:xfrm>
        </p:spPr>
        <p:txBody>
          <a:bodyPr/>
          <a:lstStyle/>
          <a:p>
            <a:r>
              <a:rPr lang="th-TH" sz="4400" b="1" dirty="0" smtClean="0">
                <a:solidFill>
                  <a:srgbClr val="FF0000"/>
                </a:solidFill>
              </a:rPr>
              <a:t>ลักษณะของเป้าหมายที่เกี่ยวข้องกับจิตใจของนักกีฬา </a:t>
            </a:r>
            <a:br>
              <a:rPr lang="th-TH" sz="4400" b="1" dirty="0" smtClean="0">
                <a:solidFill>
                  <a:srgbClr val="FF0000"/>
                </a:solidFill>
              </a:rPr>
            </a:br>
            <a:r>
              <a:rPr lang="th-TH" sz="4400" b="1" dirty="0">
                <a:solidFill>
                  <a:srgbClr val="FF0000"/>
                </a:solidFill>
              </a:rPr>
              <a:t> </a:t>
            </a:r>
            <a:r>
              <a:rPr lang="th-TH" sz="4400" b="1" dirty="0" smtClean="0">
                <a:solidFill>
                  <a:srgbClr val="FF0000"/>
                </a:solidFill>
              </a:rPr>
              <a:t>           (</a:t>
            </a:r>
            <a:r>
              <a:rPr lang="en-US" sz="4400" b="1" dirty="0" smtClean="0">
                <a:solidFill>
                  <a:srgbClr val="FF0000"/>
                </a:solidFill>
              </a:rPr>
              <a:t>Types of Goals)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uk-UA" sz="2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1484784"/>
            <a:ext cx="8497069" cy="489743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    </a:t>
            </a:r>
            <a:r>
              <a:rPr lang="en-US" sz="2400" b="1" dirty="0" smtClean="0">
                <a:solidFill>
                  <a:srgbClr val="00B050"/>
                </a:solidFill>
              </a:rPr>
              <a:t>1. Outcome Goals</a:t>
            </a:r>
            <a:r>
              <a:rPr lang="en-US" sz="2400" b="1" dirty="0" smtClean="0">
                <a:solidFill>
                  <a:srgbClr val="333399"/>
                </a:solidFill>
              </a:rPr>
              <a:t/>
            </a:r>
            <a:br>
              <a:rPr lang="en-US" sz="2400" b="1" dirty="0" smtClean="0">
                <a:solidFill>
                  <a:srgbClr val="333399"/>
                </a:solidFill>
              </a:rPr>
            </a:br>
            <a:r>
              <a:rPr lang="th-TH" sz="2400" b="1" dirty="0" smtClean="0">
                <a:solidFill>
                  <a:srgbClr val="333399"/>
                </a:solidFill>
              </a:rPr>
              <a:t>เป็นการนำผลแพ้ชนะของการแข่งขันมาเป็นเป้าหมาย ซึ่งเป้าหมายลักษณะนี้มักจะทำให้นักกีฬามีแรงจูงใจ ถ้าเป้าหมายของเราเป็นแบบเน้นผลของเป้าหมายอย่างเดียว จะเป็นการสร้างความกดดันให้กับนักกีฬา เนื่องจากผลการแข่งขันไม่ได้ขึ้นอยู่กับความสามารถของเราคนผู้เดียว แต่ขึ้นอยู่กับมาตรฐานการเล่นของคู่แข่งขันด้วย</a:t>
            </a:r>
            <a:br>
              <a:rPr lang="th-TH" sz="2400" b="1" dirty="0" smtClean="0">
                <a:solidFill>
                  <a:srgbClr val="333399"/>
                </a:solidFill>
              </a:rPr>
            </a:br>
            <a:r>
              <a:rPr lang="th-TH" sz="2400" b="1" dirty="0" smtClean="0">
                <a:solidFill>
                  <a:srgbClr val="333399"/>
                </a:solidFill>
              </a:rPr>
              <a:t> </a:t>
            </a:r>
            <a:br>
              <a:rPr lang="th-TH" sz="2400" b="1" dirty="0" smtClean="0">
                <a:solidFill>
                  <a:srgbClr val="333399"/>
                </a:solidFill>
              </a:rPr>
            </a:br>
            <a:r>
              <a:rPr lang="th-TH" sz="2400" b="1" dirty="0" smtClean="0">
                <a:solidFill>
                  <a:srgbClr val="00B050"/>
                </a:solidFill>
              </a:rPr>
              <a:t>2. </a:t>
            </a:r>
            <a:r>
              <a:rPr lang="en-US" sz="2400" b="1" dirty="0" smtClean="0">
                <a:solidFill>
                  <a:srgbClr val="00B050"/>
                </a:solidFill>
              </a:rPr>
              <a:t>Performance Goals</a:t>
            </a:r>
            <a:r>
              <a:rPr lang="en-US" sz="2400" b="1" dirty="0" smtClean="0">
                <a:solidFill>
                  <a:srgbClr val="333399"/>
                </a:solidFill>
              </a:rPr>
              <a:t/>
            </a:r>
            <a:br>
              <a:rPr lang="en-US" sz="2400" b="1" dirty="0" smtClean="0">
                <a:solidFill>
                  <a:srgbClr val="333399"/>
                </a:solidFill>
              </a:rPr>
            </a:br>
            <a:r>
              <a:rPr lang="th-TH" sz="2400" b="1" dirty="0" smtClean="0">
                <a:solidFill>
                  <a:srgbClr val="333399"/>
                </a:solidFill>
              </a:rPr>
              <a:t>เป็นการใช้มาตรฐานการเล่นของเรามากำหนดเป็นเป้าหมาย  โดยจะเปรียบเทียบกับสถิติการเล่นของเราที่ผ่านมา เช่น ในการแข่งขันเทนนิส เป้าหมายเราคือจะลดเปอร์เซ็นต์การเสิร์ฟ </a:t>
            </a:r>
            <a:r>
              <a:rPr lang="en-US" sz="2400" b="1" dirty="0" smtClean="0">
                <a:solidFill>
                  <a:srgbClr val="333399"/>
                </a:solidFill>
              </a:rPr>
              <a:t>Double Faults </a:t>
            </a:r>
            <a:r>
              <a:rPr lang="th-TH" sz="2400" b="1" dirty="0" smtClean="0">
                <a:solidFill>
                  <a:srgbClr val="333399"/>
                </a:solidFill>
              </a:rPr>
              <a:t>ให้เป็น 0 % เป็นต้น</a:t>
            </a:r>
            <a:br>
              <a:rPr lang="th-TH" sz="2400" b="1" dirty="0" smtClean="0">
                <a:solidFill>
                  <a:srgbClr val="333399"/>
                </a:solidFill>
              </a:rPr>
            </a:br>
            <a:r>
              <a:rPr lang="th-TH" sz="2400" b="1" dirty="0" smtClean="0">
                <a:solidFill>
                  <a:srgbClr val="333399"/>
                </a:solidFill>
              </a:rPr>
              <a:t/>
            </a:r>
            <a:br>
              <a:rPr lang="th-TH" sz="2400" b="1" dirty="0" smtClean="0">
                <a:solidFill>
                  <a:srgbClr val="333399"/>
                </a:solidFill>
              </a:rPr>
            </a:br>
            <a:r>
              <a:rPr lang="th-TH" sz="2400" b="1" dirty="0" smtClean="0">
                <a:solidFill>
                  <a:srgbClr val="00B050"/>
                </a:solidFill>
              </a:rPr>
              <a:t>3.</a:t>
            </a:r>
            <a:r>
              <a:rPr lang="en-US" sz="2400" b="1" dirty="0" smtClean="0">
                <a:solidFill>
                  <a:srgbClr val="00B050"/>
                </a:solidFill>
              </a:rPr>
              <a:t> Process Goals</a:t>
            </a:r>
            <a:r>
              <a:rPr lang="en-US" sz="2400" b="1" dirty="0" smtClean="0">
                <a:solidFill>
                  <a:srgbClr val="333399"/>
                </a:solidFill>
              </a:rPr>
              <a:t/>
            </a:r>
            <a:br>
              <a:rPr lang="en-US" sz="2400" b="1" dirty="0" smtClean="0">
                <a:solidFill>
                  <a:srgbClr val="333399"/>
                </a:solidFill>
              </a:rPr>
            </a:br>
            <a:r>
              <a:rPr lang="th-TH" sz="2400" b="1" dirty="0" smtClean="0">
                <a:solidFill>
                  <a:srgbClr val="333399"/>
                </a:solidFill>
              </a:rPr>
              <a:t>เป็นการใช้เทคนิคต่างๆ มากำหนดเป็นเป้าหมาย เช่น ในกีฬาฟุตบอล การแข่งขันครั้งต่อไปจะเล่นแบบเป็นฝ่ายรับและรอโต้กลับ</a:t>
            </a:r>
            <a:r>
              <a:rPr lang="en-US" sz="2400" b="1" dirty="0" smtClean="0">
                <a:solidFill>
                  <a:srgbClr val="333399"/>
                </a:solidFill>
              </a:rPr>
              <a:t>(counter attack)</a:t>
            </a:r>
            <a:r>
              <a:rPr lang="th-TH" sz="2400" b="1" dirty="0" smtClean="0">
                <a:solidFill>
                  <a:srgbClr val="333399"/>
                </a:solidFill>
              </a:rPr>
              <a:t>หรือ จะลุ้นประตูจากลูกเซต</a:t>
            </a:r>
            <a:r>
              <a:rPr lang="th-TH" sz="2400" b="1" dirty="0" err="1" smtClean="0">
                <a:solidFill>
                  <a:srgbClr val="333399"/>
                </a:solidFill>
              </a:rPr>
              <a:t>พีต</a:t>
            </a:r>
            <a:r>
              <a:rPr lang="th-TH" sz="2400" b="1" dirty="0" smtClean="0">
                <a:solidFill>
                  <a:srgbClr val="333399"/>
                </a:solidFill>
              </a:rPr>
              <a:t>หรือลูกตั้ง</a:t>
            </a:r>
            <a:r>
              <a:rPr lang="th-TH" sz="2400" b="1" dirty="0" err="1" smtClean="0">
                <a:solidFill>
                  <a:srgbClr val="333399"/>
                </a:solidFill>
              </a:rPr>
              <a:t>เตะท่ำ</a:t>
            </a:r>
            <a:r>
              <a:rPr lang="th-TH" sz="2400" b="1" dirty="0" smtClean="0">
                <a:solidFill>
                  <a:srgbClr val="333399"/>
                </a:solidFill>
              </a:rPr>
              <a:t>ได้ซ้อมกันมาอย่างชำนาญเป็นต้น</a:t>
            </a:r>
            <a:endParaRPr lang="uk-UA" sz="24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296" y="2996952"/>
            <a:ext cx="7201024" cy="646113"/>
          </a:xfrm>
        </p:spPr>
        <p:txBody>
          <a:bodyPr/>
          <a:lstStyle/>
          <a:p>
            <a:r>
              <a:rPr lang="en-US" sz="36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600" b="1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Specific (</a:t>
            </a:r>
            <a:r>
              <a:rPr lang="th-TH" sz="36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ต้อง</a:t>
            </a:r>
            <a:r>
              <a:rPr lang="th-TH" sz="36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ชัดเจน จำเพาะ</a:t>
            </a:r>
            <a:r>
              <a:rPr lang="th-TH" sz="36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เจาะจง)</a:t>
            </a:r>
            <a:r>
              <a:rPr lang="en-US" sz="3600" b="1" dirty="0" smtClean="0">
                <a:solidFill>
                  <a:srgbClr val="00B050"/>
                </a:solidFill>
              </a:rPr>
              <a:t/>
            </a:r>
            <a:br>
              <a:rPr lang="en-US" sz="3600" b="1" dirty="0" smtClean="0">
                <a:solidFill>
                  <a:srgbClr val="00B05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Measurable ( </a:t>
            </a:r>
            <a:r>
              <a:rPr lang="th-TH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สามารถวัดผลได้ </a:t>
            </a:r>
            <a:r>
              <a:rPr lang="th-TH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FF5050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3600" b="1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600" b="1" dirty="0" smtClean="0">
                <a:solidFill>
                  <a:srgbClr val="FF5050"/>
                </a:solidFill>
                <a:latin typeface="+mj-lt"/>
                <a:ea typeface="+mj-ea"/>
                <a:cs typeface="+mj-cs"/>
              </a:rPr>
              <a:t>Accountable ( </a:t>
            </a:r>
            <a:r>
              <a:rPr lang="th-TH" sz="3600" b="1" dirty="0" smtClean="0">
                <a:solidFill>
                  <a:srgbClr val="FF5050"/>
                </a:solidFill>
              </a:rPr>
              <a:t>ทำสำเร็จจริง</a:t>
            </a:r>
            <a:r>
              <a:rPr lang="th-TH" sz="3600" b="1" dirty="0" smtClean="0">
                <a:solidFill>
                  <a:srgbClr val="FF5050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600" b="1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Realistic (</a:t>
            </a:r>
            <a:r>
              <a:rPr lang="th-TH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มี</a:t>
            </a:r>
            <a:r>
              <a:rPr lang="th-TH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โอกาสเป็นไปได้</a:t>
            </a:r>
            <a:r>
              <a:rPr lang="th-TH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จริง)</a:t>
            </a:r>
            <a:r>
              <a:rPr lang="th-TH" sz="3600" b="1" dirty="0" smtClean="0"/>
              <a:t/>
            </a:r>
            <a:br>
              <a:rPr lang="th-TH" sz="3600" b="1" dirty="0" smtClean="0"/>
            </a:br>
            <a:r>
              <a:rPr lang="en-US" sz="3600" b="1" dirty="0" smtClean="0">
                <a:solidFill>
                  <a:srgbClr val="704E29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3600" b="1" dirty="0">
                <a:solidFill>
                  <a:srgbClr val="704E29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600" b="1" dirty="0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600" b="1" dirty="0">
                <a:solidFill>
                  <a:srgbClr val="704E29"/>
                </a:solidFill>
                <a:latin typeface="+mj-lt"/>
                <a:ea typeface="+mj-ea"/>
                <a:cs typeface="+mj-cs"/>
              </a:rPr>
              <a:t> Time </a:t>
            </a:r>
            <a:r>
              <a:rPr lang="en-US" sz="3600" b="1" dirty="0" smtClean="0">
                <a:solidFill>
                  <a:srgbClr val="704E29"/>
                </a:solidFill>
              </a:rPr>
              <a:t>Bound</a:t>
            </a:r>
            <a:r>
              <a:rPr lang="en-US" sz="3600" b="1" dirty="0" smtClean="0">
                <a:solidFill>
                  <a:srgbClr val="704E29"/>
                </a:solidFill>
              </a:rPr>
              <a:t> </a:t>
            </a:r>
            <a:r>
              <a:rPr lang="en-US" sz="3600" b="1" dirty="0" smtClean="0">
                <a:solidFill>
                  <a:srgbClr val="704E29"/>
                </a:solidFill>
                <a:latin typeface="+mj-lt"/>
                <a:ea typeface="+mj-ea"/>
                <a:cs typeface="+mj-cs"/>
              </a:rPr>
              <a:t>(</a:t>
            </a:r>
            <a:r>
              <a:rPr lang="th-TH" sz="3600" b="1" dirty="0" smtClean="0">
                <a:solidFill>
                  <a:srgbClr val="704E29"/>
                </a:solidFill>
                <a:latin typeface="+mj-lt"/>
                <a:ea typeface="+mj-ea"/>
                <a:cs typeface="+mj-cs"/>
              </a:rPr>
              <a:t>ต้อง</a:t>
            </a:r>
            <a:r>
              <a:rPr lang="th-TH" sz="3600" b="1" dirty="0">
                <a:solidFill>
                  <a:srgbClr val="704E29"/>
                </a:solidFill>
                <a:latin typeface="+mj-lt"/>
                <a:ea typeface="+mj-ea"/>
                <a:cs typeface="+mj-cs"/>
              </a:rPr>
              <a:t>มีกำหนด</a:t>
            </a:r>
            <a:r>
              <a:rPr lang="th-TH" sz="3600" b="1" dirty="0" smtClean="0">
                <a:solidFill>
                  <a:srgbClr val="704E29"/>
                </a:solidFill>
                <a:latin typeface="+mj-lt"/>
                <a:ea typeface="+mj-ea"/>
                <a:cs typeface="+mj-cs"/>
              </a:rPr>
              <a:t>เสร็จ</a:t>
            </a:r>
            <a:r>
              <a:rPr lang="en-US" sz="3600" b="1" dirty="0" smtClean="0">
                <a:solidFill>
                  <a:srgbClr val="704E29"/>
                </a:solidFill>
                <a:latin typeface="+mj-lt"/>
                <a:ea typeface="+mj-ea"/>
                <a:cs typeface="+mj-cs"/>
              </a:rPr>
              <a:t>)</a:t>
            </a:r>
            <a:r>
              <a:rPr lang="th-TH" sz="3600" b="1" dirty="0">
                <a:solidFill>
                  <a:srgbClr val="704E29"/>
                </a:solidFill>
                <a:latin typeface="+mj-lt"/>
                <a:ea typeface="+mj-ea"/>
                <a:cs typeface="+mj-cs"/>
              </a:rPr>
              <a:t> </a:t>
            </a:r>
            <a:endParaRPr lang="uk-UA" sz="3400" b="1" dirty="0">
              <a:solidFill>
                <a:srgbClr val="704E29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7" y="3789040"/>
            <a:ext cx="7993063" cy="4897437"/>
          </a:xfrm>
        </p:spPr>
        <p:txBody>
          <a:bodyPr/>
          <a:lstStyle/>
          <a:p>
            <a:pPr lvl="0">
              <a:lnSpc>
                <a:spcPct val="90000"/>
              </a:lnSpc>
              <a:buNone/>
            </a:pPr>
            <a:endParaRPr lang="th-TH" sz="2000" dirty="0" smtClean="0"/>
          </a:p>
          <a:p>
            <a:pPr>
              <a:lnSpc>
                <a:spcPct val="90000"/>
              </a:lnSpc>
              <a:buNone/>
            </a:pPr>
            <a:endParaRPr lang="th-TH" sz="2000" b="1" dirty="0" smtClean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th-TH" sz="2000" b="1" i="1" dirty="0" smtClean="0">
              <a:solidFill>
                <a:srgbClr val="333399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-156864" y="103038"/>
            <a:ext cx="77716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  การ</a:t>
            </a:r>
            <a:r>
              <a:rPr lang="th-TH" sz="5400" b="1" dirty="0">
                <a:solidFill>
                  <a:srgbClr val="FF0000"/>
                </a:solidFill>
              </a:rPr>
              <a:t>ตั้งเป้าหมายที่ถูกต้องตามหลัก</a:t>
            </a:r>
            <a:r>
              <a:rPr lang="th-TH" sz="5400" b="1" dirty="0" smtClean="0">
                <a:solidFill>
                  <a:srgbClr val="FF0000"/>
                </a:solidFill>
              </a:rPr>
              <a:t>สากล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(</a:t>
            </a:r>
            <a:r>
              <a:rPr lang="th-TH" sz="5400" b="1" dirty="0" smtClean="0">
                <a:solidFill>
                  <a:srgbClr val="FF0000"/>
                </a:solidFill>
              </a:rPr>
              <a:t>ยึด</a:t>
            </a:r>
            <a:r>
              <a:rPr lang="th-TH" sz="5400" b="1" dirty="0">
                <a:solidFill>
                  <a:srgbClr val="FF0000"/>
                </a:solidFill>
              </a:rPr>
              <a:t>หลัก </a:t>
            </a:r>
            <a:r>
              <a:rPr lang="en-US" sz="5400" b="1" dirty="0" smtClean="0">
                <a:solidFill>
                  <a:srgbClr val="FF0000"/>
                </a:solidFill>
              </a:rPr>
              <a:t>SMART)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รูปภาพ 7" descr="1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856484"/>
            <a:ext cx="2448272" cy="300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5">
      <a:dk1>
        <a:srgbClr val="336699"/>
      </a:dk1>
      <a:lt1>
        <a:srgbClr val="336699"/>
      </a:lt1>
      <a:dk2>
        <a:srgbClr val="336699"/>
      </a:dk2>
      <a:lt2>
        <a:srgbClr val="FFFFFF"/>
      </a:lt2>
      <a:accent1>
        <a:srgbClr val="FFFFFF"/>
      </a:accent1>
      <a:accent2>
        <a:srgbClr val="FFFFFF"/>
      </a:accent2>
      <a:accent3>
        <a:srgbClr val="ADB8CA"/>
      </a:accent3>
      <a:accent4>
        <a:srgbClr val="2A5682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336699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DB8CA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292929"/>
        </a:dk1>
        <a:lt1>
          <a:srgbClr val="336699"/>
        </a:lt1>
        <a:dk2>
          <a:srgbClr val="292929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DB8CA"/>
        </a:accent3>
        <a:accent4>
          <a:srgbClr val="212121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336699"/>
        </a:lt1>
        <a:dk2>
          <a:srgbClr val="54585C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DB8CA"/>
        </a:accent3>
        <a:accent4>
          <a:srgbClr val="40404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256101"/>
        </a:dk1>
        <a:lt1>
          <a:srgbClr val="336699"/>
        </a:lt1>
        <a:dk2>
          <a:srgbClr val="256101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DB8CA"/>
        </a:accent3>
        <a:accent4>
          <a:srgbClr val="1E5201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336699"/>
        </a:dk1>
        <a:lt1>
          <a:srgbClr val="336699"/>
        </a:lt1>
        <a:dk2>
          <a:srgbClr val="336699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DB8CA"/>
        </a:accent3>
        <a:accent4>
          <a:srgbClr val="2A5682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333333"/>
        </a:dk1>
        <a:lt1>
          <a:srgbClr val="336699"/>
        </a:lt1>
        <a:dk2>
          <a:srgbClr val="333333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DB8CA"/>
        </a:accent3>
        <a:accent4>
          <a:srgbClr val="2A2A2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951</TotalTime>
  <Words>2877</Words>
  <Application>Microsoft Office PowerPoint</Application>
  <PresentationFormat>นำเสนอทางหน้าจอ (4:3)</PresentationFormat>
  <Paragraphs>210</Paragraphs>
  <Slides>37</Slides>
  <Notes>37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38" baseType="lpstr">
      <vt:lpstr>template</vt:lpstr>
      <vt:lpstr>Goal setting</vt:lpstr>
      <vt:lpstr>รายชื่อสมาชิก</vt:lpstr>
      <vt:lpstr>ความหมายของการกำหนดเป้าหมาย       (Goal Setting) </vt:lpstr>
      <vt:lpstr>    เป้าหมาย (Goal)  สามารถแบ่งเป็น 3 ระยะ ดังนี้ </vt:lpstr>
      <vt:lpstr>ภาพนิ่ง 5</vt:lpstr>
      <vt:lpstr>ภาพนิ่ง 6</vt:lpstr>
      <vt:lpstr>ภาพนิ่ง 7</vt:lpstr>
      <vt:lpstr>ลักษณะของเป้าหมายที่เกี่ยวข้องกับจิตใจของนักกีฬา              (Types of Goals) </vt:lpstr>
      <vt:lpstr>S : Specific (ต้องชัดเจน จำเพาะเจาะจง) M: Measurable ( สามารถวัดผลได้ ) A : Accountable ( ทำสำเร็จจริง) R : Realistic (มีโอกาสเป็นไปได้จริง) T : Time Bound (ต้องมีกำหนดเสร็จ) </vt:lpstr>
      <vt:lpstr>          ทฤษฎีการกำหนดเป้าหมายของล็อคและเลแธม          (Theory of Locke &amp; Latham) </vt:lpstr>
      <vt:lpstr> ทฤษฏีการตั้งเป้าหมายทางสังคม(Theory of Social)  </vt:lpstr>
      <vt:lpstr>         ทฤษฎีการกำหนดเป้าหมาย  (The goal setting theory)</vt:lpstr>
      <vt:lpstr>การกำหนดเป้าหมาย</vt:lpstr>
      <vt:lpstr>เป้าหมายชีวิตในด้านต่างๆ</vt:lpstr>
      <vt:lpstr>ความยากของเป้าหมาย  (Goal Difficulty)</vt:lpstr>
      <vt:lpstr>ลักษณะเฉพาะของเป้าหมาย (Goal Specificity) </vt:lpstr>
      <vt:lpstr>กำหนดเป้าหมายทางการกีฬาที่ดี</vt:lpstr>
      <vt:lpstr>ทำไม...นักกีฬาถึงต้องมีเป้าหมาย ?</vt:lpstr>
      <vt:lpstr>การกำหนดเป้าหมาย</vt:lpstr>
      <vt:lpstr>การกำหนดเป้าหมายของการกีฬา มีไว้เพื่อจุดมุ่งหมาย  2 ประการ</vt:lpstr>
      <vt:lpstr>ตาราง แสดงแนวโน้มของผลการปฏิบัติกับอิทธิพลทางเป้าหมาย </vt:lpstr>
      <vt:lpstr>นักกีฬาต้องมีเป้าหมาย</vt:lpstr>
      <vt:lpstr> ในการเล่นกีฬาต้องมีเป้าหมาย</vt:lpstr>
      <vt:lpstr>แนวทางในการกำหนดเป้าหมายในชีวิตดังนี้</vt:lpstr>
      <vt:lpstr>ปัญหาในการกำหนดเป้าหมาย</vt:lpstr>
      <vt:lpstr>ขั้นตอนง่ายๆกับการตั้งเป้าหมายให้ได้ผล</vt:lpstr>
      <vt:lpstr>การตั้งเป้าหมายที่ถูกต้องควรทำอย่างไร</vt:lpstr>
      <vt:lpstr>รูปแบบของแรงจูงใจ </vt:lpstr>
      <vt:lpstr>การสร้างแรงจูงใจ</vt:lpstr>
      <vt:lpstr> การสร้างแรงจูงใจในเป้าหมายที่กำหนด</vt:lpstr>
      <vt:lpstr> สูตรความสำเร็จเพื่อเป้าหมาย</vt:lpstr>
      <vt:lpstr>ตัวเลือกของการตั้งเป้าหมาย</vt:lpstr>
      <vt:lpstr>เคล็ดลับ พัฒนาจุดแข็งเพื่อต่อยอดความสำเร็จ</vt:lpstr>
      <vt:lpstr>การประกาศเป้าหมาย</vt:lpstr>
      <vt:lpstr>ประโยชน์ของการกำหนดเป้าหมาย</vt:lpstr>
      <vt:lpstr>ข้อสรุปของการกำหนดเป้าหมายและการบรรลุเป้าหมาย</vt:lpstr>
      <vt:lpstr>Thank you</vt:lpstr>
    </vt:vector>
  </TitlesOfParts>
  <Company>KhonKaen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setting</dc:title>
  <dc:creator>Nong Khai Campus</dc:creator>
  <cp:lastModifiedBy>Nong Khai Campus</cp:lastModifiedBy>
  <cp:revision>101</cp:revision>
  <dcterms:created xsi:type="dcterms:W3CDTF">2013-08-19T05:18:34Z</dcterms:created>
  <dcterms:modified xsi:type="dcterms:W3CDTF">2013-08-22T08:10:37Z</dcterms:modified>
</cp:coreProperties>
</file>