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0" r:id="rId2"/>
  </p:sldMasterIdLst>
  <p:notesMasterIdLst>
    <p:notesMasterId r:id="rId26"/>
  </p:notesMasterIdLst>
  <p:handoutMasterIdLst>
    <p:handoutMasterId r:id="rId27"/>
  </p:handoutMasterIdLst>
  <p:sldIdLst>
    <p:sldId id="262" r:id="rId3"/>
    <p:sldId id="309" r:id="rId4"/>
    <p:sldId id="293" r:id="rId5"/>
    <p:sldId id="257" r:id="rId6"/>
    <p:sldId id="283" r:id="rId7"/>
    <p:sldId id="284" r:id="rId8"/>
    <p:sldId id="285" r:id="rId9"/>
    <p:sldId id="280" r:id="rId10"/>
    <p:sldId id="279" r:id="rId11"/>
    <p:sldId id="286" r:id="rId12"/>
    <p:sldId id="310" r:id="rId13"/>
    <p:sldId id="311" r:id="rId14"/>
    <p:sldId id="301" r:id="rId15"/>
    <p:sldId id="287" r:id="rId16"/>
    <p:sldId id="288" r:id="rId17"/>
    <p:sldId id="261" r:id="rId18"/>
    <p:sldId id="298" r:id="rId19"/>
    <p:sldId id="300" r:id="rId20"/>
    <p:sldId id="303" r:id="rId21"/>
    <p:sldId id="304" r:id="rId22"/>
    <p:sldId id="305" r:id="rId23"/>
    <p:sldId id="30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AF606853-7671-496A-8E4F-DF71F8EC918B}" styleName="ลักษณะ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ลักษณะสีปานกลาง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-8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ส่วนหัวของส่วน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h-TH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คลิกไอคอนเพื่อเพิ่มรูปภาพ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651" r:id="rId13"/>
    <p:sldLayoutId id="2147483656" r:id="rId14"/>
    <p:sldLayoutId id="2147483657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36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jpeg"/><Relationship Id="rId7" Type="http://schemas.openxmlformats.org/officeDocument/2006/relationships/image" Target="../media/image5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158" y="4755043"/>
            <a:ext cx="11125200" cy="107908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Equipments and maintenance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912" y="5643877"/>
            <a:ext cx="11125200" cy="571500"/>
          </a:xfrm>
        </p:spPr>
        <p:txBody>
          <a:bodyPr>
            <a:noAutofit/>
          </a:bodyPr>
          <a:lstStyle/>
          <a:p>
            <a:r>
              <a:rPr lang="th-TH" sz="8000" b="1" dirty="0" smtClean="0">
                <a:solidFill>
                  <a:srgbClr val="0070C0"/>
                </a:solidFill>
              </a:rPr>
              <a:t>อุปกรณ์และการบำรุงรักษา</a:t>
            </a:r>
            <a:endParaRPr lang="en-US" sz="8000" b="1" dirty="0">
              <a:solidFill>
                <a:srgbClr val="0070C0"/>
              </a:solidFill>
            </a:endParaRPr>
          </a:p>
        </p:txBody>
      </p:sp>
      <p:pic>
        <p:nvPicPr>
          <p:cNvPr id="6" name="รูปภาพ 5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2879"/>
            <a:ext cx="1407322" cy="4790941"/>
          </a:xfrm>
          <a:prstGeom prst="rect">
            <a:avLst/>
          </a:prstGeom>
        </p:spPr>
      </p:pic>
      <p:pic>
        <p:nvPicPr>
          <p:cNvPr id="6146" name="Picture 2" descr="C:\Documents and Settings\nkc\My Documents\Downloads\free-sport-equip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918" y="0"/>
            <a:ext cx="10788203" cy="4790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4687750"/>
      </p:ext>
    </p:extLst>
  </p:cSld>
  <p:clrMapOvr>
    <a:masterClrMapping/>
  </p:clrMapOvr>
  <p:transition spd="med">
    <p:fad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726" y="334854"/>
            <a:ext cx="9144000" cy="1143000"/>
          </a:xfrm>
        </p:spPr>
        <p:txBody>
          <a:bodyPr>
            <a:noAutofit/>
          </a:bodyPr>
          <a:lstStyle/>
          <a:p>
            <a:r>
              <a:rPr lang="th-TH" sz="6000" dirty="0" smtClean="0">
                <a:solidFill>
                  <a:srgbClr val="FF0000"/>
                </a:solidFill>
              </a:rPr>
              <a:t>อุปกรณ์ป้องกันในกีฬาต่างๆ</a:t>
            </a:r>
            <a:r>
              <a:rPr lang="en-US" sz="6000" dirty="0" smtClean="0">
                <a:solidFill>
                  <a:srgbClr val="FF0000"/>
                </a:solidFill>
              </a:rPr>
              <a:t/>
            </a:r>
            <a:br>
              <a:rPr lang="en-US" sz="6000" dirty="0" smtClean="0">
                <a:solidFill>
                  <a:srgbClr val="FF0000"/>
                </a:solidFill>
              </a:rPr>
            </a:b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/>
            </a:r>
            <a:br>
              <a:rPr lang="th-TH" dirty="0" smtClean="0"/>
            </a:br>
            <a:endParaRPr lang="th-TH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C:\Documents and Settings\nkc\My Documents\Downloads\ดาวน์โหลด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8676" y="2055017"/>
            <a:ext cx="2243978" cy="2109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nkc\My Documents\Downloads\spd_20120620111213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10637"/>
            <a:ext cx="1898185" cy="14209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4" name="Picture 4" descr="C:\Documents and Settings\nkc\My Documents\Downloads\528156236_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542" y="1327569"/>
            <a:ext cx="1787732" cy="1787732"/>
          </a:xfrm>
          <a:prstGeom prst="flowChartMagneticDisk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nkc\My Documents\Downloads\HB1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17" y="1323703"/>
            <a:ext cx="1828799" cy="1828799"/>
          </a:xfrm>
          <a:prstGeom prst="flowChartDocumen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-12879" y="3000774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หมวกอเมริกันฟุตบอล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4528" y="1625353"/>
            <a:ext cx="3558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เสื้อเกราะป้องกันอเมริกันฟุตบอล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2884" y="6056618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สนับแข้งฟุตบอล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3886" y="3212255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หมวกฮอกกี้น้ำแข็ง</a:t>
            </a:r>
            <a:endParaRPr lang="th-TH" sz="2800" b="1" dirty="0">
              <a:solidFill>
                <a:srgbClr val="FFFF00"/>
              </a:solidFill>
            </a:endParaRPr>
          </a:p>
        </p:txBody>
      </p:sp>
      <p:pic>
        <p:nvPicPr>
          <p:cNvPr id="5126" name="Picture 6" descr="C:\Documents and Settings\nkc\My Documents\Downloads\thaisellingp7107323n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4946" y="4700789"/>
            <a:ext cx="1523736" cy="1405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2215148" y="6104594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ถุงมือผู้รักษาประตู</a:t>
            </a:r>
            <a:endParaRPr lang="th-TH" sz="2800" b="1" dirty="0">
              <a:solidFill>
                <a:srgbClr val="FFFF00"/>
              </a:solidFill>
            </a:endParaRPr>
          </a:p>
        </p:txBody>
      </p:sp>
      <p:pic>
        <p:nvPicPr>
          <p:cNvPr id="14" name="รูปภาพ 13" descr="cov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824248" cy="106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8523" y="1584644"/>
            <a:ext cx="1482138" cy="148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864442" y="3013658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ฟันยาง</a:t>
            </a:r>
            <a:endParaRPr lang="th-TH" sz="28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nkc\My Documents\Downloads\m96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73210" y="4287972"/>
            <a:ext cx="1368514" cy="136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nkc\My Documents\Downloads\2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4486" y="3953820"/>
            <a:ext cx="1489897" cy="1249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nkc\My Documents\Downloads\A6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46990" y="5061396"/>
            <a:ext cx="1036090" cy="145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nkc\My Documents\Downloads\UID0000036-PIC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37303" y="4392005"/>
            <a:ext cx="1930958" cy="1573730"/>
          </a:xfrm>
          <a:prstGeom prst="doubleWav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6645499" y="5692459"/>
            <a:ext cx="3007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ถุงมือเบสบอลหรือ</a:t>
            </a:r>
            <a:r>
              <a:rPr lang="th-TH" sz="2800" b="1" dirty="0" err="1" smtClean="0">
                <a:solidFill>
                  <a:srgbClr val="FFFF00"/>
                </a:solidFill>
              </a:rPr>
              <a:t>ซอฟ</a:t>
            </a:r>
            <a:r>
              <a:rPr lang="th-TH" sz="2800" b="1" dirty="0" smtClean="0">
                <a:solidFill>
                  <a:srgbClr val="FFFF00"/>
                </a:solidFill>
              </a:rPr>
              <a:t>บอล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38704" y="6168981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ผ้ารัดข้อมือ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43206" y="6400799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err="1" smtClean="0">
                <a:solidFill>
                  <a:srgbClr val="FFFF00"/>
                </a:solidFill>
              </a:rPr>
              <a:t>ซัพ</a:t>
            </a:r>
            <a:r>
              <a:rPr lang="th-TH" sz="2800" b="1" dirty="0" smtClean="0">
                <a:solidFill>
                  <a:srgbClr val="FFFF00"/>
                </a:solidFill>
              </a:rPr>
              <a:t>พอร์ต ข้อมือและข้อเท้า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comb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094" y="19318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h-TH" sz="5400" dirty="0" smtClean="0">
                <a:solidFill>
                  <a:srgbClr val="FF0000"/>
                </a:solidFill>
              </a:rPr>
              <a:t>อุปกรณ์การซ้อม </a:t>
            </a: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รูปภาพ 4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68818" cy="3065172"/>
          </a:xfrm>
          <a:prstGeom prst="rect">
            <a:avLst/>
          </a:prstGeom>
        </p:spPr>
      </p:pic>
      <p:pic>
        <p:nvPicPr>
          <p:cNvPr id="2053" name="Picture 5" descr="C:\Documents and Settings\nkc\My Documents\Downloads\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6799" y="4575787"/>
            <a:ext cx="1936057" cy="1813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Documents and Settings\nkc\My Documents\Downloads\-n1792-nike-pylon-training-cones-er-mul-ti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6368" y="1421225"/>
            <a:ext cx="1451969" cy="1972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Documents and Settings\nkc\My Documents\Downloads\bibus-red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6238" y="1438890"/>
            <a:ext cx="2170015" cy="216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nkc\My Documents\Downloads\12683085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4233" y="4315909"/>
            <a:ext cx="3131757" cy="212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4" name="Picture 16" descr="C:\Documents and Settings\nkc\My Documents\Downloads\Agility_Training_Ladders_400_0001318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6418" y="1162455"/>
            <a:ext cx="2243652" cy="2319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2205832" y="3602725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เสื้อซ้อม</a:t>
            </a:r>
            <a:endParaRPr lang="th-TH" sz="2800" b="1" dirty="0">
              <a:solidFill>
                <a:srgbClr val="FFFF00"/>
              </a:solidFill>
            </a:endParaRPr>
          </a:p>
        </p:txBody>
      </p:sp>
      <p:pic>
        <p:nvPicPr>
          <p:cNvPr id="2067" name="Picture 19" descr="C:\Documents and Settings\nkc\My Documents\Downloads\205187_419419051462554_150382529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8637" y="4082603"/>
            <a:ext cx="3540671" cy="2852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4153337" y="6325210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มาร์ค</a:t>
            </a:r>
            <a:r>
              <a:rPr lang="th-TH" sz="2800" b="1" dirty="0" err="1" smtClean="0">
                <a:solidFill>
                  <a:srgbClr val="FFFF00"/>
                </a:solidFill>
              </a:rPr>
              <a:t>เกอร์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52716" y="3623070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กรวยจราจร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4970" y="3379307"/>
            <a:ext cx="2582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       ลัด</a:t>
            </a:r>
            <a:r>
              <a:rPr lang="th-TH" sz="2800" b="1" dirty="0" err="1" smtClean="0">
                <a:solidFill>
                  <a:srgbClr val="FFFF00"/>
                </a:solidFill>
              </a:rPr>
              <a:t>เดอร์</a:t>
            </a:r>
            <a:r>
              <a:rPr lang="th-TH" sz="28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th-TH" sz="2800" b="1" dirty="0" smtClean="0">
                <a:solidFill>
                  <a:srgbClr val="FFFF00"/>
                </a:solidFill>
              </a:rPr>
              <a:t>สำหรับซ้อมความว่องไว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39217" y="6052001"/>
            <a:ext cx="22012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       เฮอ</a:t>
            </a:r>
            <a:r>
              <a:rPr lang="th-TH" sz="2800" b="1" dirty="0" err="1" smtClean="0">
                <a:solidFill>
                  <a:srgbClr val="FFFF00"/>
                </a:solidFill>
              </a:rPr>
              <a:t>เดิล</a:t>
            </a:r>
            <a:r>
              <a:rPr lang="th-TH" sz="28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th-TH" sz="2800" b="1" dirty="0" smtClean="0">
                <a:solidFill>
                  <a:srgbClr val="FFFF00"/>
                </a:solidFill>
              </a:rPr>
              <a:t>สำหรับซ้อมกระโดด</a:t>
            </a:r>
            <a:endParaRPr lang="th-TH" sz="2800" b="1" dirty="0">
              <a:solidFill>
                <a:srgbClr val="FFFF00"/>
              </a:solidFill>
            </a:endParaRPr>
          </a:p>
        </p:txBody>
      </p:sp>
      <p:pic>
        <p:nvPicPr>
          <p:cNvPr id="2068" name="Picture 20" descr="C:\Documents and Settings\nkc\My Documents\Downloads\diamond_9_inch_hurdl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917" y="4370234"/>
            <a:ext cx="2157731" cy="181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33"/>
          <p:cNvSpPr txBox="1"/>
          <p:nvPr/>
        </p:nvSpPr>
        <p:spPr>
          <a:xfrm>
            <a:off x="9760342" y="3567450"/>
            <a:ext cx="1952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   เสาสลาลอม </a:t>
            </a:r>
          </a:p>
          <a:p>
            <a:r>
              <a:rPr lang="th-TH" sz="2800" b="1" dirty="0" smtClean="0">
                <a:solidFill>
                  <a:srgbClr val="FFFF00"/>
                </a:solidFill>
              </a:rPr>
              <a:t>ฝึกความคล่องตัว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38477" y="6456794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หุ่นจำลอง</a:t>
            </a:r>
            <a:endParaRPr lang="th-TH" sz="2800" b="1" dirty="0">
              <a:solidFill>
                <a:srgbClr val="FFFF00"/>
              </a:solidFill>
            </a:endParaRPr>
          </a:p>
        </p:txBody>
      </p:sp>
      <p:pic>
        <p:nvPicPr>
          <p:cNvPr id="2069" name="Picture 21" descr="C:\Documents and Settings\nkc\My Documents\Downloads\ASP15O_ASP15Y_-_Deluxe_Slalom_Poles_WYN608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619587" y="729988"/>
            <a:ext cx="2120348" cy="2888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diamond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094" y="14166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h-TH" sz="5400" dirty="0" smtClean="0">
                <a:solidFill>
                  <a:srgbClr val="FF0000"/>
                </a:solidFill>
              </a:rPr>
              <a:t>ชุดของแต่ละประเภทกีฬา </a:t>
            </a: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709" y="941767"/>
            <a:ext cx="10354614" cy="5665098"/>
          </a:xfrm>
        </p:spPr>
        <p:txBody>
          <a:bodyPr>
            <a:noAutofit/>
          </a:bodyPr>
          <a:lstStyle/>
          <a:p>
            <a:pPr>
              <a:buNone/>
            </a:pPr>
            <a:endParaRPr lang="th-TH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th-TH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th-TH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h-TH" sz="3200" b="1" dirty="0" smtClean="0">
                <a:solidFill>
                  <a:srgbClr val="FFFF00"/>
                </a:solidFill>
              </a:rPr>
              <a:t>  </a:t>
            </a:r>
          </a:p>
          <a:p>
            <a:pPr>
              <a:buNone/>
            </a:pPr>
            <a:endParaRPr lang="th-TH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h-TH" sz="3200" b="1" dirty="0" smtClean="0">
                <a:solidFill>
                  <a:srgbClr val="FFFF00"/>
                </a:solidFill>
              </a:rPr>
              <a:t>    </a:t>
            </a:r>
          </a:p>
          <a:p>
            <a:pPr>
              <a:buNone/>
            </a:pPr>
            <a:endParaRPr lang="th-TH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" name="รูปภาพ 4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68818" cy="3065172"/>
          </a:xfrm>
          <a:prstGeom prst="rect">
            <a:avLst/>
          </a:prstGeom>
        </p:spPr>
      </p:pic>
      <p:pic>
        <p:nvPicPr>
          <p:cNvPr id="1027" name="Picture 3" descr="C:\Documents and Settings\nkc\My Documents\Downloads\team_supply_custom_team_unifor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8681" y="811368"/>
            <a:ext cx="9358513" cy="5956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dissolv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52" y="0"/>
            <a:ext cx="9144000" cy="11430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FF0000"/>
                </a:solidFill>
              </a:rPr>
              <a:t>การใช้งานของอุปกรณ์กีฬา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734" y="928888"/>
            <a:ext cx="10676586" cy="44577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h-TH" sz="3600" b="1" dirty="0" smtClean="0">
                <a:solidFill>
                  <a:srgbClr val="FFFF00"/>
                </a:solidFill>
              </a:rPr>
              <a:t>             อุปกรณ์กีฬาแต่ล่ะประเภท ก่อนที่ใช้งานควรตรวจสอบหรือเช็คสภาพของอุปกรณ์ที่ต้องการใช้ ว่ามีส่วนใดชำรุดหรือเสียหายหรือไม่ จะได้ทำการซ่อมและรักษาก่อนนำไปใช้ อุปกรณ์บางอย่างอาจจะเสียหายบางจุดบางจุด เช่น ตาข่าย เป็นรู หรือ </a:t>
            </a:r>
            <a:r>
              <a:rPr lang="th-TH" sz="3600" b="1" dirty="0" err="1" smtClean="0">
                <a:solidFill>
                  <a:srgbClr val="FFFF00"/>
                </a:solidFill>
              </a:rPr>
              <a:t>ปุ่มสตั๊ด</a:t>
            </a:r>
            <a:r>
              <a:rPr lang="th-TH" sz="3600" b="1" dirty="0" smtClean="0">
                <a:solidFill>
                  <a:srgbClr val="FFFF00"/>
                </a:solidFill>
              </a:rPr>
              <a:t>พัง ให้ตรวจสอบอุปกรณ์โดยละเอียด เพราะไม่เช่นนั้น ถ้าไม่ตรวจสอบให้ดีอาจเกิดอันตรายแก่ผู้ใช้งานได้และเพื่อความปลอดภัยของผู้ใช้งานอุปกรณ์นั่น และหลังการใช้งานอุปกรณ์แล้วก็ควรที่จะทำความสะอาดและบำรุงรักษา เพื่อให้อุปกรณ์ต่างๆ มีประสิทธิภาพในการใช้งานให้นานที่สุด</a:t>
            </a:r>
            <a:br>
              <a:rPr lang="th-TH" sz="3600" b="1" dirty="0" smtClean="0">
                <a:solidFill>
                  <a:srgbClr val="FFFF00"/>
                </a:solidFill>
              </a:rPr>
            </a:br>
            <a:endParaRPr lang="th-TH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5" name="รูปภาพ 4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68818" cy="3065172"/>
          </a:xfrm>
          <a:prstGeom prst="rect">
            <a:avLst/>
          </a:prstGeom>
        </p:spPr>
      </p:pic>
      <p:pic>
        <p:nvPicPr>
          <p:cNvPr id="8194" name="Picture 2" descr="C:\Documents and Settings\nkc\My Documents\Downloads\football_dr_pais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759" y="4456090"/>
            <a:ext cx="2112135" cy="242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nkc\My Documents\Downloads\kobe-dunks-timberwolv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0532" y="4700788"/>
            <a:ext cx="5505893" cy="222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Documents and Settings\nkc\My Documents\Downloads\SNSD_PlayBall_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46277" y="4262908"/>
            <a:ext cx="2597240" cy="269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pull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167" y="2153992"/>
            <a:ext cx="10515600" cy="2240280"/>
          </a:xfrm>
        </p:spPr>
        <p:txBody>
          <a:bodyPr>
            <a:normAutofit fontScale="90000"/>
          </a:bodyPr>
          <a:lstStyle/>
          <a:p>
            <a:pPr algn="l"/>
            <a:r>
              <a:rPr lang="th-TH" dirty="0" smtClean="0">
                <a:solidFill>
                  <a:srgbClr val="FFFF00"/>
                </a:solidFill>
              </a:rPr>
              <a:t>       เครื่องมือและอุปกรณ์ จะต้องมีการรักษาอย่างถูกต้องและ</a:t>
            </a:r>
            <a:r>
              <a:rPr lang="th-TH" dirty="0" err="1" smtClean="0">
                <a:solidFill>
                  <a:srgbClr val="FFFF00"/>
                </a:solidFill>
              </a:rPr>
              <a:t>ถูกวธี</a:t>
            </a:r>
            <a:r>
              <a:rPr lang="th-TH" dirty="0" smtClean="0">
                <a:solidFill>
                  <a:srgbClr val="FFFF00"/>
                </a:solidFill>
              </a:rPr>
              <a:t> เพื่อให้อุปกรณ์คงสภาพ และปลอดภัยสำหรับผู้ที่ใช้อุปกรณ์นั้นๆ จะได้ไม่ต้องเสี่ยงกับอันตรายที่เกิดขึ้นหากอุปกรณ์ชำรุดและกฎระเบียบที่จำเป็นต้องมีคือ การตรวจสอบเครื่องมือและอุปกรณ์ ก่อนการใช้งานทุกครั้ง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651" y="158422"/>
            <a:ext cx="10515600" cy="11430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FF0000"/>
                </a:solidFill>
              </a:rPr>
              <a:t>การบำรุงรักษาอุปกรณ์</a:t>
            </a:r>
          </a:p>
          <a:p>
            <a:pPr algn="l"/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รูปภาพ 3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94704" cy="140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Documents and Settings\nkc\My Documents\Downloads\550px-Move-to-bottom-Step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637" y="4662154"/>
            <a:ext cx="2620274" cy="2260242"/>
          </a:xfrm>
          <a:prstGeom prst="flowChartTermina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nkc\My Documents\Downloads\sports1rgb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4603" y="3812147"/>
            <a:ext cx="3331335" cy="3020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8" name="Picture 2" descr="C:\Documents and Settings\nkc\My Documents\Downloads\article-2098056-046064970000044D-533_468x3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6663" y="4443211"/>
            <a:ext cx="3439754" cy="249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96391690"/>
      </p:ext>
    </p:extLst>
  </p:cSld>
  <p:clrMapOvr>
    <a:masterClrMapping/>
  </p:clrMapOvr>
  <p:transition spd="med">
    <p:cover dir="u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039" y="2801155"/>
            <a:ext cx="109728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th-TH" dirty="0" smtClean="0">
                <a:solidFill>
                  <a:srgbClr val="FFFF00"/>
                </a:solidFill>
              </a:rPr>
              <a:t>         บำรุงรักษาเชิงป้องกัน คือการดูแลระบบและการป้องกัน ของเครื่องมือและอุปกรณ์  เพื่อที่จะเก็บไว้ในที่ปลอดภัย สภาพใช้งานได้ เรามักจะต้องทราบว่าการบำรุงรักษาอุปกรณ์ ถ้าไม่หมั่นเช็คหรือตรวจสอบก่อนและหลังการใช้งาน อาจเป็นอันตรายหรืออาจส่งผลให้เกิดการบาดเจ็บได้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138" y="364488"/>
            <a:ext cx="10515600" cy="1143000"/>
          </a:xfrm>
        </p:spPr>
        <p:txBody>
          <a:bodyPr>
            <a:normAutofit/>
          </a:bodyPr>
          <a:lstStyle/>
          <a:p>
            <a:r>
              <a:rPr lang="th-TH" sz="6000" dirty="0" smtClean="0">
                <a:solidFill>
                  <a:srgbClr val="FF0000"/>
                </a:solidFill>
              </a:rPr>
              <a:t>การบำรุงรักษาอุปกรณ์เชิงป้องกัน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รูปภาพ 3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49251" cy="145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Documents and Settings\nkc\My Documents\Downloads\sports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0513" y="4146997"/>
            <a:ext cx="3421487" cy="271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nkc\My Documents\Downloads\PEC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9122" y="4173747"/>
            <a:ext cx="3412901" cy="278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96391690"/>
      </p:ext>
    </p:extLst>
  </p:cSld>
  <p:clrMapOvr>
    <a:masterClrMapping/>
  </p:clrMapOvr>
  <p:transition spd="med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299" y="-19323"/>
            <a:ext cx="9144000" cy="1143000"/>
          </a:xfrm>
        </p:spPr>
        <p:txBody>
          <a:bodyPr>
            <a:normAutofit/>
          </a:bodyPr>
          <a:lstStyle/>
          <a:p>
            <a:r>
              <a:rPr lang="th-TH" sz="6000" dirty="0" smtClean="0">
                <a:solidFill>
                  <a:srgbClr val="FF0000"/>
                </a:solidFill>
              </a:rPr>
              <a:t>ตารางการบำรุงอุปกรณ์กีฬาขั้นต้น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 descr="Sample table with 3 columns, 4 row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247536656"/>
              </p:ext>
            </p:extLst>
          </p:nvPr>
        </p:nvGraphicFramePr>
        <p:xfrm>
          <a:off x="257578" y="1075387"/>
          <a:ext cx="11178861" cy="53833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78050"/>
                <a:gridCol w="4842457"/>
                <a:gridCol w="3258354"/>
              </a:tblGrid>
              <a:tr h="134584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อุปกรณ์</a:t>
                      </a:r>
                      <a:endParaRPr lang="en-US" sz="3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</a:rPr>
                        <a:t>การดูแลรักษา</a:t>
                      </a:r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0000"/>
                          </a:solidFill>
                        </a:rPr>
                        <a:t>สถานที่เก็บรักษา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345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/>
                        <a:t>ลูกบอล</a:t>
                      </a:r>
                      <a:r>
                        <a:rPr lang="en-US" sz="2000" b="1" dirty="0" smtClean="0"/>
                        <a:t>(</a:t>
                      </a:r>
                      <a:r>
                        <a:rPr lang="th-TH" sz="2000" b="1" dirty="0" smtClean="0"/>
                        <a:t>ยางและพลาสติก</a:t>
                      </a:r>
                      <a:r>
                        <a:rPr lang="en-US" sz="2000" b="1" dirty="0" smtClean="0"/>
                        <a:t>)</a:t>
                      </a:r>
                      <a:endParaRPr lang="th-TH" sz="2000" b="1" dirty="0" smtClean="0"/>
                    </a:p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/>
                        <a:t>ควรเช็คสภาพลมและการรั่วของลมก่อนและหลังนำไปใช้ และดูว่าสภาพยางว่ามันเปราะหรือไม่ ถ้ามีให้รีบซ่อมแซมทันที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2000" b="1" dirty="0" smtClean="0"/>
                        <a:t>            ที่ร่มและปลอดจากแสงแดด</a:t>
                      </a:r>
                    </a:p>
                    <a:p>
                      <a:pPr lvl="0"/>
                      <a:endParaRPr lang="th-TH" sz="2000" b="1" dirty="0" smtClean="0"/>
                    </a:p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1345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ลูกตระกร้อและไม้เบสบอล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(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ไม้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)</a:t>
                      </a:r>
                      <a:endParaRPr lang="th-TH" sz="2000" b="1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/>
                        <a:t>ควรเช็คสภาพว่ามีการแตกของเนื้อไม้หรือมีการหลุดลอกของเนื้อไม้รึเปล่า พยามอย่าให้อุปกรณ์ประเภทไม้โดนน้ำเด็ดขาด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ที่ร่ม ไม่อยู่ในที่อับชื้น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345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/>
                        <a:t>ประตูฟุตบอลและแป้น</a:t>
                      </a:r>
                      <a:r>
                        <a:rPr lang="th-TH" sz="2000" b="1" dirty="0" err="1" smtClean="0"/>
                        <a:t>บาส</a:t>
                      </a:r>
                      <a:r>
                        <a:rPr lang="en-US" sz="2000" b="1" dirty="0" smtClean="0"/>
                        <a:t>(</a:t>
                      </a:r>
                      <a:r>
                        <a:rPr lang="th-TH" sz="2000" b="1" dirty="0" smtClean="0"/>
                        <a:t>โลหะหรือเหล็ก</a:t>
                      </a:r>
                      <a:r>
                        <a:rPr lang="en-US" sz="2000" b="1" dirty="0" smtClean="0"/>
                        <a:t>)</a:t>
                      </a:r>
                      <a:endParaRPr lang="th-TH" sz="2000" b="1" dirty="0" smtClean="0"/>
                    </a:p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/>
                        <a:t>ควรตรวจเช็คว่ามีการเกิดสนิมหรือการหรือมีโครงสร้างผุพังหรือไม่ ถ้ามีก็ควรขัดออกหรือทาสีทับหรือเคลือบด้วยสีที่ป้องกันสนิม หรือทาน้ำยาป้องกันสนิมนั้นกับอุปกรณ์ก็ได้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/>
                        <a:t>ทุกที่ 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6" name="รูปภาพ 5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8642" cy="103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60464928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90" y="231822"/>
            <a:ext cx="9144000" cy="1143000"/>
          </a:xfrm>
        </p:spPr>
        <p:txBody>
          <a:bodyPr>
            <a:noAutofit/>
          </a:bodyPr>
          <a:lstStyle/>
          <a:p>
            <a:r>
              <a:rPr lang="th-TH" sz="5400" dirty="0" smtClean="0">
                <a:solidFill>
                  <a:srgbClr val="FF0000"/>
                </a:solidFill>
              </a:rPr>
              <a:t/>
            </a:r>
            <a:br>
              <a:rPr lang="th-TH" sz="5400" dirty="0" smtClean="0">
                <a:solidFill>
                  <a:srgbClr val="FF0000"/>
                </a:solidFill>
              </a:rPr>
            </a:br>
            <a:r>
              <a:rPr lang="th-TH" sz="5400" dirty="0" smtClean="0">
                <a:solidFill>
                  <a:srgbClr val="FF0000"/>
                </a:solidFill>
              </a:rPr>
              <a:t>การดูแลรักษาอุปกรณ์กีฬาประเภทลูกบอล</a:t>
            </a: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492" y="1366774"/>
            <a:ext cx="10354614" cy="44577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2400" dirty="0" smtClean="0">
                <a:solidFill>
                  <a:srgbClr val="FFFF00"/>
                </a:solidFill>
              </a:rPr>
              <a:t>           อุปกรณ์พวกลูกบอลหรือลูกยางควรได้รับการดูแลและเก็บรักษาให้ดี เพื่อให้มีประสิทธิภาพในการใช้งานให้ นานที่สุด เพื่อความประหยัดและเป็นการปลูกฝังให้ผู้เล่นเกิดนิสัยรักความมีระเบียบ โดยมีหลักปฏิบัติดังนี้</a:t>
            </a:r>
          </a:p>
          <a:p>
            <a:pPr>
              <a:buNone/>
            </a:pPr>
            <a:r>
              <a:rPr lang="th-TH" sz="2400" dirty="0" smtClean="0">
                <a:solidFill>
                  <a:srgbClr val="FFFF00"/>
                </a:solidFill>
              </a:rPr>
              <a:t>        1. มีชั้นหรือตู้เก็บอุปกรณ์ไว้โดยเฉพาะ และควรเก็บแยกประเภทให้เรียบร้อยเพื่อสะดวกในการนำมาใช้</a:t>
            </a:r>
            <a:br>
              <a:rPr lang="th-TH" sz="2400" dirty="0" smtClean="0">
                <a:solidFill>
                  <a:srgbClr val="FFFF00"/>
                </a:solidFill>
              </a:rPr>
            </a:br>
            <a:r>
              <a:rPr lang="th-TH" sz="2400" dirty="0" smtClean="0">
                <a:solidFill>
                  <a:srgbClr val="FFFF00"/>
                </a:solidFill>
              </a:rPr>
              <a:t> 2. อย่าให้ลูกบอลที่ทำด้วยหนังถูกน้ำนาน ๆ เพราะจะเป็นการเพิ่มน้ำหนักให้มากขึ้น</a:t>
            </a:r>
            <a:br>
              <a:rPr lang="th-TH" sz="2400" dirty="0" smtClean="0">
                <a:solidFill>
                  <a:srgbClr val="FFFF00"/>
                </a:solidFill>
              </a:rPr>
            </a:br>
            <a:r>
              <a:rPr lang="th-TH" sz="2400" dirty="0" smtClean="0">
                <a:solidFill>
                  <a:srgbClr val="FFFF00"/>
                </a:solidFill>
              </a:rPr>
              <a:t>     ควรใช้ผ้าเช็ดให้แห้งทันทีก่อนที่จะนำลูกบอลมาเล่นต่อไป</a:t>
            </a:r>
            <a:br>
              <a:rPr lang="th-TH" sz="2400" dirty="0" smtClean="0">
                <a:solidFill>
                  <a:srgbClr val="FFFF00"/>
                </a:solidFill>
              </a:rPr>
            </a:br>
            <a:r>
              <a:rPr lang="th-TH" sz="2400" dirty="0" smtClean="0">
                <a:solidFill>
                  <a:srgbClr val="FFFF00"/>
                </a:solidFill>
              </a:rPr>
              <a:t> 3. ทำความสะอาดลูกบอลทุกครั้งด้วยการใช้ผ้าแห้งเช็ด ก่อนที่จะนำไปเก็บ</a:t>
            </a:r>
            <a:br>
              <a:rPr lang="th-TH" sz="2400" dirty="0" smtClean="0">
                <a:solidFill>
                  <a:srgbClr val="FFFF00"/>
                </a:solidFill>
              </a:rPr>
            </a:br>
            <a:r>
              <a:rPr lang="th-TH" sz="2400" dirty="0" smtClean="0">
                <a:solidFill>
                  <a:srgbClr val="FFFF00"/>
                </a:solidFill>
              </a:rPr>
              <a:t> 4. การสูบลมหรือปล่อยลมออกจากลูกบอลควรใช้เข็มที่ใช้กับลูกบอลโดยเฉพาะ</a:t>
            </a:r>
            <a:br>
              <a:rPr lang="th-TH" sz="2400" dirty="0" smtClean="0">
                <a:solidFill>
                  <a:srgbClr val="FFFF00"/>
                </a:solidFill>
              </a:rPr>
            </a:br>
            <a:r>
              <a:rPr lang="th-TH" sz="2400" dirty="0" smtClean="0">
                <a:solidFill>
                  <a:srgbClr val="FFFF00"/>
                </a:solidFill>
              </a:rPr>
              <a:t>     ถ้าใช้ของแหลมชนิดอื่นจะทำให้ลูกบอลชำรุดได้ง่าย</a:t>
            </a:r>
          </a:p>
          <a:p>
            <a:pPr>
              <a:buNone/>
            </a:pPr>
            <a:r>
              <a:rPr lang="th-TH" sz="2400" dirty="0" smtClean="0">
                <a:solidFill>
                  <a:srgbClr val="FFFF00"/>
                </a:solidFill>
              </a:rPr>
              <a:t>       5. ห้ามเล่นลูกบอลใกล้ลวดหนาม หรือต้นไม้ที่มีหนามแหลมคม </a:t>
            </a:r>
            <a:br>
              <a:rPr lang="th-TH" sz="2400" dirty="0" smtClean="0">
                <a:solidFill>
                  <a:srgbClr val="FFFF00"/>
                </a:solidFill>
              </a:rPr>
            </a:br>
            <a:r>
              <a:rPr lang="th-TH" sz="2400" dirty="0" smtClean="0">
                <a:solidFill>
                  <a:srgbClr val="FFFF00"/>
                </a:solidFill>
              </a:rPr>
              <a:t/>
            </a:r>
            <a:br>
              <a:rPr lang="th-TH" sz="2400" dirty="0" smtClean="0">
                <a:solidFill>
                  <a:srgbClr val="FFFF00"/>
                </a:solidFill>
              </a:rPr>
            </a:b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5" name="รูปภาพ 4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68818" cy="3065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206" y="811367"/>
            <a:ext cx="10613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FFFF00"/>
                </a:solidFill>
              </a:rPr>
              <a:t> ได้แก่ ลูกฟุตบอล ลูกฟุต</a:t>
            </a:r>
            <a:r>
              <a:rPr lang="th-TH" sz="2800" dirty="0" err="1" smtClean="0">
                <a:solidFill>
                  <a:srgbClr val="FFFF00"/>
                </a:solidFill>
              </a:rPr>
              <a:t>ซอล</a:t>
            </a:r>
            <a:r>
              <a:rPr lang="th-TH" sz="2800" dirty="0" smtClean="0">
                <a:solidFill>
                  <a:srgbClr val="FFFF00"/>
                </a:solidFill>
              </a:rPr>
              <a:t> ลูก</a:t>
            </a:r>
            <a:r>
              <a:rPr lang="th-TH" sz="2800" dirty="0" err="1" smtClean="0">
                <a:solidFill>
                  <a:srgbClr val="FFFF00"/>
                </a:solidFill>
              </a:rPr>
              <a:t>บาสเก็ต</a:t>
            </a:r>
            <a:r>
              <a:rPr lang="th-TH" sz="2800" dirty="0" smtClean="0">
                <a:solidFill>
                  <a:srgbClr val="FFFF00"/>
                </a:solidFill>
              </a:rPr>
              <a:t>บอล ลูกแชร์บอลและแฮนด์บอล ลูกวอลเลย์บอล ลูกรักบี้ และอื่นๆ</a:t>
            </a:r>
          </a:p>
        </p:txBody>
      </p:sp>
      <p:pic>
        <p:nvPicPr>
          <p:cNvPr id="7" name="Picture 2" descr="C:\Documents and Settings\nkc\My Documents\Downloads\4-SPT-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9246" y="5576552"/>
            <a:ext cx="2141425" cy="998113"/>
          </a:xfrm>
          <a:prstGeom prst="rect">
            <a:avLst/>
          </a:prstGeom>
          <a:noFill/>
        </p:spPr>
      </p:pic>
      <p:pic>
        <p:nvPicPr>
          <p:cNvPr id="8" name="Picture 3" descr="C:\Documents and Settings\nkc\My Documents\Downloads\4-SPT-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8326" y="3595247"/>
            <a:ext cx="1820035" cy="1807440"/>
          </a:xfrm>
          <a:prstGeom prst="rect">
            <a:avLst/>
          </a:prstGeom>
          <a:noFill/>
        </p:spPr>
      </p:pic>
      <p:pic>
        <p:nvPicPr>
          <p:cNvPr id="9" name="Picture 4" descr="C:\Documents and Settings\nkc\My Documents\Downloads\4-SPT-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477118"/>
            <a:ext cx="1519706" cy="1519706"/>
          </a:xfrm>
          <a:prstGeom prst="rect">
            <a:avLst/>
          </a:prstGeom>
          <a:noFill/>
        </p:spPr>
      </p:pic>
      <p:pic>
        <p:nvPicPr>
          <p:cNvPr id="10" name="Picture 5" descr="C:\Documents and Settings\nkc\My Documents\Downloads\4-SPT-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06096"/>
            <a:ext cx="1472597" cy="1526146"/>
          </a:xfrm>
          <a:prstGeom prst="rect">
            <a:avLst/>
          </a:prstGeom>
          <a:noFill/>
        </p:spPr>
      </p:pic>
      <p:pic>
        <p:nvPicPr>
          <p:cNvPr id="3074" name="Picture 2" descr="C:\Documents and Settings\nkc\My Documents\Downloads\4-SPT-3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87529" y="4997003"/>
            <a:ext cx="1582200" cy="1860997"/>
          </a:xfrm>
          <a:prstGeom prst="rect">
            <a:avLst/>
          </a:prstGeom>
          <a:noFill/>
        </p:spPr>
      </p:pic>
      <p:sp>
        <p:nvSpPr>
          <p:cNvPr id="11" name="คูณ 10"/>
          <p:cNvSpPr/>
          <p:nvPr/>
        </p:nvSpPr>
        <p:spPr>
          <a:xfrm>
            <a:off x="2768957" y="5087154"/>
            <a:ext cx="1223493" cy="9659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3876539" y="5422003"/>
            <a:ext cx="450761" cy="32197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fad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216" y="0"/>
            <a:ext cx="9144000" cy="11430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</a:rPr>
              <a:t>การดูแลรักษาอุปกรณ์กีฬาตะกร้อ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7" y="1006162"/>
            <a:ext cx="10002594" cy="44577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2400" b="1" dirty="0" smtClean="0">
                <a:solidFill>
                  <a:srgbClr val="FFFF00"/>
                </a:solidFill>
              </a:rPr>
              <a:t>1. ไม่ควรนำตะกร้อที่เปียกน้ำมาเล่น เพราะนอกจากน้ำหนักของตะกร้อจะเพิ่มมากขึ้นแล้ว ยังทำให้ตะกร้อชำรุดมากกว่า</a:t>
            </a:r>
            <a:r>
              <a:rPr lang="th-TH" sz="2400" dirty="0" smtClean="0">
                <a:solidFill>
                  <a:srgbClr val="FFFF00"/>
                </a:solidFill>
              </a:rPr>
              <a:t> ปกติ</a:t>
            </a:r>
          </a:p>
          <a:p>
            <a:pPr>
              <a:buNone/>
            </a:pPr>
            <a:r>
              <a:rPr lang="th-TH" sz="2400" b="1" dirty="0" smtClean="0">
                <a:solidFill>
                  <a:srgbClr val="FFFF00"/>
                </a:solidFill>
              </a:rPr>
              <a:t>2. ทำความสะอาดลูกตะกร้อทุกครั้งก่อนที่จะนำไปเก็บ ด้วยการใช้ผ้าแห้งเช็ด ตากหรือผึ่งให้แห้ง จะทำให้ตะกร้อมีอายุ</a:t>
            </a:r>
            <a:r>
              <a:rPr lang="th-TH" sz="2400" dirty="0" smtClean="0">
                <a:solidFill>
                  <a:srgbClr val="FFFF00"/>
                </a:solidFill>
              </a:rPr>
              <a:t> การใช้งานมากขึ้น</a:t>
            </a:r>
          </a:p>
          <a:p>
            <a:pPr>
              <a:buNone/>
            </a:pPr>
            <a:r>
              <a:rPr lang="th-TH" sz="2400" b="1" dirty="0" smtClean="0">
                <a:solidFill>
                  <a:srgbClr val="FFFF00"/>
                </a:solidFill>
              </a:rPr>
              <a:t>3. อุปกรณ์ที่ชำรุด เช่น ลูกตะกร้อ ให้รีบซ่อมแซมทันที การปล่อยทิ้งไว้จะทำให้เสียหายมากขึ้น</a:t>
            </a:r>
            <a:endParaRPr lang="th-TH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h-TH" sz="2400" b="1" dirty="0" smtClean="0">
                <a:solidFill>
                  <a:srgbClr val="FFFF00"/>
                </a:solidFill>
              </a:rPr>
              <a:t>4. ควรมีกระเป๋าหรือตู้เก็บอุปกรณ์โดยเฉพาะ และควรเก็บแยกประเภทให้เรียบร้อยเพื่อสะดวกที่จะนำมาใช้</a:t>
            </a:r>
            <a:endParaRPr lang="th-TH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h-TH" sz="2400" b="1" dirty="0" smtClean="0">
                <a:solidFill>
                  <a:srgbClr val="FFFF00"/>
                </a:solidFill>
              </a:rPr>
              <a:t>5. ถ้าเป็นตะกร้อหวายควรทาด้วยน้ำมันพืช เช่น น้ำมันมะพร้าว แล้วนำไปตากแดดบ้าง โดยจะต้องระมัดระวังไม่ให้โดน</a:t>
            </a:r>
            <a:r>
              <a:rPr lang="th-TH" sz="2400" dirty="0" smtClean="0">
                <a:solidFill>
                  <a:srgbClr val="FFFF00"/>
                </a:solidFill>
              </a:rPr>
              <a:t> น้ำ เพราะจะทำให้หวายอมน้ำและพองตัว ทำให้ตะกร้อบิดเบี้ยวเสียรูปทรงและมีน้ำหนักมาก ขณะเปียกน้ำไม่ควรนำมาเตะ จนกว่าจะตากแดดให้แห้งเสียก่อน</a:t>
            </a:r>
          </a:p>
          <a:p>
            <a:pPr>
              <a:buNone/>
            </a:pPr>
            <a:r>
              <a:rPr lang="th-TH" sz="2400" b="1" dirty="0" smtClean="0">
                <a:solidFill>
                  <a:srgbClr val="FFFF00"/>
                </a:solidFill>
              </a:rPr>
              <a:t>6. ถ้าเป็นตะกร้อใยสังเคราะห์หรือพลาสติก ถ้าลูกตะกร้อเปื้อนโคลนสกปรก ก็ควรจะล้างน้ำหรือขัดถูให้สะอาดเสียก่อน</a:t>
            </a:r>
            <a:r>
              <a:rPr lang="th-TH" sz="2400" dirty="0" smtClean="0">
                <a:solidFill>
                  <a:srgbClr val="FFFF00"/>
                </a:solidFill>
              </a:rPr>
              <a:t>  จะทำให้น่าเล่นยิ่งขึ้น</a:t>
            </a:r>
          </a:p>
          <a:p>
            <a:pPr>
              <a:buNone/>
            </a:pP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5" name="รูปภาพ 4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68818" cy="3065172"/>
          </a:xfrm>
          <a:prstGeom prst="rect">
            <a:avLst/>
          </a:prstGeom>
        </p:spPr>
      </p:pic>
      <p:pic>
        <p:nvPicPr>
          <p:cNvPr id="4098" name="Picture 2" descr="C:\Documents and Settings\nkc\My Documents\Downloads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251" y="5062330"/>
            <a:ext cx="1795670" cy="1795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nkc\My Documents\Downloads\spd_20121119113838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1513" y="5271571"/>
            <a:ext cx="2734600" cy="158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nkc\My Documents\Downloads\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6569" y="5300868"/>
            <a:ext cx="4144945" cy="1649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pull dir="lu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581" y="296216"/>
            <a:ext cx="9144000" cy="1143000"/>
          </a:xfrm>
        </p:spPr>
        <p:txBody>
          <a:bodyPr>
            <a:noAutofit/>
          </a:bodyPr>
          <a:lstStyle/>
          <a:p>
            <a:r>
              <a:rPr lang="th-TH" sz="6000" dirty="0" smtClean="0">
                <a:solidFill>
                  <a:srgbClr val="FF0000"/>
                </a:solidFill>
              </a:rPr>
              <a:t>การดูแลรักษาอุปกรณ์เสริมในกีฬา </a:t>
            </a:r>
            <a:r>
              <a:rPr lang="en-US" sz="6000" dirty="0" smtClean="0">
                <a:solidFill>
                  <a:srgbClr val="FF0000"/>
                </a:solidFill>
              </a:rPr>
              <a:t/>
            </a:r>
            <a:br>
              <a:rPr lang="en-US" sz="6000" dirty="0" smtClean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072" y="439486"/>
            <a:ext cx="10354614" cy="44577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</a:rPr>
              <a:t/>
            </a:r>
            <a:br>
              <a:rPr lang="th-TH" dirty="0" smtClean="0">
                <a:solidFill>
                  <a:srgbClr val="FFFF00"/>
                </a:solidFill>
              </a:rPr>
            </a:br>
            <a:r>
              <a:rPr lang="th-TH" dirty="0" smtClean="0">
                <a:solidFill>
                  <a:srgbClr val="FFFF00"/>
                </a:solidFill>
              </a:rPr>
              <a:t>ได้แก่ แป้น</a:t>
            </a:r>
            <a:r>
              <a:rPr lang="th-TH" dirty="0" err="1" smtClean="0">
                <a:solidFill>
                  <a:srgbClr val="FFFF00"/>
                </a:solidFill>
              </a:rPr>
              <a:t>บาส</a:t>
            </a:r>
            <a:r>
              <a:rPr lang="th-TH" dirty="0" smtClean="0">
                <a:solidFill>
                  <a:srgbClr val="FFFF00"/>
                </a:solidFill>
              </a:rPr>
              <a:t> ประตูฟุตบอล  ตาข่ายวอลเลย์บอลและตระกร้อ</a:t>
            </a:r>
          </a:p>
          <a:p>
            <a:pPr>
              <a:buNone/>
            </a:pPr>
            <a:r>
              <a:rPr lang="th-TH" dirty="0" smtClean="0">
                <a:solidFill>
                  <a:srgbClr val="92D050"/>
                </a:solidFill>
              </a:rPr>
              <a:t>แป้น</a:t>
            </a:r>
            <a:r>
              <a:rPr lang="th-TH" dirty="0" err="1" smtClean="0">
                <a:solidFill>
                  <a:srgbClr val="92D050"/>
                </a:solidFill>
              </a:rPr>
              <a:t>บาส</a:t>
            </a:r>
            <a:r>
              <a:rPr lang="th-TH" dirty="0" smtClean="0">
                <a:solidFill>
                  <a:srgbClr val="92D050"/>
                </a:solidFill>
              </a:rPr>
              <a:t>  </a:t>
            </a:r>
            <a:r>
              <a:rPr lang="th-TH" dirty="0" smtClean="0">
                <a:solidFill>
                  <a:srgbClr val="FFFF00"/>
                </a:solidFill>
              </a:rPr>
              <a:t>ตาข่ายควรใช้เทปหรือลวดพันยึดให้ติดแน่นกับห่วงประตูอยู่เสมอและสำรวจเสาประตู กระดานหลัง หรือห่วงให้แน่นหนาแข็งแรง และปลอดภัย ห้ามกระโดดเกาะหรือห้อยโหนห่วงเด็ดขาด</a:t>
            </a:r>
          </a:p>
          <a:p>
            <a:pPr>
              <a:buNone/>
            </a:pPr>
            <a:r>
              <a:rPr lang="th-TH" dirty="0" smtClean="0">
                <a:solidFill>
                  <a:srgbClr val="92D050"/>
                </a:solidFill>
              </a:rPr>
              <a:t>ประตูฟุตบอลหรือ</a:t>
            </a:r>
            <a:r>
              <a:rPr lang="th-TH" dirty="0" err="1" smtClean="0">
                <a:solidFill>
                  <a:srgbClr val="92D050"/>
                </a:solidFill>
              </a:rPr>
              <a:t>โกล</a:t>
            </a:r>
            <a:r>
              <a:rPr lang="th-TH" dirty="0" smtClean="0">
                <a:solidFill>
                  <a:srgbClr val="92D050"/>
                </a:solidFill>
              </a:rPr>
              <a:t>  </a:t>
            </a:r>
            <a:r>
              <a:rPr lang="th-TH" dirty="0" smtClean="0">
                <a:solidFill>
                  <a:srgbClr val="FFFF00"/>
                </a:solidFill>
              </a:rPr>
              <a:t>ควรอย่าให้เสาเหล็กเกิดสนิม  และไม่ควรไปลอกหรือแกะวัตถุที่เคลือบกับ</a:t>
            </a:r>
            <a:r>
              <a:rPr lang="th-TH" dirty="0" err="1" smtClean="0">
                <a:solidFill>
                  <a:srgbClr val="FFFF00"/>
                </a:solidFill>
              </a:rPr>
              <a:t>โกล</a:t>
            </a:r>
            <a:r>
              <a:rPr lang="th-TH" dirty="0" smtClean="0">
                <a:solidFill>
                  <a:srgbClr val="FFFF00"/>
                </a:solidFill>
              </a:rPr>
              <a:t>นั้นออก เพราะอาจทำให้เกิดสนิมได้ และตาข่ายประตูก็ควรสำรวจว่า มีรอยขาดหรือรอย</a:t>
            </a:r>
            <a:r>
              <a:rPr lang="th-TH" dirty="0" err="1" smtClean="0">
                <a:solidFill>
                  <a:srgbClr val="FFFF00"/>
                </a:solidFill>
              </a:rPr>
              <a:t>แยกมั้ย</a:t>
            </a:r>
            <a:r>
              <a:rPr lang="th-TH" dirty="0" smtClean="0">
                <a:solidFill>
                  <a:srgbClr val="FFFF00"/>
                </a:solidFill>
              </a:rPr>
              <a:t> ถ้ามีก็ทำการเย็บหรือร้อยตาข่ายให้สมบูรณ์ และสุดท้ายดูว่าตาข่ายยึดติดกับโก</a:t>
            </a:r>
            <a:r>
              <a:rPr lang="th-TH" dirty="0" err="1" smtClean="0">
                <a:solidFill>
                  <a:srgbClr val="FFFF00"/>
                </a:solidFill>
              </a:rPr>
              <a:t>ลไหม</a:t>
            </a:r>
            <a:r>
              <a:rPr lang="th-TH" dirty="0" smtClean="0">
                <a:solidFill>
                  <a:srgbClr val="FFFF00"/>
                </a:solidFill>
              </a:rPr>
              <a:t> โดยการยึดตาข่ายหรือดึงดู หรืออาจจะเตะบอลใส่เป็นการทดสอบก็ได้</a:t>
            </a:r>
          </a:p>
          <a:p>
            <a:pPr>
              <a:buNone/>
            </a:pPr>
            <a:r>
              <a:rPr lang="th-TH" dirty="0" smtClean="0">
                <a:solidFill>
                  <a:srgbClr val="92D050"/>
                </a:solidFill>
              </a:rPr>
              <a:t>ตาข่ายวอลเลย์บอลและตระกร้อ </a:t>
            </a:r>
            <a:r>
              <a:rPr lang="th-TH" dirty="0" smtClean="0">
                <a:solidFill>
                  <a:srgbClr val="FFFF00"/>
                </a:solidFill>
              </a:rPr>
              <a:t>ให้ดูส่วนหนึ่งส่วนใดของตาข่ายขาดไหม ถ้าขาดหรือชำรุดให้รีบซ่อมแซมทันที และดูว่าหัวเสากับตาข่ายยึดติดกันหนาแน่ไหม โดยการยืดหรือดึงตาข่ายเช็คดู</a:t>
            </a:r>
            <a:br>
              <a:rPr lang="th-TH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รูปภาพ 4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68818" cy="3065172"/>
          </a:xfrm>
          <a:prstGeom prst="rect">
            <a:avLst/>
          </a:prstGeom>
        </p:spPr>
      </p:pic>
      <p:pic>
        <p:nvPicPr>
          <p:cNvPr id="1026" name="Picture 2" descr="C:\Documents and Settings\nkc\My Documents\Downloads\4-SPT-4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074" y="4945485"/>
            <a:ext cx="2639166" cy="2021982"/>
          </a:xfrm>
          <a:prstGeom prst="rect">
            <a:avLst/>
          </a:prstGeom>
          <a:noFill/>
        </p:spPr>
      </p:pic>
      <p:pic>
        <p:nvPicPr>
          <p:cNvPr id="4" name="Picture 2" descr="C:\Documents and Settings\nkc\My Documents\Downloads\spd_2010111510426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3207" y="5103774"/>
            <a:ext cx="3163217" cy="175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nkc\My Documents\Downloads\36_3_09_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25500" y="4803260"/>
            <a:ext cx="2066500" cy="206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strips dir="r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783" y="440477"/>
            <a:ext cx="8779098" cy="1162050"/>
          </a:xfrm>
        </p:spPr>
        <p:txBody>
          <a:bodyPr>
            <a:noAutofit/>
          </a:bodyPr>
          <a:lstStyle/>
          <a:p>
            <a:pPr algn="ctr"/>
            <a:r>
              <a:rPr lang="th-TH" sz="9600" b="1" u="sng" dirty="0" smtClean="0">
                <a:solidFill>
                  <a:srgbClr val="FF5050"/>
                </a:solidFill>
                <a:latin typeface="Tahoma" pitchFamily="34" charset="0"/>
              </a:rPr>
              <a:t>รายชื่อสมาชิก</a:t>
            </a:r>
            <a:endParaRPr lang="en-US" sz="9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9601" y="1652791"/>
            <a:ext cx="11354872" cy="46021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1.</a:t>
            </a:r>
            <a:r>
              <a:rPr lang="th-TH" sz="5400" b="1" dirty="0" smtClean="0">
                <a:solidFill>
                  <a:srgbClr val="FFC000"/>
                </a:solidFill>
              </a:rPr>
              <a:t>นายพิทยา </a:t>
            </a:r>
            <a:r>
              <a:rPr lang="th-TH" sz="5400" b="1" dirty="0" err="1" smtClean="0">
                <a:solidFill>
                  <a:srgbClr val="FFC000"/>
                </a:solidFill>
              </a:rPr>
              <a:t>มาตย์</a:t>
            </a:r>
            <a:r>
              <a:rPr lang="th-TH" sz="5400" b="1" dirty="0" smtClean="0">
                <a:solidFill>
                  <a:srgbClr val="FFC000"/>
                </a:solidFill>
              </a:rPr>
              <a:t>วังแสง </a:t>
            </a:r>
            <a:r>
              <a:rPr lang="en-US" sz="5400" b="1" dirty="0" smtClean="0">
                <a:solidFill>
                  <a:srgbClr val="FFC000"/>
                </a:solidFill>
              </a:rPr>
              <a:t>   553230558-8	</a:t>
            </a:r>
          </a:p>
          <a:p>
            <a:r>
              <a:rPr lang="en-US" sz="5400" b="1" dirty="0" smtClean="0">
                <a:solidFill>
                  <a:srgbClr val="FFC000"/>
                </a:solidFill>
              </a:rPr>
              <a:t>2.</a:t>
            </a:r>
            <a:r>
              <a:rPr lang="th-TH" sz="5400" b="1" dirty="0" smtClean="0">
                <a:solidFill>
                  <a:srgbClr val="FFC000"/>
                </a:solidFill>
              </a:rPr>
              <a:t>นาย</a:t>
            </a:r>
            <a:r>
              <a:rPr lang="th-TH" sz="5400" b="1" dirty="0" err="1" smtClean="0">
                <a:solidFill>
                  <a:srgbClr val="FFC000"/>
                </a:solidFill>
              </a:rPr>
              <a:t>วชิร</a:t>
            </a:r>
            <a:r>
              <a:rPr lang="th-TH" sz="5400" b="1" dirty="0" smtClean="0">
                <a:solidFill>
                  <a:srgbClr val="FFC000"/>
                </a:solidFill>
              </a:rPr>
              <a:t>ชา </a:t>
            </a:r>
            <a:r>
              <a:rPr lang="th-TH" sz="5400" b="1" dirty="0" err="1" smtClean="0">
                <a:solidFill>
                  <a:srgbClr val="FFC000"/>
                </a:solidFill>
              </a:rPr>
              <a:t>วัฒนชานันท์</a:t>
            </a:r>
            <a:r>
              <a:rPr lang="th-TH" sz="5400" b="1" dirty="0" smtClean="0">
                <a:solidFill>
                  <a:srgbClr val="FFC000"/>
                </a:solidFill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</a:rPr>
              <a:t> 553230291-2</a:t>
            </a:r>
          </a:p>
          <a:p>
            <a:r>
              <a:rPr lang="en-US" sz="5400" b="1" dirty="0" smtClean="0">
                <a:solidFill>
                  <a:srgbClr val="FFC000"/>
                </a:solidFill>
              </a:rPr>
              <a:t>3.</a:t>
            </a:r>
            <a:r>
              <a:rPr lang="th-TH" sz="5400" b="1" dirty="0" smtClean="0">
                <a:solidFill>
                  <a:srgbClr val="FFC000"/>
                </a:solidFill>
              </a:rPr>
              <a:t>นาย</a:t>
            </a:r>
            <a:r>
              <a:rPr lang="th-TH" sz="5400" b="1" dirty="0" err="1" smtClean="0">
                <a:solidFill>
                  <a:srgbClr val="FFC000"/>
                </a:solidFill>
              </a:rPr>
              <a:t>สุร</a:t>
            </a:r>
            <a:r>
              <a:rPr lang="th-TH" sz="5400" b="1" dirty="0" smtClean="0">
                <a:solidFill>
                  <a:srgbClr val="FFC000"/>
                </a:solidFill>
              </a:rPr>
              <a:t>ศักดิ์ จนมุม </a:t>
            </a:r>
            <a:r>
              <a:rPr lang="en-US" sz="5400" b="1" dirty="0" smtClean="0">
                <a:solidFill>
                  <a:srgbClr val="FFC000"/>
                </a:solidFill>
              </a:rPr>
              <a:t>       553230564-3</a:t>
            </a:r>
          </a:p>
          <a:p>
            <a:r>
              <a:rPr lang="en-US" sz="5400" b="1" dirty="0" smtClean="0">
                <a:solidFill>
                  <a:srgbClr val="FFC000"/>
                </a:solidFill>
              </a:rPr>
              <a:t>4.</a:t>
            </a:r>
            <a:r>
              <a:rPr lang="th-TH" sz="5400" b="1" dirty="0" smtClean="0">
                <a:solidFill>
                  <a:srgbClr val="FFC000"/>
                </a:solidFill>
              </a:rPr>
              <a:t>น</a:t>
            </a:r>
            <a:r>
              <a:rPr lang="en-US" sz="5400" b="1" dirty="0" smtClean="0">
                <a:solidFill>
                  <a:srgbClr val="FFC000"/>
                </a:solidFill>
              </a:rPr>
              <a:t>.</a:t>
            </a:r>
            <a:r>
              <a:rPr lang="th-TH" sz="5400" b="1" dirty="0" smtClean="0">
                <a:solidFill>
                  <a:srgbClr val="FFC000"/>
                </a:solidFill>
              </a:rPr>
              <a:t>ส</a:t>
            </a:r>
            <a:r>
              <a:rPr lang="en-US" sz="5400" b="1" dirty="0" smtClean="0">
                <a:solidFill>
                  <a:srgbClr val="FFC000"/>
                </a:solidFill>
              </a:rPr>
              <a:t>.</a:t>
            </a:r>
            <a:r>
              <a:rPr lang="th-TH" sz="5400" b="1" dirty="0" smtClean="0">
                <a:solidFill>
                  <a:srgbClr val="FFC000"/>
                </a:solidFill>
              </a:rPr>
              <a:t>ธัญชนก นาแพง </a:t>
            </a:r>
            <a:r>
              <a:rPr lang="en-US" sz="5400" b="1" dirty="0" smtClean="0">
                <a:solidFill>
                  <a:srgbClr val="FFC000"/>
                </a:solidFill>
              </a:rPr>
              <a:t>    553230555-4</a:t>
            </a:r>
          </a:p>
          <a:p>
            <a:endParaRPr lang="en-US" sz="5400" b="1" dirty="0" smtClean="0">
              <a:solidFill>
                <a:srgbClr val="FFC000"/>
              </a:solidFill>
            </a:endParaRPr>
          </a:p>
          <a:p>
            <a:endParaRPr 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986930"/>
      </p:ext>
    </p:extLst>
  </p:cSld>
  <p:clrMapOvr>
    <a:masterClrMapping/>
  </p:clrMapOvr>
  <p:transition spd="med">
    <p:checker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094" y="19318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h-TH" sz="5400" dirty="0" smtClean="0">
                <a:solidFill>
                  <a:srgbClr val="FF0000"/>
                </a:solidFill>
              </a:rPr>
              <a:t>การดูแลรักษาอุปกรณ์กีฬาส่วนตัว </a:t>
            </a: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709" y="941767"/>
            <a:ext cx="10354614" cy="5665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b="1" dirty="0" smtClean="0">
                <a:solidFill>
                  <a:srgbClr val="FFFF00"/>
                </a:solidFill>
              </a:rPr>
              <a:t>    </a:t>
            </a:r>
            <a:r>
              <a:rPr lang="th-TH" sz="3200" b="1" u="sng" dirty="0" smtClean="0">
                <a:solidFill>
                  <a:srgbClr val="92D050"/>
                </a:solidFill>
              </a:rPr>
              <a:t>รอง</a:t>
            </a:r>
            <a:r>
              <a:rPr lang="th-TH" sz="3200" b="1" u="sng" dirty="0" err="1" smtClean="0">
                <a:solidFill>
                  <a:srgbClr val="92D050"/>
                </a:solidFill>
              </a:rPr>
              <a:t>เท้าสตั๊ด</a:t>
            </a:r>
            <a:r>
              <a:rPr lang="th-TH" sz="3200" b="1" u="sng" dirty="0" smtClean="0">
                <a:solidFill>
                  <a:srgbClr val="92D050"/>
                </a:solidFill>
              </a:rPr>
              <a:t> และ รองเท้า</a:t>
            </a:r>
            <a:r>
              <a:rPr lang="th-TH" sz="3200" b="1" u="sng" dirty="0" err="1" smtClean="0">
                <a:solidFill>
                  <a:srgbClr val="92D050"/>
                </a:solidFill>
              </a:rPr>
              <a:t>บาส</a:t>
            </a:r>
            <a:r>
              <a:rPr lang="th-TH" sz="3200" b="1" u="sng" dirty="0" smtClean="0">
                <a:solidFill>
                  <a:srgbClr val="92D050"/>
                </a:solidFill>
              </a:rPr>
              <a:t> </a:t>
            </a:r>
          </a:p>
          <a:p>
            <a:pPr>
              <a:buNone/>
            </a:pPr>
            <a:r>
              <a:rPr lang="th-TH" sz="3200" b="1" u="sng" dirty="0" smtClean="0">
                <a:solidFill>
                  <a:srgbClr val="92D050"/>
                </a:solidFill>
              </a:rPr>
              <a:t> วิธีดูแลรักษา</a:t>
            </a:r>
          </a:p>
          <a:p>
            <a:pPr>
              <a:buNone/>
            </a:pPr>
            <a:r>
              <a:rPr lang="th-TH" sz="3200" b="1" dirty="0" smtClean="0">
                <a:solidFill>
                  <a:srgbClr val="FFFF00"/>
                </a:solidFill>
              </a:rPr>
              <a:t> - ล้างและทำความสะอาดทุกครั้งหลังใช้งาน</a:t>
            </a:r>
          </a:p>
          <a:p>
            <a:pPr>
              <a:buNone/>
            </a:pPr>
            <a:r>
              <a:rPr lang="th-TH" sz="3200" b="1" dirty="0" smtClean="0">
                <a:solidFill>
                  <a:srgbClr val="FFFF00"/>
                </a:solidFill>
              </a:rPr>
              <a:t> - เก็บใส่กล่องหรือชั้นวางแล้วใส่ซองกันความชื้นไว้</a:t>
            </a:r>
          </a:p>
          <a:p>
            <a:pPr>
              <a:buNone/>
            </a:pPr>
            <a:r>
              <a:rPr lang="th-TH" sz="3200" b="1" dirty="0" smtClean="0">
                <a:solidFill>
                  <a:srgbClr val="FFFF00"/>
                </a:solidFill>
              </a:rPr>
              <a:t> - เก็บไว้ในที่ร่มปลอดจากแสงแดด</a:t>
            </a:r>
          </a:p>
          <a:p>
            <a:pPr>
              <a:buNone/>
            </a:pPr>
            <a:r>
              <a:rPr lang="th-TH" sz="3200" b="1" u="sng" dirty="0" smtClean="0">
                <a:solidFill>
                  <a:srgbClr val="92D050"/>
                </a:solidFill>
              </a:rPr>
              <a:t>   ถุงมือผู้รักษาประตูและสนับแข้ง</a:t>
            </a:r>
          </a:p>
          <a:p>
            <a:pPr>
              <a:buNone/>
            </a:pPr>
            <a:r>
              <a:rPr lang="th-TH" sz="3200" b="1" u="sng" dirty="0" smtClean="0">
                <a:solidFill>
                  <a:srgbClr val="92D050"/>
                </a:solidFill>
              </a:rPr>
              <a:t>วิธีดูแลรักษา</a:t>
            </a:r>
          </a:p>
          <a:p>
            <a:pPr>
              <a:buNone/>
            </a:pPr>
            <a:r>
              <a:rPr lang="th-TH" sz="3200" b="1" dirty="0" smtClean="0">
                <a:solidFill>
                  <a:srgbClr val="FFFF00"/>
                </a:solidFill>
              </a:rPr>
              <a:t>- ล้างด้วยน้ำยาหรือทำความสะอาดทุกครั้งหลังใช้งาน</a:t>
            </a:r>
          </a:p>
          <a:p>
            <a:pPr>
              <a:buFontTx/>
              <a:buChar char="-"/>
            </a:pPr>
            <a:r>
              <a:rPr lang="th-TH" sz="3200" b="1" dirty="0" smtClean="0">
                <a:solidFill>
                  <a:srgbClr val="FFFF00"/>
                </a:solidFill>
              </a:rPr>
              <a:t>เก็บไว้ในที่ร่มและปลอดแสง </a:t>
            </a:r>
          </a:p>
          <a:p>
            <a:pPr>
              <a:buNone/>
            </a:pPr>
            <a:endParaRPr lang="th-TH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th-TH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th-TH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h-TH" sz="3200" b="1" dirty="0" smtClean="0">
                <a:solidFill>
                  <a:srgbClr val="FFFF00"/>
                </a:solidFill>
              </a:rPr>
              <a:t>  </a:t>
            </a:r>
          </a:p>
          <a:p>
            <a:pPr>
              <a:buNone/>
            </a:pPr>
            <a:endParaRPr lang="th-TH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h-TH" sz="3200" b="1" dirty="0" smtClean="0">
                <a:solidFill>
                  <a:srgbClr val="FFFF00"/>
                </a:solidFill>
              </a:rPr>
              <a:t>    </a:t>
            </a:r>
          </a:p>
          <a:p>
            <a:pPr>
              <a:buNone/>
            </a:pPr>
            <a:endParaRPr lang="th-TH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" name="รูปภาพ 4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68818" cy="3065172"/>
          </a:xfrm>
          <a:prstGeom prst="rect">
            <a:avLst/>
          </a:prstGeom>
        </p:spPr>
      </p:pic>
      <p:pic>
        <p:nvPicPr>
          <p:cNvPr id="2050" name="Picture 2" descr="C:\Documents and Settings\nkc\My Documents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96282" y="4700790"/>
            <a:ext cx="1695718" cy="215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nkc\My Documents\Downloads\spd_20120517161343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7589" y="3940935"/>
            <a:ext cx="1895205" cy="196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nkc\My Documents\Downloads\f72a3c1d9a79d34bfdf9dbc737fbafe8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4157" y="1367999"/>
            <a:ext cx="2238487" cy="167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nkc\My Documents\Downloads\9GDoxdzhv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24704" y="2665927"/>
            <a:ext cx="2067296" cy="1550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wedg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55" y="0"/>
            <a:ext cx="10783907" cy="1143000"/>
          </a:xfrm>
        </p:spPr>
        <p:txBody>
          <a:bodyPr>
            <a:noAutofit/>
          </a:bodyPr>
          <a:lstStyle/>
          <a:p>
            <a:r>
              <a:rPr lang="th-TH" sz="6600" dirty="0" smtClean="0">
                <a:solidFill>
                  <a:srgbClr val="FF0000"/>
                </a:solidFill>
              </a:rPr>
              <a:t>การบำรุงรักษาอุปกรณ์กีฬา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24" y="478123"/>
            <a:ext cx="10354614" cy="44577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</a:rPr>
              <a:t/>
            </a:r>
            <a:br>
              <a:rPr lang="th-TH" sz="3200" dirty="0" smtClean="0">
                <a:solidFill>
                  <a:srgbClr val="FFFF00"/>
                </a:solidFill>
              </a:rPr>
            </a:br>
            <a:r>
              <a:rPr lang="th-TH" sz="3200" dirty="0" smtClean="0">
                <a:solidFill>
                  <a:srgbClr val="FFFF00"/>
                </a:solidFill>
              </a:rPr>
              <a:t>การบำรุงรักษาอุปกรณ์กีฬาจะช่วยให้อุปกรณ์กีฬามีความคงทนและใช้งานได้ยาวนานกว่า เมื่อเทียบกับอุปกรณ์ที่ไม่ได้ทำการบำรุงรักษา เช่น ลูกฟุตบอล ที่มีการทำความสะอาดและเช็คลมในลูก รวมถึงการเก็บในที่ร่ม จะทนสภาพกว่าลูกบอลที่ไม่มีการทำความสะอาด และ ตากแดด เพราะ วัสดุที่หุ้มลูกบอลอาจจะแปรสภาพได้ คือ หนังลูกฟุตบอลลอก หนังลูกฟุตบอลบวมเป็นจุด ดั้งนั้น การทำนุบำรุงรักษาอุปกรณ์กีฬา ถือว่าเป็นการถนอมการใช้งานให้อุปกรณ์ได้เป็นอย่างดี  จะทำให้อุปกรณ์กีฬาใช้งานได้อย่างมีประสิทธิ์ภาพและใช้งานได้อย่างยาวนาน </a:t>
            </a:r>
            <a:br>
              <a:rPr lang="th-TH" sz="3200" dirty="0" smtClean="0">
                <a:solidFill>
                  <a:srgbClr val="FFFF00"/>
                </a:solidFill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" name="รูปภาพ 4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68818" cy="3065172"/>
          </a:xfrm>
          <a:prstGeom prst="rect">
            <a:avLst/>
          </a:prstGeom>
        </p:spPr>
      </p:pic>
      <p:pic>
        <p:nvPicPr>
          <p:cNvPr id="3074" name="Picture 2" descr="C:\Documents and Settings\nkc\My Documents\Downloads\331363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4146" y="4018208"/>
            <a:ext cx="3807854" cy="283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nkc\My Documents\Downloads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79" y="4398136"/>
            <a:ext cx="2511380" cy="2511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nkc\My Documents\Downloads\sports-equipment-vector_34-521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8641" y="4456091"/>
            <a:ext cx="2809742" cy="246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comb dir="vert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52" y="515159"/>
            <a:ext cx="9144000" cy="1143000"/>
          </a:xfrm>
        </p:spPr>
        <p:txBody>
          <a:bodyPr>
            <a:noAutofit/>
          </a:bodyPr>
          <a:lstStyle/>
          <a:p>
            <a:r>
              <a:rPr lang="th-TH" sz="7200" u="sng" dirty="0" smtClean="0">
                <a:solidFill>
                  <a:srgbClr val="FF0000"/>
                </a:solidFill>
              </a:rPr>
              <a:t>สรุป </a:t>
            </a:r>
            <a:r>
              <a:rPr lang="th-TH" sz="7200" dirty="0" smtClean="0">
                <a:solidFill>
                  <a:srgbClr val="FF0000"/>
                </a:solidFill>
              </a:rPr>
              <a:t>อุปกรณ์และการบำรุงรักษา</a:t>
            </a:r>
            <a:r>
              <a:rPr lang="en-US" sz="7200" dirty="0" smtClean="0">
                <a:solidFill>
                  <a:srgbClr val="FF0000"/>
                </a:solidFill>
              </a:rPr>
              <a:t/>
            </a:r>
            <a:br>
              <a:rPr lang="en-US" sz="7200" dirty="0" smtClean="0">
                <a:solidFill>
                  <a:srgbClr val="FF0000"/>
                </a:solidFill>
              </a:rPr>
            </a:b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612" y="1006155"/>
            <a:ext cx="10766739" cy="44577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b="1" dirty="0" smtClean="0">
                <a:solidFill>
                  <a:srgbClr val="FFFF00"/>
                </a:solidFill>
              </a:rPr>
              <a:t>           อุปกรณ์กีฬาต่างๆ ถือว่ามีความสำคัญมากในการเล่นกีฬาและออกกำลังกาย ถ้าไม่มีอุปกรณ์ที่สมบูรณ์และมีประสิทธิ์ภาพ อาจเสี่ยงต่อการบาดเจ็บหรือเกิดอันตรายแก่นักกีฬาและผู้ที่ใช้งานอุปกรณ์นั้นได้ ส่วนการบำรุงรักษาอุปกรณ์กีฬาต่างๆก็เป็นเรื่องสำคัญมากต่อการใช้งานอุปกรณ์ เพราะ ถ้าเราไม่บำรุงรักษาอุปกรณ์จะทำให้อุปกรณ์ต่างๆ ชำรุดหรือเสียก่อนระยะเวลาอันควรได้  นักกีฬาและผู้ที่ใช้อุปกรณ์กีฬาเองก็ต้องการอุปกรณ์ที่แข็งแรง คงทน ปลอดภัย ได้มาตรฐาน ดังนั้น ผู้ที่ใช้อุปกรณ์กีฬาต่างๆ ควรทดสอบหรือเช็คสภาพอุปกรณ์ก่อนและหลังการใช้งานอุปกรณ์เหล่านั้นเสมอว่าใช้ได้ไหม มีการชำรุดไหม และต้องหมั่นดูแลรักษาอุปกรณ์ตามคำแนะนำหรือฉลากที่ติดมากับอุปกรณ์นั้นๆ เพื่อที่อุปกรณ์นั้น จะได้มีสภาพที่ดี และใช้ได้ยาวนานนั่นเอง </a:t>
            </a:r>
            <a:br>
              <a:rPr lang="th-TH" b="1" dirty="0" smtClean="0">
                <a:solidFill>
                  <a:srgbClr val="FFFF00"/>
                </a:solidFill>
              </a:rPr>
            </a:br>
            <a:r>
              <a:rPr lang="th-TH" b="1" dirty="0" smtClean="0">
                <a:solidFill>
                  <a:srgbClr val="FFFF00"/>
                </a:solidFill>
              </a:rPr>
              <a:t/>
            </a:r>
            <a:br>
              <a:rPr lang="th-TH" b="1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รูปภาพ 4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68818" cy="3065172"/>
          </a:xfrm>
          <a:prstGeom prst="rect">
            <a:avLst/>
          </a:prstGeom>
        </p:spPr>
      </p:pic>
      <p:pic>
        <p:nvPicPr>
          <p:cNvPr id="6" name="Picture 3" descr="C:\Documents and Settings\nkc\My Documents\Downloads\Sports-Equipment-on-WhiteSmal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3645" y="4662153"/>
            <a:ext cx="9981126" cy="227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strips dir="ld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357" y="891239"/>
            <a:ext cx="10131383" cy="1162050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 smtClean="0">
                <a:solidFill>
                  <a:srgbClr val="FF0000"/>
                </a:solidFill>
              </a:rPr>
              <a:t>T</a:t>
            </a:r>
            <a:r>
              <a:rPr lang="en-US" sz="15000" b="1" dirty="0" smtClean="0">
                <a:solidFill>
                  <a:schemeClr val="tx1">
                    <a:lumMod val="95000"/>
                  </a:schemeClr>
                </a:solidFill>
              </a:rPr>
              <a:t>H</a:t>
            </a:r>
            <a:r>
              <a:rPr lang="en-US" sz="15000" b="1" dirty="0" smtClean="0">
                <a:solidFill>
                  <a:srgbClr val="002060"/>
                </a:solidFill>
              </a:rPr>
              <a:t>E E</a:t>
            </a:r>
            <a:r>
              <a:rPr lang="en-US" sz="15000" b="1" dirty="0" smtClean="0">
                <a:solidFill>
                  <a:schemeClr val="tx1">
                    <a:lumMod val="95000"/>
                  </a:schemeClr>
                </a:solidFill>
              </a:rPr>
              <a:t>N</a:t>
            </a:r>
            <a:r>
              <a:rPr lang="en-US" sz="15000" b="1" dirty="0" smtClean="0">
                <a:solidFill>
                  <a:srgbClr val="FF0000"/>
                </a:solidFill>
              </a:rPr>
              <a:t>D</a:t>
            </a:r>
            <a:endParaRPr lang="en-US" sz="15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4888" y="3644720"/>
            <a:ext cx="6768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TH</a:t>
            </a:r>
            <a:r>
              <a:rPr lang="en-US" sz="8000" b="1" dirty="0" smtClean="0"/>
              <a:t>A</a:t>
            </a:r>
            <a:r>
              <a:rPr lang="en-US" sz="8000" b="1" dirty="0" smtClean="0">
                <a:solidFill>
                  <a:srgbClr val="0070C0"/>
                </a:solidFill>
              </a:rPr>
              <a:t>NK Y</a:t>
            </a:r>
            <a:r>
              <a:rPr lang="en-US" sz="8000" b="1" dirty="0" smtClean="0"/>
              <a:t>O</a:t>
            </a:r>
            <a:r>
              <a:rPr lang="en-US" sz="8000" b="1" dirty="0" smtClean="0">
                <a:solidFill>
                  <a:srgbClr val="FF0000"/>
                </a:solidFill>
              </a:rPr>
              <a:t>U</a:t>
            </a:r>
            <a:endParaRPr lang="th-TH" sz="8000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C:\Documents and Settings\nkc\My Documents\Downloads\boring-sports-coll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93195"/>
            <a:ext cx="5074276" cy="506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78986930"/>
      </p:ext>
    </p:extLst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606" y="51516"/>
            <a:ext cx="9144000" cy="1143000"/>
          </a:xfrm>
        </p:spPr>
        <p:txBody>
          <a:bodyPr>
            <a:noAutofit/>
          </a:bodyPr>
          <a:lstStyle/>
          <a:p>
            <a:r>
              <a:rPr lang="th-TH" sz="7200" dirty="0" smtClean="0">
                <a:solidFill>
                  <a:srgbClr val="FF0000"/>
                </a:solidFill>
              </a:rPr>
              <a:t>วัตถุประสงค์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24" y="697066"/>
            <a:ext cx="10002594" cy="4457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b="1" dirty="0" smtClean="0">
                <a:solidFill>
                  <a:srgbClr val="FFFF00"/>
                </a:solidFill>
              </a:rPr>
              <a:t>		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h-TH" sz="3600" b="1" dirty="0" smtClean="0">
                <a:solidFill>
                  <a:srgbClr val="FFFF00"/>
                </a:solidFill>
              </a:rPr>
              <a:t>	1.  เพื่อจัดหาอุปกรณ์กีฬาส่งเสริมและสนับสนุนให้นักศึกษาหรือผู้ที่เกี่ยวข้องได้มีอุปกรณ์กีฬาที่ได้มาตรฐานไว้ใช้ในการออกกกำลังกายและเล่นกีฬาอย่างต่อเนื่อง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h-TH" sz="3600" b="1" dirty="0" smtClean="0">
                <a:solidFill>
                  <a:srgbClr val="FFFF00"/>
                </a:solidFill>
              </a:rPr>
              <a:t>	2.  เพื่อส่งเสริมให้นักกีฬา นักศึกษา หรือบุคลากร และคนอื่นๆ ได้ใช้อุปกรณ์กีฬาเพื่อการฝึกซ้อม และเพื่อการแข่งขัน ตลอดจนการออกกำลังกาย ให้มีร่างกายแข็งแรง และเพื่อปลูกฝังความมีระเบียบวินัย </a:t>
            </a:r>
          </a:p>
          <a:p>
            <a:pPr>
              <a:buNone/>
            </a:pP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5" name="รูปภาพ 4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68818" cy="3065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wheel spokes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606" y="0"/>
            <a:ext cx="9144000" cy="11430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FF0000"/>
                </a:solidFill>
              </a:rPr>
              <a:t>ความหมายของอุปกรณ์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87" y="1276621"/>
            <a:ext cx="10002594" cy="4457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b="1" dirty="0" smtClean="0">
                <a:solidFill>
                  <a:srgbClr val="FFFF00"/>
                </a:solidFill>
              </a:rPr>
              <a:t>             อุปกรณ์ หมายถึง เครื่องมือ หรือ เครื่องใช้ หรือ สิ่งของสำหรับใช้ในการงานในด้านต่างๆ  ที่นำมาช่วยในการใช้วัสดุให้เกิดประสิทธิภาพ  เช่น อุปกรณ์ไฟฟ้า อุปกรณ์การเกษตร และ อุปกรณ์กีฬา</a:t>
            </a:r>
            <a:br>
              <a:rPr lang="th-TH" sz="3600" b="1" dirty="0" smtClean="0">
                <a:solidFill>
                  <a:srgbClr val="FFFF00"/>
                </a:solidFill>
              </a:rPr>
            </a:br>
            <a:endParaRPr lang="th-TH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5" name="รูปภาพ 4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68818" cy="3065172"/>
          </a:xfrm>
          <a:prstGeom prst="rect">
            <a:avLst/>
          </a:prstGeom>
        </p:spPr>
      </p:pic>
      <p:pic>
        <p:nvPicPr>
          <p:cNvPr id="2050" name="Picture 2" descr="C:\Documents and Settings\nkc\My Documents\Downloads\Martial-Arts-Sport-Equip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4563" y="3438659"/>
            <a:ext cx="6967471" cy="344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strips dir="r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3139" y="-25758"/>
            <a:ext cx="9144000" cy="114300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</a:rPr>
              <a:t>อุปกรณ์กีฬา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911" y="1057678"/>
            <a:ext cx="10736686" cy="4457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b="1" dirty="0" smtClean="0">
                <a:solidFill>
                  <a:srgbClr val="FFFF00"/>
                </a:solidFill>
              </a:rPr>
              <a:t>           อุปกรณ์กีฬา หมายถึง วัตถุที่นักกีฬาหรือผู้ที่ออกกำลังกายใช้สำหรับการเล่นกีฬาและออกกำลังกายหรือใช้ในการฝึกซ้อมแบบต่างๆ เช่น ลูก</a:t>
            </a:r>
            <a:r>
              <a:rPr lang="th-TH" sz="3600" b="1" dirty="0" err="1" smtClean="0">
                <a:solidFill>
                  <a:srgbClr val="FFFF00"/>
                </a:solidFill>
              </a:rPr>
              <a:t>บาส</a:t>
            </a:r>
            <a:r>
              <a:rPr lang="th-TH" sz="3600" b="1" dirty="0" smtClean="0">
                <a:solidFill>
                  <a:srgbClr val="FFFF00"/>
                </a:solidFill>
              </a:rPr>
              <a:t> แป้น</a:t>
            </a:r>
            <a:r>
              <a:rPr lang="th-TH" sz="3600" b="1" dirty="0" err="1" smtClean="0">
                <a:solidFill>
                  <a:srgbClr val="FFFF00"/>
                </a:solidFill>
              </a:rPr>
              <a:t>บาส</a:t>
            </a:r>
            <a:r>
              <a:rPr lang="th-TH" sz="3600" b="1" dirty="0" smtClean="0">
                <a:solidFill>
                  <a:srgbClr val="FFFF00"/>
                </a:solidFill>
              </a:rPr>
              <a:t> รองเท้า</a:t>
            </a:r>
            <a:r>
              <a:rPr lang="th-TH" sz="3600" b="1" dirty="0" err="1" smtClean="0">
                <a:solidFill>
                  <a:srgbClr val="FFFF00"/>
                </a:solidFill>
              </a:rPr>
              <a:t>บาส</a:t>
            </a:r>
            <a:r>
              <a:rPr lang="th-TH" sz="3600" b="1" dirty="0" smtClean="0">
                <a:solidFill>
                  <a:srgbClr val="FFFF00"/>
                </a:solidFill>
              </a:rPr>
              <a:t> เป็นต้น </a:t>
            </a:r>
            <a:br>
              <a:rPr lang="th-TH" sz="3600" b="1" dirty="0" smtClean="0">
                <a:solidFill>
                  <a:srgbClr val="FFFF00"/>
                </a:solidFill>
              </a:rPr>
            </a:br>
            <a:endParaRPr lang="th-TH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nkc\My Documents\Downloads\58e3086e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6084"/>
            <a:ext cx="5177307" cy="3028391"/>
          </a:xfrm>
          <a:prstGeom prst="flowChartDisplay">
            <a:avLst/>
          </a:prstGeom>
          <a:noFill/>
        </p:spPr>
      </p:pic>
      <p:pic>
        <p:nvPicPr>
          <p:cNvPr id="1027" name="Picture 3" descr="C:\Documents and Settings\nkc\My Documents\Downloads\12995550821299555123l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891" y="3400025"/>
            <a:ext cx="5726806" cy="3026534"/>
          </a:xfrm>
          <a:prstGeom prst="wedgeRectCallout">
            <a:avLst/>
          </a:prstGeom>
          <a:noFill/>
        </p:spPr>
      </p:pic>
      <p:pic>
        <p:nvPicPr>
          <p:cNvPr id="7" name="รูปภาพ 6" descr="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68818" cy="3065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dissolv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96597"/>
            <a:ext cx="9144000" cy="1143000"/>
          </a:xfrm>
        </p:spPr>
        <p:txBody>
          <a:bodyPr>
            <a:normAutofit/>
          </a:bodyPr>
          <a:lstStyle/>
          <a:p>
            <a:r>
              <a:rPr lang="th-TH" sz="6000" dirty="0" smtClean="0">
                <a:solidFill>
                  <a:srgbClr val="FF0000"/>
                </a:solidFill>
              </a:rPr>
              <a:t>อุปกรณ์กีฬาประเภททีม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7043" y="542523"/>
            <a:ext cx="9144000" cy="4457700"/>
          </a:xfrm>
        </p:spPr>
        <p:txBody>
          <a:bodyPr/>
          <a:lstStyle/>
          <a:p>
            <a:pPr>
              <a:buNone/>
            </a:pPr>
            <a:r>
              <a:rPr lang="th-TH" dirty="0" smtClean="0"/>
              <a:t/>
            </a:r>
            <a:br>
              <a:rPr lang="th-TH" dirty="0" smtClean="0"/>
            </a:br>
            <a:endParaRPr lang="th-TH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Documents and Settings\nkc\My Documents\Downloads\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82" y="1506823"/>
            <a:ext cx="2007942" cy="200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nkc\My Documents\Downloads\marathon-8077-40688-1-produ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9971" y="1558812"/>
            <a:ext cx="1876916" cy="1876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Documents and Settings\nkc\My Documents\Downloads\Mikasa MVA21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4412" y="1558340"/>
            <a:ext cx="1970467" cy="19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Documents and Settings\nkc\My Documents\Downloads\1233294733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4395" y="4134125"/>
            <a:ext cx="2484234" cy="2179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C:\Documents and Settings\nkc\My Documents\Downloads\m96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40923" y="4114806"/>
            <a:ext cx="2176530" cy="217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1" descr="C:\Documents and Settings\nkc\My Documents\Downloads\623707-topic-ix-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58881" y="4056843"/>
            <a:ext cx="2933119" cy="2245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nkc\My Documents\Downloads\37_4_02_2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638" y="1468123"/>
            <a:ext cx="2001770" cy="2001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nkc\My Documents\Downloads\news-21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9654" y="4018208"/>
            <a:ext cx="2466303" cy="2466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nkc\My Documents\Downloads\CaptureWiz29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86623" y="927274"/>
            <a:ext cx="3005377" cy="277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nkc\My Documents\Downloads\field_hockey_stic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05143" y="3773510"/>
            <a:ext cx="2250203" cy="266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-64400" y="3374263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FF00"/>
                </a:solidFill>
              </a:rPr>
              <a:t>ลูกแฮนด์บอลและแชร์บอล</a:t>
            </a:r>
            <a:endParaRPr lang="th-TH" sz="24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7745" y="3503051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FF00"/>
                </a:solidFill>
              </a:rPr>
              <a:t>ลูกวอลเลย์บอล</a:t>
            </a:r>
            <a:endParaRPr lang="th-TH" sz="24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90963" y="37735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5937166" y="3348504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FF00"/>
                </a:solidFill>
              </a:rPr>
              <a:t>ลูก</a:t>
            </a:r>
            <a:r>
              <a:rPr lang="th-TH" sz="2400" b="1" dirty="0" err="1" smtClean="0">
                <a:solidFill>
                  <a:srgbClr val="FFFF00"/>
                </a:solidFill>
              </a:rPr>
              <a:t>บาส</a:t>
            </a:r>
            <a:endParaRPr lang="th-TH" sz="24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7479" y="3400022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FF00"/>
                </a:solidFill>
              </a:rPr>
              <a:t>ลูกตะกร้อ</a:t>
            </a:r>
            <a:endParaRPr lang="th-TH" sz="24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65211" y="3631838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FF00"/>
                </a:solidFill>
              </a:rPr>
              <a:t>อุปกรณ์</a:t>
            </a:r>
            <a:r>
              <a:rPr lang="th-TH" sz="2400" b="1" dirty="0" err="1" smtClean="0">
                <a:solidFill>
                  <a:srgbClr val="FFFF00"/>
                </a:solidFill>
              </a:rPr>
              <a:t>กีฬาค</a:t>
            </a:r>
            <a:r>
              <a:rPr lang="th-TH" sz="2400" b="1" dirty="0" smtClean="0">
                <a:solidFill>
                  <a:srgbClr val="FFFF00"/>
                </a:solidFill>
              </a:rPr>
              <a:t>ริก</a:t>
            </a:r>
            <a:r>
              <a:rPr lang="th-TH" sz="2400" b="1" dirty="0" err="1" smtClean="0">
                <a:solidFill>
                  <a:srgbClr val="FFFF00"/>
                </a:solidFill>
              </a:rPr>
              <a:t>เก็ต</a:t>
            </a:r>
            <a:endParaRPr lang="th-TH" sz="24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3791" y="6246254"/>
            <a:ext cx="317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FF00"/>
                </a:solidFill>
              </a:rPr>
              <a:t>อุปกรณ์กีฬาเบสบอลและ</a:t>
            </a:r>
            <a:r>
              <a:rPr lang="th-TH" sz="2400" b="1" dirty="0" err="1" smtClean="0">
                <a:solidFill>
                  <a:srgbClr val="FFFF00"/>
                </a:solidFill>
              </a:rPr>
              <a:t>ซอฟ</a:t>
            </a:r>
            <a:r>
              <a:rPr lang="th-TH" sz="2400" b="1" dirty="0" smtClean="0">
                <a:solidFill>
                  <a:srgbClr val="FFFF00"/>
                </a:solidFill>
              </a:rPr>
              <a:t>บอล</a:t>
            </a:r>
            <a:endParaRPr lang="th-TH" sz="24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36391" y="6409214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FF00"/>
                </a:solidFill>
              </a:rPr>
              <a:t>อุปกรณ์กีฬาฮอกกี้</a:t>
            </a:r>
            <a:endParaRPr lang="th-TH" sz="24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25814" y="6053071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FF00"/>
                </a:solidFill>
              </a:rPr>
              <a:t>ลูกฟุตบอล</a:t>
            </a:r>
            <a:endParaRPr lang="th-TH" sz="24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384932" y="6117464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FF00"/>
                </a:solidFill>
              </a:rPr>
              <a:t>ลูกรักบี้</a:t>
            </a:r>
            <a:endParaRPr lang="th-TH" sz="2400" b="1" dirty="0">
              <a:solidFill>
                <a:srgbClr val="FFFF00"/>
              </a:solidFill>
            </a:endParaRPr>
          </a:p>
        </p:txBody>
      </p:sp>
      <p:pic>
        <p:nvPicPr>
          <p:cNvPr id="31" name="รูปภาพ 30" descr="cov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068946" cy="1468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push dir="r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516" y="0"/>
            <a:ext cx="9144000" cy="1143000"/>
          </a:xfrm>
        </p:spPr>
        <p:txBody>
          <a:bodyPr>
            <a:normAutofit/>
          </a:bodyPr>
          <a:lstStyle/>
          <a:p>
            <a:r>
              <a:rPr lang="th-TH" sz="6000" dirty="0" smtClean="0">
                <a:solidFill>
                  <a:srgbClr val="FF0000"/>
                </a:solidFill>
              </a:rPr>
              <a:t>อุปกรณ์เพิ่มเติมในกีฬาประเภททีม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/>
            </a:r>
            <a:br>
              <a:rPr lang="th-TH" dirty="0" smtClean="0"/>
            </a:br>
            <a:endParaRPr lang="th-TH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6" name="Picture 4" descr="C:\Documents and Settings\nkc\My Documents\Downloads\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6053"/>
            <a:ext cx="3185128" cy="424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nkc\My Documents\Downloads\nike-hypermax-mcfly-1-540x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177"/>
            <a:ext cx="3142445" cy="286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nkc\My Documents\Downloads\Football-Goal-Ne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2029" y="4391697"/>
            <a:ext cx="3434366" cy="245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Documents and Settings\nkc\My Documents\Downloads\1372757588-1-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3122" y="4365943"/>
            <a:ext cx="2753148" cy="249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Documents and Settings\nkc\My Documents\Downloads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73544" y="1885088"/>
            <a:ext cx="3318456" cy="2455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Documents and Settings\nkc\My Documents\Downloads\V871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8496" y="4417456"/>
            <a:ext cx="2244308" cy="243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C:\Documents and Settings\nkc\My Documents\Downloads\528156236_1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0962" y="1612782"/>
            <a:ext cx="2535437" cy="2798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155320" y="4018217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ถุงมือผู้รักษาประตู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3070" y="4043970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แป้น</a:t>
            </a:r>
            <a:r>
              <a:rPr lang="th-TH" sz="2800" b="1" dirty="0" err="1" smtClean="0">
                <a:solidFill>
                  <a:srgbClr val="FFFF00"/>
                </a:solidFill>
              </a:rPr>
              <a:t>บาส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8688" y="1519707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ตาข่ายวอลเลย์บอลและ</a:t>
            </a:r>
            <a:r>
              <a:rPr lang="th-TH" sz="2800" b="1" dirty="0" err="1" smtClean="0">
                <a:solidFill>
                  <a:srgbClr val="FFFF00"/>
                </a:solidFill>
              </a:rPr>
              <a:t>โกล</a:t>
            </a:r>
            <a:r>
              <a:rPr lang="th-TH" sz="2800" b="1" dirty="0" smtClean="0">
                <a:solidFill>
                  <a:srgbClr val="FFFF00"/>
                </a:solidFill>
              </a:rPr>
              <a:t>ฟุตบอล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10" y="117197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รอง</a:t>
            </a:r>
            <a:r>
              <a:rPr lang="th-TH" sz="2800" b="1" dirty="0" err="1" smtClean="0">
                <a:solidFill>
                  <a:srgbClr val="FFFF00"/>
                </a:solidFill>
              </a:rPr>
              <a:t>เท้าสตั๊ด</a:t>
            </a:r>
            <a:r>
              <a:rPr lang="th-TH" sz="2800" b="1" dirty="0" smtClean="0">
                <a:solidFill>
                  <a:srgbClr val="FFFF00"/>
                </a:solidFill>
              </a:rPr>
              <a:t>และรองเท้า</a:t>
            </a:r>
            <a:r>
              <a:rPr lang="th-TH" sz="2800" b="1" dirty="0" err="1" smtClean="0">
                <a:solidFill>
                  <a:srgbClr val="FFFF00"/>
                </a:solidFill>
              </a:rPr>
              <a:t>บาส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9246" y="1275016"/>
            <a:ext cx="285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00"/>
                </a:solidFill>
              </a:rPr>
              <a:t>หมวกป้องกันฮอกกี้น้ำแข็ง</a:t>
            </a:r>
            <a:endParaRPr lang="th-TH" sz="2800" b="1" dirty="0">
              <a:solidFill>
                <a:srgbClr val="FFFF00"/>
              </a:solidFill>
            </a:endParaRPr>
          </a:p>
        </p:txBody>
      </p:sp>
      <p:pic>
        <p:nvPicPr>
          <p:cNvPr id="20" name="รูปภาพ 19" descr="cov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" cy="118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fad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168" y="2295659"/>
            <a:ext cx="10515600" cy="2240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53" y="257574"/>
            <a:ext cx="10392177" cy="902177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FF0000"/>
                </a:solidFill>
              </a:rPr>
              <a:t>  ประเภทของอุปกรณ์</a:t>
            </a:r>
          </a:p>
          <a:p>
            <a:pPr algn="l"/>
            <a:r>
              <a:rPr lang="th-TH" sz="2800" b="1" dirty="0" smtClean="0">
                <a:solidFill>
                  <a:srgbClr val="002060"/>
                </a:solidFill>
              </a:rPr>
              <a:t>            </a:t>
            </a:r>
            <a:r>
              <a:rPr lang="th-TH" sz="2800" b="1" dirty="0" smtClean="0">
                <a:solidFill>
                  <a:srgbClr val="92D050"/>
                </a:solidFill>
              </a:rPr>
              <a:t>ประเภทยางและพลาสติก </a:t>
            </a:r>
            <a:r>
              <a:rPr lang="th-TH" sz="2800" b="1" dirty="0" smtClean="0">
                <a:solidFill>
                  <a:srgbClr val="FFFF00"/>
                </a:solidFill>
              </a:rPr>
              <a:t>มักใช้เป็นอุปกรณ์กีฬาหลายประเภทเช่น ลูกฟุตบอล ลูกบาสเกตบอล ลูก วอลเลย์บอล เป็นต้น ลูกบอลมีหลายขนาดไล่ตั้งแต่เล็กถึงขนาดใหญ่ มีทั้งทำจากยางหนัง หรือพลาสติก ลูกบอลส่วนใหญ่จะบรรจุอากาศเพื่อให้สามารถยืดหยุ่นและรับแรงกระแทกได้</a:t>
            </a:r>
          </a:p>
          <a:p>
            <a:pPr algn="l"/>
            <a:endParaRPr lang="th-TH" sz="2800" b="1" dirty="0" smtClean="0">
              <a:solidFill>
                <a:srgbClr val="FFFF00"/>
              </a:solidFill>
            </a:endParaRPr>
          </a:p>
          <a:p>
            <a:pPr algn="l"/>
            <a:r>
              <a:rPr lang="th-TH" sz="2800" b="1" dirty="0" smtClean="0">
                <a:solidFill>
                  <a:srgbClr val="FFFF00"/>
                </a:solidFill>
              </a:rPr>
              <a:t>            </a:t>
            </a:r>
            <a:r>
              <a:rPr lang="th-TH" sz="2800" b="1" dirty="0" smtClean="0">
                <a:solidFill>
                  <a:srgbClr val="92D050"/>
                </a:solidFill>
              </a:rPr>
              <a:t>ประเภทไม้ </a:t>
            </a:r>
            <a:r>
              <a:rPr lang="th-TH" sz="2800" b="1" dirty="0" smtClean="0">
                <a:solidFill>
                  <a:srgbClr val="FFFF00"/>
                </a:solidFill>
              </a:rPr>
              <a:t>ใช้สำหรับการเล่นกีฬา จะใช้สำหรับการเล่นกีฬา เช่น ไม้เบสบอลและตะกร้อ ส่วนใหญ่อุปกรณ์เหล่านี้จะทำมาจากไม้ หรือพลาสติก เพื่อให้แข็งแรงและคงทนต่อการใช้ในการกระแทกกับลูกยางหรือพลาสติก</a:t>
            </a:r>
          </a:p>
          <a:p>
            <a:pPr algn="l"/>
            <a:endParaRPr lang="th-TH" sz="2800" b="1" dirty="0" smtClean="0">
              <a:solidFill>
                <a:srgbClr val="FFFF00"/>
              </a:solidFill>
            </a:endParaRPr>
          </a:p>
          <a:p>
            <a:pPr algn="l"/>
            <a:r>
              <a:rPr lang="th-TH" sz="2800" b="1" dirty="0" smtClean="0">
                <a:solidFill>
                  <a:srgbClr val="FFFF00"/>
                </a:solidFill>
              </a:rPr>
              <a:t>           </a:t>
            </a:r>
            <a:r>
              <a:rPr lang="th-TH" sz="2800" b="1" dirty="0" smtClean="0">
                <a:solidFill>
                  <a:srgbClr val="92D050"/>
                </a:solidFill>
              </a:rPr>
              <a:t>ประเภทโลหะหรือเหล็ก</a:t>
            </a:r>
            <a:r>
              <a:rPr lang="th-TH" sz="2800" b="1" dirty="0" smtClean="0">
                <a:solidFill>
                  <a:srgbClr val="FFFF00"/>
                </a:solidFill>
              </a:rPr>
              <a:t> ใช้สำหรับอุปกรณ์กีฬาหรืออุปกรณ์เสริมในกีฬาต่างๆ เช่น </a:t>
            </a:r>
            <a:r>
              <a:rPr lang="th-TH" sz="2800" b="1" dirty="0" err="1" smtClean="0">
                <a:solidFill>
                  <a:srgbClr val="FFFF00"/>
                </a:solidFill>
              </a:rPr>
              <a:t>โกลป</a:t>
            </a:r>
            <a:r>
              <a:rPr lang="th-TH" sz="2800" b="1" dirty="0" smtClean="0">
                <a:solidFill>
                  <a:srgbClr val="FFFF00"/>
                </a:solidFill>
              </a:rPr>
              <a:t>ระตู แป้น</a:t>
            </a:r>
            <a:r>
              <a:rPr lang="th-TH" sz="2800" b="1" dirty="0" err="1" smtClean="0">
                <a:solidFill>
                  <a:srgbClr val="FFFF00"/>
                </a:solidFill>
              </a:rPr>
              <a:t>บาส</a:t>
            </a:r>
            <a:r>
              <a:rPr lang="th-TH" sz="2800" b="1" dirty="0" smtClean="0">
                <a:solidFill>
                  <a:srgbClr val="FFFF00"/>
                </a:solidFill>
              </a:rPr>
              <a:t> ไม้เบสบอลบางชนิด หรือไม้</a:t>
            </a:r>
            <a:r>
              <a:rPr lang="th-TH" sz="2800" b="1" dirty="0" err="1" smtClean="0">
                <a:solidFill>
                  <a:srgbClr val="FFFF00"/>
                </a:solidFill>
              </a:rPr>
              <a:t>ตีคริกเก็ต</a:t>
            </a:r>
            <a:r>
              <a:rPr lang="th-TH" sz="2800" b="1" dirty="0" smtClean="0">
                <a:solidFill>
                  <a:srgbClr val="FFFF00"/>
                </a:solidFill>
              </a:rPr>
              <a:t> พวกนี้จะทำมาจากวัสดุจำพวกโลหะ ที่แข็งแรง คงทน ต่อการถูกกระแทกและทนต่อวัตถุอื่นๆที่จะมากระทบ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รูปภาพ 3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1673" cy="17772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6391690"/>
      </p:ext>
    </p:extLst>
  </p:cSld>
  <p:clrMapOvr>
    <a:masterClrMapping/>
  </p:clrMapOvr>
  <p:transition spd="med">
    <p:blinds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593" y="1754754"/>
            <a:ext cx="10515600" cy="2240280"/>
          </a:xfrm>
        </p:spPr>
        <p:txBody>
          <a:bodyPr>
            <a:noAutofit/>
          </a:bodyPr>
          <a:lstStyle/>
          <a:p>
            <a:pPr algn="l"/>
            <a:r>
              <a:rPr lang="th-TH" sz="3600" dirty="0" smtClean="0"/>
              <a:t>       </a:t>
            </a:r>
            <a:r>
              <a:rPr lang="th-TH" sz="3600" dirty="0" smtClean="0">
                <a:solidFill>
                  <a:srgbClr val="FFFF00"/>
                </a:solidFill>
              </a:rPr>
              <a:t>อุปกรณ์ป้องกันมักจะสวมสำหรับการเล่นกีฬาและการกีฬาที่มีความเสี่ยงที่จะบาดเจ็บ เช่น ฮอกกี้น้ำแข็ง ฟุตบอลและอเมริกันฟุตบอลหรือกีฬาที่มีอันตรายจากการได้รับบาดเจ็บที่ผ่านการปะทะกันของผู้เล่นหรือวัตถุอื่น ๆ </a:t>
            </a:r>
            <a:br>
              <a:rPr lang="th-TH" sz="3600" dirty="0" smtClean="0">
                <a:solidFill>
                  <a:srgbClr val="FFFF00"/>
                </a:solidFill>
              </a:rPr>
            </a:br>
            <a:r>
              <a:rPr lang="th-TH" sz="3600" dirty="0" smtClean="0">
                <a:solidFill>
                  <a:srgbClr val="FFFF00"/>
                </a:solidFill>
              </a:rPr>
              <a:t>     </a:t>
            </a:r>
            <a:r>
              <a:rPr lang="th-TH" sz="3600" u="sng" dirty="0" smtClean="0">
                <a:solidFill>
                  <a:srgbClr val="FFFF00"/>
                </a:solidFill>
              </a:rPr>
              <a:t> ตัวอย่าง </a:t>
            </a:r>
            <a:r>
              <a:rPr lang="th-TH" sz="3600" dirty="0" smtClean="0">
                <a:solidFill>
                  <a:srgbClr val="FFFF00"/>
                </a:solidFill>
              </a:rPr>
              <a:t>ในกีฬาฟุตบอล นักฟุตบอลทุกคนต้องสวมสนับแข้งก่อนลงสนามทำการแข่งขันไม่อย่างนั้นถือว่าผิดกติกา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685" y="403121"/>
            <a:ext cx="10515600" cy="1143000"/>
          </a:xfrm>
        </p:spPr>
        <p:txBody>
          <a:bodyPr>
            <a:normAutofit fontScale="85000" lnSpcReduction="10000"/>
          </a:bodyPr>
          <a:lstStyle/>
          <a:p>
            <a:r>
              <a:rPr lang="th-TH" sz="6000" b="1" dirty="0" smtClean="0">
                <a:solidFill>
                  <a:srgbClr val="FF0000"/>
                </a:solidFill>
              </a:rPr>
              <a:t> อุปกรณ์ป้องกันในกีฬามีความสำคัญอย่างไรกับนักกีฬา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รูปภาพ 3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" cy="1481070"/>
          </a:xfrm>
          <a:prstGeom prst="rect">
            <a:avLst/>
          </a:prstGeom>
        </p:spPr>
      </p:pic>
      <p:pic>
        <p:nvPicPr>
          <p:cNvPr id="7171" name="Picture 3" descr="C:\Documents and Settings\nkc\My Documents\Downloads\1284215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29" y="4134118"/>
            <a:ext cx="3403249" cy="281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Documents and Settings\nkc\My Documents\Downloads\722420-01-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3088" y="4185635"/>
            <a:ext cx="3666194" cy="2672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Documents and Settings\nkc\My Documents\Downloads\25064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3814" y="4146997"/>
            <a:ext cx="3915177" cy="277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96391690"/>
      </p:ext>
    </p:extLst>
  </p:cSld>
  <p:clrMapOvr>
    <a:masterClrMapping/>
  </p:clrMapOvr>
  <p:transition spd="med">
    <p:pull dir="l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ปลายสุด">
  <a:themeElements>
    <a:clrScheme name="ปลายสุด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ปลายสุด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ปลายสุด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B3BA0-388C-4E58-A08B-951C7A9EB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1045</Words>
  <Application>Microsoft Office PowerPoint</Application>
  <PresentationFormat>Custom</PresentationFormat>
  <Paragraphs>128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ปลายสุด</vt:lpstr>
      <vt:lpstr>Equipments and maintenance</vt:lpstr>
      <vt:lpstr>รายชื่อสมาชิก</vt:lpstr>
      <vt:lpstr>วัตถุประสงค์</vt:lpstr>
      <vt:lpstr>ความหมายของอุปกรณ์</vt:lpstr>
      <vt:lpstr>อุปกรณ์กีฬา</vt:lpstr>
      <vt:lpstr>อุปกรณ์กีฬาประเภททีม</vt:lpstr>
      <vt:lpstr>อุปกรณ์เพิ่มเติมในกีฬาประเภททีม</vt:lpstr>
      <vt:lpstr>Slide 8</vt:lpstr>
      <vt:lpstr>       อุปกรณ์ป้องกันมักจะสวมสำหรับการเล่นกีฬาและการกีฬาที่มีความเสี่ยงที่จะบาดเจ็บ เช่น ฮอกกี้น้ำแข็ง ฟุตบอลและอเมริกันฟุตบอลหรือกีฬาที่มีอันตรายจากการได้รับบาดเจ็บที่ผ่านการปะทะกันของผู้เล่นหรือวัตถุอื่น ๆ        ตัวอย่าง ในกีฬาฟุตบอล นักฟุตบอลทุกคนต้องสวมสนับแข้งก่อนลงสนามทำการแข่งขันไม่อย่างนั้นถือว่าผิดกติกา </vt:lpstr>
      <vt:lpstr>อุปกรณ์ป้องกันในกีฬาต่างๆ </vt:lpstr>
      <vt:lpstr>อุปกรณ์การซ้อม  </vt:lpstr>
      <vt:lpstr>ชุดของแต่ละประเภทกีฬา  </vt:lpstr>
      <vt:lpstr>การใช้งานของอุปกรณ์กีฬา</vt:lpstr>
      <vt:lpstr>       เครื่องมือและอุปกรณ์ จะต้องมีการรักษาอย่างถูกต้องและถูกวธี เพื่อให้อุปกรณ์คงสภาพ และปลอดภัยสำหรับผู้ที่ใช้อุปกรณ์นั้นๆ จะได้ไม่ต้องเสี่ยงกับอันตรายที่เกิดขึ้นหากอุปกรณ์ชำรุดและกฎระเบียบที่จำเป็นต้องมีคือ การตรวจสอบเครื่องมือและอุปกรณ์ ก่อนการใช้งานทุกครั้ง</vt:lpstr>
      <vt:lpstr>         บำรุงรักษาเชิงป้องกัน คือการดูแลระบบและการป้องกัน ของเครื่องมือและอุปกรณ์  เพื่อที่จะเก็บไว้ในที่ปลอดภัย สภาพใช้งานได้ เรามักจะต้องทราบว่าการบำรุงรักษาอุปกรณ์ ถ้าไม่หมั่นเช็คหรือตรวจสอบก่อนและหลังการใช้งาน อาจเป็นอันตรายหรืออาจส่งผลให้เกิดการบาดเจ็บได้</vt:lpstr>
      <vt:lpstr>ตารางการบำรุงอุปกรณ์กีฬาขั้นต้น</vt:lpstr>
      <vt:lpstr> การดูแลรักษาอุปกรณ์กีฬาประเภทลูกบอล  </vt:lpstr>
      <vt:lpstr>การดูแลรักษาอุปกรณ์กีฬาตะกร้อ</vt:lpstr>
      <vt:lpstr>การดูแลรักษาอุปกรณ์เสริมในกีฬา  </vt:lpstr>
      <vt:lpstr>การดูแลรักษาอุปกรณ์กีฬาส่วนตัว  </vt:lpstr>
      <vt:lpstr>การบำรุงรักษาอุปกรณ์กีฬา</vt:lpstr>
      <vt:lpstr>สรุป อุปกรณ์และการบำรุงรักษา 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2013-09-07T06:38:24Z</dcterms:created>
  <dcterms:modified xsi:type="dcterms:W3CDTF">2013-09-10T14:10:59Z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