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98" r:id="rId2"/>
    <p:sldId id="318" r:id="rId3"/>
    <p:sldId id="264" r:id="rId4"/>
    <p:sldId id="265" r:id="rId5"/>
    <p:sldId id="266" r:id="rId6"/>
    <p:sldId id="321" r:id="rId7"/>
    <p:sldId id="267" r:id="rId8"/>
    <p:sldId id="268" r:id="rId9"/>
    <p:sldId id="269" r:id="rId10"/>
    <p:sldId id="270" r:id="rId11"/>
    <p:sldId id="271" r:id="rId12"/>
    <p:sldId id="272" r:id="rId13"/>
    <p:sldId id="31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22" r:id="rId28"/>
    <p:sldId id="323" r:id="rId29"/>
    <p:sldId id="286" r:id="rId30"/>
    <p:sldId id="324" r:id="rId31"/>
    <p:sldId id="287" r:id="rId32"/>
    <p:sldId id="325" r:id="rId33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6699"/>
    <a:srgbClr val="CC00CC"/>
    <a:srgbClr val="CC0000"/>
    <a:srgbClr val="FF0000"/>
    <a:srgbClr val="1F0ABA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สี่เหลี่ยมผืนผ้า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สี่เหลี่ยมผืนผ้า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สี่เหลี่ยมผืนผ้า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ตัวเชื่อมต่อตรง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ตัวเชื่อมต่อตรง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ตัวเชื่อมต่อตรง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" name="ตัวเชื่อมต่อตรง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4" name="ตัวเชื่อมต่อตรง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5" name="ตัวเชื่อมต่อตรง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6" name="สี่เหลี่ยมผืนผ้า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วงรี 2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วงรี 29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วงรี 3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วงรี 31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วงรี 32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22" name="ตัวยึด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48B1-DAAC-43A7-90F1-58C8E6E829FA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23" name="ตัวยึด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4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BD127-85C6-4D51-9117-E11C3231FF3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A849-E136-452E-8725-B2D0B6163A6E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69B3-CEB6-403D-BD5A-9EE06203912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ECDD-A931-4BDF-9475-BC1E1137B39B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31B5-E279-4CF5-B2A8-8F791C2DE98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9FF79B-A57D-4FF7-BBCF-E7125850F821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5" name="ตัวยึดหมายเลขภาพนิ่ง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38AF449-4A60-48A3-8A7E-5048430C2CD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ตัวยึดท้ายกระดา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สี่เหลี่ยมผืนผ้า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สี่เหลี่ยมผืนผ้า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สี่เหลี่ยมผืนผ้า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ตัวเชื่อมต่อตรง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ตัวเชื่อมต่อตรง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ตัวเชื่อมต่อตรง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ตัวเชื่อมต่อตรง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ตัวเชื่อมต่อตรง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3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วงรี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วงรี 2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วงรี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วงรี 3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วงรี 31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ตัวเชื่อมต่อตรง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0" name="ตัวยึด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A297-D5E6-4625-B080-7BCBAF5585A7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21" name="ตัวยึด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E718B-4A9F-4C70-BF76-8349A4CFCF6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B693-69C6-4BC0-B7A5-03E06F93C11A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6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66B41-EE5E-41D2-9D33-2B62F0492A8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2" name="ตัวยึด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ยึด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E458-79AB-43CF-A936-771A6B58A67A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8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0201-1018-41F4-81FE-7E2E025B92A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3ED9511-80A9-48B3-A5F1-D8F700D05C5B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4" name="ตัวยึด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AF1A44-DEEC-49DD-B3C2-6D00EAB4B80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ตัวยึด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0E4B-316E-4C5E-97E3-7841FDF94EE1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021C-741C-4334-B15F-EC6656E66C9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ตัวเชื่อมต่อตรง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ตัวเชื่อมต่อตรง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ตัวเชื่อมต่อตรง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สี่เหลี่ยมผืนผ้า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ตัวเชื่อมต่อตรง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วงรี 2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ยึด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2" name="ตัวยึดวันที่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D23222-66D1-402B-9AF1-012504F31A17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13" name="ตัวยึดหมายเลขภาพนิ่ง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BC28F1-135F-4972-A8BC-A32703F6FB3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เชื่อมต่อตรง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วงรี 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ตัวเชื่อมต่อตรง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สี่เหลี่ยมผืนผ้า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ตัวเชื่อมต่อตรง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ตัวเชื่อมต่อตรง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ตัวเชื่อมต่อตรง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ยึด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8414E3-BC7B-478F-A960-E6A344F4C602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13" name="ตัวยึด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6822E4-BD5C-4C3A-8E4A-770A532DFEA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" name="ตัวยึด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28" name="ตัวยึดข้อความ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E0B3FFD9-5DD6-46BB-9059-D0B9723B40EB}" type="datetimeFigureOut">
              <a:rPr lang="th-TH"/>
              <a:pPr>
                <a:defRPr/>
              </a:pPr>
              <a:t>10/09/56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045DD091-62DE-43E9-81C6-1658CC4F409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0" r:id="rId4"/>
    <p:sldLayoutId id="2147484051" r:id="rId5"/>
    <p:sldLayoutId id="2147484058" r:id="rId6"/>
    <p:sldLayoutId id="2147484052" r:id="rId7"/>
    <p:sldLayoutId id="2147484059" r:id="rId8"/>
    <p:sldLayoutId id="2147484060" r:id="rId9"/>
    <p:sldLayoutId id="2147484053" r:id="rId10"/>
    <p:sldLayoutId id="214748405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cs typeface="KodchiangUPC" pitchFamily="18" charset="-34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1E1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FFF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4D1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2143108" y="1285860"/>
            <a:ext cx="645561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72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กฎ กติกา มารยาท</a:t>
            </a:r>
          </a:p>
          <a:p>
            <a:pPr algn="ctr">
              <a:defRPr/>
            </a:pPr>
            <a:r>
              <a:rPr lang="th-TH" sz="72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ในกีฬาประเภททีม</a:t>
            </a:r>
            <a:r>
              <a:rPr lang="en-US" sz="72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72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sz="72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Courtesy of competition</a:t>
            </a:r>
            <a:endParaRPr lang="th-TH" sz="7200" b="1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shreg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ctrTitle"/>
          </p:nvPr>
        </p:nvSpPr>
        <p:spPr>
          <a:xfrm>
            <a:off x="1785938" y="2571750"/>
            <a:ext cx="7358062" cy="4286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4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                          วิธีการเล่น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 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ทีมที่ได้เสิร์ฟ จะต้องให้ผู้เล่นที่อยู่ในตำแหน่งขวาหลัง เป็นผู้เสิร์ฟเพื่อเปิดเกม จากนั้นผู้เล่นทุกตำแหน่งจะขยับตำแหน่งวนไปตามเข็มนาฬิกา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- 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การเสิร์ฟจะต้องรอฟังสัญญาณนกหวีดก่อน และให้เริ่มเสิร์ฟลูกบอลภายใน 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วินาที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 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ทีมที่ได้คะแนนจะเป็นผู้ได้เสิร์ฟ จนกว่าจะเสียคะแนนให้ฝ่ายตรงข้ามจึงจะเปลี่ยนเสิร์ฟ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 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เมื่อลูกเข้ามาในเขตแดนของทีม จะสามารถเล่นบอลได้มากที่สุด 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ครั้งเท่านั้น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 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สามารถ</a:t>
            </a:r>
            <a:r>
              <a:rPr lang="th-TH" sz="3100" dirty="0" err="1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บล็อค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ลูกบอลจากฝ่ายตรงข้ามที่หน้าตาข่ายได้ แต่หากผู้เล่นล้ำเข้าไปในแดนของฝ่ายตรงข้ามจะถือว่า</a:t>
            </a:r>
            <a:r>
              <a:rPr lang="th-TH" sz="3100" dirty="0" err="1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ฟาวล์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 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สามารถขอเวลานอกได้ 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ครั้งต่อ 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เซต ให้เวลาครั้งละ 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วินาที</a:t>
            </a:r>
            <a:b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 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ทุกครั้งที่แข่งขันจบ 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เซต จะต้องมีการเปลี่ยนฝั่ง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0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laser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85938" y="2000250"/>
            <a:ext cx="7358062" cy="40719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                            การคิดคะแนน</a:t>
            </a:r>
            <a:r>
              <a:rPr lang="en-US" sz="3200" u="sng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u="sng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 - 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ทีมจะได้คะแนนเมื่อลูกบอลตกลงในเขตสนามของฝ่ายตรงข้าม โดยนับเป็นลูกละ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คะแนน และหากมีการเสียคะแนน จะต้องเปลี่ยนให้ทีมที่ได้คะแนนเป็นผู้เสิร์ฟ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- 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หากทีมไหนได้คะแนนครบ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25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คะแนนก่อน ก็จะเป็นผู้ชนะในเซตนั้นไป แต่หากคะแนนเสมอกันที่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24-24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จะต้องมี</a:t>
            </a:r>
            <a:r>
              <a:rPr lang="th-TH" sz="3200" dirty="0" err="1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การดิวซ์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Deuce)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หมายถึงต้องทำคะแนนให้มากกว่าอีกฝ่าย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คะแนน ถึงจะเป็นผู้ชนะ เช่น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26-24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27-25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เป็นต้น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- 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ต้องแข่งขันกันให้ชนะ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ใน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เซต จึงจะเป็นผู้ชนะในเกมนั้น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200" dirty="0" smtClean="0">
              <a:solidFill>
                <a:srgbClr val="00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himes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071563"/>
            <a:ext cx="7772400" cy="6429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                                        เซปักตะกร้อ</a:t>
            </a:r>
            <a: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67" name="รูปภาพ 2" descr="532548-topic-ix-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71942"/>
            <a:ext cx="5786478" cy="1857387"/>
          </a:xfrm>
          <a:prstGeom prst="rect">
            <a:avLst/>
          </a:prstGeom>
          <a:ln>
            <a:noFill/>
          </a:ln>
          <a:effectLst>
            <a:glow rad="101600">
              <a:srgbClr val="FF0066">
                <a:alpha val="60000"/>
              </a:srgbClr>
            </a:glow>
            <a:reflection blurRad="6350" stA="50000" endA="300" endPos="55000" dir="5400000" sy="-100000" algn="bl" rotWithShape="0"/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928813" y="1428750"/>
            <a:ext cx="67865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          </a:t>
            </a:r>
            <a:r>
              <a:rPr lang="th-TH">
                <a:solidFill>
                  <a:srgbClr val="00B0F0"/>
                </a:solidFill>
                <a:latin typeface="Angsana New" charset="-34"/>
              </a:rPr>
              <a:t>เป็นกีฬาที่เล่นกันในภูมิภาคเอเชีย และในย่านนี้ ก็ไม่มีทีมไหนจะสร้างผลงานได้โดดเด่นไปกว่าทีมชาติไทย เพราะทั้งทีมตะกร้อชาย และทีมตะกร้อหญิง ต่างพากันกวาดเหรียญทองระดับซีเกมส์ และเอเชียนเกมส์ ทั้งประเภททีมเดี่ยว และทีมชุด ติดต่อกันมาแล้วหลายสมัย สร้างความภูมิใจให้ชาวไทยที่ส่งกำลังใจไปเชียร์ทุกแมตช์</a:t>
            </a:r>
            <a:endParaRPr lang="en-US">
              <a:solidFill>
                <a:srgbClr val="00B0F0"/>
              </a:solidFill>
              <a:latin typeface="Angsana New" charset="-34"/>
            </a:endParaRPr>
          </a:p>
        </p:txBody>
      </p:sp>
    </p:spTree>
  </p:cSld>
  <p:clrMapOvr>
    <a:masterClrMapping/>
  </p:clrMapOvr>
  <p:transition spd="slow">
    <p:sndAc>
      <p:stSnd>
        <p:snd r:embed="rId2" name="click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7467600" cy="6116637"/>
          </a:xfrm>
        </p:spPr>
        <p:txBody>
          <a:bodyPr/>
          <a:lstStyle/>
          <a:p>
            <a:r>
              <a:rPr lang="th-TH" sz="2800" smtClean="0">
                <a:solidFill>
                  <a:srgbClr val="00B0F0"/>
                </a:solidFill>
                <a:latin typeface="Angsana New" charset="-34"/>
                <a:cs typeface="Angsana New" charset="-34"/>
              </a:rPr>
              <a:t>การแข่งขันกีฬาระดับภูมิภาค หรือทวีปเอเชียอย่างซีเกมส์ และเอเชี่ยนเกมส์ นับได้ว่า</a:t>
            </a:r>
            <a:r>
              <a:rPr lang="en-US" sz="2800" smtClean="0">
                <a:solidFill>
                  <a:srgbClr val="00B0F0"/>
                </a:solidFill>
                <a:latin typeface="Angsana New" charset="-34"/>
                <a:cs typeface="Angsana New" charset="-34"/>
              </a:rPr>
              <a:t> </a:t>
            </a:r>
            <a:r>
              <a:rPr lang="th-TH" sz="2800" b="1" smtClean="0">
                <a:solidFill>
                  <a:srgbClr val="00B0F0"/>
                </a:solidFill>
                <a:latin typeface="Angsana New" charset="-34"/>
                <a:cs typeface="Angsana New" charset="-34"/>
              </a:rPr>
              <a:t>เซปักตะกร้อ หรือ ตะกร้อ</a:t>
            </a:r>
            <a:r>
              <a:rPr lang="en-US" sz="2800" smtClean="0">
                <a:solidFill>
                  <a:srgbClr val="00B0F0"/>
                </a:solidFill>
                <a:latin typeface="Angsana New" charset="-34"/>
                <a:cs typeface="Angsana New" charset="-34"/>
              </a:rPr>
              <a:t> </a:t>
            </a:r>
            <a:r>
              <a:rPr lang="th-TH" sz="2800" smtClean="0">
                <a:solidFill>
                  <a:srgbClr val="00B0F0"/>
                </a:solidFill>
                <a:latin typeface="Angsana New" charset="-34"/>
                <a:cs typeface="Angsana New" charset="-34"/>
              </a:rPr>
              <a:t>เป็นกีฬาความหวังเหรียญทองของประเทศไทยมาอย่างยาวนาน และวันนี้เราจะมารู้จักกับกฎกติกาการเล่นตะกร้อคร่าว ๆ กัน</a:t>
            </a:r>
            <a:r>
              <a:rPr lang="en-US" sz="2800" smtClean="0">
                <a:solidFill>
                  <a:srgbClr val="00B0F0"/>
                </a:solidFill>
                <a:latin typeface="Angsana New" charset="-34"/>
                <a:cs typeface="Angsana New" charset="-34"/>
              </a:rPr>
              <a:t/>
            </a:r>
            <a:br>
              <a:rPr lang="en-US" sz="2800" smtClean="0">
                <a:solidFill>
                  <a:srgbClr val="00B0F0"/>
                </a:solidFill>
                <a:latin typeface="Angsana New" charset="-34"/>
                <a:cs typeface="Angsana New" charset="-34"/>
              </a:rPr>
            </a:br>
            <a:endParaRPr lang="th-TH" sz="2800" smtClean="0">
              <a:solidFill>
                <a:srgbClr val="00B0F0"/>
              </a:solidFill>
              <a:latin typeface="Angsana New" charset="-34"/>
              <a:cs typeface="Angsana New" charset="-34"/>
            </a:endParaRPr>
          </a:p>
        </p:txBody>
      </p:sp>
      <p:pic>
        <p:nvPicPr>
          <p:cNvPr id="5" name="รูปภาพ 4" descr="148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786058"/>
            <a:ext cx="4214842" cy="328614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</p:pic>
      <p:pic>
        <p:nvPicPr>
          <p:cNvPr id="6" name="รูปภาพ 5" descr="121012H9S590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786058"/>
            <a:ext cx="3810010" cy="32575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ctrTitle"/>
          </p:nvPr>
        </p:nvSpPr>
        <p:spPr>
          <a:xfrm>
            <a:off x="1643063" y="1285875"/>
            <a:ext cx="6929437" cy="3714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                       </a:t>
            </a:r>
            <a:r>
              <a:rPr lang="en-US" sz="36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       </a:t>
            </a:r>
            <a:r>
              <a:rPr lang="en-US" sz="36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36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สนามตะกร้อ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สนามตะกร้อ เป็นรูปร่างสี่เหลี่ยมผืนผ้า ยาว 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13.4 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เมตร กว้าง 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6.1 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เมตร เป็นพื้นพลาสติก จะแบ่งเขตแดนออกเป็น 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ส่วน เท่ากัน และในแต่ละเขตแดนจะกำหนดจุดยืนสำหรับการเริ่มต้นเสิร์ฟ 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จุดด้วยกัน คือ จุดที่อยู่ตรงมุมที่ติดกับตาข่าย 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จุด ขีดเส้นโค้งวงกลมเอาไว้ และจุดที่อยู่กลางแดน เยื้องไปทางด้านหลัง 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จุด ขีดเส้นวงกลม โดยทั้ง 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จุดนี้จะจัดเป็นรูปสามเหลี่ยมสมมาตรพอดี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สำหรับมุมที่ติดกับตาข่าย 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>จุด เรียกว่า หน้าซ้าย หน้าขวา และวงกลมที่อยู่กลางเขตแดน คือ จุดเสิร์ฟ</a:t>
            </a: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dirty="0" smtClean="0">
              <a:solidFill>
                <a:srgbClr val="FC3904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291" name="รูปภาพ 5" descr="takraw0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286256"/>
            <a:ext cx="4357718" cy="223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ctrTitle"/>
          </p:nvPr>
        </p:nvSpPr>
        <p:spPr>
          <a:xfrm>
            <a:off x="1928813" y="642938"/>
            <a:ext cx="6557962" cy="2571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ตาข่าย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ตาข่ายสำหรับเซปักตะกร้อ มีไว้กั้นเขตแดนระหว่างสองฝั่ง กว้าง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70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เซนติเมตร ยาวไม่น้อยกว่า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6.1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เมตร โดยสำหรับการแข่งขันของผู้ชายสูง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1.52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เมตร และหญิง สูง 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1.42 </a:t>
            </a:r>
            <a:r>
              <a:rPr lang="th-TH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เมตร</a:t>
            </a:r>
            <a: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200" dirty="0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5" name="รูปภาพ 2" descr="Takra_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214686"/>
            <a:ext cx="5534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ctrTitle"/>
          </p:nvPr>
        </p:nvSpPr>
        <p:spPr>
          <a:xfrm>
            <a:off x="2286000" y="857250"/>
            <a:ext cx="6200775" cy="3143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ลูกตะกร้อ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ลูกเซปักตะกร้อปัจจุบันทำมาจากพลาสติก มีขนาดเส้นผ่าศูนย์กลาง </a:t>
            </a:r>
            <a:r>
              <a:rPr lang="en-US" sz="32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42-45 </a:t>
            </a:r>
            <a:r>
              <a:rPr lang="th-TH" sz="32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เซนติเมตร มีรูอยู่ตรงลูกตะกร้อรวม </a:t>
            </a:r>
            <a:r>
              <a:rPr lang="en-US" sz="32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12 </a:t>
            </a:r>
            <a:r>
              <a:rPr lang="th-TH" sz="32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รูด้วยกัน มีจุดตัดไขว้ </a:t>
            </a:r>
            <a:r>
              <a:rPr lang="en-US" sz="32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32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จุด</a:t>
            </a:r>
            <a:r>
              <a:rPr lang="en-US" sz="32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dirty="0" smtClean="0">
              <a:solidFill>
                <a:srgbClr val="99FF33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4339" name="รูปภาพ 6" descr="lt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7" y="385762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" name="รูปภาพ 3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857628"/>
            <a:ext cx="2143125" cy="2133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strips dir="rd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28813" y="785813"/>
            <a:ext cx="6557962" cy="3000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                                      ผู้เล่น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	การเล่นตะกร้อ แบ่งออกเป็น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ประเภทด้วยกันคือ ตะกร้อปกติที่มี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คน และตะกร้อคู่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คน กล่าวคือ เมื่อก่อนมีแต่การแข่งขันตะกร้อปกติ ทว่าเพิ่มตะกร้อแบบคู่ขึ้นมา เพราะต้องการกระจายเหรียญทองของกีฬาชนิดนี้ได้มากขึ้น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5363" name="รูปภาพ 7" descr="t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640025"/>
            <a:ext cx="5191148" cy="293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ctrTitle"/>
          </p:nvPr>
        </p:nvSpPr>
        <p:spPr>
          <a:xfrm>
            <a:off x="1928813" y="785813"/>
            <a:ext cx="7058025" cy="4714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                                        วิธีการเล่น</a:t>
            </a:r>
            <a: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          </a:t>
            </a:r>
            <a:r>
              <a:rPr lang="th-TH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จะมีฝ่ายใดฝ่ายหนึ่งเริ่มเสิร์ฟ เตะข้ามไปอีกฝั่งหนึ่ง โดยที่ฝ่ายที่ได้ลูกตะกร้อต้องพยายามเตะตะกร้อให้ตกลงพื้นของอีกฝั่งให้ได้ ขณะที่ฝ่ายตั้งรับก็ต้องป้องกัน ไม่ให้ลูกตะกร้อตกลงบนแดนตัวเอง และเปลี่ยนสภาพเป็นฝ่ายบุกเพื่อทำให้ลูกตะกร้อตกลงบนแดนของอีกฝั่งให้ได้เช่นเดียวกัน ทั้งนี้ แต่ละฝ่ายจะมีโอกาสเตะลูกตะกร้อให้อยู่ในแดนตัวเองไม่เกิน </a:t>
            </a:r>
            <a: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ครั้ง นับตั้งแต่ฝ่ายตรงข้ามเตะตะกร้อข้ามมา</a:t>
            </a:r>
            <a: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ส่วนการเสิร์ฟ ผลัดกันเสิร์ฟ ทีมละ </a:t>
            </a:r>
            <a: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ครั้ง สลับกันไปเรื่อย ๆ</a:t>
            </a:r>
            <a: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dirty="0" smtClean="0">
              <a:solidFill>
                <a:srgbClr val="00B0F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heel spokes="2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ctrTitle"/>
          </p:nvPr>
        </p:nvSpPr>
        <p:spPr>
          <a:xfrm>
            <a:off x="2214563" y="1214438"/>
            <a:ext cx="6357937" cy="5143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1F0ABA"/>
                </a:solidFill>
                <a:latin typeface="Angsana New" pitchFamily="18" charset="-34"/>
                <a:cs typeface="Angsana New" pitchFamily="18" charset="-34"/>
              </a:rPr>
              <a:t>                     การคิดคะแนน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สามารถเตะลูกตะกร้อลงบนแดนฝั่งตรงข้ามได้ ได้ 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คะแนน (รวมการเสิร์ฟ)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ฝ่ายตรงข้ามเตะลูกตะกร้อไม่ข้ามเนต ได้ 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คะแนน (รวมการเสิร์ฟ)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ฝ่ายตรงข้ามเตะข้ามแดนมาแล้ว แต่บอลไม่ตกในเขตแดนที่ระบุ ได้ 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คะแนน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  การแข่งขันแบ่งออกเป็น 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ใน 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เซต แต่ละเซต ใครทำได้ถึง 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15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คะแนนก่อน ได้เซตนั้น ยกเว้น เสมอกัน 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14-14 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จะมีผู้ได้เซตก็ต่อเมื่อทำแต้มทิ้งขาด 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คะแนน แต่แต้มสูงสุดทั้งหมดจะไม่เกิน 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17 </a:t>
            </a:r>
            <a:r>
              <a:rPr lang="th-TH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>คะแนน</a:t>
            </a:r>
            <a: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99FF33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dirty="0" smtClean="0">
              <a:solidFill>
                <a:srgbClr val="99FF33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25" y="357188"/>
            <a:ext cx="6786563" cy="40005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		รายชื่อสมาชิกในกลุ่ม</a:t>
            </a:r>
            <a:b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 553230290-4  	นายพุทธิ</a:t>
            </a:r>
            <a:r>
              <a:rPr lang="th-TH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นันท์</a:t>
            </a: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 		ปทุมทอง</a:t>
            </a:r>
            <a:b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 553230556-2 	นาย</a:t>
            </a:r>
            <a:r>
              <a:rPr lang="th-TH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ปิ</a:t>
            </a: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ยะภัทร 		สุแดงน้อย</a:t>
            </a:r>
            <a:b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 553230557-0 	นางสาวผกามาศ 	คำขวา</a:t>
            </a:r>
            <a:b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 553230561-9	นางสาว</a:t>
            </a:r>
            <a:r>
              <a:rPr lang="th-TH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ศิ</a:t>
            </a: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วาลัย 		อมรเจริญ</a:t>
            </a:r>
            <a:b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 553230565-1  	</a:t>
            </a:r>
            <a:r>
              <a:rPr lang="th-TH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นางสาวอศิว</a:t>
            </a:r>
            <a:r>
              <a:rPr lang="th-TH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ngsana New" pitchFamily="18" charset="-34"/>
                <a:cs typeface="Angsana New" pitchFamily="18" charset="-34"/>
              </a:rPr>
              <a:t>มล 		พรมทอง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click.wav" builtIn="1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                                                ฟุต</a:t>
            </a:r>
            <a:r>
              <a:rPr lang="th-TH" sz="4000" dirty="0" err="1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ซอล</a:t>
            </a:r>
            <a:r>
              <a:rPr lang="en-US" sz="40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4000" dirty="0" smtClean="0">
              <a:solidFill>
                <a:srgbClr val="00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428875" y="3786188"/>
            <a:ext cx="62150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>
                <a:solidFill>
                  <a:srgbClr val="FF0066"/>
                </a:solidFill>
                <a:latin typeface="Calibri" pitchFamily="34" charset="0"/>
                <a:cs typeface="Cordia New" pitchFamily="34" charset="-34"/>
              </a:rPr>
              <a:t>กีฬาฟุตซอล หรือที่สื่อมวลชนให้ฉายา โต๊ะเล็ก เป็นอีกหนึ่งชนิดกีฬาที่คนไทยกำลังนิยม จากที่เห็นตามสวนสาธารณะ สนามต่าง ๆ หรือใต้ทางด่วน เพราะเป็นกีฬาที่ใช้ผู้เล่นไม่มาก แต่ก็สนุกไม่แพ้ฟุตบอลในสนามใหญ่ ๆ เลยทีเดียว แถมทีมฟุต</a:t>
            </a:r>
            <a:r>
              <a:rPr lang="en-US">
                <a:solidFill>
                  <a:srgbClr val="FF0066"/>
                </a:solidFill>
                <a:latin typeface="Calibri" pitchFamily="34" charset="0"/>
                <a:cs typeface="Cordia New" pitchFamily="34" charset="-34"/>
              </a:rPr>
              <a:t>-   </a:t>
            </a:r>
            <a:r>
              <a:rPr lang="th-TH">
                <a:solidFill>
                  <a:srgbClr val="FF0066"/>
                </a:solidFill>
                <a:latin typeface="Calibri" pitchFamily="34" charset="0"/>
                <a:cs typeface="Cordia New" pitchFamily="34" charset="-34"/>
              </a:rPr>
              <a:t>ซอลทีมชาติไทยยังสร้างผลงานโดดเด่นติดอันดับท็อปของทวีปเอเชียซะด้วย</a:t>
            </a:r>
          </a:p>
        </p:txBody>
      </p:sp>
      <p:pic>
        <p:nvPicPr>
          <p:cNvPr id="5" name="รูปภาพ 4" descr="1173689_661846793826371_96211291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857232"/>
            <a:ext cx="507209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ctrTitle"/>
          </p:nvPr>
        </p:nvSpPr>
        <p:spPr>
          <a:xfrm>
            <a:off x="2000250" y="1143000"/>
            <a:ext cx="6858000" cy="2000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สนามแข่งขันฟุต</a:t>
            </a:r>
            <a:r>
              <a:rPr lang="th-TH" sz="3600" dirty="0" err="1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ซอล</a:t>
            </a:r>
            <a:r>
              <a:rPr lang="en-US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	</a:t>
            </a:r>
            <a:br>
              <a:rPr lang="th-TH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สนาม</a:t>
            </a:r>
            <a:r>
              <a:rPr lang="th-TH" sz="2800" dirty="0" err="1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เเข่ง</a:t>
            </a:r>
            <a:r>
              <a:rPr lang="th-TH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ขันต้องเป็นรูปสี่เหลี่ยมผืนผ้า ความยาวเส้นข้างต้องยาวกว่าความยาวเส้นประตู โดยสนามมีความยาวต่ำสุด </a:t>
            </a:r>
            <a:r>
              <a:rPr lang="en-US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25 </a:t>
            </a:r>
            <a:r>
              <a:rPr lang="th-TH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เมตร สูงสุด </a:t>
            </a:r>
            <a:r>
              <a:rPr lang="en-US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42 </a:t>
            </a:r>
            <a:r>
              <a:rPr lang="th-TH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เมตร ความกว้างต่ำสุด </a:t>
            </a:r>
            <a:r>
              <a:rPr lang="en-US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15 </a:t>
            </a:r>
            <a:r>
              <a:rPr lang="th-TH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เมตร สูงสุด </a:t>
            </a:r>
            <a:r>
              <a:rPr lang="en-US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25 </a:t>
            </a:r>
            <a:r>
              <a:rPr lang="th-TH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เมตร</a:t>
            </a:r>
            <a:r>
              <a:rPr lang="en-US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dirty="0" smtClean="0">
              <a:solidFill>
                <a:srgbClr val="CC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59" name="รูปภาพ 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71810"/>
            <a:ext cx="4714890" cy="259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14500" y="1285875"/>
            <a:ext cx="7215188" cy="2428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ลูกบอลฟุต</a:t>
            </a:r>
            <a:r>
              <a:rPr lang="th-TH" sz="28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ซอล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b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ลูกบอลต้องเป็นทรงกลม ทำด้วยหนังหรือวัสดุอื่น ๆ เส้นรอบวงไม้น้อยกว่า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62 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เซนติเมตร แต่ไม่เกิน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64 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เซนติเมตร ขณะการแข่งขัน ลูกบอลต้องมีความดันลม ไม่น้อยกว่า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400 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กรัม ไม่มากกว่า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440 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กรัม ความดันลมของลูกบอลจะอยู่ที่ ความดันลมของลูกบอล 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0.4 – 0.6 </a:t>
            </a:r>
            <a:r>
              <a:rPr lang="th-TH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ระดับบรรยากาศ</a:t>
            </a: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3" name="รูปภาพ 10" descr="b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189826"/>
            <a:ext cx="4071966" cy="272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25" y="4429125"/>
            <a:ext cx="7000875" cy="29289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ผู้เล่นฟุต</a:t>
            </a:r>
            <a:r>
              <a:rPr lang="th-TH" sz="2800" dirty="0" err="1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ซอล</a:t>
            </a:r>
            <a:r>
              <a:rPr lang="en-US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จะมีผู้เล่นทั้งสองทีม ทีมละไม่เกิน 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คนอยู่และหนึ่งใน 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คนนี้ ต้องเป็นผู้รักษาประตู และอนุญาตให้มีผู้เล่นสำรองไม่เกิน 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คน อนุญาตให้เปลี่ยนตัวผู้เล่นเมื่อไหร่ก็ได้  เปลี่ยนตัวได้ตลอดเวลา ผู้เล่นที่เปลี่ยนออกไปแล้วสามารถกลับเข้าไปเล่นใหม่ แต่ในกรณีที่ทีมหนึ่งที่เหลือผู้เล่นน้อยกว่า 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คน รวมผู้รักษาประตู จะต้องยกเลิกการ</a:t>
            </a:r>
            <a:r>
              <a:rPr lang="th-TH" sz="2800" dirty="0" err="1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เเข่ง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ขัน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ผู้เล่นต้องไม่สวมใส่เครื่องประดับใด ๆ ที่เป็นอันตรายต่อตนเองและผู้อื่น โดยอุปกรณ์เบื้องต้นมี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1.   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เสื้อยืดหรือเสื้อเชิ้ต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2.   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กางเกงขาสั้น (ถ้าสวมกางเกงปรับอุณหภูมิ สีของกางเกงนั้นจะต้องเป็นสีเดียวกันกับสีหลักของกางเกง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 3.   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ถุงเท้ายาว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 4.   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สนับแข้ง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5.   </a:t>
            </a: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รองเท้าผ้าใบหรือรองเท้าหนังนิ่ม หรือรองเท้าออกกำลังกายพื้นยาง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dirty="0" smtClean="0">
              <a:solidFill>
                <a:srgbClr val="00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ctrTitle"/>
          </p:nvPr>
        </p:nvSpPr>
        <p:spPr>
          <a:xfrm>
            <a:off x="2286000" y="2500313"/>
            <a:ext cx="6572250" cy="40005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6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ระยะเวลาการแข่งขัน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การแข่งขันทีทั้งหมด </a:t>
            </a:r>
            <a:r>
              <a:rPr lang="en-US" sz="32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32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ครึ่ง ครึ่งละ </a:t>
            </a:r>
            <a:r>
              <a:rPr lang="en-US" sz="32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32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นาที และระยะเวลาการแข่งขันแต่ละครึ่งอาจเพิ่มเวลาเตะลูกโทษ ณ จุดโทษ ส่วนการขอเวลานอกนั้น ทั้งสองทีมมีสิทธิขอเวลานอก </a:t>
            </a:r>
            <a:r>
              <a:rPr lang="en-US" sz="32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นาที ในแต่ละครึ่งเวลา</a:t>
            </a:r>
            <a:br>
              <a:rPr lang="th-TH" sz="32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6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การนับประตู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การนับประตูจะเป็นผลเมื่อบอลทั้งลูกผ่านเส้นประตูระหว่างเสาประตูใต้คานประตู แต่ต้องไม่มีการทำผิดกติกาโดยทีมที่ทำประตู ผู้รักษาประตูไม่สามารถทำประตูได้ด้วยมือ และผู้เล่นฝ่ายรุกไม่สามารถทำประตูได้ด้วยแขน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</a:t>
            </a:r>
            <a:b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2800" dirty="0" smtClean="0">
              <a:solidFill>
                <a:srgbClr val="FF6699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72400" cy="10001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ฟุตบอล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928813" y="1143000"/>
            <a:ext cx="6858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solidFill>
                  <a:schemeClr val="bg1"/>
                </a:solidFill>
                <a:latin typeface="Calibri" pitchFamily="34" charset="0"/>
                <a:cs typeface="Cordia New" pitchFamily="34" charset="-34"/>
              </a:rPr>
              <a:t>	</a:t>
            </a:r>
            <a:r>
              <a:rPr lang="th-TH" b="1">
                <a:solidFill>
                  <a:srgbClr val="00B0F0"/>
                </a:solidFill>
                <a:latin typeface="Angsana New" charset="-34"/>
              </a:rPr>
              <a:t>สำหรับกีฬาฟุตบอลในประเทศไทย เริ่มเข้ามาในยุคพระบาทสมเด็จพระจุลจอมเกล้าเจ้าอยู่หัว รัชกาลที่ </a:t>
            </a:r>
            <a:r>
              <a:rPr lang="en-US" b="1">
                <a:solidFill>
                  <a:srgbClr val="00B0F0"/>
                </a:solidFill>
                <a:latin typeface="Angsana New" charset="-34"/>
              </a:rPr>
              <a:t>5 </a:t>
            </a:r>
            <a:r>
              <a:rPr lang="th-TH" b="1">
                <a:solidFill>
                  <a:srgbClr val="00B0F0"/>
                </a:solidFill>
                <a:latin typeface="Angsana New" charset="-34"/>
              </a:rPr>
              <a:t>โดยมีเจ้าพระยาธรรมศักดิ์มนตรีนำเข้ามา จากการไปเรียนที่ต่างประเทศ ซึ่งใน พ.ศ. </a:t>
            </a:r>
            <a:r>
              <a:rPr lang="en-US" b="1">
                <a:solidFill>
                  <a:srgbClr val="00B0F0"/>
                </a:solidFill>
                <a:latin typeface="Angsana New" charset="-34"/>
              </a:rPr>
              <a:t>2443 </a:t>
            </a:r>
            <a:r>
              <a:rPr lang="th-TH" b="1">
                <a:solidFill>
                  <a:srgbClr val="00B0F0"/>
                </a:solidFill>
                <a:latin typeface="Angsana New" charset="-34"/>
              </a:rPr>
              <a:t>มีการแข่งขันฟุตบอลเป็นครั้งแรกระหว่างทีมชุดบางกอก กับชุดกรมศึกษาธิการ ที่สนามหลวง ปรากฎว่าเสมอกัน </a:t>
            </a:r>
            <a:r>
              <a:rPr lang="en-US" b="1">
                <a:solidFill>
                  <a:srgbClr val="00B0F0"/>
                </a:solidFill>
                <a:latin typeface="Angsana New" charset="-34"/>
              </a:rPr>
              <a:t>2-2</a:t>
            </a:r>
            <a:br>
              <a:rPr lang="en-US" b="1">
                <a:solidFill>
                  <a:srgbClr val="00B0F0"/>
                </a:solidFill>
                <a:latin typeface="Angsana New" charset="-34"/>
              </a:rPr>
            </a:br>
            <a:r>
              <a:rPr lang="en-US" b="1">
                <a:solidFill>
                  <a:srgbClr val="00B0F0"/>
                </a:solidFill>
                <a:latin typeface="Angsana New" charset="-34"/>
              </a:rPr>
              <a:t> </a:t>
            </a:r>
            <a:br>
              <a:rPr lang="en-US" b="1">
                <a:solidFill>
                  <a:srgbClr val="00B0F0"/>
                </a:solidFill>
                <a:latin typeface="Angsana New" charset="-34"/>
              </a:rPr>
            </a:br>
            <a:r>
              <a:rPr lang="en-US" b="1">
                <a:solidFill>
                  <a:srgbClr val="00B0F0"/>
                </a:solidFill>
                <a:latin typeface="Angsana New" charset="-34"/>
              </a:rPr>
              <a:t>          </a:t>
            </a:r>
            <a:r>
              <a:rPr lang="th-TH" b="1">
                <a:solidFill>
                  <a:srgbClr val="00B0F0"/>
                </a:solidFill>
                <a:latin typeface="Angsana New" charset="-34"/>
              </a:rPr>
              <a:t>ต่อมาในยุคสมัยพระบาทสมเด็จพระมงกุฎเกล้าเจ้าอยู่หัว รัชกาลที่ </a:t>
            </a:r>
            <a:r>
              <a:rPr lang="en-US" b="1">
                <a:solidFill>
                  <a:srgbClr val="00B0F0"/>
                </a:solidFill>
                <a:latin typeface="Angsana New" charset="-34"/>
              </a:rPr>
              <a:t>6 </a:t>
            </a:r>
            <a:r>
              <a:rPr lang="th-TH" b="1">
                <a:solidFill>
                  <a:srgbClr val="00B0F0"/>
                </a:solidFill>
                <a:latin typeface="Angsana New" charset="-34"/>
              </a:rPr>
              <a:t>พระองค์ทรงสนใจกีฬาฟุตบอลอย่างมาก มีทีมฟุตบอลส่วนพระองค์ คือ ทีมเสือป่า และมีการเผยแพร่ข่าวสาร การเล่น เกี่ยวกับฟุตบอลอย่างแพร่หลาย นอกจากนี้ สมาคมฟุตบอลแห่งสยาม ถูกก่อตั้งขึ้นเป็นครั้งแรกในปี พ.ศ. </a:t>
            </a:r>
            <a:r>
              <a:rPr lang="en-US" b="1">
                <a:solidFill>
                  <a:srgbClr val="00B0F0"/>
                </a:solidFill>
                <a:latin typeface="Angsana New" charset="-34"/>
              </a:rPr>
              <a:t>2459 </a:t>
            </a:r>
            <a:r>
              <a:rPr lang="th-TH" b="1">
                <a:solidFill>
                  <a:srgbClr val="00B0F0"/>
                </a:solidFill>
                <a:latin typeface="Angsana New" charset="-34"/>
              </a:rPr>
              <a:t>อีกด้วย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ชื่อเรื่อง 1"/>
          <p:cNvSpPr>
            <a:spLocks noGrp="1"/>
          </p:cNvSpPr>
          <p:nvPr>
            <p:ph type="ctrTitle"/>
          </p:nvPr>
        </p:nvSpPr>
        <p:spPr>
          <a:xfrm>
            <a:off x="2214563" y="1000125"/>
            <a:ext cx="6500812" cy="39290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2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                                  สนามแข่งขัน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          </a:t>
            </a:r>
            <a:r>
              <a:rPr lang="th-TH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สนามฟุตบอล ไม่ได้มีการกำหนดขนาดไว้แบบตรง ๆ เนื่องจากในพื้นที่แต่ละสนาม อาจมีพื้นที่ไม่เท่ากัน แต่ได้มีการกำหนดด้านยาว กว้างประมาณ </a:t>
            </a:r>
            <a: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100-130 </a:t>
            </a:r>
            <a:r>
              <a:rPr lang="th-TH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หลา ส่วนด้านกว้าง กว้างประมาณ </a:t>
            </a:r>
            <a: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50-100 </a:t>
            </a:r>
            <a:r>
              <a:rPr lang="th-TH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หลา โดยแบ่งเขตแดนออกเป็น </a:t>
            </a:r>
            <a: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ฝั่ง อย่างละเท่า ๆ กัน มี ประตูขนาดกว้าง </a:t>
            </a:r>
            <a: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หลา สูง </a:t>
            </a:r>
            <a: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ฟุต มีเขตโทษ ซึ่งนับห่างจาก</a:t>
            </a:r>
            <a:r>
              <a:rPr lang="th-TH" dirty="0" err="1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โกล</a:t>
            </a:r>
            <a:r>
              <a:rPr lang="th-TH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ห่าง </a:t>
            </a:r>
            <a: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18 </a:t>
            </a:r>
            <a:r>
              <a:rPr lang="th-TH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หลา ส่วนพื้นสนามฟุตบอล ใช้หญ้าแท้หรือหญ้าเทียมก็ได้</a:t>
            </a:r>
            <a: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th-TH" dirty="0" smtClean="0">
              <a:solidFill>
                <a:srgbClr val="00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57188" y="214313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h-TH" sz="3200" b="1" smtClean="0">
                <a:solidFill>
                  <a:srgbClr val="FF0066"/>
                </a:solidFill>
                <a:latin typeface="Angsana New" charset="-34"/>
                <a:cs typeface="Angsana New" charset="-34"/>
              </a:rPr>
              <a:t>ลูกฟุตบอล</a:t>
            </a:r>
            <a:r>
              <a:rPr lang="en-US" sz="3200" smtClean="0">
                <a:solidFill>
                  <a:srgbClr val="00FF00"/>
                </a:solidFill>
                <a:latin typeface="Angsana New" charset="-34"/>
                <a:cs typeface="Angsana New" charset="-34"/>
              </a:rPr>
              <a:t/>
            </a:r>
            <a:br>
              <a:rPr lang="en-US" sz="3200" smtClean="0">
                <a:solidFill>
                  <a:srgbClr val="00FF00"/>
                </a:solidFill>
                <a:latin typeface="Angsana New" charset="-34"/>
                <a:cs typeface="Angsana New" charset="-34"/>
              </a:rPr>
            </a:br>
            <a:r>
              <a:rPr lang="en-US" sz="3200" smtClean="0">
                <a:solidFill>
                  <a:srgbClr val="00FF00"/>
                </a:solidFill>
                <a:latin typeface="Angsana New" charset="-34"/>
                <a:cs typeface="Angsana New" charset="-34"/>
              </a:rPr>
              <a:t> </a:t>
            </a:r>
            <a:r>
              <a:rPr lang="th-TH" sz="3200" b="1" smtClean="0">
                <a:solidFill>
                  <a:srgbClr val="FFFF00"/>
                </a:solidFill>
                <a:latin typeface="Angsana New" charset="-34"/>
                <a:cs typeface="Angsana New" charset="-34"/>
              </a:rPr>
              <a:t>ลูกฟุตบอลมีลักษณะเป็นทรงกลม ขนาดเส้นรอบวงไม่เกิน </a:t>
            </a:r>
            <a:r>
              <a:rPr lang="en-US" sz="3200" b="1" smtClean="0">
                <a:solidFill>
                  <a:srgbClr val="FFFF00"/>
                </a:solidFill>
                <a:latin typeface="Angsana New" charset="-34"/>
                <a:cs typeface="Angsana New" charset="-34"/>
              </a:rPr>
              <a:t>27-28 </a:t>
            </a:r>
            <a:r>
              <a:rPr lang="th-TH" sz="3200" b="1" smtClean="0">
                <a:solidFill>
                  <a:srgbClr val="FFFF00"/>
                </a:solidFill>
                <a:latin typeface="Angsana New" charset="-34"/>
                <a:cs typeface="Angsana New" charset="-34"/>
              </a:rPr>
              <a:t>นิ้ว และหนัก </a:t>
            </a:r>
            <a:r>
              <a:rPr lang="en-US" sz="3200" b="1" smtClean="0">
                <a:solidFill>
                  <a:srgbClr val="FFFF00"/>
                </a:solidFill>
                <a:latin typeface="Angsana New" charset="-34"/>
                <a:cs typeface="Angsana New" charset="-34"/>
              </a:rPr>
              <a:t>400-450 </a:t>
            </a:r>
            <a:r>
              <a:rPr lang="th-TH" sz="3200" b="1" smtClean="0">
                <a:solidFill>
                  <a:srgbClr val="FFFF00"/>
                </a:solidFill>
                <a:latin typeface="Angsana New" charset="-34"/>
                <a:cs typeface="Angsana New" charset="-34"/>
              </a:rPr>
              <a:t>กรัม</a:t>
            </a:r>
            <a:r>
              <a:rPr lang="en-US" sz="3200" smtClean="0">
                <a:solidFill>
                  <a:srgbClr val="FFFF00"/>
                </a:solidFill>
                <a:latin typeface="Angsana New" charset="-34"/>
                <a:cs typeface="Angsana New" charset="-34"/>
              </a:rPr>
              <a:t/>
            </a:r>
            <a:br>
              <a:rPr lang="en-US" sz="3200" smtClean="0">
                <a:solidFill>
                  <a:srgbClr val="FFFF00"/>
                </a:solidFill>
                <a:latin typeface="Angsana New" charset="-34"/>
                <a:cs typeface="Angsana New" charset="-34"/>
              </a:rPr>
            </a:br>
            <a:endParaRPr lang="th-TH" sz="3200" smtClean="0">
              <a:solidFill>
                <a:srgbClr val="FFFF00"/>
              </a:solidFill>
            </a:endParaRPr>
          </a:p>
        </p:txBody>
      </p:sp>
      <p:pic>
        <p:nvPicPr>
          <p:cNvPr id="4" name="รูปภาพ 3" descr="1053252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928802"/>
            <a:ext cx="2428892" cy="242889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รูปภาพ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929066"/>
            <a:ext cx="2571768" cy="2466977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6" name="รูปภาพ 5" descr="ลูกฟุตบอล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928802"/>
            <a:ext cx="2545463" cy="247096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slow">
    <p:dissolve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500" y="-142875"/>
            <a:ext cx="7467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ผู้เล่น</a:t>
            </a:r>
            <a:endParaRPr lang="th-TH" sz="3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00063" y="928688"/>
            <a:ext cx="7467600" cy="12573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500" b="1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มีจำนวนฝั่งละ </a:t>
            </a:r>
            <a:r>
              <a:rPr lang="en-US" sz="3500" b="1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11 </a:t>
            </a:r>
            <a:r>
              <a:rPr lang="th-TH" sz="3500" b="1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คน โดยที่เป็นผู้รักษาประตู </a:t>
            </a:r>
            <a:r>
              <a:rPr lang="en-US" sz="3500" b="1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500" b="1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คน มีหน้าที่ป้องกันไม่ให้ฝั่งตรงข้ามยิงประตูได้</a:t>
            </a:r>
            <a:r>
              <a:rPr lang="en-US" b="1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b="1" dirty="0" smtClean="0">
                <a:solidFill>
                  <a:srgbClr val="CC00CC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th-TH" b="1" dirty="0">
              <a:solidFill>
                <a:srgbClr val="CC00CC"/>
              </a:solidFill>
            </a:endParaRPr>
          </a:p>
        </p:txBody>
      </p:sp>
      <p:pic>
        <p:nvPicPr>
          <p:cNvPr id="4" name="รูปภาพ 3" descr="56191_362392170514445_212367268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5643570" cy="423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ตัวเชื่อมต่อหักมุม 6"/>
          <p:cNvCxnSpPr/>
          <p:nvPr/>
        </p:nvCxnSpPr>
        <p:spPr>
          <a:xfrm rot="10800000" flipV="1">
            <a:off x="4572000" y="2928938"/>
            <a:ext cx="1571625" cy="6429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43625" y="2643188"/>
            <a:ext cx="15001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ngsana New" pitchFamily="18" charset="-34"/>
              </a:rPr>
              <a:t>????</a:t>
            </a:r>
          </a:p>
          <a:p>
            <a:pPr>
              <a:defRPr/>
            </a:pPr>
            <a:endParaRPr lang="th-TH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zoom dir="in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25" y="3071813"/>
            <a:ext cx="6557963" cy="2571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0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กติกา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           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เวลาในการแข่งขัน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การแข่งขันแบ่งออกเป็น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ครึ่ง ครึ่งละ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45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นาที โดยทั้ง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ฝั่งมีหน้าที่ยิงประตูฝั่งตรงข้ามให้ได้มากกว่า ทั้งนี้ หากเสมอกันในการแข่งขันฟุตบอลรายการแพ้คัดออก จะต่อเวลาเพิ่มอีกครึ่งละ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15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นาที รวม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ครึ่ง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30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นาทีด้วยกัน และถ้าหากยังตัดสินผู้ชนะไม่ได้ ก็จะ</a:t>
            </a:r>
            <a:r>
              <a:rPr lang="th-TH" sz="2800" dirty="0" err="1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ดวล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จุดโทษตัดสินฝั่งละ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ลูก ซึ่งถ้าหากตัดสินไม่ได้อีก ก็จะยิงทีละ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ต่อ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คือ หากใครยิงพลาด และอีกฝ่ายยิงได้ ก็เกมจบทันที อย่างไรก็ตาม เมื่อยิงครบ 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11 </a:t>
            </a:r>
            <a:r>
              <a:rPr lang="th-TH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คนแล้วตัดสินผู้ชนะไม่ได้ ก็จะวนกลับมายิงใหม่ที่คนแรก ไปเรื่อย ๆ</a:t>
            </a: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</a:t>
            </a:r>
            <a:b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          </a:t>
            </a:r>
            <a:endParaRPr lang="th-TH" sz="2800" dirty="0" smtClean="0">
              <a:solidFill>
                <a:srgbClr val="FF6699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14480" y="2786058"/>
            <a:ext cx="725261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ตัวอย่างกฎ กติกา มารยาทของกีฬา</a:t>
            </a:r>
          </a:p>
          <a:p>
            <a:pPr algn="ctr">
              <a:defRPr/>
            </a:pPr>
            <a:r>
              <a:rPr lang="th-TH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ngsana New" pitchFamily="18" charset="-34"/>
              </a:rPr>
              <a:t>แต่ละชนิด</a:t>
            </a:r>
            <a:endParaRPr lang="th-TH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amera.wav" builtIn="1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4000" b="1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กติกา (ต่อ)</a:t>
            </a:r>
            <a:endParaRPr lang="th-TH" sz="4000" b="1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th-TH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การผิดกติกา</a:t>
            </a: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ก็มี การที่ไม่ใช่ผู้รักษาประตูแล้วใช้มือเล่น หรือ การพยายามขัดขวางการเล่นของฝั่งตรงข้าม เช่น ชน กระแทก ผู้เล่นที่มีบอล ก็คือว่าเป็นการฟาล์ว และฝ่ายที่ถูกทำฟาล์ว ก็จะได้ลูกตั้งเตะ แต่ถ้าฝ่ายบุกถูกทำฟาล์วในเขตโทษของฝ่ายรับ ก็จะเป็นลูกจุดโทษ ที่ฝ่ายบุกจะได้โอกาสยิงแบบ </a:t>
            </a: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ต่อ </a:t>
            </a: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กับผู้รักษาประตูฝ่ายรับ</a:t>
            </a: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</a:t>
            </a:r>
            <a:b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          </a:t>
            </a:r>
            <a:r>
              <a:rPr lang="th-TH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กรณีที่ฟุตบอลออกข้าง</a:t>
            </a: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ฝ่ายที่ไม่ได้ทำให้ออกข้างจะเป็นฝ่ายได้ทุ่ม ส่วนกรณีบอลออกหลัง ถ้าเป็นฝ่ายเจ้าของแดนทำออกหลังเอง ฝ่ายที่เดินหน้าบุก จะได้เตะมุมเข้ามา แต่ถ้าเป็นฝ่ายบุกที่ทำออก จะเป็นลูกตั้งเตะจากประตู</a:t>
            </a: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</a:t>
            </a:r>
            <a:b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  <a:t>          </a:t>
            </a:r>
            <a:br>
              <a:rPr lang="en-US" sz="3000" b="1" dirty="0" smtClean="0">
                <a:solidFill>
                  <a:srgbClr val="FF6699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0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ctrTitle"/>
          </p:nvPr>
        </p:nvSpPr>
        <p:spPr>
          <a:xfrm>
            <a:off x="2000250" y="3286125"/>
            <a:ext cx="7143750" cy="2571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  <a:t> </a:t>
            </a:r>
            <a:r>
              <a:rPr lang="th-TH" sz="31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ใบเหลือง-ใบแดง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จะแจกก็ต่อเมื่อมีผู้เล่นที่ทำผิดกติกา ในลักษณะที่รุนแรง หรือ การถ่วงเวลา </a:t>
            </a:r>
            <a:r>
              <a:rPr lang="th-TH" sz="31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ส่วนใบแดง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ผู้ตัดสินจะให้ก็ต่อเมื่อ มีการทำฟาล์วที่รุนแรงมาก เช่น ทำให้ได้รับบาดเจ็บหนัก หรือ เล่นอันตรายอย่างการเปิด</a:t>
            </a:r>
            <a:r>
              <a:rPr lang="th-TH" sz="3100" dirty="0" err="1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ปุ่มสตั๊ด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ไปที่ขาของฝ่ายตรงข้าม  นอกจากนี้ การได้ใบแดง จะมีอีกกรณีหนึ่งคือ การทำฟาล์วแบบไม่รุนแรง แต่ฟาล์วขณะที่ฝั่งตรงข้ามกำลังจะทำประตูได้ ก็ได้รับใบแดงเช่นกัน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  </a:t>
            </a:r>
            <a:r>
              <a:rPr lang="th-TH" sz="31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การล้ำหน้า</a:t>
            </a:r>
            <a:r>
              <a:rPr lang="en-US" sz="31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คือ การจ่ายบอลไปยังผู้เล่นที่ยืนอยู่สูงกว่าผู้เล่นฝั่งตรงข้ามในลำดับรองสุดท้าย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31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การคิดคะแนน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นับจากจำนวนลูกฟุตบอลที่ผ่านเส้นประตูเข้าไปอย่างเต็มใบ ภายในเวลาที่กำหนดในการแข่งขัน (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90 </a:t>
            </a:r>
            <a:r>
              <a:rPr lang="th-TH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นาที)</a:t>
            </a: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th-TH" sz="31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2071670" y="1000108"/>
            <a:ext cx="43463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ngsana New" pitchFamily="18" charset="-34"/>
              </a:rPr>
              <a:t>THANK YOU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6" name="รูปภาพ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428868"/>
            <a:ext cx="4835094" cy="314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071813" y="285750"/>
            <a:ext cx="5272087" cy="928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000" dirty="0" smtClean="0">
                <a:solidFill>
                  <a:srgbClr val="FF0000"/>
                </a:solidFill>
                <a:latin typeface="Arial Black" pitchFamily="34" charset="0"/>
              </a:rPr>
              <a:t>กติกาวอลเลย์บอล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th-TH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00" name="TextBox 8"/>
          <p:cNvSpPr txBox="1">
            <a:spLocks noChangeArrowheads="1"/>
          </p:cNvSpPr>
          <p:nvPr/>
        </p:nvSpPr>
        <p:spPr bwMode="auto">
          <a:xfrm>
            <a:off x="2143125" y="4303713"/>
            <a:ext cx="6572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cs typeface="Cordia New" pitchFamily="34" charset="-34"/>
              </a:rPr>
              <a:t>	</a:t>
            </a:r>
            <a:r>
              <a:rPr lang="th-TH" sz="3200" dirty="0">
                <a:solidFill>
                  <a:srgbClr val="FF0066"/>
                </a:solidFill>
                <a:latin typeface="Calibri" pitchFamily="34" charset="0"/>
                <a:cs typeface="Cordia New" pitchFamily="34" charset="-34"/>
              </a:rPr>
              <a:t>กีฬาวอลเลย์บอลเป็นอีกหนึ่งชนิดกีฬายอดนิยม ที่มีการแข่งขันระดับชาติ และนิยมเล่นกันอย่างแพร่หลาย จนถูกรวมเข้ากับหลักสูตรการเรียนการสอนชั้นมัธยมศึกษาในหลายโรงเรียน </a:t>
            </a:r>
            <a:endParaRPr lang="en-US" sz="3200" dirty="0">
              <a:solidFill>
                <a:srgbClr val="FF0066"/>
              </a:solidFill>
              <a:latin typeface="Calibri" pitchFamily="34" charset="0"/>
              <a:cs typeface="Cordia New" pitchFamily="34" charset="-34"/>
            </a:endParaRPr>
          </a:p>
          <a:p>
            <a:pPr>
              <a:defRPr/>
            </a:pPr>
            <a:endParaRPr lang="th-TH" sz="3200" dirty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5" name="รูปภาพ 4" descr="head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714356"/>
            <a:ext cx="607223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ctrTitle"/>
          </p:nvPr>
        </p:nvSpPr>
        <p:spPr>
          <a:xfrm>
            <a:off x="1371600" y="4286250"/>
            <a:ext cx="7772400" cy="2571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  <a:t/>
            </a:r>
            <a:b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</a:br>
            <a: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  <a:t>        </a:t>
            </a:r>
            <a:b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</a:br>
            <a: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  <a:t/>
            </a:r>
            <a:b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</a:br>
            <a:r>
              <a:rPr lang="en-US" sz="2400" dirty="0" smtClean="0">
                <a:solidFill>
                  <a:schemeClr val="bg1"/>
                </a:solidFill>
                <a:cs typeface="Angsana New" pitchFamily="18" charset="-34"/>
              </a:rPr>
              <a:t>          -   </a:t>
            </a:r>
            <a:r>
              <a:rPr lang="th-TH" sz="2400" dirty="0" smtClean="0">
                <a:solidFill>
                  <a:schemeClr val="bg1"/>
                </a:solidFill>
              </a:rPr>
              <a:t>เป็นรูสนามแข่งขัน</a:t>
            </a:r>
            <a:endParaRPr lang="th-TH" sz="36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143125" y="857250"/>
            <a:ext cx="67865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/>
              <a:t> </a:t>
            </a:r>
            <a:r>
              <a:rPr lang="th-TH">
                <a:solidFill>
                  <a:srgbClr val="00FF00"/>
                </a:solidFill>
              </a:rPr>
              <a:t> </a:t>
            </a:r>
            <a:r>
              <a:rPr lang="th-TH" sz="3600">
                <a:solidFill>
                  <a:schemeClr val="accent1"/>
                </a:solidFill>
              </a:rPr>
              <a:t>        </a:t>
            </a:r>
            <a:r>
              <a:rPr lang="th-TH" sz="3600">
                <a:solidFill>
                  <a:schemeClr val="accent1"/>
                </a:solidFill>
                <a:latin typeface="Angsana New" charset="-34"/>
              </a:rPr>
              <a:t>    </a:t>
            </a:r>
            <a:r>
              <a:rPr lang="th-TH" sz="3600" b="1">
                <a:solidFill>
                  <a:schemeClr val="accent1"/>
                </a:solidFill>
                <a:latin typeface="Angsana New" charset="-34"/>
              </a:rPr>
              <a:t>สนามแข่งขัน</a:t>
            </a:r>
            <a:r>
              <a:rPr lang="th-TH" sz="3600">
                <a:solidFill>
                  <a:schemeClr val="accent1"/>
                </a:solidFill>
                <a:latin typeface="Angsana New" charset="-34"/>
              </a:rPr>
              <a:t> </a:t>
            </a:r>
          </a:p>
          <a:p>
            <a:r>
              <a:rPr lang="th-TH">
                <a:solidFill>
                  <a:srgbClr val="00FF00"/>
                </a:solidFill>
                <a:latin typeface="Angsana New" charset="-34"/>
              </a:rPr>
              <a:t>            สนามต้องเป็นรูปสี่เหลี่ยมผืนผ้า  ขนาด 18</a:t>
            </a:r>
            <a:r>
              <a:rPr lang="en-US">
                <a:solidFill>
                  <a:srgbClr val="00FF00"/>
                </a:solidFill>
                <a:latin typeface="Angsana New" charset="-34"/>
              </a:rPr>
              <a:t>X 9 </a:t>
            </a:r>
            <a:r>
              <a:rPr lang="th-TH">
                <a:solidFill>
                  <a:srgbClr val="00FF00"/>
                </a:solidFill>
                <a:latin typeface="Angsana New" charset="-34"/>
              </a:rPr>
              <a:t>เมตร  ล้อมรอบด้วยเขตสนาม กว้างอย่างน้อยที่สุด 3.00 เมตร รอบด้าน </a:t>
            </a:r>
          </a:p>
          <a:p>
            <a:r>
              <a:rPr lang="th-TH">
                <a:solidFill>
                  <a:srgbClr val="00FF00"/>
                </a:solidFill>
                <a:latin typeface="Angsana New" charset="-34"/>
              </a:rPr>
              <a:t>  ที่ว่างสำหรับผู้เล่นคือ ที่ว่างเหนือพื้นที่เล่นลูกซึ่งไม่มีสิ่งใดกีดขวางอย่างน้อยที่สุด  7.00 เมตร </a:t>
            </a:r>
          </a:p>
          <a:p>
            <a:r>
              <a:rPr lang="th-TH">
                <a:solidFill>
                  <a:srgbClr val="00FF00"/>
                </a:solidFill>
                <a:latin typeface="Angsana New" charset="-34"/>
              </a:rPr>
              <a:t>            สำหรับการแข่งขันระดับโลกของสหพันธ์วอลเลย์บอลนานาชาติ (</a:t>
            </a:r>
            <a:r>
              <a:rPr lang="en-US">
                <a:solidFill>
                  <a:srgbClr val="00FF00"/>
                </a:solidFill>
                <a:latin typeface="Angsana New" charset="-34"/>
              </a:rPr>
              <a:t>FIVB) </a:t>
            </a:r>
            <a:r>
              <a:rPr lang="th-TH">
                <a:solidFill>
                  <a:srgbClr val="00FF00"/>
                </a:solidFill>
                <a:latin typeface="Angsana New" charset="-34"/>
              </a:rPr>
              <a:t>และการแข่งขันอย่างเป็นทางการ เขตรอบสนามต้อง</a:t>
            </a:r>
            <a:br>
              <a:rPr lang="th-TH">
                <a:solidFill>
                  <a:srgbClr val="00FF00"/>
                </a:solidFill>
                <a:latin typeface="Angsana New" charset="-34"/>
              </a:rPr>
            </a:br>
            <a:r>
              <a:rPr lang="th-TH">
                <a:solidFill>
                  <a:srgbClr val="00FF00"/>
                </a:solidFill>
                <a:latin typeface="Angsana New" charset="-34"/>
              </a:rPr>
              <a:t>  กว้างอย่างน้อยที่สุด 5.00 เมตร จากเส้นข้าง  8.00 เมตร จากเส้นหลังและที่ว่างสำหรับเล่นลูกต้องสูงจากพื้นขึ้นไปอย่างน้อยที่สุด 12.50 เมตร </a:t>
            </a:r>
          </a:p>
          <a:p>
            <a:r>
              <a:rPr lang="th-TH">
                <a:latin typeface="Angsana New" charset="-34"/>
              </a:rPr>
              <a:t/>
            </a:r>
            <a:br>
              <a:rPr lang="th-TH">
                <a:latin typeface="Angsana New" charset="-34"/>
              </a:rPr>
            </a:br>
            <a:endParaRPr lang="th-TH">
              <a:latin typeface="Angsana New" charset="-34"/>
            </a:endParaRPr>
          </a:p>
          <a:p>
            <a:r>
              <a:rPr lang="th-TH"/>
              <a:t/>
            </a:r>
            <a:br>
              <a:rPr lang="th-TH"/>
            </a:br>
            <a:endParaRPr lang="th-TH"/>
          </a:p>
        </p:txBody>
      </p:sp>
    </p:spTree>
  </p:cSld>
  <p:clrMapOvr>
    <a:masterClrMapping/>
  </p:clrMapOvr>
  <p:transition spd="slow">
    <p:wipe dir="r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h-TH" sz="3200" dirty="0" smtClean="0">
                <a:solidFill>
                  <a:srgbClr val="FF6699"/>
                </a:solidFill>
              </a:rPr>
              <a:t>ตัวอย่างสนามวอลเลย์บอล</a:t>
            </a:r>
            <a:endParaRPr lang="th-TH" sz="3200" dirty="0">
              <a:solidFill>
                <a:srgbClr val="FF6699"/>
              </a:solidFill>
            </a:endParaRPr>
          </a:p>
        </p:txBody>
      </p:sp>
      <p:pic>
        <p:nvPicPr>
          <p:cNvPr id="4" name="ตัวยึดเนื้อหา 3" descr="a0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8312784" cy="4572031"/>
          </a:xfrm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214313"/>
            <a:ext cx="7772400" cy="4357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400" dirty="0" smtClean="0">
                <a:solidFill>
                  <a:schemeClr val="accent1"/>
                </a:solidFill>
              </a:rPr>
              <a:t>		</a:t>
            </a:r>
            <a:r>
              <a:rPr lang="th-TH" sz="53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ตาข่าย</a:t>
            </a: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          -  </a:t>
            </a:r>
            <a:r>
              <a:rPr lang="th-TH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จะต้องมีความสูงจากพื้น </a:t>
            </a: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2.43 </a:t>
            </a:r>
            <a:r>
              <a:rPr lang="th-TH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เมตร กว้าง </a:t>
            </a: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เมตร ยาว </a:t>
            </a: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9.5 - 10 </a:t>
            </a:r>
            <a:r>
              <a:rPr lang="th-TH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เมตร</a:t>
            </a: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          -  </a:t>
            </a:r>
            <a:r>
              <a:rPr lang="th-TH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ตารางในตาข่ายกว้าง </a:t>
            </a: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เซนติเมตร ผู้ติดไว้กับเสากลางสนาม</a:t>
            </a: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          -  </a:t>
            </a:r>
            <a:r>
              <a:rPr lang="th-TH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ตาข่ายสำหรับทีมหญิงสูง </a:t>
            </a: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2.24 </a:t>
            </a:r>
            <a:r>
              <a:rPr lang="th-TH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เมตร</a:t>
            </a:r>
            <a: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100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7" name="รูปภาพ 3" descr="pict16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857628"/>
            <a:ext cx="5286412" cy="268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ctrTitle"/>
          </p:nvPr>
        </p:nvSpPr>
        <p:spPr>
          <a:xfrm>
            <a:off x="2214563" y="2214563"/>
            <a:ext cx="6272212" cy="2286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th-TH" sz="44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ลูกวอลเลย์บอล</a:t>
            </a: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8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 - 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เป็นทรงกลมมีเส้นรอบวงประมาณ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65-67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เซนติเมตร น้ำหนัก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260-280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กรัม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- 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ทำจากหนังสังเคราะห์ที่ยืดหยุ่นได้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 - 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ซึ่งในการแข่งขันระดับโลกจะใช้ลูกบอล 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ลูกต่อการแข่งขัน เพื่อความต่อเนื่องหากบอลออกนอกสนาม</a:t>
            </a:r>
            <a: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200" dirty="0" smtClean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200" dirty="0" smtClean="0">
              <a:solidFill>
                <a:srgbClr val="00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171" name="รูปภาพ 3" descr="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86256"/>
            <a:ext cx="3029375" cy="207170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pic>
        <p:nvPicPr>
          <p:cNvPr id="7172" name="รูปภาพ 3" descr="downlo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071942"/>
            <a:ext cx="2428877" cy="2428877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convex"/>
            <a:bevelB/>
          </a:sp3d>
        </p:spPr>
      </p:pic>
    </p:spTree>
  </p:cSld>
  <p:clrMapOvr>
    <a:masterClrMapping/>
  </p:clrMapOvr>
  <p:transition spd="slow">
    <p:wheel spokes="3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25" y="3929063"/>
            <a:ext cx="7000875" cy="2928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1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    		          </a:t>
            </a:r>
            <a:r>
              <a:rPr lang="th-TH" sz="5300" dirty="0" smtClean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ผู้เล่น</a:t>
            </a:r>
            <a:r>
              <a:rPr lang="en-US" sz="31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1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1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 -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ในทีมจะต้องมีผู้เล่นไม่เกิน 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12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คน ผู้ฝึกสอน 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คน ผู้ช่วยผู้ฝึกสอน 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คน เทรนเนอร์ 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คน และแพทย์ 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- 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สามารถเปลี่ยนตัวผู้เล่นครั้งละกี่คนก็ได้ โดยผู้เล่นเดิมที่ถูกเปลี่ยนออก สามารถเปลี่ยนกลับมาเล่นในสนามได้อีก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- 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การแต่งกายในชุดแข่งขัน ต้องแต่งกายเหมือนกันทั้งทีม ประกอบไปด้วย เสื้อสวมคอ กางเกงขาสั้น ถุงเท้า และรองเท้าผ้าใบพื้นยางที่ไม่มีส้น โดยผู้เล่นแต่ละคนจะต้องติดหมายเลขกำกับไว้ที่เสื้อ กำหนดให้ใช้เลข 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1-18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เท่านั้น สำหรับหัวหน้าทีมจะต้องมีแถบผ้าขนาด 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8x2 </a:t>
            </a:r>
            <a:r>
              <a:rPr lang="th-TH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>เซนติเมตร ติดอยู่ใต้หมายเลขบริเวณอกเสื้อด้วย</a:t>
            </a:r>
            <a: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F2B0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36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3600" dirty="0" smtClean="0">
                <a:solidFill>
                  <a:srgbClr val="FC3904"/>
                </a:solidFill>
                <a:latin typeface="Angsana New" pitchFamily="18" charset="-34"/>
                <a:cs typeface="Angsana New" pitchFamily="18" charset="-34"/>
              </a:rPr>
            </a:br>
            <a:endParaRPr lang="th-TH" sz="3600" dirty="0" smtClean="0">
              <a:solidFill>
                <a:srgbClr val="FC3904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hammer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กำหนดเอง 2">
      <a:dk1>
        <a:sysClr val="windowText" lastClr="000000"/>
      </a:dk1>
      <a:lt1>
        <a:srgbClr val="000000"/>
      </a:lt1>
      <a:dk2>
        <a:srgbClr val="575F6D"/>
      </a:dk2>
      <a:lt2>
        <a:srgbClr val="FFF39D"/>
      </a:lt2>
      <a:accent1>
        <a:srgbClr val="FFFF00"/>
      </a:accent1>
      <a:accent2>
        <a:srgbClr val="CFA80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กำหนดเอง 2">
    <a:dk1>
      <a:sysClr val="windowText" lastClr="000000"/>
    </a:dk1>
    <a:lt1>
      <a:srgbClr val="000000"/>
    </a:lt1>
    <a:dk2>
      <a:srgbClr val="575F6D"/>
    </a:dk2>
    <a:lt2>
      <a:srgbClr val="FFF39D"/>
    </a:lt2>
    <a:accent1>
      <a:srgbClr val="FFFF00"/>
    </a:accent1>
    <a:accent2>
      <a:srgbClr val="CFA80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174</Words>
  <Application>Microsoft Office PowerPoint</Application>
  <PresentationFormat>On-screen Show (4:3)</PresentationFormat>
  <Paragraphs>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Angsana New</vt:lpstr>
      <vt:lpstr>Century Schoolbook</vt:lpstr>
      <vt:lpstr>KodchiangUPC</vt:lpstr>
      <vt:lpstr>Wingdings</vt:lpstr>
      <vt:lpstr>Wingdings 2</vt:lpstr>
      <vt:lpstr>Calibri</vt:lpstr>
      <vt:lpstr>Cordia New</vt:lpstr>
      <vt:lpstr>Arial Black</vt:lpstr>
      <vt:lpstr>เฉลียง</vt:lpstr>
      <vt:lpstr>Slide 1</vt:lpstr>
      <vt:lpstr>  รายชื่อสมาชิกในกลุ่ม   553230290-4   นายพุทธินันท์   ปทุมทอง  553230556-2  นายปิยะภัทร   สุแดงน้อย  553230557-0  นางสาวผกามาศ  คำขวา  553230561-9 นางสาวศิวาลัย   อมรเจริญ  553230565-1   นางสาวอศิวมล   พรมทอง</vt:lpstr>
      <vt:lpstr>Slide 3</vt:lpstr>
      <vt:lpstr>กติกาวอลเลย์บอล </vt:lpstr>
      <vt:lpstr>                     -   เป็นรูสนามแข่งขัน</vt:lpstr>
      <vt:lpstr>ตัวอย่างสนามวอลเลย์บอล</vt:lpstr>
      <vt:lpstr>  ตาข่าย            -  จะต้องมีความสูงจากพื้น 2.43 เมตร กว้าง 1 เมตร ยาว 9.5 - 10 เมตร            -  ตารางในตาข่ายกว้าง 10 เซนติเมตร ผู้ติดไว้กับเสากลางสนาม            -  ตาข่ายสำหรับทีมหญิงสูง 2.24 เมตร  </vt:lpstr>
      <vt:lpstr>  ลูกวอลเลย์บอล   -  เป็นทรงกลมมีเส้นรอบวงประมาณ 65-67 เซนติเมตร น้ำหนัก 260-280 กรัม  -  ทำจากหนังสังเคราะห์ที่ยืดหยุ่นได้  -  ซึ่งในการแข่งขันระดับโลกจะใช้ลูกบอล 3 ลูกต่อการแข่งขัน เพื่อความต่อเนื่องหากบอลออกนอกสนาม </vt:lpstr>
      <vt:lpstr>                ผู้เล่น  -  ในทีมจะต้องมีผู้เล่นไม่เกิน 12 คน ผู้ฝึกสอน 1 คน ผู้ช่วยผู้ฝึกสอน 1 คน เทรนเนอร์ 1 คน และแพทย์ 1 คน -  สามารถเปลี่ยนตัวผู้เล่นครั้งละกี่คนก็ได้ โดยผู้เล่นเดิมที่ถูกเปลี่ยนออก สามารถเปลี่ยนกลับมาเล่นในสนามได้อีก -  การแต่งกายในชุดแข่งขัน ต้องแต่งกายเหมือนกันทั้งทีม ประกอบไปด้วย เสื้อสวมคอ กางเกงขาสั้น ถุงเท้า และรองเท้าผ้าใบพื้นยางที่ไม่มีส้น โดยผู้เล่นแต่ละคนจะต้องติดหมายเลขกำกับไว้ที่เสื้อ กำหนดให้ใช้เลข 1-18 เท่านั้น สำหรับหัวหน้าทีมจะต้องมีแถบผ้าขนาด 8x2 เซนติเมตร ติดอยู่ใต้หมายเลขบริเวณอกเสื้อด้วย  </vt:lpstr>
      <vt:lpstr>                           วิธีการเล่น -  ทีมที่ได้เสิร์ฟ จะต้องให้ผู้เล่นที่อยู่ในตำแหน่งขวาหลัง เป็นผู้เสิร์ฟเพื่อเปิดเกม จากนั้นผู้เล่นทุกตำแหน่งจะขยับตำแหน่งวนไปตามเข็มนาฬิกา  -  การเสิร์ฟจะต้องรอฟังสัญญาณนกหวีดก่อน และให้เริ่มเสิร์ฟลูกบอลภายใน 5 วินาที -  ทีมที่ได้คะแนนจะเป็นผู้ได้เสิร์ฟ จนกว่าจะเสียคะแนนให้ฝ่ายตรงข้ามจึงจะเปลี่ยนเสิร์ฟ -  เมื่อลูกเข้ามาในเขตแดนของทีม จะสามารถเล่นบอลได้มากที่สุด 3 ครั้งเท่านั้น -  สามารถบล็อคลูกบอลจากฝ่ายตรงข้ามที่หน้าตาข่ายได้ แต่หากผู้เล่นล้ำเข้าไปในแดนของฝ่ายตรงข้ามจะถือว่าฟาวล์ -  สามารถขอเวลานอกได้ 2 ครั้งต่อ 1 เซต ให้เวลาครั้งละ 30 วินาที -  ทุกครั้งที่แข่งขันจบ 1 เซต จะต้องมีการเปลี่ยนฝั่ง  </vt:lpstr>
      <vt:lpstr>                              การคิดคะแนน   -  ทีมจะได้คะแนนเมื่อลูกบอลตกลงในเขตสนามของฝ่ายตรงข้าม โดยนับเป็นลูกละ 1 คะแนน และหากมีการเสียคะแนน จะต้องเปลี่ยนให้ทีมที่ได้คะแนนเป็นผู้เสิร์ฟ  -  หากทีมไหนได้คะแนนครบ 25 คะแนนก่อน ก็จะเป็นผู้ชนะในเซตนั้นไป แต่หากคะแนนเสมอกันที่ 24-24 จะต้องมีการดิวซ์ (Deuce) หมายถึงต้องทำคะแนนให้มากกว่าอีกฝ่าย 2 คะแนน ถึงจะเป็นผู้ชนะ เช่น 26-24 หรือ 27-25 เป็นต้น -  ต้องแข่งขันกันให้ชนะ 3 ใน 5 เซต จึงจะเป็นผู้ชนะในเกมนั้น  </vt:lpstr>
      <vt:lpstr>                                         เซปักตะกร้อ </vt:lpstr>
      <vt:lpstr>Slide 13</vt:lpstr>
      <vt:lpstr>                                   สนามตะกร้อ   สนามตะกร้อ เป็นรูปร่างสี่เหลี่ยมผืนผ้า ยาว 13.4 เมตร กว้าง 6.1 เมตร เป็นพื้นพลาสติก จะแบ่งเขตแดนออกเป็น 2 ส่วน เท่ากัน และในแต่ละเขตแดนจะกำหนดจุดยืนสำหรับการเริ่มต้นเสิร์ฟ 3 จุดด้วยกัน คือ จุดที่อยู่ตรงมุมที่ติดกับตาข่าย 2 จุด ขีดเส้นโค้งวงกลมเอาไว้ และจุดที่อยู่กลางแดน เยื้องไปทางด้านหลัง 1 จุด ขีดเส้นวงกลม โดยทั้ง 3 จุดนี้จะจัดเป็นรูปสามเหลี่ยมสมมาตรพอดี สำหรับมุมที่ติดกับตาข่าย 2 จุด เรียกว่า หน้าซ้าย หน้าขวา และวงกลมที่อยู่กลางเขตแดน คือ จุดเสิร์ฟ  </vt:lpstr>
      <vt:lpstr>ตาข่าย ตาข่ายสำหรับเซปักตะกร้อ มีไว้กั้นเขตแดนระหว่างสองฝั่ง กว้าง 70 เซนติเมตร ยาวไม่น้อยกว่า 6.1 เมตร โดยสำหรับการแข่งขันของผู้ชายสูง 1.52 เมตร และหญิง สูง 1.42 เมตร </vt:lpstr>
      <vt:lpstr>ลูกตะกร้อ ลูกเซปักตะกร้อปัจจุบันทำมาจากพลาสติก มีขนาดเส้นผ่าศูนย์กลาง 42-45 เซนติเมตร มีรูอยู่ตรงลูกตะกร้อรวม 12 รูด้วยกัน มีจุดตัดไขว้ 20 จุด  </vt:lpstr>
      <vt:lpstr>                                      ผู้เล่น  การเล่นตะกร้อ แบ่งออกเป็น 2 ประเภทด้วยกันคือ ตะกร้อปกติที่มี 3 คน และตะกร้อคู่ 2 คน กล่าวคือ เมื่อก่อนมีแต่การแข่งขันตะกร้อปกติ ทว่าเพิ่มตะกร้อแบบคู่ขึ้นมา เพราะต้องการกระจายเหรียญทองของกีฬาชนิดนี้ได้มากขึ้น  </vt:lpstr>
      <vt:lpstr>                                         วิธีการเล่น            จะมีฝ่ายใดฝ่ายหนึ่งเริ่มเสิร์ฟ เตะข้ามไปอีกฝั่งหนึ่ง โดยที่ฝ่ายที่ได้ลูกตะกร้อต้องพยายามเตะตะกร้อให้ตกลงพื้นของอีกฝั่งให้ได้ ขณะที่ฝ่ายตั้งรับก็ต้องป้องกัน ไม่ให้ลูกตะกร้อตกลงบนแดนตัวเอง และเปลี่ยนสภาพเป็นฝ่ายบุกเพื่อทำให้ลูกตะกร้อตกลงบนแดนของอีกฝั่งให้ได้เช่นเดียวกัน ทั้งนี้ แต่ละฝ่ายจะมีโอกาสเตะลูกตะกร้อให้อยู่ในแดนตัวเองไม่เกิน 3 ครั้ง นับตั้งแต่ฝ่ายตรงข้ามเตะตะกร้อข้ามมา ส่วนการเสิร์ฟ ผลัดกันเสิร์ฟ ทีมละ 3 ครั้ง สลับกันไปเรื่อย ๆ  </vt:lpstr>
      <vt:lpstr>                     การคิดคะแนน  1. สามารถเตะลูกตะกร้อลงบนแดนฝั่งตรงข้ามได้ ได้ 1 คะแนน (รวมการเสิร์ฟ) 2. ฝ่ายตรงข้ามเตะลูกตะกร้อไม่ข้ามเนต ได้ 1 คะแนน (รวมการเสิร์ฟ) 3. ฝ่ายตรงข้ามเตะข้ามแดนมาแล้ว แต่บอลไม่ตกในเขตแดนที่ระบุ ได้ 1 คะแนน   การแข่งขันแบ่งออกเป็น 3 ใน 5 เซต แต่ละเซต ใครทำได้ถึง 15 คะแนนก่อน ได้เซตนั้น ยกเว้น เสมอกัน 14-14  จะมีผู้ได้เซตก็ต่อเมื่อทำแต้มทิ้งขาด 2 คะแนน แต่แต้มสูงสุดทั้งหมดจะไม่เกิน 17 คะแนน </vt:lpstr>
      <vt:lpstr>                                                 ฟุตซอล </vt:lpstr>
      <vt:lpstr>สนามแข่งขันฟุตซอล   สนามเเข่งขันต้องเป็นรูปสี่เหลี่ยมผืนผ้า ความยาวเส้นข้างต้องยาวกว่าความยาวเส้นประตู โดยสนามมีความยาวต่ำสุด 25 เมตร สูงสุด 42 เมตร ความกว้างต่ำสุด 15 เมตร สูงสุด 25 เมตร </vt:lpstr>
      <vt:lpstr>ลูกบอลฟุตซอล   ลูกบอลต้องเป็นทรงกลม ทำด้วยหนังหรือวัสดุอื่น ๆ เส้นรอบวงไม้น้อยกว่า 62 เซนติเมตร แต่ไม่เกิน 64 เซนติเมตร ขณะการแข่งขัน ลูกบอลต้องมีความดันลม ไม่น้อยกว่า 400 กรัม ไม่มากกว่า 440 กรัม ความดันลมของลูกบอลจะอยู่ที่ ความดันลมของลูกบอล 0.4 – 0.6 ระดับบรรยากาศ  </vt:lpstr>
      <vt:lpstr>ผู้เล่นฟุตซอล จะมีผู้เล่นทั้งสองทีม ทีมละไม่เกิน 5 คนอยู่และหนึ่งใน 5 คนนี้ ต้องเป็นผู้รักษาประตู และอนุญาตให้มีผู้เล่นสำรองไม่เกิน 7 คน อนุญาตให้เปลี่ยนตัวผู้เล่นเมื่อไหร่ก็ได้  เปลี่ยนตัวได้ตลอดเวลา ผู้เล่นที่เปลี่ยนออกไปแล้วสามารถกลับเข้าไปเล่นใหม่ แต่ในกรณีที่ทีมหนึ่งที่เหลือผู้เล่นน้อยกว่า 3 คน รวมผู้รักษาประตู จะต้องยกเลิกการเเข่งขัน ผู้เล่นต้องไม่สวมใส่เครื่องประดับใด ๆ ที่เป็นอันตรายต่อตนเองและผู้อื่น โดยอุปกรณ์เบื้องต้นมี 1.   เสื้อยืดหรือเสื้อเชิ้ต 2.   กางเกงขาสั้น (ถ้าสวมกางเกงปรับอุณหภูมิ สีของกางเกงนั้นจะต้องเป็นสีเดียวกันกับสีหลักของกางเกง  3.   ถุงเท้ายาว  4.   สนับแข้ง  5.   รองเท้าผ้าใบหรือรองเท้าหนังนิ่ม หรือรองเท้าออกกำลังกายพื้นยาง  </vt:lpstr>
      <vt:lpstr>ระยะเวลาการแข่งขัน การแข่งขันทีทั้งหมด 2 ครึ่ง ครึ่งละ 20 นาที และระยะเวลาการแข่งขันแต่ละครึ่งอาจเพิ่มเวลาเตะลูกโทษ ณ จุดโทษ ส่วนการขอเวลานอกนั้น ทั้งสองทีมมีสิทธิขอเวลานอก 1 นาที ในแต่ละครึ่งเวลา การนับประตู การนับประตูจะเป็นผลเมื่อบอลทั้งลูกผ่านเส้นประตูระหว่างเสาประตูใต้คานประตู แต่ต้องไม่มีการทำผิดกติกาโดยทีมที่ทำประตู ผู้รักษาประตูไม่สามารถทำประตูได้ด้วยมือ และผู้เล่นฝ่ายรุกไม่สามารถทำประตูได้ด้วยแขน    </vt:lpstr>
      <vt:lpstr>ฟุตบอล</vt:lpstr>
      <vt:lpstr>                                    สนามแข่งขัน            สนามฟุตบอล ไม่ได้มีการกำหนดขนาดไว้แบบตรง ๆ เนื่องจากในพื้นที่แต่ละสนาม อาจมีพื้นที่ไม่เท่ากัน แต่ได้มีการกำหนดด้านยาว กว้างประมาณ 100-130 หลา ส่วนด้านกว้าง กว้างประมาณ 50-100 หลา โดยแบ่งเขตแดนออกเป็น 2 ฝั่ง อย่างละเท่า ๆ กัน มี ประตูขนาดกว้าง 8 หลา สูง 8 ฟุต มีเขตโทษ ซึ่งนับห่างจากโกล ห่าง 18 หลา ส่วนพื้นสนามฟุตบอล ใช้หญ้าแท้หรือหญ้าเทียมก็ได้  </vt:lpstr>
      <vt:lpstr>Slide 27</vt:lpstr>
      <vt:lpstr>ผู้เล่น</vt:lpstr>
      <vt:lpstr>กติกา              เวลาในการแข่งขัน การแข่งขันแบ่งออกเป็น 2 ครึ่ง ครึ่งละ 45 นาที โดยทั้ง 2 ฝั่งมีหน้าที่ยิงประตูฝั่งตรงข้ามให้ได้มากกว่า ทั้งนี้ หากเสมอกันในการแข่งขันฟุตบอลรายการแพ้คัดออก จะต่อเวลาเพิ่มอีกครึ่งละ 15 นาที รวม 2 ครึ่ง 30 นาทีด้วยกัน และถ้าหากยังตัดสินผู้ชนะไม่ได้ ก็จะดวลจุดโทษตัดสินฝั่งละ 5 ลูก ซึ่งถ้าหากตัดสินไม่ได้อีก ก็จะยิงทีละ 1 ต่อ 1 คือ หากใครยิงพลาด และอีกฝ่ายยิงได้ ก็เกมจบทันที อย่างไรก็ตาม เมื่อยิงครบ 11 คนแล้วตัดสินผู้ชนะไม่ได้ ก็จะวนกลับมายิงใหม่ที่คนแรก ไปเรื่อย ๆ              </vt:lpstr>
      <vt:lpstr>กติกา (ต่อ)</vt:lpstr>
      <vt:lpstr> ใบเหลือง-ใบแดง จะแจกก็ต่อเมื่อมีผู้เล่นที่ทำผิดกติกา ในลักษณะที่รุนแรง หรือ การถ่วงเวลา ส่วนใบแดง ผู้ตัดสินจะให้ก็ต่อเมื่อ มีการทำฟาล์วที่รุนแรงมาก เช่น ทำให้ได้รับบาดเจ็บหนัก หรือ เล่นอันตรายอย่างการเปิดปุ่มสตั๊ดไปที่ขาของฝ่ายตรงข้าม  นอกจากนี้ การได้ใบแดง จะมีอีกกรณีหนึ่งคือ การทำฟาล์วแบบไม่รุนแรง แต่ฟาล์วขณะที่ฝั่งตรงข้ามกำลังจะทำประตูได้ ก็ได้รับใบแดงเช่นกัน   การล้ำหน้า คือ การจ่ายบอลไปยังผู้เล่นที่ยืนอยู่สูงกว่าผู้เล่นฝั่งตรงข้ามในลำดับรองสุดท้าย  การคิดคะแนน นับจากจำนวนลูกฟุตบอลที่ผ่านเส้นประตูเข้าไปอย่างเต็มใบ ภายในเวลาที่กำหนดในการแข่งขัน (90 นาที)  </vt:lpstr>
      <vt:lpstr>Slide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กฎ กติกา มารยาทในกีฬาประเภททีม Courtesy of competition</dc:title>
  <dc:creator>HomeUser</dc:creator>
  <cp:lastModifiedBy>Coala</cp:lastModifiedBy>
  <cp:revision>35</cp:revision>
  <dcterms:created xsi:type="dcterms:W3CDTF">2013-09-09T15:36:07Z</dcterms:created>
  <dcterms:modified xsi:type="dcterms:W3CDTF">2013-09-10T14:13:02Z</dcterms:modified>
</cp:coreProperties>
</file>