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74" r:id="rId10"/>
    <p:sldId id="275" r:id="rId11"/>
    <p:sldId id="276" r:id="rId12"/>
    <p:sldId id="264" r:id="rId13"/>
    <p:sldId id="277" r:id="rId14"/>
    <p:sldId id="267" r:id="rId15"/>
    <p:sldId id="265" r:id="rId16"/>
    <p:sldId id="266" r:id="rId17"/>
    <p:sldId id="268" r:id="rId18"/>
    <p:sldId id="269" r:id="rId19"/>
    <p:sldId id="270" r:id="rId20"/>
    <p:sldId id="272" r:id="rId21"/>
    <p:sldId id="271" r:id="rId22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81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CF21E-B95A-4970-B01B-3D3D2656D63E}" type="datetimeFigureOut">
              <a:rPr lang="th-TH" smtClean="0"/>
              <a:pPr/>
              <a:t>12/08/57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B4B9D-F0A8-43F1-8F91-735C8459BC72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B4B9D-F0A8-43F1-8F91-735C8459BC72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513F0-7E4B-4943-B7B9-59FC81BCE772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8A6B7-ED12-4481-AE3D-AB9670FC154D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85E00-4BC4-41E1-94A8-0496C41BC6DC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E90ED-B63E-4368-BBC9-5882CC7B9315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2ACEF-AEA4-4FE2-A3A9-877928D0C5D9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D52CD-0E9E-4034-BACC-FFB96598C04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9148C-9C9E-49A3-9B31-109AD59A8837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2E9AF-C413-43E5-9E26-ED65FF5768A5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D499D-4A62-40AD-BA77-C83887D6F5CE}" type="slidenum">
              <a:rPr lang="en-US" smtClean="0"/>
              <a:pPr/>
              <a:t>‹#›</a:t>
            </a:fld>
            <a:endParaRPr lang="th-TH" dirty="0"/>
          </a:p>
        </p:txBody>
      </p:sp>
      <p:pic>
        <p:nvPicPr>
          <p:cNvPr id="5" name="รูปภาพ 4" descr="th-kku50th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49511"/>
            <a:ext cx="2267744" cy="643185"/>
          </a:xfrm>
          <a:prstGeom prst="rect">
            <a:avLst/>
          </a:prstGeom>
        </p:spPr>
      </p:pic>
      <p:pic>
        <p:nvPicPr>
          <p:cNvPr id="8" name="Picture 6" descr="Untitled-1.png"/>
          <p:cNvPicPr>
            <a:picLocks noChangeAspect="1"/>
          </p:cNvPicPr>
          <p:nvPr userDrawn="1"/>
        </p:nvPicPr>
        <p:blipFill>
          <a:blip r:embed="rId3" cstate="print"/>
          <a:srcRect l="58687" t="14909" b="38831"/>
          <a:stretch>
            <a:fillRect/>
          </a:stretch>
        </p:blipFill>
        <p:spPr bwMode="auto">
          <a:xfrm>
            <a:off x="0" y="773113"/>
            <a:ext cx="4630738" cy="5183187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C9CD8-3ED6-45DA-8ED9-944647CF9B93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1E3C5-D9E7-4189-B9AC-0AADA2ED4B8B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E5F748-5F7B-4EAA-8000-5968393A484F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16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5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74713" y="260350"/>
            <a:ext cx="77406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>
                <a:latin typeface="Times New Roman" pitchFamily="18" charset="0"/>
              </a:rPr>
              <a:t>Chapter 1</a:t>
            </a:r>
          </a:p>
          <a:p>
            <a:pPr algn="ctr"/>
            <a:r>
              <a:rPr lang="en-US" sz="3600">
                <a:latin typeface="Times New Roman" pitchFamily="18" charset="0"/>
              </a:rPr>
              <a:t>        Basic Concepts of Thermodynamics</a:t>
            </a:r>
            <a:endParaRPr lang="th-TH" sz="3600">
              <a:latin typeface="Times New Roman" pitchFamily="18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827088" y="16287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116013" y="2133600"/>
            <a:ext cx="74549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1-1    Thermodynamics and Energy</a:t>
            </a:r>
          </a:p>
          <a:p>
            <a:r>
              <a:rPr lang="en-US" sz="2400">
                <a:latin typeface="Times New Roman" pitchFamily="18" charset="0"/>
              </a:rPr>
              <a:t>1-2    Dimensions and Units</a:t>
            </a:r>
          </a:p>
          <a:p>
            <a:r>
              <a:rPr lang="en-US" sz="2400">
                <a:latin typeface="Times New Roman" pitchFamily="18" charset="0"/>
              </a:rPr>
              <a:t>1-3    Thermodynamics System</a:t>
            </a:r>
          </a:p>
          <a:p>
            <a:r>
              <a:rPr lang="en-US" sz="2400">
                <a:latin typeface="Times New Roman" pitchFamily="18" charset="0"/>
              </a:rPr>
              <a:t>1-4    Properties of a System</a:t>
            </a:r>
          </a:p>
          <a:p>
            <a:r>
              <a:rPr lang="en-US" sz="2400">
                <a:latin typeface="Times New Roman" pitchFamily="18" charset="0"/>
              </a:rPr>
              <a:t>1-5    State and Equilibrium</a:t>
            </a:r>
          </a:p>
          <a:p>
            <a:r>
              <a:rPr lang="en-US" sz="2400">
                <a:latin typeface="Times New Roman" pitchFamily="18" charset="0"/>
              </a:rPr>
              <a:t>1-6    Processes and Cycles</a:t>
            </a:r>
          </a:p>
          <a:p>
            <a:r>
              <a:rPr lang="en-US" sz="2400">
                <a:latin typeface="Times New Roman" pitchFamily="18" charset="0"/>
              </a:rPr>
              <a:t>1-7    Forms of Energy</a:t>
            </a:r>
          </a:p>
          <a:p>
            <a:r>
              <a:rPr lang="en-US" sz="2400">
                <a:latin typeface="Times New Roman" pitchFamily="18" charset="0"/>
              </a:rPr>
              <a:t>1-8    Temperature and the Zeroth Law of Thermodynamics</a:t>
            </a:r>
          </a:p>
          <a:p>
            <a:r>
              <a:rPr lang="en-US" sz="2400">
                <a:latin typeface="Times New Roman" pitchFamily="18" charset="0"/>
              </a:rPr>
              <a:t>1-9    Pressure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2" name="ตัวยึดหมายเลขภาพนิ่ง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</a:t>
            </a:fld>
            <a:endParaRPr lang="th-TH" dirty="0"/>
          </a:p>
        </p:txBody>
      </p:sp>
      <p:sp>
        <p:nvSpPr>
          <p:cNvPr id="7" name="TextBox 6"/>
          <p:cNvSpPr txBox="1"/>
          <p:nvPr/>
        </p:nvSpPr>
        <p:spPr>
          <a:xfrm>
            <a:off x="-36512" y="6546830"/>
            <a:ext cx="48718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Edited from : </a:t>
            </a:r>
            <a:r>
              <a:rPr lang="en-US" sz="1600" dirty="0" err="1" smtClean="0"/>
              <a:t>Assoc.Prof.Ratchaphon</a:t>
            </a:r>
            <a:r>
              <a:rPr lang="en-US" sz="1600" dirty="0" smtClean="0"/>
              <a:t> </a:t>
            </a:r>
            <a:r>
              <a:rPr lang="en-US" sz="1600" dirty="0" err="1" smtClean="0"/>
              <a:t>Santiwarakorn</a:t>
            </a:r>
            <a:endParaRPr lang="th-TH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10</a:t>
            </a:fld>
            <a:endParaRPr lang="th-TH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63713" y="476250"/>
            <a:ext cx="4132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1-5    State and Equilibrium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37890" name="Picture 2" descr="https://www.ucar.edu/learn/images/phase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007096"/>
            <a:ext cx="3048000" cy="2286000"/>
          </a:xfrm>
          <a:prstGeom prst="rect">
            <a:avLst/>
          </a:prstGeom>
          <a:noFill/>
        </p:spPr>
      </p:pic>
      <p:pic>
        <p:nvPicPr>
          <p:cNvPr id="37892" name="Picture 4" descr="https://www.ucar.edu/learn/images/phase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007096"/>
            <a:ext cx="3048000" cy="2286000"/>
          </a:xfrm>
          <a:prstGeom prst="rect">
            <a:avLst/>
          </a:prstGeom>
          <a:noFill/>
        </p:spPr>
      </p:pic>
      <p:pic>
        <p:nvPicPr>
          <p:cNvPr id="37894" name="Picture 6" descr="https://www.ucar.edu/learn/images/phase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64160" y="4455368"/>
            <a:ext cx="3048000" cy="2286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19481" y="2079104"/>
            <a:ext cx="1138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  <a:r>
              <a:rPr lang="en-US" sz="2000" baseline="30000" dirty="0" smtClean="0"/>
              <a:t>o</a:t>
            </a:r>
            <a:r>
              <a:rPr lang="en-US" sz="2000" dirty="0" smtClean="0"/>
              <a:t>C</a:t>
            </a:r>
          </a:p>
          <a:p>
            <a:r>
              <a:rPr lang="en-US" sz="2000" dirty="0" smtClean="0"/>
              <a:t>0.1 </a:t>
            </a:r>
            <a:r>
              <a:rPr lang="en-US" sz="2000" dirty="0" err="1" smtClean="0"/>
              <a:t>MPa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2079104"/>
            <a:ext cx="1138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  <a:r>
              <a:rPr lang="en-US" sz="2000" baseline="30000" dirty="0" smtClean="0"/>
              <a:t>o</a:t>
            </a:r>
            <a:r>
              <a:rPr lang="en-US" sz="2000" dirty="0" smtClean="0"/>
              <a:t>C</a:t>
            </a:r>
          </a:p>
          <a:p>
            <a:r>
              <a:rPr lang="en-US" sz="2000" dirty="0" smtClean="0"/>
              <a:t>0.1 </a:t>
            </a:r>
            <a:r>
              <a:rPr lang="en-US" sz="2000" dirty="0" err="1" smtClean="0"/>
              <a:t>MPa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764360" y="4527376"/>
            <a:ext cx="1138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100</a:t>
            </a:r>
            <a:r>
              <a:rPr lang="en-US" sz="2000" baseline="30000" dirty="0" smtClean="0"/>
              <a:t>o</a:t>
            </a:r>
            <a:r>
              <a:rPr lang="en-US" sz="2000" dirty="0" smtClean="0"/>
              <a:t>C</a:t>
            </a:r>
          </a:p>
          <a:p>
            <a:r>
              <a:rPr lang="en-US" sz="2000" dirty="0" smtClean="0"/>
              <a:t>0.1 </a:t>
            </a:r>
            <a:r>
              <a:rPr lang="en-US" sz="2000" dirty="0" err="1" smtClean="0"/>
              <a:t>MPa</a:t>
            </a:r>
            <a:endParaRPr lang="th-TH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115616" y="3663280"/>
            <a:ext cx="150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State</a:t>
            </a:r>
            <a:endParaRPr lang="th-TH" dirty="0"/>
          </a:p>
        </p:txBody>
      </p:sp>
      <p:sp>
        <p:nvSpPr>
          <p:cNvPr id="12" name="TextBox 11"/>
          <p:cNvSpPr txBox="1"/>
          <p:nvPr/>
        </p:nvSpPr>
        <p:spPr>
          <a:xfrm>
            <a:off x="4788024" y="3663280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State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>
            <a:off x="3012338" y="4508212"/>
            <a:ext cx="1535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State</a:t>
            </a:r>
            <a:endParaRPr lang="th-TH" dirty="0"/>
          </a:p>
        </p:txBody>
      </p:sp>
      <p:sp>
        <p:nvSpPr>
          <p:cNvPr id="15" name="TextBox 14"/>
          <p:cNvSpPr txBox="1"/>
          <p:nvPr/>
        </p:nvSpPr>
        <p:spPr>
          <a:xfrm>
            <a:off x="389605" y="1311151"/>
            <a:ext cx="836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hlinkClick r:id="rId5" action="ppaction://hlinksldjump"/>
              </a:rPr>
              <a:t>State</a:t>
            </a:r>
            <a:r>
              <a:rPr lang="en-US" sz="2400" dirty="0" smtClean="0">
                <a:latin typeface="Times New Roman" pitchFamily="18" charset="0"/>
              </a:rPr>
              <a:t> : Set of properties that describes the condition of the system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th-TH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6550223"/>
            <a:ext cx="2966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https://www.ucar.edu/learn/1_1_2_3t.htm</a:t>
            </a:r>
            <a:endParaRPr lang="th-TH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11</a:t>
            </a:fld>
            <a:endParaRPr lang="th-TH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63713" y="476250"/>
            <a:ext cx="4132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1-5    State and Equilibrium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743744" y="2564904"/>
            <a:ext cx="765651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dirty="0">
                <a:latin typeface="Times New Roman" pitchFamily="18" charset="0"/>
              </a:rPr>
              <a:t>- </a:t>
            </a:r>
            <a:r>
              <a:rPr lang="en-US" sz="2200" i="1" dirty="0">
                <a:latin typeface="Times New Roman" pitchFamily="18" charset="0"/>
              </a:rPr>
              <a:t>Thermal equilibrium</a:t>
            </a:r>
            <a:r>
              <a:rPr lang="en-US" sz="2200" dirty="0">
                <a:latin typeface="Times New Roman" pitchFamily="18" charset="0"/>
              </a:rPr>
              <a:t>      : the temperature is the same throughout </a:t>
            </a:r>
          </a:p>
          <a:p>
            <a:r>
              <a:rPr lang="en-US" sz="2200" dirty="0">
                <a:latin typeface="Times New Roman" pitchFamily="18" charset="0"/>
              </a:rPr>
              <a:t>		                 the entire system</a:t>
            </a:r>
            <a:endParaRPr lang="th-TH" sz="2200" dirty="0"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200" i="1" dirty="0">
                <a:latin typeface="Times New Roman" pitchFamily="18" charset="0"/>
              </a:rPr>
              <a:t> Mechanical equilibrium</a:t>
            </a:r>
            <a:r>
              <a:rPr lang="en-US" sz="2200" dirty="0">
                <a:latin typeface="Times New Roman" pitchFamily="18" charset="0"/>
              </a:rPr>
              <a:t> : there is no change in pressure at any </a:t>
            </a:r>
          </a:p>
          <a:p>
            <a:r>
              <a:rPr lang="en-US" sz="2200" dirty="0">
                <a:latin typeface="Times New Roman" pitchFamily="18" charset="0"/>
              </a:rPr>
              <a:t>			    point of the system with time. </a:t>
            </a:r>
            <a:endParaRPr lang="th-TH" sz="2200" dirty="0"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</a:rPr>
              <a:t>Phase equilibrium</a:t>
            </a:r>
            <a:r>
              <a:rPr lang="en-US" sz="2200" dirty="0">
                <a:latin typeface="Times New Roman" pitchFamily="18" charset="0"/>
              </a:rPr>
              <a:t>          : the mass of each phase reaches an </a:t>
            </a:r>
          </a:p>
          <a:p>
            <a:r>
              <a:rPr lang="en-US" sz="2200" dirty="0">
                <a:latin typeface="Times New Roman" pitchFamily="18" charset="0"/>
              </a:rPr>
              <a:t>			    equilibrium level and stays there.</a:t>
            </a:r>
          </a:p>
          <a:p>
            <a:pPr>
              <a:buFontTx/>
              <a:buChar char="-"/>
            </a:pPr>
            <a:r>
              <a:rPr lang="en-US" sz="2200" dirty="0">
                <a:latin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</a:rPr>
              <a:t>Chemical equilibrium</a:t>
            </a:r>
            <a:r>
              <a:rPr lang="en-US" sz="2200" dirty="0">
                <a:latin typeface="Times New Roman" pitchFamily="18" charset="0"/>
              </a:rPr>
              <a:t>    : chemical composition does not change</a:t>
            </a:r>
          </a:p>
          <a:p>
            <a:r>
              <a:rPr lang="en-US" sz="2200" dirty="0">
                <a:latin typeface="Times New Roman" pitchFamily="18" charset="0"/>
              </a:rPr>
              <a:t>			    with time, no chemical reactions occur.</a:t>
            </a:r>
            <a:endParaRPr lang="th-TH" sz="2200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53710" y="1844824"/>
            <a:ext cx="4836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</a:rPr>
              <a:t>Equilibrium</a:t>
            </a:r>
            <a:r>
              <a:rPr lang="en-US" dirty="0" smtClean="0">
                <a:latin typeface="Times New Roman" pitchFamily="18" charset="0"/>
              </a:rPr>
              <a:t> : a state of </a:t>
            </a:r>
            <a:r>
              <a:rPr lang="en-US" dirty="0" smtClean="0">
                <a:latin typeface="Times New Roman" pitchFamily="18" charset="0"/>
              </a:rPr>
              <a:t>balance</a:t>
            </a:r>
            <a:endParaRPr lang="th-TH" dirty="0" smtClean="0">
              <a:latin typeface="Times New Roman" pitchFamily="18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63713" y="476250"/>
            <a:ext cx="455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1-6    Processes and Cycles (1)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827088" y="1460500"/>
            <a:ext cx="78533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Process</a:t>
            </a:r>
            <a:r>
              <a:rPr lang="en-US" sz="2200">
                <a:latin typeface="Times New Roman" pitchFamily="18" charset="0"/>
              </a:rPr>
              <a:t> : any change that a system undergoes from one equilibrium</a:t>
            </a:r>
          </a:p>
          <a:p>
            <a:r>
              <a:rPr lang="en-US" sz="2200">
                <a:latin typeface="Times New Roman" pitchFamily="18" charset="0"/>
              </a:rPr>
              <a:t>               state to another.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042988" y="5300663"/>
            <a:ext cx="766762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i="1" dirty="0">
                <a:latin typeface="Times New Roman" pitchFamily="18" charset="0"/>
              </a:rPr>
              <a:t>Quasi-equilibrium process</a:t>
            </a:r>
            <a:r>
              <a:rPr lang="en-US" sz="2200" dirty="0">
                <a:latin typeface="Times New Roman" pitchFamily="18" charset="0"/>
              </a:rPr>
              <a:t> :   slow process</a:t>
            </a:r>
            <a:endParaRPr lang="th-TH" sz="2200" dirty="0">
              <a:latin typeface="Times New Roman" pitchFamily="18" charset="0"/>
            </a:endParaRPr>
          </a:p>
          <a:p>
            <a:r>
              <a:rPr lang="th-TH" sz="2200" dirty="0">
                <a:latin typeface="Times New Roman" pitchFamily="18" charset="0"/>
              </a:rPr>
              <a:t>  			     </a:t>
            </a:r>
            <a:r>
              <a:rPr lang="en-US" sz="2200" dirty="0">
                <a:latin typeface="Times New Roman" pitchFamily="18" charset="0"/>
              </a:rPr>
              <a:t>:   remains close to an equilibrium state</a:t>
            </a:r>
          </a:p>
          <a:p>
            <a:r>
              <a:rPr lang="en-US" sz="2200" dirty="0">
                <a:latin typeface="Times New Roman" pitchFamily="18" charset="0"/>
              </a:rPr>
              <a:t>                                                at all time</a:t>
            </a:r>
            <a:endParaRPr lang="th-TH" sz="2200" dirty="0">
              <a:latin typeface="Times New Roman" pitchFamily="18" charset="0"/>
            </a:endParaRP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611188" y="16287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900113" y="2276475"/>
          <a:ext cx="3671887" cy="2881313"/>
        </p:xfrm>
        <a:graphic>
          <a:graphicData uri="http://schemas.openxmlformats.org/presentationml/2006/ole">
            <p:oleObj spid="_x0000_s10255" name="Bitmap Image" r:id="rId3" imgW="3495238" imgH="2476190" progId="PBrush">
              <p:embed/>
            </p:oleObj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787900" y="2060575"/>
          <a:ext cx="3587750" cy="3152775"/>
        </p:xfrm>
        <a:graphic>
          <a:graphicData uri="http://schemas.openxmlformats.org/presentationml/2006/ole">
            <p:oleObj spid="_x0000_s10256" name="Bitmap Image" r:id="rId4" imgW="3371429" imgH="3153215" progId="PBrush">
              <p:embed/>
            </p:oleObj>
          </a:graphicData>
        </a:graphic>
      </p:graphicFrame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166813" y="5678488"/>
            <a:ext cx="2900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/>
              <a:t>(กระบวนการสมดุลเป็นช่วง)</a:t>
            </a:r>
          </a:p>
        </p:txBody>
      </p:sp>
      <p:sp>
        <p:nvSpPr>
          <p:cNvPr id="17" name="ตัวยึดหมายเลขภาพนิ่ง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13</a:t>
            </a:fld>
            <a:endParaRPr lang="th-TH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63713" y="476250"/>
            <a:ext cx="455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1-6    Processes and Cycles </a:t>
            </a:r>
            <a:r>
              <a:rPr lang="en-US" dirty="0" smtClean="0">
                <a:latin typeface="Times New Roman" pitchFamily="18" charset="0"/>
              </a:rPr>
              <a:t>(2)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8" name="รูปแบบอิสระ 7"/>
          <p:cNvSpPr/>
          <p:nvPr/>
        </p:nvSpPr>
        <p:spPr>
          <a:xfrm>
            <a:off x="1187624" y="2364599"/>
            <a:ext cx="2304256" cy="3152633"/>
          </a:xfrm>
          <a:custGeom>
            <a:avLst/>
            <a:gdLst>
              <a:gd name="connsiteX0" fmla="*/ 0 w 2374710"/>
              <a:gd name="connsiteY0" fmla="*/ 0 h 3152633"/>
              <a:gd name="connsiteX1" fmla="*/ 0 w 2374710"/>
              <a:gd name="connsiteY1" fmla="*/ 3152633 h 3152633"/>
              <a:gd name="connsiteX2" fmla="*/ 2374710 w 2374710"/>
              <a:gd name="connsiteY2" fmla="*/ 3152633 h 3152633"/>
              <a:gd name="connsiteX3" fmla="*/ 2361062 w 2374710"/>
              <a:gd name="connsiteY3" fmla="*/ 0 h 3152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74710" h="3152633">
                <a:moveTo>
                  <a:pt x="0" y="0"/>
                </a:moveTo>
                <a:lnTo>
                  <a:pt x="0" y="3152633"/>
                </a:lnTo>
                <a:lnTo>
                  <a:pt x="2374710" y="3152633"/>
                </a:lnTo>
                <a:cubicBezTo>
                  <a:pt x="2370161" y="2101755"/>
                  <a:pt x="2365611" y="1050878"/>
                  <a:pt x="2361062" y="0"/>
                </a:cubicBezTo>
              </a:path>
            </a:pathLst>
          </a:custGeom>
          <a:noFill/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214920" y="3773695"/>
            <a:ext cx="2232248" cy="504056"/>
          </a:xfrm>
          <a:prstGeom prst="rect">
            <a:avLst/>
          </a:prstGeom>
          <a:gradFill flip="none" rotWithShape="1">
            <a:gsLst>
              <a:gs pos="7000">
                <a:schemeClr val="bg1">
                  <a:lumMod val="65000"/>
                  <a:shade val="67500"/>
                  <a:satMod val="115000"/>
                </a:schemeClr>
              </a:gs>
              <a:gs pos="42000">
                <a:schemeClr val="bg1">
                  <a:lumMod val="65000"/>
                  <a:shade val="100000"/>
                  <a:satMod val="115000"/>
                </a:schemeClr>
              </a:gs>
            </a:gsLst>
            <a:lin ang="10800000" scaled="0"/>
            <a:tileRect/>
          </a:gra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TextBox 9"/>
          <p:cNvSpPr txBox="1"/>
          <p:nvPr/>
        </p:nvSpPr>
        <p:spPr>
          <a:xfrm>
            <a:off x="1907704" y="3845703"/>
            <a:ext cx="89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Piston</a:t>
            </a:r>
            <a:endParaRPr lang="th-TH" sz="2000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259632" y="4308815"/>
            <a:ext cx="2160240" cy="1152128"/>
          </a:xfrm>
          <a:prstGeom prst="rect">
            <a:avLst/>
          </a:prstGeom>
          <a:noFill/>
          <a:ln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TextBox 11"/>
          <p:cNvSpPr txBox="1"/>
          <p:nvPr/>
        </p:nvSpPr>
        <p:spPr>
          <a:xfrm>
            <a:off x="2051720" y="4668855"/>
            <a:ext cx="654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Gas</a:t>
            </a:r>
            <a:endParaRPr lang="th-TH" sz="2000" dirty="0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1763688" y="3536487"/>
            <a:ext cx="11521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1763688" y="3300703"/>
            <a:ext cx="11521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1763688" y="3067263"/>
            <a:ext cx="11521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1763688" y="2837591"/>
            <a:ext cx="11521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1763688" y="2607919"/>
            <a:ext cx="11521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TextBox 17"/>
          <p:cNvSpPr txBox="1"/>
          <p:nvPr/>
        </p:nvSpPr>
        <p:spPr>
          <a:xfrm>
            <a:off x="1763688" y="2220583"/>
            <a:ext cx="1137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</a:t>
            </a:r>
            <a:endParaRPr lang="th-TH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8914" name="Picture 2" descr="http://proj1.sinica.edu.tw/~statphys/computer/figure4e.jpg"/>
          <p:cNvPicPr>
            <a:picLocks noChangeAspect="1" noChangeArrowheads="1"/>
          </p:cNvPicPr>
          <p:nvPr/>
        </p:nvPicPr>
        <p:blipFill>
          <a:blip r:embed="rId2" cstate="print"/>
          <a:srcRect l="6780" t="12833" r="16656" b="6974"/>
          <a:stretch>
            <a:fillRect/>
          </a:stretch>
        </p:blipFill>
        <p:spPr bwMode="auto">
          <a:xfrm>
            <a:off x="4211960" y="2436607"/>
            <a:ext cx="4052943" cy="2996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TextBox 19"/>
          <p:cNvSpPr txBox="1"/>
          <p:nvPr/>
        </p:nvSpPr>
        <p:spPr>
          <a:xfrm>
            <a:off x="2520798" y="1484784"/>
            <a:ext cx="4102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Times New Roman" pitchFamily="18" charset="0"/>
              </a:rPr>
              <a:t>Quasi-equilibrium process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763713" y="476250"/>
            <a:ext cx="455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1-6    Processes and Cycles </a:t>
            </a:r>
            <a:r>
              <a:rPr lang="en-US" dirty="0" smtClean="0">
                <a:latin typeface="Times New Roman" pitchFamily="18" charset="0"/>
              </a:rPr>
              <a:t>(3)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900113" y="1196975"/>
            <a:ext cx="7858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Process diagrams is plotted by employing thermodynamic properties</a:t>
            </a:r>
          </a:p>
          <a:p>
            <a:r>
              <a:rPr lang="en-US" sz="2200">
                <a:latin typeface="Times New Roman" pitchFamily="18" charset="0"/>
              </a:rPr>
              <a:t>as coordinates.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755650" y="3213100"/>
            <a:ext cx="82089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Cycles</a:t>
            </a:r>
            <a:r>
              <a:rPr lang="en-US" sz="2200">
                <a:latin typeface="Times New Roman" pitchFamily="18" charset="0"/>
              </a:rPr>
              <a:t> :   a system return to its initial state at the end of the process.</a:t>
            </a:r>
          </a:p>
          <a:p>
            <a:r>
              <a:rPr lang="en-US" sz="2200">
                <a:latin typeface="Times New Roman" pitchFamily="18" charset="0"/>
              </a:rPr>
              <a:t>             :   the initial and final states are identical.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611188" y="33575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827088" y="2060575"/>
            <a:ext cx="7777162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>
                <a:latin typeface="Times New Roman" pitchFamily="18" charset="0"/>
              </a:rPr>
              <a:t>- Isothermal process ( </a:t>
            </a:r>
            <a:r>
              <a:rPr lang="en-US" sz="2200" i="1">
                <a:latin typeface="Times New Roman" pitchFamily="18" charset="0"/>
              </a:rPr>
              <a:t>T</a:t>
            </a:r>
            <a:r>
              <a:rPr lang="en-US" sz="2200">
                <a:latin typeface="Times New Roman" pitchFamily="18" charset="0"/>
              </a:rPr>
              <a:t> )      - Isobaric process ( </a:t>
            </a:r>
            <a:r>
              <a:rPr lang="en-US" sz="2200" i="1">
                <a:latin typeface="Times New Roman" pitchFamily="18" charset="0"/>
              </a:rPr>
              <a:t>P</a:t>
            </a:r>
            <a:r>
              <a:rPr lang="en-US" sz="2200">
                <a:latin typeface="Times New Roman" pitchFamily="18" charset="0"/>
              </a:rPr>
              <a:t> )</a:t>
            </a:r>
          </a:p>
          <a:p>
            <a:r>
              <a:rPr lang="en-US" sz="2200">
                <a:latin typeface="Times New Roman" pitchFamily="18" charset="0"/>
              </a:rPr>
              <a:t>- Isometric process ( </a:t>
            </a:r>
            <a:r>
              <a:rPr lang="en-US" sz="2200" i="1">
                <a:latin typeface="Times New Roman" pitchFamily="18" charset="0"/>
              </a:rPr>
              <a:t>v</a:t>
            </a:r>
            <a:r>
              <a:rPr lang="en-US" sz="2200">
                <a:latin typeface="Times New Roman" pitchFamily="18" charset="0"/>
              </a:rPr>
              <a:t> )        - Isentropic process ( Entropy )</a:t>
            </a:r>
          </a:p>
          <a:p>
            <a:r>
              <a:rPr lang="en-US" sz="2200">
                <a:latin typeface="Times New Roman" pitchFamily="18" charset="0"/>
              </a:rPr>
              <a:t>- Adiabatic Process ( Heat )</a:t>
            </a:r>
            <a:endParaRPr lang="th-TH" sz="2200">
              <a:latin typeface="Times New Roman" pitchFamily="18" charset="0"/>
            </a:endParaRPr>
          </a:p>
        </p:txBody>
      </p:sp>
      <p:pic>
        <p:nvPicPr>
          <p:cNvPr id="13325" name="Picture 13" descr="fig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076700"/>
            <a:ext cx="8280400" cy="1971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14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900113" y="4076700"/>
            <a:ext cx="7856537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Macroscopic form of energy</a:t>
            </a:r>
            <a:r>
              <a:rPr lang="en-US" sz="2200">
                <a:latin typeface="Times New Roman" pitchFamily="18" charset="0"/>
              </a:rPr>
              <a:t> : respect to some outside reference.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Kinetic energy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Potential energy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879475" y="1457325"/>
            <a:ext cx="7515225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Energy can exist in numerous forms such as thermal, mechanical,</a:t>
            </a:r>
          </a:p>
          <a:p>
            <a:r>
              <a:rPr lang="en-US" sz="2200">
                <a:latin typeface="Times New Roman" pitchFamily="18" charset="0"/>
              </a:rPr>
              <a:t>kinetic, potential, electric, magnetic, chemical and nuclear.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Total energy of a system 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: on a unit mass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940425" y="2420938"/>
            <a:ext cx="719138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763713" y="476250"/>
            <a:ext cx="3930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1-7    Forms of Energy (1)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6084888" y="2565400"/>
          <a:ext cx="417512" cy="341313"/>
        </p:xfrm>
        <a:graphic>
          <a:graphicData uri="http://schemas.openxmlformats.org/presentationml/2006/ole">
            <p:oleObj spid="_x0000_s11274" name="Equation" r:id="rId3" imgW="152280" imgH="164880" progId="Equation.3">
              <p:embed/>
            </p:oleObj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643438" y="2997200"/>
          <a:ext cx="1112837" cy="812800"/>
        </p:xfrm>
        <a:graphic>
          <a:graphicData uri="http://schemas.openxmlformats.org/presentationml/2006/ole">
            <p:oleObj spid="_x0000_s11275" name="Equation" r:id="rId4" imgW="406080" imgH="393480" progId="Equation.3">
              <p:embed/>
            </p:oleObj>
          </a:graphicData>
        </a:graphic>
      </p:graphicFrame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4500563" y="2636838"/>
            <a:ext cx="1081087" cy="215900"/>
          </a:xfrm>
          <a:prstGeom prst="rightArrow">
            <a:avLst>
              <a:gd name="adj1" fmla="val 50000"/>
              <a:gd name="adj2" fmla="val 125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3203575" y="3284538"/>
            <a:ext cx="1081088" cy="215900"/>
          </a:xfrm>
          <a:prstGeom prst="rightArrow">
            <a:avLst>
              <a:gd name="adj1" fmla="val 50000"/>
              <a:gd name="adj2" fmla="val 125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4572000" y="2924175"/>
            <a:ext cx="1223963" cy="1009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851275" y="4581525"/>
          <a:ext cx="1909763" cy="792163"/>
        </p:xfrm>
        <a:graphic>
          <a:graphicData uri="http://schemas.openxmlformats.org/presentationml/2006/ole">
            <p:oleObj spid="_x0000_s11282" name="Equation" r:id="rId5" imgW="723600" imgH="419040" progId="Equation.3">
              <p:embed/>
            </p:oleObj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6659563" y="4581525"/>
          <a:ext cx="1584325" cy="792163"/>
        </p:xfrm>
        <a:graphic>
          <a:graphicData uri="http://schemas.openxmlformats.org/presentationml/2006/ole">
            <p:oleObj spid="_x0000_s11283" name="Equation" r:id="rId6" imgW="533160" imgH="419040" progId="Equation.3">
              <p:embed/>
            </p:oleObj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3851275" y="5589588"/>
          <a:ext cx="1773238" cy="420687"/>
        </p:xfrm>
        <a:graphic>
          <a:graphicData uri="http://schemas.openxmlformats.org/presentationml/2006/ole">
            <p:oleObj spid="_x0000_s11284" name="Equation" r:id="rId7" imgW="647640" imgH="203040" progId="Equation.3">
              <p:embed/>
            </p:oleObj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6588125" y="5661025"/>
          <a:ext cx="1390650" cy="342900"/>
        </p:xfrm>
        <a:graphic>
          <a:graphicData uri="http://schemas.openxmlformats.org/presentationml/2006/ole">
            <p:oleObj spid="_x0000_s11285" name="Equation" r:id="rId8" imgW="507960" imgH="164880" progId="Equation.3">
              <p:embed/>
            </p:oleObj>
          </a:graphicData>
        </a:graphic>
      </p:graphicFrame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940425" y="4797425"/>
            <a:ext cx="4175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or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867400" y="5516563"/>
            <a:ext cx="4175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or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1288" name="AutoShape 24"/>
          <p:cNvSpPr>
            <a:spLocks noChangeArrowheads="1"/>
          </p:cNvSpPr>
          <p:nvPr/>
        </p:nvSpPr>
        <p:spPr bwMode="auto">
          <a:xfrm>
            <a:off x="2916238" y="5589588"/>
            <a:ext cx="792162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89" name="AutoShape 25"/>
          <p:cNvSpPr>
            <a:spLocks noChangeArrowheads="1"/>
          </p:cNvSpPr>
          <p:nvPr/>
        </p:nvSpPr>
        <p:spPr bwMode="auto">
          <a:xfrm>
            <a:off x="2987675" y="4868863"/>
            <a:ext cx="649288" cy="215900"/>
          </a:xfrm>
          <a:prstGeom prst="rightArrow">
            <a:avLst>
              <a:gd name="adj1" fmla="val 50000"/>
              <a:gd name="adj2" fmla="val 75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3779838" y="4581525"/>
            <a:ext cx="4679950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3779838" y="5516563"/>
            <a:ext cx="4679950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1292" name="Oval 28"/>
          <p:cNvSpPr>
            <a:spLocks noChangeArrowheads="1"/>
          </p:cNvSpPr>
          <p:nvPr/>
        </p:nvSpPr>
        <p:spPr bwMode="auto">
          <a:xfrm>
            <a:off x="684213" y="4292600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" name="ตัวยึดหมายเลขภาพนิ่ง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15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763713" y="476250"/>
            <a:ext cx="3930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1-7    Forms of Energy (2)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00113" y="1412875"/>
            <a:ext cx="7878762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Microscopic forms of energy</a:t>
            </a:r>
            <a:r>
              <a:rPr lang="en-US" sz="2200">
                <a:latin typeface="Times New Roman" pitchFamily="18" charset="0"/>
              </a:rPr>
              <a:t> : related to the molecular structure </a:t>
            </a:r>
          </a:p>
          <a:p>
            <a:r>
              <a:rPr lang="en-US" sz="2200">
                <a:latin typeface="Times New Roman" pitchFamily="18" charset="0"/>
              </a:rPr>
              <a:t>                                                     of a system.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               Internal energy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684213" y="1557338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2700338" y="1916113"/>
            <a:ext cx="358775" cy="504825"/>
          </a:xfrm>
          <a:prstGeom prst="downArrow">
            <a:avLst>
              <a:gd name="adj1" fmla="val 50000"/>
              <a:gd name="adj2" fmla="val 351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th-TH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356100" y="242093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latin typeface="Times New Roman" pitchFamily="18" charset="0"/>
              </a:rPr>
              <a:t>U</a:t>
            </a:r>
            <a:endParaRPr lang="th-TH" i="1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4211638" y="2349500"/>
            <a:ext cx="7207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755650" y="3284538"/>
            <a:ext cx="3398838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Total energy</a:t>
            </a:r>
          </a:p>
          <a:p>
            <a:endParaRPr lang="en-US">
              <a:latin typeface="Times New Roman" pitchFamily="18" charset="0"/>
            </a:endParaRPr>
          </a:p>
          <a:p>
            <a:endParaRPr lang="en-US" sz="1800">
              <a:latin typeface="Times New Roman" pitchFamily="18" charset="0"/>
            </a:endParaRPr>
          </a:p>
          <a:p>
            <a:endParaRPr lang="en-US" sz="1800">
              <a:latin typeface="Times New Roman" pitchFamily="18" charset="0"/>
            </a:endParaRPr>
          </a:p>
          <a:p>
            <a:r>
              <a:rPr lang="en-US">
                <a:latin typeface="Times New Roman" pitchFamily="18" charset="0"/>
              </a:rPr>
              <a:t>: on a unit mass basis ;</a:t>
            </a:r>
            <a:endParaRPr lang="th-TH">
              <a:latin typeface="Times New Roman" pitchFamily="18" charset="0"/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763713" y="3860800"/>
          <a:ext cx="6291262" cy="825500"/>
        </p:xfrm>
        <a:graphic>
          <a:graphicData uri="http://schemas.openxmlformats.org/presentationml/2006/ole">
            <p:oleObj spid="_x0000_s12304" name="Equation" r:id="rId3" imgW="2222280" imgH="419040" progId="Equation.3">
              <p:embed/>
            </p:oleObj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2195513" y="5229225"/>
          <a:ext cx="5103812" cy="823913"/>
        </p:xfrm>
        <a:graphic>
          <a:graphicData uri="http://schemas.openxmlformats.org/presentationml/2006/ole">
            <p:oleObj spid="_x0000_s12305" name="Equation" r:id="rId4" imgW="1803240" imgH="419040" progId="Equation.3">
              <p:embed/>
            </p:oleObj>
          </a:graphicData>
        </a:graphic>
      </p:graphicFrame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547813" y="3860800"/>
            <a:ext cx="662463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835150" y="5229225"/>
            <a:ext cx="5545138" cy="865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684213" y="3213100"/>
            <a:ext cx="7920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16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331913" y="549275"/>
            <a:ext cx="728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1-8  Temperature and Zeroth Law of Thermodynamics (1)</a:t>
            </a: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827088" y="1317625"/>
            <a:ext cx="7807325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The Zeroth law of thermodynamics</a:t>
            </a:r>
          </a:p>
          <a:p>
            <a:r>
              <a:rPr lang="en-US" sz="2200">
                <a:latin typeface="Times New Roman" pitchFamily="18" charset="0"/>
              </a:rPr>
              <a:t>: if two bodies are in thermal equilibrium with a third body, they are</a:t>
            </a:r>
          </a:p>
          <a:p>
            <a:r>
              <a:rPr lang="en-US" sz="2200">
                <a:latin typeface="Times New Roman" pitchFamily="18" charset="0"/>
              </a:rPr>
              <a:t>  also in thermal equilibrium with each other. </a:t>
            </a:r>
          </a:p>
          <a:p>
            <a:r>
              <a:rPr lang="en-US" sz="2200">
                <a:latin typeface="Times New Roman" pitchFamily="18" charset="0"/>
              </a:rPr>
              <a:t>: two bodies are in thermal equilibrium if both have the same </a:t>
            </a:r>
          </a:p>
          <a:p>
            <a:r>
              <a:rPr lang="en-US" sz="2200">
                <a:latin typeface="Times New Roman" pitchFamily="18" charset="0"/>
              </a:rPr>
              <a:t>  temperature reading even if they are not in contact.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900113" y="3357563"/>
            <a:ext cx="448786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>
                <a:solidFill>
                  <a:srgbClr val="FF0000"/>
                </a:solidFill>
                <a:latin typeface="Times New Roman" pitchFamily="18" charset="0"/>
              </a:rPr>
              <a:t>Temperature scale</a:t>
            </a:r>
          </a:p>
          <a:p>
            <a:endParaRPr lang="en-US" sz="240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</a:rPr>
              <a:t>SI unit  :  </a:t>
            </a:r>
            <a:r>
              <a:rPr lang="th-TH" sz="2400">
                <a:latin typeface="Times New Roman" pitchFamily="18" charset="0"/>
              </a:rPr>
              <a:t>  </a:t>
            </a:r>
            <a:r>
              <a:rPr lang="en-US" sz="2400">
                <a:latin typeface="Times New Roman" pitchFamily="18" charset="0"/>
              </a:rPr>
              <a:t>Celsius scale </a:t>
            </a:r>
          </a:p>
          <a:p>
            <a:r>
              <a:rPr lang="en-US" sz="2400">
                <a:latin typeface="Times New Roman" pitchFamily="18" charset="0"/>
              </a:rPr>
              <a:t>             :    Kelvin scale</a:t>
            </a:r>
          </a:p>
          <a:p>
            <a:endParaRPr lang="en-US" sz="2400">
              <a:latin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</a:rPr>
              <a:t>English system   :  Fahrenheit scale</a:t>
            </a:r>
          </a:p>
          <a:p>
            <a:r>
              <a:rPr lang="en-US" sz="2400">
                <a:latin typeface="Times New Roman" pitchFamily="18" charset="0"/>
              </a:rPr>
              <a:t>		   :  Rankine scale</a:t>
            </a:r>
            <a:endParaRPr lang="th-TH" sz="2400">
              <a:latin typeface="Times New Roman" pitchFamily="18" charset="0"/>
            </a:endParaRPr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684213" y="1557338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4358" name="Oval 22"/>
          <p:cNvSpPr>
            <a:spLocks noChangeArrowheads="1"/>
          </p:cNvSpPr>
          <p:nvPr/>
        </p:nvSpPr>
        <p:spPr bwMode="auto">
          <a:xfrm>
            <a:off x="755650" y="3573463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aphicFrame>
        <p:nvGraphicFramePr>
          <p:cNvPr id="14359" name="Object 23"/>
          <p:cNvGraphicFramePr>
            <a:graphicFrameLocks noChangeAspect="1"/>
          </p:cNvGraphicFramePr>
          <p:nvPr/>
        </p:nvGraphicFramePr>
        <p:xfrm>
          <a:off x="5508625" y="5157788"/>
          <a:ext cx="671513" cy="473075"/>
        </p:xfrm>
        <a:graphic>
          <a:graphicData uri="http://schemas.openxmlformats.org/presentationml/2006/ole">
            <p:oleObj spid="_x0000_s14359" name="Equation" r:id="rId3" imgW="317160" imgH="228600" progId="Equation.3">
              <p:embed/>
            </p:oleObj>
          </a:graphicData>
        </a:graphic>
      </p:graphicFrame>
      <p:graphicFrame>
        <p:nvGraphicFramePr>
          <p:cNvPr id="14360" name="Object 24"/>
          <p:cNvGraphicFramePr>
            <a:graphicFrameLocks noChangeAspect="1"/>
          </p:cNvGraphicFramePr>
          <p:nvPr/>
        </p:nvGraphicFramePr>
        <p:xfrm>
          <a:off x="5580063" y="5589588"/>
          <a:ext cx="536575" cy="420687"/>
        </p:xfrm>
        <a:graphic>
          <a:graphicData uri="http://schemas.openxmlformats.org/presentationml/2006/ole">
            <p:oleObj spid="_x0000_s14360" name="Equation" r:id="rId4" imgW="253800" imgH="203040" progId="Equation.3">
              <p:embed/>
            </p:oleObj>
          </a:graphicData>
        </a:graphic>
      </p:graphicFrame>
      <p:graphicFrame>
        <p:nvGraphicFramePr>
          <p:cNvPr id="14361" name="Object 25"/>
          <p:cNvGraphicFramePr>
            <a:graphicFrameLocks noChangeAspect="1"/>
          </p:cNvGraphicFramePr>
          <p:nvPr/>
        </p:nvGraphicFramePr>
        <p:xfrm>
          <a:off x="4211638" y="4508500"/>
          <a:ext cx="590550" cy="420688"/>
        </p:xfrm>
        <a:graphic>
          <a:graphicData uri="http://schemas.openxmlformats.org/presentationml/2006/ole">
            <p:oleObj spid="_x0000_s14361" name="Equation" r:id="rId5" imgW="279360" imgH="203040" progId="Equation.3">
              <p:embed/>
            </p:oleObj>
          </a:graphicData>
        </a:graphic>
      </p:graphicFrame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4211638" y="4076700"/>
          <a:ext cx="671512" cy="473075"/>
        </p:xfrm>
        <a:graphic>
          <a:graphicData uri="http://schemas.openxmlformats.org/presentationml/2006/ole">
            <p:oleObj spid="_x0000_s14362" name="Equation" r:id="rId6" imgW="317160" imgH="228600" progId="Equation.3">
              <p:embed/>
            </p:oleObj>
          </a:graphicData>
        </a:graphic>
      </p:graphicFrame>
      <p:sp>
        <p:nvSpPr>
          <p:cNvPr id="19" name="ตัวยึดหมายเลขภาพนิ่ง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17</a:t>
            </a:fld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827584" y="4005064"/>
            <a:ext cx="4320480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15369" name="Picture 9" descr="fig1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773238"/>
            <a:ext cx="4321175" cy="3960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508625" y="2133600"/>
          <a:ext cx="3063875" cy="473075"/>
        </p:xfrm>
        <a:graphic>
          <a:graphicData uri="http://schemas.openxmlformats.org/presentationml/2006/ole">
            <p:oleObj spid="_x0000_s15370" name="Equation" r:id="rId4" imgW="1447560" imgH="228600" progId="Equation.3">
              <p:embed/>
            </p:oleObj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580063" y="2924175"/>
          <a:ext cx="3009900" cy="473075"/>
        </p:xfrm>
        <a:graphic>
          <a:graphicData uri="http://schemas.openxmlformats.org/presentationml/2006/ole">
            <p:oleObj spid="_x0000_s15371" name="Equation" r:id="rId5" imgW="1422360" imgH="228600" progId="Equation.3">
              <p:embed/>
            </p:oleObj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580063" y="4868863"/>
          <a:ext cx="2932112" cy="473075"/>
        </p:xfrm>
        <a:graphic>
          <a:graphicData uri="http://schemas.openxmlformats.org/presentationml/2006/ole">
            <p:oleObj spid="_x0000_s15372" name="Equation" r:id="rId6" imgW="1384200" imgH="228600" progId="Equation.3">
              <p:embed/>
            </p:oleObj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5940425" y="4292600"/>
          <a:ext cx="2124075" cy="420688"/>
        </p:xfrm>
        <a:graphic>
          <a:graphicData uri="http://schemas.openxmlformats.org/presentationml/2006/ole">
            <p:oleObj spid="_x0000_s15373" name="Equation" r:id="rId7" imgW="1002960" imgH="203040" progId="Equation.3">
              <p:embed/>
            </p:oleObj>
          </a:graphicData>
        </a:graphic>
      </p:graphicFrame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5364163" y="1557338"/>
            <a:ext cx="0" cy="4464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403350" y="549275"/>
            <a:ext cx="728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1-8  Temperature and Zeroth Law of Thermodynamics (2)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5364163" y="3789363"/>
            <a:ext cx="331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18</a:t>
            </a:fld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508104" y="2060848"/>
            <a:ext cx="3096344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763713" y="476250"/>
            <a:ext cx="272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1-9    Pressure (1)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900113" y="1412875"/>
            <a:ext cx="7696209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Pressure</a:t>
            </a:r>
            <a:r>
              <a:rPr lang="en-US" sz="2400" dirty="0">
                <a:latin typeface="Times New Roman" pitchFamily="18" charset="0"/>
              </a:rPr>
              <a:t> : force per unit area.   Unit :  N/m</a:t>
            </a:r>
            <a:r>
              <a:rPr lang="en-US" sz="2400" baseline="30000" dirty="0">
                <a:latin typeface="Times New Roman" pitchFamily="18" charset="0"/>
              </a:rPr>
              <a:t>2  </a:t>
            </a:r>
            <a:r>
              <a:rPr lang="en-US" sz="2400" dirty="0">
                <a:latin typeface="Times New Roman" pitchFamily="18" charset="0"/>
              </a:rPr>
              <a:t>or  Pascal (Pa)</a:t>
            </a:r>
          </a:p>
          <a:p>
            <a:endParaRPr lang="en-US" sz="2400" dirty="0">
              <a:latin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</a:rPr>
              <a:t>1 </a:t>
            </a:r>
            <a:r>
              <a:rPr lang="en-US" sz="2400" dirty="0">
                <a:latin typeface="Times New Roman" pitchFamily="18" charset="0"/>
              </a:rPr>
              <a:t>Pa   =  1 N/m</a:t>
            </a:r>
            <a:r>
              <a:rPr lang="en-US" sz="2400" baseline="30000" dirty="0">
                <a:latin typeface="Times New Roman" pitchFamily="18" charset="0"/>
              </a:rPr>
              <a:t>2</a:t>
            </a:r>
          </a:p>
          <a:p>
            <a:pPr algn="ctr"/>
            <a:r>
              <a:rPr lang="en-US" sz="2400" dirty="0" smtClean="0">
                <a:latin typeface="Times New Roman" pitchFamily="18" charset="0"/>
              </a:rPr>
              <a:t>100,000 </a:t>
            </a:r>
            <a:r>
              <a:rPr lang="en-US" sz="2400" dirty="0">
                <a:latin typeface="Times New Roman" pitchFamily="18" charset="0"/>
              </a:rPr>
              <a:t>Pa   =  1 bar</a:t>
            </a:r>
          </a:p>
          <a:p>
            <a:pPr algn="ctr"/>
            <a:r>
              <a:rPr lang="en-US" sz="2400" dirty="0" smtClean="0">
                <a:latin typeface="Times New Roman" pitchFamily="18" charset="0"/>
              </a:rPr>
              <a:t>101,325 </a:t>
            </a:r>
            <a:r>
              <a:rPr lang="en-US" sz="2400" dirty="0">
                <a:latin typeface="Times New Roman" pitchFamily="18" charset="0"/>
              </a:rPr>
              <a:t>Pa   =  1 </a:t>
            </a:r>
            <a:r>
              <a:rPr lang="en-US" sz="2400" dirty="0" err="1">
                <a:latin typeface="Times New Roman" pitchFamily="18" charset="0"/>
              </a:rPr>
              <a:t>atm</a:t>
            </a:r>
            <a:endParaRPr lang="th-TH" sz="2400" baseline="30000" dirty="0">
              <a:latin typeface="Times New Roman" pitchFamily="18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827088" y="3429000"/>
            <a:ext cx="7158037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i="1" dirty="0">
                <a:latin typeface="Times New Roman" pitchFamily="18" charset="0"/>
              </a:rPr>
              <a:t>Atmospheric </a:t>
            </a:r>
            <a:r>
              <a:rPr lang="en-US" sz="2200" b="1" i="1" dirty="0" err="1">
                <a:latin typeface="Times New Roman" pitchFamily="18" charset="0"/>
              </a:rPr>
              <a:t>presuure</a:t>
            </a:r>
            <a:r>
              <a:rPr lang="en-US" sz="2200" dirty="0">
                <a:latin typeface="Times New Roman" pitchFamily="18" charset="0"/>
              </a:rPr>
              <a:t> (           )  :  101,325 Pa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b="1" i="1" dirty="0">
                <a:latin typeface="Times New Roman" pitchFamily="18" charset="0"/>
              </a:rPr>
              <a:t>Absolute pressure</a:t>
            </a:r>
            <a:r>
              <a:rPr lang="en-US" sz="2200" dirty="0">
                <a:latin typeface="Times New Roman" pitchFamily="18" charset="0"/>
              </a:rPr>
              <a:t> (          ) : the actual pressure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b="1" i="1" dirty="0">
                <a:latin typeface="Times New Roman" pitchFamily="18" charset="0"/>
              </a:rPr>
              <a:t>Gage pressure</a:t>
            </a:r>
            <a:r>
              <a:rPr lang="en-US" sz="2200" dirty="0">
                <a:latin typeface="Times New Roman" pitchFamily="18" charset="0"/>
              </a:rPr>
              <a:t> (           ) : the difference between           and 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b="1" i="1" dirty="0" err="1">
                <a:latin typeface="Times New Roman" pitchFamily="18" charset="0"/>
              </a:rPr>
              <a:t>Vacumm</a:t>
            </a:r>
            <a:r>
              <a:rPr lang="en-US" sz="2200" b="1" i="1" dirty="0">
                <a:latin typeface="Times New Roman" pitchFamily="18" charset="0"/>
              </a:rPr>
              <a:t> pressure</a:t>
            </a:r>
            <a:r>
              <a:rPr lang="en-US" sz="2200" dirty="0">
                <a:latin typeface="Times New Roman" pitchFamily="18" charset="0"/>
              </a:rPr>
              <a:t> (          ) : the difference between           and</a:t>
            </a:r>
            <a:endParaRPr lang="th-TH" sz="2200" dirty="0">
              <a:latin typeface="Times New Roman" pitchFamily="18" charset="0"/>
            </a:endParaRPr>
          </a:p>
          <a:p>
            <a:endParaRPr lang="th-TH" sz="2200" dirty="0">
              <a:latin typeface="Times New Roman" pitchFamily="18" charset="0"/>
            </a:endParaRPr>
          </a:p>
          <a:p>
            <a:endParaRPr lang="th-TH" sz="2200" dirty="0">
              <a:latin typeface="Times New Roman" pitchFamily="18" charset="0"/>
            </a:endParaRP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708400" y="3429000"/>
          <a:ext cx="730250" cy="471488"/>
        </p:xfrm>
        <a:graphic>
          <a:graphicData uri="http://schemas.openxmlformats.org/presentationml/2006/ole">
            <p:oleObj spid="_x0000_s16395" name="Equation" r:id="rId3" imgW="266400" imgH="228600" progId="Equation.3">
              <p:embed/>
            </p:oleObj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3131840" y="4149725"/>
          <a:ext cx="695325" cy="471488"/>
        </p:xfrm>
        <a:graphic>
          <a:graphicData uri="http://schemas.openxmlformats.org/presentationml/2006/ole">
            <p:oleObj spid="_x0000_s16396" name="Equation" r:id="rId4" imgW="253800" imgH="228600" progId="Equation.3">
              <p:embed/>
            </p:oleObj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700338" y="4797425"/>
          <a:ext cx="835025" cy="498475"/>
        </p:xfrm>
        <a:graphic>
          <a:graphicData uri="http://schemas.openxmlformats.org/presentationml/2006/ole">
            <p:oleObj spid="_x0000_s16397" name="Equation" r:id="rId5" imgW="304560" imgH="241200" progId="Equation.3">
              <p:embed/>
            </p:oleObj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6732240" y="5445125"/>
          <a:ext cx="730250" cy="471488"/>
        </p:xfrm>
        <a:graphic>
          <a:graphicData uri="http://schemas.openxmlformats.org/presentationml/2006/ole">
            <p:oleObj spid="_x0000_s16398" name="Equation" r:id="rId6" imgW="266400" imgH="228600" progId="Equation.3">
              <p:embed/>
            </p:oleObj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7524750" y="4797425"/>
          <a:ext cx="730250" cy="471488"/>
        </p:xfrm>
        <a:graphic>
          <a:graphicData uri="http://schemas.openxmlformats.org/presentationml/2006/ole">
            <p:oleObj spid="_x0000_s16399" name="Equation" r:id="rId7" imgW="266400" imgH="228600" progId="Equation.3">
              <p:embed/>
            </p:oleObj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7885113" y="5445125"/>
          <a:ext cx="695325" cy="471488"/>
        </p:xfrm>
        <a:graphic>
          <a:graphicData uri="http://schemas.openxmlformats.org/presentationml/2006/ole">
            <p:oleObj spid="_x0000_s16400" name="Equation" r:id="rId8" imgW="253800" imgH="228600" progId="Equation.3">
              <p:embed/>
            </p:oleObj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6444208" y="4797425"/>
          <a:ext cx="695325" cy="471488"/>
        </p:xfrm>
        <a:graphic>
          <a:graphicData uri="http://schemas.openxmlformats.org/presentationml/2006/ole">
            <p:oleObj spid="_x0000_s16401" name="Equation" r:id="rId9" imgW="253800" imgH="228600" progId="Equation.3">
              <p:embed/>
            </p:oleObj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3131840" y="5445125"/>
          <a:ext cx="695325" cy="471488"/>
        </p:xfrm>
        <a:graphic>
          <a:graphicData uri="http://schemas.openxmlformats.org/presentationml/2006/ole">
            <p:oleObj spid="_x0000_s16402" name="Equation" r:id="rId10" imgW="253800" imgH="228600" progId="Equation.3">
              <p:embed/>
            </p:oleObj>
          </a:graphicData>
        </a:graphic>
      </p:graphicFrame>
      <p:sp>
        <p:nvSpPr>
          <p:cNvPr id="21" name="ตัวยึดหมายเลขภาพนิ่ง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19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Oval 19"/>
          <p:cNvSpPr>
            <a:spLocks noChangeArrowheads="1"/>
          </p:cNvSpPr>
          <p:nvPr/>
        </p:nvSpPr>
        <p:spPr bwMode="auto">
          <a:xfrm>
            <a:off x="1763713" y="5516563"/>
            <a:ext cx="5329237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63713" y="476250"/>
            <a:ext cx="5722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1-1    Thermodynamics and Energy (1)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331913" y="2276475"/>
            <a:ext cx="7072312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 u="sng">
                <a:solidFill>
                  <a:srgbClr val="FF0000"/>
                </a:solidFill>
                <a:latin typeface="Times New Roman" pitchFamily="18" charset="0"/>
              </a:rPr>
              <a:t>Thermodynamics</a:t>
            </a:r>
            <a:r>
              <a:rPr lang="en-US" sz="22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</a:rPr>
              <a:t>can be defined as the science of energy.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 b="1" u="sng">
                <a:solidFill>
                  <a:srgbClr val="FF0000"/>
                </a:solidFill>
                <a:latin typeface="Times New Roman" pitchFamily="18" charset="0"/>
              </a:rPr>
              <a:t>Energy</a:t>
            </a:r>
            <a:r>
              <a:rPr lang="en-US" sz="2200" b="1">
                <a:latin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</a:rPr>
              <a:t>can be viewed as the ability to cause changes.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 b="1" u="sng">
                <a:solidFill>
                  <a:srgbClr val="FF0000"/>
                </a:solidFill>
                <a:latin typeface="Times New Roman" pitchFamily="18" charset="0"/>
              </a:rPr>
              <a:t>Conservation of energy principle</a:t>
            </a:r>
            <a:r>
              <a:rPr lang="en-US" sz="2200">
                <a:latin typeface="Times New Roman" pitchFamily="18" charset="0"/>
              </a:rPr>
              <a:t>  </a:t>
            </a:r>
            <a:r>
              <a:rPr lang="en-US" sz="2200">
                <a:latin typeface="Times New Roman" pitchFamily="18" charset="0"/>
                <a:sym typeface="Wingdings" pitchFamily="2" charset="2"/>
              </a:rPr>
              <a:t> During an interaction,</a:t>
            </a:r>
          </a:p>
          <a:p>
            <a:endParaRPr lang="en-US" sz="2200">
              <a:latin typeface="Times New Roman" pitchFamily="18" charset="0"/>
              <a:sym typeface="Wingdings" pitchFamily="2" charset="2"/>
            </a:endParaRPr>
          </a:p>
          <a:p>
            <a:r>
              <a:rPr lang="en-US" sz="2200">
                <a:latin typeface="Times New Roman" pitchFamily="18" charset="0"/>
                <a:sym typeface="Wingdings" pitchFamily="2" charset="2"/>
              </a:rPr>
              <a:t>energy can change from one form to another but the total</a:t>
            </a:r>
          </a:p>
          <a:p>
            <a:endParaRPr lang="en-US" sz="2200">
              <a:latin typeface="Times New Roman" pitchFamily="18" charset="0"/>
              <a:sym typeface="Wingdings" pitchFamily="2" charset="2"/>
            </a:endParaRPr>
          </a:p>
          <a:p>
            <a:r>
              <a:rPr lang="en-US" sz="2200">
                <a:latin typeface="Times New Roman" pitchFamily="18" charset="0"/>
                <a:sym typeface="Wingdings" pitchFamily="2" charset="2"/>
              </a:rPr>
              <a:t>amount of energy remains constant.</a:t>
            </a:r>
          </a:p>
          <a:p>
            <a:endParaRPr lang="en-US" sz="2200">
              <a:latin typeface="Times New Roman" pitchFamily="18" charset="0"/>
              <a:sym typeface="Wingdings" pitchFamily="2" charset="2"/>
            </a:endParaRPr>
          </a:p>
          <a:p>
            <a:r>
              <a:rPr lang="en-US" sz="2400" i="1">
                <a:latin typeface="Times New Roman" pitchFamily="18" charset="0"/>
                <a:sym typeface="Wingdings" pitchFamily="2" charset="2"/>
              </a:rPr>
              <a:t>        Energy cannot be created or destroyed</a:t>
            </a:r>
            <a:r>
              <a:rPr lang="en-US" sz="2200">
                <a:latin typeface="Times New Roman" pitchFamily="18" charset="0"/>
                <a:sym typeface="Wingdings" pitchFamily="2" charset="2"/>
              </a:rPr>
              <a:t>.</a:t>
            </a:r>
            <a:endParaRPr lang="th-TH" sz="2200">
              <a:latin typeface="Times New Roman" pitchFamily="18" charset="0"/>
            </a:endParaRPr>
          </a:p>
          <a:p>
            <a:endParaRPr lang="th-TH" sz="2200">
              <a:latin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331913" y="1628775"/>
            <a:ext cx="65547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Themodynamics  === </a:t>
            </a:r>
            <a:r>
              <a:rPr lang="en-US" sz="2200" i="1">
                <a:latin typeface="Times New Roman" pitchFamily="18" charset="0"/>
              </a:rPr>
              <a:t> therme </a:t>
            </a:r>
            <a:r>
              <a:rPr lang="en-US" sz="2200">
                <a:latin typeface="Times New Roman" pitchFamily="18" charset="0"/>
              </a:rPr>
              <a:t>(Heat) +</a:t>
            </a:r>
            <a:r>
              <a:rPr lang="en-US" sz="2200" i="1">
                <a:latin typeface="Times New Roman" pitchFamily="18" charset="0"/>
              </a:rPr>
              <a:t> dynamis</a:t>
            </a:r>
            <a:r>
              <a:rPr lang="en-US" sz="2200">
                <a:latin typeface="Times New Roman" pitchFamily="18" charset="0"/>
              </a:rPr>
              <a:t> (Power)</a:t>
            </a:r>
            <a:endParaRPr lang="th-TH" sz="2200">
              <a:latin typeface="Times New Roman" pitchFamily="18" charset="0"/>
            </a:endParaRPr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1116013" y="1773238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11160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1116013" y="31416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84" name="Oval 12"/>
          <p:cNvSpPr>
            <a:spLocks noChangeArrowheads="1"/>
          </p:cNvSpPr>
          <p:nvPr/>
        </p:nvSpPr>
        <p:spPr bwMode="auto">
          <a:xfrm>
            <a:off x="1116013" y="37893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2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763713" y="476250"/>
            <a:ext cx="272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1-9    Pressure </a:t>
            </a:r>
            <a:r>
              <a:rPr lang="en-US" dirty="0" smtClean="0">
                <a:latin typeface="Times New Roman" pitchFamily="18" charset="0"/>
              </a:rPr>
              <a:t>(2)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20</a:t>
            </a:fld>
            <a:endParaRPr lang="th-TH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1196752"/>
            <a:ext cx="3648075" cy="1552575"/>
          </a:xfrm>
          <a:prstGeom prst="rect">
            <a:avLst/>
          </a:prstGeom>
          <a:noFill/>
          <a:ln w="15875">
            <a:noFill/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Atmospheric Pressure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Gage Pressure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Absolute Pressure</a:t>
            </a:r>
            <a:endParaRPr lang="th-TH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10" name="Picture 7" descr="Fig 1-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284984"/>
            <a:ext cx="1985962" cy="2346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3" descr="0103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1484784"/>
            <a:ext cx="1122363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3068960"/>
            <a:ext cx="5904656" cy="3279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67544" y="3068960"/>
          <a:ext cx="2849562" cy="496888"/>
        </p:xfrm>
        <a:graphic>
          <a:graphicData uri="http://schemas.openxmlformats.org/presentationml/2006/ole">
            <p:oleObj spid="_x0000_s19459" name="Equation" r:id="rId6" imgW="1041120" imgH="24120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00918" y="3645024"/>
          <a:ext cx="2674938" cy="469900"/>
        </p:xfrm>
        <a:graphic>
          <a:graphicData uri="http://schemas.openxmlformats.org/presentationml/2006/ole">
            <p:oleObj spid="_x0000_s19460" name="Equation" r:id="rId7" imgW="9777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63713" y="476250"/>
            <a:ext cx="272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1-9    Pressure </a:t>
            </a:r>
            <a:r>
              <a:rPr lang="en-US" dirty="0" smtClean="0">
                <a:latin typeface="Times New Roman" pitchFamily="18" charset="0"/>
              </a:rPr>
              <a:t>(3)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pic>
        <p:nvPicPr>
          <p:cNvPr id="17424" name="Picture 16" descr="ex101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3213844"/>
            <a:ext cx="1511300" cy="1511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426" name="Picture 18" descr="ex101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3212827"/>
            <a:ext cx="1584325" cy="1584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1691680" y="3956546"/>
          <a:ext cx="1944688" cy="336550"/>
        </p:xfrm>
        <a:graphic>
          <a:graphicData uri="http://schemas.openxmlformats.org/presentationml/2006/ole">
            <p:oleObj spid="_x0000_s17427" name="Equation" r:id="rId5" imgW="1358900" imgH="279400" progId="">
              <p:embed/>
            </p:oleObj>
          </a:graphicData>
        </a:graphic>
      </p:graphicFrame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467544" y="4363889"/>
          <a:ext cx="4681537" cy="649287"/>
        </p:xfrm>
        <a:graphic>
          <a:graphicData uri="http://schemas.openxmlformats.org/presentationml/2006/ole">
            <p:oleObj spid="_x0000_s17428" name="Equation" r:id="rId6" imgW="4546600" imgH="558800" progId="">
              <p:embed/>
            </p:oleObj>
          </a:graphicData>
        </a:graphic>
      </p:graphicFrame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323850" y="1556792"/>
            <a:ext cx="8091488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200" u="sng">
                <a:latin typeface="Times New Roman" pitchFamily="18" charset="0"/>
              </a:rPr>
              <a:t>Example 1</a:t>
            </a:r>
          </a:p>
          <a:p>
            <a:pPr>
              <a:spcBef>
                <a:spcPct val="20000"/>
              </a:spcBef>
            </a:pPr>
            <a:r>
              <a:rPr lang="en-US" sz="2000">
                <a:latin typeface="Times New Roman" pitchFamily="18" charset="0"/>
              </a:rPr>
              <a:t>T</a:t>
            </a:r>
            <a:r>
              <a:rPr lang="th-TH" sz="2000">
                <a:latin typeface="Times New Roman" pitchFamily="18" charset="0"/>
              </a:rPr>
              <a:t>he piston of a piston-cylinder device containing a gas has a mass of</a:t>
            </a:r>
            <a:r>
              <a:rPr lang="th-TH" sz="2400" b="1">
                <a:latin typeface="Times New Roman" pitchFamily="18" charset="0"/>
              </a:rPr>
              <a:t> </a:t>
            </a:r>
            <a:r>
              <a:rPr lang="th-TH" sz="2000" b="1">
                <a:latin typeface="Times New Roman" pitchFamily="18" charset="0"/>
              </a:rPr>
              <a:t>60</a:t>
            </a:r>
            <a:r>
              <a:rPr lang="th-TH" sz="2400">
                <a:latin typeface="Times New Roman" pitchFamily="18" charset="0"/>
              </a:rPr>
              <a:t> </a:t>
            </a:r>
            <a:r>
              <a:rPr lang="th-TH" sz="2000">
                <a:latin typeface="Times New Roman" pitchFamily="18" charset="0"/>
              </a:rPr>
              <a:t>kg </a:t>
            </a:r>
          </a:p>
          <a:p>
            <a:pPr>
              <a:spcBef>
                <a:spcPct val="20000"/>
              </a:spcBef>
            </a:pPr>
            <a:r>
              <a:rPr lang="th-TH" sz="2000">
                <a:latin typeface="Times New Roman" pitchFamily="18" charset="0"/>
              </a:rPr>
              <a:t>and a cross-sectional area of </a:t>
            </a:r>
            <a:r>
              <a:rPr lang="th-TH" sz="2000" b="1">
                <a:latin typeface="Times New Roman" pitchFamily="18" charset="0"/>
              </a:rPr>
              <a:t>0.04</a:t>
            </a:r>
            <a:r>
              <a:rPr lang="th-TH" sz="2000">
                <a:latin typeface="Times New Roman" pitchFamily="18" charset="0"/>
              </a:rPr>
              <a:t> m</a:t>
            </a:r>
            <a:r>
              <a:rPr lang="th-TH" sz="2000" b="1" baseline="30000">
                <a:latin typeface="Times New Roman" pitchFamily="18" charset="0"/>
              </a:rPr>
              <a:t>2</a:t>
            </a:r>
            <a:r>
              <a:rPr lang="th-TH" sz="2000">
                <a:latin typeface="Times New Roman" pitchFamily="18" charset="0"/>
              </a:rPr>
              <a:t>, as shown in figure. The local atmospheric </a:t>
            </a:r>
          </a:p>
          <a:p>
            <a:pPr>
              <a:spcBef>
                <a:spcPct val="20000"/>
              </a:spcBef>
            </a:pPr>
            <a:r>
              <a:rPr lang="th-TH" sz="2000">
                <a:latin typeface="Times New Roman" pitchFamily="18" charset="0"/>
              </a:rPr>
              <a:t>pressure is</a:t>
            </a:r>
            <a:r>
              <a:rPr lang="th-TH" sz="2000" b="1">
                <a:latin typeface="Times New Roman" pitchFamily="18" charset="0"/>
              </a:rPr>
              <a:t> 0.97 </a:t>
            </a:r>
            <a:r>
              <a:rPr lang="th-TH" sz="2000">
                <a:latin typeface="Times New Roman" pitchFamily="18" charset="0"/>
              </a:rPr>
              <a:t>bar, and the gravitational acceleration is </a:t>
            </a:r>
            <a:r>
              <a:rPr lang="th-TH" sz="2000" b="1">
                <a:latin typeface="Times New Roman" pitchFamily="18" charset="0"/>
              </a:rPr>
              <a:t>9.8</a:t>
            </a:r>
            <a:r>
              <a:rPr lang="th-TH" sz="2000">
                <a:latin typeface="Times New Roman" pitchFamily="18" charset="0"/>
              </a:rPr>
              <a:t> m/s</a:t>
            </a:r>
            <a:r>
              <a:rPr lang="th-TH" sz="2000" b="1" baseline="30000">
                <a:latin typeface="Times New Roman" pitchFamily="18" charset="0"/>
              </a:rPr>
              <a:t>2</a:t>
            </a:r>
            <a:r>
              <a:rPr lang="th-TH" sz="2000">
                <a:latin typeface="Times New Roman" pitchFamily="18" charset="0"/>
              </a:rPr>
              <a:t>. </a:t>
            </a:r>
            <a:r>
              <a:rPr lang="en-US" sz="2000">
                <a:latin typeface="Times New Roman" pitchFamily="18" charset="0"/>
              </a:rPr>
              <a:t>D</a:t>
            </a:r>
            <a:r>
              <a:rPr lang="th-TH" sz="2000">
                <a:latin typeface="Times New Roman" pitchFamily="18" charset="0"/>
              </a:rPr>
              <a:t>etermine the </a:t>
            </a:r>
          </a:p>
          <a:p>
            <a:pPr>
              <a:spcBef>
                <a:spcPct val="20000"/>
              </a:spcBef>
            </a:pPr>
            <a:r>
              <a:rPr lang="th-TH" sz="2000">
                <a:latin typeface="Times New Roman" pitchFamily="18" charset="0"/>
              </a:rPr>
              <a:t>pressure inside the cylinder. </a:t>
            </a:r>
          </a:p>
          <a:p>
            <a:pPr>
              <a:spcBef>
                <a:spcPct val="20000"/>
              </a:spcBef>
            </a:pPr>
            <a:r>
              <a:rPr lang="en-US" sz="2000" u="sng">
                <a:latin typeface="Times New Roman" pitchFamily="18" charset="0"/>
              </a:rPr>
              <a:t>Solution</a:t>
            </a:r>
            <a:endParaRPr lang="th-TH" sz="2000" u="sng">
              <a:latin typeface="Times New Roman" pitchFamily="18" charset="0"/>
            </a:endParaRPr>
          </a:p>
        </p:txBody>
      </p:sp>
      <p:graphicFrame>
        <p:nvGraphicFramePr>
          <p:cNvPr id="17431" name="Object 23"/>
          <p:cNvGraphicFramePr>
            <a:graphicFrameLocks noChangeAspect="1"/>
          </p:cNvGraphicFramePr>
          <p:nvPr/>
        </p:nvGraphicFramePr>
        <p:xfrm>
          <a:off x="1694235" y="5256436"/>
          <a:ext cx="1439863" cy="352425"/>
        </p:xfrm>
        <a:graphic>
          <a:graphicData uri="http://schemas.openxmlformats.org/presentationml/2006/ole">
            <p:oleObj spid="_x0000_s17431" name="Equation" r:id="rId7" imgW="545760" imgH="177480" progId="Equation.3">
              <p:embed/>
            </p:oleObj>
          </a:graphicData>
        </a:graphic>
      </p:graphicFrame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3206825" y="5204048"/>
            <a:ext cx="573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</a:rPr>
              <a:t>bar</a:t>
            </a:r>
            <a:endParaRPr lang="th-TH" sz="2400" dirty="0">
              <a:latin typeface="Times New Roman" pitchFamily="18" charset="0"/>
            </a:endParaRPr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21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3132138" y="5516563"/>
            <a:ext cx="28082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763713" y="476250"/>
            <a:ext cx="5722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1-1    Thermodynamics and Energy (2)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187450" y="1341438"/>
            <a:ext cx="72517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latin typeface="Times New Roman" pitchFamily="18" charset="0"/>
              </a:rPr>
              <a:t>Example  :  A rock falling off a cliff.</a:t>
            </a:r>
          </a:p>
          <a:p>
            <a:r>
              <a:rPr lang="en-US" sz="2200">
                <a:latin typeface="Times New Roman" pitchFamily="18" charset="0"/>
              </a:rPr>
              <a:t>                :  The change in the energy content of a body.</a:t>
            </a: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</a:rPr>
              <a:t>The change in the energy is equal to the difference between the</a:t>
            </a:r>
          </a:p>
          <a:p>
            <a:r>
              <a:rPr lang="en-US" sz="2200">
                <a:latin typeface="Times New Roman" pitchFamily="18" charset="0"/>
              </a:rPr>
              <a:t>energy input and the energy out put.</a:t>
            </a:r>
          </a:p>
          <a:p>
            <a:endParaRPr lang="en-US" sz="2200">
              <a:latin typeface="Times New Roman" pitchFamily="18" charset="0"/>
            </a:endParaRPr>
          </a:p>
          <a:p>
            <a:endParaRPr lang="th-TH" sz="2200">
              <a:latin typeface="Times New Roman" pitchFamily="18" charset="0"/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276600" y="5516563"/>
          <a:ext cx="2608263" cy="625475"/>
        </p:xfrm>
        <a:graphic>
          <a:graphicData uri="http://schemas.openxmlformats.org/presentationml/2006/ole">
            <p:oleObj spid="_x0000_s4103" name="Equation" r:id="rId3" imgW="952200" imgH="228600" progId="Equation.3">
              <p:embed/>
            </p:oleObj>
          </a:graphicData>
        </a:graphic>
      </p:graphicFrame>
      <p:pic>
        <p:nvPicPr>
          <p:cNvPr id="4107" name="Picture 11" descr="fig01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813" y="2205038"/>
            <a:ext cx="2452687" cy="2452687"/>
          </a:xfrm>
          <a:prstGeom prst="rect">
            <a:avLst/>
          </a:prstGeom>
          <a:noFill/>
        </p:spPr>
      </p:pic>
      <p:pic>
        <p:nvPicPr>
          <p:cNvPr id="4108" name="Picture 12" descr="fig01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825" y="2205038"/>
            <a:ext cx="2592388" cy="2416175"/>
          </a:xfrm>
          <a:prstGeom prst="rect">
            <a:avLst/>
          </a:prstGeom>
          <a:noFill/>
        </p:spPr>
      </p:pic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3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555875" y="5229225"/>
            <a:ext cx="3168650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827088" y="1317625"/>
            <a:ext cx="7589837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Dimension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</a:rPr>
              <a:t> :  Any physical quantity.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dirty="0">
                <a:solidFill>
                  <a:srgbClr val="FF0000"/>
                </a:solidFill>
                <a:latin typeface="Times New Roman" pitchFamily="18" charset="0"/>
              </a:rPr>
              <a:t>      </a:t>
            </a:r>
            <a:r>
              <a:rPr lang="en-US" sz="2200" u="sng" dirty="0">
                <a:solidFill>
                  <a:srgbClr val="FF0000"/>
                </a:solidFill>
                <a:latin typeface="Times New Roman" pitchFamily="18" charset="0"/>
              </a:rPr>
              <a:t>Primary or Fundamental dimensions</a:t>
            </a:r>
            <a:r>
              <a:rPr lang="en-US" sz="2200" dirty="0">
                <a:latin typeface="Times New Roman" pitchFamily="18" charset="0"/>
              </a:rPr>
              <a:t> =&gt; mass  </a:t>
            </a:r>
            <a:r>
              <a:rPr lang="en-US" sz="2200" i="1" dirty="0">
                <a:latin typeface="Times New Roman" pitchFamily="18" charset="0"/>
              </a:rPr>
              <a:t>m</a:t>
            </a:r>
            <a:r>
              <a:rPr lang="en-US" sz="2200" dirty="0">
                <a:latin typeface="Times New Roman" pitchFamily="18" charset="0"/>
              </a:rPr>
              <a:t>, length  </a:t>
            </a:r>
            <a:r>
              <a:rPr lang="en-US" sz="2200" i="1" dirty="0">
                <a:latin typeface="Times New Roman" pitchFamily="18" charset="0"/>
              </a:rPr>
              <a:t>L</a:t>
            </a:r>
          </a:p>
          <a:p>
            <a:r>
              <a:rPr lang="en-US" sz="2200" dirty="0">
                <a:latin typeface="Times New Roman" pitchFamily="18" charset="0"/>
              </a:rPr>
              <a:t>					     time </a:t>
            </a:r>
            <a:r>
              <a:rPr lang="en-US" sz="2200" i="1" dirty="0">
                <a:latin typeface="Times New Roman" pitchFamily="18" charset="0"/>
              </a:rPr>
              <a:t> t</a:t>
            </a:r>
            <a:r>
              <a:rPr lang="en-US" sz="2200" dirty="0">
                <a:latin typeface="Times New Roman" pitchFamily="18" charset="0"/>
              </a:rPr>
              <a:t>, temperature  </a:t>
            </a:r>
            <a:r>
              <a:rPr lang="en-US" sz="2200" i="1" dirty="0">
                <a:latin typeface="Times New Roman" pitchFamily="18" charset="0"/>
              </a:rPr>
              <a:t>T</a:t>
            </a:r>
          </a:p>
          <a:p>
            <a:r>
              <a:rPr lang="en-US" sz="2200" dirty="0">
                <a:solidFill>
                  <a:srgbClr val="FF0000"/>
                </a:solidFill>
                <a:latin typeface="Times New Roman" pitchFamily="18" charset="0"/>
              </a:rPr>
              <a:t>      </a:t>
            </a:r>
            <a:r>
              <a:rPr lang="en-US" sz="2200" u="sng" dirty="0">
                <a:solidFill>
                  <a:srgbClr val="FF0000"/>
                </a:solidFill>
                <a:latin typeface="Times New Roman" pitchFamily="18" charset="0"/>
              </a:rPr>
              <a:t>Secondary or Derived dimensions</a:t>
            </a:r>
            <a:r>
              <a:rPr lang="en-US" sz="2200" dirty="0">
                <a:latin typeface="Times New Roman" pitchFamily="18" charset="0"/>
              </a:rPr>
              <a:t>   =&gt;  velocity  </a:t>
            </a:r>
            <a:r>
              <a:rPr lang="en-US" sz="2200" i="1" dirty="0">
                <a:latin typeface="Times New Roman" pitchFamily="18" charset="0"/>
              </a:rPr>
              <a:t>V</a:t>
            </a:r>
            <a:r>
              <a:rPr lang="en-US" sz="2200" dirty="0">
                <a:latin typeface="Times New Roman" pitchFamily="18" charset="0"/>
              </a:rPr>
              <a:t>, energy  </a:t>
            </a:r>
            <a:r>
              <a:rPr lang="en-US" sz="2200" i="1" dirty="0">
                <a:latin typeface="Times New Roman" pitchFamily="18" charset="0"/>
              </a:rPr>
              <a:t>E</a:t>
            </a:r>
          </a:p>
          <a:p>
            <a:r>
              <a:rPr lang="en-US" sz="2200" dirty="0">
                <a:latin typeface="Times New Roman" pitchFamily="18" charset="0"/>
              </a:rPr>
              <a:t>				                  </a:t>
            </a:r>
          </a:p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Unit</a:t>
            </a:r>
            <a:r>
              <a:rPr lang="en-US" sz="2200" b="1" dirty="0">
                <a:latin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</a:rPr>
              <a:t>  :  Magnitudes assigned to the dimension.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</a:rPr>
              <a:t>       </a:t>
            </a:r>
            <a:r>
              <a:rPr lang="en-US" sz="2200" u="sng" dirty="0">
                <a:solidFill>
                  <a:srgbClr val="FF0000"/>
                </a:solidFill>
                <a:latin typeface="Times New Roman" pitchFamily="18" charset="0"/>
              </a:rPr>
              <a:t>English system</a:t>
            </a:r>
            <a:r>
              <a:rPr lang="en-US" sz="2200" dirty="0">
                <a:latin typeface="Times New Roman" pitchFamily="18" charset="0"/>
              </a:rPr>
              <a:t> : pound-mass (</a:t>
            </a:r>
            <a:r>
              <a:rPr lang="en-US" sz="2200" dirty="0" err="1">
                <a:latin typeface="Times New Roman" pitchFamily="18" charset="0"/>
              </a:rPr>
              <a:t>lbm</a:t>
            </a:r>
            <a:r>
              <a:rPr lang="en-US" sz="2200" dirty="0">
                <a:latin typeface="Times New Roman" pitchFamily="18" charset="0"/>
              </a:rPr>
              <a:t>), foot (ft), second (s)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</a:rPr>
              <a:t>       </a:t>
            </a:r>
            <a:r>
              <a:rPr lang="en-US" sz="2200" u="sng" dirty="0">
                <a:solidFill>
                  <a:srgbClr val="FF0000"/>
                </a:solidFill>
                <a:latin typeface="Times New Roman" pitchFamily="18" charset="0"/>
              </a:rPr>
              <a:t>SI system</a:t>
            </a:r>
            <a:r>
              <a:rPr lang="en-US" sz="2200" dirty="0">
                <a:latin typeface="Times New Roman" pitchFamily="18" charset="0"/>
              </a:rPr>
              <a:t> : kilogram (Kg), meter (m), second (s)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</a:rPr>
              <a:t>	    	   </a:t>
            </a:r>
            <a:r>
              <a:rPr lang="en-US" sz="2400" dirty="0">
                <a:latin typeface="Times New Roman" pitchFamily="18" charset="0"/>
              </a:rPr>
              <a:t>1 </a:t>
            </a:r>
            <a:r>
              <a:rPr lang="en-US" sz="2400" dirty="0" err="1">
                <a:latin typeface="Times New Roman" pitchFamily="18" charset="0"/>
              </a:rPr>
              <a:t>lbm</a:t>
            </a:r>
            <a:r>
              <a:rPr lang="en-US" sz="2400" dirty="0">
                <a:latin typeface="Times New Roman" pitchFamily="18" charset="0"/>
              </a:rPr>
              <a:t>  = 0.45359 Kg</a:t>
            </a:r>
          </a:p>
          <a:p>
            <a:r>
              <a:rPr lang="en-US" sz="2400" dirty="0">
                <a:latin typeface="Times New Roman" pitchFamily="18" charset="0"/>
              </a:rPr>
              <a:t>		   1 ft     =  0.3048  </a:t>
            </a:r>
            <a:r>
              <a:rPr lang="en-US" sz="2400" dirty="0" smtClean="0">
                <a:latin typeface="Times New Roman" pitchFamily="18" charset="0"/>
              </a:rPr>
              <a:t>m</a:t>
            </a:r>
            <a:endParaRPr lang="en-US" sz="2200" dirty="0">
              <a:latin typeface="Times New Roman" pitchFamily="18" charset="0"/>
            </a:endParaRPr>
          </a:p>
          <a:p>
            <a:endParaRPr lang="th-TH" sz="2200" dirty="0"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763713" y="476250"/>
            <a:ext cx="417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1-2    Dimensions and Units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611188" y="148431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5135" name="Oval 15"/>
          <p:cNvSpPr>
            <a:spLocks noChangeArrowheads="1"/>
          </p:cNvSpPr>
          <p:nvPr/>
        </p:nvSpPr>
        <p:spPr bwMode="auto">
          <a:xfrm>
            <a:off x="539750" y="3500438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116013" y="1628775"/>
            <a:ext cx="631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/>
              <a:t>(มิติ)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827088" y="3716338"/>
            <a:ext cx="917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/>
              <a:t>(หน่วย)</a:t>
            </a:r>
          </a:p>
        </p:txBody>
      </p:sp>
      <p:sp>
        <p:nvSpPr>
          <p:cNvPr id="17" name="ตัวยึดหมายเลขภาพนิ่ง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4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5</a:t>
            </a:fld>
            <a:endParaRPr lang="th-TH" dirty="0"/>
          </a:p>
        </p:txBody>
      </p:sp>
      <p:sp>
        <p:nvSpPr>
          <p:cNvPr id="3" name="Line 12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63713" y="476250"/>
            <a:ext cx="417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</a:rPr>
              <a:t>1-2    Dimensions and Units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6" name="TextBox 5"/>
          <p:cNvSpPr txBox="1"/>
          <p:nvPr/>
        </p:nvSpPr>
        <p:spPr>
          <a:xfrm>
            <a:off x="908978" y="1412776"/>
            <a:ext cx="7326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Fundamental dimensions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 thermodynamics</a:t>
            </a:r>
            <a:endParaRPr lang="th-T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4591" y="1916832"/>
            <a:ext cx="5194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Length (</a:t>
            </a:r>
            <a:r>
              <a:rPr lang="en-US" sz="1800" dirty="0" smtClean="0"/>
              <a:t>m), Mass </a:t>
            </a:r>
            <a:r>
              <a:rPr lang="en-US" sz="1800" dirty="0"/>
              <a:t>(</a:t>
            </a:r>
            <a:r>
              <a:rPr lang="en-US" sz="1800" dirty="0" smtClean="0"/>
              <a:t>kg), Time </a:t>
            </a:r>
            <a:r>
              <a:rPr lang="en-US" sz="1800" dirty="0"/>
              <a:t>(</a:t>
            </a:r>
            <a:r>
              <a:rPr lang="en-US" sz="1800" dirty="0" smtClean="0"/>
              <a:t>s), Temperature </a:t>
            </a:r>
            <a:r>
              <a:rPr lang="en-US" sz="1800" dirty="0"/>
              <a:t>(K)</a:t>
            </a:r>
            <a:endParaRPr lang="th-TH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142743" y="2276872"/>
            <a:ext cx="8858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Always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written in small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letters except refer to someone</a:t>
            </a:r>
            <a:endParaRPr lang="th-T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2341" y="2708920"/>
            <a:ext cx="36963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Sir Isaac </a:t>
            </a:r>
            <a:r>
              <a:rPr lang="en-US" sz="1800" i="1" dirty="0"/>
              <a:t>Newton (N)</a:t>
            </a:r>
          </a:p>
          <a:p>
            <a:pPr algn="ctr"/>
            <a:r>
              <a:rPr lang="en-US" sz="1800" dirty="0"/>
              <a:t>Lord </a:t>
            </a:r>
            <a:r>
              <a:rPr lang="en-US" sz="1800" i="1" dirty="0"/>
              <a:t>Kelvin (William Thomson) (K)</a:t>
            </a:r>
          </a:p>
          <a:p>
            <a:pPr algn="ctr"/>
            <a:r>
              <a:rPr lang="en-US" sz="1800" dirty="0"/>
              <a:t>James </a:t>
            </a:r>
            <a:r>
              <a:rPr lang="en-US" sz="1800" i="1" dirty="0"/>
              <a:t>Watt (W)</a:t>
            </a:r>
          </a:p>
          <a:p>
            <a:pPr algn="ctr"/>
            <a:r>
              <a:rPr lang="en-US" sz="1800" dirty="0"/>
              <a:t>James Prescott </a:t>
            </a:r>
            <a:r>
              <a:rPr lang="en-US" sz="1800" i="1" dirty="0"/>
              <a:t>Joule (J)</a:t>
            </a:r>
            <a:endParaRPr lang="th-TH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2055446" y="3861048"/>
            <a:ext cx="5052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ritten in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full,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No capital letter</a:t>
            </a:r>
            <a:endParaRPr lang="th-T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02586" y="4293096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5 </a:t>
            </a:r>
            <a:r>
              <a:rPr lang="en-US" sz="1800" dirty="0" err="1"/>
              <a:t>newtons</a:t>
            </a:r>
            <a:endParaRPr lang="en-US" sz="1800" dirty="0"/>
          </a:p>
          <a:p>
            <a:pPr algn="ctr"/>
            <a:r>
              <a:rPr lang="en-US" sz="1800" dirty="0"/>
              <a:t>273 </a:t>
            </a:r>
            <a:r>
              <a:rPr lang="en-US" sz="1800" dirty="0" err="1"/>
              <a:t>kelvins</a:t>
            </a:r>
            <a:endParaRPr lang="en-US" sz="1800" dirty="0"/>
          </a:p>
          <a:p>
            <a:pPr algn="ctr"/>
            <a:r>
              <a:rPr lang="en-US" sz="1800" dirty="0"/>
              <a:t>50 joules</a:t>
            </a:r>
            <a:endParaRPr lang="th-TH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833669" y="5229200"/>
            <a:ext cx="74766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Written in full, can be plural not in abbreviated</a:t>
            </a:r>
            <a:endParaRPr lang="th-TH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0444" y="5733256"/>
            <a:ext cx="12362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5 </a:t>
            </a:r>
            <a:r>
              <a:rPr lang="en-US" sz="1800" dirty="0" smtClean="0"/>
              <a:t>meters</a:t>
            </a:r>
            <a:endParaRPr lang="en-US" sz="1800" dirty="0"/>
          </a:p>
          <a:p>
            <a:pPr algn="ctr"/>
            <a:r>
              <a:rPr lang="en-US" sz="1800" dirty="0" smtClean="0"/>
              <a:t>2 seconds</a:t>
            </a:r>
            <a:endParaRPr lang="en-US" sz="1800" dirty="0"/>
          </a:p>
          <a:p>
            <a:pPr algn="ctr"/>
            <a:r>
              <a:rPr lang="en-US" sz="1800" dirty="0" smtClean="0"/>
              <a:t>5 </a:t>
            </a:r>
            <a:r>
              <a:rPr lang="en-US" sz="1800" dirty="0" err="1" smtClean="0"/>
              <a:t>newtons</a:t>
            </a:r>
            <a:endParaRPr lang="th-TH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5226749" y="5733256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/>
              <a:t>5 </a:t>
            </a:r>
            <a:r>
              <a:rPr lang="en-US" sz="1800" dirty="0" smtClean="0"/>
              <a:t>m</a:t>
            </a:r>
            <a:endParaRPr lang="en-US" sz="1800" dirty="0"/>
          </a:p>
          <a:p>
            <a:pPr algn="ctr"/>
            <a:r>
              <a:rPr lang="en-US" sz="1800" dirty="0" smtClean="0"/>
              <a:t>2 s</a:t>
            </a:r>
            <a:endParaRPr lang="en-US" sz="1800" dirty="0"/>
          </a:p>
          <a:p>
            <a:pPr algn="ctr"/>
            <a:r>
              <a:rPr lang="en-US" sz="1800" dirty="0" smtClean="0"/>
              <a:t>5 N</a:t>
            </a:r>
            <a:endParaRPr lang="th-TH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763713" y="476250"/>
            <a:ext cx="5140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1-3    Thermodynamics System (1)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067175" y="1773238"/>
            <a:ext cx="4859338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System</a:t>
            </a:r>
            <a:r>
              <a:rPr lang="en-US" sz="2200" dirty="0">
                <a:latin typeface="Times New Roman" pitchFamily="18" charset="0"/>
              </a:rPr>
              <a:t> :  a quantity of matter or region      	    in space chosen for study.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Surroundings</a:t>
            </a:r>
            <a:r>
              <a:rPr lang="en-US" sz="2200" dirty="0">
                <a:latin typeface="Times New Roman" pitchFamily="18" charset="0"/>
              </a:rPr>
              <a:t> :  the mass or region 		                outside the system.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</a:rPr>
              <a:t>Boundary</a:t>
            </a:r>
            <a:r>
              <a:rPr lang="en-US" sz="2200" dirty="0">
                <a:latin typeface="Times New Roman" pitchFamily="18" charset="0"/>
              </a:rPr>
              <a:t> :  the real or imaginary   		       surface that </a:t>
            </a:r>
            <a:r>
              <a:rPr lang="en-US" sz="2200" dirty="0" err="1">
                <a:latin typeface="Times New Roman" pitchFamily="18" charset="0"/>
              </a:rPr>
              <a:t>seperates</a:t>
            </a:r>
            <a:r>
              <a:rPr lang="en-US" sz="2200" dirty="0">
                <a:latin typeface="Times New Roman" pitchFamily="18" charset="0"/>
              </a:rPr>
              <a:t> the     </a:t>
            </a:r>
          </a:p>
          <a:p>
            <a:r>
              <a:rPr lang="en-US" sz="2200" dirty="0">
                <a:latin typeface="Times New Roman" pitchFamily="18" charset="0"/>
              </a:rPr>
              <a:t>                    system from its surroundings</a:t>
            </a:r>
            <a:endParaRPr lang="th-TH" sz="2200" dirty="0">
              <a:latin typeface="Times New Roman" pitchFamily="18" charset="0"/>
            </a:endParaRPr>
          </a:p>
        </p:txBody>
      </p:sp>
      <p:sp>
        <p:nvSpPr>
          <p:cNvPr id="6155" name="Oval 11"/>
          <p:cNvSpPr>
            <a:spLocks noChangeArrowheads="1"/>
          </p:cNvSpPr>
          <p:nvPr/>
        </p:nvSpPr>
        <p:spPr bwMode="auto">
          <a:xfrm>
            <a:off x="3995738" y="40052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3995738" y="2997200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3924300" y="1989138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6" name="ตัวยึด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6</a:t>
            </a:fld>
            <a:endParaRPr lang="th-TH"/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2581275" cy="2266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4139952" y="2132856"/>
            <a:ext cx="760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ระบบ</a:t>
            </a:r>
            <a:endParaRPr lang="th-TH" dirty="0"/>
          </a:p>
        </p:txBody>
      </p:sp>
      <p:sp>
        <p:nvSpPr>
          <p:cNvPr id="19" name="TextBox 18"/>
          <p:cNvSpPr txBox="1"/>
          <p:nvPr/>
        </p:nvSpPr>
        <p:spPr>
          <a:xfrm>
            <a:off x="4139952" y="3193812"/>
            <a:ext cx="1295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สิ่งแวดล้อม</a:t>
            </a:r>
            <a:endParaRPr lang="th-TH" dirty="0"/>
          </a:p>
        </p:txBody>
      </p:sp>
      <p:sp>
        <p:nvSpPr>
          <p:cNvPr id="20" name="TextBox 19"/>
          <p:cNvSpPr txBox="1"/>
          <p:nvPr/>
        </p:nvSpPr>
        <p:spPr>
          <a:xfrm>
            <a:off x="4139952" y="4221088"/>
            <a:ext cx="97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ขอบเขต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763713" y="476250"/>
            <a:ext cx="5140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1-3    Thermodynamics System (2)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16013" y="1820863"/>
            <a:ext cx="41941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533400" indent="-533400"/>
            <a:r>
              <a:rPr lang="en-US" sz="2400">
                <a:latin typeface="Times New Roman" pitchFamily="18" charset="0"/>
              </a:rPr>
              <a:t>  </a:t>
            </a:r>
            <a:r>
              <a:rPr lang="en-US" sz="2400" u="sng">
                <a:solidFill>
                  <a:srgbClr val="FF0000"/>
                </a:solidFill>
                <a:latin typeface="Times New Roman" pitchFamily="18" charset="0"/>
              </a:rPr>
              <a:t>Closed system ( Control mass)</a:t>
            </a:r>
          </a:p>
          <a:p>
            <a:pPr marL="533400" indent="-533400"/>
            <a:r>
              <a:rPr lang="en-US" sz="2400">
                <a:latin typeface="Times New Roman" pitchFamily="18" charset="0"/>
              </a:rPr>
              <a:t>  </a:t>
            </a:r>
            <a:r>
              <a:rPr lang="en-US" sz="2400" u="sng">
                <a:solidFill>
                  <a:srgbClr val="FF0000"/>
                </a:solidFill>
                <a:latin typeface="Times New Roman" pitchFamily="18" charset="0"/>
              </a:rPr>
              <a:t>Isolated system</a:t>
            </a:r>
          </a:p>
          <a:p>
            <a:pPr marL="533400" indent="-533400"/>
            <a:r>
              <a:rPr lang="en-US" sz="2400">
                <a:latin typeface="Times New Roman" pitchFamily="18" charset="0"/>
              </a:rPr>
              <a:t>  </a:t>
            </a:r>
            <a:r>
              <a:rPr lang="en-US" sz="2400" u="sng">
                <a:solidFill>
                  <a:srgbClr val="FF0000"/>
                </a:solidFill>
                <a:latin typeface="Times New Roman" pitchFamily="18" charset="0"/>
              </a:rPr>
              <a:t>Open system ( Control volume)</a:t>
            </a:r>
            <a:endParaRPr lang="th-TH" sz="2400" u="sng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5795963" y="1412875"/>
            <a:ext cx="0" cy="151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8243888" y="1412875"/>
            <a:ext cx="0" cy="151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7019925" y="1412875"/>
            <a:ext cx="0" cy="151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5795963" y="1844675"/>
            <a:ext cx="2447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940425" y="1341438"/>
            <a:ext cx="862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Mass</a:t>
            </a:r>
            <a:endParaRPr lang="th-TH" sz="2400" b="1">
              <a:latin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7092950" y="1341438"/>
            <a:ext cx="113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Energy</a:t>
            </a:r>
            <a:endParaRPr lang="th-TH" sz="2400" b="1">
              <a:latin typeface="Times New Roman" pitchFamily="18" charset="0"/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156325" y="1844675"/>
            <a:ext cx="17002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X	     O</a:t>
            </a:r>
          </a:p>
          <a:p>
            <a:r>
              <a:rPr lang="en-US" sz="2400">
                <a:latin typeface="Times New Roman" pitchFamily="18" charset="0"/>
              </a:rPr>
              <a:t>X              X</a:t>
            </a:r>
          </a:p>
          <a:p>
            <a:r>
              <a:rPr lang="en-US" sz="2400">
                <a:latin typeface="Times New Roman" pitchFamily="18" charset="0"/>
              </a:rPr>
              <a:t>O              O</a:t>
            </a:r>
            <a:endParaRPr lang="th-TH" sz="2400">
              <a:latin typeface="Times New Roman" pitchFamily="18" charset="0"/>
            </a:endParaRPr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1116013" y="1989138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1116013" y="2349500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1116013" y="27082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pic>
        <p:nvPicPr>
          <p:cNvPr id="7188" name="Picture 20" descr="fig10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140968"/>
            <a:ext cx="3887787" cy="2951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89" name="Picture 21" descr="fig104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635" y="3213571"/>
            <a:ext cx="4033837" cy="2879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ตัวยึดหมายเลขภาพนิ่ง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7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63713" y="476250"/>
            <a:ext cx="4222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1-4    Properties of a System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00113" y="1341438"/>
            <a:ext cx="7142162" cy="191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Intensive properties</a:t>
            </a:r>
            <a:r>
              <a:rPr lang="en-US" sz="2200">
                <a:latin typeface="Times New Roman" pitchFamily="18" charset="0"/>
              </a:rPr>
              <a:t> : independent of the size of a system ; </a:t>
            </a:r>
          </a:p>
          <a:p>
            <a:r>
              <a:rPr lang="en-US" sz="2200">
                <a:latin typeface="Times New Roman" pitchFamily="18" charset="0"/>
              </a:rPr>
              <a:t>                                        temperature, pressure and density.</a:t>
            </a:r>
          </a:p>
          <a:p>
            <a:endParaRPr lang="en-US" sz="2200">
              <a:latin typeface="Times New Roman" pitchFamily="18" charset="0"/>
            </a:endParaRPr>
          </a:p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</a:rPr>
              <a:t>Extensive properties</a:t>
            </a:r>
            <a:r>
              <a:rPr lang="en-US" sz="2200">
                <a:latin typeface="Times New Roman" pitchFamily="18" charset="0"/>
              </a:rPr>
              <a:t> : depend on the size of the system ;</a:t>
            </a:r>
          </a:p>
          <a:p>
            <a:r>
              <a:rPr lang="en-US" sz="2200">
                <a:latin typeface="Times New Roman" pitchFamily="18" charset="0"/>
              </a:rPr>
              <a:t> 		               mass,  volume and total energy</a:t>
            </a:r>
            <a:r>
              <a:rPr lang="en-US"/>
              <a:t> </a:t>
            </a:r>
            <a:endParaRPr lang="th-TH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684213" y="148431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6842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116013" y="1700213"/>
            <a:ext cx="2155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/>
              <a:t>(คุณสมบัติเฉพาะตัว)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116013" y="2781300"/>
            <a:ext cx="1947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h-TH"/>
              <a:t>(คุณสมบัติอิงมวล)</a:t>
            </a:r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8</a:t>
            </a:fld>
            <a:endParaRPr lang="th-TH"/>
          </a:p>
        </p:txBody>
      </p:sp>
      <p:sp>
        <p:nvSpPr>
          <p:cNvPr id="30" name="ลูกศรขวา 29"/>
          <p:cNvSpPr/>
          <p:nvPr/>
        </p:nvSpPr>
        <p:spPr>
          <a:xfrm>
            <a:off x="3632467" y="4581128"/>
            <a:ext cx="1008112" cy="648072"/>
          </a:xfrm>
          <a:prstGeom prst="rightArrow">
            <a:avLst/>
          </a:prstGeom>
          <a:solidFill>
            <a:schemeClr val="accent4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789040"/>
            <a:ext cx="2016224" cy="22353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7450" y="3789040"/>
            <a:ext cx="3620974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D499D-4A62-40AD-BA77-C83887D6F5CE}" type="slidenum">
              <a:rPr lang="en-US" smtClean="0"/>
              <a:pPr/>
              <a:t>9</a:t>
            </a:fld>
            <a:endParaRPr lang="th-TH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63713" y="476250"/>
            <a:ext cx="4222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1-4    Properties of a System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900113" y="1196975"/>
            <a:ext cx="7632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6227763" y="2348905"/>
            <a:ext cx="1439862" cy="7191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6372225" y="2275880"/>
          <a:ext cx="1217613" cy="814387"/>
        </p:xfrm>
        <a:graphic>
          <a:graphicData uri="http://schemas.openxmlformats.org/presentationml/2006/ole">
            <p:oleObj spid="_x0000_s20483" name="Equation" r:id="rId3" imgW="444240" imgH="393480" progId="Equation.3">
              <p:embed/>
            </p:oleObj>
          </a:graphicData>
        </a:graphic>
      </p:graphicFrame>
      <p:sp>
        <p:nvSpPr>
          <p:cNvPr id="11" name="Rectangle 20"/>
          <p:cNvSpPr>
            <a:spLocks noChangeArrowheads="1"/>
          </p:cNvSpPr>
          <p:nvPr/>
        </p:nvSpPr>
        <p:spPr bwMode="auto">
          <a:xfrm>
            <a:off x="6659563" y="4220567"/>
            <a:ext cx="2016125" cy="9366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graphicFrame>
        <p:nvGraphicFramePr>
          <p:cNvPr id="12" name="Object 16"/>
          <p:cNvGraphicFramePr>
            <a:graphicFrameLocks noChangeAspect="1"/>
          </p:cNvGraphicFramePr>
          <p:nvPr/>
        </p:nvGraphicFramePr>
        <p:xfrm>
          <a:off x="6732588" y="4220567"/>
          <a:ext cx="1800225" cy="831850"/>
        </p:xfrm>
        <a:graphic>
          <a:graphicData uri="http://schemas.openxmlformats.org/presentationml/2006/ole">
            <p:oleObj spid="_x0000_s20484" name="Equation" r:id="rId4" imgW="685800" imgH="419040" progId="Equation.3">
              <p:embed/>
            </p:oleObj>
          </a:graphicData>
        </a:graphic>
      </p:graphicFrame>
      <p:sp>
        <p:nvSpPr>
          <p:cNvPr id="13" name="Rectangle 22"/>
          <p:cNvSpPr>
            <a:spLocks noChangeArrowheads="1"/>
          </p:cNvSpPr>
          <p:nvPr/>
        </p:nvSpPr>
        <p:spPr bwMode="auto">
          <a:xfrm>
            <a:off x="6372225" y="3212505"/>
            <a:ext cx="2087563" cy="863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5940425" y="6237288"/>
            <a:ext cx="2879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h-TH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684213" y="2420342"/>
            <a:ext cx="4895850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200" b="1" i="1" dirty="0">
                <a:latin typeface="Times New Roman" pitchFamily="18" charset="0"/>
              </a:rPr>
              <a:t>-Density</a:t>
            </a:r>
            <a:r>
              <a:rPr lang="en-US" sz="2200" dirty="0">
                <a:latin typeface="Times New Roman" pitchFamily="18" charset="0"/>
              </a:rPr>
              <a:t> = mass per unit volume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b="1" i="1" dirty="0">
                <a:latin typeface="Times New Roman" pitchFamily="18" charset="0"/>
              </a:rPr>
              <a:t>-Specific gravity</a:t>
            </a:r>
            <a:r>
              <a:rPr lang="en-US" sz="2200" dirty="0">
                <a:latin typeface="Times New Roman" pitchFamily="18" charset="0"/>
              </a:rPr>
              <a:t> = the ratio of the density of a substance to the density of some standard substance</a:t>
            </a:r>
          </a:p>
          <a:p>
            <a:endParaRPr lang="en-US" sz="2200" dirty="0">
              <a:latin typeface="Times New Roman" pitchFamily="18" charset="0"/>
            </a:endParaRPr>
          </a:p>
          <a:p>
            <a:r>
              <a:rPr lang="en-US" sz="2200" b="1" i="1" dirty="0">
                <a:latin typeface="Times New Roman" pitchFamily="18" charset="0"/>
              </a:rPr>
              <a:t>-Specific volume</a:t>
            </a:r>
            <a:r>
              <a:rPr lang="en-US" sz="2200" dirty="0">
                <a:latin typeface="Times New Roman" pitchFamily="18" charset="0"/>
              </a:rPr>
              <a:t>  = volume per unit mass</a:t>
            </a:r>
            <a:endParaRPr lang="th-TH" sz="2200" dirty="0">
              <a:latin typeface="Times New Roman" pitchFamily="18" charset="0"/>
            </a:endParaRPr>
          </a:p>
        </p:txBody>
      </p:sp>
      <p:graphicFrame>
        <p:nvGraphicFramePr>
          <p:cNvPr id="17" name="Object 15"/>
          <p:cNvGraphicFramePr>
            <a:graphicFrameLocks noChangeAspect="1"/>
          </p:cNvGraphicFramePr>
          <p:nvPr/>
        </p:nvGraphicFramePr>
        <p:xfrm>
          <a:off x="6516688" y="3212505"/>
          <a:ext cx="1733550" cy="815975"/>
        </p:xfrm>
        <a:graphic>
          <a:graphicData uri="http://schemas.openxmlformats.org/presentationml/2006/ole">
            <p:oleObj spid="_x0000_s20485" name="Equation" r:id="rId5" imgW="672840" imgH="457200" progId="Equation.3">
              <p:embed/>
            </p:oleObj>
          </a:graphicData>
        </a:graphic>
      </p:graphicFrame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4859338" y="2564805"/>
            <a:ext cx="1081087" cy="215900"/>
          </a:xfrm>
          <a:prstGeom prst="rightArrow">
            <a:avLst>
              <a:gd name="adj1" fmla="val 50000"/>
              <a:gd name="adj2" fmla="val 125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5219700" y="3572867"/>
            <a:ext cx="1081088" cy="215900"/>
          </a:xfrm>
          <a:prstGeom prst="rightArrow">
            <a:avLst>
              <a:gd name="adj1" fmla="val 50000"/>
              <a:gd name="adj2" fmla="val 1251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5508625" y="4580930"/>
            <a:ext cx="935038" cy="215900"/>
          </a:xfrm>
          <a:prstGeom prst="rightArrow">
            <a:avLst>
              <a:gd name="adj1" fmla="val 50000"/>
              <a:gd name="adj2" fmla="val 108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21" name="TextBox 20"/>
          <p:cNvSpPr txBox="1"/>
          <p:nvPr/>
        </p:nvSpPr>
        <p:spPr>
          <a:xfrm>
            <a:off x="815263" y="1700808"/>
            <a:ext cx="7717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Extensive properties per unit mass are called </a:t>
            </a:r>
            <a:r>
              <a:rPr lang="en-US" sz="2000" b="1" dirty="0"/>
              <a:t>specific properties.</a:t>
            </a:r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การออกแบบเริ่มต้น">
  <a:themeElements>
    <a:clrScheme name="การออกแบบเริ่มต้น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การออกแบบเริ่มต้น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948</Words>
  <Application>Microsoft Office PowerPoint</Application>
  <PresentationFormat>นำเสนอทางหน้าจอ (4:3)</PresentationFormat>
  <Paragraphs>236</Paragraphs>
  <Slides>21</Slides>
  <Notes>1</Notes>
  <HiddenSlides>0</HiddenSlides>
  <MMClips>0</MMClips>
  <ScaleCrop>false</ScaleCrop>
  <HeadingPairs>
    <vt:vector size="6" baseType="variant"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2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4" baseType="lpstr">
      <vt:lpstr>การออกแบบเริ่มต้น</vt:lpstr>
      <vt:lpstr>Equation</vt:lpstr>
      <vt:lpstr>Bitmap Image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</vt:vector>
  </TitlesOfParts>
  <Company>EN KKU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prapat</dc:creator>
  <cp:lastModifiedBy>KKU</cp:lastModifiedBy>
  <cp:revision>64</cp:revision>
  <dcterms:created xsi:type="dcterms:W3CDTF">2003-05-15T16:16:03Z</dcterms:created>
  <dcterms:modified xsi:type="dcterms:W3CDTF">2014-08-12T10:57:55Z</dcterms:modified>
</cp:coreProperties>
</file>