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301" r:id="rId4"/>
    <p:sldId id="258" r:id="rId5"/>
    <p:sldId id="259" r:id="rId6"/>
    <p:sldId id="272" r:id="rId7"/>
    <p:sldId id="273" r:id="rId8"/>
    <p:sldId id="274" r:id="rId9"/>
    <p:sldId id="295" r:id="rId10"/>
    <p:sldId id="260" r:id="rId11"/>
    <p:sldId id="275" r:id="rId12"/>
    <p:sldId id="276" r:id="rId13"/>
    <p:sldId id="277" r:id="rId14"/>
    <p:sldId id="278" r:id="rId15"/>
    <p:sldId id="261" r:id="rId16"/>
    <p:sldId id="296" r:id="rId17"/>
    <p:sldId id="298" r:id="rId18"/>
    <p:sldId id="299" r:id="rId19"/>
    <p:sldId id="300" r:id="rId20"/>
    <p:sldId id="297" r:id="rId21"/>
    <p:sldId id="284" r:id="rId22"/>
    <p:sldId id="302" r:id="rId23"/>
    <p:sldId id="303" r:id="rId24"/>
    <p:sldId id="279" r:id="rId25"/>
    <p:sldId id="285" r:id="rId26"/>
    <p:sldId id="286" r:id="rId27"/>
    <p:sldId id="304" r:id="rId28"/>
    <p:sldId id="305" r:id="rId29"/>
    <p:sldId id="287" r:id="rId30"/>
    <p:sldId id="306" r:id="rId31"/>
    <p:sldId id="307" r:id="rId32"/>
    <p:sldId id="308" r:id="rId33"/>
    <p:sldId id="288" r:id="rId34"/>
    <p:sldId id="309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669088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ลักษณะ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20" autoAdjust="0"/>
  </p:normalViewPr>
  <p:slideViewPr>
    <p:cSldViewPr>
      <p:cViewPr varScale="1">
        <p:scale>
          <a:sx n="85" d="100"/>
          <a:sy n="85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4F9B44-3CA9-473F-A5EF-3D3E289EF89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9623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EF534-E3A3-45D6-BEB6-533EECE4CE50}" type="datetimeFigureOut">
              <a:rPr lang="th-TH" smtClean="0"/>
              <a:pPr/>
              <a:t>07/07/58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FC020-DA2C-4C74-A68A-9B5B6CD7640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48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FC020-DA2C-4C74-A68A-9B5B6CD76400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870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FCA7-A3B0-42AC-9AE1-33A49EDED6B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4761E-0455-4ABE-BD40-C2B3C630897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FB86-B436-450E-A422-1CE70400342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AC910-A00C-4AB4-91AF-B2E5EE5991B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543E-EEF2-487A-9325-66538CC90EC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ED19-1564-4CCB-A05E-7618775829CD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2F00E-B456-4D4B-891F-33EC78ED9DC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053DA-F452-42D1-B5F2-F9915C10E22A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 sz="1600">
                <a:solidFill>
                  <a:schemeClr val="tx1"/>
                </a:solidFill>
                <a:latin typeface="Magneto" pitchFamily="82" charset="0"/>
              </a:defRPr>
            </a:lvl1pPr>
          </a:lstStyle>
          <a:p>
            <a:fld id="{AE7B26A9-B895-46A2-A4CB-6E0F3858007F}" type="slidenum">
              <a:rPr lang="en-US" smtClean="0"/>
              <a:pPr/>
              <a:t>‹#›</a:t>
            </a:fld>
            <a:endParaRPr lang="th-TH"/>
          </a:p>
        </p:txBody>
      </p:sp>
      <p:pic>
        <p:nvPicPr>
          <p:cNvPr id="6" name="Picture 6" descr="Untitled-1.png"/>
          <p:cNvPicPr>
            <a:picLocks noChangeAspect="1"/>
          </p:cNvPicPr>
          <p:nvPr userDrawn="1"/>
        </p:nvPicPr>
        <p:blipFill>
          <a:blip r:embed="rId2" cstate="print"/>
          <a:srcRect l="58687" t="14909" b="38831"/>
          <a:stretch>
            <a:fillRect/>
          </a:stretch>
        </p:blipFill>
        <p:spPr bwMode="auto">
          <a:xfrm>
            <a:off x="-1" y="0"/>
            <a:ext cx="6127041" cy="685799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" name="รูปภาพ 4" descr="th-kku50th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9512" y="49511"/>
            <a:ext cx="2267744" cy="643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E0E25-6872-4229-81E5-4D2F160DBB9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892A-870B-48CD-A923-4FBB22D59EE3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8496">
                <a:alpha val="50000"/>
              </a:srgbClr>
            </a:gs>
            <a:gs pos="100000">
              <a:srgbClr val="E6E6E6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คลิกเพื่อแก้ไขลักษณะต้นแบบชื่อเรื่อง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D9E1CB-A6F6-4397-B06D-16FA2047B91D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53.png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image" Target="../media/image52.png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Relationship Id="rId9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fundamentals/8a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Google%20Drive\Thermodynamics\Coal%20Power%20Plant%20-%20YouTube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7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77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7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8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8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98575" y="260350"/>
            <a:ext cx="654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</a:rPr>
              <a:t>Chapter 2</a:t>
            </a:r>
          </a:p>
          <a:p>
            <a:pPr algn="ctr"/>
            <a:r>
              <a:rPr lang="en-US" sz="3600" dirty="0">
                <a:latin typeface="Times New Roman" pitchFamily="18" charset="0"/>
              </a:rPr>
              <a:t>        Properties of Pure Substances</a:t>
            </a:r>
            <a:endParaRPr lang="th-TH" sz="3600" dirty="0">
              <a:latin typeface="Times New Roman" pitchFamily="18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27088" y="16287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21239" y="2349500"/>
            <a:ext cx="79015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2-1    Pure </a:t>
            </a:r>
            <a:r>
              <a:rPr lang="en-US" sz="2400" dirty="0" smtClean="0">
                <a:latin typeface="Times New Roman" pitchFamily="18" charset="0"/>
              </a:rPr>
              <a:t>Substance </a:t>
            </a:r>
            <a:r>
              <a:rPr lang="th-TH" sz="2400" dirty="0" smtClean="0">
                <a:latin typeface="Times New Roman" pitchFamily="18" charset="0"/>
              </a:rPr>
              <a:t>(สารบริสุทธิ์)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2-2    Phase-change Processes of Pure </a:t>
            </a:r>
            <a:r>
              <a:rPr lang="en-US" sz="2400" dirty="0" smtClean="0">
                <a:latin typeface="Times New Roman" pitchFamily="18" charset="0"/>
              </a:rPr>
              <a:t>Substances </a:t>
            </a:r>
            <a:r>
              <a:rPr lang="th-TH" sz="2400" dirty="0" smtClean="0">
                <a:latin typeface="Times New Roman" pitchFamily="18" charset="0"/>
              </a:rPr>
              <a:t>(การเปลี่ยนสถานะ)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2-3    Property Diagrams for Phase-change </a:t>
            </a:r>
            <a:r>
              <a:rPr lang="en-US" sz="2400" dirty="0" smtClean="0">
                <a:latin typeface="Times New Roman" pitchFamily="18" charset="0"/>
              </a:rPr>
              <a:t>Processes </a:t>
            </a:r>
            <a:r>
              <a:rPr lang="th-TH" sz="2400" dirty="0" smtClean="0">
                <a:latin typeface="Times New Roman" pitchFamily="18" charset="0"/>
              </a:rPr>
              <a:t>(แผนภาพฯ)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2-4    Property </a:t>
            </a:r>
            <a:r>
              <a:rPr lang="en-US" sz="2400" dirty="0" smtClean="0">
                <a:latin typeface="Times New Roman" pitchFamily="18" charset="0"/>
              </a:rPr>
              <a:t>Table </a:t>
            </a:r>
            <a:r>
              <a:rPr lang="th-TH" sz="2400" dirty="0" smtClean="0">
                <a:latin typeface="Times New Roman" pitchFamily="18" charset="0"/>
              </a:rPr>
              <a:t>(ตารางคุณสมบัติ)</a:t>
            </a:r>
            <a:endParaRPr lang="en-US" sz="2400" dirty="0">
              <a:latin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</a:rPr>
              <a:t>2-5    The Ideal-gas Equation of </a:t>
            </a:r>
            <a:r>
              <a:rPr lang="en-US" sz="2400" dirty="0" smtClean="0">
                <a:latin typeface="Times New Roman" pitchFamily="18" charset="0"/>
              </a:rPr>
              <a:t>State </a:t>
            </a:r>
            <a:r>
              <a:rPr lang="th-TH" sz="2400" dirty="0" smtClean="0">
                <a:latin typeface="Times New Roman" pitchFamily="18" charset="0"/>
              </a:rPr>
              <a:t>(สมการสภาวะของแก๊สในอุดมคติ)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</a:t>
            </a:fld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-36512" y="6546830"/>
            <a:ext cx="487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Edited from 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Assoc.Prof.Ratchaphon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Santiwarakorn</a:t>
            </a:r>
            <a:endParaRPr lang="th-TH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16013" y="548680"/>
            <a:ext cx="747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>
                <a:latin typeface="Times New Roman" pitchFamily="18" charset="0"/>
              </a:rPr>
              <a:t>2-3 Property Diagrams for Phase-Change Processes (1)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038225" y="103785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00113" y="1557338"/>
            <a:ext cx="7705725" cy="365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The variations of properties during phase-change proesses are best understood with the help of property diagrams.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T-v Diagram</a:t>
            </a:r>
          </a:p>
          <a:p>
            <a:endParaRPr lang="en-US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P-v Diagram</a:t>
            </a:r>
          </a:p>
          <a:p>
            <a:endParaRPr lang="en-US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P-T Diagram</a:t>
            </a:r>
          </a:p>
          <a:p>
            <a:endParaRPr lang="en-US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P-v-T Surface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2484438" y="27082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484438" y="34290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2484438" y="422116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2484438" y="494188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971550" y="126841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T-</a:t>
            </a: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 Diagram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84213" y="14843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900113" y="1628775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i="1">
                <a:latin typeface="Times New Roman" pitchFamily="18" charset="0"/>
              </a:rPr>
              <a:t>Critical point / Critical temperature / Critical pressure / Critical specific volume / Saturated liquid line / Saturated vapor line</a:t>
            </a:r>
          </a:p>
        </p:txBody>
      </p:sp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827088" y="2420938"/>
          <a:ext cx="36734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Bitmap Image" r:id="rId3" imgW="7000000" imgH="6152381" progId="PBrush">
                  <p:embed/>
                </p:oleObj>
              </mc:Choice>
              <mc:Fallback>
                <p:oleObj name="Bitmap Image" r:id="rId3" imgW="7000000" imgH="6152381" progId="PBrus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420938"/>
                        <a:ext cx="3673475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4427538" y="2349500"/>
          <a:ext cx="4248150" cy="33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Bitmap Image" r:id="rId5" imgW="6628571" imgH="5353797" progId="PBrush">
                  <p:embed/>
                </p:oleObj>
              </mc:Choice>
              <mc:Fallback>
                <p:oleObj name="Bitmap Image" r:id="rId5" imgW="6628571" imgH="5353797" progId="PBrus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349500"/>
                        <a:ext cx="4248150" cy="331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55650" y="5734050"/>
            <a:ext cx="4692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u="sng">
                <a:latin typeface="Times New Roman" pitchFamily="18" charset="0"/>
              </a:rPr>
              <a:t>Critical Point</a:t>
            </a:r>
            <a:r>
              <a:rPr lang="en-US" sz="1800">
                <a:latin typeface="Times New Roman" pitchFamily="18" charset="0"/>
              </a:rPr>
              <a:t> : Point at which the sat. liquid </a:t>
            </a:r>
          </a:p>
          <a:p>
            <a:r>
              <a:rPr lang="en-US" sz="1800">
                <a:latin typeface="Times New Roman" pitchFamily="18" charset="0"/>
              </a:rPr>
              <a:t>                        and sat. vapor states are identical. </a:t>
            </a:r>
          </a:p>
          <a:p>
            <a:endParaRPr lang="th-TH" sz="1800">
              <a:latin typeface="Times New Roman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5795963" y="5734050"/>
            <a:ext cx="2592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</a:rPr>
              <a:t>P        T </a:t>
            </a:r>
            <a:r>
              <a:rPr lang="en-US" sz="2000" i="1" baseline="-25000">
                <a:latin typeface="Times New Roman" pitchFamily="18" charset="0"/>
              </a:rPr>
              <a:t>sat.</a:t>
            </a:r>
            <a:r>
              <a:rPr lang="en-US" sz="2000" i="1">
                <a:latin typeface="Times New Roman" pitchFamily="18" charset="0"/>
              </a:rPr>
              <a:t>       v</a:t>
            </a:r>
            <a:r>
              <a:rPr lang="en-US" sz="2000" i="1" baseline="-25000">
                <a:latin typeface="Times New Roman" pitchFamily="18" charset="0"/>
              </a:rPr>
              <a:t>f</a:t>
            </a:r>
            <a:r>
              <a:rPr lang="en-US" sz="2000" i="1">
                <a:latin typeface="Times New Roman" pitchFamily="18" charset="0"/>
              </a:rPr>
              <a:t>        v</a:t>
            </a:r>
            <a:r>
              <a:rPr lang="en-US" sz="2000" i="1" baseline="-25000">
                <a:latin typeface="Times New Roman" pitchFamily="18" charset="0"/>
              </a:rPr>
              <a:t>g</a:t>
            </a:r>
            <a:endParaRPr lang="th-TH" sz="2000" i="1">
              <a:latin typeface="Times New Roman" pitchFamily="18" charset="0"/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6227763" y="5734050"/>
            <a:ext cx="144462" cy="360363"/>
          </a:xfrm>
          <a:prstGeom prst="up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7019925" y="5734050"/>
            <a:ext cx="144463" cy="360363"/>
          </a:xfrm>
          <a:prstGeom prst="up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7740650" y="5734050"/>
            <a:ext cx="144463" cy="360363"/>
          </a:xfrm>
          <a:prstGeom prst="up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8459788" y="5734050"/>
            <a:ext cx="144462" cy="360363"/>
          </a:xfrm>
          <a:prstGeom prst="downArrow">
            <a:avLst>
              <a:gd name="adj1" fmla="val 50000"/>
              <a:gd name="adj2" fmla="val 623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th-TH"/>
          </a:p>
        </p:txBody>
      </p:sp>
      <p:sp>
        <p:nvSpPr>
          <p:cNvPr id="20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11</a:t>
            </a:fld>
            <a:endParaRPr lang="th-TH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116013" y="548680"/>
            <a:ext cx="747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2-3 Property Diagrams for Phase-Change Processes </a:t>
            </a:r>
            <a:r>
              <a:rPr lang="en-US" sz="2600" dirty="0" smtClean="0">
                <a:latin typeface="Times New Roman" pitchFamily="18" charset="0"/>
              </a:rPr>
              <a:t>(2)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038225" y="103785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71550" y="1196752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The P-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Diagram</a:t>
            </a: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827088" y="134076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12</a:t>
            </a:fld>
            <a:endParaRPr lang="th-TH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116013" y="548680"/>
            <a:ext cx="747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2-3 Property Diagrams for Phase-Change Processes </a:t>
            </a:r>
            <a:r>
              <a:rPr lang="en-US" sz="2600" dirty="0" smtClean="0">
                <a:latin typeface="Times New Roman" pitchFamily="18" charset="0"/>
              </a:rPr>
              <a:t>(2)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038225" y="103785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607" y="1700808"/>
            <a:ext cx="6046787" cy="496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71550" y="1124744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P-T Diagram = Phase Diagram</a:t>
            </a: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827088" y="126920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13</a:t>
            </a:fld>
            <a:endParaRPr lang="th-TH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16013" y="548680"/>
            <a:ext cx="747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2-3 Property Diagrams for Phase-Change Processes </a:t>
            </a:r>
            <a:r>
              <a:rPr lang="en-US" sz="2600" dirty="0" smtClean="0">
                <a:latin typeface="Times New Roman" pitchFamily="18" charset="0"/>
              </a:rPr>
              <a:t>(3)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038225" y="103785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1281" y="1556792"/>
            <a:ext cx="6421438" cy="521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19675539">
            <a:off x="2754681" y="571200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เส้นระเหิด</a:t>
            </a:r>
            <a:endParaRPr lang="th-TH" sz="2000" dirty="0"/>
          </a:p>
        </p:txBody>
      </p:sp>
      <p:sp>
        <p:nvSpPr>
          <p:cNvPr id="18" name="TextBox 17"/>
          <p:cNvSpPr txBox="1"/>
          <p:nvPr/>
        </p:nvSpPr>
        <p:spPr>
          <a:xfrm rot="3605954">
            <a:off x="2861975" y="3071601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เส้นหลอมเหลว</a:t>
            </a:r>
            <a:endParaRPr lang="th-TH" sz="2000" dirty="0"/>
          </a:p>
        </p:txBody>
      </p:sp>
      <p:sp>
        <p:nvSpPr>
          <p:cNvPr id="19" name="TextBox 18"/>
          <p:cNvSpPr txBox="1"/>
          <p:nvPr/>
        </p:nvSpPr>
        <p:spPr>
          <a:xfrm rot="19434998">
            <a:off x="5235041" y="3855985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เส้นระเหย</a:t>
            </a:r>
            <a:endParaRPr lang="th-TH" sz="2000" dirty="0"/>
          </a:p>
        </p:txBody>
      </p:sp>
      <p:sp>
        <p:nvSpPr>
          <p:cNvPr id="20" name="TextBox 19"/>
          <p:cNvSpPr txBox="1"/>
          <p:nvPr/>
        </p:nvSpPr>
        <p:spPr>
          <a:xfrm rot="16849261">
            <a:off x="4295868" y="2224911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เส้นหลอมเหลว</a:t>
            </a:r>
            <a:endParaRPr lang="th-TH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4797152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จุดสามสถานะ</a:t>
            </a:r>
            <a:endParaRPr lang="th-TH" sz="2000" dirty="0"/>
          </a:p>
        </p:txBody>
      </p:sp>
      <p:sp>
        <p:nvSpPr>
          <p:cNvPr id="22" name="สี่เหลี่ยมมุมมน 21"/>
          <p:cNvSpPr/>
          <p:nvPr/>
        </p:nvSpPr>
        <p:spPr>
          <a:xfrm>
            <a:off x="3248560" y="1700808"/>
            <a:ext cx="9361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มุมมน 24"/>
          <p:cNvSpPr/>
          <p:nvPr/>
        </p:nvSpPr>
        <p:spPr>
          <a:xfrm>
            <a:off x="5220072" y="1700808"/>
            <a:ext cx="936104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900113" y="126841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P-</a:t>
            </a:r>
            <a:r>
              <a:rPr lang="en-US" sz="2400" b="1" i="1" u="sng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-T Surface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684213" y="14128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221841" y="5909210"/>
            <a:ext cx="40735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Substance that contracts on freezing </a:t>
            </a:r>
            <a:endParaRPr lang="th-TH" sz="2000" dirty="0">
              <a:latin typeface="Times New Roman" pitchFamily="18" charset="0"/>
            </a:endParaRP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14</a:t>
            </a:fld>
            <a:endParaRPr lang="th-TH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116013" y="548680"/>
            <a:ext cx="74771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itchFamily="18" charset="0"/>
              </a:rPr>
              <a:t>2-3 Property Diagrams for Phase-Change Processes </a:t>
            </a:r>
            <a:r>
              <a:rPr lang="en-US" sz="2600" dirty="0" smtClean="0">
                <a:latin typeface="Times New Roman" pitchFamily="18" charset="0"/>
              </a:rPr>
              <a:t>(4)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038225" y="1037853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2" cstate="print"/>
          <a:srcRect r="50806"/>
          <a:stretch>
            <a:fillRect/>
          </a:stretch>
        </p:blipFill>
        <p:spPr bwMode="auto">
          <a:xfrm>
            <a:off x="35496" y="1324039"/>
            <a:ext cx="4446240" cy="44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/>
          <a:srcRect l="49396" r="2004"/>
          <a:stretch>
            <a:fillRect/>
          </a:stretch>
        </p:blipFill>
        <p:spPr bwMode="auto">
          <a:xfrm>
            <a:off x="4644008" y="1324039"/>
            <a:ext cx="4392488" cy="446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941335" y="5909210"/>
            <a:ext cx="3797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Substance </a:t>
            </a:r>
            <a:r>
              <a:rPr lang="en-US" sz="2000" dirty="0">
                <a:latin typeface="Times New Roman" pitchFamily="18" charset="0"/>
              </a:rPr>
              <a:t>that expands on freezing</a:t>
            </a:r>
            <a:endParaRPr lang="th-TH" sz="2000" dirty="0">
              <a:latin typeface="Times New Roman" pitchFamily="18" charset="0"/>
            </a:endParaRPr>
          </a:p>
        </p:txBody>
      </p:sp>
      <p:sp>
        <p:nvSpPr>
          <p:cNvPr id="19" name="ลูกศรซ้าย 18"/>
          <p:cNvSpPr/>
          <p:nvPr/>
        </p:nvSpPr>
        <p:spPr>
          <a:xfrm rot="2399399">
            <a:off x="3469795" y="5228621"/>
            <a:ext cx="936104" cy="72008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P-T</a:t>
            </a:r>
            <a:endParaRPr lang="th-TH" sz="1800" dirty="0"/>
          </a:p>
        </p:txBody>
      </p:sp>
      <p:sp>
        <p:nvSpPr>
          <p:cNvPr id="12" name="รูปแบบอิสระ 11"/>
          <p:cNvSpPr/>
          <p:nvPr/>
        </p:nvSpPr>
        <p:spPr>
          <a:xfrm>
            <a:off x="1569493" y="2129051"/>
            <a:ext cx="368489" cy="2156346"/>
          </a:xfrm>
          <a:custGeom>
            <a:avLst/>
            <a:gdLst>
              <a:gd name="connsiteX0" fmla="*/ 0 w 368489"/>
              <a:gd name="connsiteY0" fmla="*/ 2156346 h 2156346"/>
              <a:gd name="connsiteX1" fmla="*/ 259307 w 368489"/>
              <a:gd name="connsiteY1" fmla="*/ 982639 h 2156346"/>
              <a:gd name="connsiteX2" fmla="*/ 368489 w 368489"/>
              <a:gd name="connsiteY2" fmla="*/ 0 h 215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489" h="2156346">
                <a:moveTo>
                  <a:pt x="0" y="2156346"/>
                </a:moveTo>
                <a:cubicBezTo>
                  <a:pt x="98946" y="1749188"/>
                  <a:pt x="197892" y="1342030"/>
                  <a:pt x="259307" y="982639"/>
                </a:cubicBezTo>
                <a:cubicBezTo>
                  <a:pt x="320722" y="623248"/>
                  <a:pt x="344605" y="311624"/>
                  <a:pt x="368489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ตัวเชื่อมต่อตรง 19"/>
          <p:cNvCxnSpPr/>
          <p:nvPr/>
        </p:nvCxnSpPr>
        <p:spPr>
          <a:xfrm flipH="1" flipV="1">
            <a:off x="5858619" y="2458988"/>
            <a:ext cx="504056" cy="15121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ลูกศรซ้าย 20"/>
          <p:cNvSpPr/>
          <p:nvPr/>
        </p:nvSpPr>
        <p:spPr>
          <a:xfrm rot="2399399">
            <a:off x="8085967" y="5300629"/>
            <a:ext cx="936104" cy="720080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P-T</a:t>
            </a:r>
            <a:endParaRPr lang="th-TH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15</a:t>
            </a:fld>
            <a:endParaRPr lang="th-TH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1963" y="1268760"/>
            <a:ext cx="8229600" cy="46847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Properties Relationship are too COMPLEX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Not simple EQUATIONS can be represented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Therefore, TABLEs are more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convenion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Each substance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more than one table,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Each table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for each REGION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Compressed Liquid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Saturated Liquid and Saturated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Vapour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(2 = T table &amp; P table)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Superheated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Vapour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 table for Mixture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Calculate using Saturated Table + x</a:t>
            </a:r>
            <a:endParaRPr kumimoji="0" lang="th-TH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-40945" y="6516052"/>
            <a:ext cx="36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Assoc.Prof.Sommai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</a:t>
            </a:r>
            <a:endParaRPr lang="th-TH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16</a:t>
            </a:fld>
            <a:endParaRPr lang="th-TH"/>
          </a:p>
        </p:txBody>
      </p:sp>
      <p:grpSp>
        <p:nvGrpSpPr>
          <p:cNvPr id="40" name="กลุ่ม 39"/>
          <p:cNvGrpSpPr/>
          <p:nvPr/>
        </p:nvGrpSpPr>
        <p:grpSpPr>
          <a:xfrm>
            <a:off x="899592" y="1327745"/>
            <a:ext cx="6381750" cy="4981575"/>
            <a:chOff x="1430610" y="1327745"/>
            <a:chExt cx="6381750" cy="4981575"/>
          </a:xfrm>
        </p:grpSpPr>
        <p:grpSp>
          <p:nvGrpSpPr>
            <p:cNvPr id="13" name="Group 2"/>
            <p:cNvGrpSpPr>
              <a:grpSpLocks/>
            </p:cNvGrpSpPr>
            <p:nvPr/>
          </p:nvGrpSpPr>
          <p:grpSpPr bwMode="auto">
            <a:xfrm>
              <a:off x="1430610" y="1481732"/>
              <a:ext cx="6381750" cy="4827588"/>
              <a:chOff x="654" y="684"/>
              <a:chExt cx="4020" cy="3041"/>
            </a:xfrm>
          </p:grpSpPr>
          <p:sp>
            <p:nvSpPr>
              <p:cNvPr id="14" name="Text Box 3"/>
              <p:cNvSpPr txBox="1">
                <a:spLocks noChangeAspect="1" noChangeArrowheads="1"/>
              </p:cNvSpPr>
              <p:nvPr/>
            </p:nvSpPr>
            <p:spPr bwMode="auto">
              <a:xfrm>
                <a:off x="654" y="717"/>
                <a:ext cx="849" cy="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/>
                <a:r>
                  <a:rPr lang="en-US" sz="2000">
                    <a:latin typeface="Comic Sans MS" pitchFamily="66" charset="0"/>
                    <a:cs typeface="Angsana New" pitchFamily="18" charset="-34"/>
                  </a:rPr>
                  <a:t>T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5" name="Line 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36" y="684"/>
                <a:ext cx="22" cy="3032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" name="Line 5"/>
              <p:cNvSpPr>
                <a:spLocks noChangeAspect="1" noChangeShapeType="1"/>
              </p:cNvSpPr>
              <p:nvPr/>
            </p:nvSpPr>
            <p:spPr bwMode="auto">
              <a:xfrm>
                <a:off x="1533" y="3716"/>
                <a:ext cx="3141" cy="9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7" name="Freeform 7"/>
            <p:cNvSpPr>
              <a:spLocks noChangeAspect="1"/>
            </p:cNvSpPr>
            <p:nvPr/>
          </p:nvSpPr>
          <p:spPr bwMode="auto">
            <a:xfrm>
              <a:off x="3248298" y="2285007"/>
              <a:ext cx="4344987" cy="3914775"/>
            </a:xfrm>
            <a:custGeom>
              <a:avLst/>
              <a:gdLst/>
              <a:ahLst/>
              <a:cxnLst>
                <a:cxn ang="0">
                  <a:pos x="0" y="1825"/>
                </a:cxn>
                <a:cxn ang="0">
                  <a:pos x="48" y="1558"/>
                </a:cxn>
                <a:cxn ang="0">
                  <a:pos x="145" y="1002"/>
                </a:cxn>
                <a:cxn ang="0">
                  <a:pos x="194" y="736"/>
                </a:cxn>
                <a:cxn ang="0">
                  <a:pos x="242" y="421"/>
                </a:cxn>
                <a:cxn ang="0">
                  <a:pos x="314" y="131"/>
                </a:cxn>
                <a:cxn ang="0">
                  <a:pos x="460" y="0"/>
                </a:cxn>
                <a:cxn ang="0">
                  <a:pos x="677" y="131"/>
                </a:cxn>
                <a:cxn ang="0">
                  <a:pos x="895" y="397"/>
                </a:cxn>
                <a:cxn ang="0">
                  <a:pos x="1161" y="736"/>
                </a:cxn>
                <a:cxn ang="0">
                  <a:pos x="1427" y="1002"/>
                </a:cxn>
                <a:cxn ang="0">
                  <a:pos x="1714" y="1242"/>
                </a:cxn>
                <a:cxn ang="0">
                  <a:pos x="2026" y="1410"/>
                </a:cxn>
              </a:cxnLst>
              <a:rect l="0" t="0" r="r" b="b"/>
              <a:pathLst>
                <a:path w="2026" h="1825">
                  <a:moveTo>
                    <a:pt x="0" y="1825"/>
                  </a:moveTo>
                  <a:cubicBezTo>
                    <a:pt x="12" y="1760"/>
                    <a:pt x="24" y="1695"/>
                    <a:pt x="48" y="1558"/>
                  </a:cubicBezTo>
                  <a:cubicBezTo>
                    <a:pt x="72" y="1421"/>
                    <a:pt x="121" y="1139"/>
                    <a:pt x="145" y="1002"/>
                  </a:cubicBezTo>
                  <a:cubicBezTo>
                    <a:pt x="169" y="865"/>
                    <a:pt x="178" y="833"/>
                    <a:pt x="194" y="736"/>
                  </a:cubicBezTo>
                  <a:cubicBezTo>
                    <a:pt x="210" y="639"/>
                    <a:pt x="222" y="522"/>
                    <a:pt x="242" y="421"/>
                  </a:cubicBezTo>
                  <a:cubicBezTo>
                    <a:pt x="262" y="320"/>
                    <a:pt x="278" y="201"/>
                    <a:pt x="314" y="131"/>
                  </a:cubicBezTo>
                  <a:cubicBezTo>
                    <a:pt x="350" y="61"/>
                    <a:pt x="400" y="0"/>
                    <a:pt x="460" y="0"/>
                  </a:cubicBezTo>
                  <a:cubicBezTo>
                    <a:pt x="520" y="0"/>
                    <a:pt x="605" y="65"/>
                    <a:pt x="677" y="131"/>
                  </a:cubicBezTo>
                  <a:cubicBezTo>
                    <a:pt x="749" y="197"/>
                    <a:pt x="814" y="296"/>
                    <a:pt x="895" y="397"/>
                  </a:cubicBezTo>
                  <a:cubicBezTo>
                    <a:pt x="976" y="498"/>
                    <a:pt x="1072" y="635"/>
                    <a:pt x="1161" y="736"/>
                  </a:cubicBezTo>
                  <a:cubicBezTo>
                    <a:pt x="1250" y="837"/>
                    <a:pt x="1335" y="918"/>
                    <a:pt x="1427" y="1002"/>
                  </a:cubicBezTo>
                  <a:cubicBezTo>
                    <a:pt x="1519" y="1086"/>
                    <a:pt x="1614" y="1174"/>
                    <a:pt x="1714" y="1242"/>
                  </a:cubicBezTo>
                  <a:cubicBezTo>
                    <a:pt x="1814" y="1310"/>
                    <a:pt x="1961" y="1375"/>
                    <a:pt x="2026" y="1410"/>
                  </a:cubicBezTo>
                </a:path>
              </a:pathLst>
            </a:custGeom>
            <a:noFill/>
            <a:ln w="98425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3543573" y="1327745"/>
              <a:ext cx="1557337" cy="1114425"/>
              <a:chOff x="1985" y="587"/>
              <a:chExt cx="981" cy="702"/>
            </a:xfrm>
          </p:grpSpPr>
          <p:sp>
            <p:nvSpPr>
              <p:cNvPr id="19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1985" y="587"/>
                <a:ext cx="981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Critical Constants Table</a:t>
                </a:r>
              </a:p>
            </p:txBody>
          </p:sp>
          <p:sp>
            <p:nvSpPr>
              <p:cNvPr id="20" name="Oval 10"/>
              <p:cNvSpPr>
                <a:spLocks noChangeAspect="1" noChangeArrowheads="1"/>
              </p:cNvSpPr>
              <p:nvPr/>
            </p:nvSpPr>
            <p:spPr bwMode="auto">
              <a:xfrm>
                <a:off x="2348" y="1092"/>
                <a:ext cx="199" cy="197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FF0000">
                    <a:gamma/>
                    <a:shade val="60000"/>
                    <a:invGamma/>
                  </a:srgbClr>
                </a:prstShdw>
              </a:effectLst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3543573" y="2326282"/>
              <a:ext cx="2695575" cy="3162300"/>
              <a:chOff x="1995" y="1362"/>
              <a:chExt cx="1698" cy="1992"/>
            </a:xfrm>
          </p:grpSpPr>
          <p:sp>
            <p:nvSpPr>
              <p:cNvPr id="22" name="Line 12"/>
              <p:cNvSpPr>
                <a:spLocks noChangeAspect="1" noChangeShapeType="1"/>
              </p:cNvSpPr>
              <p:nvPr/>
            </p:nvSpPr>
            <p:spPr bwMode="auto">
              <a:xfrm>
                <a:off x="2138" y="1852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" name="Line 13"/>
              <p:cNvSpPr>
                <a:spLocks noChangeAspect="1" noChangeShapeType="1"/>
              </p:cNvSpPr>
              <p:nvPr/>
            </p:nvSpPr>
            <p:spPr bwMode="auto">
              <a:xfrm>
                <a:off x="2089" y="1481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1995" y="2721"/>
                <a:ext cx="1698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8000"/>
                    </a:solidFill>
                    <a:latin typeface="Comic Sans MS" pitchFamily="66" charset="0"/>
                  </a:rPr>
                  <a:t>Saturated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solidFill>
                      <a:srgbClr val="008000"/>
                    </a:solidFill>
                    <a:latin typeface="Comic Sans MS" pitchFamily="66" charset="0"/>
                  </a:rPr>
                  <a:t>Table</a:t>
                </a:r>
              </a:p>
            </p:txBody>
          </p:sp>
          <p:sp>
            <p:nvSpPr>
              <p:cNvPr id="25" name="Text Box 15"/>
              <p:cNvSpPr txBox="1">
                <a:spLocks noChangeAspect="1" noChangeArrowheads="1"/>
              </p:cNvSpPr>
              <p:nvPr/>
            </p:nvSpPr>
            <p:spPr bwMode="auto">
              <a:xfrm rot="-4731519">
                <a:off x="1422" y="2334"/>
                <a:ext cx="147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200">
                    <a:solidFill>
                      <a:srgbClr val="0000CC"/>
                    </a:solidFill>
                    <a:latin typeface="Comic Sans MS" pitchFamily="66" charset="0"/>
                  </a:rPr>
                  <a:t>Saturated Liquid Line</a:t>
                </a:r>
              </a:p>
            </p:txBody>
          </p:sp>
          <p:sp>
            <p:nvSpPr>
              <p:cNvPr id="26" name="Text Box 16"/>
              <p:cNvSpPr txBox="1">
                <a:spLocks noChangeAspect="1" noChangeArrowheads="1"/>
              </p:cNvSpPr>
              <p:nvPr/>
            </p:nvSpPr>
            <p:spPr bwMode="auto">
              <a:xfrm rot="-18790115">
                <a:off x="2295" y="2116"/>
                <a:ext cx="16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>
                    <a:solidFill>
                      <a:srgbClr val="FF0000"/>
                    </a:solidFill>
                    <a:latin typeface="Comic Sans MS" pitchFamily="66" charset="0"/>
                  </a:rPr>
                  <a:t>Saturated Vapour Line</a:t>
                </a:r>
              </a:p>
            </p:txBody>
          </p:sp>
        </p:grp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4418285" y="1361082"/>
              <a:ext cx="1984375" cy="3105150"/>
              <a:chOff x="2440" y="342"/>
              <a:chExt cx="1250" cy="1956"/>
            </a:xfrm>
          </p:grpSpPr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440" y="342"/>
                <a:ext cx="1250" cy="1956"/>
              </a:xfrm>
              <a:custGeom>
                <a:avLst/>
                <a:gdLst/>
                <a:ahLst/>
                <a:cxnLst>
                  <a:cxn ang="0">
                    <a:pos x="0" y="578"/>
                  </a:cxn>
                  <a:cxn ang="0">
                    <a:pos x="182" y="396"/>
                  </a:cxn>
                  <a:cxn ang="0">
                    <a:pos x="332" y="174"/>
                  </a:cxn>
                  <a:cxn ang="0">
                    <a:pos x="356" y="0"/>
                  </a:cxn>
                  <a:cxn ang="0">
                    <a:pos x="1064" y="0"/>
                  </a:cxn>
                  <a:cxn ang="0">
                    <a:pos x="1088" y="252"/>
                  </a:cxn>
                  <a:cxn ang="0">
                    <a:pos x="1130" y="732"/>
                  </a:cxn>
                  <a:cxn ang="0">
                    <a:pos x="1184" y="1260"/>
                  </a:cxn>
                  <a:cxn ang="0">
                    <a:pos x="1250" y="1956"/>
                  </a:cxn>
                  <a:cxn ang="0">
                    <a:pos x="1100" y="1824"/>
                  </a:cxn>
                  <a:cxn ang="0">
                    <a:pos x="896" y="1626"/>
                  </a:cxn>
                  <a:cxn ang="0">
                    <a:pos x="704" y="1362"/>
                  </a:cxn>
                  <a:cxn ang="0">
                    <a:pos x="512" y="1138"/>
                  </a:cxn>
                  <a:cxn ang="0">
                    <a:pos x="248" y="794"/>
                  </a:cxn>
                  <a:cxn ang="0">
                    <a:pos x="0" y="578"/>
                  </a:cxn>
                </a:cxnLst>
                <a:rect l="0" t="0" r="r" b="b"/>
                <a:pathLst>
                  <a:path w="1250" h="1956">
                    <a:moveTo>
                      <a:pt x="0" y="578"/>
                    </a:moveTo>
                    <a:lnTo>
                      <a:pt x="182" y="396"/>
                    </a:lnTo>
                    <a:lnTo>
                      <a:pt x="332" y="174"/>
                    </a:lnTo>
                    <a:lnTo>
                      <a:pt x="356" y="0"/>
                    </a:lnTo>
                    <a:lnTo>
                      <a:pt x="1064" y="0"/>
                    </a:lnTo>
                    <a:lnTo>
                      <a:pt x="1088" y="252"/>
                    </a:lnTo>
                    <a:lnTo>
                      <a:pt x="1130" y="732"/>
                    </a:lnTo>
                    <a:lnTo>
                      <a:pt x="1184" y="1260"/>
                    </a:lnTo>
                    <a:lnTo>
                      <a:pt x="1250" y="1956"/>
                    </a:lnTo>
                    <a:lnTo>
                      <a:pt x="1100" y="1824"/>
                    </a:lnTo>
                    <a:lnTo>
                      <a:pt x="896" y="1626"/>
                    </a:lnTo>
                    <a:lnTo>
                      <a:pt x="704" y="1362"/>
                    </a:lnTo>
                    <a:lnTo>
                      <a:pt x="512" y="1138"/>
                    </a:lnTo>
                    <a:lnTo>
                      <a:pt x="248" y="794"/>
                    </a:lnTo>
                    <a:lnTo>
                      <a:pt x="0" y="578"/>
                    </a:lnTo>
                    <a:close/>
                  </a:path>
                </a:pathLst>
              </a:custGeom>
              <a:solidFill>
                <a:srgbClr val="FF0000">
                  <a:alpha val="67999"/>
                </a:srgbClr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Text Box 19"/>
              <p:cNvSpPr txBox="1">
                <a:spLocks noChangeAspect="1" noChangeArrowheads="1"/>
              </p:cNvSpPr>
              <p:nvPr/>
            </p:nvSpPr>
            <p:spPr bwMode="auto">
              <a:xfrm>
                <a:off x="2601" y="775"/>
                <a:ext cx="1005" cy="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00CC"/>
                    </a:solidFill>
                    <a:latin typeface="Comic Sans MS" pitchFamily="66" charset="0"/>
                  </a:rPr>
                  <a:t>Superheated Vapor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0000CC"/>
                    </a:solidFill>
                    <a:latin typeface="Comic Sans MS" pitchFamily="66" charset="0"/>
                  </a:rPr>
                  <a:t>Table</a:t>
                </a:r>
              </a:p>
            </p:txBody>
          </p:sp>
        </p:grpSp>
        <p:grpSp>
          <p:nvGrpSpPr>
            <p:cNvPr id="30" name="Group 20"/>
            <p:cNvGrpSpPr>
              <a:grpSpLocks/>
            </p:cNvGrpSpPr>
            <p:nvPr/>
          </p:nvGrpSpPr>
          <p:grpSpPr bwMode="auto">
            <a:xfrm>
              <a:off x="2883173" y="2288182"/>
              <a:ext cx="1236662" cy="3884613"/>
              <a:chOff x="582" y="1192"/>
              <a:chExt cx="779" cy="2447"/>
            </a:xfrm>
          </p:grpSpPr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582" y="1192"/>
                <a:ext cx="779" cy="2447"/>
              </a:xfrm>
              <a:custGeom>
                <a:avLst/>
                <a:gdLst/>
                <a:ahLst/>
                <a:cxnLst>
                  <a:cxn ang="0">
                    <a:pos x="220" y="2447"/>
                  </a:cxn>
                  <a:cxn ang="0">
                    <a:pos x="319" y="1887"/>
                  </a:cxn>
                  <a:cxn ang="0">
                    <a:pos x="440" y="1186"/>
                  </a:cxn>
                  <a:cxn ang="0">
                    <a:pos x="494" y="893"/>
                  </a:cxn>
                  <a:cxn ang="0">
                    <a:pos x="537" y="605"/>
                  </a:cxn>
                  <a:cxn ang="0">
                    <a:pos x="585" y="335"/>
                  </a:cxn>
                  <a:cxn ang="0">
                    <a:pos x="706" y="49"/>
                  </a:cxn>
                  <a:cxn ang="0">
                    <a:pos x="779" y="0"/>
                  </a:cxn>
                  <a:cxn ang="0">
                    <a:pos x="4" y="0"/>
                  </a:cxn>
                  <a:cxn ang="0">
                    <a:pos x="0" y="2447"/>
                  </a:cxn>
                  <a:cxn ang="0">
                    <a:pos x="220" y="2447"/>
                  </a:cxn>
                </a:cxnLst>
                <a:rect l="0" t="0" r="r" b="b"/>
                <a:pathLst>
                  <a:path w="779" h="2447">
                    <a:moveTo>
                      <a:pt x="220" y="2447"/>
                    </a:moveTo>
                    <a:lnTo>
                      <a:pt x="319" y="1887"/>
                    </a:lnTo>
                    <a:lnTo>
                      <a:pt x="440" y="1186"/>
                    </a:lnTo>
                    <a:lnTo>
                      <a:pt x="494" y="893"/>
                    </a:lnTo>
                    <a:lnTo>
                      <a:pt x="537" y="605"/>
                    </a:lnTo>
                    <a:lnTo>
                      <a:pt x="585" y="335"/>
                    </a:lnTo>
                    <a:lnTo>
                      <a:pt x="706" y="49"/>
                    </a:lnTo>
                    <a:lnTo>
                      <a:pt x="779" y="0"/>
                    </a:lnTo>
                    <a:lnTo>
                      <a:pt x="4" y="0"/>
                    </a:lnTo>
                    <a:lnTo>
                      <a:pt x="0" y="2447"/>
                    </a:lnTo>
                    <a:lnTo>
                      <a:pt x="220" y="2447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" name="Text Box 22"/>
              <p:cNvSpPr txBox="1">
                <a:spLocks noChangeAspect="1" noChangeArrowheads="1"/>
              </p:cNvSpPr>
              <p:nvPr/>
            </p:nvSpPr>
            <p:spPr bwMode="auto">
              <a:xfrm rot="-4731023">
                <a:off x="-87" y="2103"/>
                <a:ext cx="193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1">
                    <a:solidFill>
                      <a:srgbClr val="FF6600"/>
                    </a:solidFill>
                    <a:latin typeface="Comic Sans MS" pitchFamily="66" charset="0"/>
                  </a:rPr>
                  <a:t>Compressed Liquid Table</a:t>
                </a:r>
              </a:p>
            </p:txBody>
          </p:sp>
        </p:grpSp>
        <p:grpSp>
          <p:nvGrpSpPr>
            <p:cNvPr id="33" name="Group 24"/>
            <p:cNvGrpSpPr>
              <a:grpSpLocks/>
            </p:cNvGrpSpPr>
            <p:nvPr/>
          </p:nvGrpSpPr>
          <p:grpSpPr bwMode="auto">
            <a:xfrm>
              <a:off x="3541985" y="4401145"/>
              <a:ext cx="2773363" cy="873125"/>
              <a:chOff x="1888" y="2257"/>
              <a:chExt cx="1747" cy="550"/>
            </a:xfrm>
          </p:grpSpPr>
          <p:sp>
            <p:nvSpPr>
              <p:cNvPr id="34" name="Freeform 25"/>
              <p:cNvSpPr>
                <a:spLocks noChangeAspect="1"/>
              </p:cNvSpPr>
              <p:nvPr/>
            </p:nvSpPr>
            <p:spPr bwMode="auto">
              <a:xfrm rot="-993424">
                <a:off x="1888" y="2475"/>
                <a:ext cx="435" cy="329"/>
              </a:xfrm>
              <a:custGeom>
                <a:avLst/>
                <a:gdLst/>
                <a:ahLst/>
                <a:cxnLst>
                  <a:cxn ang="0">
                    <a:pos x="178" y="338"/>
                  </a:cxn>
                  <a:cxn ang="0">
                    <a:pos x="0" y="126"/>
                  </a:cxn>
                  <a:cxn ang="0">
                    <a:pos x="358" y="0"/>
                  </a:cxn>
                  <a:cxn ang="0">
                    <a:pos x="331" y="104"/>
                  </a:cxn>
                  <a:cxn ang="0">
                    <a:pos x="895" y="678"/>
                  </a:cxn>
                  <a:cxn ang="0">
                    <a:pos x="269" y="254"/>
                  </a:cxn>
                  <a:cxn ang="0">
                    <a:pos x="178" y="338"/>
                  </a:cxn>
                </a:cxnLst>
                <a:rect l="0" t="0" r="r" b="b"/>
                <a:pathLst>
                  <a:path w="895" h="678">
                    <a:moveTo>
                      <a:pt x="178" y="338"/>
                    </a:moveTo>
                    <a:lnTo>
                      <a:pt x="0" y="126"/>
                    </a:lnTo>
                    <a:lnTo>
                      <a:pt x="358" y="0"/>
                    </a:lnTo>
                    <a:lnTo>
                      <a:pt x="331" y="104"/>
                    </a:lnTo>
                    <a:lnTo>
                      <a:pt x="895" y="678"/>
                    </a:lnTo>
                    <a:lnTo>
                      <a:pt x="269" y="254"/>
                    </a:lnTo>
                    <a:lnTo>
                      <a:pt x="178" y="33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5" name="Freeform 26"/>
              <p:cNvSpPr>
                <a:spLocks noChangeAspect="1"/>
              </p:cNvSpPr>
              <p:nvPr/>
            </p:nvSpPr>
            <p:spPr bwMode="auto">
              <a:xfrm rot="6292398">
                <a:off x="3152" y="2324"/>
                <a:ext cx="550" cy="416"/>
              </a:xfrm>
              <a:custGeom>
                <a:avLst/>
                <a:gdLst/>
                <a:ahLst/>
                <a:cxnLst>
                  <a:cxn ang="0">
                    <a:pos x="178" y="338"/>
                  </a:cxn>
                  <a:cxn ang="0">
                    <a:pos x="0" y="126"/>
                  </a:cxn>
                  <a:cxn ang="0">
                    <a:pos x="358" y="0"/>
                  </a:cxn>
                  <a:cxn ang="0">
                    <a:pos x="331" y="104"/>
                  </a:cxn>
                  <a:cxn ang="0">
                    <a:pos x="895" y="678"/>
                  </a:cxn>
                  <a:cxn ang="0">
                    <a:pos x="269" y="254"/>
                  </a:cxn>
                  <a:cxn ang="0">
                    <a:pos x="178" y="338"/>
                  </a:cxn>
                </a:cxnLst>
                <a:rect l="0" t="0" r="r" b="b"/>
                <a:pathLst>
                  <a:path w="895" h="678">
                    <a:moveTo>
                      <a:pt x="178" y="338"/>
                    </a:moveTo>
                    <a:lnTo>
                      <a:pt x="0" y="126"/>
                    </a:lnTo>
                    <a:lnTo>
                      <a:pt x="358" y="0"/>
                    </a:lnTo>
                    <a:lnTo>
                      <a:pt x="331" y="104"/>
                    </a:lnTo>
                    <a:lnTo>
                      <a:pt x="895" y="678"/>
                    </a:lnTo>
                    <a:lnTo>
                      <a:pt x="269" y="254"/>
                    </a:lnTo>
                    <a:lnTo>
                      <a:pt x="178" y="33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h-TH"/>
              </a:p>
            </p:txBody>
          </p:sp>
        </p:grpSp>
      </p:grpSp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9" name="TextBox 38"/>
          <p:cNvSpPr txBox="1"/>
          <p:nvPr/>
        </p:nvSpPr>
        <p:spPr>
          <a:xfrm flipH="1">
            <a:off x="-40945" y="6516052"/>
            <a:ext cx="36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Assoc.Prof.Sommai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</a:t>
            </a:r>
            <a:endParaRPr lang="th-TH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17</a:t>
            </a:fld>
            <a:endParaRPr lang="th-TH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40096"/>
              </p:ext>
            </p:extLst>
          </p:nvPr>
        </p:nvGraphicFramePr>
        <p:xfrm>
          <a:off x="827584" y="1916832"/>
          <a:ext cx="7211144" cy="3422454"/>
        </p:xfrm>
        <a:graphic>
          <a:graphicData uri="http://schemas.openxmlformats.org/drawingml/2006/table">
            <a:tbl>
              <a:tblPr>
                <a:tableStyleId>{912C8C85-51F0-491E-9774-3900AFEF0FD7}</a:tableStyleId>
              </a:tblPr>
              <a:tblGrid>
                <a:gridCol w="3437256"/>
                <a:gridCol w="1076664"/>
                <a:gridCol w="2697224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Property Name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Symbol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Unit (SI)</a:t>
                      </a:r>
                      <a:endParaRPr kumimoji="0" lang="th-TH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Pressure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+ Prefix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Specific Volume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en-US" sz="24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/kg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Specific Internal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Energy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kJ/kg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4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Specific Enthalpy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kJ/kg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Specific Entropy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ngsanaUPC" pitchFamily="18" charset="-34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kJ/kg-K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80124" marR="80124" marT="40062" marB="4006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flipH="1">
            <a:off x="-40945" y="6516052"/>
            <a:ext cx="3604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Ref: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Assoc.Prof.Sommai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</a:t>
            </a:r>
            <a:endParaRPr lang="th-TH" sz="1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18</a:t>
            </a:fld>
            <a:endParaRPr lang="th-TH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16416" cy="534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19</a:t>
            </a:fld>
            <a:endParaRPr lang="th-TH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800" y="1052736"/>
            <a:ext cx="8172400" cy="522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29732" y="605631"/>
            <a:ext cx="328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2-1    Pure Substance </a:t>
            </a: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42988" y="1412875"/>
            <a:ext cx="752321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</a:rPr>
              <a:t>Pure Substance</a:t>
            </a:r>
            <a:r>
              <a:rPr lang="en-US" sz="2200" dirty="0">
                <a:latin typeface="Times New Roman" pitchFamily="18" charset="0"/>
              </a:rPr>
              <a:t>  : a substance that has a </a:t>
            </a:r>
            <a:r>
              <a:rPr lang="en-US" sz="2200" u="sng" dirty="0">
                <a:latin typeface="Times New Roman" pitchFamily="18" charset="0"/>
              </a:rPr>
              <a:t>fixed chemical </a:t>
            </a:r>
          </a:p>
          <a:p>
            <a:r>
              <a:rPr lang="en-US" sz="2200" dirty="0">
                <a:latin typeface="Times New Roman" pitchFamily="18" charset="0"/>
              </a:rPr>
              <a:t>                              </a:t>
            </a:r>
            <a:r>
              <a:rPr lang="en-US" sz="2200" u="sng" dirty="0">
                <a:latin typeface="Times New Roman" pitchFamily="18" charset="0"/>
              </a:rPr>
              <a:t>composition</a:t>
            </a:r>
            <a:r>
              <a:rPr lang="en-US" sz="2200" dirty="0">
                <a:latin typeface="Times New Roman" pitchFamily="18" charset="0"/>
              </a:rPr>
              <a:t> throughout. For example,</a:t>
            </a:r>
          </a:p>
          <a:p>
            <a:r>
              <a:rPr lang="en-US" sz="2200" dirty="0">
                <a:latin typeface="Times New Roman" pitchFamily="18" charset="0"/>
              </a:rPr>
              <a:t>                              </a:t>
            </a:r>
            <a:r>
              <a:rPr lang="en-US" sz="2200" u="sng" dirty="0">
                <a:latin typeface="Times New Roman" pitchFamily="18" charset="0"/>
              </a:rPr>
              <a:t>water, nitrogen, helium</a:t>
            </a:r>
            <a:r>
              <a:rPr lang="en-US" sz="2200" dirty="0">
                <a:latin typeface="Times New Roman" pitchFamily="18" charset="0"/>
              </a:rPr>
              <a:t> …</a:t>
            </a:r>
          </a:p>
          <a:p>
            <a:r>
              <a:rPr lang="en-US" sz="2200" dirty="0">
                <a:latin typeface="Times New Roman" pitchFamily="18" charset="0"/>
              </a:rPr>
              <a:t>		  : a mixture of various chemical elements which</a:t>
            </a:r>
          </a:p>
          <a:p>
            <a:r>
              <a:rPr lang="en-US" sz="2200" dirty="0">
                <a:latin typeface="Times New Roman" pitchFamily="18" charset="0"/>
              </a:rPr>
              <a:t>                              is </a:t>
            </a:r>
            <a:r>
              <a:rPr lang="en-US" sz="2200" u="sng" dirty="0">
                <a:latin typeface="Times New Roman" pitchFamily="18" charset="0"/>
              </a:rPr>
              <a:t>homogeneous</a:t>
            </a:r>
            <a:r>
              <a:rPr lang="en-US" sz="2200" dirty="0">
                <a:latin typeface="Times New Roman" pitchFamily="18" charset="0"/>
              </a:rPr>
              <a:t>. For example, air.</a:t>
            </a:r>
          </a:p>
          <a:p>
            <a:r>
              <a:rPr lang="en-US" sz="2200" dirty="0">
                <a:latin typeface="Times New Roman" pitchFamily="18" charset="0"/>
              </a:rPr>
              <a:t>	 	  : a </a:t>
            </a:r>
            <a:r>
              <a:rPr lang="en-US" sz="2200" u="sng" dirty="0">
                <a:latin typeface="Times New Roman" pitchFamily="18" charset="0"/>
              </a:rPr>
              <a:t>mixture of two or more phase of a pure</a:t>
            </a:r>
          </a:p>
          <a:p>
            <a:r>
              <a:rPr lang="en-US" sz="2200" dirty="0">
                <a:latin typeface="Times New Roman" pitchFamily="18" charset="0"/>
              </a:rPr>
              <a:t>		   </a:t>
            </a:r>
            <a:r>
              <a:rPr lang="en-US" sz="2200" u="sng" dirty="0">
                <a:latin typeface="Times New Roman" pitchFamily="18" charset="0"/>
              </a:rPr>
              <a:t>substance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u="sng" dirty="0">
                <a:latin typeface="Times New Roman" pitchFamily="18" charset="0"/>
              </a:rPr>
              <a:t>which all phases have the sa</a:t>
            </a:r>
            <a:r>
              <a:rPr lang="en-US" sz="2200" dirty="0">
                <a:latin typeface="Times New Roman" pitchFamily="18" charset="0"/>
              </a:rPr>
              <a:t>me</a:t>
            </a:r>
          </a:p>
          <a:p>
            <a:r>
              <a:rPr lang="en-US" sz="2200" dirty="0">
                <a:latin typeface="Times New Roman" pitchFamily="18" charset="0"/>
              </a:rPr>
              <a:t>                             </a:t>
            </a:r>
            <a:r>
              <a:rPr lang="en-US" sz="2200" u="sng" dirty="0">
                <a:latin typeface="Times New Roman" pitchFamily="18" charset="0"/>
              </a:rPr>
              <a:t>chemical composition</a:t>
            </a:r>
            <a:r>
              <a:rPr lang="en-US" sz="2200" dirty="0">
                <a:latin typeface="Times New Roman" pitchFamily="18" charset="0"/>
              </a:rPr>
              <a:t>. For example, water.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b="1" u="sng" dirty="0" smtClean="0">
                <a:solidFill>
                  <a:srgbClr val="FF0000"/>
                </a:solidFill>
                <a:latin typeface="Times New Roman" pitchFamily="18" charset="0"/>
              </a:rPr>
              <a:t>3 Phases 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</a:rPr>
              <a:t>of a pure substance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sym typeface="Wingdings" pitchFamily="2" charset="2"/>
              </a:rPr>
              <a:t>   Solid, liquid and gas</a:t>
            </a:r>
          </a:p>
          <a:p>
            <a:endParaRPr lang="en-US" sz="2200" dirty="0">
              <a:latin typeface="Times New Roman" pitchFamily="18" charset="0"/>
              <a:sym typeface="Wingdings" pitchFamily="2" charset="2"/>
            </a:endParaRPr>
          </a:p>
          <a:p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Simple compressible substance</a:t>
            </a:r>
            <a:r>
              <a:rPr lang="en-US" sz="2200" dirty="0">
                <a:latin typeface="Times New Roman" pitchFamily="18" charset="0"/>
                <a:sym typeface="Wingdings" pitchFamily="2" charset="2"/>
              </a:rPr>
              <a:t> : a pure substance which is</a:t>
            </a:r>
          </a:p>
          <a:p>
            <a:r>
              <a:rPr lang="en-US" sz="2200" dirty="0">
                <a:latin typeface="Times New Roman" pitchFamily="18" charset="0"/>
                <a:sym typeface="Wingdings" pitchFamily="2" charset="2"/>
              </a:rPr>
              <a:t>                                                       related to a work caused by</a:t>
            </a:r>
          </a:p>
          <a:p>
            <a:r>
              <a:rPr lang="en-US" sz="2200" dirty="0">
                <a:latin typeface="Times New Roman" pitchFamily="18" charset="0"/>
                <a:sym typeface="Wingdings" pitchFamily="2" charset="2"/>
              </a:rPr>
              <a:t>                                                       a change of volume.</a:t>
            </a:r>
            <a:endParaRPr lang="en-US" sz="2200" dirty="0">
              <a:latin typeface="Times New Roman" pitchFamily="18" charset="0"/>
            </a:endParaRPr>
          </a:p>
          <a:p>
            <a:endParaRPr lang="th-TH" sz="2200" dirty="0">
              <a:latin typeface="Times New Roman" pitchFamily="18" charset="0"/>
            </a:endParaRPr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900113" y="162877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900113" y="45815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900113" y="5229225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166813" y="1862138"/>
            <a:ext cx="1455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/>
              <a:t>(สารบริสุทธิ์)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692275" y="5516563"/>
            <a:ext cx="2044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/>
              <a:t>(สารยุบตัวธรรมดา)</a:t>
            </a: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20</a:t>
            </a:fld>
            <a:endParaRPr lang="th-TH"/>
          </a:p>
        </p:txBody>
      </p:sp>
      <p:sp>
        <p:nvSpPr>
          <p:cNvPr id="3" name="Text Box 23"/>
          <p:cNvSpPr txBox="1">
            <a:spLocks noChangeArrowheads="1"/>
          </p:cNvSpPr>
          <p:nvPr/>
        </p:nvSpPr>
        <p:spPr bwMode="auto">
          <a:xfrm>
            <a:off x="827088" y="2420888"/>
            <a:ext cx="76485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Enthapy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     For the sake of simplicity and convenience, the combination of </a:t>
            </a:r>
          </a:p>
          <a:p>
            <a:r>
              <a:rPr lang="en-US" sz="2200" i="1" dirty="0">
                <a:latin typeface="Times New Roman" pitchFamily="18" charset="0"/>
              </a:rPr>
              <a:t>U+PV</a:t>
            </a:r>
            <a:r>
              <a:rPr lang="en-US" sz="2200" dirty="0">
                <a:latin typeface="Times New Roman" pitchFamily="18" charset="0"/>
              </a:rPr>
              <a:t> is defined as </a:t>
            </a:r>
            <a:r>
              <a:rPr lang="en-US" sz="2200" dirty="0" err="1">
                <a:latin typeface="Times New Roman" pitchFamily="18" charset="0"/>
              </a:rPr>
              <a:t>enthapy</a:t>
            </a:r>
            <a:r>
              <a:rPr lang="en-US" sz="2200" dirty="0">
                <a:latin typeface="Times New Roman" pitchFamily="18" charset="0"/>
              </a:rPr>
              <a:t>, and given the symbol  </a:t>
            </a:r>
            <a:r>
              <a:rPr lang="en-US" sz="2200" i="1" dirty="0">
                <a:latin typeface="Times New Roman" pitchFamily="18" charset="0"/>
              </a:rPr>
              <a:t>H.</a:t>
            </a:r>
          </a:p>
          <a:p>
            <a:endParaRPr lang="en-US" sz="2200" i="1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or per unit mass</a:t>
            </a:r>
            <a:endParaRPr lang="th-TH" sz="2200" dirty="0">
              <a:latin typeface="Times New Roman" pitchFamily="18" charset="0"/>
            </a:endParaRP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3348038" y="3668663"/>
          <a:ext cx="20605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3" imgW="799920" imgH="177480" progId="Equation.3">
                  <p:embed/>
                </p:oleObj>
              </mc:Choice>
              <mc:Fallback>
                <p:oleObj name="Equation" r:id="rId3" imgW="7999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668663"/>
                        <a:ext cx="2060575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3348038" y="4389388"/>
          <a:ext cx="17002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5" imgW="660240" imgH="177480" progId="Equation.3">
                  <p:embed/>
                </p:oleObj>
              </mc:Choice>
              <mc:Fallback>
                <p:oleObj name="Equation" r:id="rId5" imgW="66024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389388"/>
                        <a:ext cx="17002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/>
        </p:nvGraphicFramePr>
        <p:xfrm>
          <a:off x="5724525" y="3668663"/>
          <a:ext cx="7858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7" imgW="304560" imgH="203040" progId="Equation.3">
                  <p:embed/>
                </p:oleObj>
              </mc:Choice>
              <mc:Fallback>
                <p:oleObj name="Equation" r:id="rId7" imgW="304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668663"/>
                        <a:ext cx="78581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"/>
          <p:cNvGraphicFramePr>
            <a:graphicFrameLocks noChangeAspect="1"/>
          </p:cNvGraphicFramePr>
          <p:nvPr/>
        </p:nvGraphicFramePr>
        <p:xfrm>
          <a:off x="5364163" y="4389388"/>
          <a:ext cx="14081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9" imgW="545760" imgH="203040" progId="Equation.3">
                  <p:embed/>
                </p:oleObj>
              </mc:Choice>
              <mc:Fallback>
                <p:oleObj name="Equation" r:id="rId9" imgW="54576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389388"/>
                        <a:ext cx="140811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3203575" y="3597226"/>
            <a:ext cx="2160588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3203575" y="4316363"/>
            <a:ext cx="201612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Oval 30"/>
          <p:cNvSpPr>
            <a:spLocks noChangeArrowheads="1"/>
          </p:cNvSpPr>
          <p:nvPr/>
        </p:nvSpPr>
        <p:spPr bwMode="auto">
          <a:xfrm>
            <a:off x="684213" y="2589163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827088" y="1557338"/>
            <a:ext cx="75953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Times New Roman" pitchFamily="18" charset="0"/>
              </a:rPr>
              <a:t>     </a:t>
            </a:r>
            <a:r>
              <a:rPr lang="en-US" sz="2200" dirty="0">
                <a:latin typeface="Times New Roman" pitchFamily="18" charset="0"/>
              </a:rPr>
              <a:t>Before we get into the discussion of property tables, we define</a:t>
            </a:r>
          </a:p>
          <a:p>
            <a:r>
              <a:rPr lang="en-US" sz="2200" dirty="0">
                <a:latin typeface="Times New Roman" pitchFamily="18" charset="0"/>
              </a:rPr>
              <a:t>a new property called </a:t>
            </a:r>
            <a:r>
              <a:rPr lang="en-US" sz="2200" i="1" dirty="0" err="1">
                <a:latin typeface="Times New Roman" pitchFamily="18" charset="0"/>
              </a:rPr>
              <a:t>enthapy</a:t>
            </a:r>
            <a:r>
              <a:rPr lang="en-US" sz="2200" dirty="0">
                <a:latin typeface="Times New Roman" pitchFamily="18" charset="0"/>
              </a:rPr>
              <a:t>.</a:t>
            </a:r>
            <a:endParaRPr lang="th-TH" sz="2200" dirty="0">
              <a:latin typeface="Times New Roman" pitchFamily="18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27088" y="1268760"/>
            <a:ext cx="71834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a)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Saturated liquid and saturated vapor states</a:t>
            </a:r>
          </a:p>
          <a:p>
            <a:r>
              <a:rPr lang="en-US" sz="2200" dirty="0">
                <a:latin typeface="Times New Roman" pitchFamily="18" charset="0"/>
              </a:rPr>
              <a:t>     The property table is listed under temperature and pressure.</a:t>
            </a:r>
            <a:endParaRPr lang="th-TH" sz="2200" dirty="0">
              <a:latin typeface="Times New Roman" pitchFamily="18" charset="0"/>
            </a:endParaRP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1476375" y="3202583"/>
          <a:ext cx="5032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Equation" r:id="rId3" imgW="177480" imgH="241200" progId="Equation.3">
                  <p:embed/>
                </p:oleObj>
              </mc:Choice>
              <mc:Fallback>
                <p:oleObj name="Equation" r:id="rId3" imgW="17748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202583"/>
                        <a:ext cx="5032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1476375" y="3850283"/>
          <a:ext cx="504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850283"/>
                        <a:ext cx="5048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1403350" y="4571008"/>
          <a:ext cx="5762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Equation" r:id="rId7" imgW="203040" imgH="241200" progId="Equation.3">
                  <p:embed/>
                </p:oleObj>
              </mc:Choice>
              <mc:Fallback>
                <p:oleObj name="Equation" r:id="rId7" imgW="203040" imgH="2412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571008"/>
                        <a:ext cx="57626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908175" y="3202583"/>
            <a:ext cx="6442075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itchFamily="18" charset="0"/>
              </a:rPr>
              <a:t>= specific volume of saturated liquid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= specific volume of saturated vapor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= difference between        and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= enthalpy of vaporization ( It represents the amount of </a:t>
            </a:r>
          </a:p>
          <a:p>
            <a:r>
              <a:rPr lang="en-US" sz="2200" dirty="0">
                <a:latin typeface="Times New Roman" pitchFamily="18" charset="0"/>
              </a:rPr>
              <a:t>   energy needed to vaporize a unit mass of saturated</a:t>
            </a:r>
          </a:p>
          <a:p>
            <a:r>
              <a:rPr lang="en-US" sz="2200" dirty="0">
                <a:latin typeface="Times New Roman" pitchFamily="18" charset="0"/>
              </a:rPr>
              <a:t>   liquid at a given temperature or pressure )</a:t>
            </a:r>
            <a:endParaRPr lang="th-TH" sz="2200" dirty="0">
              <a:latin typeface="Times New Roman" pitchFamily="18" charset="0"/>
            </a:endParaRPr>
          </a:p>
        </p:txBody>
      </p:sp>
      <p:graphicFrame>
        <p:nvGraphicFramePr>
          <p:cNvPr id="32787" name="Object 19"/>
          <p:cNvGraphicFramePr>
            <a:graphicFrameLocks noChangeAspect="1"/>
          </p:cNvGraphicFramePr>
          <p:nvPr/>
        </p:nvGraphicFramePr>
        <p:xfrm>
          <a:off x="4500563" y="4571008"/>
          <a:ext cx="504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Equation" r:id="rId9" imgW="177480" imgH="241200" progId="Equation.3">
                  <p:embed/>
                </p:oleObj>
              </mc:Choice>
              <mc:Fallback>
                <p:oleObj name="Equation" r:id="rId9" imgW="177480" imgH="2412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571008"/>
                        <a:ext cx="5048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/>
        </p:nvGraphicFramePr>
        <p:xfrm>
          <a:off x="5508625" y="4571008"/>
          <a:ext cx="5032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4571008"/>
                        <a:ext cx="503238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21"/>
          <p:cNvGraphicFramePr>
            <a:graphicFrameLocks noChangeAspect="1"/>
          </p:cNvGraphicFramePr>
          <p:nvPr/>
        </p:nvGraphicFramePr>
        <p:xfrm>
          <a:off x="6300788" y="4571008"/>
          <a:ext cx="20161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Equation" r:id="rId11" imgW="901440" imgH="241200" progId="Equation.3">
                  <p:embed/>
                </p:oleObj>
              </mc:Choice>
              <mc:Fallback>
                <p:oleObj name="Equation" r:id="rId11" imgW="901440" imgH="2412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571008"/>
                        <a:ext cx="20161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1" name="Object 23"/>
          <p:cNvGraphicFramePr>
            <a:graphicFrameLocks noChangeAspect="1"/>
          </p:cNvGraphicFramePr>
          <p:nvPr/>
        </p:nvGraphicFramePr>
        <p:xfrm>
          <a:off x="1403350" y="5218708"/>
          <a:ext cx="6127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Equation" r:id="rId13" imgW="215640" imgH="241200" progId="Equation.3">
                  <p:embed/>
                </p:oleObj>
              </mc:Choice>
              <mc:Fallback>
                <p:oleObj name="Equation" r:id="rId13" imgW="215640" imgH="2412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218708"/>
                        <a:ext cx="61277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21</a:t>
            </a:fld>
            <a:endParaRPr lang="th-TH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2792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23938" y="1988840"/>
            <a:ext cx="7096125" cy="118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22</a:t>
            </a:fld>
            <a:endParaRPr lang="th-TH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 l="3521"/>
          <a:stretch>
            <a:fillRect/>
          </a:stretch>
        </p:blipFill>
        <p:spPr bwMode="auto">
          <a:xfrm>
            <a:off x="0" y="836712"/>
            <a:ext cx="5918845" cy="40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836712"/>
            <a:ext cx="3312368" cy="341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66028"/>
            <a:ext cx="9144000" cy="18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81852"/>
            <a:ext cx="9085203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ตัวเชื่อมต่อตรง 7"/>
          <p:cNvCxnSpPr/>
          <p:nvPr/>
        </p:nvCxnSpPr>
        <p:spPr>
          <a:xfrm flipV="1">
            <a:off x="2627784" y="3212976"/>
            <a:ext cx="432048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/>
          <p:cNvSpPr/>
          <p:nvPr/>
        </p:nvSpPr>
        <p:spPr>
          <a:xfrm>
            <a:off x="539552" y="6165304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386232" y="6165304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23</a:t>
            </a:fld>
            <a:endParaRPr lang="th-TH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8431"/>
            <a:ext cx="6334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89509"/>
            <a:ext cx="2819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70559"/>
            <a:ext cx="63150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90839"/>
            <a:ext cx="63055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55650" y="1341438"/>
            <a:ext cx="462915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Saturated liquid-vapor mixture</a:t>
            </a:r>
          </a:p>
          <a:p>
            <a:r>
              <a:rPr lang="en-US" sz="2200">
                <a:latin typeface="Times New Roman" pitchFamily="18" charset="0"/>
              </a:rPr>
              <a:t>       Quality : the ratio of the mass of </a:t>
            </a:r>
          </a:p>
          <a:p>
            <a:r>
              <a:rPr lang="en-US" sz="2200">
                <a:latin typeface="Times New Roman" pitchFamily="18" charset="0"/>
              </a:rPr>
              <a:t>vapor to the total mass of mixture.</a:t>
            </a: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where,</a:t>
            </a:r>
          </a:p>
          <a:p>
            <a:endParaRPr lang="en-US" sz="2200" i="1">
              <a:latin typeface="Times New Roman" pitchFamily="18" charset="0"/>
            </a:endParaRPr>
          </a:p>
          <a:p>
            <a:endParaRPr lang="en-US" sz="2200" i="1">
              <a:latin typeface="Times New Roman" pitchFamily="18" charset="0"/>
            </a:endParaRPr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930275" y="2636838"/>
          <a:ext cx="258286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3" imgW="1002960" imgH="457200" progId="Equation.3">
                  <p:embed/>
                </p:oleObj>
              </mc:Choice>
              <mc:Fallback>
                <p:oleObj name="Equation" r:id="rId3" imgW="1002960" imgH="457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2636838"/>
                        <a:ext cx="2582863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Object 12"/>
          <p:cNvGraphicFramePr>
            <a:graphicFrameLocks noChangeAspect="1"/>
          </p:cNvGraphicFramePr>
          <p:nvPr/>
        </p:nvGraphicFramePr>
        <p:xfrm>
          <a:off x="827088" y="4076700"/>
          <a:ext cx="34575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5" imgW="1955520" imgH="241200" progId="Equation.3">
                  <p:embed/>
                </p:oleObj>
              </mc:Choice>
              <mc:Fallback>
                <p:oleObj name="Equation" r:id="rId5" imgW="195552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76700"/>
                        <a:ext cx="345757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827088" y="2636838"/>
            <a:ext cx="2808287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1547813" y="4652963"/>
          <a:ext cx="1406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Equation" r:id="rId7" imgW="545760" imgH="177480" progId="Equation.3">
                  <p:embed/>
                </p:oleObj>
              </mc:Choice>
              <mc:Fallback>
                <p:oleObj name="Equation" r:id="rId7" imgW="545760" imgH="17748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652963"/>
                        <a:ext cx="14065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9"/>
          <p:cNvGraphicFramePr>
            <a:graphicFrameLocks noChangeAspect="1"/>
          </p:cNvGraphicFramePr>
          <p:nvPr/>
        </p:nvGraphicFramePr>
        <p:xfrm>
          <a:off x="1042988" y="5300663"/>
          <a:ext cx="9159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Equation" r:id="rId9" imgW="355320" imgH="177480" progId="Equation.3">
                  <p:embed/>
                </p:oleObj>
              </mc:Choice>
              <mc:Fallback>
                <p:oleObj name="Equation" r:id="rId9" imgW="355320" imgH="17748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300663"/>
                        <a:ext cx="915987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1042988" y="5661025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11" imgW="330120" imgH="177480" progId="Equation.3">
                  <p:embed/>
                </p:oleObj>
              </mc:Choice>
              <mc:Fallback>
                <p:oleObj name="Equation" r:id="rId11" imgW="330120" imgH="17748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5661025"/>
                        <a:ext cx="8509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2339975" y="5229225"/>
            <a:ext cx="61944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The quality of a system consisting of saturated liquid.</a:t>
            </a:r>
          </a:p>
          <a:p>
            <a:r>
              <a:rPr lang="en-US" sz="2200">
                <a:latin typeface="Times New Roman" pitchFamily="18" charset="0"/>
              </a:rPr>
              <a:t>The quality of a system consisting of saturated vapor</a:t>
            </a:r>
            <a:r>
              <a:rPr lang="en-US"/>
              <a:t>.</a:t>
            </a:r>
            <a:endParaRPr lang="en-US" sz="2200">
              <a:latin typeface="Times New Roman" pitchFamily="18" charset="0"/>
            </a:endParaRPr>
          </a:p>
          <a:p>
            <a:endParaRPr lang="th-TH" sz="2200">
              <a:latin typeface="Times New Roman" pitchFamily="18" charset="0"/>
            </a:endParaRPr>
          </a:p>
        </p:txBody>
      </p:sp>
      <p:sp>
        <p:nvSpPr>
          <p:cNvPr id="27670" name="AutoShape 22"/>
          <p:cNvSpPr>
            <a:spLocks noChangeArrowheads="1"/>
          </p:cNvSpPr>
          <p:nvPr/>
        </p:nvSpPr>
        <p:spPr bwMode="auto">
          <a:xfrm>
            <a:off x="1979613" y="537368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1979613" y="573405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" name="ตัวยึดหมายเลขภาพนิ่ง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24</a:t>
            </a:fld>
            <a:endParaRPr lang="th-TH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27673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080" y="1916832"/>
            <a:ext cx="3048000" cy="322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55650" y="1365250"/>
            <a:ext cx="715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Consider a tank that contains a saturated liquid-vapor mixture.</a:t>
            </a:r>
            <a:endParaRPr lang="en-US" sz="2200" i="1">
              <a:latin typeface="Times New Roman" pitchFamily="18" charset="0"/>
            </a:endParaRPr>
          </a:p>
          <a:p>
            <a:endParaRPr lang="en-US" sz="2200" i="1">
              <a:latin typeface="Times New Roman" pitchFamily="18" charset="0"/>
            </a:endParaRPr>
          </a:p>
        </p:txBody>
      </p:sp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6084888" y="2060575"/>
          <a:ext cx="18637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9" name="Equation" r:id="rId3" imgW="723600" imgH="241200" progId="Equation.3">
                  <p:embed/>
                </p:oleObj>
              </mc:Choice>
              <mc:Fallback>
                <p:oleObj name="Equation" r:id="rId3" imgW="723600" imgH="241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060575"/>
                        <a:ext cx="18637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3708400" y="2708275"/>
          <a:ext cx="12430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0" name="Equation" r:id="rId5" imgW="482400" imgH="177480" progId="Equation.3">
                  <p:embed/>
                </p:oleObj>
              </mc:Choice>
              <mc:Fallback>
                <p:oleObj name="Equation" r:id="rId5" imgW="482400" imgH="177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708275"/>
                        <a:ext cx="1243013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3419475" y="3213100"/>
          <a:ext cx="14398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1" name="Equation" r:id="rId7" imgW="838080" imgH="241200" progId="Equation.3">
                  <p:embed/>
                </p:oleObj>
              </mc:Choice>
              <mc:Fallback>
                <p:oleObj name="Equation" r:id="rId7" imgW="83808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3213100"/>
                        <a:ext cx="143986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0" name="AutoShape 18"/>
          <p:cNvSpPr>
            <a:spLocks noChangeArrowheads="1"/>
          </p:cNvSpPr>
          <p:nvPr/>
        </p:nvSpPr>
        <p:spPr bwMode="auto">
          <a:xfrm>
            <a:off x="5076825" y="2781300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5076825" y="3284538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3828" name="Object 36"/>
          <p:cNvGraphicFramePr>
            <a:graphicFrameLocks noChangeAspect="1"/>
          </p:cNvGraphicFramePr>
          <p:nvPr/>
        </p:nvGraphicFramePr>
        <p:xfrm>
          <a:off x="5940425" y="2636838"/>
          <a:ext cx="22463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Equation" r:id="rId9" imgW="1269720" imgH="241200" progId="Equation.3">
                  <p:embed/>
                </p:oleObj>
              </mc:Choice>
              <mc:Fallback>
                <p:oleObj name="Equation" r:id="rId9" imgW="1269720" imgH="241200" progId="Equation.3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636838"/>
                        <a:ext cx="2246313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9" name="Object 37"/>
          <p:cNvGraphicFramePr>
            <a:graphicFrameLocks noChangeAspect="1"/>
          </p:cNvGraphicFramePr>
          <p:nvPr/>
        </p:nvGraphicFramePr>
        <p:xfrm>
          <a:off x="5508625" y="3213100"/>
          <a:ext cx="29416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Equation" r:id="rId11" imgW="1663560" imgH="241200" progId="Equation.3">
                  <p:embed/>
                </p:oleObj>
              </mc:Choice>
              <mc:Fallback>
                <p:oleObj name="Equation" r:id="rId11" imgW="1663560" imgH="241200" progId="Equation.3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13100"/>
                        <a:ext cx="29416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0" name="Object 38"/>
          <p:cNvGraphicFramePr>
            <a:graphicFrameLocks noChangeAspect="1"/>
          </p:cNvGraphicFramePr>
          <p:nvPr/>
        </p:nvGraphicFramePr>
        <p:xfrm>
          <a:off x="5900738" y="3789363"/>
          <a:ext cx="21558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Equation" r:id="rId13" imgW="1218960" imgH="241200" progId="Equation.3">
                  <p:embed/>
                </p:oleObj>
              </mc:Choice>
              <mc:Fallback>
                <p:oleObj name="Equation" r:id="rId13" imgW="1218960" imgH="24120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738" y="3789363"/>
                        <a:ext cx="215582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3276600" y="3789363"/>
            <a:ext cx="146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Dividing by </a:t>
            </a:r>
            <a:endParaRPr lang="th-TH" sz="2000">
              <a:latin typeface="Times New Roman" pitchFamily="18" charset="0"/>
            </a:endParaRPr>
          </a:p>
        </p:txBody>
      </p:sp>
      <p:graphicFrame>
        <p:nvGraphicFramePr>
          <p:cNvPr id="33832" name="Object 40"/>
          <p:cNvGraphicFramePr>
            <a:graphicFrameLocks noChangeAspect="1"/>
          </p:cNvGraphicFramePr>
          <p:nvPr/>
        </p:nvGraphicFramePr>
        <p:xfrm>
          <a:off x="4716463" y="3789363"/>
          <a:ext cx="327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5" name="Equation" r:id="rId15" imgW="190440" imgH="228600" progId="Equation.3">
                  <p:embed/>
                </p:oleObj>
              </mc:Choice>
              <mc:Fallback>
                <p:oleObj name="Equation" r:id="rId15" imgW="190440" imgH="22860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789363"/>
                        <a:ext cx="32702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3" name="AutoShape 41"/>
          <p:cNvSpPr>
            <a:spLocks noChangeArrowheads="1"/>
          </p:cNvSpPr>
          <p:nvPr/>
        </p:nvSpPr>
        <p:spPr bwMode="auto">
          <a:xfrm>
            <a:off x="5076825" y="3860800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3835" name="Object 43"/>
          <p:cNvGraphicFramePr>
            <a:graphicFrameLocks noChangeAspect="1"/>
          </p:cNvGraphicFramePr>
          <p:nvPr/>
        </p:nvGraphicFramePr>
        <p:xfrm>
          <a:off x="6156325" y="4365625"/>
          <a:ext cx="17160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Equation" r:id="rId17" imgW="888840" imgH="241200" progId="Equation.3">
                  <p:embed/>
                </p:oleObj>
              </mc:Choice>
              <mc:Fallback>
                <p:oleObj name="Equation" r:id="rId17" imgW="888840" imgH="2412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365625"/>
                        <a:ext cx="17160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36" name="Object 44"/>
          <p:cNvGraphicFramePr>
            <a:graphicFrameLocks noChangeAspect="1"/>
          </p:cNvGraphicFramePr>
          <p:nvPr/>
        </p:nvGraphicFramePr>
        <p:xfrm>
          <a:off x="3492500" y="4365625"/>
          <a:ext cx="13287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7" name="Equation" r:id="rId19" imgW="774360" imgH="241200" progId="Equation.3">
                  <p:embed/>
                </p:oleObj>
              </mc:Choice>
              <mc:Fallback>
                <p:oleObj name="Equation" r:id="rId19" imgW="774360" imgH="24120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4365625"/>
                        <a:ext cx="1328738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7" name="AutoShape 45"/>
          <p:cNvSpPr>
            <a:spLocks noChangeArrowheads="1"/>
          </p:cNvSpPr>
          <p:nvPr/>
        </p:nvSpPr>
        <p:spPr bwMode="auto">
          <a:xfrm>
            <a:off x="5076825" y="4437063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3838" name="Object 46"/>
          <p:cNvGraphicFramePr>
            <a:graphicFrameLocks noChangeAspect="1"/>
          </p:cNvGraphicFramePr>
          <p:nvPr/>
        </p:nvGraphicFramePr>
        <p:xfrm>
          <a:off x="5867400" y="5013325"/>
          <a:ext cx="1663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8" name="Equation" r:id="rId21" imgW="749160" imgH="469800" progId="Equation.3">
                  <p:embed/>
                </p:oleObj>
              </mc:Choice>
              <mc:Fallback>
                <p:oleObj name="Equation" r:id="rId21" imgW="749160" imgH="46980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013325"/>
                        <a:ext cx="16637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5364163" y="4941888"/>
            <a:ext cx="2592387" cy="1150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8" name="ตัวยึดหมายเลขภาพนิ่ง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25</a:t>
            </a:fld>
            <a:endParaRPr lang="th-TH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496" y="1844824"/>
            <a:ext cx="3143250" cy="14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43" name="Picture 5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0746" y="3429000"/>
            <a:ext cx="29527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55650" y="1365250"/>
            <a:ext cx="8161338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 The analysis given above can be repeated for internal energy and</a:t>
            </a:r>
          </a:p>
          <a:p>
            <a:r>
              <a:rPr lang="en-US" sz="2200">
                <a:latin typeface="Times New Roman" pitchFamily="18" charset="0"/>
              </a:rPr>
              <a:t>enthalpy with the following results:</a:t>
            </a: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     All the results are of the same </a:t>
            </a:r>
          </a:p>
          <a:p>
            <a:r>
              <a:rPr lang="en-US" sz="2200">
                <a:latin typeface="Times New Roman" pitchFamily="18" charset="0"/>
              </a:rPr>
              <a:t>format, and they can be summarized </a:t>
            </a:r>
          </a:p>
          <a:p>
            <a:r>
              <a:rPr lang="en-US" sz="2200">
                <a:latin typeface="Times New Roman" pitchFamily="18" charset="0"/>
              </a:rPr>
              <a:t>in a single equation as</a:t>
            </a:r>
          </a:p>
          <a:p>
            <a:endParaRPr lang="en-US" sz="2200">
              <a:latin typeface="Times New Roman" pitchFamily="18" charset="0"/>
            </a:endParaRP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where </a:t>
            </a:r>
            <a:r>
              <a:rPr lang="en-US" sz="2200" i="1">
                <a:latin typeface="Times New Roman" pitchFamily="18" charset="0"/>
              </a:rPr>
              <a:t>y</a:t>
            </a:r>
            <a:r>
              <a:rPr lang="en-US" sz="2200">
                <a:latin typeface="Times New Roman" pitchFamily="18" charset="0"/>
              </a:rPr>
              <a:t> is </a:t>
            </a:r>
            <a:r>
              <a:rPr lang="en-US" sz="2200" i="1">
                <a:latin typeface="Times New Roman" pitchFamily="18" charset="0"/>
              </a:rPr>
              <a:t>v</a:t>
            </a:r>
            <a:r>
              <a:rPr lang="en-US" sz="2200">
                <a:latin typeface="Times New Roman" pitchFamily="18" charset="0"/>
              </a:rPr>
              <a:t>, </a:t>
            </a:r>
            <a:r>
              <a:rPr lang="en-US" sz="2200" i="1">
                <a:latin typeface="Times New Roman" pitchFamily="18" charset="0"/>
              </a:rPr>
              <a:t>u</a:t>
            </a:r>
            <a:r>
              <a:rPr lang="en-US" sz="2200">
                <a:latin typeface="Times New Roman" pitchFamily="18" charset="0"/>
              </a:rPr>
              <a:t>, or </a:t>
            </a:r>
            <a:r>
              <a:rPr lang="en-US" sz="2200" i="1">
                <a:latin typeface="Times New Roman" pitchFamily="18" charset="0"/>
              </a:rPr>
              <a:t>h</a:t>
            </a:r>
            <a:r>
              <a:rPr lang="en-US" sz="2200">
                <a:latin typeface="Times New Roman" pitchFamily="18" charset="0"/>
              </a:rPr>
              <a:t>. </a:t>
            </a:r>
          </a:p>
          <a:p>
            <a:r>
              <a:rPr lang="en-US" sz="2200">
                <a:latin typeface="Times New Roman" pitchFamily="18" charset="0"/>
              </a:rPr>
              <a:t>     The values of average properties (the subscript “</a:t>
            </a:r>
            <a:r>
              <a:rPr lang="en-US" sz="2200" i="1">
                <a:latin typeface="Times New Roman" pitchFamily="18" charset="0"/>
              </a:rPr>
              <a:t>av</a:t>
            </a:r>
            <a:r>
              <a:rPr lang="en-US" sz="2200">
                <a:latin typeface="Times New Roman" pitchFamily="18" charset="0"/>
              </a:rPr>
              <a:t>” ) of the mixture</a:t>
            </a:r>
          </a:p>
          <a:p>
            <a:r>
              <a:rPr lang="en-US" sz="2200">
                <a:latin typeface="Times New Roman" pitchFamily="18" charset="0"/>
              </a:rPr>
              <a:t>are always between the values of the saturated liquid and the saturated</a:t>
            </a:r>
          </a:p>
          <a:p>
            <a:r>
              <a:rPr lang="en-US" sz="2200">
                <a:latin typeface="Times New Roman" pitchFamily="18" charset="0"/>
              </a:rPr>
              <a:t>vapor properties.</a:t>
            </a:r>
          </a:p>
          <a:p>
            <a:endParaRPr lang="en-US" sz="2200" i="1">
              <a:latin typeface="Times New Roman" pitchFamily="18" charset="0"/>
            </a:endParaRPr>
          </a:p>
        </p:txBody>
      </p:sp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1187450" y="2133600"/>
          <a:ext cx="1765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Equation" r:id="rId3" imgW="914400" imgH="482400" progId="Equation.3">
                  <p:embed/>
                </p:oleObj>
              </mc:Choice>
              <mc:Fallback>
                <p:oleObj name="Equation" r:id="rId3" imgW="914400" imgH="4824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7653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2" name="Object 26"/>
          <p:cNvGraphicFramePr>
            <a:graphicFrameLocks noChangeAspect="1"/>
          </p:cNvGraphicFramePr>
          <p:nvPr/>
        </p:nvGraphicFramePr>
        <p:xfrm>
          <a:off x="1258888" y="4149725"/>
          <a:ext cx="19335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5" name="Equation" r:id="rId5" imgW="927000" imgH="241200" progId="Equation.3">
                  <p:embed/>
                </p:oleObj>
              </mc:Choice>
              <mc:Fallback>
                <p:oleObj name="Equation" r:id="rId5" imgW="927000" imgH="2412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149725"/>
                        <a:ext cx="193357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3" name="Object 27"/>
          <p:cNvGraphicFramePr>
            <a:graphicFrameLocks noChangeAspect="1"/>
          </p:cNvGraphicFramePr>
          <p:nvPr/>
        </p:nvGraphicFramePr>
        <p:xfrm>
          <a:off x="3492500" y="5949950"/>
          <a:ext cx="1749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7" imgW="838080" imgH="241200" progId="Equation.3">
                  <p:embed/>
                </p:oleObj>
              </mc:Choice>
              <mc:Fallback>
                <p:oleObj name="Equation" r:id="rId7" imgW="838080" imgH="24120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949950"/>
                        <a:ext cx="1749425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ตัวยึดหมายเลขภาพนิ่ง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26</a:t>
            </a:fld>
            <a:endParaRPr lang="th-TH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4845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2121" y="1844824"/>
            <a:ext cx="2664295" cy="314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6516216" y="6021288"/>
            <a:ext cx="2133600" cy="476250"/>
          </a:xfrm>
        </p:spPr>
        <p:txBody>
          <a:bodyPr/>
          <a:lstStyle/>
          <a:p>
            <a:fld id="{AE7B26A9-B895-46A2-A4CB-6E0F3858007F}" type="slidenum">
              <a:rPr lang="en-US" smtClean="0"/>
              <a:pPr/>
              <a:t>27</a:t>
            </a:fld>
            <a:endParaRPr lang="th-TH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362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9588" y="1556792"/>
            <a:ext cx="2894412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633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63341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28</a:t>
            </a:fld>
            <a:endParaRPr lang="th-TH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1412776"/>
            <a:ext cx="63722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042988" y="1376363"/>
            <a:ext cx="6037262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Superheated vapor</a:t>
            </a:r>
          </a:p>
          <a:p>
            <a:r>
              <a:rPr lang="en-US" sz="2200" dirty="0">
                <a:latin typeface="Times New Roman" pitchFamily="18" charset="0"/>
              </a:rPr>
              <a:t>In the region to the right of the saturated vapor line. </a:t>
            </a:r>
          </a:p>
          <a:p>
            <a:r>
              <a:rPr lang="en-US" sz="2200" dirty="0">
                <a:latin typeface="Times New Roman" pitchFamily="18" charset="0"/>
              </a:rPr>
              <a:t>Superheated vapor is characterized by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Lower pressures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&lt; </a:t>
            </a:r>
            <a:r>
              <a:rPr lang="en-US" sz="2200" i="1" dirty="0" err="1">
                <a:latin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</a:rPr>
              <a:t>sat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T </a:t>
            </a:r>
            <a:r>
              <a:rPr lang="en-US" sz="2200" dirty="0">
                <a:latin typeface="Times New Roman" pitchFamily="18" charset="0"/>
              </a:rPr>
              <a:t>)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Higher temperatures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&gt;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i="1" baseline="-25000" dirty="0">
                <a:latin typeface="Times New Roman" pitchFamily="18" charset="0"/>
              </a:rPr>
              <a:t>sat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Higher specific volumes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v </a:t>
            </a:r>
            <a:r>
              <a:rPr lang="en-US" sz="2200" dirty="0">
                <a:latin typeface="Times New Roman" pitchFamily="18" charset="0"/>
              </a:rPr>
              <a:t>&gt; </a:t>
            </a:r>
            <a:r>
              <a:rPr lang="en-US" sz="2200" i="1" dirty="0">
                <a:latin typeface="Times New Roman" pitchFamily="18" charset="0"/>
              </a:rPr>
              <a:t>v</a:t>
            </a:r>
            <a:r>
              <a:rPr lang="en-US" sz="2200" i="1" baseline="-25000" dirty="0">
                <a:latin typeface="Times New Roman" pitchFamily="18" charset="0"/>
              </a:rPr>
              <a:t>g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or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Higher internal energies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u</a:t>
            </a:r>
            <a:r>
              <a:rPr lang="en-US" sz="2200" dirty="0">
                <a:latin typeface="Times New Roman" pitchFamily="18" charset="0"/>
              </a:rPr>
              <a:t> &gt; </a:t>
            </a:r>
            <a:r>
              <a:rPr lang="en-US" sz="2200" i="1" dirty="0" err="1">
                <a:latin typeface="Times New Roman" pitchFamily="18" charset="0"/>
              </a:rPr>
              <a:t>u</a:t>
            </a:r>
            <a:r>
              <a:rPr lang="en-US" sz="2200" i="1" baseline="-25000" dirty="0" err="1">
                <a:latin typeface="Times New Roman" pitchFamily="18" charset="0"/>
              </a:rPr>
              <a:t>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or</a:t>
            </a:r>
            <a:r>
              <a:rPr lang="en-US" sz="2200" i="1" dirty="0">
                <a:latin typeface="Times New Roman" pitchFamily="18" charset="0"/>
              </a:rPr>
              <a:t> 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Higher enthalpies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h </a:t>
            </a:r>
            <a:r>
              <a:rPr lang="en-US" sz="2200" dirty="0">
                <a:latin typeface="Times New Roman" pitchFamily="18" charset="0"/>
              </a:rPr>
              <a:t>&gt; </a:t>
            </a:r>
            <a:r>
              <a:rPr lang="en-US" sz="2200" i="1" dirty="0">
                <a:latin typeface="Times New Roman" pitchFamily="18" charset="0"/>
              </a:rPr>
              <a:t>h</a:t>
            </a:r>
            <a:r>
              <a:rPr lang="en-US" sz="2200" i="1" baseline="-25000" dirty="0">
                <a:latin typeface="Times New Roman" pitchFamily="18" charset="0"/>
              </a:rPr>
              <a:t>g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 </a:t>
            </a:r>
            <a:r>
              <a:rPr lang="en-US" sz="2200" dirty="0">
                <a:latin typeface="Times New Roman" pitchFamily="18" charset="0"/>
              </a:rPr>
              <a:t>or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endParaRPr lang="en-US" sz="2200" dirty="0">
              <a:latin typeface="Times New Roman" pitchFamily="18" charset="0"/>
            </a:endParaRPr>
          </a:p>
          <a:p>
            <a:endParaRPr lang="en-US" sz="2200" i="1" dirty="0">
              <a:latin typeface="Times New Roman" pitchFamily="18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29</a:t>
            </a:fld>
            <a:endParaRPr lang="th-TH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</a:t>
            </a:fld>
            <a:endParaRPr lang="th-TH"/>
          </a:p>
        </p:txBody>
      </p:sp>
      <p:pic>
        <p:nvPicPr>
          <p:cNvPr id="68610" name="Picture 2" descr="http://www.goalfinder.com/images/articles/water%20expands%20when%20cooled%2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64704"/>
            <a:ext cx="7143750" cy="5133976"/>
          </a:xfrm>
          <a:prstGeom prst="rect">
            <a:avLst/>
          </a:prstGeom>
          <a:noFill/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1319924" y="6093296"/>
            <a:ext cx="6504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http://www.physicalgeography.net/fundamentals/8a.html</a:t>
            </a:r>
            <a:endParaRPr lang="th-TH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30</a:t>
            </a:fld>
            <a:endParaRPr lang="th-TH"/>
          </a:p>
        </p:txBody>
      </p:sp>
      <p:pic>
        <p:nvPicPr>
          <p:cNvPr id="3" name="Coal Power Plant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9612" y="809709"/>
            <a:ext cx="6984776" cy="523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31</a:t>
            </a:fld>
            <a:endParaRPr lang="th-TH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87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32</a:t>
            </a:fld>
            <a:endParaRPr lang="th-TH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b="78063"/>
          <a:stretch>
            <a:fillRect/>
          </a:stretch>
        </p:blipFill>
        <p:spPr bwMode="auto">
          <a:xfrm>
            <a:off x="0" y="1340768"/>
            <a:ext cx="63627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2771800" cy="260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5312" b="439"/>
          <a:stretch>
            <a:fillRect/>
          </a:stretch>
        </p:blipFill>
        <p:spPr bwMode="auto">
          <a:xfrm>
            <a:off x="0" y="2276872"/>
            <a:ext cx="63627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84213" y="1376363"/>
            <a:ext cx="8228012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d)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Compressed liquid</a:t>
            </a:r>
          </a:p>
          <a:p>
            <a:r>
              <a:rPr lang="en-US" sz="2200" dirty="0">
                <a:latin typeface="Times New Roman" pitchFamily="18" charset="0"/>
              </a:rPr>
              <a:t>    In the absence of compressed liquid data, a general approximation</a:t>
            </a:r>
          </a:p>
          <a:p>
            <a:r>
              <a:rPr lang="en-US" sz="2200" dirty="0">
                <a:latin typeface="Times New Roman" pitchFamily="18" charset="0"/>
              </a:rPr>
              <a:t>is to treat compressed liquid as saturated liquid at a given temperature. </a:t>
            </a:r>
          </a:p>
          <a:p>
            <a:r>
              <a:rPr lang="en-US" sz="2200" dirty="0">
                <a:latin typeface="Times New Roman" pitchFamily="18" charset="0"/>
              </a:rPr>
              <a:t>This is because the compressed liquid properties depend on temperature</a:t>
            </a:r>
          </a:p>
          <a:p>
            <a:r>
              <a:rPr lang="en-US" sz="2200" dirty="0">
                <a:latin typeface="Times New Roman" pitchFamily="18" charset="0"/>
              </a:rPr>
              <a:t>much more than they do on pressure. Thus,</a:t>
            </a:r>
          </a:p>
          <a:p>
            <a:endParaRPr lang="en-US" sz="2200" dirty="0">
              <a:latin typeface="Times New Roman" pitchFamily="18" charset="0"/>
            </a:endParaRPr>
          </a:p>
          <a:p>
            <a:endParaRPr lang="en-US" sz="2200" dirty="0">
              <a:latin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</a:rPr>
              <a:t>    In general, a compressed liquid is characterized by</a:t>
            </a:r>
          </a:p>
          <a:p>
            <a:endParaRPr lang="en-US" sz="2200" i="1" dirty="0">
              <a:latin typeface="Times New Roman" pitchFamily="18" charset="0"/>
            </a:endParaRPr>
          </a:p>
          <a:p>
            <a:r>
              <a:rPr lang="en-US" sz="2200" i="1" dirty="0">
                <a:latin typeface="Times New Roman" pitchFamily="18" charset="0"/>
              </a:rPr>
              <a:t>Lower pressures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&gt; </a:t>
            </a:r>
            <a:r>
              <a:rPr lang="en-US" sz="2200" i="1" dirty="0" err="1">
                <a:latin typeface="Times New Roman" pitchFamily="18" charset="0"/>
              </a:rPr>
              <a:t>P</a:t>
            </a:r>
            <a:r>
              <a:rPr lang="en-US" sz="2200" i="1" baseline="-25000" dirty="0" err="1">
                <a:latin typeface="Times New Roman" pitchFamily="18" charset="0"/>
              </a:rPr>
              <a:t>sat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T </a:t>
            </a:r>
            <a:r>
              <a:rPr lang="en-US" sz="2200" dirty="0">
                <a:latin typeface="Times New Roman" pitchFamily="18" charset="0"/>
              </a:rPr>
              <a:t>)</a:t>
            </a:r>
          </a:p>
          <a:p>
            <a:r>
              <a:rPr lang="en-US" sz="2200" i="1" dirty="0">
                <a:latin typeface="Times New Roman" pitchFamily="18" charset="0"/>
              </a:rPr>
              <a:t>Higher temperatures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&lt;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i="1" baseline="-25000" dirty="0">
                <a:latin typeface="Times New Roman" pitchFamily="18" charset="0"/>
              </a:rPr>
              <a:t>sat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r>
              <a:rPr lang="en-US" sz="2200" i="1" dirty="0">
                <a:latin typeface="Times New Roman" pitchFamily="18" charset="0"/>
              </a:rPr>
              <a:t>Higher specific volumes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v &lt;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</a:rPr>
              <a:t>v</a:t>
            </a:r>
            <a:r>
              <a:rPr lang="en-US" sz="2200" i="1" baseline="-25000" dirty="0">
                <a:latin typeface="Times New Roman" pitchFamily="18" charset="0"/>
              </a:rPr>
              <a:t>g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or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r>
              <a:rPr lang="en-US" sz="2200" i="1" dirty="0">
                <a:latin typeface="Times New Roman" pitchFamily="18" charset="0"/>
              </a:rPr>
              <a:t>Higher internal energies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u</a:t>
            </a:r>
            <a:r>
              <a:rPr lang="en-US" sz="2200" dirty="0">
                <a:latin typeface="Times New Roman" pitchFamily="18" charset="0"/>
              </a:rPr>
              <a:t> &lt; </a:t>
            </a:r>
            <a:r>
              <a:rPr lang="en-US" sz="2200" i="1" dirty="0" err="1">
                <a:latin typeface="Times New Roman" pitchFamily="18" charset="0"/>
              </a:rPr>
              <a:t>u</a:t>
            </a:r>
            <a:r>
              <a:rPr lang="en-US" sz="2200" i="1" baseline="-25000" dirty="0" err="1">
                <a:latin typeface="Times New Roman" pitchFamily="18" charset="0"/>
              </a:rPr>
              <a:t>g</a:t>
            </a:r>
            <a:r>
              <a:rPr lang="en-US" sz="2200" i="1" dirty="0">
                <a:latin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</a:rPr>
              <a:t>at a given </a:t>
            </a:r>
            <a:r>
              <a:rPr lang="en-US" sz="2200" i="1" dirty="0">
                <a:latin typeface="Times New Roman" pitchFamily="18" charset="0"/>
              </a:rPr>
              <a:t>P</a:t>
            </a:r>
            <a:r>
              <a:rPr lang="en-US" sz="2200" dirty="0">
                <a:latin typeface="Times New Roman" pitchFamily="18" charset="0"/>
              </a:rPr>
              <a:t> or</a:t>
            </a:r>
            <a:r>
              <a:rPr lang="en-US" sz="2200" i="1" dirty="0">
                <a:latin typeface="Times New Roman" pitchFamily="18" charset="0"/>
              </a:rPr>
              <a:t> 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r>
              <a:rPr lang="en-US" sz="2200" i="1" dirty="0">
                <a:latin typeface="Times New Roman" pitchFamily="18" charset="0"/>
              </a:rPr>
              <a:t>Higher enthalpies</a:t>
            </a:r>
            <a:r>
              <a:rPr lang="en-US" sz="2200" dirty="0">
                <a:latin typeface="Times New Roman" pitchFamily="18" charset="0"/>
              </a:rPr>
              <a:t> ( </a:t>
            </a:r>
            <a:r>
              <a:rPr lang="en-US" sz="2200" i="1" dirty="0">
                <a:latin typeface="Times New Roman" pitchFamily="18" charset="0"/>
              </a:rPr>
              <a:t>h &lt;</a:t>
            </a:r>
            <a:r>
              <a:rPr lang="en-US" sz="2200" dirty="0">
                <a:latin typeface="Times New Roman" pitchFamily="18" charset="0"/>
              </a:rPr>
              <a:t> </a:t>
            </a:r>
            <a:r>
              <a:rPr lang="en-US" sz="2200" i="1" dirty="0">
                <a:latin typeface="Times New Roman" pitchFamily="18" charset="0"/>
              </a:rPr>
              <a:t>h</a:t>
            </a:r>
            <a:r>
              <a:rPr lang="en-US" sz="2200" i="1" baseline="-25000" dirty="0">
                <a:latin typeface="Times New Roman" pitchFamily="18" charset="0"/>
              </a:rPr>
              <a:t>g</a:t>
            </a:r>
            <a:r>
              <a:rPr lang="en-US" sz="2200" dirty="0">
                <a:latin typeface="Times New Roman" pitchFamily="18" charset="0"/>
              </a:rPr>
              <a:t> at a given </a:t>
            </a:r>
            <a:r>
              <a:rPr lang="en-US" sz="2200" i="1" dirty="0">
                <a:latin typeface="Times New Roman" pitchFamily="18" charset="0"/>
              </a:rPr>
              <a:t>P </a:t>
            </a:r>
            <a:r>
              <a:rPr lang="en-US" sz="2200" dirty="0">
                <a:latin typeface="Times New Roman" pitchFamily="18" charset="0"/>
              </a:rPr>
              <a:t>or </a:t>
            </a:r>
            <a:r>
              <a:rPr lang="en-US" sz="2200" i="1" dirty="0">
                <a:latin typeface="Times New Roman" pitchFamily="18" charset="0"/>
              </a:rPr>
              <a:t>T</a:t>
            </a:r>
            <a:r>
              <a:rPr lang="en-US" sz="2200" dirty="0">
                <a:latin typeface="Times New Roman" pitchFamily="18" charset="0"/>
              </a:rPr>
              <a:t> )</a:t>
            </a:r>
          </a:p>
          <a:p>
            <a:endParaRPr lang="en-US" sz="2200" dirty="0">
              <a:latin typeface="Times New Roman" pitchFamily="18" charset="0"/>
            </a:endParaRPr>
          </a:p>
          <a:p>
            <a:endParaRPr lang="en-US" sz="2200" i="1" dirty="0">
              <a:latin typeface="Times New Roman" pitchFamily="18" charset="0"/>
            </a:endParaRPr>
          </a:p>
        </p:txBody>
      </p:sp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3924300" y="3141663"/>
          <a:ext cx="12461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596880" imgH="241200" progId="Equation.3">
                  <p:embed/>
                </p:oleObj>
              </mc:Choice>
              <mc:Fallback>
                <p:oleObj name="Equation" r:id="rId3" imgW="59688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141663"/>
                        <a:ext cx="1246188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33</a:t>
            </a:fld>
            <a:endParaRPr lang="th-TH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900113" y="980728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079380" y="476250"/>
            <a:ext cx="3274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2-4    Property </a:t>
            </a:r>
            <a:r>
              <a:rPr lang="en-US" dirty="0" smtClean="0">
                <a:latin typeface="Times New Roman" pitchFamily="18" charset="0"/>
              </a:rPr>
              <a:t>Tables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34</a:t>
            </a:fld>
            <a:endParaRPr lang="th-TH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63246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772816"/>
            <a:ext cx="2686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0888"/>
            <a:ext cx="6353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4"/>
            <a:ext cx="45243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(1)</a:t>
            </a:r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39750" y="1412875"/>
            <a:ext cx="857885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Equation of state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: any equation that relates the pressure, temperature,</a:t>
            </a:r>
          </a:p>
          <a:p>
            <a:r>
              <a:rPr lang="en-US" sz="2200">
                <a:latin typeface="Times New Roman" pitchFamily="18" charset="0"/>
              </a:rPr>
              <a:t>                                  and specific volume of a substance</a:t>
            </a:r>
            <a:r>
              <a:rPr lang="en-US" sz="2400">
                <a:latin typeface="Times New Roman" pitchFamily="18" charset="0"/>
              </a:rPr>
              <a:t>.</a:t>
            </a:r>
          </a:p>
          <a:p>
            <a:endParaRPr lang="en-US" sz="2400">
              <a:latin typeface="Times New Roman" pitchFamily="18" charset="0"/>
            </a:endParaRPr>
          </a:p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Gas and vapor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: the vapor phase of a substance is called a gas when it is </a:t>
            </a:r>
          </a:p>
          <a:p>
            <a:r>
              <a:rPr lang="en-US" sz="2200">
                <a:latin typeface="Times New Roman" pitchFamily="18" charset="0"/>
              </a:rPr>
              <a:t>                            above the critical temperature. Vapor usually implies a </a:t>
            </a:r>
          </a:p>
          <a:p>
            <a:r>
              <a:rPr lang="en-US" sz="2200">
                <a:latin typeface="Times New Roman" pitchFamily="18" charset="0"/>
              </a:rPr>
              <a:t>                            gas that is not far from a state of condensation.</a:t>
            </a:r>
            <a:endParaRPr lang="en-US" sz="2200" b="1" u="sng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    </a:t>
            </a:r>
          </a:p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The Ideal-gas equation</a:t>
            </a:r>
            <a:r>
              <a:rPr lang="en-US" sz="2200">
                <a:latin typeface="Times New Roman" pitchFamily="18" charset="0"/>
              </a:rPr>
              <a:t> : at low pressure</a:t>
            </a:r>
            <a:endParaRPr lang="en-US" sz="2200" i="1">
              <a:latin typeface="Times New Roman" pitchFamily="18" charset="0"/>
            </a:endParaRP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395288" y="15573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3779838" y="4437063"/>
          <a:ext cx="1473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3" imgW="571320" imgH="177480" progId="Equation.3">
                  <p:embed/>
                </p:oleObj>
              </mc:Choice>
              <mc:Fallback>
                <p:oleObj name="Equation" r:id="rId3" imgW="57132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437063"/>
                        <a:ext cx="14732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3708400" y="5445125"/>
          <a:ext cx="13890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5" imgW="482400" imgH="393480" progId="Equation.3">
                  <p:embed/>
                </p:oleObj>
              </mc:Choice>
              <mc:Fallback>
                <p:oleObj name="Equation" r:id="rId5" imgW="482400" imgH="39348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445125"/>
                        <a:ext cx="138906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84213" y="5013325"/>
            <a:ext cx="7713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i="1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= gas constant. It is different for each gas and is determined from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395288" y="40767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909" name="Oval 21"/>
          <p:cNvSpPr>
            <a:spLocks noChangeArrowheads="1"/>
          </p:cNvSpPr>
          <p:nvPr/>
        </p:nvSpPr>
        <p:spPr bwMode="auto">
          <a:xfrm>
            <a:off x="395288" y="26368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5272088" y="5634038"/>
            <a:ext cx="1317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( kJ/kg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200">
                <a:latin typeface="Times New Roman" pitchFamily="18" charset="0"/>
              </a:rPr>
              <a:t>K)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84213" y="2565400"/>
            <a:ext cx="81375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i="1">
                <a:latin typeface="Times New Roman" pitchFamily="18" charset="0"/>
              </a:rPr>
              <a:t>M</a:t>
            </a:r>
            <a:r>
              <a:rPr lang="en-US" sz="2200">
                <a:latin typeface="Times New Roman" pitchFamily="18" charset="0"/>
              </a:rPr>
              <a:t> = normal mass. It is the mass of one mole. The mass of system </a:t>
            </a:r>
            <a:r>
              <a:rPr lang="en-US" sz="2200" i="1">
                <a:latin typeface="Times New Roman" pitchFamily="18" charset="0"/>
              </a:rPr>
              <a:t>m</a:t>
            </a:r>
          </a:p>
          <a:p>
            <a:r>
              <a:rPr lang="en-US" sz="2200">
                <a:latin typeface="Times New Roman" pitchFamily="18" charset="0"/>
              </a:rPr>
              <a:t>       is equal to the product of its molar mass </a:t>
            </a:r>
            <a:r>
              <a:rPr lang="en-US" sz="2200" i="1">
                <a:latin typeface="Times New Roman" pitchFamily="18" charset="0"/>
              </a:rPr>
              <a:t>M</a:t>
            </a:r>
            <a:r>
              <a:rPr lang="en-US" sz="2200">
                <a:latin typeface="Times New Roman" pitchFamily="18" charset="0"/>
              </a:rPr>
              <a:t> and the mole number </a:t>
            </a:r>
            <a:r>
              <a:rPr lang="en-US" sz="2200" i="1">
                <a:latin typeface="Times New Roman" pitchFamily="18" charset="0"/>
              </a:rPr>
              <a:t>N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 		</a:t>
            </a:r>
            <a:endParaRPr lang="th-TH" sz="2200" b="1">
              <a:latin typeface="Times New Roman" pitchFamily="18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(2)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3635375" y="3716338"/>
          <a:ext cx="14398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3" imgW="558720" imgH="177480" progId="Equation.3">
                  <p:embed/>
                </p:oleObj>
              </mc:Choice>
              <mc:Fallback>
                <p:oleObj name="Equation" r:id="rId3" imgW="55872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16338"/>
                        <a:ext cx="14398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84213" y="1341438"/>
            <a:ext cx="693737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i="1">
                <a:latin typeface="Times New Roman" pitchFamily="18" charset="0"/>
              </a:rPr>
              <a:t>R</a:t>
            </a:r>
            <a:r>
              <a:rPr lang="en-US" sz="2200" b="1" i="1" baseline="-25000">
                <a:latin typeface="Times New Roman" pitchFamily="18" charset="0"/>
              </a:rPr>
              <a:t>u</a:t>
            </a:r>
            <a:r>
              <a:rPr lang="en-US" sz="2200">
                <a:latin typeface="Times New Roman" pitchFamily="18" charset="0"/>
              </a:rPr>
              <a:t> = universal gas constant. It is the same for all substances.</a:t>
            </a:r>
          </a:p>
          <a:p>
            <a:endParaRPr lang="en-US" sz="2200">
              <a:latin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</a:rPr>
              <a:t> 		      </a:t>
            </a:r>
            <a:r>
              <a:rPr lang="en-US" sz="2200" b="1" i="1">
                <a:latin typeface="Times New Roman" pitchFamily="18" charset="0"/>
              </a:rPr>
              <a:t>R</a:t>
            </a:r>
            <a:r>
              <a:rPr lang="en-US" sz="2200" b="1" i="1" baseline="-25000">
                <a:latin typeface="Times New Roman" pitchFamily="18" charset="0"/>
              </a:rPr>
              <a:t>u</a:t>
            </a:r>
            <a:r>
              <a:rPr lang="en-US" sz="2200" b="1" i="1">
                <a:latin typeface="Times New Roman" pitchFamily="18" charset="0"/>
              </a:rPr>
              <a:t> = </a:t>
            </a:r>
            <a:r>
              <a:rPr lang="en-US" sz="2200" b="1">
                <a:latin typeface="Times New Roman" pitchFamily="18" charset="0"/>
              </a:rPr>
              <a:t>8.314  kJ/kmol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200" b="1">
                <a:latin typeface="Times New Roman" pitchFamily="18" charset="0"/>
              </a:rPr>
              <a:t>K</a:t>
            </a:r>
            <a:endParaRPr lang="th-TH" sz="2200" b="1">
              <a:latin typeface="Times New Roman" pitchFamily="18" charset="0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11188" y="4508500"/>
            <a:ext cx="81613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An ideal gas is an imaginary substance that obeys the relation </a:t>
            </a:r>
            <a:r>
              <a:rPr lang="en-US" sz="2200" i="1">
                <a:latin typeface="Times New Roman" pitchFamily="18" charset="0"/>
              </a:rPr>
              <a:t>Pv = RT.</a:t>
            </a:r>
          </a:p>
          <a:p>
            <a:r>
              <a:rPr lang="en-US" sz="2200">
                <a:latin typeface="Times New Roman" pitchFamily="18" charset="0"/>
              </a:rPr>
              <a:t>At low pressures and high temperatures, the density of a gas decreases,</a:t>
            </a:r>
          </a:p>
          <a:p>
            <a:r>
              <a:rPr lang="en-US" sz="2200">
                <a:latin typeface="Times New Roman" pitchFamily="18" charset="0"/>
              </a:rPr>
              <a:t>and the gas behaves as an ideal gas under these conditions.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(3)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468313" y="1484313"/>
            <a:ext cx="8247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The ideal-gas equation of state can be written in several different forms:</a:t>
            </a:r>
            <a:endParaRPr lang="th-TH" sz="2200">
              <a:latin typeface="Times New Roman" pitchFamily="18" charset="0"/>
            </a:endParaRPr>
          </a:p>
        </p:txBody>
      </p:sp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4356100" y="2133600"/>
          <a:ext cx="14732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Equation" r:id="rId3" imgW="571320" imgH="177480" progId="Equation.3">
                  <p:embed/>
                </p:oleObj>
              </mc:Choice>
              <mc:Fallback>
                <p:oleObj name="Equation" r:id="rId3" imgW="57132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133600"/>
                        <a:ext cx="14732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1547813" y="2852738"/>
          <a:ext cx="12969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Equation" r:id="rId5" imgW="482400" imgH="177480" progId="Equation.3">
                  <p:embed/>
                </p:oleObj>
              </mc:Choice>
              <mc:Fallback>
                <p:oleObj name="Equation" r:id="rId5" imgW="482400" imgH="17748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852738"/>
                        <a:ext cx="1296987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3276600" y="2852738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4211638" y="2781300"/>
          <a:ext cx="1866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Equation" r:id="rId7" imgW="723600" imgH="177480" progId="Equation.3">
                  <p:embed/>
                </p:oleObj>
              </mc:Choice>
              <mc:Fallback>
                <p:oleObj name="Equation" r:id="rId7" imgW="723600" imgH="1774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781300"/>
                        <a:ext cx="18669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827088" y="3357563"/>
          <a:ext cx="2303462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Equation" r:id="rId9" imgW="1269720" imgH="228600" progId="Equation.3">
                  <p:embed/>
                </p:oleObj>
              </mc:Choice>
              <mc:Fallback>
                <p:oleObj name="Equation" r:id="rId9" imgW="126972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357563"/>
                        <a:ext cx="2303462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3276600" y="3429000"/>
            <a:ext cx="647700" cy="287338"/>
          </a:xfrm>
          <a:prstGeom prst="righ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3276600" y="4005263"/>
            <a:ext cx="647700" cy="287337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4235450" y="3292475"/>
          <a:ext cx="19653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6" name="Equation" r:id="rId11" imgW="761760" imgH="228600" progId="Equation.3">
                  <p:embed/>
                </p:oleObj>
              </mc:Choice>
              <mc:Fallback>
                <p:oleObj name="Equation" r:id="rId11" imgW="76176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292475"/>
                        <a:ext cx="1965325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4356100" y="3860800"/>
          <a:ext cx="160496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Equation" r:id="rId13" imgW="622080" imgH="253800" progId="Equation.3">
                  <p:embed/>
                </p:oleObj>
              </mc:Choice>
              <mc:Fallback>
                <p:oleObj name="Equation" r:id="rId13" imgW="622080" imgH="2538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860800"/>
                        <a:ext cx="160496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9" name="Object 23"/>
          <p:cNvGraphicFramePr>
            <a:graphicFrameLocks noChangeAspect="1"/>
          </p:cNvGraphicFramePr>
          <p:nvPr/>
        </p:nvGraphicFramePr>
        <p:xfrm>
          <a:off x="1547813" y="3933825"/>
          <a:ext cx="898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Equation" r:id="rId15" imgW="495000" imgH="215640" progId="Equation.3">
                  <p:embed/>
                </p:oleObj>
              </mc:Choice>
              <mc:Fallback>
                <p:oleObj name="Equation" r:id="rId15" imgW="495000" imgH="215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933825"/>
                        <a:ext cx="8985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684213" y="4652963"/>
            <a:ext cx="7189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An ideal-gas at two different states are related to each other by</a:t>
            </a:r>
            <a:endParaRPr lang="th-TH" sz="2200">
              <a:latin typeface="Times New Roman" pitchFamily="18" charset="0"/>
            </a:endParaRPr>
          </a:p>
        </p:txBody>
      </p:sp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3779838" y="5300663"/>
          <a:ext cx="193357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9" name="Equation" r:id="rId17" imgW="749160" imgH="431640" progId="Equation.3">
                  <p:embed/>
                </p:oleObj>
              </mc:Choice>
              <mc:Fallback>
                <p:oleObj name="Equation" r:id="rId17" imgW="749160" imgH="431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5300663"/>
                        <a:ext cx="1933575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(4)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468313" y="1484313"/>
            <a:ext cx="3462337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Air, nitrogen, oxygen, </a:t>
            </a:r>
          </a:p>
          <a:p>
            <a:r>
              <a:rPr lang="en-US" sz="2200">
                <a:latin typeface="Times New Roman" pitchFamily="18" charset="0"/>
              </a:rPr>
              <a:t>hydrogen, helium, argon, </a:t>
            </a:r>
          </a:p>
          <a:p>
            <a:r>
              <a:rPr lang="en-US" sz="2200">
                <a:latin typeface="Times New Roman" pitchFamily="18" charset="0"/>
              </a:rPr>
              <a:t>neon, krypton, and even </a:t>
            </a:r>
          </a:p>
          <a:p>
            <a:r>
              <a:rPr lang="en-US" sz="2200">
                <a:latin typeface="Times New Roman" pitchFamily="18" charset="0"/>
              </a:rPr>
              <a:t>heavier gases such as carbon </a:t>
            </a:r>
          </a:p>
          <a:p>
            <a:r>
              <a:rPr lang="en-US" sz="2200">
                <a:latin typeface="Times New Roman" pitchFamily="18" charset="0"/>
              </a:rPr>
              <a:t>dioxid can be treated as </a:t>
            </a:r>
          </a:p>
          <a:p>
            <a:r>
              <a:rPr lang="en-US" sz="2200">
                <a:latin typeface="Times New Roman" pitchFamily="18" charset="0"/>
              </a:rPr>
              <a:t>ideal gases with negligible.</a:t>
            </a:r>
          </a:p>
          <a:p>
            <a:r>
              <a:rPr lang="en-US" sz="2200">
                <a:latin typeface="Times New Roman" pitchFamily="18" charset="0"/>
              </a:rPr>
              <a:t>   Denses gases such as </a:t>
            </a:r>
          </a:p>
          <a:p>
            <a:r>
              <a:rPr lang="en-US" sz="2200">
                <a:latin typeface="Times New Roman" pitchFamily="18" charset="0"/>
              </a:rPr>
              <a:t>water vapor in steam power</a:t>
            </a:r>
          </a:p>
          <a:p>
            <a:r>
              <a:rPr lang="en-US" sz="2200">
                <a:latin typeface="Times New Roman" pitchFamily="18" charset="0"/>
              </a:rPr>
              <a:t>plants and refrigerant</a:t>
            </a:r>
          </a:p>
          <a:p>
            <a:r>
              <a:rPr lang="en-US" sz="2200">
                <a:latin typeface="Times New Roman" pitchFamily="18" charset="0"/>
              </a:rPr>
              <a:t>vapor in refrigerator should </a:t>
            </a:r>
          </a:p>
          <a:p>
            <a:r>
              <a:rPr lang="en-US" sz="2200">
                <a:latin typeface="Times New Roman" pitchFamily="18" charset="0"/>
              </a:rPr>
              <a:t>not be treated as ideal gases.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38</a:t>
            </a:fld>
            <a:endParaRPr lang="th-TH"/>
          </a:p>
        </p:txBody>
      </p:sp>
      <p:pic>
        <p:nvPicPr>
          <p:cNvPr id="4098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686175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39750" y="3716338"/>
            <a:ext cx="8156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where,                          and </a:t>
            </a:r>
            <a:r>
              <a:rPr lang="en-US" sz="2200" i="1">
                <a:latin typeface="Times New Roman" pitchFamily="18" charset="0"/>
              </a:rPr>
              <a:t>Z</a:t>
            </a:r>
            <a:r>
              <a:rPr lang="en-US" sz="2200">
                <a:latin typeface="Times New Roman" pitchFamily="18" charset="0"/>
              </a:rPr>
              <a:t> = 1 for ideal gases. For real gases, </a:t>
            </a:r>
            <a:r>
              <a:rPr lang="en-US" sz="2200" i="1">
                <a:latin typeface="Times New Roman" pitchFamily="18" charset="0"/>
              </a:rPr>
              <a:t>Z</a:t>
            </a:r>
            <a:r>
              <a:rPr lang="en-US" sz="2200">
                <a:latin typeface="Times New Roman" pitchFamily="18" charset="0"/>
              </a:rPr>
              <a:t> &gt;1 or</a:t>
            </a:r>
          </a:p>
          <a:p>
            <a:r>
              <a:rPr lang="en-US" sz="2200" i="1">
                <a:latin typeface="Times New Roman" pitchFamily="18" charset="0"/>
              </a:rPr>
              <a:t>Z</a:t>
            </a:r>
            <a:r>
              <a:rPr lang="en-US" sz="2200">
                <a:latin typeface="Times New Roman" pitchFamily="18" charset="0"/>
              </a:rPr>
              <a:t> &lt; 1.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(5)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39750" y="1484313"/>
            <a:ext cx="7843838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This deviation from ideal-gas behavior at a given temperature and</a:t>
            </a:r>
          </a:p>
          <a:p>
            <a:r>
              <a:rPr lang="en-US" sz="2200">
                <a:latin typeface="Times New Roman" pitchFamily="18" charset="0"/>
              </a:rPr>
              <a:t>pressure can accurately be accounted for by the introduction of a </a:t>
            </a:r>
          </a:p>
          <a:p>
            <a:r>
              <a:rPr lang="en-US" sz="2200">
                <a:latin typeface="Times New Roman" pitchFamily="18" charset="0"/>
              </a:rPr>
              <a:t>correction factor called the compressibility factor </a:t>
            </a:r>
            <a:r>
              <a:rPr lang="en-US" sz="2200" i="1">
                <a:latin typeface="Times New Roman" pitchFamily="18" charset="0"/>
              </a:rPr>
              <a:t>Z</a:t>
            </a:r>
            <a:endParaRPr lang="th-TH" sz="2200" i="1">
              <a:latin typeface="Times New Roman" pitchFamily="18" charset="0"/>
            </a:endParaRPr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1979613" y="2636838"/>
          <a:ext cx="13922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636838"/>
                        <a:ext cx="139223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1"/>
          <p:cNvGraphicFramePr>
            <a:graphicFrameLocks noChangeAspect="1"/>
          </p:cNvGraphicFramePr>
          <p:nvPr/>
        </p:nvGraphicFramePr>
        <p:xfrm>
          <a:off x="4787900" y="2636838"/>
          <a:ext cx="165735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636838"/>
                        <a:ext cx="1657350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3779838" y="285273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</a:t>
            </a:r>
            <a:endParaRPr lang="th-TH" sz="2400">
              <a:latin typeface="Times New Roman" pitchFamily="18" charset="0"/>
            </a:endParaRPr>
          </a:p>
        </p:txBody>
      </p:sp>
      <p:graphicFrame>
        <p:nvGraphicFramePr>
          <p:cNvPr id="41997" name="Object 13"/>
          <p:cNvGraphicFramePr>
            <a:graphicFrameLocks noChangeAspect="1"/>
          </p:cNvGraphicFramePr>
          <p:nvPr/>
        </p:nvGraphicFramePr>
        <p:xfrm>
          <a:off x="1547813" y="3716338"/>
          <a:ext cx="14398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7" imgW="863280" imgH="228600" progId="Equation.3">
                  <p:embed/>
                </p:oleObj>
              </mc:Choice>
              <mc:Fallback>
                <p:oleObj name="Equation" r:id="rId7" imgW="8632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716338"/>
                        <a:ext cx="14398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95288" y="4652963"/>
            <a:ext cx="8353425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Gases behave differently at a given temperature and pressure, but they behave very much the same at temperatures and pressures</a:t>
            </a:r>
            <a:r>
              <a:rPr lang="th-TH" sz="2200">
                <a:latin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</a:rPr>
              <a:t>normalized with respect to their temperatures and pressures. 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39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62013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(1)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755650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66546" y="1341438"/>
            <a:ext cx="764427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thaiDist"/>
            <a:r>
              <a:rPr lang="en-US" sz="2200" dirty="0">
                <a:latin typeface="Times New Roman" pitchFamily="18" charset="0"/>
              </a:rPr>
              <a:t>   </a:t>
            </a:r>
            <a:r>
              <a:rPr lang="en-US" sz="2400" dirty="0">
                <a:latin typeface="Times New Roman" pitchFamily="18" charset="0"/>
              </a:rPr>
              <a:t>There are many practical situations where two phases of a 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pure substance co-exist in equilibrium. </a:t>
            </a:r>
            <a:r>
              <a:rPr lang="en-US" sz="2400" u="sng" dirty="0">
                <a:latin typeface="Times New Roman" pitchFamily="18" charset="0"/>
              </a:rPr>
              <a:t>Water</a:t>
            </a:r>
            <a:r>
              <a:rPr lang="en-US" sz="2400" dirty="0">
                <a:latin typeface="Times New Roman" pitchFamily="18" charset="0"/>
              </a:rPr>
              <a:t> exists as a 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mixture of liquid and vapor in the boiler and the condenser 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of a steam power plant. The </a:t>
            </a:r>
            <a:r>
              <a:rPr lang="en-US" sz="2400" u="sng" dirty="0">
                <a:latin typeface="Times New Roman" pitchFamily="18" charset="0"/>
              </a:rPr>
              <a:t>refrigerant</a:t>
            </a:r>
            <a:r>
              <a:rPr lang="en-US" sz="2400" dirty="0">
                <a:latin typeface="Times New Roman" pitchFamily="18" charset="0"/>
              </a:rPr>
              <a:t> turns from liquid to 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vapor in freezer of a refrigerator.</a:t>
            </a:r>
          </a:p>
          <a:p>
            <a:pPr algn="thaiDist"/>
            <a:endParaRPr lang="en-US" sz="2400" dirty="0">
              <a:latin typeface="Times New Roman" pitchFamily="18" charset="0"/>
            </a:endParaRPr>
          </a:p>
          <a:p>
            <a:pPr algn="thaiDist"/>
            <a:r>
              <a:rPr lang="en-US" sz="2400" dirty="0">
                <a:latin typeface="Times New Roman" pitchFamily="18" charset="0"/>
              </a:rPr>
              <a:t>   This section is </a:t>
            </a:r>
            <a:r>
              <a:rPr lang="en-US" sz="2400" u="sng" dirty="0">
                <a:latin typeface="Times New Roman" pitchFamily="18" charset="0"/>
              </a:rPr>
              <a:t>focused on the liquid and vapor phases</a:t>
            </a:r>
            <a:r>
              <a:rPr lang="en-US" sz="2400" dirty="0">
                <a:latin typeface="Times New Roman" pitchFamily="18" charset="0"/>
              </a:rPr>
              <a:t> and 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the mixture of these two.</a:t>
            </a:r>
          </a:p>
          <a:p>
            <a:pPr algn="thaiDist"/>
            <a:endParaRPr lang="en-US" sz="2400" dirty="0">
              <a:latin typeface="Times New Roman" pitchFamily="18" charset="0"/>
            </a:endParaRPr>
          </a:p>
          <a:p>
            <a:pPr algn="thaiDist"/>
            <a:r>
              <a:rPr lang="en-US" sz="2400" dirty="0">
                <a:latin typeface="Times New Roman" pitchFamily="18" charset="0"/>
              </a:rPr>
              <a:t>   As a familiar substance, water will be used to demonstrate</a:t>
            </a:r>
          </a:p>
          <a:p>
            <a:pPr algn="thaiDist"/>
            <a:r>
              <a:rPr lang="en-US" sz="2400" dirty="0">
                <a:latin typeface="Times New Roman" pitchFamily="18" charset="0"/>
              </a:rPr>
              <a:t>the basic principle involved.</a:t>
            </a:r>
          </a:p>
          <a:p>
            <a:pPr algn="thaiDist"/>
            <a:endParaRPr lang="en-US" sz="2400" dirty="0">
              <a:latin typeface="Times New Roman" pitchFamily="18" charset="0"/>
            </a:endParaRPr>
          </a:p>
          <a:p>
            <a:pPr algn="thaiDist"/>
            <a:r>
              <a:rPr lang="en-US" sz="2400" dirty="0">
                <a:latin typeface="Times New Roman" pitchFamily="18" charset="0"/>
              </a:rPr>
              <a:t>   All pure substances exhibit the same general behavior.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1763713" y="476250"/>
            <a:ext cx="6097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2-5    The Ideal-Gas Equation of State (6)</a:t>
            </a:r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900113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68313" y="1268413"/>
            <a:ext cx="3760787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    The normalization is done as </a:t>
            </a:r>
          </a:p>
          <a:p>
            <a:r>
              <a:rPr lang="en-US" sz="2200">
                <a:latin typeface="Times New Roman" pitchFamily="18" charset="0"/>
              </a:rPr>
              <a:t>                    </a:t>
            </a:r>
          </a:p>
          <a:p>
            <a:r>
              <a:rPr lang="en-US" sz="2200">
                <a:latin typeface="Times New Roman" pitchFamily="18" charset="0"/>
              </a:rPr>
              <a:t>                      </a:t>
            </a:r>
          </a:p>
          <a:p>
            <a:r>
              <a:rPr lang="en-US" sz="2200">
                <a:latin typeface="Times New Roman" pitchFamily="18" charset="0"/>
              </a:rPr>
              <a:t>Here </a:t>
            </a:r>
            <a:r>
              <a:rPr lang="en-US" sz="2200" i="1">
                <a:latin typeface="Times New Roman" pitchFamily="18" charset="0"/>
              </a:rPr>
              <a:t>P</a:t>
            </a:r>
            <a:r>
              <a:rPr lang="en-US" sz="2200" i="1" baseline="-25000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: reduced pressure and</a:t>
            </a:r>
          </a:p>
          <a:p>
            <a:r>
              <a:rPr lang="en-US" sz="2200">
                <a:latin typeface="Times New Roman" pitchFamily="18" charset="0"/>
              </a:rPr>
              <a:t> </a:t>
            </a:r>
            <a:r>
              <a:rPr lang="en-US" sz="2200" i="1">
                <a:latin typeface="Times New Roman" pitchFamily="18" charset="0"/>
              </a:rPr>
              <a:t>T</a:t>
            </a:r>
            <a:r>
              <a:rPr lang="en-US" sz="2200" i="1" baseline="-25000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: reduced temperature.</a:t>
            </a:r>
          </a:p>
          <a:p>
            <a:r>
              <a:rPr lang="en-US" sz="2200">
                <a:latin typeface="Times New Roman" pitchFamily="18" charset="0"/>
              </a:rPr>
              <a:t>The </a:t>
            </a:r>
            <a:r>
              <a:rPr lang="en-US" sz="2200" i="1">
                <a:latin typeface="Times New Roman" pitchFamily="18" charset="0"/>
              </a:rPr>
              <a:t>Z </a:t>
            </a:r>
            <a:r>
              <a:rPr lang="en-US" sz="2200">
                <a:latin typeface="Times New Roman" pitchFamily="18" charset="0"/>
              </a:rPr>
              <a:t>factor for all gases is </a:t>
            </a:r>
          </a:p>
          <a:p>
            <a:r>
              <a:rPr lang="en-US" sz="2200">
                <a:latin typeface="Times New Roman" pitchFamily="18" charset="0"/>
              </a:rPr>
              <a:t>approximately the same at the</a:t>
            </a:r>
          </a:p>
          <a:p>
            <a:r>
              <a:rPr lang="en-US" sz="2200">
                <a:latin typeface="Times New Roman" pitchFamily="18" charset="0"/>
              </a:rPr>
              <a:t>same reduced pressure and </a:t>
            </a:r>
          </a:p>
          <a:p>
            <a:r>
              <a:rPr lang="en-US" sz="2200">
                <a:latin typeface="Times New Roman" pitchFamily="18" charset="0"/>
              </a:rPr>
              <a:t>temperature. This is called </a:t>
            </a:r>
          </a:p>
          <a:p>
            <a:r>
              <a:rPr lang="en-US" sz="2200">
                <a:latin typeface="Times New Roman" pitchFamily="18" charset="0"/>
              </a:rPr>
              <a:t>the </a:t>
            </a:r>
            <a:r>
              <a:rPr lang="en-US" sz="2200" i="1">
                <a:latin typeface="Times New Roman" pitchFamily="18" charset="0"/>
              </a:rPr>
              <a:t>principle of corresponding </a:t>
            </a:r>
          </a:p>
          <a:p>
            <a:r>
              <a:rPr lang="en-US" sz="2200" i="1">
                <a:latin typeface="Times New Roman" pitchFamily="18" charset="0"/>
              </a:rPr>
              <a:t>states</a:t>
            </a:r>
            <a:r>
              <a:rPr lang="en-US" sz="2200">
                <a:latin typeface="Times New Roman" pitchFamily="18" charset="0"/>
              </a:rPr>
              <a:t>.</a:t>
            </a:r>
            <a:endParaRPr lang="th-TH" sz="2200">
              <a:latin typeface="Times New Roman" pitchFamily="18" charset="0"/>
            </a:endParaRPr>
          </a:p>
        </p:txBody>
      </p:sp>
      <p:graphicFrame>
        <p:nvGraphicFramePr>
          <p:cNvPr id="43023" name="Object 15"/>
          <p:cNvGraphicFramePr>
            <a:graphicFrameLocks noChangeAspect="1"/>
          </p:cNvGraphicFramePr>
          <p:nvPr/>
        </p:nvGraphicFramePr>
        <p:xfrm>
          <a:off x="755650" y="1700213"/>
          <a:ext cx="9112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Equation" r:id="rId3" imgW="545760" imgH="431640" progId="Equation.3">
                  <p:embed/>
                </p:oleObj>
              </mc:Choice>
              <mc:Fallback>
                <p:oleObj name="Equation" r:id="rId3" imgW="545760" imgH="4316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700213"/>
                        <a:ext cx="91122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2484438" y="1557338"/>
          <a:ext cx="8905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5" imgW="533160" imgH="431640" progId="Equation.3">
                  <p:embed/>
                </p:oleObj>
              </mc:Choice>
              <mc:Fallback>
                <p:oleObj name="Equation" r:id="rId5" imgW="533160" imgH="431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557338"/>
                        <a:ext cx="890587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92138" y="5129213"/>
            <a:ext cx="5202237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i="1">
                <a:latin typeface="Times New Roman" pitchFamily="18" charset="0"/>
              </a:rPr>
              <a:t>-At very low pressure</a:t>
            </a:r>
            <a:r>
              <a:rPr lang="en-US" sz="2200">
                <a:latin typeface="Times New Roman" pitchFamily="18" charset="0"/>
              </a:rPr>
              <a:t> (</a:t>
            </a:r>
            <a:r>
              <a:rPr lang="en-US" sz="2200" i="1">
                <a:latin typeface="Times New Roman" pitchFamily="18" charset="0"/>
              </a:rPr>
              <a:t>P</a:t>
            </a:r>
            <a:r>
              <a:rPr lang="en-US" sz="2200" i="1" baseline="-25000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&lt;&lt;1)</a:t>
            </a:r>
          </a:p>
          <a:p>
            <a:r>
              <a:rPr lang="en-US" sz="2200" i="1">
                <a:latin typeface="Times New Roman" pitchFamily="18" charset="0"/>
              </a:rPr>
              <a:t>-At high temperature</a:t>
            </a:r>
            <a:r>
              <a:rPr lang="en-US" sz="2200">
                <a:latin typeface="Times New Roman" pitchFamily="18" charset="0"/>
              </a:rPr>
              <a:t> (</a:t>
            </a:r>
            <a:r>
              <a:rPr lang="en-US" sz="2200" i="1">
                <a:latin typeface="Times New Roman" pitchFamily="18" charset="0"/>
              </a:rPr>
              <a:t>T</a:t>
            </a:r>
            <a:r>
              <a:rPr lang="en-US" sz="2200" i="1" baseline="-25000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&gt;2)</a:t>
            </a:r>
          </a:p>
          <a:p>
            <a:r>
              <a:rPr lang="en-US" sz="2200" i="1">
                <a:latin typeface="Times New Roman" pitchFamily="18" charset="0"/>
              </a:rPr>
              <a:t>-The greatest deviation of gas from ideal gas</a:t>
            </a:r>
          </a:p>
          <a:p>
            <a:r>
              <a:rPr lang="en-US" sz="2200" i="1">
                <a:latin typeface="Times New Roman" pitchFamily="18" charset="0"/>
              </a:rPr>
              <a:t>Is in the vicinity of the critical point</a:t>
            </a:r>
            <a:r>
              <a:rPr lang="en-US" sz="2200">
                <a:latin typeface="Times New Roman" pitchFamily="18" charset="0"/>
              </a:rPr>
              <a:t>(</a:t>
            </a:r>
            <a:r>
              <a:rPr lang="en-US" sz="2200" i="1">
                <a:latin typeface="Times New Roman" pitchFamily="18" charset="0"/>
              </a:rPr>
              <a:t>P</a:t>
            </a:r>
            <a:r>
              <a:rPr lang="en-US" sz="2200" i="1" baseline="-25000">
                <a:latin typeface="Times New Roman" pitchFamily="18" charset="0"/>
              </a:rPr>
              <a:t>R</a:t>
            </a:r>
            <a:r>
              <a:rPr lang="en-US" sz="2200">
                <a:latin typeface="Times New Roman" pitchFamily="18" charset="0"/>
              </a:rPr>
              <a:t> =1)</a:t>
            </a:r>
          </a:p>
          <a:p>
            <a:endParaRPr lang="th-TH" sz="2200" i="1">
              <a:latin typeface="Times New Roman" pitchFamily="18" charset="0"/>
            </a:endParaRPr>
          </a:p>
        </p:txBody>
      </p:sp>
      <p:sp>
        <p:nvSpPr>
          <p:cNvPr id="43027" name="Line 19"/>
          <p:cNvSpPr>
            <a:spLocks noChangeShapeType="1"/>
          </p:cNvSpPr>
          <p:nvPr/>
        </p:nvSpPr>
        <p:spPr bwMode="auto">
          <a:xfrm>
            <a:off x="539750" y="5084763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1816100" y="1744663"/>
            <a:ext cx="417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</a:rPr>
              <a:t>or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40</a:t>
            </a:fld>
            <a:endParaRPr lang="th-TH"/>
          </a:p>
        </p:txBody>
      </p:sp>
      <p:pic>
        <p:nvPicPr>
          <p:cNvPr id="2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1556792"/>
            <a:ext cx="4464496" cy="32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1317625"/>
            <a:ext cx="5402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Compressed liquid and Saturated liquid</a:t>
            </a:r>
            <a:endParaRPr lang="th-TH" sz="2200">
              <a:latin typeface="Times New Roman" pitchFamily="18" charset="0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755650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611188" y="14843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862013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(2)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23851" y="5049255"/>
            <a:ext cx="43201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Compressed or </a:t>
            </a:r>
            <a:r>
              <a:rPr lang="en-US" sz="2400" b="1" i="1" dirty="0" err="1">
                <a:latin typeface="Times New Roman" pitchFamily="18" charset="0"/>
              </a:rPr>
              <a:t>subcooled</a:t>
            </a:r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liquid</a:t>
            </a:r>
            <a:endParaRPr lang="th-TH" sz="2400" b="1" i="1" dirty="0" smtClean="0">
              <a:latin typeface="Times New Roman" pitchFamily="18" charset="0"/>
            </a:endParaRPr>
          </a:p>
          <a:p>
            <a:pPr algn="ctr"/>
            <a:r>
              <a:rPr lang="th-TH" sz="2400" b="1" dirty="0" smtClean="0">
                <a:latin typeface="Times New Roman" pitchFamily="18" charset="0"/>
              </a:rPr>
              <a:t>(</a:t>
            </a:r>
            <a:r>
              <a:rPr lang="th-TH" sz="2400" b="1" dirty="0">
                <a:latin typeface="Times New Roman" pitchFamily="18" charset="0"/>
              </a:rPr>
              <a:t>ของ</a:t>
            </a:r>
            <a:r>
              <a:rPr lang="th-TH" sz="2400" b="1" dirty="0" smtClean="0">
                <a:latin typeface="Times New Roman" pitchFamily="18" charset="0"/>
              </a:rPr>
              <a:t>เหลวอัด หรือของเหลวเย็นเยือก)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Water </a:t>
            </a:r>
            <a:r>
              <a:rPr lang="en-US" sz="2400" dirty="0">
                <a:latin typeface="Times New Roman" pitchFamily="18" charset="0"/>
              </a:rPr>
              <a:t>exists in the liquid phase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th-TH" sz="2400" dirty="0">
              <a:latin typeface="Times New Roman" pitchFamily="18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5</a:t>
            </a:fld>
            <a:endParaRPr lang="th-TH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680" y="2168860"/>
            <a:ext cx="17145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716016" y="5049255"/>
            <a:ext cx="4213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</a:rPr>
              <a:t>Saturated liquid</a:t>
            </a:r>
          </a:p>
          <a:p>
            <a:pPr algn="ctr"/>
            <a:r>
              <a:rPr lang="th-TH" sz="2400" b="1" dirty="0" smtClean="0">
                <a:latin typeface="Times New Roman" pitchFamily="18" charset="0"/>
              </a:rPr>
              <a:t>(ของเหลวอิ่มตัว)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A liquid that is about to vaporize</a:t>
            </a:r>
            <a:endParaRPr lang="th-TH" sz="2400" dirty="0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05" y="2173623"/>
            <a:ext cx="166687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7088" y="1317625"/>
            <a:ext cx="705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Saturated liquid-vapor mixture and Saturated vapor</a:t>
            </a:r>
            <a:endParaRPr lang="th-TH" sz="24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755650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611188" y="14843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862013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(3)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5496" y="5124380"/>
            <a:ext cx="511224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Saturated liquid-vapor </a:t>
            </a:r>
            <a:r>
              <a:rPr lang="en-US" sz="2400" b="1" i="1" dirty="0" smtClean="0">
                <a:latin typeface="Times New Roman" pitchFamily="18" charset="0"/>
              </a:rPr>
              <a:t>mixture</a:t>
            </a:r>
            <a:endParaRPr lang="th-TH" sz="2400" b="1" i="1" dirty="0" smtClean="0">
              <a:latin typeface="Times New Roman" pitchFamily="18" charset="0"/>
            </a:endParaRPr>
          </a:p>
          <a:p>
            <a:pPr algn="ctr"/>
            <a:r>
              <a:rPr lang="th-TH" sz="2400" b="1" dirty="0" smtClean="0">
                <a:latin typeface="Times New Roman" pitchFamily="18" charset="0"/>
              </a:rPr>
              <a:t>(</a:t>
            </a:r>
            <a:r>
              <a:rPr lang="th-TH" sz="2400" b="1" dirty="0">
                <a:latin typeface="Times New Roman" pitchFamily="18" charset="0"/>
              </a:rPr>
              <a:t>ของผสมอิ่มตัว</a:t>
            </a:r>
            <a:r>
              <a:rPr lang="th-TH" sz="2400" b="1" dirty="0" smtClean="0">
                <a:latin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1800" dirty="0">
                <a:latin typeface="Times New Roman" pitchFamily="18" charset="0"/>
              </a:rPr>
              <a:t>Water exists in both liquid and </a:t>
            </a:r>
            <a:r>
              <a:rPr lang="en-US" sz="1800" dirty="0" smtClean="0">
                <a:latin typeface="Times New Roman" pitchFamily="18" charset="0"/>
              </a:rPr>
              <a:t>vapor phase</a:t>
            </a:r>
            <a:r>
              <a:rPr lang="en-US" sz="1800" dirty="0">
                <a:latin typeface="Times New Roman" pitchFamily="18" charset="0"/>
              </a:rPr>
              <a:t>.</a:t>
            </a:r>
            <a:endParaRPr lang="th-TH" sz="1800" dirty="0">
              <a:latin typeface="Times New Roman" pitchFamily="18" charset="0"/>
            </a:endParaRPr>
          </a:p>
        </p:txBody>
      </p:sp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6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5303333" y="5139768"/>
            <a:ext cx="33202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latin typeface="Times New Roman" pitchFamily="18" charset="0"/>
              </a:rPr>
              <a:t>Saturated vapor</a:t>
            </a:r>
          </a:p>
          <a:p>
            <a:pPr algn="ctr"/>
            <a:r>
              <a:rPr lang="th-TH" sz="2400" b="1" dirty="0" smtClean="0">
                <a:latin typeface="Times New Roman" pitchFamily="18" charset="0"/>
              </a:rPr>
              <a:t>(ไออิ่มตัว)</a:t>
            </a:r>
          </a:p>
          <a:p>
            <a:pPr algn="ctr"/>
            <a:r>
              <a:rPr lang="en-US" sz="1800" dirty="0" smtClean="0">
                <a:latin typeface="Times New Roman" pitchFamily="18" charset="0"/>
              </a:rPr>
              <a:t>A vapor that is about to condense.</a:t>
            </a:r>
            <a:endParaRPr lang="th-TH" sz="1800" dirty="0"/>
          </a:p>
        </p:txBody>
      </p:sp>
      <p:pic>
        <p:nvPicPr>
          <p:cNvPr id="1947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707" y="2132856"/>
            <a:ext cx="2409825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1434" y="2132856"/>
            <a:ext cx="1524000" cy="264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1317625"/>
            <a:ext cx="266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Superheated vapor</a:t>
            </a:r>
            <a:endParaRPr lang="th-TH" sz="2400" b="1" u="sng">
              <a:solidFill>
                <a:srgbClr val="FF0000"/>
              </a:solidFill>
              <a:latin typeface="Times New Roman" pitchFamily="18" charset="0"/>
            </a:endParaRPr>
          </a:p>
          <a:p>
            <a:endParaRPr lang="th-TH" sz="24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755650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11188" y="14843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862013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(4)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496" y="5085184"/>
            <a:ext cx="446442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 Superheat </a:t>
            </a:r>
            <a:r>
              <a:rPr lang="en-US" sz="2400" b="1" i="1" dirty="0" smtClean="0">
                <a:latin typeface="Times New Roman" pitchFamily="18" charset="0"/>
              </a:rPr>
              <a:t>vapor</a:t>
            </a:r>
          </a:p>
          <a:p>
            <a:pPr algn="ctr"/>
            <a:r>
              <a:rPr lang="th-TH" sz="2400" b="1" dirty="0" smtClean="0">
                <a:latin typeface="Times New Roman" pitchFamily="18" charset="0"/>
              </a:rPr>
              <a:t>(</a:t>
            </a:r>
            <a:r>
              <a:rPr lang="th-TH" sz="2400" b="1" dirty="0">
                <a:latin typeface="Times New Roman" pitchFamily="18" charset="0"/>
              </a:rPr>
              <a:t>ไอดง</a:t>
            </a:r>
            <a:r>
              <a:rPr lang="th-TH" sz="2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en-US" sz="1800" dirty="0" smtClean="0">
                <a:latin typeface="Times New Roman" pitchFamily="18" charset="0"/>
              </a:rPr>
              <a:t>A </a:t>
            </a:r>
            <a:r>
              <a:rPr lang="en-US" sz="1800" dirty="0">
                <a:latin typeface="Times New Roman" pitchFamily="18" charset="0"/>
              </a:rPr>
              <a:t>vapor that is not about </a:t>
            </a:r>
            <a:r>
              <a:rPr lang="en-US" sz="1800" dirty="0" smtClean="0">
                <a:latin typeface="Times New Roman" pitchFamily="18" charset="0"/>
              </a:rPr>
              <a:t>to condense</a:t>
            </a:r>
            <a:r>
              <a:rPr lang="en-US" sz="1800" dirty="0">
                <a:latin typeface="Times New Roman" pitchFamily="18" charset="0"/>
              </a:rPr>
              <a:t>.</a:t>
            </a:r>
            <a:endParaRPr lang="th-TH" sz="1800" dirty="0">
              <a:latin typeface="Times New Roman" pitchFamily="18" charset="0"/>
            </a:endParaRP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7</a:t>
            </a:fld>
            <a:endParaRPr lang="th-TH"/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657" y="2132856"/>
            <a:ext cx="1562100" cy="265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216" y="1567408"/>
            <a:ext cx="441007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84042" y="5415607"/>
            <a:ext cx="4464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T-v diagram</a:t>
            </a:r>
            <a:endParaRPr lang="th-TH" sz="18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1570" y="6334780"/>
            <a:ext cx="712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Need 2 independent properties to know each state properties</a:t>
            </a:r>
            <a:endParaRPr lang="th-TH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1045369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151732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(5)</a:t>
            </a:r>
          </a:p>
        </p:txBody>
      </p:sp>
      <p:sp>
        <p:nvSpPr>
          <p:cNvPr id="21" name="ตัวยึดหมายเลขภาพนิ่ง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8</a:t>
            </a:fld>
            <a:endParaRPr lang="th-TH"/>
          </a:p>
        </p:txBody>
      </p:sp>
      <p:pic>
        <p:nvPicPr>
          <p:cNvPr id="2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86" y="1711424"/>
            <a:ext cx="4410075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79512" y="5559623"/>
            <a:ext cx="4464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T-v diagram</a:t>
            </a:r>
            <a:endParaRPr lang="th-TH" sz="1800" dirty="0"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2482878"/>
            <a:ext cx="2919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State2 : Saturated liquid</a:t>
            </a:r>
            <a:endParaRPr lang="th-TH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5076056" y="2904908"/>
            <a:ext cx="3158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State3 : Saturated mixture</a:t>
            </a:r>
            <a:endParaRPr lang="th-TH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3326938"/>
            <a:ext cx="29594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State4 : Saturated vapor</a:t>
            </a:r>
            <a:endParaRPr lang="th-TH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76056" y="20608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State1 : Compressed liquid</a:t>
            </a:r>
            <a:endParaRPr lang="th-TH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6056" y="3748970"/>
            <a:ext cx="338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State5 : Superheated vapor</a:t>
            </a:r>
            <a:endParaRPr lang="th-TH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860032" y="4293096"/>
            <a:ext cx="4027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 = Constant = 1 </a:t>
            </a:r>
            <a:r>
              <a:rPr lang="en-US" sz="2000" dirty="0" err="1" smtClean="0"/>
              <a:t>atm</a:t>
            </a:r>
            <a:r>
              <a:rPr lang="en-US" sz="2000" dirty="0" smtClean="0"/>
              <a:t> = 101.3 </a:t>
            </a:r>
            <a:r>
              <a:rPr lang="en-US" sz="2000" dirty="0" err="1" smtClean="0"/>
              <a:t>kPa</a:t>
            </a:r>
            <a:endParaRPr lang="th-TH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5154568" y="4829090"/>
            <a:ext cx="3438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= T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= T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= 100 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</a:t>
            </a:r>
            <a:r>
              <a:rPr lang="en-US" sz="2000" dirty="0" smtClean="0">
                <a:sym typeface="Wingdings" pitchFamily="2" charset="2"/>
              </a:rPr>
              <a:t> T</a:t>
            </a:r>
            <a:r>
              <a:rPr lang="en-US" sz="2000" baseline="-25000" dirty="0" smtClean="0">
                <a:sym typeface="Wingdings" pitchFamily="2" charset="2"/>
              </a:rPr>
              <a:t>sat</a:t>
            </a:r>
            <a:endParaRPr lang="th-TH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1636741" y="6146140"/>
            <a:ext cx="587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Angsana New" pitchFamily="18" charset="-34"/>
              </a:rPr>
              <a:t>ถ้าวางน้ำหนักบนลูกสูบ 100 </a:t>
            </a:r>
            <a:r>
              <a:rPr lang="en-US" dirty="0" smtClean="0">
                <a:latin typeface="Angsana New" pitchFamily="18" charset="-34"/>
              </a:rPr>
              <a:t>kg </a:t>
            </a:r>
            <a:r>
              <a:rPr lang="th-TH" dirty="0" smtClean="0">
                <a:latin typeface="Angsana New" pitchFamily="18" charset="-34"/>
              </a:rPr>
              <a:t>ผลการทดลองจะเปลี่ยนไป</a:t>
            </a:r>
            <a:r>
              <a:rPr lang="en-US" dirty="0" smtClean="0">
                <a:latin typeface="Angsana New" pitchFamily="18" charset="-34"/>
              </a:rPr>
              <a:t>?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B26A9-B895-46A2-A4CB-6E0F3858007F}" type="slidenum">
              <a:rPr lang="en-US" smtClean="0"/>
              <a:pPr/>
              <a:t>9</a:t>
            </a:fld>
            <a:endParaRPr lang="th-TH"/>
          </a:p>
        </p:txBody>
      </p:sp>
      <p:pic>
        <p:nvPicPr>
          <p:cNvPr id="3" name="Picture 102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95120"/>
            <a:ext cx="4340682" cy="361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260047" cy="362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045369" y="1196975"/>
            <a:ext cx="7632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51732" y="677639"/>
            <a:ext cx="741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2-2  Phase-change Processes of Pure Substance </a:t>
            </a:r>
            <a:r>
              <a:rPr lang="en-US" dirty="0" smtClean="0">
                <a:latin typeface="Times New Roman" pitchFamily="18" charset="0"/>
              </a:rPr>
              <a:t>(6)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496" y="5775647"/>
            <a:ext cx="4464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T-v diagram</a:t>
            </a:r>
            <a:endParaRPr lang="th-TH" sz="1800" dirty="0"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72000" y="5775647"/>
            <a:ext cx="4464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latin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</a:rPr>
              <a:t>T-v diagram</a:t>
            </a:r>
            <a:endParaRPr lang="th-TH" sz="1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1701</Words>
  <Application>Microsoft Office PowerPoint</Application>
  <PresentationFormat>On-screen Show (4:3)</PresentationFormat>
  <Paragraphs>336</Paragraphs>
  <Slides>40</Slides>
  <Notes>1</Notes>
  <HiddenSlides>1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Angsana New</vt:lpstr>
      <vt:lpstr>AngsanaUPC</vt:lpstr>
      <vt:lpstr>Arial</vt:lpstr>
      <vt:lpstr>Calibri</vt:lpstr>
      <vt:lpstr>Comic Sans MS</vt:lpstr>
      <vt:lpstr>Cordia New</vt:lpstr>
      <vt:lpstr>Magneto</vt:lpstr>
      <vt:lpstr>Times New Roman</vt:lpstr>
      <vt:lpstr>Wingdings</vt:lpstr>
      <vt:lpstr>การออกแบบเริ่มต้น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 KKU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prapat</dc:creator>
  <cp:lastModifiedBy>jarupol suriyawanakul</cp:lastModifiedBy>
  <cp:revision>146</cp:revision>
  <dcterms:created xsi:type="dcterms:W3CDTF">2003-05-15T16:16:03Z</dcterms:created>
  <dcterms:modified xsi:type="dcterms:W3CDTF">2015-07-07T07:38:13Z</dcterms:modified>
</cp:coreProperties>
</file>