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80" r:id="rId7"/>
    <p:sldId id="261" r:id="rId8"/>
    <p:sldId id="272" r:id="rId9"/>
    <p:sldId id="262" r:id="rId10"/>
    <p:sldId id="263" r:id="rId11"/>
    <p:sldId id="285" r:id="rId12"/>
    <p:sldId id="286" r:id="rId13"/>
    <p:sldId id="264" r:id="rId14"/>
    <p:sldId id="267" r:id="rId15"/>
    <p:sldId id="282" r:id="rId16"/>
    <p:sldId id="287" r:id="rId17"/>
    <p:sldId id="265" r:id="rId18"/>
    <p:sldId id="274" r:id="rId19"/>
    <p:sldId id="288" r:id="rId20"/>
    <p:sldId id="281" r:id="rId21"/>
    <p:sldId id="273" r:id="rId22"/>
    <p:sldId id="279" r:id="rId23"/>
    <p:sldId id="290" r:id="rId24"/>
    <p:sldId id="289" r:id="rId25"/>
    <p:sldId id="276" r:id="rId26"/>
    <p:sldId id="277" r:id="rId27"/>
    <p:sldId id="291" r:id="rId28"/>
    <p:sldId id="278" r:id="rId29"/>
    <p:sldId id="283" r:id="rId30"/>
    <p:sldId id="268" r:id="rId31"/>
    <p:sldId id="269" r:id="rId32"/>
    <p:sldId id="270" r:id="rId33"/>
    <p:sldId id="271" r:id="rId34"/>
    <p:sldId id="293" r:id="rId35"/>
    <p:sldId id="294" r:id="rId36"/>
    <p:sldId id="295" r:id="rId37"/>
    <p:sldId id="275" r:id="rId38"/>
    <p:sldId id="284" r:id="rId39"/>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1"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59.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 Id="rId9"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7C839-0691-4E0B-86A7-452BC16D056C}" type="datetimeFigureOut">
              <a:rPr lang="th-TH" smtClean="0"/>
              <a:pPr/>
              <a:t>25/08/57</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8A2AB-8B40-422E-BB5D-0B592F31EDB0}"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endParaRPr lang="th-TH"/>
          </a:p>
        </p:txBody>
      </p:sp>
      <p:sp>
        <p:nvSpPr>
          <p:cNvPr id="6" name="ตัวยึดหมายเลขภาพนิ่ง 5"/>
          <p:cNvSpPr>
            <a:spLocks noGrp="1"/>
          </p:cNvSpPr>
          <p:nvPr>
            <p:ph type="sldNum" sz="quarter" idx="12"/>
          </p:nvPr>
        </p:nvSpPr>
        <p:spPr/>
        <p:txBody>
          <a:bodyPr/>
          <a:lstStyle>
            <a:lvl1pPr>
              <a:defRPr/>
            </a:lvl1pPr>
          </a:lstStyle>
          <a:p>
            <a:fld id="{18764EEB-73BC-4691-9029-B6EF287C608D}" type="slidenum">
              <a:rPr lang="en-US"/>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endParaRPr lang="th-TH"/>
          </a:p>
        </p:txBody>
      </p:sp>
      <p:sp>
        <p:nvSpPr>
          <p:cNvPr id="6" name="ตัวยึดหมายเลขภาพนิ่ง 5"/>
          <p:cNvSpPr>
            <a:spLocks noGrp="1"/>
          </p:cNvSpPr>
          <p:nvPr>
            <p:ph type="sldNum" sz="quarter" idx="12"/>
          </p:nvPr>
        </p:nvSpPr>
        <p:spPr/>
        <p:txBody>
          <a:bodyPr/>
          <a:lstStyle>
            <a:lvl1pPr>
              <a:defRPr/>
            </a:lvl1pPr>
          </a:lstStyle>
          <a:p>
            <a:fld id="{F0450EC5-662F-47DD-805A-61E128FC6394}" type="slidenum">
              <a:rPr lang="en-US"/>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endParaRPr lang="th-TH"/>
          </a:p>
        </p:txBody>
      </p:sp>
      <p:sp>
        <p:nvSpPr>
          <p:cNvPr id="6" name="ตัวยึดหมายเลขภาพนิ่ง 5"/>
          <p:cNvSpPr>
            <a:spLocks noGrp="1"/>
          </p:cNvSpPr>
          <p:nvPr>
            <p:ph type="sldNum" sz="quarter" idx="12"/>
          </p:nvPr>
        </p:nvSpPr>
        <p:spPr/>
        <p:txBody>
          <a:bodyPr/>
          <a:lstStyle>
            <a:lvl1pPr>
              <a:defRPr/>
            </a:lvl1pPr>
          </a:lstStyle>
          <a:p>
            <a:fld id="{0AFAC3CE-5CB3-4E88-BC6E-83472657B002}"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endParaRPr lang="th-TH"/>
          </a:p>
        </p:txBody>
      </p:sp>
      <p:sp>
        <p:nvSpPr>
          <p:cNvPr id="6" name="ตัวยึดหมายเลขภาพนิ่ง 5"/>
          <p:cNvSpPr>
            <a:spLocks noGrp="1"/>
          </p:cNvSpPr>
          <p:nvPr>
            <p:ph type="sldNum" sz="quarter" idx="12"/>
          </p:nvPr>
        </p:nvSpPr>
        <p:spPr/>
        <p:txBody>
          <a:bodyPr/>
          <a:lstStyle>
            <a:lvl1pPr>
              <a:defRPr/>
            </a:lvl1pPr>
          </a:lstStyle>
          <a:p>
            <a:fld id="{7D4EB66B-717C-4D2E-8C4A-6B59B75CA635}" type="slidenum">
              <a:rPr lang="en-US"/>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endParaRPr lang="th-TH"/>
          </a:p>
        </p:txBody>
      </p:sp>
      <p:sp>
        <p:nvSpPr>
          <p:cNvPr id="6" name="ตัวยึดหมายเลขภาพนิ่ง 5"/>
          <p:cNvSpPr>
            <a:spLocks noGrp="1"/>
          </p:cNvSpPr>
          <p:nvPr>
            <p:ph type="sldNum" sz="quarter" idx="12"/>
          </p:nvPr>
        </p:nvSpPr>
        <p:spPr/>
        <p:txBody>
          <a:bodyPr/>
          <a:lstStyle>
            <a:lvl1pPr>
              <a:defRPr/>
            </a:lvl1pPr>
          </a:lstStyle>
          <a:p>
            <a:fld id="{8F8C95DF-6C22-4BA2-86F6-2E0C305F8466}" type="slidenum">
              <a:rPr lang="en-US"/>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endParaRPr lang="th-TH"/>
          </a:p>
        </p:txBody>
      </p:sp>
      <p:sp>
        <p:nvSpPr>
          <p:cNvPr id="7" name="ตัวยึดหมายเลขภาพนิ่ง 6"/>
          <p:cNvSpPr>
            <a:spLocks noGrp="1"/>
          </p:cNvSpPr>
          <p:nvPr>
            <p:ph type="sldNum" sz="quarter" idx="12"/>
          </p:nvPr>
        </p:nvSpPr>
        <p:spPr/>
        <p:txBody>
          <a:bodyPr/>
          <a:lstStyle>
            <a:lvl1pPr>
              <a:defRPr/>
            </a:lvl1pPr>
          </a:lstStyle>
          <a:p>
            <a:fld id="{3712A5E3-3204-42F9-9DD9-A937AB012E1A}" type="slidenum">
              <a:rPr lang="en-US"/>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lvl1pPr>
              <a:defRPr/>
            </a:lvl1pPr>
          </a:lstStyle>
          <a:p>
            <a:endParaRPr lang="th-TH"/>
          </a:p>
        </p:txBody>
      </p:sp>
      <p:sp>
        <p:nvSpPr>
          <p:cNvPr id="8" name="ตัวยึดท้ายกระดาษ 7"/>
          <p:cNvSpPr>
            <a:spLocks noGrp="1"/>
          </p:cNvSpPr>
          <p:nvPr>
            <p:ph type="ftr" sz="quarter" idx="11"/>
          </p:nvPr>
        </p:nvSpPr>
        <p:spPr/>
        <p:txBody>
          <a:bodyPr/>
          <a:lstStyle>
            <a:lvl1pPr>
              <a:defRPr/>
            </a:lvl1pPr>
          </a:lstStyle>
          <a:p>
            <a:endParaRPr lang="th-TH"/>
          </a:p>
        </p:txBody>
      </p:sp>
      <p:sp>
        <p:nvSpPr>
          <p:cNvPr id="9" name="ตัวยึดหมายเลขภาพนิ่ง 8"/>
          <p:cNvSpPr>
            <a:spLocks noGrp="1"/>
          </p:cNvSpPr>
          <p:nvPr>
            <p:ph type="sldNum" sz="quarter" idx="12"/>
          </p:nvPr>
        </p:nvSpPr>
        <p:spPr/>
        <p:txBody>
          <a:bodyPr/>
          <a:lstStyle>
            <a:lvl1pPr>
              <a:defRPr/>
            </a:lvl1pPr>
          </a:lstStyle>
          <a:p>
            <a:fld id="{87BEE066-73E2-4E7E-8458-A2F4AE6D318B}" type="slidenum">
              <a:rPr lang="en-US"/>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lvl1pPr>
              <a:defRPr/>
            </a:lvl1pPr>
          </a:lstStyle>
          <a:p>
            <a:endParaRPr lang="th-TH"/>
          </a:p>
        </p:txBody>
      </p:sp>
      <p:sp>
        <p:nvSpPr>
          <p:cNvPr id="4" name="ตัวยึดท้ายกระดาษ 3"/>
          <p:cNvSpPr>
            <a:spLocks noGrp="1"/>
          </p:cNvSpPr>
          <p:nvPr>
            <p:ph type="ftr" sz="quarter" idx="11"/>
          </p:nvPr>
        </p:nvSpPr>
        <p:spPr/>
        <p:txBody>
          <a:bodyPr/>
          <a:lstStyle>
            <a:lvl1pPr>
              <a:defRPr/>
            </a:lvl1pPr>
          </a:lstStyle>
          <a:p>
            <a:endParaRPr lang="th-TH"/>
          </a:p>
        </p:txBody>
      </p:sp>
      <p:sp>
        <p:nvSpPr>
          <p:cNvPr id="5" name="ตัวยึดหมายเลขภาพนิ่ง 4"/>
          <p:cNvSpPr>
            <a:spLocks noGrp="1"/>
          </p:cNvSpPr>
          <p:nvPr>
            <p:ph type="sldNum" sz="quarter" idx="12"/>
          </p:nvPr>
        </p:nvSpPr>
        <p:spPr/>
        <p:txBody>
          <a:bodyPr/>
          <a:lstStyle>
            <a:lvl1pPr>
              <a:defRPr/>
            </a:lvl1pPr>
          </a:lstStyle>
          <a:p>
            <a:fld id="{EFF95F21-801A-46D1-8D59-5851A05E81D9}" type="slidenum">
              <a:rPr lang="en-US"/>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bg>
      <p:bgPr>
        <a:gradFill flip="none" rotWithShape="1">
          <a:gsLst>
            <a:gs pos="0">
              <a:srgbClr val="7D8496">
                <a:alpha val="83000"/>
              </a:srgbClr>
            </a:gs>
            <a:gs pos="100000">
              <a:srgbClr val="E6E6E6"/>
            </a:gs>
          </a:gsLst>
          <a:lin ang="0" scaled="0"/>
          <a:tileRect/>
        </a:gradFill>
        <a:effectLst/>
      </p:bgPr>
    </p:bg>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endParaRPr lang="th-TH"/>
          </a:p>
        </p:txBody>
      </p:sp>
      <p:sp>
        <p:nvSpPr>
          <p:cNvPr id="3" name="ตัวยึดท้ายกระดาษ 2"/>
          <p:cNvSpPr>
            <a:spLocks noGrp="1"/>
          </p:cNvSpPr>
          <p:nvPr>
            <p:ph type="ftr" sz="quarter" idx="11"/>
          </p:nvPr>
        </p:nvSpPr>
        <p:spPr/>
        <p:txBody>
          <a:bodyPr/>
          <a:lstStyle>
            <a:lvl1pPr>
              <a:defRPr/>
            </a:lvl1pPr>
          </a:lstStyle>
          <a:p>
            <a:endParaRPr lang="th-TH"/>
          </a:p>
        </p:txBody>
      </p:sp>
      <p:sp>
        <p:nvSpPr>
          <p:cNvPr id="4" name="ตัวยึดหมายเลขภาพนิ่ง 3"/>
          <p:cNvSpPr>
            <a:spLocks noGrp="1"/>
          </p:cNvSpPr>
          <p:nvPr>
            <p:ph type="sldNum" sz="quarter" idx="12"/>
          </p:nvPr>
        </p:nvSpPr>
        <p:spPr/>
        <p:txBody>
          <a:bodyPr anchor="b"/>
          <a:lstStyle>
            <a:lvl1pPr>
              <a:defRPr sz="1400" b="1" i="1">
                <a:effectLst>
                  <a:outerShdw blurRad="38100" dist="38100" dir="2700000" algn="tl">
                    <a:srgbClr val="000000">
                      <a:alpha val="43137"/>
                    </a:srgbClr>
                  </a:outerShdw>
                </a:effectLst>
              </a:defRPr>
            </a:lvl1pPr>
          </a:lstStyle>
          <a:p>
            <a:fld id="{A271BE51-7744-45A1-BB2E-466191D36871}" type="slidenum">
              <a:rPr lang="en-US" smtClean="0"/>
              <a:pPr/>
              <a:t>‹#›</a:t>
            </a:fld>
            <a:endParaRPr lang="th-TH" dirty="0"/>
          </a:p>
        </p:txBody>
      </p:sp>
      <p:pic>
        <p:nvPicPr>
          <p:cNvPr id="5" name="Picture 6" descr="Untitled-1.png"/>
          <p:cNvPicPr>
            <a:picLocks noChangeAspect="1"/>
          </p:cNvPicPr>
          <p:nvPr userDrawn="1"/>
        </p:nvPicPr>
        <p:blipFill>
          <a:blip r:embed="rId2" cstate="print"/>
          <a:srcRect l="58687" t="14909" b="38831"/>
          <a:stretch>
            <a:fillRect/>
          </a:stretch>
        </p:blipFill>
        <p:spPr bwMode="auto">
          <a:xfrm>
            <a:off x="-1" y="0"/>
            <a:ext cx="6127041" cy="6857999"/>
          </a:xfrm>
          <a:prstGeom prst="rect">
            <a:avLst/>
          </a:prstGeom>
          <a:noFill/>
          <a:ln w="12700" cap="flat" cmpd="sng">
            <a:noFill/>
            <a:prstDash val="solid"/>
            <a:miter lim="0"/>
            <a:headEnd type="none" w="med" len="med"/>
            <a:tailEnd type="none" w="med" len="med"/>
          </a:ln>
          <a:effectLst/>
        </p:spPr>
      </p:pic>
      <p:pic>
        <p:nvPicPr>
          <p:cNvPr id="6" name="รูปภาพ 5" descr="th-kku50th.png"/>
          <p:cNvPicPr>
            <a:picLocks noChangeAspect="1"/>
          </p:cNvPicPr>
          <p:nvPr userDrawn="1"/>
        </p:nvPicPr>
        <p:blipFill>
          <a:blip r:embed="rId3" cstate="print"/>
          <a:stretch>
            <a:fillRect/>
          </a:stretch>
        </p:blipFill>
        <p:spPr>
          <a:xfrm>
            <a:off x="179512" y="49511"/>
            <a:ext cx="2267744" cy="6431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endParaRPr lang="th-TH"/>
          </a:p>
        </p:txBody>
      </p:sp>
      <p:sp>
        <p:nvSpPr>
          <p:cNvPr id="7" name="ตัวยึดหมายเลขภาพนิ่ง 6"/>
          <p:cNvSpPr>
            <a:spLocks noGrp="1"/>
          </p:cNvSpPr>
          <p:nvPr>
            <p:ph type="sldNum" sz="quarter" idx="12"/>
          </p:nvPr>
        </p:nvSpPr>
        <p:spPr/>
        <p:txBody>
          <a:bodyPr/>
          <a:lstStyle>
            <a:lvl1pPr>
              <a:defRPr/>
            </a:lvl1pPr>
          </a:lstStyle>
          <a:p>
            <a:fld id="{2D4E6013-A6EA-48C1-89B8-DDE01F527505}" type="slidenum">
              <a:rPr lang="en-US"/>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endParaRPr lang="th-TH"/>
          </a:p>
        </p:txBody>
      </p:sp>
      <p:sp>
        <p:nvSpPr>
          <p:cNvPr id="7" name="ตัวยึดหมายเลขภาพนิ่ง 6"/>
          <p:cNvSpPr>
            <a:spLocks noGrp="1"/>
          </p:cNvSpPr>
          <p:nvPr>
            <p:ph type="sldNum" sz="quarter" idx="12"/>
          </p:nvPr>
        </p:nvSpPr>
        <p:spPr/>
        <p:txBody>
          <a:bodyPr/>
          <a:lstStyle>
            <a:lvl1pPr>
              <a:defRPr/>
            </a:lvl1pPr>
          </a:lstStyle>
          <a:p>
            <a:fld id="{435E9E0F-D1E3-4554-AF51-CC2FCC2E8868}" type="slidenum">
              <a:rPr lang="en-US"/>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smtClean="0"/>
              <a:t>คลิกเพื่อแก้ไขลักษณะต้นแบบชื่อเรื่อง</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h-T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8F8AE9-0A2D-4971-9546-5011ECE68496}"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ngsana New" pitchFamily="18" charset="-34"/>
        </a:defRPr>
      </a:lvl2pPr>
      <a:lvl3pPr algn="ctr" rtl="0" fontAlgn="base">
        <a:spcBef>
          <a:spcPct val="0"/>
        </a:spcBef>
        <a:spcAft>
          <a:spcPct val="0"/>
        </a:spcAft>
        <a:defRPr sz="4400">
          <a:solidFill>
            <a:schemeClr val="tx2"/>
          </a:solidFill>
          <a:latin typeface="Arial" pitchFamily="34" charset="0"/>
          <a:cs typeface="Angsana New" pitchFamily="18" charset="-34"/>
        </a:defRPr>
      </a:lvl3pPr>
      <a:lvl4pPr algn="ctr" rtl="0" fontAlgn="base">
        <a:spcBef>
          <a:spcPct val="0"/>
        </a:spcBef>
        <a:spcAft>
          <a:spcPct val="0"/>
        </a:spcAft>
        <a:defRPr sz="4400">
          <a:solidFill>
            <a:schemeClr val="tx2"/>
          </a:solidFill>
          <a:latin typeface="Arial" pitchFamily="34" charset="0"/>
          <a:cs typeface="Angsana New" pitchFamily="18" charset="-34"/>
        </a:defRPr>
      </a:lvl4pPr>
      <a:lvl5pPr algn="ctr" rtl="0" fontAlgn="base">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png"/><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4.png"/><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60.png"/><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80.png"/><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198813" y="260350"/>
            <a:ext cx="3092450" cy="1190625"/>
          </a:xfrm>
          <a:prstGeom prst="rect">
            <a:avLst/>
          </a:prstGeom>
          <a:noFill/>
          <a:ln w="9525">
            <a:noFill/>
            <a:miter lim="800000"/>
            <a:headEnd/>
            <a:tailEnd/>
          </a:ln>
          <a:effectLst/>
        </p:spPr>
        <p:txBody>
          <a:bodyPr wrap="none">
            <a:spAutoFit/>
          </a:bodyPr>
          <a:lstStyle/>
          <a:p>
            <a:pPr algn="ctr"/>
            <a:r>
              <a:rPr lang="en-US" sz="3600">
                <a:latin typeface="Times New Roman" pitchFamily="18" charset="0"/>
              </a:rPr>
              <a:t>Chapter 3</a:t>
            </a:r>
          </a:p>
          <a:p>
            <a:pPr algn="ctr"/>
            <a:r>
              <a:rPr lang="en-US" sz="3600">
                <a:latin typeface="Times New Roman" pitchFamily="18" charset="0"/>
              </a:rPr>
              <a:t> Work and Heat</a:t>
            </a:r>
            <a:endParaRPr lang="th-TH" sz="3600">
              <a:latin typeface="Times New Roman" pitchFamily="18" charset="0"/>
            </a:endParaRPr>
          </a:p>
        </p:txBody>
      </p:sp>
      <p:sp>
        <p:nvSpPr>
          <p:cNvPr id="2053" name="Line 5"/>
          <p:cNvSpPr>
            <a:spLocks noChangeShapeType="1"/>
          </p:cNvSpPr>
          <p:nvPr/>
        </p:nvSpPr>
        <p:spPr bwMode="auto">
          <a:xfrm>
            <a:off x="827088" y="1628775"/>
            <a:ext cx="7632700" cy="0"/>
          </a:xfrm>
          <a:prstGeom prst="line">
            <a:avLst/>
          </a:prstGeom>
          <a:noFill/>
          <a:ln w="25400">
            <a:solidFill>
              <a:schemeClr val="tx1"/>
            </a:solidFill>
            <a:round/>
            <a:headEnd/>
            <a:tailEnd/>
          </a:ln>
          <a:effectLst/>
        </p:spPr>
        <p:txBody>
          <a:bodyPr/>
          <a:lstStyle/>
          <a:p>
            <a:endParaRPr lang="th-TH"/>
          </a:p>
        </p:txBody>
      </p:sp>
      <p:sp>
        <p:nvSpPr>
          <p:cNvPr id="2054" name="Text Box 6"/>
          <p:cNvSpPr txBox="1">
            <a:spLocks noChangeArrowheads="1"/>
          </p:cNvSpPr>
          <p:nvPr/>
        </p:nvSpPr>
        <p:spPr bwMode="auto">
          <a:xfrm>
            <a:off x="2195513" y="2133600"/>
            <a:ext cx="5365750" cy="3081338"/>
          </a:xfrm>
          <a:prstGeom prst="rect">
            <a:avLst/>
          </a:prstGeom>
          <a:noFill/>
          <a:ln w="9525">
            <a:noFill/>
            <a:miter lim="800000"/>
            <a:headEnd/>
            <a:tailEnd/>
          </a:ln>
          <a:effectLst/>
        </p:spPr>
        <p:txBody>
          <a:bodyPr wrap="none">
            <a:spAutoFit/>
          </a:bodyPr>
          <a:lstStyle/>
          <a:p>
            <a:r>
              <a:rPr lang="en-US">
                <a:latin typeface="Times New Roman" pitchFamily="18" charset="0"/>
              </a:rPr>
              <a:t>3-1    Heat</a:t>
            </a:r>
          </a:p>
          <a:p>
            <a:r>
              <a:rPr lang="en-US">
                <a:latin typeface="Times New Roman" pitchFamily="18" charset="0"/>
              </a:rPr>
              <a:t>3-2    Work</a:t>
            </a:r>
          </a:p>
          <a:p>
            <a:r>
              <a:rPr lang="en-US">
                <a:latin typeface="Times New Roman" pitchFamily="18" charset="0"/>
              </a:rPr>
              <a:t>3-3    Work in Compressible System</a:t>
            </a:r>
          </a:p>
          <a:p>
            <a:r>
              <a:rPr lang="en-US">
                <a:latin typeface="Times New Roman" pitchFamily="18" charset="0"/>
              </a:rPr>
              <a:t>3-4    Gravitational Work</a:t>
            </a:r>
          </a:p>
          <a:p>
            <a:r>
              <a:rPr lang="en-US">
                <a:latin typeface="Times New Roman" pitchFamily="18" charset="0"/>
              </a:rPr>
              <a:t>3-5    Acceleration Work</a:t>
            </a:r>
          </a:p>
          <a:p>
            <a:r>
              <a:rPr lang="en-US">
                <a:latin typeface="Times New Roman" pitchFamily="18" charset="0"/>
              </a:rPr>
              <a:t>3-6    Shaft Work</a:t>
            </a:r>
          </a:p>
          <a:p>
            <a:r>
              <a:rPr lang="en-US">
                <a:latin typeface="Times New Roman" pitchFamily="18" charset="0"/>
              </a:rPr>
              <a:t>3-7    Spring Work</a:t>
            </a: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1</a:t>
            </a:fld>
            <a:endParaRPr lang="th-TH" dirty="0"/>
          </a:p>
        </p:txBody>
      </p:sp>
      <p:sp>
        <p:nvSpPr>
          <p:cNvPr id="11" name="TextBox 10"/>
          <p:cNvSpPr txBox="1"/>
          <p:nvPr/>
        </p:nvSpPr>
        <p:spPr>
          <a:xfrm>
            <a:off x="-36512" y="6546830"/>
            <a:ext cx="4871847" cy="338554"/>
          </a:xfrm>
          <a:prstGeom prst="rect">
            <a:avLst/>
          </a:prstGeom>
          <a:noFill/>
        </p:spPr>
        <p:txBody>
          <a:bodyPr wrap="none" rtlCol="0">
            <a:spAutoFit/>
          </a:bodyPr>
          <a:lstStyle/>
          <a:p>
            <a:r>
              <a:rPr lang="en-US" sz="1600" dirty="0" smtClean="0">
                <a:solidFill>
                  <a:schemeClr val="bg1">
                    <a:lumMod val="50000"/>
                  </a:schemeClr>
                </a:solidFill>
                <a:effectLst>
                  <a:outerShdw blurRad="38100" dist="38100" dir="2700000" algn="tl">
                    <a:srgbClr val="000000">
                      <a:alpha val="43137"/>
                    </a:srgbClr>
                  </a:outerShdw>
                </a:effectLst>
              </a:rPr>
              <a:t>Edited from : </a:t>
            </a:r>
            <a:r>
              <a:rPr lang="en-US" sz="1600" dirty="0" err="1" smtClean="0">
                <a:solidFill>
                  <a:schemeClr val="bg1">
                    <a:lumMod val="50000"/>
                  </a:schemeClr>
                </a:solidFill>
                <a:effectLst>
                  <a:outerShdw blurRad="38100" dist="38100" dir="2700000" algn="tl">
                    <a:srgbClr val="000000">
                      <a:alpha val="43137"/>
                    </a:srgbClr>
                  </a:outerShdw>
                </a:effectLst>
              </a:rPr>
              <a:t>Assoc.Prof.Ratchaphon</a:t>
            </a:r>
            <a:r>
              <a:rPr lang="en-US" sz="1600" dirty="0" smtClean="0">
                <a:solidFill>
                  <a:schemeClr val="bg1">
                    <a:lumMod val="50000"/>
                  </a:schemeClr>
                </a:solidFill>
                <a:effectLst>
                  <a:outerShdw blurRad="38100" dist="38100" dir="2700000" algn="tl">
                    <a:srgbClr val="000000">
                      <a:alpha val="43137"/>
                    </a:srgbClr>
                  </a:outerShdw>
                </a:effectLst>
              </a:rPr>
              <a:t> </a:t>
            </a:r>
            <a:r>
              <a:rPr lang="en-US" sz="1600" dirty="0" err="1" smtClean="0">
                <a:solidFill>
                  <a:schemeClr val="bg1">
                    <a:lumMod val="50000"/>
                  </a:schemeClr>
                </a:solidFill>
                <a:effectLst>
                  <a:outerShdw blurRad="38100" dist="38100" dir="2700000" algn="tl">
                    <a:srgbClr val="000000">
                      <a:alpha val="43137"/>
                    </a:srgbClr>
                  </a:outerShdw>
                </a:effectLst>
              </a:rPr>
              <a:t>Santiwarakorn</a:t>
            </a:r>
            <a:endParaRPr lang="th-TH" sz="1600"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Rectangle 18"/>
          <p:cNvSpPr>
            <a:spLocks noChangeArrowheads="1"/>
          </p:cNvSpPr>
          <p:nvPr/>
        </p:nvSpPr>
        <p:spPr bwMode="auto">
          <a:xfrm>
            <a:off x="323850" y="1196975"/>
            <a:ext cx="4752975" cy="2663825"/>
          </a:xfrm>
          <a:prstGeom prst="rect">
            <a:avLst/>
          </a:prstGeom>
          <a:solidFill>
            <a:schemeClr val="bg1">
              <a:lumMod val="95000"/>
              <a:alpha val="47000"/>
            </a:schemeClr>
          </a:solidFill>
          <a:ln w="9525">
            <a:solidFill>
              <a:schemeClr val="tx1"/>
            </a:solidFill>
            <a:miter lim="800000"/>
            <a:headEnd/>
            <a:tailEnd/>
          </a:ln>
          <a:effectLst/>
        </p:spPr>
        <p:txBody>
          <a:bodyPr wrap="none" anchor="ctr"/>
          <a:lstStyle/>
          <a:p>
            <a:endParaRPr lang="th-TH"/>
          </a:p>
        </p:txBody>
      </p:sp>
      <p:sp>
        <p:nvSpPr>
          <p:cNvPr id="9220" name="Rectangle 4"/>
          <p:cNvSpPr>
            <a:spLocks noChangeArrowheads="1"/>
          </p:cNvSpPr>
          <p:nvPr/>
        </p:nvSpPr>
        <p:spPr bwMode="auto">
          <a:xfrm>
            <a:off x="3407569" y="333375"/>
            <a:ext cx="2328862" cy="519113"/>
          </a:xfrm>
          <a:prstGeom prst="rect">
            <a:avLst/>
          </a:prstGeom>
          <a:noFill/>
          <a:ln w="9525">
            <a:noFill/>
            <a:miter lim="800000"/>
            <a:headEnd/>
            <a:tailEnd/>
          </a:ln>
          <a:effectLst/>
        </p:spPr>
        <p:txBody>
          <a:bodyPr wrap="none">
            <a:spAutoFit/>
          </a:bodyPr>
          <a:lstStyle/>
          <a:p>
            <a:r>
              <a:rPr lang="en-US" dirty="0">
                <a:latin typeface="Times New Roman" pitchFamily="18" charset="0"/>
              </a:rPr>
              <a:t>3-2    Work (4)</a:t>
            </a:r>
          </a:p>
        </p:txBody>
      </p:sp>
      <p:sp>
        <p:nvSpPr>
          <p:cNvPr id="9221" name="Line 5"/>
          <p:cNvSpPr>
            <a:spLocks noChangeShapeType="1"/>
          </p:cNvSpPr>
          <p:nvPr/>
        </p:nvSpPr>
        <p:spPr bwMode="auto">
          <a:xfrm>
            <a:off x="827088" y="1052513"/>
            <a:ext cx="7632700" cy="0"/>
          </a:xfrm>
          <a:prstGeom prst="line">
            <a:avLst/>
          </a:prstGeom>
          <a:noFill/>
          <a:ln w="25400">
            <a:solidFill>
              <a:schemeClr val="tx1"/>
            </a:solidFill>
            <a:round/>
            <a:headEnd/>
            <a:tailEnd/>
          </a:ln>
          <a:effectLst/>
        </p:spPr>
        <p:txBody>
          <a:bodyPr/>
          <a:lstStyle/>
          <a:p>
            <a:endParaRPr lang="th-TH"/>
          </a:p>
        </p:txBody>
      </p:sp>
      <p:sp>
        <p:nvSpPr>
          <p:cNvPr id="9229" name="Text Box 13"/>
          <p:cNvSpPr txBox="1">
            <a:spLocks noChangeArrowheads="1"/>
          </p:cNvSpPr>
          <p:nvPr/>
        </p:nvSpPr>
        <p:spPr bwMode="auto">
          <a:xfrm>
            <a:off x="539750" y="1196975"/>
            <a:ext cx="4478338" cy="457200"/>
          </a:xfrm>
          <a:prstGeom prst="rect">
            <a:avLst/>
          </a:prstGeom>
          <a:noFill/>
          <a:ln w="9525">
            <a:noFill/>
            <a:miter lim="800000"/>
            <a:headEnd/>
            <a:tailEnd/>
          </a:ln>
          <a:effectLst/>
        </p:spPr>
        <p:txBody>
          <a:bodyPr wrap="none">
            <a:spAutoFit/>
          </a:bodyPr>
          <a:lstStyle/>
          <a:p>
            <a:r>
              <a:rPr lang="en-US" sz="2400" u="sng" dirty="0">
                <a:latin typeface="Times New Roman" pitchFamily="18" charset="0"/>
              </a:rPr>
              <a:t>Similarities between </a:t>
            </a:r>
            <a:r>
              <a:rPr lang="en-US" sz="2400" i="1" u="sng" dirty="0">
                <a:latin typeface="Times New Roman" pitchFamily="18" charset="0"/>
              </a:rPr>
              <a:t>heat</a:t>
            </a:r>
            <a:r>
              <a:rPr lang="en-US" sz="2400" u="sng" dirty="0">
                <a:latin typeface="Times New Roman" pitchFamily="18" charset="0"/>
              </a:rPr>
              <a:t> and </a:t>
            </a:r>
            <a:r>
              <a:rPr lang="en-US" sz="2400" i="1" u="sng" dirty="0">
                <a:latin typeface="Times New Roman" pitchFamily="18" charset="0"/>
              </a:rPr>
              <a:t>work</a:t>
            </a:r>
            <a:endParaRPr lang="th-TH" sz="2400" i="1" u="sng" dirty="0">
              <a:latin typeface="Times New Roman" pitchFamily="18" charset="0"/>
            </a:endParaRPr>
          </a:p>
        </p:txBody>
      </p:sp>
      <p:sp>
        <p:nvSpPr>
          <p:cNvPr id="9230" name="Text Box 14"/>
          <p:cNvSpPr txBox="1">
            <a:spLocks noChangeArrowheads="1"/>
          </p:cNvSpPr>
          <p:nvPr/>
        </p:nvSpPr>
        <p:spPr bwMode="auto">
          <a:xfrm>
            <a:off x="468313" y="1582738"/>
            <a:ext cx="4479925" cy="2925762"/>
          </a:xfrm>
          <a:prstGeom prst="rect">
            <a:avLst/>
          </a:prstGeom>
          <a:noFill/>
          <a:ln w="9525">
            <a:noFill/>
            <a:miter lim="800000"/>
            <a:headEnd/>
            <a:tailEnd/>
          </a:ln>
          <a:effectLst/>
        </p:spPr>
        <p:txBody>
          <a:bodyPr wrap="none">
            <a:spAutoFit/>
          </a:bodyPr>
          <a:lstStyle/>
          <a:p>
            <a:pPr marL="533400" indent="-533400"/>
            <a:r>
              <a:rPr lang="en-US" sz="2000" dirty="0">
                <a:latin typeface="Times New Roman" pitchFamily="18" charset="0"/>
              </a:rPr>
              <a:t>1) Both cross the boundaries of a system.</a:t>
            </a:r>
          </a:p>
          <a:p>
            <a:pPr marL="533400" indent="-533400"/>
            <a:r>
              <a:rPr lang="en-US" sz="2000" dirty="0">
                <a:latin typeface="Times New Roman" pitchFamily="18" charset="0"/>
              </a:rPr>
              <a:t>2) Systems possess energy, but not heat or</a:t>
            </a:r>
          </a:p>
          <a:p>
            <a:pPr marL="533400" indent="-533400"/>
            <a:r>
              <a:rPr lang="en-US" sz="2000" dirty="0">
                <a:latin typeface="Times New Roman" pitchFamily="18" charset="0"/>
              </a:rPr>
              <a:t>    work.</a:t>
            </a:r>
          </a:p>
          <a:p>
            <a:pPr marL="533400" indent="-533400"/>
            <a:r>
              <a:rPr lang="en-US" sz="2000" dirty="0">
                <a:latin typeface="Times New Roman" pitchFamily="18" charset="0"/>
              </a:rPr>
              <a:t>3) Both are associated with a process, </a:t>
            </a:r>
          </a:p>
          <a:p>
            <a:pPr marL="533400" indent="-533400"/>
            <a:r>
              <a:rPr lang="en-US" sz="2000" dirty="0">
                <a:latin typeface="Times New Roman" pitchFamily="18" charset="0"/>
              </a:rPr>
              <a:t>    not a state. Unlike properties, heat </a:t>
            </a:r>
          </a:p>
          <a:p>
            <a:pPr marL="533400" indent="-533400"/>
            <a:r>
              <a:rPr lang="en-US" sz="2000" dirty="0">
                <a:latin typeface="Times New Roman" pitchFamily="18" charset="0"/>
              </a:rPr>
              <a:t>    or work has no meaning at a state.</a:t>
            </a:r>
          </a:p>
          <a:p>
            <a:pPr marL="533400" indent="-533400"/>
            <a:r>
              <a:rPr lang="en-US" sz="2000" dirty="0">
                <a:latin typeface="Times New Roman" pitchFamily="18" charset="0"/>
              </a:rPr>
              <a:t>4)  Both are </a:t>
            </a:r>
            <a:r>
              <a:rPr lang="en-US" sz="2000" b="1" i="1" dirty="0">
                <a:latin typeface="Times New Roman" pitchFamily="18" charset="0"/>
              </a:rPr>
              <a:t>path functions</a:t>
            </a:r>
            <a:r>
              <a:rPr lang="en-US" sz="2200" b="1" i="1" dirty="0">
                <a:latin typeface="Times New Roman" pitchFamily="18" charset="0"/>
              </a:rPr>
              <a:t>.</a:t>
            </a:r>
          </a:p>
          <a:p>
            <a:pPr marL="533400" indent="-533400"/>
            <a:endParaRPr lang="en-US" sz="2200" b="1" dirty="0">
              <a:latin typeface="Times New Roman" pitchFamily="18" charset="0"/>
            </a:endParaRPr>
          </a:p>
          <a:p>
            <a:pPr marL="533400" indent="-533400"/>
            <a:r>
              <a:rPr lang="en-US" sz="2200" dirty="0">
                <a:latin typeface="Times New Roman" pitchFamily="18" charset="0"/>
              </a:rPr>
              <a:t> </a:t>
            </a:r>
            <a:endParaRPr lang="th-TH" sz="2200" dirty="0">
              <a:latin typeface="Times New Roman" pitchFamily="18" charset="0"/>
            </a:endParaRPr>
          </a:p>
        </p:txBody>
      </p:sp>
      <p:sp>
        <p:nvSpPr>
          <p:cNvPr id="9231" name="Text Box 15"/>
          <p:cNvSpPr txBox="1">
            <a:spLocks noChangeArrowheads="1"/>
          </p:cNvSpPr>
          <p:nvPr/>
        </p:nvSpPr>
        <p:spPr bwMode="auto">
          <a:xfrm>
            <a:off x="611188" y="3789363"/>
            <a:ext cx="7640637" cy="2101850"/>
          </a:xfrm>
          <a:prstGeom prst="rect">
            <a:avLst/>
          </a:prstGeom>
          <a:noFill/>
          <a:ln w="9525">
            <a:noFill/>
            <a:miter lim="800000"/>
            <a:headEnd/>
            <a:tailEnd/>
          </a:ln>
          <a:effectLst/>
        </p:spPr>
        <p:txBody>
          <a:bodyPr wrap="none">
            <a:spAutoFit/>
          </a:bodyPr>
          <a:lstStyle/>
          <a:p>
            <a:r>
              <a:rPr lang="en-US" sz="2200" b="1" i="1" dirty="0">
                <a:latin typeface="Times New Roman" pitchFamily="18" charset="0"/>
              </a:rPr>
              <a:t>Path functions</a:t>
            </a:r>
            <a:r>
              <a:rPr lang="en-US" sz="2200" dirty="0">
                <a:latin typeface="Times New Roman" pitchFamily="18" charset="0"/>
              </a:rPr>
              <a:t> have </a:t>
            </a:r>
            <a:r>
              <a:rPr lang="en-US" sz="2200" b="1" i="1" dirty="0">
                <a:latin typeface="Times New Roman" pitchFamily="18" charset="0"/>
              </a:rPr>
              <a:t>inexact differentials</a:t>
            </a:r>
            <a:r>
              <a:rPr lang="en-US" sz="2200" dirty="0">
                <a:latin typeface="Times New Roman" pitchFamily="18" charset="0"/>
              </a:rPr>
              <a:t> designated by symbol  </a:t>
            </a:r>
            <a:r>
              <a:rPr lang="en-US" sz="2200" i="1" dirty="0">
                <a:latin typeface="Times New Roman" pitchFamily="18" charset="0"/>
                <a:sym typeface="Symbol" pitchFamily="18" charset="2"/>
              </a:rPr>
              <a:t></a:t>
            </a:r>
          </a:p>
          <a:p>
            <a:r>
              <a:rPr lang="th-TH" sz="2200" b="1" dirty="0">
                <a:latin typeface="Times New Roman" pitchFamily="18" charset="0"/>
              </a:rPr>
              <a:t>   (ฟังก์ชันทางเดิน)              (อนุพันธ์ไม่ตายตัว)</a:t>
            </a:r>
            <a:r>
              <a:rPr lang="en-US" sz="2200" dirty="0">
                <a:latin typeface="Times New Roman" pitchFamily="18" charset="0"/>
              </a:rPr>
              <a:t>  </a:t>
            </a:r>
          </a:p>
          <a:p>
            <a:endParaRPr lang="en-US" sz="2200" dirty="0">
              <a:latin typeface="Times New Roman" pitchFamily="18" charset="0"/>
            </a:endParaRPr>
          </a:p>
          <a:p>
            <a:endParaRPr lang="en-US" sz="2200" dirty="0">
              <a:latin typeface="Times New Roman" pitchFamily="18" charset="0"/>
            </a:endParaRPr>
          </a:p>
          <a:p>
            <a:r>
              <a:rPr lang="en-US" sz="2200" b="1" i="1" dirty="0">
                <a:latin typeface="Times New Roman" pitchFamily="18" charset="0"/>
              </a:rPr>
              <a:t>Point functions</a:t>
            </a:r>
            <a:r>
              <a:rPr lang="en-US" sz="2200" dirty="0">
                <a:latin typeface="Times New Roman" pitchFamily="18" charset="0"/>
              </a:rPr>
              <a:t> have </a:t>
            </a:r>
            <a:r>
              <a:rPr lang="en-US" sz="2200" b="1" i="1" dirty="0">
                <a:latin typeface="Times New Roman" pitchFamily="18" charset="0"/>
              </a:rPr>
              <a:t>exact differentials</a:t>
            </a:r>
            <a:r>
              <a:rPr lang="en-US" sz="2200" dirty="0">
                <a:latin typeface="Times New Roman" pitchFamily="18" charset="0"/>
              </a:rPr>
              <a:t> designated by symbol </a:t>
            </a:r>
            <a:r>
              <a:rPr lang="en-US" sz="2200" i="1" dirty="0">
                <a:latin typeface="Times New Roman" pitchFamily="18" charset="0"/>
              </a:rPr>
              <a:t>d</a:t>
            </a:r>
            <a:endParaRPr lang="th-TH" sz="2200" i="1" dirty="0">
              <a:latin typeface="Times New Roman" pitchFamily="18" charset="0"/>
            </a:endParaRPr>
          </a:p>
          <a:p>
            <a:r>
              <a:rPr lang="th-TH" sz="2200" b="1" dirty="0"/>
              <a:t>    (ฟังก์ชันจุด)                 (อนุพันธ์ตายตัว)</a:t>
            </a:r>
          </a:p>
        </p:txBody>
      </p:sp>
      <p:graphicFrame>
        <p:nvGraphicFramePr>
          <p:cNvPr id="9232" name="Object 16"/>
          <p:cNvGraphicFramePr>
            <a:graphicFrameLocks noChangeAspect="1"/>
          </p:cNvGraphicFramePr>
          <p:nvPr/>
        </p:nvGraphicFramePr>
        <p:xfrm>
          <a:off x="1763713" y="4437063"/>
          <a:ext cx="4799012" cy="682625"/>
        </p:xfrm>
        <a:graphic>
          <a:graphicData uri="http://schemas.openxmlformats.org/presentationml/2006/ole">
            <p:oleObj spid="_x0000_s9232" name="Equation" r:id="rId3" imgW="1752480" imgH="330120" progId="Equation.3">
              <p:embed/>
            </p:oleObj>
          </a:graphicData>
        </a:graphic>
      </p:graphicFrame>
      <p:graphicFrame>
        <p:nvGraphicFramePr>
          <p:cNvPr id="9233" name="Object 17"/>
          <p:cNvGraphicFramePr>
            <a:graphicFrameLocks noChangeAspect="1"/>
          </p:cNvGraphicFramePr>
          <p:nvPr/>
        </p:nvGraphicFramePr>
        <p:xfrm>
          <a:off x="1908175" y="5805488"/>
          <a:ext cx="3476625" cy="682625"/>
        </p:xfrm>
        <a:graphic>
          <a:graphicData uri="http://schemas.openxmlformats.org/presentationml/2006/ole">
            <p:oleObj spid="_x0000_s9233" name="Equation" r:id="rId4" imgW="1269720" imgH="330120" progId="Equation.3">
              <p:embed/>
            </p:oleObj>
          </a:graphicData>
        </a:graphic>
      </p:graphicFrame>
      <p:sp>
        <p:nvSpPr>
          <p:cNvPr id="16" name="ตัวยึดหมายเลขภาพนิ่ง 15"/>
          <p:cNvSpPr>
            <a:spLocks noGrp="1"/>
          </p:cNvSpPr>
          <p:nvPr>
            <p:ph type="sldNum" sz="quarter" idx="12"/>
          </p:nvPr>
        </p:nvSpPr>
        <p:spPr/>
        <p:txBody>
          <a:bodyPr/>
          <a:lstStyle/>
          <a:p>
            <a:fld id="{A271BE51-7744-45A1-BB2E-466191D36871}" type="slidenum">
              <a:rPr lang="en-US" smtClean="0"/>
              <a:pPr/>
              <a:t>10</a:t>
            </a:fld>
            <a:endParaRPr lang="th-TH" dirty="0"/>
          </a:p>
        </p:txBody>
      </p:sp>
      <p:pic>
        <p:nvPicPr>
          <p:cNvPr id="9236" name="Picture 20"/>
          <p:cNvPicPr>
            <a:picLocks noChangeAspect="1" noChangeArrowheads="1"/>
          </p:cNvPicPr>
          <p:nvPr/>
        </p:nvPicPr>
        <p:blipFill>
          <a:blip r:embed="rId5" cstate="print"/>
          <a:srcRect/>
          <a:stretch>
            <a:fillRect/>
          </a:stretch>
        </p:blipFill>
        <p:spPr bwMode="auto">
          <a:xfrm>
            <a:off x="5652120" y="1124744"/>
            <a:ext cx="2676525"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11</a:t>
            </a:fld>
            <a:endParaRPr lang="th-TH" dirty="0"/>
          </a:p>
        </p:txBody>
      </p:sp>
      <p:pic>
        <p:nvPicPr>
          <p:cNvPr id="32770" name="Picture 2"/>
          <p:cNvPicPr>
            <a:picLocks noChangeAspect="1" noChangeArrowheads="1"/>
          </p:cNvPicPr>
          <p:nvPr/>
        </p:nvPicPr>
        <p:blipFill>
          <a:blip r:embed="rId2" cstate="print"/>
          <a:srcRect/>
          <a:stretch>
            <a:fillRect/>
          </a:stretch>
        </p:blipFill>
        <p:spPr bwMode="auto">
          <a:xfrm>
            <a:off x="251829" y="980728"/>
            <a:ext cx="2124075" cy="228600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130535" y="3645024"/>
            <a:ext cx="2366663" cy="2448272"/>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tretch>
            <a:fillRect/>
          </a:stretch>
        </p:blipFill>
        <p:spPr bwMode="auto">
          <a:xfrm>
            <a:off x="2555776" y="3933056"/>
            <a:ext cx="6343650" cy="1104900"/>
          </a:xfrm>
          <a:prstGeom prst="rect">
            <a:avLst/>
          </a:prstGeom>
          <a:noFill/>
          <a:ln>
            <a:noFill/>
          </a:ln>
        </p:spPr>
      </p:pic>
      <p:pic>
        <p:nvPicPr>
          <p:cNvPr id="32773" name="Picture 5"/>
          <p:cNvPicPr>
            <a:picLocks noChangeAspect="1" noChangeArrowheads="1"/>
          </p:cNvPicPr>
          <p:nvPr/>
        </p:nvPicPr>
        <p:blipFill>
          <a:blip r:embed="rId5" cstate="print"/>
          <a:stretch>
            <a:fillRect/>
          </a:stretch>
        </p:blipFill>
        <p:spPr bwMode="auto">
          <a:xfrm>
            <a:off x="2555776" y="141759"/>
            <a:ext cx="6334125" cy="1343025"/>
          </a:xfrm>
          <a:prstGeom prst="rect">
            <a:avLst/>
          </a:prstGeom>
          <a:noFill/>
          <a:ln>
            <a:noFill/>
          </a:ln>
        </p:spPr>
      </p:pic>
      <p:pic>
        <p:nvPicPr>
          <p:cNvPr id="32774" name="Picture 6"/>
          <p:cNvPicPr>
            <a:picLocks noChangeAspect="1" noChangeArrowheads="1"/>
          </p:cNvPicPr>
          <p:nvPr/>
        </p:nvPicPr>
        <p:blipFill>
          <a:blip r:embed="rId6" cstate="print"/>
          <a:stretch>
            <a:fillRect/>
          </a:stretch>
        </p:blipFill>
        <p:spPr bwMode="auto">
          <a:xfrm>
            <a:off x="2555776" y="1604020"/>
            <a:ext cx="6362700" cy="2209800"/>
          </a:xfrm>
          <a:prstGeom prst="rect">
            <a:avLst/>
          </a:prstGeom>
          <a:noFill/>
          <a:ln>
            <a:noFill/>
          </a:ln>
        </p:spPr>
      </p:pic>
      <p:pic>
        <p:nvPicPr>
          <p:cNvPr id="32775" name="Picture 7"/>
          <p:cNvPicPr>
            <a:picLocks noChangeAspect="1" noChangeArrowheads="1"/>
          </p:cNvPicPr>
          <p:nvPr/>
        </p:nvPicPr>
        <p:blipFill>
          <a:blip r:embed="rId7" cstate="print"/>
          <a:stretch>
            <a:fillRect/>
          </a:stretch>
        </p:blipFill>
        <p:spPr bwMode="auto">
          <a:xfrm>
            <a:off x="2555776" y="5157192"/>
            <a:ext cx="6334125" cy="1457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12</a:t>
            </a:fld>
            <a:endParaRPr lang="th-TH" dirty="0"/>
          </a:p>
        </p:txBody>
      </p:sp>
      <p:pic>
        <p:nvPicPr>
          <p:cNvPr id="33794" name="Picture 2"/>
          <p:cNvPicPr>
            <a:picLocks noChangeAspect="1" noChangeArrowheads="1"/>
          </p:cNvPicPr>
          <p:nvPr/>
        </p:nvPicPr>
        <p:blipFill>
          <a:blip r:embed="rId2" cstate="print"/>
          <a:srcRect/>
          <a:stretch>
            <a:fillRect/>
          </a:stretch>
        </p:blipFill>
        <p:spPr bwMode="auto">
          <a:xfrm>
            <a:off x="2483768" y="404664"/>
            <a:ext cx="6334125" cy="1095375"/>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200819" y="764704"/>
            <a:ext cx="2066925" cy="2314575"/>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179512" y="3284984"/>
            <a:ext cx="2076450" cy="2324100"/>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2483768" y="3161671"/>
            <a:ext cx="6315075" cy="904875"/>
          </a:xfrm>
          <a:prstGeom prst="rect">
            <a:avLst/>
          </a:prstGeom>
          <a:noFill/>
          <a:ln w="9525">
            <a:noFill/>
            <a:miter lim="800000"/>
            <a:headEnd/>
            <a:tailEnd/>
          </a:ln>
        </p:spPr>
      </p:pic>
      <p:pic>
        <p:nvPicPr>
          <p:cNvPr id="33798" name="Picture 6"/>
          <p:cNvPicPr>
            <a:picLocks noChangeAspect="1" noChangeArrowheads="1"/>
          </p:cNvPicPr>
          <p:nvPr/>
        </p:nvPicPr>
        <p:blipFill>
          <a:blip r:embed="rId6" cstate="print"/>
          <a:srcRect/>
          <a:stretch>
            <a:fillRect/>
          </a:stretch>
        </p:blipFill>
        <p:spPr bwMode="auto">
          <a:xfrm>
            <a:off x="2495872" y="1654580"/>
            <a:ext cx="6324600" cy="1352550"/>
          </a:xfrm>
          <a:prstGeom prst="rect">
            <a:avLst/>
          </a:prstGeom>
          <a:noFill/>
          <a:ln w="9525">
            <a:noFill/>
            <a:miter lim="800000"/>
            <a:headEnd/>
            <a:tailEnd/>
          </a:ln>
        </p:spPr>
      </p:pic>
      <p:pic>
        <p:nvPicPr>
          <p:cNvPr id="33799" name="Picture 7"/>
          <p:cNvPicPr>
            <a:picLocks noChangeAspect="1" noChangeArrowheads="1"/>
          </p:cNvPicPr>
          <p:nvPr/>
        </p:nvPicPr>
        <p:blipFill>
          <a:blip r:embed="rId7" cstate="print"/>
          <a:srcRect/>
          <a:stretch>
            <a:fillRect/>
          </a:stretch>
        </p:blipFill>
        <p:spPr bwMode="auto">
          <a:xfrm>
            <a:off x="2483768" y="4221088"/>
            <a:ext cx="6343650" cy="1362075"/>
          </a:xfrm>
          <a:prstGeom prst="rect">
            <a:avLst/>
          </a:prstGeom>
          <a:noFill/>
          <a:ln w="9525">
            <a:noFill/>
            <a:miter lim="800000"/>
            <a:headEnd/>
            <a:tailEnd/>
          </a:ln>
        </p:spPr>
      </p:pic>
      <p:pic>
        <p:nvPicPr>
          <p:cNvPr id="33800" name="Picture 8"/>
          <p:cNvPicPr>
            <a:picLocks noChangeAspect="1" noChangeArrowheads="1"/>
          </p:cNvPicPr>
          <p:nvPr/>
        </p:nvPicPr>
        <p:blipFill>
          <a:blip r:embed="rId8" cstate="print"/>
          <a:srcRect/>
          <a:stretch>
            <a:fillRect/>
          </a:stretch>
        </p:blipFill>
        <p:spPr bwMode="auto">
          <a:xfrm>
            <a:off x="1409700" y="5805264"/>
            <a:ext cx="6324600"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636713" y="476250"/>
            <a:ext cx="5870575" cy="519113"/>
          </a:xfrm>
          <a:prstGeom prst="rect">
            <a:avLst/>
          </a:prstGeom>
          <a:noFill/>
          <a:ln w="9525">
            <a:noFill/>
            <a:miter lim="800000"/>
            <a:headEnd/>
            <a:tailEnd/>
          </a:ln>
          <a:effectLst/>
        </p:spPr>
        <p:txBody>
          <a:bodyPr wrap="none">
            <a:spAutoFit/>
          </a:bodyPr>
          <a:lstStyle/>
          <a:p>
            <a:r>
              <a:rPr lang="en-US" dirty="0">
                <a:latin typeface="Times New Roman" pitchFamily="18" charset="0"/>
              </a:rPr>
              <a:t>3-3    Work in Compressible System (1)</a:t>
            </a:r>
          </a:p>
        </p:txBody>
      </p:sp>
      <p:sp>
        <p:nvSpPr>
          <p:cNvPr id="10245"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10249" name="Text Box 9"/>
          <p:cNvSpPr txBox="1">
            <a:spLocks noChangeArrowheads="1"/>
          </p:cNvSpPr>
          <p:nvPr/>
        </p:nvSpPr>
        <p:spPr bwMode="auto">
          <a:xfrm>
            <a:off x="827088" y="1268413"/>
            <a:ext cx="7756525" cy="2436812"/>
          </a:xfrm>
          <a:prstGeom prst="rect">
            <a:avLst/>
          </a:prstGeom>
          <a:noFill/>
          <a:ln w="9525">
            <a:noFill/>
            <a:miter lim="800000"/>
            <a:headEnd/>
            <a:tailEnd/>
          </a:ln>
          <a:effectLst/>
        </p:spPr>
        <p:txBody>
          <a:bodyPr wrap="none">
            <a:spAutoFit/>
          </a:bodyPr>
          <a:lstStyle/>
          <a:p>
            <a:r>
              <a:rPr lang="en-US" sz="2200">
                <a:latin typeface="Times New Roman" pitchFamily="18" charset="0"/>
              </a:rPr>
              <a:t>Consider the gas enclosed in the piston-cylinder device.</a:t>
            </a:r>
          </a:p>
          <a:p>
            <a:r>
              <a:rPr lang="en-US" sz="2200">
                <a:latin typeface="Times New Roman" pitchFamily="18" charset="0"/>
              </a:rPr>
              <a:t>Initial state : P, V, A.</a:t>
            </a:r>
          </a:p>
          <a:p>
            <a:r>
              <a:rPr lang="en-US" sz="2200">
                <a:latin typeface="Times New Roman" pitchFamily="18" charset="0"/>
              </a:rPr>
              <a:t>If the piston is allowed to move a distance </a:t>
            </a:r>
            <a:r>
              <a:rPr lang="en-US" sz="2200" i="1">
                <a:latin typeface="Times New Roman" pitchFamily="18" charset="0"/>
              </a:rPr>
              <a:t>ds</a:t>
            </a:r>
            <a:r>
              <a:rPr lang="en-US" sz="2200">
                <a:latin typeface="Times New Roman" pitchFamily="18" charset="0"/>
              </a:rPr>
              <a:t> in a quasi-equilibrium</a:t>
            </a:r>
          </a:p>
          <a:p>
            <a:r>
              <a:rPr lang="en-US" sz="2200">
                <a:latin typeface="Times New Roman" pitchFamily="18" charset="0"/>
              </a:rPr>
              <a:t>manner, the differential work done during this process is</a:t>
            </a:r>
          </a:p>
          <a:p>
            <a:endParaRPr lang="en-US" sz="2200">
              <a:latin typeface="Times New Roman" pitchFamily="18" charset="0"/>
            </a:endParaRPr>
          </a:p>
          <a:p>
            <a:endParaRPr lang="en-US" sz="2200">
              <a:latin typeface="Times New Roman" pitchFamily="18" charset="0"/>
            </a:endParaRPr>
          </a:p>
          <a:p>
            <a:r>
              <a:rPr lang="en-US" sz="2200">
                <a:latin typeface="Times New Roman" pitchFamily="18" charset="0"/>
              </a:rPr>
              <a:t>or per unit mass</a:t>
            </a:r>
            <a:endParaRPr lang="th-TH" sz="2200">
              <a:latin typeface="Times New Roman" pitchFamily="18" charset="0"/>
            </a:endParaRPr>
          </a:p>
        </p:txBody>
      </p:sp>
      <p:graphicFrame>
        <p:nvGraphicFramePr>
          <p:cNvPr id="10258" name="Object 18"/>
          <p:cNvGraphicFramePr>
            <a:graphicFrameLocks noChangeAspect="1"/>
          </p:cNvGraphicFramePr>
          <p:nvPr/>
        </p:nvGraphicFramePr>
        <p:xfrm>
          <a:off x="2555875" y="2781300"/>
          <a:ext cx="4233863" cy="454025"/>
        </p:xfrm>
        <a:graphic>
          <a:graphicData uri="http://schemas.openxmlformats.org/presentationml/2006/ole">
            <p:oleObj spid="_x0000_s10258" name="Equation" r:id="rId3" imgW="1612800" imgH="228600" progId="Equation.3">
              <p:embed/>
            </p:oleObj>
          </a:graphicData>
        </a:graphic>
      </p:graphicFrame>
      <p:graphicFrame>
        <p:nvGraphicFramePr>
          <p:cNvPr id="10259" name="Object 19"/>
          <p:cNvGraphicFramePr>
            <a:graphicFrameLocks noChangeAspect="1"/>
          </p:cNvGraphicFramePr>
          <p:nvPr/>
        </p:nvGraphicFramePr>
        <p:xfrm>
          <a:off x="3348038" y="3284538"/>
          <a:ext cx="1766887" cy="454025"/>
        </p:xfrm>
        <a:graphic>
          <a:graphicData uri="http://schemas.openxmlformats.org/presentationml/2006/ole">
            <p:oleObj spid="_x0000_s10259" name="Equation" r:id="rId4" imgW="672840" imgH="228600" progId="Equation.3">
              <p:embed/>
            </p:oleObj>
          </a:graphicData>
        </a:graphic>
      </p:graphicFrame>
      <p:pic>
        <p:nvPicPr>
          <p:cNvPr id="10260" name="Picture 20" descr="fig306"/>
          <p:cNvPicPr>
            <a:picLocks noChangeAspect="1" noChangeArrowheads="1"/>
          </p:cNvPicPr>
          <p:nvPr/>
        </p:nvPicPr>
        <p:blipFill>
          <a:blip r:embed="rId5" cstate="print"/>
          <a:srcRect/>
          <a:stretch>
            <a:fillRect/>
          </a:stretch>
        </p:blipFill>
        <p:spPr bwMode="auto">
          <a:xfrm>
            <a:off x="539750" y="3789040"/>
            <a:ext cx="8064500" cy="2447925"/>
          </a:xfrm>
          <a:prstGeom prst="rect">
            <a:avLst/>
          </a:prstGeom>
          <a:ln>
            <a:noFill/>
          </a:ln>
          <a:effectLst>
            <a:outerShdw blurRad="292100" dist="139700" dir="2700000" algn="tl" rotWithShape="0">
              <a:srgbClr val="333333">
                <a:alpha val="65000"/>
              </a:srgbClr>
            </a:outerShdw>
          </a:effectLst>
        </p:spPr>
      </p:pic>
      <p:sp>
        <p:nvSpPr>
          <p:cNvPr id="13" name="ตัวยึดหมายเลขภาพนิ่ง 12"/>
          <p:cNvSpPr>
            <a:spLocks noGrp="1"/>
          </p:cNvSpPr>
          <p:nvPr>
            <p:ph type="sldNum" sz="quarter" idx="12"/>
          </p:nvPr>
        </p:nvSpPr>
        <p:spPr/>
        <p:txBody>
          <a:bodyPr/>
          <a:lstStyle/>
          <a:p>
            <a:fld id="{A271BE51-7744-45A1-BB2E-466191D36871}" type="slidenum">
              <a:rPr lang="en-US" smtClean="0"/>
              <a:pPr/>
              <a:t>13</a:t>
            </a:fld>
            <a:endParaRPr lang="th-T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 name="Text Box 20"/>
          <p:cNvSpPr txBox="1">
            <a:spLocks noChangeArrowheads="1"/>
          </p:cNvSpPr>
          <p:nvPr/>
        </p:nvSpPr>
        <p:spPr bwMode="auto">
          <a:xfrm>
            <a:off x="4932363" y="4941888"/>
            <a:ext cx="3962400" cy="1431925"/>
          </a:xfrm>
          <a:prstGeom prst="rect">
            <a:avLst/>
          </a:prstGeom>
          <a:noFill/>
          <a:ln w="9525">
            <a:noFill/>
            <a:miter lim="800000"/>
            <a:headEnd/>
            <a:tailEnd/>
          </a:ln>
          <a:effectLst/>
        </p:spPr>
        <p:txBody>
          <a:bodyPr wrap="none">
            <a:spAutoFit/>
          </a:bodyPr>
          <a:lstStyle/>
          <a:p>
            <a:r>
              <a:rPr lang="en-US" sz="2200">
                <a:latin typeface="Times New Roman" pitchFamily="18" charset="0"/>
              </a:rPr>
              <a:t>Expansion process                  (+)</a:t>
            </a:r>
          </a:p>
          <a:p>
            <a:r>
              <a:rPr lang="en-US" sz="2200">
                <a:latin typeface="Times New Roman" pitchFamily="18" charset="0"/>
              </a:rPr>
              <a:t>Compression process              (-)  </a:t>
            </a:r>
          </a:p>
          <a:p>
            <a:endParaRPr lang="en-US" sz="2200">
              <a:latin typeface="Times New Roman" pitchFamily="18" charset="0"/>
            </a:endParaRPr>
          </a:p>
          <a:p>
            <a:endParaRPr lang="th-TH" sz="2200">
              <a:latin typeface="Times New Roman" pitchFamily="18" charset="0"/>
            </a:endParaRPr>
          </a:p>
        </p:txBody>
      </p:sp>
      <p:sp>
        <p:nvSpPr>
          <p:cNvPr id="13317"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13321" name="Text Box 9"/>
          <p:cNvSpPr txBox="1">
            <a:spLocks noChangeArrowheads="1"/>
          </p:cNvSpPr>
          <p:nvPr/>
        </p:nvSpPr>
        <p:spPr bwMode="auto">
          <a:xfrm>
            <a:off x="395288" y="1196975"/>
            <a:ext cx="4076700" cy="5451475"/>
          </a:xfrm>
          <a:prstGeom prst="rect">
            <a:avLst/>
          </a:prstGeom>
          <a:noFill/>
          <a:ln w="9525">
            <a:noFill/>
            <a:miter lim="800000"/>
            <a:headEnd/>
            <a:tailEnd/>
          </a:ln>
          <a:effectLst/>
        </p:spPr>
        <p:txBody>
          <a:bodyPr wrap="none">
            <a:spAutoFit/>
          </a:bodyPr>
          <a:lstStyle/>
          <a:p>
            <a:r>
              <a:rPr lang="en-US" sz="2200" dirty="0">
                <a:latin typeface="Times New Roman" pitchFamily="18" charset="0"/>
              </a:rPr>
              <a:t>The differential work from</a:t>
            </a:r>
          </a:p>
          <a:p>
            <a:r>
              <a:rPr lang="en-US" sz="2200" dirty="0">
                <a:latin typeface="Times New Roman" pitchFamily="18" charset="0"/>
              </a:rPr>
              <a:t>the initial state (1) to the </a:t>
            </a:r>
          </a:p>
          <a:p>
            <a:r>
              <a:rPr lang="en-US" sz="2200" dirty="0">
                <a:latin typeface="Times New Roman" pitchFamily="18" charset="0"/>
              </a:rPr>
              <a:t>final states (2)</a:t>
            </a:r>
          </a:p>
          <a:p>
            <a:endParaRPr lang="en-US" sz="2200" dirty="0">
              <a:latin typeface="Times New Roman" pitchFamily="18" charset="0"/>
            </a:endParaRPr>
          </a:p>
          <a:p>
            <a:endParaRPr lang="en-US" sz="2200" dirty="0">
              <a:latin typeface="Times New Roman" pitchFamily="18" charset="0"/>
            </a:endParaRPr>
          </a:p>
          <a:p>
            <a:r>
              <a:rPr lang="en-US" sz="2200" dirty="0">
                <a:latin typeface="Times New Roman" pitchFamily="18" charset="0"/>
              </a:rPr>
              <a:t>On this diagram,</a:t>
            </a:r>
          </a:p>
          <a:p>
            <a:r>
              <a:rPr lang="en-US" sz="2200" dirty="0">
                <a:latin typeface="Times New Roman" pitchFamily="18" charset="0"/>
              </a:rPr>
              <a:t>The differential area: A</a:t>
            </a: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r>
              <a:rPr lang="en-US" sz="2200" dirty="0">
                <a:latin typeface="Times New Roman" pitchFamily="18" charset="0"/>
              </a:rPr>
              <a:t>Area under the process curve on a </a:t>
            </a:r>
          </a:p>
          <a:p>
            <a:r>
              <a:rPr lang="en-US" sz="2200" i="1" dirty="0">
                <a:latin typeface="Times New Roman" pitchFamily="18" charset="0"/>
              </a:rPr>
              <a:t>P-V </a:t>
            </a:r>
            <a:r>
              <a:rPr lang="en-US" sz="2200" dirty="0">
                <a:latin typeface="Times New Roman" pitchFamily="18" charset="0"/>
              </a:rPr>
              <a:t>diagram is equal to the work </a:t>
            </a:r>
          </a:p>
          <a:p>
            <a:r>
              <a:rPr lang="en-US" sz="2200" dirty="0">
                <a:latin typeface="Times New Roman" pitchFamily="18" charset="0"/>
              </a:rPr>
              <a:t>done during a quasi-equilibrium </a:t>
            </a:r>
          </a:p>
          <a:p>
            <a:r>
              <a:rPr lang="en-US" sz="2200" dirty="0">
                <a:latin typeface="Times New Roman" pitchFamily="18" charset="0"/>
              </a:rPr>
              <a:t>expansion or compression process </a:t>
            </a:r>
          </a:p>
          <a:p>
            <a:r>
              <a:rPr lang="en-US" sz="2200" dirty="0">
                <a:latin typeface="Times New Roman" pitchFamily="18" charset="0"/>
              </a:rPr>
              <a:t>a closed system.</a:t>
            </a:r>
          </a:p>
          <a:p>
            <a:endParaRPr lang="th-TH" sz="2200" dirty="0">
              <a:latin typeface="Times New Roman" pitchFamily="18" charset="0"/>
            </a:endParaRPr>
          </a:p>
        </p:txBody>
      </p:sp>
      <p:sp>
        <p:nvSpPr>
          <p:cNvPr id="13326" name="Rectangle 14"/>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(2)</a:t>
            </a:r>
          </a:p>
        </p:txBody>
      </p:sp>
      <p:graphicFrame>
        <p:nvGraphicFramePr>
          <p:cNvPr id="13327" name="Object 15"/>
          <p:cNvGraphicFramePr>
            <a:graphicFrameLocks noChangeAspect="1"/>
          </p:cNvGraphicFramePr>
          <p:nvPr/>
        </p:nvGraphicFramePr>
        <p:xfrm>
          <a:off x="900113" y="2276475"/>
          <a:ext cx="2100262" cy="655638"/>
        </p:xfrm>
        <a:graphic>
          <a:graphicData uri="http://schemas.openxmlformats.org/presentationml/2006/ole">
            <p:oleObj spid="_x0000_s13327" name="Equation" r:id="rId3" imgW="799920" imgH="330120" progId="Equation.3">
              <p:embed/>
            </p:oleObj>
          </a:graphicData>
        </a:graphic>
      </p:graphicFrame>
      <p:sp>
        <p:nvSpPr>
          <p:cNvPr id="13328" name="Text Box 16"/>
          <p:cNvSpPr txBox="1">
            <a:spLocks noChangeArrowheads="1"/>
          </p:cNvSpPr>
          <p:nvPr/>
        </p:nvSpPr>
        <p:spPr bwMode="auto">
          <a:xfrm>
            <a:off x="2987675" y="2349500"/>
            <a:ext cx="619125" cy="427038"/>
          </a:xfrm>
          <a:prstGeom prst="rect">
            <a:avLst/>
          </a:prstGeom>
          <a:noFill/>
          <a:ln w="9525">
            <a:noFill/>
            <a:miter lim="800000"/>
            <a:headEnd/>
            <a:tailEnd/>
          </a:ln>
          <a:effectLst/>
        </p:spPr>
        <p:txBody>
          <a:bodyPr wrap="none">
            <a:spAutoFit/>
          </a:bodyPr>
          <a:lstStyle/>
          <a:p>
            <a:r>
              <a:rPr lang="en-US" sz="2200">
                <a:latin typeface="Times New Roman" pitchFamily="18" charset="0"/>
              </a:rPr>
              <a:t>(kJ)</a:t>
            </a:r>
            <a:endParaRPr lang="th-TH" sz="2200">
              <a:latin typeface="Times New Roman" pitchFamily="18" charset="0"/>
            </a:endParaRPr>
          </a:p>
        </p:txBody>
      </p:sp>
      <p:graphicFrame>
        <p:nvGraphicFramePr>
          <p:cNvPr id="13329" name="Object 17"/>
          <p:cNvGraphicFramePr>
            <a:graphicFrameLocks noChangeAspect="1"/>
          </p:cNvGraphicFramePr>
          <p:nvPr/>
        </p:nvGraphicFramePr>
        <p:xfrm>
          <a:off x="539750" y="3789363"/>
          <a:ext cx="3100388" cy="655637"/>
        </p:xfrm>
        <a:graphic>
          <a:graphicData uri="http://schemas.openxmlformats.org/presentationml/2006/ole">
            <p:oleObj spid="_x0000_s13329" name="Equation" r:id="rId4" imgW="1180800" imgH="330120" progId="Equation.3">
              <p:embed/>
            </p:oleObj>
          </a:graphicData>
        </a:graphic>
      </p:graphicFrame>
      <p:sp>
        <p:nvSpPr>
          <p:cNvPr id="13330" name="AutoShape 18"/>
          <p:cNvSpPr>
            <a:spLocks noChangeArrowheads="1"/>
          </p:cNvSpPr>
          <p:nvPr/>
        </p:nvSpPr>
        <p:spPr bwMode="auto">
          <a:xfrm>
            <a:off x="7524750" y="5084763"/>
            <a:ext cx="720725" cy="215900"/>
          </a:xfrm>
          <a:prstGeom prst="rightArrow">
            <a:avLst>
              <a:gd name="adj1" fmla="val 50000"/>
              <a:gd name="adj2" fmla="val 83456"/>
            </a:avLst>
          </a:prstGeom>
          <a:solidFill>
            <a:schemeClr val="accent1"/>
          </a:solidFill>
          <a:ln w="9525">
            <a:solidFill>
              <a:schemeClr val="tx1"/>
            </a:solidFill>
            <a:miter lim="800000"/>
            <a:headEnd/>
            <a:tailEnd/>
          </a:ln>
          <a:effectLst/>
        </p:spPr>
        <p:txBody>
          <a:bodyPr wrap="none" anchor="ctr"/>
          <a:lstStyle/>
          <a:p>
            <a:endParaRPr lang="th-TH"/>
          </a:p>
        </p:txBody>
      </p:sp>
      <p:sp>
        <p:nvSpPr>
          <p:cNvPr id="13331" name="AutoShape 19"/>
          <p:cNvSpPr>
            <a:spLocks noChangeArrowheads="1"/>
          </p:cNvSpPr>
          <p:nvPr/>
        </p:nvSpPr>
        <p:spPr bwMode="auto">
          <a:xfrm>
            <a:off x="7524750" y="5445125"/>
            <a:ext cx="719138" cy="215900"/>
          </a:xfrm>
          <a:prstGeom prst="rightArrow">
            <a:avLst>
              <a:gd name="adj1" fmla="val 50000"/>
              <a:gd name="adj2" fmla="val 83272"/>
            </a:avLst>
          </a:prstGeom>
          <a:solidFill>
            <a:schemeClr val="accent1"/>
          </a:solidFill>
          <a:ln w="9525">
            <a:solidFill>
              <a:schemeClr val="tx1"/>
            </a:solidFill>
            <a:miter lim="800000"/>
            <a:headEnd/>
            <a:tailEnd/>
          </a:ln>
          <a:effectLst/>
        </p:spPr>
        <p:txBody>
          <a:bodyPr wrap="none" anchor="ctr"/>
          <a:lstStyle/>
          <a:p>
            <a:endParaRPr lang="th-TH"/>
          </a:p>
        </p:txBody>
      </p:sp>
      <p:sp>
        <p:nvSpPr>
          <p:cNvPr id="13333" name="Rectangle 21"/>
          <p:cNvSpPr>
            <a:spLocks noChangeArrowheads="1"/>
          </p:cNvSpPr>
          <p:nvPr/>
        </p:nvSpPr>
        <p:spPr bwMode="auto">
          <a:xfrm>
            <a:off x="4859338" y="4797425"/>
            <a:ext cx="4033837" cy="1152525"/>
          </a:xfrm>
          <a:prstGeom prst="rect">
            <a:avLst/>
          </a:prstGeom>
          <a:noFill/>
          <a:ln w="9525">
            <a:solidFill>
              <a:schemeClr val="tx1"/>
            </a:solidFill>
            <a:miter lim="800000"/>
            <a:headEnd/>
            <a:tailEnd/>
          </a:ln>
          <a:effectLst/>
        </p:spPr>
        <p:txBody>
          <a:bodyPr wrap="none" anchor="ctr"/>
          <a:lstStyle/>
          <a:p>
            <a:endParaRPr lang="th-TH"/>
          </a:p>
        </p:txBody>
      </p:sp>
      <p:pic>
        <p:nvPicPr>
          <p:cNvPr id="13334" name="Picture 22" descr="fig307"/>
          <p:cNvPicPr>
            <a:picLocks noChangeAspect="1" noChangeArrowheads="1"/>
          </p:cNvPicPr>
          <p:nvPr/>
        </p:nvPicPr>
        <p:blipFill>
          <a:blip r:embed="rId5" cstate="print"/>
          <a:srcRect/>
          <a:stretch>
            <a:fillRect/>
          </a:stretch>
        </p:blipFill>
        <p:spPr bwMode="auto">
          <a:xfrm>
            <a:off x="3563938" y="1412875"/>
            <a:ext cx="5184775" cy="3101975"/>
          </a:xfrm>
          <a:prstGeom prst="rect">
            <a:avLst/>
          </a:prstGeom>
          <a:ln>
            <a:noFill/>
          </a:ln>
          <a:effectLst>
            <a:outerShdw blurRad="292100" dist="139700" dir="2700000" algn="tl" rotWithShape="0">
              <a:srgbClr val="333333">
                <a:alpha val="65000"/>
              </a:srgbClr>
            </a:outerShdw>
          </a:effectLst>
        </p:spPr>
      </p:pic>
      <p:sp>
        <p:nvSpPr>
          <p:cNvPr id="18" name="ตัวยึดหมายเลขภาพนิ่ง 17"/>
          <p:cNvSpPr>
            <a:spLocks noGrp="1"/>
          </p:cNvSpPr>
          <p:nvPr>
            <p:ph type="sldNum" sz="quarter" idx="12"/>
          </p:nvPr>
        </p:nvSpPr>
        <p:spPr/>
        <p:txBody>
          <a:bodyPr/>
          <a:lstStyle/>
          <a:p>
            <a:fld id="{A271BE51-7744-45A1-BB2E-466191D36871}" type="slidenum">
              <a:rPr lang="en-US" smtClean="0"/>
              <a:pPr/>
              <a:t>14</a:t>
            </a:fld>
            <a:endParaRPr lang="th-T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Line 4"/>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9704" name="Rectangle 8"/>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(3)</a:t>
            </a:r>
          </a:p>
        </p:txBody>
      </p:sp>
      <p:sp>
        <p:nvSpPr>
          <p:cNvPr id="29705" name="Rectangle 9"/>
          <p:cNvSpPr>
            <a:spLocks noChangeArrowheads="1"/>
          </p:cNvSpPr>
          <p:nvPr/>
        </p:nvSpPr>
        <p:spPr bwMode="auto">
          <a:xfrm>
            <a:off x="468313" y="1412875"/>
            <a:ext cx="8362950" cy="4525963"/>
          </a:xfrm>
          <a:prstGeom prst="rect">
            <a:avLst/>
          </a:prstGeom>
          <a:noFill/>
          <a:ln w="9525">
            <a:noFill/>
            <a:miter lim="800000"/>
            <a:headEnd/>
            <a:tailEnd/>
          </a:ln>
          <a:effectLst/>
        </p:spPr>
        <p:txBody>
          <a:bodyPr/>
          <a:lstStyle/>
          <a:p>
            <a:pPr marL="342900" indent="-342900">
              <a:spcBef>
                <a:spcPct val="20000"/>
              </a:spcBef>
            </a:pPr>
            <a:r>
              <a:rPr lang="en-US" sz="2400">
                <a:latin typeface="Times New Roman" pitchFamily="18" charset="0"/>
                <a:cs typeface="Cordia New" pitchFamily="34" charset="-34"/>
              </a:rPr>
              <a:t>    </a:t>
            </a:r>
            <a:r>
              <a:rPr lang="en-US" sz="2400" b="1" u="sng">
                <a:latin typeface="Times New Roman" pitchFamily="18" charset="0"/>
                <a:cs typeface="Cordia New" pitchFamily="34" charset="-34"/>
              </a:rPr>
              <a:t>Example 3.2</a:t>
            </a:r>
            <a:r>
              <a:rPr lang="en-US" sz="3200">
                <a:latin typeface="Cordia New" pitchFamily="34" charset="-34"/>
                <a:cs typeface="Cordia New" pitchFamily="34" charset="-34"/>
              </a:rPr>
              <a:t> </a:t>
            </a:r>
            <a:endParaRPr lang="th-TH" sz="3200">
              <a:latin typeface="Cordia New" pitchFamily="34" charset="-34"/>
              <a:cs typeface="Cordia New" pitchFamily="34" charset="-34"/>
            </a:endParaRPr>
          </a:p>
          <a:p>
            <a:pPr marL="342900" indent="-342900">
              <a:spcBef>
                <a:spcPct val="20000"/>
              </a:spcBef>
            </a:pPr>
            <a:r>
              <a:rPr lang="th-TH" sz="3200">
                <a:latin typeface="Cordia New" pitchFamily="34" charset="-34"/>
                <a:cs typeface="Cordia New" pitchFamily="34" charset="-34"/>
              </a:rPr>
              <a:t>    </a:t>
            </a:r>
            <a:r>
              <a:rPr lang="th-TH" sz="2400">
                <a:latin typeface="Times New Roman" pitchFamily="18" charset="0"/>
                <a:cs typeface="Cordia New" pitchFamily="34" charset="-34"/>
              </a:rPr>
              <a:t>A </a:t>
            </a:r>
            <a:r>
              <a:rPr lang="en-US" sz="2400">
                <a:latin typeface="Times New Roman" pitchFamily="18" charset="0"/>
                <a:cs typeface="Cordia New" pitchFamily="34" charset="-34"/>
              </a:rPr>
              <a:t>gas is compressed from an</a:t>
            </a:r>
            <a:r>
              <a:rPr lang="th-TH" sz="2400">
                <a:latin typeface="Times New Roman" pitchFamily="18" charset="0"/>
                <a:cs typeface="Cordia New" pitchFamily="34" charset="-34"/>
              </a:rPr>
              <a:t> initial </a:t>
            </a:r>
            <a:r>
              <a:rPr lang="en-US" sz="2400">
                <a:latin typeface="Times New Roman" pitchFamily="18" charset="0"/>
                <a:cs typeface="Cordia New" pitchFamily="34" charset="-34"/>
              </a:rPr>
              <a:t>volume of 0.42</a:t>
            </a:r>
            <a:r>
              <a:rPr lang="th-TH" sz="2400">
                <a:latin typeface="Times New Roman" pitchFamily="18" charset="0"/>
                <a:cs typeface="Cordia New" pitchFamily="34" charset="-34"/>
              </a:rPr>
              <a:t> m</a:t>
            </a:r>
            <a:r>
              <a:rPr lang="th-TH" sz="2400" baseline="30000">
                <a:latin typeface="Times New Roman" pitchFamily="18" charset="0"/>
                <a:cs typeface="Cordia New" pitchFamily="34" charset="-34"/>
              </a:rPr>
              <a:t>3</a:t>
            </a:r>
            <a:r>
              <a:rPr lang="th-TH" sz="2400">
                <a:latin typeface="Times New Roman" pitchFamily="18" charset="0"/>
                <a:cs typeface="Cordia New" pitchFamily="34" charset="-34"/>
              </a:rPr>
              <a:t> </a:t>
            </a:r>
            <a:r>
              <a:rPr lang="en-US" sz="2400">
                <a:latin typeface="Times New Roman" pitchFamily="18" charset="0"/>
                <a:cs typeface="Cordia New" pitchFamily="34" charset="-34"/>
              </a:rPr>
              <a:t>to a final volume 0.12 </a:t>
            </a:r>
            <a:r>
              <a:rPr lang="th-TH" sz="2400">
                <a:latin typeface="Times New Roman" pitchFamily="18" charset="0"/>
                <a:cs typeface="Cordia New" pitchFamily="34" charset="-34"/>
              </a:rPr>
              <a:t>m</a:t>
            </a:r>
            <a:r>
              <a:rPr lang="th-TH" sz="2400" baseline="30000">
                <a:latin typeface="Times New Roman" pitchFamily="18" charset="0"/>
                <a:cs typeface="Cordia New" pitchFamily="34" charset="-34"/>
              </a:rPr>
              <a:t>3</a:t>
            </a:r>
            <a:r>
              <a:rPr lang="en-US" sz="2400">
                <a:latin typeface="Times New Roman" pitchFamily="18" charset="0"/>
                <a:cs typeface="Cordia New" pitchFamily="34" charset="-34"/>
              </a:rPr>
              <a:t> . During the quasi-equilibrium process, the pressure changes with volume according to the relation </a:t>
            </a:r>
          </a:p>
          <a:p>
            <a:pPr marL="342900" indent="-342900">
              <a:spcBef>
                <a:spcPct val="20000"/>
              </a:spcBef>
            </a:pPr>
            <a:r>
              <a:rPr lang="en-US" sz="2400">
                <a:latin typeface="Times New Roman" pitchFamily="18" charset="0"/>
                <a:cs typeface="Cordia New" pitchFamily="34" charset="-34"/>
              </a:rPr>
              <a:t>    </a:t>
            </a:r>
            <a:r>
              <a:rPr lang="en-US" sz="2400" i="1">
                <a:latin typeface="Times New Roman" pitchFamily="18" charset="0"/>
                <a:cs typeface="Cordia New" pitchFamily="34" charset="-34"/>
              </a:rPr>
              <a:t>P</a:t>
            </a:r>
            <a:r>
              <a:rPr lang="en-US" sz="2400">
                <a:latin typeface="Times New Roman" pitchFamily="18" charset="0"/>
                <a:cs typeface="Cordia New" pitchFamily="34" charset="-34"/>
              </a:rPr>
              <a:t> = </a:t>
            </a:r>
            <a:r>
              <a:rPr lang="en-US" sz="2400" i="1">
                <a:latin typeface="Times New Roman" pitchFamily="18" charset="0"/>
                <a:cs typeface="Cordia New" pitchFamily="34" charset="-34"/>
              </a:rPr>
              <a:t>aV</a:t>
            </a:r>
            <a:r>
              <a:rPr lang="en-US" sz="2400">
                <a:latin typeface="Times New Roman" pitchFamily="18" charset="0"/>
                <a:cs typeface="Cordia New" pitchFamily="34" charset="-34"/>
              </a:rPr>
              <a:t>+</a:t>
            </a:r>
            <a:r>
              <a:rPr lang="en-US" sz="2400" i="1">
                <a:latin typeface="Times New Roman" pitchFamily="18" charset="0"/>
                <a:cs typeface="Cordia New" pitchFamily="34" charset="-34"/>
              </a:rPr>
              <a:t>b</a:t>
            </a:r>
            <a:r>
              <a:rPr lang="en-US" sz="2400">
                <a:latin typeface="Times New Roman" pitchFamily="18" charset="0"/>
                <a:cs typeface="Cordia New" pitchFamily="34" charset="-34"/>
              </a:rPr>
              <a:t>, where</a:t>
            </a:r>
            <a:r>
              <a:rPr lang="en-US" sz="2400" i="1">
                <a:latin typeface="Times New Roman" pitchFamily="18" charset="0"/>
                <a:cs typeface="Cordia New" pitchFamily="34" charset="-34"/>
              </a:rPr>
              <a:t> a</a:t>
            </a:r>
            <a:r>
              <a:rPr lang="en-US" sz="2400">
                <a:latin typeface="Times New Roman" pitchFamily="18" charset="0"/>
                <a:cs typeface="Cordia New" pitchFamily="34" charset="-34"/>
              </a:rPr>
              <a:t> = -1,200</a:t>
            </a:r>
            <a:r>
              <a:rPr lang="th-TH" sz="2400" b="1">
                <a:latin typeface="Times New Roman" pitchFamily="18" charset="0"/>
                <a:cs typeface="Cordia New" pitchFamily="34" charset="-34"/>
              </a:rPr>
              <a:t> </a:t>
            </a:r>
            <a:r>
              <a:rPr lang="th-TH" sz="2400">
                <a:latin typeface="Times New Roman" pitchFamily="18" charset="0"/>
                <a:cs typeface="Cordia New" pitchFamily="34" charset="-34"/>
              </a:rPr>
              <a:t>kPa / m</a:t>
            </a:r>
            <a:r>
              <a:rPr lang="th-TH" sz="2400" baseline="30000">
                <a:latin typeface="Times New Roman" pitchFamily="18" charset="0"/>
                <a:cs typeface="Cordia New" pitchFamily="34" charset="-34"/>
              </a:rPr>
              <a:t>3</a:t>
            </a:r>
            <a:r>
              <a:rPr lang="th-TH" sz="2400">
                <a:latin typeface="Times New Roman" pitchFamily="18" charset="0"/>
                <a:cs typeface="Cordia New" pitchFamily="34" charset="-34"/>
              </a:rPr>
              <a:t> and  </a:t>
            </a:r>
            <a:r>
              <a:rPr lang="en-US" sz="2400" i="1">
                <a:latin typeface="Times New Roman" pitchFamily="18" charset="0"/>
                <a:cs typeface="Cordia New" pitchFamily="34" charset="-34"/>
              </a:rPr>
              <a:t>b</a:t>
            </a:r>
            <a:r>
              <a:rPr lang="en-US" sz="2400">
                <a:latin typeface="Times New Roman" pitchFamily="18" charset="0"/>
                <a:cs typeface="Cordia New" pitchFamily="34" charset="-34"/>
              </a:rPr>
              <a:t> = 600 kPa. </a:t>
            </a:r>
          </a:p>
          <a:p>
            <a:pPr marL="342900" indent="-342900">
              <a:spcBef>
                <a:spcPct val="20000"/>
              </a:spcBef>
            </a:pPr>
            <a:r>
              <a:rPr lang="en-US" sz="2400">
                <a:latin typeface="Times New Roman" pitchFamily="18" charset="0"/>
                <a:cs typeface="Cordia New" pitchFamily="34" charset="-34"/>
              </a:rPr>
              <a:t>    Calculate the work done during this process (p.77)</a:t>
            </a:r>
          </a:p>
          <a:p>
            <a:pPr marL="342900" indent="-342900">
              <a:spcBef>
                <a:spcPct val="20000"/>
              </a:spcBef>
            </a:pPr>
            <a:r>
              <a:rPr lang="en-US" sz="2400">
                <a:latin typeface="Times New Roman" pitchFamily="18" charset="0"/>
                <a:cs typeface="Cordia New" pitchFamily="34" charset="-34"/>
              </a:rPr>
              <a:t>    (a) by plotting the process on a </a:t>
            </a:r>
            <a:r>
              <a:rPr lang="en-US" sz="2400" i="1">
                <a:latin typeface="Times New Roman" pitchFamily="18" charset="0"/>
                <a:cs typeface="Cordia New" pitchFamily="34" charset="-34"/>
              </a:rPr>
              <a:t>P-v </a:t>
            </a:r>
            <a:r>
              <a:rPr lang="en-US" sz="2400">
                <a:latin typeface="Times New Roman" pitchFamily="18" charset="0"/>
                <a:cs typeface="Cordia New" pitchFamily="34" charset="-34"/>
              </a:rPr>
              <a:t>diagram and finding the area under the process curve and</a:t>
            </a:r>
          </a:p>
          <a:p>
            <a:pPr marL="342900" indent="-342900">
              <a:spcBef>
                <a:spcPct val="20000"/>
              </a:spcBef>
            </a:pPr>
            <a:r>
              <a:rPr lang="en-US" sz="2400">
                <a:latin typeface="Times New Roman" pitchFamily="18" charset="0"/>
                <a:cs typeface="Cordia New" pitchFamily="34" charset="-34"/>
              </a:rPr>
              <a:t>    (b) by performing the necessary integrations</a:t>
            </a:r>
            <a:endParaRPr lang="th-TH" sz="2400">
              <a:latin typeface="Times New Roman" pitchFamily="18" charset="0"/>
              <a:cs typeface="Cordia New" pitchFamily="34" charset="-34"/>
            </a:endParaRP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15</a:t>
            </a:fld>
            <a:endParaRPr lang="th-T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16</a:t>
            </a:fld>
            <a:endParaRPr lang="th-TH" dirty="0"/>
          </a:p>
        </p:txBody>
      </p:sp>
      <p:pic>
        <p:nvPicPr>
          <p:cNvPr id="34818" name="Picture 2"/>
          <p:cNvPicPr>
            <a:picLocks noChangeAspect="1" noChangeArrowheads="1"/>
          </p:cNvPicPr>
          <p:nvPr/>
        </p:nvPicPr>
        <p:blipFill>
          <a:blip r:embed="rId2" cstate="print"/>
          <a:srcRect/>
          <a:stretch>
            <a:fillRect/>
          </a:stretch>
        </p:blipFill>
        <p:spPr bwMode="auto">
          <a:xfrm>
            <a:off x="66675" y="908720"/>
            <a:ext cx="9010650" cy="3543300"/>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190625" y="4509120"/>
            <a:ext cx="6762750" cy="1733550"/>
          </a:xfrm>
          <a:prstGeom prst="rect">
            <a:avLst/>
          </a:prstGeom>
          <a:noFill/>
          <a:ln w="9525">
            <a:noFill/>
            <a:miter lim="800000"/>
            <a:headEnd/>
            <a:tailEnd/>
          </a:ln>
        </p:spPr>
      </p:pic>
      <p:sp>
        <p:nvSpPr>
          <p:cNvPr id="5" name="วงรี 4"/>
          <p:cNvSpPr/>
          <p:nvPr/>
        </p:nvSpPr>
        <p:spPr>
          <a:xfrm>
            <a:off x="2339752" y="5877272"/>
            <a:ext cx="1224136"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สี่เหลี่ยมผืนผ้า 5"/>
          <p:cNvSpPr/>
          <p:nvPr/>
        </p:nvSpPr>
        <p:spPr>
          <a:xfrm>
            <a:off x="5796136" y="1916832"/>
            <a:ext cx="324036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สี่เหลี่ยมผืนผ้า 6"/>
          <p:cNvSpPr/>
          <p:nvPr/>
        </p:nvSpPr>
        <p:spPr>
          <a:xfrm>
            <a:off x="72008" y="2060848"/>
            <a:ext cx="55801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สี่เหลี่ยมผืนผ้า 7"/>
          <p:cNvSpPr/>
          <p:nvPr/>
        </p:nvSpPr>
        <p:spPr>
          <a:xfrm>
            <a:off x="72008" y="2852936"/>
            <a:ext cx="558011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สี่เหลี่ยมผืนผ้า 8"/>
          <p:cNvSpPr/>
          <p:nvPr/>
        </p:nvSpPr>
        <p:spPr>
          <a:xfrm>
            <a:off x="1187624" y="4509120"/>
            <a:ext cx="676875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8" name="Rectangle 34"/>
          <p:cNvSpPr>
            <a:spLocks noChangeArrowheads="1"/>
          </p:cNvSpPr>
          <p:nvPr/>
        </p:nvSpPr>
        <p:spPr bwMode="auto">
          <a:xfrm>
            <a:off x="827088" y="5228803"/>
            <a:ext cx="5545137" cy="1152525"/>
          </a:xfrm>
          <a:prstGeom prst="rect">
            <a:avLst/>
          </a:prstGeom>
          <a:solidFill>
            <a:schemeClr val="bg1">
              <a:lumMod val="95000"/>
              <a:alpha val="74000"/>
            </a:schemeClr>
          </a:solidFill>
          <a:ln w="9525">
            <a:solidFill>
              <a:schemeClr val="tx1"/>
            </a:solidFill>
            <a:miter lim="800000"/>
            <a:headEnd/>
            <a:tailEnd/>
          </a:ln>
          <a:effectLst/>
        </p:spPr>
        <p:txBody>
          <a:bodyPr wrap="none" anchor="ctr"/>
          <a:lstStyle/>
          <a:p>
            <a:endParaRPr lang="th-TH"/>
          </a:p>
        </p:txBody>
      </p:sp>
      <p:sp>
        <p:nvSpPr>
          <p:cNvPr id="11294" name="Text Box 30"/>
          <p:cNvSpPr txBox="1">
            <a:spLocks noChangeArrowheads="1"/>
          </p:cNvSpPr>
          <p:nvPr/>
        </p:nvSpPr>
        <p:spPr bwMode="auto">
          <a:xfrm>
            <a:off x="684213" y="1916113"/>
            <a:ext cx="2946400" cy="2771775"/>
          </a:xfrm>
          <a:prstGeom prst="rect">
            <a:avLst/>
          </a:prstGeom>
          <a:noFill/>
          <a:ln w="9525">
            <a:noFill/>
            <a:miter lim="800000"/>
            <a:headEnd/>
            <a:tailEnd/>
          </a:ln>
          <a:effectLst/>
        </p:spPr>
        <p:txBody>
          <a:bodyPr wrap="none">
            <a:spAutoFit/>
          </a:bodyPr>
          <a:lstStyle/>
          <a:p>
            <a:r>
              <a:rPr lang="en-US" sz="2200">
                <a:latin typeface="Times New Roman" pitchFamily="18" charset="0"/>
              </a:rPr>
              <a:t>From ideal gas equation,</a:t>
            </a:r>
          </a:p>
          <a:p>
            <a:endParaRPr lang="en-US" sz="2200">
              <a:latin typeface="Times New Roman" pitchFamily="18" charset="0"/>
            </a:endParaRPr>
          </a:p>
          <a:p>
            <a:endParaRPr lang="en-US" sz="2200">
              <a:latin typeface="Times New Roman" pitchFamily="18" charset="0"/>
            </a:endParaRPr>
          </a:p>
          <a:p>
            <a:endParaRPr lang="en-US" sz="2200">
              <a:latin typeface="Times New Roman" pitchFamily="18" charset="0"/>
            </a:endParaRPr>
          </a:p>
          <a:p>
            <a:endParaRPr lang="en-US" sz="2200">
              <a:latin typeface="Times New Roman" pitchFamily="18" charset="0"/>
            </a:endParaRPr>
          </a:p>
          <a:p>
            <a:endParaRPr lang="en-US" sz="2200">
              <a:latin typeface="Times New Roman" pitchFamily="18" charset="0"/>
            </a:endParaRPr>
          </a:p>
          <a:p>
            <a:r>
              <a:rPr lang="en-US" sz="2200">
                <a:latin typeface="Times New Roman" pitchFamily="18" charset="0"/>
              </a:rPr>
              <a:t>where,            </a:t>
            </a:r>
          </a:p>
          <a:p>
            <a:r>
              <a:rPr lang="en-US" sz="2200">
                <a:latin typeface="Times New Roman" pitchFamily="18" charset="0"/>
              </a:rPr>
              <a:t>                    = const.</a:t>
            </a:r>
            <a:endParaRPr lang="th-TH" sz="2200">
              <a:latin typeface="Times New Roman" pitchFamily="18" charset="0"/>
            </a:endParaRPr>
          </a:p>
        </p:txBody>
      </p:sp>
      <p:sp>
        <p:nvSpPr>
          <p:cNvPr id="11273" name="Text Box 9"/>
          <p:cNvSpPr txBox="1">
            <a:spLocks noChangeArrowheads="1"/>
          </p:cNvSpPr>
          <p:nvPr/>
        </p:nvSpPr>
        <p:spPr bwMode="auto">
          <a:xfrm>
            <a:off x="611188" y="1341438"/>
            <a:ext cx="4962525" cy="457200"/>
          </a:xfrm>
          <a:prstGeom prst="rect">
            <a:avLst/>
          </a:prstGeom>
          <a:noFill/>
          <a:ln w="9525">
            <a:noFill/>
            <a:miter lim="800000"/>
            <a:headEnd/>
            <a:tailEnd/>
          </a:ln>
          <a:effectLst/>
        </p:spPr>
        <p:txBody>
          <a:bodyPr wrap="none">
            <a:spAutoFit/>
          </a:bodyPr>
          <a:lstStyle/>
          <a:p>
            <a:r>
              <a:rPr lang="en-US" sz="2400" b="1" u="sng">
                <a:latin typeface="Times New Roman" pitchFamily="18" charset="0"/>
              </a:rPr>
              <a:t>a) Isothermal Process ( </a:t>
            </a:r>
            <a:r>
              <a:rPr lang="en-US" sz="2400" b="1" i="1" u="sng">
                <a:latin typeface="Times New Roman" pitchFamily="18" charset="0"/>
              </a:rPr>
              <a:t>T</a:t>
            </a:r>
            <a:r>
              <a:rPr lang="en-US" sz="2400" b="1" u="sng">
                <a:latin typeface="Times New Roman" pitchFamily="18" charset="0"/>
              </a:rPr>
              <a:t> = constant)</a:t>
            </a:r>
          </a:p>
        </p:txBody>
      </p:sp>
      <p:sp>
        <p:nvSpPr>
          <p:cNvPr id="11269"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graphicFrame>
        <p:nvGraphicFramePr>
          <p:cNvPr id="11275" name="Object 11"/>
          <p:cNvGraphicFramePr>
            <a:graphicFrameLocks noChangeAspect="1"/>
          </p:cNvGraphicFramePr>
          <p:nvPr/>
        </p:nvGraphicFramePr>
        <p:xfrm>
          <a:off x="1187450" y="2636838"/>
          <a:ext cx="1982788" cy="366712"/>
        </p:xfrm>
        <a:graphic>
          <a:graphicData uri="http://schemas.openxmlformats.org/presentationml/2006/ole">
            <p:oleObj spid="_x0000_s11275" name="Equation" r:id="rId3" imgW="723600" imgH="177480" progId="Equation.3">
              <p:embed/>
            </p:oleObj>
          </a:graphicData>
        </a:graphic>
      </p:graphicFrame>
      <p:sp>
        <p:nvSpPr>
          <p:cNvPr id="11293" name="Rectangle 29"/>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(4)</a:t>
            </a:r>
          </a:p>
        </p:txBody>
      </p:sp>
      <p:graphicFrame>
        <p:nvGraphicFramePr>
          <p:cNvPr id="11295" name="Object 31"/>
          <p:cNvGraphicFramePr>
            <a:graphicFrameLocks noChangeAspect="1"/>
          </p:cNvGraphicFramePr>
          <p:nvPr/>
        </p:nvGraphicFramePr>
        <p:xfrm>
          <a:off x="1403350" y="4292600"/>
          <a:ext cx="973138" cy="366713"/>
        </p:xfrm>
        <a:graphic>
          <a:graphicData uri="http://schemas.openxmlformats.org/presentationml/2006/ole">
            <p:oleObj spid="_x0000_s11295" name="Equation" r:id="rId4" imgW="355320" imgH="177480" progId="Equation.3">
              <p:embed/>
            </p:oleObj>
          </a:graphicData>
        </a:graphic>
      </p:graphicFrame>
      <p:graphicFrame>
        <p:nvGraphicFramePr>
          <p:cNvPr id="11296" name="Object 32"/>
          <p:cNvGraphicFramePr>
            <a:graphicFrameLocks noChangeAspect="1"/>
          </p:cNvGraphicFramePr>
          <p:nvPr/>
        </p:nvGraphicFramePr>
        <p:xfrm>
          <a:off x="1187450" y="3141663"/>
          <a:ext cx="1738313" cy="812800"/>
        </p:xfrm>
        <a:graphic>
          <a:graphicData uri="http://schemas.openxmlformats.org/presentationml/2006/ole">
            <p:oleObj spid="_x0000_s11296" name="Equation" r:id="rId5" imgW="634680" imgH="393480" progId="Equation.3">
              <p:embed/>
            </p:oleObj>
          </a:graphicData>
        </a:graphic>
      </p:graphicFrame>
      <p:graphicFrame>
        <p:nvGraphicFramePr>
          <p:cNvPr id="11297" name="Object 33"/>
          <p:cNvGraphicFramePr>
            <a:graphicFrameLocks noChangeAspect="1"/>
          </p:cNvGraphicFramePr>
          <p:nvPr/>
        </p:nvGraphicFramePr>
        <p:xfrm>
          <a:off x="971550" y="5313958"/>
          <a:ext cx="5319713" cy="995362"/>
        </p:xfrm>
        <a:graphic>
          <a:graphicData uri="http://schemas.openxmlformats.org/presentationml/2006/ole">
            <p:oleObj spid="_x0000_s11297" name="Equation" r:id="rId6" imgW="1942920" imgH="482400" progId="Equation.3">
              <p:embed/>
            </p:oleObj>
          </a:graphicData>
        </a:graphic>
      </p:graphicFrame>
      <p:pic>
        <p:nvPicPr>
          <p:cNvPr id="11300" name="Picture 36" descr="fig308"/>
          <p:cNvPicPr>
            <a:picLocks noChangeAspect="1" noChangeArrowheads="1"/>
          </p:cNvPicPr>
          <p:nvPr/>
        </p:nvPicPr>
        <p:blipFill>
          <a:blip r:embed="rId7" cstate="print"/>
          <a:srcRect/>
          <a:stretch>
            <a:fillRect/>
          </a:stretch>
        </p:blipFill>
        <p:spPr bwMode="auto">
          <a:xfrm>
            <a:off x="3563938" y="1916113"/>
            <a:ext cx="5328542" cy="3025775"/>
          </a:xfrm>
          <a:prstGeom prst="rect">
            <a:avLst/>
          </a:prstGeom>
          <a:ln>
            <a:noFill/>
          </a:ln>
          <a:effectLst>
            <a:outerShdw blurRad="292100" dist="139700" dir="2700000" algn="tl" rotWithShape="0">
              <a:srgbClr val="333333">
                <a:alpha val="65000"/>
              </a:srgbClr>
            </a:outerShdw>
          </a:effectLst>
        </p:spPr>
      </p:pic>
      <p:sp>
        <p:nvSpPr>
          <p:cNvPr id="17" name="ตัวยึดหมายเลขภาพนิ่ง 16"/>
          <p:cNvSpPr>
            <a:spLocks noGrp="1"/>
          </p:cNvSpPr>
          <p:nvPr>
            <p:ph type="sldNum" sz="quarter" idx="12"/>
          </p:nvPr>
        </p:nvSpPr>
        <p:spPr/>
        <p:txBody>
          <a:bodyPr/>
          <a:lstStyle/>
          <a:p>
            <a:fld id="{A271BE51-7744-45A1-BB2E-466191D36871}" type="slidenum">
              <a:rPr lang="en-US" smtClean="0"/>
              <a:pPr/>
              <a:t>17</a:t>
            </a:fld>
            <a:endParaRPr lang="th-T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Line 7"/>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1516" name="Rectangle 12"/>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(5)</a:t>
            </a:r>
          </a:p>
        </p:txBody>
      </p:sp>
      <p:sp>
        <p:nvSpPr>
          <p:cNvPr id="21521" name="Rectangle 17"/>
          <p:cNvSpPr>
            <a:spLocks noChangeArrowheads="1"/>
          </p:cNvSpPr>
          <p:nvPr/>
        </p:nvSpPr>
        <p:spPr bwMode="auto">
          <a:xfrm>
            <a:off x="323850" y="1412875"/>
            <a:ext cx="8362950" cy="4525963"/>
          </a:xfrm>
          <a:prstGeom prst="rect">
            <a:avLst/>
          </a:prstGeom>
          <a:noFill/>
          <a:ln w="9525">
            <a:noFill/>
            <a:miter lim="800000"/>
            <a:headEnd/>
            <a:tailEnd/>
          </a:ln>
          <a:effectLst/>
        </p:spPr>
        <p:txBody>
          <a:bodyPr/>
          <a:lstStyle/>
          <a:p>
            <a:pPr marL="342900" indent="-342900">
              <a:spcBef>
                <a:spcPct val="20000"/>
              </a:spcBef>
            </a:pPr>
            <a:r>
              <a:rPr lang="en-US" sz="2400">
                <a:latin typeface="Times New Roman" pitchFamily="18" charset="0"/>
                <a:cs typeface="Cordia New" pitchFamily="34" charset="-34"/>
              </a:rPr>
              <a:t>    </a:t>
            </a:r>
            <a:r>
              <a:rPr lang="en-US" sz="2400" b="1" u="sng">
                <a:latin typeface="Times New Roman" pitchFamily="18" charset="0"/>
                <a:cs typeface="Cordia New" pitchFamily="34" charset="-34"/>
              </a:rPr>
              <a:t>Example 3.3</a:t>
            </a:r>
            <a:r>
              <a:rPr lang="en-US" sz="3200">
                <a:latin typeface="Cordia New" pitchFamily="34" charset="-34"/>
                <a:cs typeface="Cordia New" pitchFamily="34" charset="-34"/>
              </a:rPr>
              <a:t> </a:t>
            </a:r>
            <a:r>
              <a:rPr lang="th-TH" sz="2400">
                <a:latin typeface="Times New Roman" pitchFamily="18" charset="0"/>
                <a:cs typeface="Cordia New" pitchFamily="34" charset="-34"/>
              </a:rPr>
              <a:t>A piston-cylinder device initially contains</a:t>
            </a:r>
            <a:r>
              <a:rPr lang="en-US" sz="2400">
                <a:latin typeface="Times New Roman" pitchFamily="18" charset="0"/>
                <a:cs typeface="Cordia New" pitchFamily="34" charset="-34"/>
              </a:rPr>
              <a:t> 0.4</a:t>
            </a:r>
            <a:r>
              <a:rPr lang="th-TH" sz="2400">
                <a:latin typeface="Times New Roman" pitchFamily="18" charset="0"/>
                <a:cs typeface="Cordia New" pitchFamily="34" charset="-34"/>
              </a:rPr>
              <a:t> m</a:t>
            </a:r>
            <a:r>
              <a:rPr lang="th-TH" sz="2400" baseline="30000">
                <a:latin typeface="Times New Roman" pitchFamily="18" charset="0"/>
                <a:cs typeface="Cordia New" pitchFamily="34" charset="-34"/>
              </a:rPr>
              <a:t>3</a:t>
            </a:r>
            <a:r>
              <a:rPr lang="th-TH" sz="2400">
                <a:latin typeface="Times New Roman" pitchFamily="18" charset="0"/>
                <a:cs typeface="Cordia New" pitchFamily="34" charset="-34"/>
              </a:rPr>
              <a:t> of air at </a:t>
            </a:r>
            <a:r>
              <a:rPr lang="en-US" sz="2400">
                <a:latin typeface="Times New Roman" pitchFamily="18" charset="0"/>
                <a:cs typeface="Cordia New" pitchFamily="34" charset="-34"/>
              </a:rPr>
              <a:t>100</a:t>
            </a:r>
            <a:r>
              <a:rPr lang="th-TH" sz="2200" b="1">
                <a:latin typeface="Times New Roman" pitchFamily="18" charset="0"/>
                <a:cs typeface="Cordia New" pitchFamily="34" charset="-34"/>
              </a:rPr>
              <a:t> </a:t>
            </a:r>
            <a:r>
              <a:rPr lang="th-TH" sz="2400">
                <a:latin typeface="Times New Roman" pitchFamily="18" charset="0"/>
                <a:cs typeface="Cordia New" pitchFamily="34" charset="-34"/>
              </a:rPr>
              <a:t>kPa and </a:t>
            </a:r>
            <a:r>
              <a:rPr lang="en-US" sz="2400">
                <a:latin typeface="Times New Roman" pitchFamily="18" charset="0"/>
                <a:cs typeface="Cordia New" pitchFamily="34" charset="-34"/>
              </a:rPr>
              <a:t>80</a:t>
            </a:r>
            <a:r>
              <a:rPr lang="en-US" sz="2400" baseline="30000">
                <a:latin typeface="Times New Roman" pitchFamily="18" charset="0"/>
                <a:cs typeface="Cordia New" pitchFamily="34" charset="-34"/>
              </a:rPr>
              <a:t>o</a:t>
            </a:r>
            <a:r>
              <a:rPr lang="en-US" sz="2400">
                <a:latin typeface="Times New Roman" pitchFamily="18" charset="0"/>
                <a:cs typeface="Cordia New" pitchFamily="34" charset="-34"/>
              </a:rPr>
              <a:t>C. The air is now compressed to 0.1 m</a:t>
            </a:r>
            <a:r>
              <a:rPr lang="th-TH" sz="2400" baseline="30000">
                <a:latin typeface="Times New Roman" pitchFamily="18" charset="0"/>
                <a:cs typeface="Cordia New" pitchFamily="34" charset="-34"/>
              </a:rPr>
              <a:t>3</a:t>
            </a:r>
            <a:r>
              <a:rPr lang="th-TH" sz="2400">
                <a:latin typeface="Times New Roman" pitchFamily="18" charset="0"/>
                <a:cs typeface="Cordia New" pitchFamily="34" charset="-34"/>
              </a:rPr>
              <a:t> in such a way that the temperature inside the cylinder remains constant. Determine the work done during this process. (</a:t>
            </a:r>
            <a:r>
              <a:rPr lang="en-US" sz="2400">
                <a:latin typeface="Times New Roman" pitchFamily="18" charset="0"/>
                <a:cs typeface="Cordia New" pitchFamily="34" charset="-34"/>
              </a:rPr>
              <a:t>p.64)</a:t>
            </a:r>
            <a:endParaRPr lang="th-TH" sz="2400">
              <a:latin typeface="Times New Roman" pitchFamily="18" charset="0"/>
            </a:endParaRPr>
          </a:p>
        </p:txBody>
      </p:sp>
      <p:pic>
        <p:nvPicPr>
          <p:cNvPr id="21522" name="Picture 18" descr="ex302"/>
          <p:cNvPicPr>
            <a:picLocks noChangeAspect="1" noChangeArrowheads="1"/>
          </p:cNvPicPr>
          <p:nvPr/>
        </p:nvPicPr>
        <p:blipFill>
          <a:blip r:embed="rId2" cstate="print"/>
          <a:srcRect/>
          <a:stretch>
            <a:fillRect/>
          </a:stretch>
        </p:blipFill>
        <p:spPr bwMode="auto">
          <a:xfrm>
            <a:off x="1367632" y="3212108"/>
            <a:ext cx="6408737" cy="3097212"/>
          </a:xfrm>
          <a:prstGeom prst="rect">
            <a:avLst/>
          </a:prstGeom>
          <a:ln>
            <a:noFill/>
          </a:ln>
          <a:effectLst>
            <a:outerShdw blurRad="292100" dist="139700" dir="2700000" algn="tl" rotWithShape="0">
              <a:srgbClr val="333333">
                <a:alpha val="65000"/>
              </a:srgbClr>
            </a:outerShdw>
          </a:effectLst>
        </p:spPr>
      </p:pic>
      <p:sp>
        <p:nvSpPr>
          <p:cNvPr id="11" name="ตัวยึดหมายเลขภาพนิ่ง 10"/>
          <p:cNvSpPr>
            <a:spLocks noGrp="1"/>
          </p:cNvSpPr>
          <p:nvPr>
            <p:ph type="sldNum" sz="quarter" idx="12"/>
          </p:nvPr>
        </p:nvSpPr>
        <p:spPr/>
        <p:txBody>
          <a:bodyPr/>
          <a:lstStyle/>
          <a:p>
            <a:fld id="{A271BE51-7744-45A1-BB2E-466191D36871}" type="slidenum">
              <a:rPr lang="en-US" smtClean="0"/>
              <a:pPr/>
              <a:t>18</a:t>
            </a:fld>
            <a:endParaRPr lang="th-T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19</a:t>
            </a:fld>
            <a:endParaRPr lang="th-TH" dirty="0"/>
          </a:p>
        </p:txBody>
      </p:sp>
      <p:pic>
        <p:nvPicPr>
          <p:cNvPr id="35842" name="Picture 2"/>
          <p:cNvPicPr>
            <a:picLocks noChangeAspect="1" noChangeArrowheads="1"/>
          </p:cNvPicPr>
          <p:nvPr/>
        </p:nvPicPr>
        <p:blipFill>
          <a:blip r:embed="rId2" cstate="print"/>
          <a:srcRect/>
          <a:stretch>
            <a:fillRect/>
          </a:stretch>
        </p:blipFill>
        <p:spPr bwMode="auto">
          <a:xfrm>
            <a:off x="1264394" y="764704"/>
            <a:ext cx="6343650" cy="1247775"/>
          </a:xfrm>
          <a:prstGeom prst="rect">
            <a:avLst/>
          </a:prstGeom>
          <a:ln>
            <a:noFill/>
          </a:ln>
          <a:effectLst>
            <a:outerShdw blurRad="292100" dist="139700" dir="2700000" algn="tl" rotWithShape="0">
              <a:srgbClr val="333333">
                <a:alpha val="65000"/>
              </a:srgbClr>
            </a:outerShdw>
          </a:effectLst>
        </p:spPr>
      </p:pic>
      <p:pic>
        <p:nvPicPr>
          <p:cNvPr id="35843" name="Picture 3"/>
          <p:cNvPicPr>
            <a:picLocks noChangeAspect="1" noChangeArrowheads="1"/>
          </p:cNvPicPr>
          <p:nvPr/>
        </p:nvPicPr>
        <p:blipFill>
          <a:blip r:embed="rId3" cstate="print"/>
          <a:srcRect/>
          <a:stretch>
            <a:fillRect/>
          </a:stretch>
        </p:blipFill>
        <p:spPr bwMode="auto">
          <a:xfrm>
            <a:off x="1259632" y="2312293"/>
            <a:ext cx="6353175" cy="42576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477419" y="476250"/>
            <a:ext cx="2189162" cy="519113"/>
          </a:xfrm>
          <a:prstGeom prst="rect">
            <a:avLst/>
          </a:prstGeom>
          <a:noFill/>
          <a:ln w="9525">
            <a:noFill/>
            <a:miter lim="800000"/>
            <a:headEnd/>
            <a:tailEnd/>
          </a:ln>
          <a:effectLst/>
        </p:spPr>
        <p:txBody>
          <a:bodyPr wrap="none">
            <a:spAutoFit/>
          </a:bodyPr>
          <a:lstStyle/>
          <a:p>
            <a:r>
              <a:rPr lang="en-US" dirty="0">
                <a:latin typeface="Times New Roman" pitchFamily="18" charset="0"/>
              </a:rPr>
              <a:t>3-1    Heat (1)</a:t>
            </a:r>
          </a:p>
        </p:txBody>
      </p:sp>
      <p:sp>
        <p:nvSpPr>
          <p:cNvPr id="3077"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3080" name="Text Box 8"/>
          <p:cNvSpPr txBox="1">
            <a:spLocks noChangeArrowheads="1"/>
          </p:cNvSpPr>
          <p:nvPr/>
        </p:nvSpPr>
        <p:spPr bwMode="auto">
          <a:xfrm>
            <a:off x="323528" y="5068342"/>
            <a:ext cx="4543425" cy="1096962"/>
          </a:xfrm>
          <a:prstGeom prst="rect">
            <a:avLst/>
          </a:prstGeom>
          <a:solidFill>
            <a:schemeClr val="bg1">
              <a:lumMod val="95000"/>
              <a:alpha val="56000"/>
            </a:schemeClr>
          </a:solidFill>
          <a:ln w="9525">
            <a:noFill/>
            <a:miter lim="800000"/>
            <a:headEnd/>
            <a:tailEnd/>
          </a:ln>
          <a:effectLst/>
        </p:spPr>
        <p:txBody>
          <a:bodyPr wrap="none">
            <a:spAutoFit/>
          </a:bodyPr>
          <a:lstStyle/>
          <a:p>
            <a:r>
              <a:rPr lang="en-US" sz="2200" dirty="0">
                <a:latin typeface="Times New Roman" pitchFamily="18" charset="0"/>
              </a:rPr>
              <a:t>Energy can cross the boundary of </a:t>
            </a:r>
          </a:p>
          <a:p>
            <a:r>
              <a:rPr lang="en-US" sz="2200" dirty="0">
                <a:latin typeface="Times New Roman" pitchFamily="18" charset="0"/>
              </a:rPr>
              <a:t>a closed system in two distinct forms : </a:t>
            </a:r>
          </a:p>
          <a:p>
            <a:r>
              <a:rPr lang="en-US" sz="2200" b="1" i="1" u="sng" dirty="0">
                <a:latin typeface="Times New Roman" pitchFamily="18" charset="0"/>
              </a:rPr>
              <a:t>Heat</a:t>
            </a:r>
            <a:r>
              <a:rPr lang="en-US" sz="2200" b="1" dirty="0">
                <a:latin typeface="Times New Roman" pitchFamily="18" charset="0"/>
              </a:rPr>
              <a:t> </a:t>
            </a:r>
            <a:r>
              <a:rPr lang="en-US" sz="2200" dirty="0">
                <a:latin typeface="Times New Roman" pitchFamily="18" charset="0"/>
              </a:rPr>
              <a:t>and </a:t>
            </a:r>
            <a:r>
              <a:rPr lang="en-US" sz="2200" b="1" i="1" u="sng" dirty="0">
                <a:latin typeface="Times New Roman" pitchFamily="18" charset="0"/>
              </a:rPr>
              <a:t>Work</a:t>
            </a:r>
            <a:r>
              <a:rPr lang="en-US" sz="2200" b="1" u="sng" dirty="0">
                <a:latin typeface="Times New Roman" pitchFamily="18" charset="0"/>
              </a:rPr>
              <a:t>.</a:t>
            </a:r>
            <a:endParaRPr lang="th-TH" sz="2200" b="1" u="sng" dirty="0">
              <a:latin typeface="Times New Roman" pitchFamily="18" charset="0"/>
            </a:endParaRPr>
          </a:p>
        </p:txBody>
      </p:sp>
      <p:pic>
        <p:nvPicPr>
          <p:cNvPr id="3097" name="Picture 25"/>
          <p:cNvPicPr>
            <a:picLocks noChangeAspect="1" noChangeArrowheads="1"/>
          </p:cNvPicPr>
          <p:nvPr/>
        </p:nvPicPr>
        <p:blipFill>
          <a:blip r:embed="rId2" cstate="print"/>
          <a:srcRect/>
          <a:stretch>
            <a:fillRect/>
          </a:stretch>
        </p:blipFill>
        <p:spPr bwMode="auto">
          <a:xfrm>
            <a:off x="5652120" y="1484784"/>
            <a:ext cx="2771775" cy="2009775"/>
          </a:xfrm>
          <a:prstGeom prst="rect">
            <a:avLst/>
          </a:prstGeom>
          <a:ln>
            <a:noFill/>
          </a:ln>
          <a:effectLst>
            <a:outerShdw blurRad="292100" dist="139700" dir="2700000" algn="tl" rotWithShape="0">
              <a:srgbClr val="333333">
                <a:alpha val="65000"/>
              </a:srgbClr>
            </a:outerShdw>
          </a:effectLst>
        </p:spPr>
      </p:pic>
      <p:pic>
        <p:nvPicPr>
          <p:cNvPr id="3098" name="Picture 26"/>
          <p:cNvPicPr>
            <a:picLocks noChangeAspect="1" noChangeArrowheads="1"/>
          </p:cNvPicPr>
          <p:nvPr/>
        </p:nvPicPr>
        <p:blipFill>
          <a:blip r:embed="rId3" cstate="print"/>
          <a:srcRect/>
          <a:stretch>
            <a:fillRect/>
          </a:stretch>
        </p:blipFill>
        <p:spPr bwMode="auto">
          <a:xfrm>
            <a:off x="4954463" y="3645024"/>
            <a:ext cx="4010025" cy="3009900"/>
          </a:xfrm>
          <a:prstGeom prst="rect">
            <a:avLst/>
          </a:prstGeom>
          <a:ln>
            <a:noFill/>
          </a:ln>
          <a:effectLst>
            <a:outerShdw blurRad="292100" dist="139700" dir="2700000" algn="tl" rotWithShape="0">
              <a:srgbClr val="333333">
                <a:alpha val="65000"/>
              </a:srgbClr>
            </a:outerShdw>
          </a:effectLst>
        </p:spPr>
      </p:pic>
      <p:pic>
        <p:nvPicPr>
          <p:cNvPr id="3099" name="Picture 27"/>
          <p:cNvPicPr>
            <a:picLocks noChangeAspect="1" noChangeArrowheads="1"/>
          </p:cNvPicPr>
          <p:nvPr/>
        </p:nvPicPr>
        <p:blipFill>
          <a:blip r:embed="rId4" cstate="print"/>
          <a:srcRect/>
          <a:stretch>
            <a:fillRect/>
          </a:stretch>
        </p:blipFill>
        <p:spPr bwMode="auto">
          <a:xfrm>
            <a:off x="899592" y="1700808"/>
            <a:ext cx="3439695" cy="3024336"/>
          </a:xfrm>
          <a:prstGeom prst="rect">
            <a:avLst/>
          </a:prstGeom>
          <a:ln>
            <a:noFill/>
          </a:ln>
          <a:effectLst>
            <a:outerShdw blurRad="292100" dist="139700" dir="2700000" algn="tl" rotWithShape="0">
              <a:srgbClr val="333333">
                <a:alpha val="65000"/>
              </a:srgbClr>
            </a:outerShdw>
          </a:effectLst>
        </p:spPr>
      </p:pic>
      <p:sp>
        <p:nvSpPr>
          <p:cNvPr id="16" name="ตัวยึดหมายเลขภาพนิ่ง 15"/>
          <p:cNvSpPr>
            <a:spLocks noGrp="1"/>
          </p:cNvSpPr>
          <p:nvPr>
            <p:ph type="sldNum" sz="quarter" idx="12"/>
          </p:nvPr>
        </p:nvSpPr>
        <p:spPr/>
        <p:txBody>
          <a:bodyPr/>
          <a:lstStyle/>
          <a:p>
            <a:fld id="{A271BE51-7744-45A1-BB2E-466191D36871}" type="slidenum">
              <a:rPr lang="en-US" smtClean="0"/>
              <a:pPr/>
              <a:t>2</a:t>
            </a:fld>
            <a:endParaRPr lang="th-T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Line 4"/>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8680" name="Rectangle 8"/>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(6)</a:t>
            </a:r>
          </a:p>
        </p:txBody>
      </p:sp>
      <p:sp>
        <p:nvSpPr>
          <p:cNvPr id="28681" name="Rectangle 9"/>
          <p:cNvSpPr>
            <a:spLocks noChangeArrowheads="1"/>
          </p:cNvSpPr>
          <p:nvPr/>
        </p:nvSpPr>
        <p:spPr bwMode="auto">
          <a:xfrm>
            <a:off x="323850" y="1412875"/>
            <a:ext cx="8362950" cy="4525963"/>
          </a:xfrm>
          <a:prstGeom prst="rect">
            <a:avLst/>
          </a:prstGeom>
          <a:noFill/>
          <a:ln w="9525">
            <a:noFill/>
            <a:miter lim="800000"/>
            <a:headEnd/>
            <a:tailEnd/>
          </a:ln>
          <a:effectLst/>
        </p:spPr>
        <p:txBody>
          <a:bodyPr/>
          <a:lstStyle/>
          <a:p>
            <a:pPr marL="342900" indent="-342900">
              <a:spcBef>
                <a:spcPct val="20000"/>
              </a:spcBef>
            </a:pPr>
            <a:r>
              <a:rPr lang="en-US" sz="2400">
                <a:latin typeface="Times New Roman" pitchFamily="18" charset="0"/>
                <a:cs typeface="Cordia New" pitchFamily="34" charset="-34"/>
              </a:rPr>
              <a:t>    </a:t>
            </a:r>
            <a:r>
              <a:rPr lang="en-US" sz="2400" b="1" u="sng">
                <a:latin typeface="Times New Roman" pitchFamily="18" charset="0"/>
                <a:cs typeface="Cordia New" pitchFamily="34" charset="-34"/>
              </a:rPr>
              <a:t>Example 3.4</a:t>
            </a:r>
            <a:r>
              <a:rPr lang="en-US" sz="2400" b="1">
                <a:latin typeface="Times New Roman" pitchFamily="18" charset="0"/>
                <a:cs typeface="Cordia New" pitchFamily="34" charset="-34"/>
              </a:rPr>
              <a:t> </a:t>
            </a:r>
            <a:r>
              <a:rPr lang="th-TH" sz="2400">
                <a:latin typeface="Times New Roman" pitchFamily="18" charset="0"/>
                <a:cs typeface="Cordia New" pitchFamily="34" charset="-34"/>
              </a:rPr>
              <a:t>A </a:t>
            </a:r>
            <a:r>
              <a:rPr lang="en-US" sz="2400">
                <a:latin typeface="Times New Roman" pitchFamily="18" charset="0"/>
                <a:cs typeface="Cordia New" pitchFamily="34" charset="-34"/>
              </a:rPr>
              <a:t>mass of 1.2 kg of air at 150 kPa and 12</a:t>
            </a:r>
            <a:r>
              <a:rPr lang="en-US" sz="2400" baseline="30000">
                <a:latin typeface="Times New Roman" pitchFamily="18" charset="0"/>
                <a:cs typeface="Cordia New" pitchFamily="34" charset="-34"/>
              </a:rPr>
              <a:t>o</a:t>
            </a:r>
            <a:r>
              <a:rPr lang="en-US" sz="2400">
                <a:latin typeface="Times New Roman" pitchFamily="18" charset="0"/>
                <a:cs typeface="Cordia New" pitchFamily="34" charset="-34"/>
              </a:rPr>
              <a:t>C is contained in a gastight, frictionless piston-cylinder device. The air is now compressed to a final pressure of 600 kPa. During the process heat is transferred from the air such that the temperature inside the cylinder remains constant. Calculate the work done during this process.(p.76)</a:t>
            </a:r>
          </a:p>
          <a:p>
            <a:pPr marL="342900" indent="-342900">
              <a:spcBef>
                <a:spcPct val="20000"/>
              </a:spcBef>
            </a:pPr>
            <a:endParaRPr lang="en-US" sz="2400">
              <a:latin typeface="Times New Roman" pitchFamily="18" charset="0"/>
              <a:cs typeface="Cordia New" pitchFamily="34" charset="-34"/>
            </a:endParaRPr>
          </a:p>
          <a:p>
            <a:pPr marL="342900" indent="-342900">
              <a:spcBef>
                <a:spcPct val="20000"/>
              </a:spcBef>
            </a:pPr>
            <a:r>
              <a:rPr lang="en-US" sz="2400">
                <a:latin typeface="Times New Roman" pitchFamily="18" charset="0"/>
                <a:cs typeface="Cordia New" pitchFamily="34" charset="-34"/>
              </a:rPr>
              <a:t>     </a:t>
            </a:r>
            <a:r>
              <a:rPr lang="en-US" sz="2400" b="1" u="sng">
                <a:latin typeface="Times New Roman" pitchFamily="18" charset="0"/>
                <a:cs typeface="Cordia New" pitchFamily="34" charset="-34"/>
              </a:rPr>
              <a:t>Example 3.5</a:t>
            </a:r>
            <a:r>
              <a:rPr lang="en-US" sz="2400">
                <a:latin typeface="Times New Roman" pitchFamily="18" charset="0"/>
                <a:cs typeface="Cordia New" pitchFamily="34" charset="-34"/>
              </a:rPr>
              <a:t>  Nitrogen at an initial state of 300 K, 150 kPa, and 0.2 m</a:t>
            </a:r>
            <a:r>
              <a:rPr lang="en-US" sz="2400" baseline="30000">
                <a:latin typeface="Times New Roman" pitchFamily="18" charset="0"/>
                <a:cs typeface="Cordia New" pitchFamily="34" charset="-34"/>
              </a:rPr>
              <a:t>3</a:t>
            </a:r>
            <a:r>
              <a:rPr lang="en-US" sz="2400">
                <a:latin typeface="Times New Roman" pitchFamily="18" charset="0"/>
                <a:cs typeface="Cordia New" pitchFamily="34" charset="-34"/>
              </a:rPr>
              <a:t> is compressed slowly in an isothermal process to a final pressure of 800 kPa. Determine the work done during this process.</a:t>
            </a:r>
            <a:r>
              <a:rPr lang="th-TH" sz="2400">
                <a:latin typeface="Times New Roman" pitchFamily="18" charset="0"/>
                <a:cs typeface="Cordia New" pitchFamily="34" charset="-34"/>
              </a:rPr>
              <a:t> (</a:t>
            </a:r>
            <a:r>
              <a:rPr lang="en-US" sz="2400">
                <a:latin typeface="Times New Roman" pitchFamily="18" charset="0"/>
                <a:cs typeface="Cordia New" pitchFamily="34" charset="-34"/>
              </a:rPr>
              <a:t>p.77)</a:t>
            </a:r>
            <a:endParaRPr lang="th-TH" sz="2400">
              <a:latin typeface="Times New Roman" pitchFamily="18" charset="0"/>
            </a:endParaRP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20</a:t>
            </a:fld>
            <a:endParaRPr lang="th-TH"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979613" y="5013325"/>
            <a:ext cx="5113337" cy="1008063"/>
          </a:xfrm>
          <a:prstGeom prst="rect">
            <a:avLst/>
          </a:prstGeom>
          <a:solidFill>
            <a:schemeClr val="bg1">
              <a:lumMod val="95000"/>
              <a:alpha val="64000"/>
            </a:schemeClr>
          </a:solidFill>
          <a:ln w="9525">
            <a:solidFill>
              <a:schemeClr val="tx1"/>
            </a:solidFill>
            <a:miter lim="800000"/>
            <a:headEnd/>
            <a:tailEnd/>
          </a:ln>
          <a:effectLst/>
        </p:spPr>
        <p:txBody>
          <a:bodyPr wrap="none" anchor="ctr"/>
          <a:lstStyle/>
          <a:p>
            <a:endParaRPr lang="th-TH"/>
          </a:p>
        </p:txBody>
      </p:sp>
      <p:sp>
        <p:nvSpPr>
          <p:cNvPr id="20487" name="Text Box 7"/>
          <p:cNvSpPr txBox="1">
            <a:spLocks noChangeArrowheads="1"/>
          </p:cNvSpPr>
          <p:nvPr/>
        </p:nvSpPr>
        <p:spPr bwMode="auto">
          <a:xfrm>
            <a:off x="611188" y="1341438"/>
            <a:ext cx="4624387" cy="457200"/>
          </a:xfrm>
          <a:prstGeom prst="rect">
            <a:avLst/>
          </a:prstGeom>
          <a:noFill/>
          <a:ln w="9525">
            <a:noFill/>
            <a:miter lim="800000"/>
            <a:headEnd/>
            <a:tailEnd/>
          </a:ln>
          <a:effectLst/>
        </p:spPr>
        <p:txBody>
          <a:bodyPr wrap="none">
            <a:spAutoFit/>
          </a:bodyPr>
          <a:lstStyle/>
          <a:p>
            <a:r>
              <a:rPr lang="en-US" sz="2400" b="1" u="sng">
                <a:latin typeface="Times New Roman" pitchFamily="18" charset="0"/>
              </a:rPr>
              <a:t>b) Isobaric Process ( </a:t>
            </a:r>
            <a:r>
              <a:rPr lang="en-US" sz="2400" b="1" i="1" u="sng">
                <a:latin typeface="Times New Roman" pitchFamily="18" charset="0"/>
              </a:rPr>
              <a:t>P</a:t>
            </a:r>
            <a:r>
              <a:rPr lang="en-US" sz="2400" b="1" u="sng">
                <a:latin typeface="Times New Roman" pitchFamily="18" charset="0"/>
              </a:rPr>
              <a:t> = constant)</a:t>
            </a:r>
          </a:p>
        </p:txBody>
      </p:sp>
      <p:sp>
        <p:nvSpPr>
          <p:cNvPr id="20488" name="Line 8"/>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0493" name="Rectangle 13"/>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(7)</a:t>
            </a:r>
          </a:p>
        </p:txBody>
      </p:sp>
      <p:graphicFrame>
        <p:nvGraphicFramePr>
          <p:cNvPr id="20496" name="Object 16"/>
          <p:cNvGraphicFramePr>
            <a:graphicFrameLocks noChangeAspect="1"/>
          </p:cNvGraphicFramePr>
          <p:nvPr/>
        </p:nvGraphicFramePr>
        <p:xfrm>
          <a:off x="2411413" y="5229225"/>
          <a:ext cx="4381500" cy="681038"/>
        </p:xfrm>
        <a:graphic>
          <a:graphicData uri="http://schemas.openxmlformats.org/presentationml/2006/ole">
            <p:oleObj spid="_x0000_s20496" name="Equation" r:id="rId3" imgW="1600200" imgH="330120" progId="Equation.3">
              <p:embed/>
            </p:oleObj>
          </a:graphicData>
        </a:graphic>
      </p:graphicFrame>
      <p:pic>
        <p:nvPicPr>
          <p:cNvPr id="20498" name="Picture 18" descr="fig309"/>
          <p:cNvPicPr>
            <a:picLocks noChangeAspect="1" noChangeArrowheads="1"/>
          </p:cNvPicPr>
          <p:nvPr/>
        </p:nvPicPr>
        <p:blipFill>
          <a:blip r:embed="rId4" cstate="print"/>
          <a:srcRect/>
          <a:stretch>
            <a:fillRect/>
          </a:stretch>
        </p:blipFill>
        <p:spPr bwMode="auto">
          <a:xfrm>
            <a:off x="647700" y="1844675"/>
            <a:ext cx="7848600" cy="3024188"/>
          </a:xfrm>
          <a:prstGeom prst="rect">
            <a:avLst/>
          </a:prstGeom>
          <a:ln>
            <a:noFill/>
          </a:ln>
          <a:effectLst>
            <a:outerShdw blurRad="292100" dist="139700" dir="2700000" algn="tl" rotWithShape="0">
              <a:srgbClr val="333333">
                <a:alpha val="65000"/>
              </a:srgbClr>
            </a:outerShdw>
          </a:effectLst>
        </p:spPr>
      </p:pic>
      <p:sp>
        <p:nvSpPr>
          <p:cNvPr id="13" name="ตัวยึดหมายเลขภาพนิ่ง 12"/>
          <p:cNvSpPr>
            <a:spLocks noGrp="1"/>
          </p:cNvSpPr>
          <p:nvPr>
            <p:ph type="sldNum" sz="quarter" idx="12"/>
          </p:nvPr>
        </p:nvSpPr>
        <p:spPr/>
        <p:txBody>
          <a:bodyPr/>
          <a:lstStyle/>
          <a:p>
            <a:fld id="{A271BE51-7744-45A1-BB2E-466191D36871}" type="slidenum">
              <a:rPr lang="en-US" smtClean="0"/>
              <a:pPr/>
              <a:t>21</a:t>
            </a:fld>
            <a:endParaRPr lang="th-T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Line 6"/>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6634" name="Rectangle 10"/>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(8)</a:t>
            </a:r>
          </a:p>
        </p:txBody>
      </p:sp>
      <p:sp>
        <p:nvSpPr>
          <p:cNvPr id="26638" name="Rectangle 14"/>
          <p:cNvSpPr>
            <a:spLocks noChangeArrowheads="1"/>
          </p:cNvSpPr>
          <p:nvPr/>
        </p:nvSpPr>
        <p:spPr bwMode="auto">
          <a:xfrm>
            <a:off x="395288" y="1484313"/>
            <a:ext cx="8362950" cy="4525962"/>
          </a:xfrm>
          <a:prstGeom prst="rect">
            <a:avLst/>
          </a:prstGeom>
          <a:noFill/>
          <a:ln w="9525">
            <a:noFill/>
            <a:miter lim="800000"/>
            <a:headEnd/>
            <a:tailEnd/>
          </a:ln>
          <a:effectLst/>
        </p:spPr>
        <p:txBody>
          <a:bodyPr/>
          <a:lstStyle/>
          <a:p>
            <a:pPr marL="342900" indent="-342900">
              <a:spcBef>
                <a:spcPct val="20000"/>
              </a:spcBef>
            </a:pPr>
            <a:r>
              <a:rPr lang="en-US" sz="2400" dirty="0">
                <a:latin typeface="Times New Roman" pitchFamily="18" charset="0"/>
                <a:cs typeface="Cordia New" pitchFamily="34" charset="-34"/>
              </a:rPr>
              <a:t>    </a:t>
            </a:r>
            <a:r>
              <a:rPr lang="en-US" sz="2400" b="1" u="sng" dirty="0">
                <a:latin typeface="Times New Roman" pitchFamily="18" charset="0"/>
                <a:cs typeface="Cordia New" pitchFamily="34" charset="-34"/>
              </a:rPr>
              <a:t>Example 3.6</a:t>
            </a:r>
            <a:r>
              <a:rPr lang="th-TH" sz="2400" b="1" dirty="0">
                <a:latin typeface="Times New Roman" pitchFamily="18" charset="0"/>
                <a:cs typeface="Cordia New" pitchFamily="34" charset="-34"/>
              </a:rPr>
              <a:t>  </a:t>
            </a:r>
            <a:r>
              <a:rPr lang="th-TH" sz="2400" dirty="0">
                <a:latin typeface="Times New Roman" pitchFamily="18" charset="0"/>
                <a:cs typeface="Cordia New" pitchFamily="34" charset="-34"/>
              </a:rPr>
              <a:t>A </a:t>
            </a:r>
            <a:r>
              <a:rPr lang="en-US" sz="2400" dirty="0">
                <a:latin typeface="Times New Roman" pitchFamily="18" charset="0"/>
                <a:cs typeface="Cordia New" pitchFamily="34" charset="-34"/>
              </a:rPr>
              <a:t>mass of 5 kg of saturated water vapor at </a:t>
            </a:r>
            <a:r>
              <a:rPr lang="en-US" sz="2400" dirty="0" smtClean="0">
                <a:latin typeface="Times New Roman" pitchFamily="18" charset="0"/>
                <a:cs typeface="Cordia New" pitchFamily="34" charset="-34"/>
              </a:rPr>
              <a:t>300 </a:t>
            </a:r>
            <a:r>
              <a:rPr lang="en-US" sz="2400" dirty="0" err="1">
                <a:latin typeface="Times New Roman" pitchFamily="18" charset="0"/>
                <a:cs typeface="Cordia New" pitchFamily="34" charset="-34"/>
              </a:rPr>
              <a:t>kPa</a:t>
            </a:r>
            <a:r>
              <a:rPr lang="en-US" sz="2400" dirty="0">
                <a:latin typeface="Times New Roman" pitchFamily="18" charset="0"/>
                <a:cs typeface="Cordia New" pitchFamily="34" charset="-34"/>
              </a:rPr>
              <a:t> is heated at constant pressure until the temperature reaches </a:t>
            </a:r>
            <a:r>
              <a:rPr lang="en-US" sz="2400" dirty="0" smtClean="0">
                <a:latin typeface="Times New Roman" pitchFamily="18" charset="0"/>
                <a:cs typeface="Cordia New" pitchFamily="34" charset="-34"/>
              </a:rPr>
              <a:t>200</a:t>
            </a:r>
            <a:r>
              <a:rPr lang="en-US" sz="2400" baseline="30000" dirty="0" smtClean="0">
                <a:latin typeface="Times New Roman" pitchFamily="18" charset="0"/>
                <a:cs typeface="Cordia New" pitchFamily="34" charset="-34"/>
              </a:rPr>
              <a:t>o</a:t>
            </a:r>
            <a:r>
              <a:rPr lang="en-US" sz="2400" dirty="0" smtClean="0">
                <a:latin typeface="Times New Roman" pitchFamily="18" charset="0"/>
                <a:cs typeface="Cordia New" pitchFamily="34" charset="-34"/>
              </a:rPr>
              <a:t>C</a:t>
            </a:r>
            <a:r>
              <a:rPr lang="en-US" sz="2400" dirty="0">
                <a:latin typeface="Times New Roman" pitchFamily="18" charset="0"/>
                <a:cs typeface="Cordia New" pitchFamily="34" charset="-34"/>
              </a:rPr>
              <a:t>. Calculate the work done by the steam during this process. </a:t>
            </a:r>
            <a:endParaRPr lang="th-TH" sz="2400" dirty="0">
              <a:latin typeface="Times New Roman" pitchFamily="18" charset="0"/>
              <a:cs typeface="Cordia New" pitchFamily="34" charset="-34"/>
            </a:endParaRP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22</a:t>
            </a:fld>
            <a:endParaRPr lang="th-T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23</a:t>
            </a:fld>
            <a:endParaRPr lang="th-TH" dirty="0"/>
          </a:p>
        </p:txBody>
      </p:sp>
      <p:pic>
        <p:nvPicPr>
          <p:cNvPr id="36866" name="Picture 2"/>
          <p:cNvPicPr>
            <a:picLocks noChangeAspect="1" noChangeArrowheads="1"/>
          </p:cNvPicPr>
          <p:nvPr/>
        </p:nvPicPr>
        <p:blipFill>
          <a:blip r:embed="rId2" cstate="print"/>
          <a:srcRect/>
          <a:stretch>
            <a:fillRect/>
          </a:stretch>
        </p:blipFill>
        <p:spPr bwMode="auto">
          <a:xfrm>
            <a:off x="133350" y="923925"/>
            <a:ext cx="8877300" cy="501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24</a:t>
            </a:fld>
            <a:endParaRPr lang="th-TH" dirty="0"/>
          </a:p>
        </p:txBody>
      </p:sp>
      <p:sp>
        <p:nvSpPr>
          <p:cNvPr id="3" name="Rectangle 14"/>
          <p:cNvSpPr>
            <a:spLocks noChangeArrowheads="1"/>
          </p:cNvSpPr>
          <p:nvPr/>
        </p:nvSpPr>
        <p:spPr bwMode="auto">
          <a:xfrm>
            <a:off x="395288" y="1484313"/>
            <a:ext cx="8362950" cy="4525962"/>
          </a:xfrm>
          <a:prstGeom prst="rect">
            <a:avLst/>
          </a:prstGeom>
          <a:noFill/>
          <a:ln w="9525">
            <a:noFill/>
            <a:miter lim="800000"/>
            <a:headEnd/>
            <a:tailEnd/>
          </a:ln>
          <a:effectLst/>
        </p:spPr>
        <p:txBody>
          <a:bodyPr/>
          <a:lstStyle/>
          <a:p>
            <a:pPr marL="342900" indent="-342900">
              <a:spcBef>
                <a:spcPct val="20000"/>
              </a:spcBef>
            </a:pPr>
            <a:r>
              <a:rPr lang="en-US" sz="2400" dirty="0" smtClean="0">
                <a:latin typeface="Times New Roman" pitchFamily="18" charset="0"/>
                <a:cs typeface="Cordia New" pitchFamily="34" charset="-34"/>
              </a:rPr>
              <a:t>     </a:t>
            </a:r>
            <a:r>
              <a:rPr lang="en-US" sz="2400" b="1" u="sng" dirty="0">
                <a:latin typeface="Times New Roman" pitchFamily="18" charset="0"/>
                <a:cs typeface="Cordia New" pitchFamily="34" charset="-34"/>
              </a:rPr>
              <a:t>Example 3.7</a:t>
            </a:r>
            <a:r>
              <a:rPr lang="en-US" sz="2400" dirty="0">
                <a:latin typeface="Times New Roman" pitchFamily="18" charset="0"/>
                <a:cs typeface="Cordia New" pitchFamily="34" charset="-34"/>
              </a:rPr>
              <a:t>  A frictionless piston cylinder </a:t>
            </a:r>
            <a:r>
              <a:rPr lang="en-US" sz="2400" dirty="0" err="1">
                <a:latin typeface="Times New Roman" pitchFamily="18" charset="0"/>
                <a:cs typeface="Cordia New" pitchFamily="34" charset="-34"/>
              </a:rPr>
              <a:t>devic</a:t>
            </a:r>
            <a:r>
              <a:rPr lang="en-US" sz="2400" dirty="0">
                <a:latin typeface="Times New Roman" pitchFamily="18" charset="0"/>
                <a:cs typeface="Cordia New" pitchFamily="34" charset="-34"/>
              </a:rPr>
              <a:t> initially contains 200 L of saturated liquid refrigerant-12. The piston is free to move, and its mass is such that it maintains a pressure of 800 </a:t>
            </a:r>
            <a:r>
              <a:rPr lang="en-US" sz="2400" dirty="0" err="1">
                <a:latin typeface="Times New Roman" pitchFamily="18" charset="0"/>
                <a:cs typeface="Cordia New" pitchFamily="34" charset="-34"/>
              </a:rPr>
              <a:t>kPa</a:t>
            </a:r>
            <a:r>
              <a:rPr lang="en-US" sz="2400" dirty="0">
                <a:latin typeface="Times New Roman" pitchFamily="18" charset="0"/>
                <a:cs typeface="Cordia New" pitchFamily="34" charset="-34"/>
              </a:rPr>
              <a:t> on the refrigerant. The refrigerant is now heated until its temperature rises to 50</a:t>
            </a:r>
            <a:r>
              <a:rPr lang="en-US" sz="2400" baseline="30000" dirty="0">
                <a:latin typeface="Times New Roman" pitchFamily="18" charset="0"/>
                <a:cs typeface="Cordia New" pitchFamily="34" charset="-34"/>
              </a:rPr>
              <a:t>o</a:t>
            </a:r>
            <a:r>
              <a:rPr lang="en-US" sz="2400" dirty="0">
                <a:latin typeface="Times New Roman" pitchFamily="18" charset="0"/>
                <a:cs typeface="Cordia New" pitchFamily="34" charset="-34"/>
              </a:rPr>
              <a:t>C. Calculate the work done during this process.</a:t>
            </a:r>
            <a:r>
              <a:rPr lang="th-TH" sz="2400" dirty="0">
                <a:latin typeface="Times New Roman" pitchFamily="18" charset="0"/>
                <a:cs typeface="Cordia New" pitchFamily="34" charset="-34"/>
              </a:rPr>
              <a:t> (</a:t>
            </a:r>
            <a:r>
              <a:rPr lang="en-US" sz="2400" dirty="0">
                <a:latin typeface="Times New Roman" pitchFamily="18" charset="0"/>
                <a:cs typeface="Cordia New" pitchFamily="34" charset="-34"/>
              </a:rPr>
              <a:t>p.75)</a:t>
            </a:r>
            <a:endParaRPr lang="th-TH" sz="2400" dirty="0">
              <a:latin typeface="Times New Roman" pitchFamily="18" charset="0"/>
              <a:cs typeface="Cordia New" pitchFamily="34" charset="-34"/>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2700338" y="1844675"/>
            <a:ext cx="3455987" cy="863600"/>
          </a:xfrm>
          <a:prstGeom prst="rect">
            <a:avLst/>
          </a:prstGeom>
          <a:solidFill>
            <a:schemeClr val="bg1">
              <a:lumMod val="95000"/>
              <a:alpha val="51000"/>
            </a:schemeClr>
          </a:solidFill>
          <a:ln w="9525">
            <a:solidFill>
              <a:schemeClr val="tx1"/>
            </a:solidFill>
            <a:miter lim="800000"/>
            <a:headEnd/>
            <a:tailEnd/>
          </a:ln>
          <a:effectLst/>
        </p:spPr>
        <p:txBody>
          <a:bodyPr wrap="none" anchor="ctr"/>
          <a:lstStyle/>
          <a:p>
            <a:endParaRPr lang="th-TH"/>
          </a:p>
        </p:txBody>
      </p:sp>
      <p:sp>
        <p:nvSpPr>
          <p:cNvPr id="23557" name="Text Box 5"/>
          <p:cNvSpPr txBox="1">
            <a:spLocks noChangeArrowheads="1"/>
          </p:cNvSpPr>
          <p:nvPr/>
        </p:nvSpPr>
        <p:spPr bwMode="auto">
          <a:xfrm>
            <a:off x="611188" y="1341438"/>
            <a:ext cx="4775200" cy="457200"/>
          </a:xfrm>
          <a:prstGeom prst="rect">
            <a:avLst/>
          </a:prstGeom>
          <a:noFill/>
          <a:ln w="9525">
            <a:noFill/>
            <a:miter lim="800000"/>
            <a:headEnd/>
            <a:tailEnd/>
          </a:ln>
          <a:effectLst/>
        </p:spPr>
        <p:txBody>
          <a:bodyPr wrap="none">
            <a:spAutoFit/>
          </a:bodyPr>
          <a:lstStyle/>
          <a:p>
            <a:r>
              <a:rPr lang="en-US" sz="2400" b="1" u="sng">
                <a:latin typeface="Times New Roman" pitchFamily="18" charset="0"/>
              </a:rPr>
              <a:t>c) Isometric Process ( </a:t>
            </a:r>
            <a:r>
              <a:rPr lang="en-US" sz="2400" b="1" i="1" u="sng">
                <a:latin typeface="Times New Roman" pitchFamily="18" charset="0"/>
              </a:rPr>
              <a:t>V</a:t>
            </a:r>
            <a:r>
              <a:rPr lang="en-US" sz="2400" b="1" u="sng">
                <a:latin typeface="Times New Roman" pitchFamily="18" charset="0"/>
              </a:rPr>
              <a:t> = constant)</a:t>
            </a:r>
          </a:p>
        </p:txBody>
      </p:sp>
      <p:sp>
        <p:nvSpPr>
          <p:cNvPr id="23558" name="Line 6"/>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3562" name="Rectangle 10"/>
          <p:cNvSpPr>
            <a:spLocks noChangeArrowheads="1"/>
          </p:cNvSpPr>
          <p:nvPr/>
        </p:nvSpPr>
        <p:spPr bwMode="auto">
          <a:xfrm>
            <a:off x="1763713" y="476250"/>
            <a:ext cx="58705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(9)</a:t>
            </a:r>
          </a:p>
        </p:txBody>
      </p:sp>
      <p:graphicFrame>
        <p:nvGraphicFramePr>
          <p:cNvPr id="23563" name="Object 11"/>
          <p:cNvGraphicFramePr>
            <a:graphicFrameLocks noChangeAspect="1"/>
          </p:cNvGraphicFramePr>
          <p:nvPr/>
        </p:nvGraphicFramePr>
        <p:xfrm>
          <a:off x="2987675" y="1916113"/>
          <a:ext cx="2886075" cy="681037"/>
        </p:xfrm>
        <a:graphic>
          <a:graphicData uri="http://schemas.openxmlformats.org/presentationml/2006/ole">
            <p:oleObj spid="_x0000_s23563" name="Equation" r:id="rId3" imgW="1054080" imgH="330120" progId="Equation.3">
              <p:embed/>
            </p:oleObj>
          </a:graphicData>
        </a:graphic>
      </p:graphicFrame>
      <p:sp>
        <p:nvSpPr>
          <p:cNvPr id="23565" name="Text Box 13"/>
          <p:cNvSpPr txBox="1">
            <a:spLocks noChangeArrowheads="1"/>
          </p:cNvSpPr>
          <p:nvPr/>
        </p:nvSpPr>
        <p:spPr bwMode="auto">
          <a:xfrm>
            <a:off x="684213" y="2781300"/>
            <a:ext cx="4897437" cy="457200"/>
          </a:xfrm>
          <a:prstGeom prst="rect">
            <a:avLst/>
          </a:prstGeom>
          <a:noFill/>
          <a:ln w="9525">
            <a:noFill/>
            <a:miter lim="800000"/>
            <a:headEnd/>
            <a:tailEnd/>
          </a:ln>
          <a:effectLst/>
        </p:spPr>
        <p:txBody>
          <a:bodyPr wrap="none">
            <a:spAutoFit/>
          </a:bodyPr>
          <a:lstStyle/>
          <a:p>
            <a:r>
              <a:rPr lang="en-US" sz="2400" b="1" u="sng">
                <a:latin typeface="Times New Roman" pitchFamily="18" charset="0"/>
              </a:rPr>
              <a:t>d) Polytropic Process (                      )</a:t>
            </a:r>
          </a:p>
        </p:txBody>
      </p:sp>
      <p:graphicFrame>
        <p:nvGraphicFramePr>
          <p:cNvPr id="23567" name="Object 15"/>
          <p:cNvGraphicFramePr>
            <a:graphicFrameLocks noChangeAspect="1"/>
          </p:cNvGraphicFramePr>
          <p:nvPr/>
        </p:nvGraphicFramePr>
        <p:xfrm>
          <a:off x="3779838" y="2781300"/>
          <a:ext cx="1598612" cy="419100"/>
        </p:xfrm>
        <a:graphic>
          <a:graphicData uri="http://schemas.openxmlformats.org/presentationml/2006/ole">
            <p:oleObj spid="_x0000_s23567" name="Equation" r:id="rId4" imgW="583920" imgH="203040" progId="Equation.3">
              <p:embed/>
            </p:oleObj>
          </a:graphicData>
        </a:graphic>
      </p:graphicFrame>
      <p:pic>
        <p:nvPicPr>
          <p:cNvPr id="23568" name="Picture 16" descr="fig310"/>
          <p:cNvPicPr>
            <a:picLocks noChangeAspect="1" noChangeArrowheads="1"/>
          </p:cNvPicPr>
          <p:nvPr/>
        </p:nvPicPr>
        <p:blipFill>
          <a:blip r:embed="rId5" cstate="print"/>
          <a:srcRect/>
          <a:stretch>
            <a:fillRect/>
          </a:stretch>
        </p:blipFill>
        <p:spPr bwMode="auto">
          <a:xfrm>
            <a:off x="1115219" y="3429000"/>
            <a:ext cx="6913562" cy="2663825"/>
          </a:xfrm>
          <a:prstGeom prst="rect">
            <a:avLst/>
          </a:prstGeom>
          <a:ln>
            <a:noFill/>
          </a:ln>
          <a:effectLst>
            <a:outerShdw blurRad="292100" dist="139700" dir="2700000" algn="tl" rotWithShape="0">
              <a:srgbClr val="333333">
                <a:alpha val="65000"/>
              </a:srgbClr>
            </a:outerShdw>
          </a:effectLst>
        </p:spPr>
      </p:pic>
      <p:sp>
        <p:nvSpPr>
          <p:cNvPr id="15" name="ตัวยึดหมายเลขภาพนิ่ง 14"/>
          <p:cNvSpPr>
            <a:spLocks noGrp="1"/>
          </p:cNvSpPr>
          <p:nvPr>
            <p:ph type="sldNum" sz="quarter" idx="12"/>
          </p:nvPr>
        </p:nvSpPr>
        <p:spPr/>
        <p:txBody>
          <a:bodyPr/>
          <a:lstStyle/>
          <a:p>
            <a:fld id="{A271BE51-7744-45A1-BB2E-466191D36871}" type="slidenum">
              <a:rPr lang="en-US" smtClean="0"/>
              <a:pPr/>
              <a:t>25</a:t>
            </a:fld>
            <a:endParaRPr lang="th-TH"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9" name="Rectangle 33"/>
          <p:cNvSpPr>
            <a:spLocks noChangeArrowheads="1"/>
          </p:cNvSpPr>
          <p:nvPr/>
        </p:nvSpPr>
        <p:spPr bwMode="auto">
          <a:xfrm>
            <a:off x="1403350" y="5516563"/>
            <a:ext cx="3673475" cy="1081087"/>
          </a:xfrm>
          <a:prstGeom prst="rect">
            <a:avLst/>
          </a:prstGeom>
          <a:solidFill>
            <a:schemeClr val="bg1">
              <a:lumMod val="95000"/>
              <a:alpha val="66000"/>
            </a:schemeClr>
          </a:solidFill>
          <a:ln w="9525">
            <a:solidFill>
              <a:schemeClr val="tx1"/>
            </a:solidFill>
            <a:miter lim="800000"/>
            <a:headEnd/>
            <a:tailEnd/>
          </a:ln>
          <a:effectLst/>
        </p:spPr>
        <p:txBody>
          <a:bodyPr wrap="none" anchor="ctr"/>
          <a:lstStyle/>
          <a:p>
            <a:endParaRPr lang="th-TH"/>
          </a:p>
        </p:txBody>
      </p:sp>
      <p:sp>
        <p:nvSpPr>
          <p:cNvPr id="24592" name="Line 16"/>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4596" name="Rectangle 20"/>
          <p:cNvSpPr>
            <a:spLocks noChangeArrowheads="1"/>
          </p:cNvSpPr>
          <p:nvPr/>
        </p:nvSpPr>
        <p:spPr bwMode="auto">
          <a:xfrm>
            <a:off x="1763713" y="476250"/>
            <a:ext cx="60483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(10)</a:t>
            </a:r>
          </a:p>
        </p:txBody>
      </p:sp>
      <p:graphicFrame>
        <p:nvGraphicFramePr>
          <p:cNvPr id="24599" name="Object 23"/>
          <p:cNvGraphicFramePr>
            <a:graphicFrameLocks noChangeAspect="1"/>
          </p:cNvGraphicFramePr>
          <p:nvPr/>
        </p:nvGraphicFramePr>
        <p:xfrm>
          <a:off x="1547813" y="1341438"/>
          <a:ext cx="1598612" cy="419100"/>
        </p:xfrm>
        <a:graphic>
          <a:graphicData uri="http://schemas.openxmlformats.org/presentationml/2006/ole">
            <p:oleObj spid="_x0000_s24599" name="Equation" r:id="rId3" imgW="583920" imgH="203040" progId="Equation.3">
              <p:embed/>
            </p:oleObj>
          </a:graphicData>
        </a:graphic>
      </p:graphicFrame>
      <p:graphicFrame>
        <p:nvGraphicFramePr>
          <p:cNvPr id="24600" name="Object 24"/>
          <p:cNvGraphicFramePr>
            <a:graphicFrameLocks noChangeAspect="1"/>
          </p:cNvGraphicFramePr>
          <p:nvPr/>
        </p:nvGraphicFramePr>
        <p:xfrm>
          <a:off x="5076825" y="1341438"/>
          <a:ext cx="1703388" cy="419100"/>
        </p:xfrm>
        <a:graphic>
          <a:graphicData uri="http://schemas.openxmlformats.org/presentationml/2006/ole">
            <p:oleObj spid="_x0000_s24600" name="Equation" r:id="rId4" imgW="622080" imgH="203040" progId="Equation.3">
              <p:embed/>
            </p:oleObj>
          </a:graphicData>
        </a:graphic>
      </p:graphicFrame>
      <p:graphicFrame>
        <p:nvGraphicFramePr>
          <p:cNvPr id="24601" name="Object 25"/>
          <p:cNvGraphicFramePr>
            <a:graphicFrameLocks noChangeAspect="1"/>
          </p:cNvGraphicFramePr>
          <p:nvPr/>
        </p:nvGraphicFramePr>
        <p:xfrm>
          <a:off x="827088" y="1916113"/>
          <a:ext cx="4484687" cy="681037"/>
        </p:xfrm>
        <a:graphic>
          <a:graphicData uri="http://schemas.openxmlformats.org/presentationml/2006/ole">
            <p:oleObj spid="_x0000_s24601" name="Equation" r:id="rId5" imgW="1638000" imgH="330120" progId="Equation.3">
              <p:embed/>
            </p:oleObj>
          </a:graphicData>
        </a:graphic>
      </p:graphicFrame>
      <p:graphicFrame>
        <p:nvGraphicFramePr>
          <p:cNvPr id="24602" name="Object 26"/>
          <p:cNvGraphicFramePr>
            <a:graphicFrameLocks noChangeAspect="1"/>
          </p:cNvGraphicFramePr>
          <p:nvPr/>
        </p:nvGraphicFramePr>
        <p:xfrm>
          <a:off x="755650" y="2565400"/>
          <a:ext cx="6432550" cy="1047750"/>
        </p:xfrm>
        <a:graphic>
          <a:graphicData uri="http://schemas.openxmlformats.org/presentationml/2006/ole">
            <p:oleObj spid="_x0000_s24602" name="Equation" r:id="rId6" imgW="2349360" imgH="507960" progId="Equation.3">
              <p:embed/>
            </p:oleObj>
          </a:graphicData>
        </a:graphic>
      </p:graphicFrame>
      <p:graphicFrame>
        <p:nvGraphicFramePr>
          <p:cNvPr id="24603" name="Object 27"/>
          <p:cNvGraphicFramePr>
            <a:graphicFrameLocks noChangeAspect="1"/>
          </p:cNvGraphicFramePr>
          <p:nvPr/>
        </p:nvGraphicFramePr>
        <p:xfrm>
          <a:off x="5795963" y="3789363"/>
          <a:ext cx="2930525" cy="471487"/>
        </p:xfrm>
        <a:graphic>
          <a:graphicData uri="http://schemas.openxmlformats.org/presentationml/2006/ole">
            <p:oleObj spid="_x0000_s24603" name="Equation" r:id="rId7" imgW="1269720" imgH="228600" progId="Equation.3">
              <p:embed/>
            </p:oleObj>
          </a:graphicData>
        </a:graphic>
      </p:graphicFrame>
      <p:graphicFrame>
        <p:nvGraphicFramePr>
          <p:cNvPr id="24604" name="Object 28"/>
          <p:cNvGraphicFramePr>
            <a:graphicFrameLocks noChangeAspect="1"/>
          </p:cNvGraphicFramePr>
          <p:nvPr/>
        </p:nvGraphicFramePr>
        <p:xfrm>
          <a:off x="684213" y="3789363"/>
          <a:ext cx="4795837" cy="865187"/>
        </p:xfrm>
        <a:graphic>
          <a:graphicData uri="http://schemas.openxmlformats.org/presentationml/2006/ole">
            <p:oleObj spid="_x0000_s24604" name="Equation" r:id="rId8" imgW="1752480" imgH="419040" progId="Equation.3">
              <p:embed/>
            </p:oleObj>
          </a:graphicData>
        </a:graphic>
      </p:graphicFrame>
      <p:graphicFrame>
        <p:nvGraphicFramePr>
          <p:cNvPr id="24605" name="Object 29"/>
          <p:cNvGraphicFramePr>
            <a:graphicFrameLocks noChangeAspect="1"/>
          </p:cNvGraphicFramePr>
          <p:nvPr/>
        </p:nvGraphicFramePr>
        <p:xfrm>
          <a:off x="684213" y="4652963"/>
          <a:ext cx="2919412" cy="812800"/>
        </p:xfrm>
        <a:graphic>
          <a:graphicData uri="http://schemas.openxmlformats.org/presentationml/2006/ole">
            <p:oleObj spid="_x0000_s24605" name="Equation" r:id="rId9" imgW="1066680" imgH="393480" progId="Equation.3">
              <p:embed/>
            </p:oleObj>
          </a:graphicData>
        </a:graphic>
      </p:graphicFrame>
      <p:graphicFrame>
        <p:nvGraphicFramePr>
          <p:cNvPr id="24606" name="Object 30"/>
          <p:cNvGraphicFramePr>
            <a:graphicFrameLocks noChangeAspect="1"/>
          </p:cNvGraphicFramePr>
          <p:nvPr/>
        </p:nvGraphicFramePr>
        <p:xfrm>
          <a:off x="4356100" y="4797425"/>
          <a:ext cx="2608263" cy="419100"/>
        </p:xfrm>
        <a:graphic>
          <a:graphicData uri="http://schemas.openxmlformats.org/presentationml/2006/ole">
            <p:oleObj spid="_x0000_s24606" name="Equation" r:id="rId10" imgW="952200" imgH="203040" progId="Equation.3">
              <p:embed/>
            </p:oleObj>
          </a:graphicData>
        </a:graphic>
      </p:graphicFrame>
      <p:graphicFrame>
        <p:nvGraphicFramePr>
          <p:cNvPr id="24607" name="Object 31"/>
          <p:cNvGraphicFramePr>
            <a:graphicFrameLocks noChangeAspect="1"/>
          </p:cNvGraphicFramePr>
          <p:nvPr/>
        </p:nvGraphicFramePr>
        <p:xfrm>
          <a:off x="1692275" y="5661025"/>
          <a:ext cx="3059113" cy="812800"/>
        </p:xfrm>
        <a:graphic>
          <a:graphicData uri="http://schemas.openxmlformats.org/presentationml/2006/ole">
            <p:oleObj spid="_x0000_s24607" name="Equation" r:id="rId11" imgW="1117440" imgH="393480" progId="Equation.3">
              <p:embed/>
            </p:oleObj>
          </a:graphicData>
        </a:graphic>
      </p:graphicFrame>
      <p:sp>
        <p:nvSpPr>
          <p:cNvPr id="24608" name="AutoShape 32"/>
          <p:cNvSpPr>
            <a:spLocks noChangeArrowheads="1"/>
          </p:cNvSpPr>
          <p:nvPr/>
        </p:nvSpPr>
        <p:spPr bwMode="auto">
          <a:xfrm>
            <a:off x="3708400" y="1341438"/>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th-TH"/>
          </a:p>
        </p:txBody>
      </p:sp>
      <p:sp>
        <p:nvSpPr>
          <p:cNvPr id="20" name="ตัวยึดหมายเลขภาพนิ่ง 19"/>
          <p:cNvSpPr>
            <a:spLocks noGrp="1"/>
          </p:cNvSpPr>
          <p:nvPr>
            <p:ph type="sldNum" sz="quarter" idx="12"/>
          </p:nvPr>
        </p:nvSpPr>
        <p:spPr/>
        <p:txBody>
          <a:bodyPr/>
          <a:lstStyle/>
          <a:p>
            <a:fld id="{A271BE51-7744-45A1-BB2E-466191D36871}" type="slidenum">
              <a:rPr lang="en-US" smtClean="0"/>
              <a:pPr/>
              <a:t>26</a:t>
            </a:fld>
            <a:endParaRPr lang="th-TH"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27</a:t>
            </a:fld>
            <a:endParaRPr lang="th-TH" dirty="0"/>
          </a:p>
        </p:txBody>
      </p:sp>
      <p:pic>
        <p:nvPicPr>
          <p:cNvPr id="37890" name="Picture 2"/>
          <p:cNvPicPr>
            <a:picLocks noChangeAspect="1" noChangeArrowheads="1"/>
          </p:cNvPicPr>
          <p:nvPr/>
        </p:nvPicPr>
        <p:blipFill>
          <a:blip r:embed="rId2" cstate="print"/>
          <a:srcRect/>
          <a:stretch>
            <a:fillRect/>
          </a:stretch>
        </p:blipFill>
        <p:spPr bwMode="auto">
          <a:xfrm>
            <a:off x="3851920" y="332656"/>
            <a:ext cx="4905375" cy="1371600"/>
          </a:xfrm>
          <a:prstGeom prst="rect">
            <a:avLst/>
          </a:prstGeom>
          <a:ln>
            <a:noFill/>
          </a:ln>
          <a:effectLst>
            <a:outerShdw blurRad="292100" dist="139700" dir="2700000" algn="tl" rotWithShape="0">
              <a:srgbClr val="333333">
                <a:alpha val="65000"/>
              </a:srgbClr>
            </a:outerShdw>
          </a:effectLst>
        </p:spPr>
      </p:pic>
      <p:pic>
        <p:nvPicPr>
          <p:cNvPr id="37891" name="Picture 3"/>
          <p:cNvPicPr>
            <a:picLocks noChangeAspect="1" noChangeArrowheads="1"/>
          </p:cNvPicPr>
          <p:nvPr/>
        </p:nvPicPr>
        <p:blipFill>
          <a:blip r:embed="rId3" cstate="print"/>
          <a:srcRect/>
          <a:stretch>
            <a:fillRect/>
          </a:stretch>
        </p:blipFill>
        <p:spPr bwMode="auto">
          <a:xfrm>
            <a:off x="107504" y="1916832"/>
            <a:ext cx="8867775" cy="4343400"/>
          </a:xfrm>
          <a:prstGeom prst="rect">
            <a:avLst/>
          </a:prstGeom>
          <a:ln>
            <a:noFill/>
          </a:ln>
          <a:effectLst>
            <a:outerShdw blurRad="292100" dist="139700" dir="2700000" algn="tl" rotWithShape="0">
              <a:srgbClr val="333333">
                <a:alpha val="65000"/>
              </a:srgbClr>
            </a:outerShdw>
          </a:effectLst>
        </p:spPr>
      </p:pic>
      <p:sp>
        <p:nvSpPr>
          <p:cNvPr id="6" name="ลูกศรขวา 5"/>
          <p:cNvSpPr/>
          <p:nvPr/>
        </p:nvSpPr>
        <p:spPr>
          <a:xfrm>
            <a:off x="3779912" y="260648"/>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ลูกศรขวา 6"/>
          <p:cNvSpPr/>
          <p:nvPr/>
        </p:nvSpPr>
        <p:spPr>
          <a:xfrm>
            <a:off x="0" y="191683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6" name="Line 6"/>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5610" name="Rectangle 10"/>
          <p:cNvSpPr>
            <a:spLocks noChangeArrowheads="1"/>
          </p:cNvSpPr>
          <p:nvPr/>
        </p:nvSpPr>
        <p:spPr bwMode="auto">
          <a:xfrm>
            <a:off x="1763713" y="476250"/>
            <a:ext cx="60483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(11)</a:t>
            </a:r>
          </a:p>
        </p:txBody>
      </p:sp>
      <p:sp>
        <p:nvSpPr>
          <p:cNvPr id="25615" name="Rectangle 15"/>
          <p:cNvSpPr>
            <a:spLocks noChangeArrowheads="1"/>
          </p:cNvSpPr>
          <p:nvPr/>
        </p:nvSpPr>
        <p:spPr bwMode="auto">
          <a:xfrm>
            <a:off x="457200" y="1268413"/>
            <a:ext cx="8229600" cy="2016571"/>
          </a:xfrm>
          <a:prstGeom prst="rect">
            <a:avLst/>
          </a:prstGeom>
          <a:solidFill>
            <a:schemeClr val="bg1">
              <a:lumMod val="95000"/>
              <a:alpha val="68000"/>
            </a:schemeClr>
          </a:solidFill>
          <a:ln w="9525">
            <a:noFill/>
            <a:miter lim="800000"/>
            <a:headEnd/>
            <a:tailEnd/>
          </a:ln>
          <a:effectLst/>
        </p:spPr>
        <p:txBody>
          <a:bodyPr/>
          <a:lstStyle/>
          <a:p>
            <a:pPr marL="342900" indent="-342900">
              <a:spcBef>
                <a:spcPct val="20000"/>
              </a:spcBef>
            </a:pPr>
            <a:r>
              <a:rPr lang="th-TH" sz="3200" dirty="0">
                <a:latin typeface="Cordia New" pitchFamily="34" charset="-34"/>
                <a:cs typeface="Cordia New" pitchFamily="34" charset="-34"/>
              </a:rPr>
              <a:t>	</a:t>
            </a:r>
            <a:r>
              <a:rPr lang="en-US" sz="2400" b="1" u="sng" dirty="0">
                <a:latin typeface="Times New Roman" pitchFamily="18" charset="0"/>
                <a:cs typeface="Cordia New" pitchFamily="34" charset="-34"/>
              </a:rPr>
              <a:t>Example 3.8</a:t>
            </a:r>
            <a:r>
              <a:rPr lang="en-US" sz="2400" dirty="0">
                <a:latin typeface="Times New Roman" pitchFamily="18" charset="0"/>
                <a:cs typeface="Cordia New" pitchFamily="34" charset="-34"/>
              </a:rPr>
              <a:t> </a:t>
            </a:r>
            <a:r>
              <a:rPr lang="th-TH" sz="2400" dirty="0">
                <a:latin typeface="Times New Roman" pitchFamily="18" charset="0"/>
                <a:cs typeface="Cordia New" pitchFamily="34" charset="-34"/>
              </a:rPr>
              <a:t>A </a:t>
            </a:r>
            <a:r>
              <a:rPr lang="th-TH" sz="2400" dirty="0" err="1">
                <a:latin typeface="Times New Roman" pitchFamily="18" charset="0"/>
                <a:cs typeface="Cordia New" pitchFamily="34" charset="-34"/>
              </a:rPr>
              <a:t>piston</a:t>
            </a:r>
            <a:r>
              <a:rPr lang="th-TH" sz="2400" dirty="0">
                <a:latin typeface="Times New Roman" pitchFamily="18" charset="0"/>
                <a:cs typeface="Cordia New" pitchFamily="34" charset="-34"/>
              </a:rPr>
              <a:t>-</a:t>
            </a:r>
            <a:r>
              <a:rPr lang="th-TH" sz="2400" dirty="0" err="1">
                <a:latin typeface="Times New Roman" pitchFamily="18" charset="0"/>
                <a:cs typeface="Cordia New" pitchFamily="34" charset="-34"/>
              </a:rPr>
              <a:t>cylinder</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device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initially</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contains</a:t>
            </a:r>
            <a:r>
              <a:rPr lang="th-TH" sz="2400" dirty="0">
                <a:latin typeface="Times New Roman" pitchFamily="18" charset="0"/>
                <a:cs typeface="Cordia New" pitchFamily="34" charset="-34"/>
              </a:rPr>
              <a:t> </a:t>
            </a:r>
            <a:r>
              <a:rPr lang="en-US" sz="2400" dirty="0">
                <a:latin typeface="Times New Roman" pitchFamily="18" charset="0"/>
                <a:cs typeface="Cordia New" pitchFamily="34" charset="-34"/>
              </a:rPr>
              <a:t>100</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kg</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of</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air</a:t>
            </a:r>
            <a:r>
              <a:rPr lang="th-TH" sz="2400" dirty="0">
                <a:latin typeface="Times New Roman" pitchFamily="18" charset="0"/>
                <a:cs typeface="Cordia New" pitchFamily="34" charset="-34"/>
              </a:rPr>
              <a:t> a</a:t>
            </a:r>
            <a:r>
              <a:rPr lang="en-US" sz="2400" dirty="0">
                <a:latin typeface="Times New Roman" pitchFamily="18" charset="0"/>
                <a:cs typeface="Cordia New" pitchFamily="34" charset="-34"/>
              </a:rPr>
              <a:t>t</a:t>
            </a:r>
            <a:r>
              <a:rPr lang="th-TH" sz="2400" dirty="0">
                <a:latin typeface="Times New Roman" pitchFamily="18" charset="0"/>
                <a:cs typeface="Cordia New" pitchFamily="34" charset="-34"/>
              </a:rPr>
              <a:t> </a:t>
            </a:r>
            <a:r>
              <a:rPr lang="en-US" sz="2400" dirty="0">
                <a:latin typeface="Times New Roman" pitchFamily="18" charset="0"/>
                <a:cs typeface="Cordia New" pitchFamily="34" charset="-34"/>
              </a:rPr>
              <a:t>100</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kPa</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and</a:t>
            </a:r>
            <a:r>
              <a:rPr lang="th-TH" sz="2400" dirty="0">
                <a:latin typeface="Times New Roman" pitchFamily="18" charset="0"/>
                <a:cs typeface="Cordia New" pitchFamily="34" charset="-34"/>
              </a:rPr>
              <a:t> </a:t>
            </a:r>
            <a:r>
              <a:rPr lang="en-US" sz="2400" dirty="0">
                <a:latin typeface="Times New Roman" pitchFamily="18" charset="0"/>
                <a:cs typeface="Cordia New" pitchFamily="34" charset="-34"/>
              </a:rPr>
              <a:t>300</a:t>
            </a:r>
            <a:r>
              <a:rPr lang="th-TH" sz="2400" dirty="0">
                <a:latin typeface="Times New Roman" pitchFamily="18" charset="0"/>
                <a:cs typeface="Cordia New" pitchFamily="34" charset="-34"/>
              </a:rPr>
              <a:t> K. </a:t>
            </a:r>
            <a:r>
              <a:rPr lang="th-TH" sz="2400" dirty="0" err="1">
                <a:latin typeface="Times New Roman" pitchFamily="18" charset="0"/>
                <a:cs typeface="Cordia New" pitchFamily="34" charset="-34"/>
              </a:rPr>
              <a:t>The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air</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is</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now</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compressed</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slowly</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according</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to</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the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relation</a:t>
            </a:r>
            <a:r>
              <a:rPr lang="th-TH" sz="2400" dirty="0">
                <a:latin typeface="Times New Roman" pitchFamily="18" charset="0"/>
                <a:cs typeface="Cordia New" pitchFamily="34" charset="-34"/>
              </a:rPr>
              <a:t> </a:t>
            </a:r>
            <a:r>
              <a:rPr lang="th-TH" sz="2400" i="1" dirty="0" err="1">
                <a:latin typeface="Times New Roman" pitchFamily="18" charset="0"/>
                <a:cs typeface="Cordia New" pitchFamily="34" charset="-34"/>
              </a:rPr>
              <a:t>PV</a:t>
            </a:r>
            <a:r>
              <a:rPr lang="en-US" sz="2400" i="1" baseline="30000" dirty="0">
                <a:latin typeface="Times New Roman" pitchFamily="18" charset="0"/>
                <a:cs typeface="Cordia New" pitchFamily="34" charset="-34"/>
              </a:rPr>
              <a:t>1.3</a:t>
            </a:r>
            <a:r>
              <a:rPr lang="th-TH" sz="2400" dirty="0">
                <a:latin typeface="Times New Roman" pitchFamily="18" charset="0"/>
                <a:cs typeface="Cordia New" pitchFamily="34" charset="-34"/>
              </a:rPr>
              <a:t> = </a:t>
            </a:r>
            <a:r>
              <a:rPr lang="th-TH" sz="2400" dirty="0" err="1">
                <a:latin typeface="Times New Roman" pitchFamily="18" charset="0"/>
                <a:cs typeface="Cordia New" pitchFamily="34" charset="-34"/>
              </a:rPr>
              <a:t>constant</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until</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it</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reaches</a:t>
            </a:r>
            <a:r>
              <a:rPr lang="th-TH" sz="2400" dirty="0">
                <a:latin typeface="Times New Roman" pitchFamily="18" charset="0"/>
                <a:cs typeface="Cordia New" pitchFamily="34" charset="-34"/>
              </a:rPr>
              <a:t> a </a:t>
            </a:r>
            <a:r>
              <a:rPr lang="th-TH" sz="2400" dirty="0" err="1">
                <a:latin typeface="Times New Roman" pitchFamily="18" charset="0"/>
                <a:cs typeface="Cordia New" pitchFamily="34" charset="-34"/>
              </a:rPr>
              <a:t>final</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pressure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of</a:t>
            </a:r>
            <a:r>
              <a:rPr lang="th-TH" sz="2400" dirty="0">
                <a:latin typeface="Times New Roman" pitchFamily="18" charset="0"/>
                <a:cs typeface="Cordia New" pitchFamily="34" charset="-34"/>
              </a:rPr>
              <a:t> </a:t>
            </a:r>
            <a:r>
              <a:rPr lang="en-US" sz="2400" dirty="0">
                <a:latin typeface="Times New Roman" pitchFamily="18" charset="0"/>
                <a:cs typeface="Cordia New" pitchFamily="34" charset="-34"/>
              </a:rPr>
              <a:t>1500</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kPa.</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Determine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the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work</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done</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during</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this</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process.</a:t>
            </a:r>
            <a:r>
              <a:rPr lang="th-TH" sz="2400" dirty="0">
                <a:latin typeface="Times New Roman" pitchFamily="18" charset="0"/>
                <a:cs typeface="Cordia New" pitchFamily="34" charset="-34"/>
              </a:rPr>
              <a:t> (</a:t>
            </a:r>
            <a:r>
              <a:rPr lang="th-TH" sz="2400" i="1" dirty="0">
                <a:latin typeface="Times New Roman" pitchFamily="18" charset="0"/>
                <a:cs typeface="Cordia New" pitchFamily="34" charset="-34"/>
              </a:rPr>
              <a:t>R</a:t>
            </a:r>
            <a:r>
              <a:rPr lang="th-TH" sz="2400" dirty="0">
                <a:latin typeface="Times New Roman" pitchFamily="18" charset="0"/>
                <a:cs typeface="Cordia New" pitchFamily="34" charset="-34"/>
              </a:rPr>
              <a:t> </a:t>
            </a:r>
            <a:r>
              <a:rPr lang="en-US" sz="2400" b="1" dirty="0">
                <a:latin typeface="Times New Roman" pitchFamily="18" charset="0"/>
                <a:cs typeface="Cordia New" pitchFamily="34" charset="-34"/>
              </a:rPr>
              <a:t>=</a:t>
            </a:r>
            <a:r>
              <a:rPr lang="en-US" sz="2400" dirty="0">
                <a:latin typeface="Times New Roman" pitchFamily="18" charset="0"/>
                <a:cs typeface="Cordia New" pitchFamily="34" charset="-34"/>
              </a:rPr>
              <a:t> 0.287</a:t>
            </a:r>
            <a:r>
              <a:rPr lang="th-TH" sz="2400" dirty="0">
                <a:latin typeface="Times New Roman" pitchFamily="18" charset="0"/>
                <a:cs typeface="Cordia New" pitchFamily="34" charset="-34"/>
              </a:rPr>
              <a:t> </a:t>
            </a:r>
            <a:r>
              <a:rPr lang="th-TH" sz="2400" dirty="0" err="1">
                <a:latin typeface="Times New Roman" pitchFamily="18" charset="0"/>
                <a:cs typeface="Cordia New" pitchFamily="34" charset="-34"/>
              </a:rPr>
              <a:t>kJ</a:t>
            </a:r>
            <a:r>
              <a:rPr lang="th-TH" sz="2400" dirty="0">
                <a:latin typeface="Times New Roman" pitchFamily="18" charset="0"/>
                <a:cs typeface="Cordia New" pitchFamily="34" charset="-34"/>
              </a:rPr>
              <a:t>/</a:t>
            </a:r>
            <a:r>
              <a:rPr lang="th-TH" sz="2400" dirty="0" err="1">
                <a:latin typeface="Times New Roman" pitchFamily="18" charset="0"/>
                <a:cs typeface="Cordia New" pitchFamily="34" charset="-34"/>
              </a:rPr>
              <a:t>kg.K</a:t>
            </a:r>
            <a:r>
              <a:rPr lang="th-TH" sz="2400" dirty="0">
                <a:latin typeface="Times New Roman" pitchFamily="18" charset="0"/>
                <a:cs typeface="Cordia New" pitchFamily="34" charset="-34"/>
              </a:rPr>
              <a:t>) (</a:t>
            </a:r>
            <a:r>
              <a:rPr lang="en-US" sz="2400" dirty="0">
                <a:latin typeface="Times New Roman" pitchFamily="18" charset="0"/>
                <a:cs typeface="Cordia New" pitchFamily="34" charset="-34"/>
              </a:rPr>
              <a:t>p.66)</a:t>
            </a:r>
            <a:endParaRPr lang="th-TH" sz="2400" dirty="0">
              <a:latin typeface="Times New Roman" pitchFamily="18" charset="0"/>
            </a:endParaRPr>
          </a:p>
        </p:txBody>
      </p:sp>
      <p:pic>
        <p:nvPicPr>
          <p:cNvPr id="25616" name="Picture 16" descr="ex303"/>
          <p:cNvPicPr>
            <a:picLocks noChangeAspect="1" noChangeArrowheads="1"/>
          </p:cNvPicPr>
          <p:nvPr/>
        </p:nvPicPr>
        <p:blipFill>
          <a:blip r:embed="rId2" cstate="print"/>
          <a:srcRect/>
          <a:stretch>
            <a:fillRect/>
          </a:stretch>
        </p:blipFill>
        <p:spPr bwMode="auto">
          <a:xfrm>
            <a:off x="683568" y="3356992"/>
            <a:ext cx="4103687" cy="3282950"/>
          </a:xfrm>
          <a:prstGeom prst="rect">
            <a:avLst/>
          </a:prstGeom>
          <a:ln>
            <a:noFill/>
          </a:ln>
          <a:effectLst>
            <a:outerShdw blurRad="292100" dist="139700" dir="2700000" algn="tl" rotWithShape="0">
              <a:srgbClr val="333333">
                <a:alpha val="65000"/>
              </a:srgbClr>
            </a:outerShdw>
          </a:effectLst>
        </p:spPr>
      </p:pic>
      <p:sp>
        <p:nvSpPr>
          <p:cNvPr id="11" name="ตัวยึดหมายเลขภาพนิ่ง 10"/>
          <p:cNvSpPr>
            <a:spLocks noGrp="1"/>
          </p:cNvSpPr>
          <p:nvPr>
            <p:ph type="sldNum" sz="quarter" idx="12"/>
          </p:nvPr>
        </p:nvSpPr>
        <p:spPr/>
        <p:txBody>
          <a:bodyPr/>
          <a:lstStyle/>
          <a:p>
            <a:fld id="{A271BE51-7744-45A1-BB2E-466191D36871}" type="slidenum">
              <a:rPr lang="en-US" smtClean="0"/>
              <a:pPr/>
              <a:t>28</a:t>
            </a:fld>
            <a:endParaRPr lang="th-TH"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755650" y="1557338"/>
            <a:ext cx="7704138" cy="3743325"/>
          </a:xfrm>
          <a:prstGeom prst="rect">
            <a:avLst/>
          </a:prstGeom>
          <a:noFill/>
          <a:ln w="9525">
            <a:noFill/>
            <a:miter lim="800000"/>
            <a:headEnd/>
            <a:tailEnd/>
          </a:ln>
          <a:effectLst/>
        </p:spPr>
        <p:txBody>
          <a:bodyPr>
            <a:spAutoFit/>
          </a:bodyPr>
          <a:lstStyle/>
          <a:p>
            <a:r>
              <a:rPr lang="en-US" sz="2400" b="1" u="sng">
                <a:latin typeface="Times New Roman" pitchFamily="18" charset="0"/>
              </a:rPr>
              <a:t>Example 3.9</a:t>
            </a:r>
            <a:r>
              <a:rPr lang="en-US" sz="2400" b="1">
                <a:latin typeface="Times New Roman" pitchFamily="18" charset="0"/>
              </a:rPr>
              <a:t> </a:t>
            </a:r>
            <a:r>
              <a:rPr lang="en-US" sz="2400">
                <a:latin typeface="Times New Roman" pitchFamily="18" charset="0"/>
              </a:rPr>
              <a:t>A frictionless piston device contains 2 kg of nitrogen at 100 kPa and 300 K. Nitrogen is now compressed slowly according to the relation </a:t>
            </a:r>
            <a:r>
              <a:rPr lang="en-US" sz="2400" i="1">
                <a:latin typeface="Times New Roman" pitchFamily="18" charset="0"/>
              </a:rPr>
              <a:t>PV</a:t>
            </a:r>
            <a:r>
              <a:rPr lang="en-US" sz="2400" i="1" baseline="30000">
                <a:latin typeface="Times New Roman" pitchFamily="18" charset="0"/>
              </a:rPr>
              <a:t>1.4</a:t>
            </a:r>
            <a:r>
              <a:rPr lang="en-US" sz="2400">
                <a:latin typeface="Times New Roman" pitchFamily="18" charset="0"/>
              </a:rPr>
              <a:t> = constant until it reaches a final temperature of 360 K. Calculate the work done during this process. (p.79)</a:t>
            </a:r>
          </a:p>
          <a:p>
            <a:endParaRPr lang="en-US" sz="2400">
              <a:latin typeface="Times New Roman" pitchFamily="18" charset="0"/>
            </a:endParaRPr>
          </a:p>
          <a:p>
            <a:endParaRPr lang="en-US" sz="2400">
              <a:latin typeface="Times New Roman" pitchFamily="18" charset="0"/>
            </a:endParaRPr>
          </a:p>
          <a:p>
            <a:r>
              <a:rPr lang="en-US" sz="2400" b="1" u="sng">
                <a:latin typeface="Times New Roman" pitchFamily="18" charset="0"/>
              </a:rPr>
              <a:t>Example 3.10</a:t>
            </a:r>
            <a:r>
              <a:rPr lang="en-US" sz="2400">
                <a:latin typeface="Times New Roman" pitchFamily="18" charset="0"/>
              </a:rPr>
              <a:t> Determine the power required to acceleration</a:t>
            </a:r>
          </a:p>
          <a:p>
            <a:r>
              <a:rPr lang="en-US" sz="2400">
                <a:latin typeface="Times New Roman" pitchFamily="18" charset="0"/>
              </a:rPr>
              <a:t>a 9  kg car shown in figure from rest to a velocity of 80 km/h</a:t>
            </a:r>
          </a:p>
          <a:p>
            <a:r>
              <a:rPr lang="en-US" sz="2400">
                <a:latin typeface="Times New Roman" pitchFamily="18" charset="0"/>
              </a:rPr>
              <a:t>in 20 s on a level road.</a:t>
            </a:r>
            <a:r>
              <a:rPr lang="th-TH" sz="2400">
                <a:latin typeface="Times New Roman" pitchFamily="18" charset="0"/>
              </a:rPr>
              <a:t> (</a:t>
            </a:r>
            <a:r>
              <a:rPr lang="en-US" sz="2400">
                <a:latin typeface="Times New Roman" pitchFamily="18" charset="0"/>
              </a:rPr>
              <a:t>p.69)</a:t>
            </a:r>
            <a:endParaRPr lang="th-TH" sz="2400" b="1">
              <a:latin typeface="Times New Roman" pitchFamily="18" charset="0"/>
            </a:endParaRPr>
          </a:p>
        </p:txBody>
      </p:sp>
      <p:sp>
        <p:nvSpPr>
          <p:cNvPr id="30725"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30729" name="Rectangle 9"/>
          <p:cNvSpPr>
            <a:spLocks noChangeArrowheads="1"/>
          </p:cNvSpPr>
          <p:nvPr/>
        </p:nvSpPr>
        <p:spPr bwMode="auto">
          <a:xfrm>
            <a:off x="1763713" y="476250"/>
            <a:ext cx="6048375" cy="519113"/>
          </a:xfrm>
          <a:prstGeom prst="rect">
            <a:avLst/>
          </a:prstGeom>
          <a:noFill/>
          <a:ln w="9525">
            <a:noFill/>
            <a:miter lim="800000"/>
            <a:headEnd/>
            <a:tailEnd/>
          </a:ln>
          <a:effectLst/>
        </p:spPr>
        <p:txBody>
          <a:bodyPr wrap="none">
            <a:spAutoFit/>
          </a:bodyPr>
          <a:lstStyle/>
          <a:p>
            <a:r>
              <a:rPr lang="en-US">
                <a:latin typeface="Times New Roman" pitchFamily="18" charset="0"/>
              </a:rPr>
              <a:t>3-3    Work in Compressible System (12)</a:t>
            </a: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29</a:t>
            </a:fld>
            <a:endParaRPr lang="th-TH"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4102" name="Text Box 6"/>
          <p:cNvSpPr txBox="1">
            <a:spLocks noChangeArrowheads="1"/>
          </p:cNvSpPr>
          <p:nvPr/>
        </p:nvSpPr>
        <p:spPr bwMode="auto">
          <a:xfrm>
            <a:off x="684213" y="1341438"/>
            <a:ext cx="8154987" cy="4841875"/>
          </a:xfrm>
          <a:prstGeom prst="rect">
            <a:avLst/>
          </a:prstGeom>
          <a:noFill/>
          <a:ln w="9525">
            <a:noFill/>
            <a:miter lim="800000"/>
            <a:headEnd/>
            <a:tailEnd/>
          </a:ln>
          <a:effectLst/>
        </p:spPr>
        <p:txBody>
          <a:bodyPr wrap="none">
            <a:spAutoFit/>
          </a:bodyPr>
          <a:lstStyle/>
          <a:p>
            <a:r>
              <a:rPr lang="en-US" sz="2200" dirty="0">
                <a:latin typeface="Times New Roman" pitchFamily="18" charset="0"/>
              </a:rPr>
              <a:t>The direction of energy transfer is always from the higher temperature</a:t>
            </a:r>
          </a:p>
          <a:p>
            <a:r>
              <a:rPr lang="en-US" sz="2200" dirty="0">
                <a:latin typeface="Times New Roman" pitchFamily="18" charset="0"/>
              </a:rPr>
              <a:t>body to lower temperature one. Once the temperature equality</a:t>
            </a:r>
          </a:p>
          <a:p>
            <a:r>
              <a:rPr lang="en-US" sz="2200" dirty="0">
                <a:latin typeface="Times New Roman" pitchFamily="18" charset="0"/>
              </a:rPr>
              <a:t>is established, energy transfer stops.</a:t>
            </a: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400" b="1" u="sng" dirty="0">
              <a:latin typeface="Times New Roman" pitchFamily="18" charset="0"/>
            </a:endParaRPr>
          </a:p>
          <a:p>
            <a:r>
              <a:rPr lang="en-US" sz="2400" b="1" i="1" u="sng" dirty="0">
                <a:latin typeface="Times New Roman" pitchFamily="18" charset="0"/>
              </a:rPr>
              <a:t>Heat</a:t>
            </a:r>
            <a:r>
              <a:rPr lang="en-US" sz="2200" i="1" dirty="0">
                <a:latin typeface="Times New Roman" pitchFamily="18" charset="0"/>
              </a:rPr>
              <a:t> </a:t>
            </a:r>
            <a:r>
              <a:rPr lang="en-US" sz="2200" dirty="0">
                <a:latin typeface="Times New Roman" pitchFamily="18" charset="0"/>
              </a:rPr>
              <a:t>: the form of energy that is transferred between two systems </a:t>
            </a:r>
          </a:p>
          <a:p>
            <a:r>
              <a:rPr lang="en-US" sz="2200" dirty="0">
                <a:latin typeface="Times New Roman" pitchFamily="18" charset="0"/>
              </a:rPr>
              <a:t>(or a system and its surroundings) by virtue of a temperature difference</a:t>
            </a:r>
            <a:endParaRPr lang="th-TH" sz="2200" dirty="0">
              <a:latin typeface="Times New Roman" pitchFamily="18" charset="0"/>
            </a:endParaRPr>
          </a:p>
        </p:txBody>
      </p:sp>
      <p:sp>
        <p:nvSpPr>
          <p:cNvPr id="4113" name="Text Box 17"/>
          <p:cNvSpPr txBox="1">
            <a:spLocks noChangeArrowheads="1"/>
          </p:cNvSpPr>
          <p:nvPr/>
        </p:nvSpPr>
        <p:spPr bwMode="auto">
          <a:xfrm>
            <a:off x="5364163" y="3141663"/>
            <a:ext cx="3611562" cy="1096962"/>
          </a:xfrm>
          <a:prstGeom prst="rect">
            <a:avLst/>
          </a:prstGeom>
          <a:noFill/>
          <a:ln w="9525">
            <a:noFill/>
            <a:miter lim="800000"/>
            <a:headEnd/>
            <a:tailEnd/>
          </a:ln>
          <a:effectLst/>
        </p:spPr>
        <p:txBody>
          <a:bodyPr wrap="none">
            <a:spAutoFit/>
          </a:bodyPr>
          <a:lstStyle/>
          <a:p>
            <a:r>
              <a:rPr lang="en-US" sz="2200">
                <a:latin typeface="Times New Roman" pitchFamily="18" charset="0"/>
              </a:rPr>
              <a:t>Energy is recognized as</a:t>
            </a:r>
          </a:p>
          <a:p>
            <a:r>
              <a:rPr lang="en-US" sz="2200">
                <a:latin typeface="Times New Roman" pitchFamily="18" charset="0"/>
              </a:rPr>
              <a:t>heat transfer only as it crosses </a:t>
            </a:r>
          </a:p>
          <a:p>
            <a:r>
              <a:rPr lang="en-US" sz="2200">
                <a:latin typeface="Times New Roman" pitchFamily="18" charset="0"/>
              </a:rPr>
              <a:t>the boundary of a system.</a:t>
            </a:r>
            <a:endParaRPr lang="th-TH" sz="2200">
              <a:latin typeface="Times New Roman" pitchFamily="18" charset="0"/>
            </a:endParaRPr>
          </a:p>
        </p:txBody>
      </p:sp>
      <p:sp>
        <p:nvSpPr>
          <p:cNvPr id="4114" name="Oval 18"/>
          <p:cNvSpPr>
            <a:spLocks noChangeArrowheads="1"/>
          </p:cNvSpPr>
          <p:nvPr/>
        </p:nvSpPr>
        <p:spPr bwMode="auto">
          <a:xfrm>
            <a:off x="539750" y="5589588"/>
            <a:ext cx="144463" cy="144462"/>
          </a:xfrm>
          <a:prstGeom prst="ellipse">
            <a:avLst/>
          </a:prstGeom>
          <a:solidFill>
            <a:schemeClr val="accent1"/>
          </a:solidFill>
          <a:ln w="9525">
            <a:solidFill>
              <a:schemeClr val="tx1"/>
            </a:solidFill>
            <a:round/>
            <a:headEnd/>
            <a:tailEnd/>
          </a:ln>
          <a:effectLst/>
        </p:spPr>
        <p:txBody>
          <a:bodyPr wrap="none" anchor="ctr"/>
          <a:lstStyle/>
          <a:p>
            <a:endParaRPr lang="th-TH"/>
          </a:p>
        </p:txBody>
      </p:sp>
      <p:sp>
        <p:nvSpPr>
          <p:cNvPr id="13" name="Rectangle 4"/>
          <p:cNvSpPr>
            <a:spLocks noChangeArrowheads="1"/>
          </p:cNvSpPr>
          <p:nvPr/>
        </p:nvSpPr>
        <p:spPr bwMode="auto">
          <a:xfrm>
            <a:off x="3477419" y="476250"/>
            <a:ext cx="2209259" cy="523220"/>
          </a:xfrm>
          <a:prstGeom prst="rect">
            <a:avLst/>
          </a:prstGeom>
          <a:noFill/>
          <a:ln w="9525">
            <a:noFill/>
            <a:miter lim="800000"/>
            <a:headEnd/>
            <a:tailEnd/>
          </a:ln>
          <a:effectLst/>
        </p:spPr>
        <p:txBody>
          <a:bodyPr wrap="none">
            <a:spAutoFit/>
          </a:bodyPr>
          <a:lstStyle/>
          <a:p>
            <a:r>
              <a:rPr lang="en-US" dirty="0">
                <a:latin typeface="Times New Roman" pitchFamily="18" charset="0"/>
              </a:rPr>
              <a:t>3-1    Heat </a:t>
            </a:r>
            <a:r>
              <a:rPr lang="en-US" dirty="0" smtClean="0">
                <a:latin typeface="Times New Roman" pitchFamily="18" charset="0"/>
              </a:rPr>
              <a:t>(2)</a:t>
            </a:r>
            <a:endParaRPr lang="en-US" dirty="0">
              <a:latin typeface="Times New Roman" pitchFamily="18" charset="0"/>
            </a:endParaRPr>
          </a:p>
        </p:txBody>
      </p:sp>
      <p:sp>
        <p:nvSpPr>
          <p:cNvPr id="14" name="ตัวยึดหมายเลขภาพนิ่ง 13"/>
          <p:cNvSpPr>
            <a:spLocks noGrp="1"/>
          </p:cNvSpPr>
          <p:nvPr>
            <p:ph type="sldNum" sz="quarter" idx="12"/>
          </p:nvPr>
        </p:nvSpPr>
        <p:spPr/>
        <p:txBody>
          <a:bodyPr/>
          <a:lstStyle/>
          <a:p>
            <a:fld id="{A271BE51-7744-45A1-BB2E-466191D36871}" type="slidenum">
              <a:rPr lang="en-US" smtClean="0"/>
              <a:pPr/>
              <a:t>3</a:t>
            </a:fld>
            <a:endParaRPr lang="th-TH" dirty="0"/>
          </a:p>
        </p:txBody>
      </p:sp>
      <p:pic>
        <p:nvPicPr>
          <p:cNvPr id="4117" name="Picture 21"/>
          <p:cNvPicPr>
            <a:picLocks noChangeAspect="1" noChangeArrowheads="1"/>
          </p:cNvPicPr>
          <p:nvPr/>
        </p:nvPicPr>
        <p:blipFill>
          <a:blip r:embed="rId2" cstate="print"/>
          <a:srcRect/>
          <a:stretch>
            <a:fillRect/>
          </a:stretch>
        </p:blipFill>
        <p:spPr bwMode="auto">
          <a:xfrm>
            <a:off x="1763688" y="2564904"/>
            <a:ext cx="2800350"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5" name="Rectangle 39"/>
          <p:cNvSpPr>
            <a:spLocks noChangeArrowheads="1"/>
          </p:cNvSpPr>
          <p:nvPr/>
        </p:nvSpPr>
        <p:spPr bwMode="auto">
          <a:xfrm>
            <a:off x="3563938" y="3573463"/>
            <a:ext cx="5040312" cy="792162"/>
          </a:xfrm>
          <a:prstGeom prst="rect">
            <a:avLst/>
          </a:prstGeom>
          <a:solidFill>
            <a:schemeClr val="bg1">
              <a:lumMod val="95000"/>
              <a:alpha val="63000"/>
            </a:schemeClr>
          </a:solidFill>
          <a:ln w="9525">
            <a:solidFill>
              <a:schemeClr val="tx1"/>
            </a:solidFill>
            <a:miter lim="800000"/>
            <a:headEnd/>
            <a:tailEnd/>
          </a:ln>
          <a:effectLst/>
        </p:spPr>
        <p:txBody>
          <a:bodyPr wrap="none" anchor="ctr"/>
          <a:lstStyle/>
          <a:p>
            <a:endParaRPr lang="th-TH"/>
          </a:p>
        </p:txBody>
      </p:sp>
      <p:sp>
        <p:nvSpPr>
          <p:cNvPr id="14340" name="Rectangle 4"/>
          <p:cNvSpPr>
            <a:spLocks noChangeArrowheads="1"/>
          </p:cNvSpPr>
          <p:nvPr/>
        </p:nvSpPr>
        <p:spPr bwMode="auto">
          <a:xfrm>
            <a:off x="1835150" y="498475"/>
            <a:ext cx="3684588" cy="519113"/>
          </a:xfrm>
          <a:prstGeom prst="rect">
            <a:avLst/>
          </a:prstGeom>
          <a:noFill/>
          <a:ln w="9525">
            <a:noFill/>
            <a:miter lim="800000"/>
            <a:headEnd/>
            <a:tailEnd/>
          </a:ln>
          <a:effectLst/>
        </p:spPr>
        <p:txBody>
          <a:bodyPr wrap="none">
            <a:spAutoFit/>
          </a:bodyPr>
          <a:lstStyle/>
          <a:p>
            <a:r>
              <a:rPr lang="en-US">
                <a:latin typeface="Times New Roman" pitchFamily="18" charset="0"/>
              </a:rPr>
              <a:t>3-4  Gravitational Work</a:t>
            </a:r>
            <a:r>
              <a:rPr lang="en-US" sz="2400">
                <a:latin typeface="Times New Roman" pitchFamily="18" charset="0"/>
              </a:rPr>
              <a:t> </a:t>
            </a:r>
          </a:p>
        </p:txBody>
      </p:sp>
      <p:sp>
        <p:nvSpPr>
          <p:cNvPr id="14341"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14355" name="Text Box 19"/>
          <p:cNvSpPr txBox="1">
            <a:spLocks noChangeArrowheads="1"/>
          </p:cNvSpPr>
          <p:nvPr/>
        </p:nvSpPr>
        <p:spPr bwMode="auto">
          <a:xfrm>
            <a:off x="827088" y="1341438"/>
            <a:ext cx="4684712" cy="427037"/>
          </a:xfrm>
          <a:prstGeom prst="rect">
            <a:avLst/>
          </a:prstGeom>
          <a:noFill/>
          <a:ln w="9525">
            <a:noFill/>
            <a:miter lim="800000"/>
            <a:headEnd/>
            <a:tailEnd/>
          </a:ln>
          <a:effectLst/>
        </p:spPr>
        <p:txBody>
          <a:bodyPr wrap="none">
            <a:spAutoFit/>
          </a:bodyPr>
          <a:lstStyle/>
          <a:p>
            <a:r>
              <a:rPr lang="en-US" sz="2200">
                <a:latin typeface="Times New Roman" pitchFamily="18" charset="0"/>
              </a:rPr>
              <a:t>Work done by gravitational acceleration</a:t>
            </a:r>
          </a:p>
        </p:txBody>
      </p:sp>
      <p:sp>
        <p:nvSpPr>
          <p:cNvPr id="14357" name="Oval 21"/>
          <p:cNvSpPr>
            <a:spLocks noChangeArrowheads="1"/>
          </p:cNvSpPr>
          <p:nvPr/>
        </p:nvSpPr>
        <p:spPr bwMode="auto">
          <a:xfrm>
            <a:off x="1835150" y="2422525"/>
            <a:ext cx="144463" cy="144463"/>
          </a:xfrm>
          <a:prstGeom prst="ellipse">
            <a:avLst/>
          </a:prstGeom>
          <a:solidFill>
            <a:schemeClr val="accent1"/>
          </a:solidFill>
          <a:ln w="9525">
            <a:solidFill>
              <a:schemeClr val="tx1"/>
            </a:solidFill>
            <a:round/>
            <a:headEnd/>
            <a:tailEnd/>
          </a:ln>
          <a:effectLst/>
        </p:spPr>
        <p:txBody>
          <a:bodyPr wrap="none" anchor="ctr"/>
          <a:lstStyle/>
          <a:p>
            <a:endParaRPr lang="th-TH"/>
          </a:p>
        </p:txBody>
      </p:sp>
      <p:graphicFrame>
        <p:nvGraphicFramePr>
          <p:cNvPr id="14363" name="Object 27"/>
          <p:cNvGraphicFramePr>
            <a:graphicFrameLocks noChangeAspect="1"/>
          </p:cNvGraphicFramePr>
          <p:nvPr/>
        </p:nvGraphicFramePr>
        <p:xfrm>
          <a:off x="4932363" y="1916113"/>
          <a:ext cx="1390650" cy="496887"/>
        </p:xfrm>
        <a:graphic>
          <a:graphicData uri="http://schemas.openxmlformats.org/presentationml/2006/ole">
            <p:oleObj spid="_x0000_s14363" name="Equation" r:id="rId3" imgW="507960" imgH="241200" progId="Equation.3">
              <p:embed/>
            </p:oleObj>
          </a:graphicData>
        </a:graphic>
      </p:graphicFrame>
      <p:sp>
        <p:nvSpPr>
          <p:cNvPr id="14364" name="Line 28"/>
          <p:cNvSpPr>
            <a:spLocks noChangeShapeType="1"/>
          </p:cNvSpPr>
          <p:nvPr/>
        </p:nvSpPr>
        <p:spPr bwMode="auto">
          <a:xfrm>
            <a:off x="611188" y="4797425"/>
            <a:ext cx="2736850" cy="0"/>
          </a:xfrm>
          <a:prstGeom prst="line">
            <a:avLst/>
          </a:prstGeom>
          <a:noFill/>
          <a:ln w="38100">
            <a:solidFill>
              <a:schemeClr val="tx1"/>
            </a:solidFill>
            <a:round/>
            <a:headEnd/>
            <a:tailEnd/>
          </a:ln>
          <a:effectLst/>
        </p:spPr>
        <p:txBody>
          <a:bodyPr/>
          <a:lstStyle/>
          <a:p>
            <a:endParaRPr lang="th-TH"/>
          </a:p>
        </p:txBody>
      </p:sp>
      <p:sp>
        <p:nvSpPr>
          <p:cNvPr id="14365" name="Oval 29"/>
          <p:cNvSpPr>
            <a:spLocks noChangeArrowheads="1"/>
          </p:cNvSpPr>
          <p:nvPr/>
        </p:nvSpPr>
        <p:spPr bwMode="auto">
          <a:xfrm>
            <a:off x="1042988" y="3430588"/>
            <a:ext cx="144462" cy="144462"/>
          </a:xfrm>
          <a:prstGeom prst="ellipse">
            <a:avLst/>
          </a:prstGeom>
          <a:solidFill>
            <a:schemeClr val="accent1"/>
          </a:solidFill>
          <a:ln w="9525">
            <a:solidFill>
              <a:schemeClr val="tx1"/>
            </a:solidFill>
            <a:round/>
            <a:headEnd/>
            <a:tailEnd/>
          </a:ln>
          <a:effectLst/>
        </p:spPr>
        <p:txBody>
          <a:bodyPr wrap="none" anchor="ctr"/>
          <a:lstStyle/>
          <a:p>
            <a:endParaRPr lang="th-TH"/>
          </a:p>
        </p:txBody>
      </p:sp>
      <p:sp>
        <p:nvSpPr>
          <p:cNvPr id="14366" name="Line 30"/>
          <p:cNvSpPr>
            <a:spLocks noChangeShapeType="1"/>
          </p:cNvSpPr>
          <p:nvPr/>
        </p:nvSpPr>
        <p:spPr bwMode="auto">
          <a:xfrm>
            <a:off x="684213" y="3502025"/>
            <a:ext cx="287337" cy="0"/>
          </a:xfrm>
          <a:prstGeom prst="line">
            <a:avLst/>
          </a:prstGeom>
          <a:noFill/>
          <a:ln w="9525">
            <a:solidFill>
              <a:schemeClr val="tx1"/>
            </a:solidFill>
            <a:round/>
            <a:headEnd/>
            <a:tailEnd/>
          </a:ln>
          <a:effectLst/>
        </p:spPr>
        <p:txBody>
          <a:bodyPr/>
          <a:lstStyle/>
          <a:p>
            <a:endParaRPr lang="th-TH"/>
          </a:p>
        </p:txBody>
      </p:sp>
      <p:sp>
        <p:nvSpPr>
          <p:cNvPr id="14367" name="Line 31"/>
          <p:cNvSpPr>
            <a:spLocks noChangeShapeType="1"/>
          </p:cNvSpPr>
          <p:nvPr/>
        </p:nvSpPr>
        <p:spPr bwMode="auto">
          <a:xfrm flipV="1">
            <a:off x="827088" y="3502025"/>
            <a:ext cx="0" cy="1295400"/>
          </a:xfrm>
          <a:prstGeom prst="line">
            <a:avLst/>
          </a:prstGeom>
          <a:noFill/>
          <a:ln w="9525">
            <a:solidFill>
              <a:schemeClr val="tx1"/>
            </a:solidFill>
            <a:round/>
            <a:headEnd/>
            <a:tailEnd type="triangle" w="med" len="med"/>
          </a:ln>
          <a:effectLst/>
        </p:spPr>
        <p:txBody>
          <a:bodyPr/>
          <a:lstStyle/>
          <a:p>
            <a:endParaRPr lang="th-TH"/>
          </a:p>
        </p:txBody>
      </p:sp>
      <p:sp>
        <p:nvSpPr>
          <p:cNvPr id="14368" name="Line 32"/>
          <p:cNvSpPr>
            <a:spLocks noChangeShapeType="1"/>
          </p:cNvSpPr>
          <p:nvPr/>
        </p:nvSpPr>
        <p:spPr bwMode="auto">
          <a:xfrm>
            <a:off x="2124075" y="2493963"/>
            <a:ext cx="288925" cy="0"/>
          </a:xfrm>
          <a:prstGeom prst="line">
            <a:avLst/>
          </a:prstGeom>
          <a:noFill/>
          <a:ln w="9525">
            <a:solidFill>
              <a:schemeClr val="tx1"/>
            </a:solidFill>
            <a:round/>
            <a:headEnd/>
            <a:tailEnd/>
          </a:ln>
          <a:effectLst/>
        </p:spPr>
        <p:txBody>
          <a:bodyPr/>
          <a:lstStyle/>
          <a:p>
            <a:endParaRPr lang="th-TH"/>
          </a:p>
        </p:txBody>
      </p:sp>
      <p:sp>
        <p:nvSpPr>
          <p:cNvPr id="14369" name="Line 33"/>
          <p:cNvSpPr>
            <a:spLocks noChangeShapeType="1"/>
          </p:cNvSpPr>
          <p:nvPr/>
        </p:nvSpPr>
        <p:spPr bwMode="auto">
          <a:xfrm flipV="1">
            <a:off x="2268538" y="2493963"/>
            <a:ext cx="0" cy="2303462"/>
          </a:xfrm>
          <a:prstGeom prst="line">
            <a:avLst/>
          </a:prstGeom>
          <a:noFill/>
          <a:ln w="9525">
            <a:solidFill>
              <a:schemeClr val="tx1"/>
            </a:solidFill>
            <a:round/>
            <a:headEnd/>
            <a:tailEnd type="triangle" w="med" len="med"/>
          </a:ln>
          <a:effectLst/>
        </p:spPr>
        <p:txBody>
          <a:bodyPr/>
          <a:lstStyle/>
          <a:p>
            <a:endParaRPr lang="th-TH"/>
          </a:p>
        </p:txBody>
      </p:sp>
      <p:sp>
        <p:nvSpPr>
          <p:cNvPr id="14370" name="Text Box 34"/>
          <p:cNvSpPr txBox="1">
            <a:spLocks noChangeArrowheads="1"/>
          </p:cNvSpPr>
          <p:nvPr/>
        </p:nvSpPr>
        <p:spPr bwMode="auto">
          <a:xfrm>
            <a:off x="950913" y="3883025"/>
            <a:ext cx="455612" cy="457200"/>
          </a:xfrm>
          <a:prstGeom prst="rect">
            <a:avLst/>
          </a:prstGeom>
          <a:noFill/>
          <a:ln w="9525">
            <a:noFill/>
            <a:miter lim="800000"/>
            <a:headEnd/>
            <a:tailEnd/>
          </a:ln>
          <a:effectLst/>
        </p:spPr>
        <p:txBody>
          <a:bodyPr wrap="none">
            <a:spAutoFit/>
          </a:bodyPr>
          <a:lstStyle/>
          <a:p>
            <a:r>
              <a:rPr lang="en-US" sz="2400" i="1">
                <a:latin typeface="Times New Roman" pitchFamily="18" charset="0"/>
              </a:rPr>
              <a:t>Z</a:t>
            </a:r>
            <a:r>
              <a:rPr lang="en-US" sz="2400" i="1" baseline="-25000">
                <a:latin typeface="Times New Roman" pitchFamily="18" charset="0"/>
              </a:rPr>
              <a:t>1</a:t>
            </a:r>
            <a:endParaRPr lang="th-TH" sz="2400" i="1" baseline="-25000">
              <a:latin typeface="Times New Roman" pitchFamily="18" charset="0"/>
            </a:endParaRPr>
          </a:p>
        </p:txBody>
      </p:sp>
      <p:sp>
        <p:nvSpPr>
          <p:cNvPr id="14371" name="Text Box 35"/>
          <p:cNvSpPr txBox="1">
            <a:spLocks noChangeArrowheads="1"/>
          </p:cNvSpPr>
          <p:nvPr/>
        </p:nvSpPr>
        <p:spPr bwMode="auto">
          <a:xfrm>
            <a:off x="2411413" y="3357563"/>
            <a:ext cx="455612" cy="457200"/>
          </a:xfrm>
          <a:prstGeom prst="rect">
            <a:avLst/>
          </a:prstGeom>
          <a:noFill/>
          <a:ln w="9525">
            <a:noFill/>
            <a:miter lim="800000"/>
            <a:headEnd/>
            <a:tailEnd/>
          </a:ln>
          <a:effectLst/>
        </p:spPr>
        <p:txBody>
          <a:bodyPr wrap="none">
            <a:spAutoFit/>
          </a:bodyPr>
          <a:lstStyle/>
          <a:p>
            <a:r>
              <a:rPr lang="en-US" sz="2400" i="1">
                <a:latin typeface="Times New Roman" pitchFamily="18" charset="0"/>
              </a:rPr>
              <a:t>Z</a:t>
            </a:r>
            <a:r>
              <a:rPr lang="en-US" sz="2400" i="1" baseline="-25000">
                <a:latin typeface="Times New Roman" pitchFamily="18" charset="0"/>
              </a:rPr>
              <a:t>2</a:t>
            </a:r>
            <a:endParaRPr lang="th-TH" sz="2400" i="1" baseline="-25000">
              <a:latin typeface="Times New Roman" pitchFamily="18" charset="0"/>
            </a:endParaRPr>
          </a:p>
        </p:txBody>
      </p:sp>
      <p:sp>
        <p:nvSpPr>
          <p:cNvPr id="14372" name="Text Box 36"/>
          <p:cNvSpPr txBox="1">
            <a:spLocks noChangeArrowheads="1"/>
          </p:cNvSpPr>
          <p:nvPr/>
        </p:nvSpPr>
        <p:spPr bwMode="auto">
          <a:xfrm>
            <a:off x="1476375" y="4870450"/>
            <a:ext cx="712788" cy="457200"/>
          </a:xfrm>
          <a:prstGeom prst="rect">
            <a:avLst/>
          </a:prstGeom>
          <a:noFill/>
          <a:ln w="9525">
            <a:noFill/>
            <a:miter lim="800000"/>
            <a:headEnd/>
            <a:tailEnd/>
          </a:ln>
          <a:effectLst/>
        </p:spPr>
        <p:txBody>
          <a:bodyPr wrap="none">
            <a:spAutoFit/>
          </a:bodyPr>
          <a:lstStyle/>
          <a:p>
            <a:r>
              <a:rPr lang="en-US" sz="2400" i="1">
                <a:latin typeface="Times New Roman" pitchFamily="18" charset="0"/>
              </a:rPr>
              <a:t>Z=0</a:t>
            </a:r>
            <a:endParaRPr lang="th-TH" sz="2400" i="1" baseline="-25000">
              <a:latin typeface="Times New Roman" pitchFamily="18" charset="0"/>
            </a:endParaRPr>
          </a:p>
        </p:txBody>
      </p:sp>
      <p:sp>
        <p:nvSpPr>
          <p:cNvPr id="14373" name="Text Box 37"/>
          <p:cNvSpPr txBox="1">
            <a:spLocks noChangeArrowheads="1"/>
          </p:cNvSpPr>
          <p:nvPr/>
        </p:nvSpPr>
        <p:spPr bwMode="auto">
          <a:xfrm>
            <a:off x="4211638" y="2492375"/>
            <a:ext cx="3692525" cy="822325"/>
          </a:xfrm>
          <a:prstGeom prst="rect">
            <a:avLst/>
          </a:prstGeom>
          <a:noFill/>
          <a:ln w="9525">
            <a:noFill/>
            <a:miter lim="800000"/>
            <a:headEnd/>
            <a:tailEnd/>
          </a:ln>
          <a:effectLst/>
        </p:spPr>
        <p:txBody>
          <a:bodyPr wrap="none">
            <a:spAutoFit/>
          </a:bodyPr>
          <a:lstStyle/>
          <a:p>
            <a:r>
              <a:rPr lang="en-US" sz="2400">
                <a:latin typeface="Times New Roman" pitchFamily="18" charset="0"/>
              </a:rPr>
              <a:t>Work done for lifting object </a:t>
            </a:r>
          </a:p>
          <a:p>
            <a:r>
              <a:rPr lang="en-US" sz="2400">
                <a:latin typeface="Times New Roman" pitchFamily="18" charset="0"/>
              </a:rPr>
              <a:t>from level </a:t>
            </a:r>
            <a:r>
              <a:rPr lang="en-US" sz="2400" i="1">
                <a:latin typeface="Times New Roman" pitchFamily="18" charset="0"/>
              </a:rPr>
              <a:t>Z</a:t>
            </a:r>
            <a:r>
              <a:rPr lang="en-US" sz="2400" i="1" baseline="-25000">
                <a:latin typeface="Times New Roman" pitchFamily="18" charset="0"/>
              </a:rPr>
              <a:t>1</a:t>
            </a:r>
            <a:r>
              <a:rPr lang="en-US" sz="2400">
                <a:latin typeface="Times New Roman" pitchFamily="18" charset="0"/>
              </a:rPr>
              <a:t> to </a:t>
            </a:r>
            <a:r>
              <a:rPr lang="en-US" sz="2400" i="1">
                <a:latin typeface="Times New Roman" pitchFamily="18" charset="0"/>
              </a:rPr>
              <a:t>Z</a:t>
            </a:r>
            <a:r>
              <a:rPr lang="en-US" sz="2400" i="1" baseline="-25000">
                <a:latin typeface="Times New Roman" pitchFamily="18" charset="0"/>
              </a:rPr>
              <a:t>2</a:t>
            </a:r>
            <a:endParaRPr lang="th-TH" sz="2400" i="1" baseline="-25000">
              <a:latin typeface="Times New Roman" pitchFamily="18" charset="0"/>
            </a:endParaRPr>
          </a:p>
        </p:txBody>
      </p:sp>
      <p:graphicFrame>
        <p:nvGraphicFramePr>
          <p:cNvPr id="14374" name="Object 38"/>
          <p:cNvGraphicFramePr>
            <a:graphicFrameLocks noChangeAspect="1"/>
          </p:cNvGraphicFramePr>
          <p:nvPr/>
        </p:nvGraphicFramePr>
        <p:xfrm>
          <a:off x="3851275" y="3644900"/>
          <a:ext cx="4624388" cy="681038"/>
        </p:xfrm>
        <a:graphic>
          <a:graphicData uri="http://schemas.openxmlformats.org/presentationml/2006/ole">
            <p:oleObj spid="_x0000_s14374" name="Equation" r:id="rId4" imgW="1688760" imgH="330120" progId="Equation.3">
              <p:embed/>
            </p:oleObj>
          </a:graphicData>
        </a:graphic>
      </p:graphicFrame>
      <p:sp>
        <p:nvSpPr>
          <p:cNvPr id="14376" name="Text Box 40"/>
          <p:cNvSpPr txBox="1">
            <a:spLocks noChangeArrowheads="1"/>
          </p:cNvSpPr>
          <p:nvPr/>
        </p:nvSpPr>
        <p:spPr bwMode="auto">
          <a:xfrm>
            <a:off x="2771775" y="5157788"/>
            <a:ext cx="5662613" cy="946150"/>
          </a:xfrm>
          <a:prstGeom prst="rect">
            <a:avLst/>
          </a:prstGeom>
          <a:noFill/>
          <a:ln w="9525">
            <a:noFill/>
            <a:miter lim="800000"/>
            <a:headEnd/>
            <a:tailEnd/>
          </a:ln>
          <a:effectLst/>
        </p:spPr>
        <p:txBody>
          <a:bodyPr wrap="none">
            <a:spAutoFit/>
          </a:bodyPr>
          <a:lstStyle/>
          <a:p>
            <a:r>
              <a:rPr lang="th-TH" b="1"/>
              <a:t>งานที่ทำโดยระบบ (ระบบตกลงมา) เครื่องหมาย บวก </a:t>
            </a:r>
            <a:r>
              <a:rPr lang="en-US" b="1"/>
              <a:t>(+)</a:t>
            </a:r>
            <a:endParaRPr lang="th-TH" b="1"/>
          </a:p>
          <a:p>
            <a:r>
              <a:rPr lang="th-TH" b="1"/>
              <a:t>งานที่ให้แก่ระบบ (ระบบถูกยกขึ้น) เครื่องหมาย ลบ  </a:t>
            </a:r>
            <a:r>
              <a:rPr lang="en-US" b="1"/>
              <a:t>(-)</a:t>
            </a:r>
            <a:endParaRPr lang="th-TH" b="1"/>
          </a:p>
        </p:txBody>
      </p:sp>
      <p:sp>
        <p:nvSpPr>
          <p:cNvPr id="14377" name="Text Box 41"/>
          <p:cNvSpPr txBox="1">
            <a:spLocks noChangeArrowheads="1"/>
          </p:cNvSpPr>
          <p:nvPr/>
        </p:nvSpPr>
        <p:spPr bwMode="auto">
          <a:xfrm>
            <a:off x="4356100" y="4437063"/>
            <a:ext cx="3624263" cy="519112"/>
          </a:xfrm>
          <a:prstGeom prst="rect">
            <a:avLst/>
          </a:prstGeom>
          <a:noFill/>
          <a:ln w="9525">
            <a:noFill/>
            <a:miter lim="800000"/>
            <a:headEnd/>
            <a:tailEnd/>
          </a:ln>
          <a:effectLst/>
        </p:spPr>
        <p:txBody>
          <a:bodyPr wrap="none">
            <a:spAutoFit/>
          </a:bodyPr>
          <a:lstStyle/>
          <a:p>
            <a:r>
              <a:rPr lang="th-TH" b="1" i="1"/>
              <a:t>สมการการเปลี่ยนแปลงพลังงานศักย์</a:t>
            </a:r>
          </a:p>
        </p:txBody>
      </p:sp>
      <p:sp>
        <p:nvSpPr>
          <p:cNvPr id="26" name="ตัวยึดหมายเลขภาพนิ่ง 25"/>
          <p:cNvSpPr>
            <a:spLocks noGrp="1"/>
          </p:cNvSpPr>
          <p:nvPr>
            <p:ph type="sldNum" sz="quarter" idx="12"/>
          </p:nvPr>
        </p:nvSpPr>
        <p:spPr/>
        <p:txBody>
          <a:bodyPr/>
          <a:lstStyle/>
          <a:p>
            <a:fld id="{A271BE51-7744-45A1-BB2E-466191D36871}" type="slidenum">
              <a:rPr lang="en-US" smtClean="0"/>
              <a:pPr/>
              <a:t>30</a:t>
            </a:fld>
            <a:endParaRPr lang="th-T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8" name="Rectangle 28"/>
          <p:cNvSpPr>
            <a:spLocks noChangeArrowheads="1"/>
          </p:cNvSpPr>
          <p:nvPr/>
        </p:nvSpPr>
        <p:spPr bwMode="auto">
          <a:xfrm>
            <a:off x="5003800" y="3933825"/>
            <a:ext cx="3529013" cy="936625"/>
          </a:xfrm>
          <a:prstGeom prst="rect">
            <a:avLst/>
          </a:prstGeom>
          <a:solidFill>
            <a:schemeClr val="bg1">
              <a:lumMod val="95000"/>
              <a:alpha val="67000"/>
            </a:schemeClr>
          </a:solidFill>
          <a:ln w="9525">
            <a:solidFill>
              <a:schemeClr val="tx1"/>
            </a:solidFill>
            <a:miter lim="800000"/>
            <a:headEnd/>
            <a:tailEnd/>
          </a:ln>
          <a:effectLst/>
        </p:spPr>
        <p:txBody>
          <a:bodyPr wrap="none" anchor="ctr"/>
          <a:lstStyle/>
          <a:p>
            <a:endParaRPr lang="th-TH"/>
          </a:p>
        </p:txBody>
      </p:sp>
      <p:sp>
        <p:nvSpPr>
          <p:cNvPr id="15365" name="Line 5"/>
          <p:cNvSpPr>
            <a:spLocks noChangeShapeType="1"/>
          </p:cNvSpPr>
          <p:nvPr/>
        </p:nvSpPr>
        <p:spPr bwMode="auto">
          <a:xfrm>
            <a:off x="900113" y="1268413"/>
            <a:ext cx="7632700" cy="0"/>
          </a:xfrm>
          <a:prstGeom prst="line">
            <a:avLst/>
          </a:prstGeom>
          <a:noFill/>
          <a:ln w="25400">
            <a:solidFill>
              <a:schemeClr val="tx1"/>
            </a:solidFill>
            <a:round/>
            <a:headEnd/>
            <a:tailEnd/>
          </a:ln>
          <a:effectLst/>
        </p:spPr>
        <p:txBody>
          <a:bodyPr/>
          <a:lstStyle/>
          <a:p>
            <a:endParaRPr lang="th-TH"/>
          </a:p>
        </p:txBody>
      </p:sp>
      <p:sp>
        <p:nvSpPr>
          <p:cNvPr id="15375" name="Rectangle 15"/>
          <p:cNvSpPr>
            <a:spLocks noChangeArrowheads="1"/>
          </p:cNvSpPr>
          <p:nvPr/>
        </p:nvSpPr>
        <p:spPr bwMode="auto">
          <a:xfrm>
            <a:off x="1908175" y="498475"/>
            <a:ext cx="3548063" cy="519113"/>
          </a:xfrm>
          <a:prstGeom prst="rect">
            <a:avLst/>
          </a:prstGeom>
          <a:noFill/>
          <a:ln w="9525">
            <a:noFill/>
            <a:miter lim="800000"/>
            <a:headEnd/>
            <a:tailEnd/>
          </a:ln>
          <a:effectLst/>
        </p:spPr>
        <p:txBody>
          <a:bodyPr wrap="none">
            <a:spAutoFit/>
          </a:bodyPr>
          <a:lstStyle/>
          <a:p>
            <a:r>
              <a:rPr lang="en-US">
                <a:latin typeface="Times New Roman" pitchFamily="18" charset="0"/>
              </a:rPr>
              <a:t>3-5  Acceleration Work</a:t>
            </a:r>
          </a:p>
        </p:txBody>
      </p:sp>
      <p:sp>
        <p:nvSpPr>
          <p:cNvPr id="15377" name="Text Box 17"/>
          <p:cNvSpPr txBox="1">
            <a:spLocks noChangeArrowheads="1"/>
          </p:cNvSpPr>
          <p:nvPr/>
        </p:nvSpPr>
        <p:spPr bwMode="auto">
          <a:xfrm>
            <a:off x="971550" y="1341438"/>
            <a:ext cx="7021513" cy="762000"/>
          </a:xfrm>
          <a:prstGeom prst="rect">
            <a:avLst/>
          </a:prstGeom>
          <a:noFill/>
          <a:ln w="9525">
            <a:noFill/>
            <a:miter lim="800000"/>
            <a:headEnd/>
            <a:tailEnd/>
          </a:ln>
          <a:effectLst/>
        </p:spPr>
        <p:txBody>
          <a:bodyPr wrap="none">
            <a:spAutoFit/>
          </a:bodyPr>
          <a:lstStyle/>
          <a:p>
            <a:r>
              <a:rPr lang="en-US" sz="2200">
                <a:latin typeface="Times New Roman" pitchFamily="18" charset="0"/>
              </a:rPr>
              <a:t>Consider mass </a:t>
            </a:r>
            <a:r>
              <a:rPr lang="en-US" sz="2200" i="1">
                <a:latin typeface="Times New Roman" pitchFamily="18" charset="0"/>
              </a:rPr>
              <a:t>m</a:t>
            </a:r>
            <a:r>
              <a:rPr lang="en-US" sz="2200">
                <a:latin typeface="Times New Roman" pitchFamily="18" charset="0"/>
              </a:rPr>
              <a:t> moves with the initial velocity </a:t>
            </a:r>
            <a:r>
              <a:rPr lang="en-US" sz="2200" i="1">
                <a:latin typeface="Times New Roman" pitchFamily="18" charset="0"/>
              </a:rPr>
              <a:t>V</a:t>
            </a:r>
            <a:r>
              <a:rPr lang="en-US" sz="2200" i="1" baseline="-25000">
                <a:latin typeface="Times New Roman" pitchFamily="18" charset="0"/>
              </a:rPr>
              <a:t>1</a:t>
            </a:r>
            <a:r>
              <a:rPr lang="en-US" sz="2200">
                <a:latin typeface="Times New Roman" pitchFamily="18" charset="0"/>
              </a:rPr>
              <a:t> and final </a:t>
            </a:r>
          </a:p>
          <a:p>
            <a:r>
              <a:rPr lang="en-US" sz="2200">
                <a:latin typeface="Times New Roman" pitchFamily="18" charset="0"/>
              </a:rPr>
              <a:t>velocity </a:t>
            </a:r>
            <a:r>
              <a:rPr lang="en-US" sz="2200" i="1">
                <a:latin typeface="Times New Roman" pitchFamily="18" charset="0"/>
              </a:rPr>
              <a:t>V</a:t>
            </a:r>
            <a:r>
              <a:rPr lang="en-US" sz="2200" i="1" baseline="-25000">
                <a:latin typeface="Times New Roman" pitchFamily="18" charset="0"/>
              </a:rPr>
              <a:t>2</a:t>
            </a:r>
            <a:endParaRPr lang="th-TH" sz="2200" i="1" baseline="-25000">
              <a:latin typeface="Times New Roman" pitchFamily="18" charset="0"/>
            </a:endParaRPr>
          </a:p>
        </p:txBody>
      </p:sp>
      <p:pic>
        <p:nvPicPr>
          <p:cNvPr id="15378" name="Picture 18" descr="fig312"/>
          <p:cNvPicPr>
            <a:picLocks noChangeAspect="1" noChangeArrowheads="1"/>
          </p:cNvPicPr>
          <p:nvPr/>
        </p:nvPicPr>
        <p:blipFill>
          <a:blip r:embed="rId3" cstate="print"/>
          <a:srcRect/>
          <a:stretch>
            <a:fillRect/>
          </a:stretch>
        </p:blipFill>
        <p:spPr bwMode="auto">
          <a:xfrm>
            <a:off x="250825" y="2781300"/>
            <a:ext cx="4465638" cy="3348038"/>
          </a:xfrm>
          <a:prstGeom prst="rect">
            <a:avLst/>
          </a:prstGeom>
          <a:noFill/>
        </p:spPr>
      </p:pic>
      <p:graphicFrame>
        <p:nvGraphicFramePr>
          <p:cNvPr id="15379" name="Object 19"/>
          <p:cNvGraphicFramePr>
            <a:graphicFrameLocks noChangeAspect="1"/>
          </p:cNvGraphicFramePr>
          <p:nvPr/>
        </p:nvGraphicFramePr>
        <p:xfrm>
          <a:off x="755650" y="2133600"/>
          <a:ext cx="1390650" cy="365125"/>
        </p:xfrm>
        <a:graphic>
          <a:graphicData uri="http://schemas.openxmlformats.org/presentationml/2006/ole">
            <p:oleObj spid="_x0000_s15379" name="Equation" r:id="rId4" imgW="507960" imgH="177480" progId="Equation.3">
              <p:embed/>
            </p:oleObj>
          </a:graphicData>
        </a:graphic>
      </p:graphicFrame>
      <p:graphicFrame>
        <p:nvGraphicFramePr>
          <p:cNvPr id="15380" name="Object 20"/>
          <p:cNvGraphicFramePr>
            <a:graphicFrameLocks noChangeAspect="1"/>
          </p:cNvGraphicFramePr>
          <p:nvPr/>
        </p:nvGraphicFramePr>
        <p:xfrm>
          <a:off x="2627313" y="1989138"/>
          <a:ext cx="1808162" cy="808037"/>
        </p:xfrm>
        <a:graphic>
          <a:graphicData uri="http://schemas.openxmlformats.org/presentationml/2006/ole">
            <p:oleObj spid="_x0000_s15380" name="Equation" r:id="rId5" imgW="660240" imgH="393480" progId="Equation.3">
              <p:embed/>
            </p:oleObj>
          </a:graphicData>
        </a:graphic>
      </p:graphicFrame>
      <p:graphicFrame>
        <p:nvGraphicFramePr>
          <p:cNvPr id="15381" name="Object 21"/>
          <p:cNvGraphicFramePr>
            <a:graphicFrameLocks noChangeAspect="1"/>
          </p:cNvGraphicFramePr>
          <p:nvPr/>
        </p:nvGraphicFramePr>
        <p:xfrm>
          <a:off x="1630363" y="2781300"/>
          <a:ext cx="6572250" cy="889000"/>
        </p:xfrm>
        <a:graphic>
          <a:graphicData uri="http://schemas.openxmlformats.org/presentationml/2006/ole">
            <p:oleObj spid="_x0000_s15381" name="Equation" r:id="rId6" imgW="2400120" imgH="431640" progId="Equation.3">
              <p:embed/>
            </p:oleObj>
          </a:graphicData>
        </a:graphic>
      </p:graphicFrame>
      <p:graphicFrame>
        <p:nvGraphicFramePr>
          <p:cNvPr id="15382" name="Object 22"/>
          <p:cNvGraphicFramePr>
            <a:graphicFrameLocks noChangeAspect="1"/>
          </p:cNvGraphicFramePr>
          <p:nvPr/>
        </p:nvGraphicFramePr>
        <p:xfrm>
          <a:off x="5219700" y="4005263"/>
          <a:ext cx="3233738" cy="811212"/>
        </p:xfrm>
        <a:graphic>
          <a:graphicData uri="http://schemas.openxmlformats.org/presentationml/2006/ole">
            <p:oleObj spid="_x0000_s15382" name="Equation" r:id="rId7" imgW="1180800" imgH="393480" progId="Equation.3">
              <p:embed/>
            </p:oleObj>
          </a:graphicData>
        </a:graphic>
      </p:graphicFrame>
      <p:sp>
        <p:nvSpPr>
          <p:cNvPr id="15383" name="AutoShape 23"/>
          <p:cNvSpPr>
            <a:spLocks noChangeArrowheads="1"/>
          </p:cNvSpPr>
          <p:nvPr/>
        </p:nvSpPr>
        <p:spPr bwMode="auto">
          <a:xfrm>
            <a:off x="2051050" y="2205038"/>
            <a:ext cx="503238" cy="287337"/>
          </a:xfrm>
          <a:prstGeom prst="rightArrow">
            <a:avLst>
              <a:gd name="adj1" fmla="val 50000"/>
              <a:gd name="adj2" fmla="val 43785"/>
            </a:avLst>
          </a:prstGeom>
          <a:solidFill>
            <a:schemeClr val="accent1"/>
          </a:solidFill>
          <a:ln w="9525">
            <a:solidFill>
              <a:schemeClr val="tx1"/>
            </a:solidFill>
            <a:miter lim="800000"/>
            <a:headEnd/>
            <a:tailEnd/>
          </a:ln>
          <a:effectLst/>
        </p:spPr>
        <p:txBody>
          <a:bodyPr wrap="none" anchor="ctr"/>
          <a:lstStyle/>
          <a:p>
            <a:endParaRPr lang="th-TH"/>
          </a:p>
        </p:txBody>
      </p:sp>
      <p:graphicFrame>
        <p:nvGraphicFramePr>
          <p:cNvPr id="15384" name="Object 24"/>
          <p:cNvGraphicFramePr>
            <a:graphicFrameLocks noChangeAspect="1"/>
          </p:cNvGraphicFramePr>
          <p:nvPr/>
        </p:nvGraphicFramePr>
        <p:xfrm>
          <a:off x="4859338" y="1916113"/>
          <a:ext cx="1287462" cy="808037"/>
        </p:xfrm>
        <a:graphic>
          <a:graphicData uri="http://schemas.openxmlformats.org/presentationml/2006/ole">
            <p:oleObj spid="_x0000_s15384" name="Equation" r:id="rId8" imgW="469800" imgH="393480" progId="Equation.3">
              <p:embed/>
            </p:oleObj>
          </a:graphicData>
        </a:graphic>
      </p:graphicFrame>
      <p:graphicFrame>
        <p:nvGraphicFramePr>
          <p:cNvPr id="15385" name="Object 25"/>
          <p:cNvGraphicFramePr>
            <a:graphicFrameLocks noChangeAspect="1"/>
          </p:cNvGraphicFramePr>
          <p:nvPr/>
        </p:nvGraphicFramePr>
        <p:xfrm>
          <a:off x="6948488" y="2133600"/>
          <a:ext cx="1495425" cy="365125"/>
        </p:xfrm>
        <a:graphic>
          <a:graphicData uri="http://schemas.openxmlformats.org/presentationml/2006/ole">
            <p:oleObj spid="_x0000_s15385" name="Equation" r:id="rId9" imgW="545760" imgH="177480" progId="Equation.3">
              <p:embed/>
            </p:oleObj>
          </a:graphicData>
        </a:graphic>
      </p:graphicFrame>
      <p:sp>
        <p:nvSpPr>
          <p:cNvPr id="15386" name="AutoShape 26"/>
          <p:cNvSpPr>
            <a:spLocks noChangeArrowheads="1"/>
          </p:cNvSpPr>
          <p:nvPr/>
        </p:nvSpPr>
        <p:spPr bwMode="auto">
          <a:xfrm>
            <a:off x="6227763" y="2133600"/>
            <a:ext cx="576262" cy="288925"/>
          </a:xfrm>
          <a:prstGeom prst="right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endParaRPr lang="th-TH"/>
          </a:p>
        </p:txBody>
      </p:sp>
      <p:sp>
        <p:nvSpPr>
          <p:cNvPr id="15387" name="Text Box 27"/>
          <p:cNvSpPr txBox="1">
            <a:spLocks noChangeArrowheads="1"/>
          </p:cNvSpPr>
          <p:nvPr/>
        </p:nvSpPr>
        <p:spPr bwMode="auto">
          <a:xfrm>
            <a:off x="4572000" y="2060575"/>
            <a:ext cx="282575" cy="519113"/>
          </a:xfrm>
          <a:prstGeom prst="rect">
            <a:avLst/>
          </a:prstGeom>
          <a:noFill/>
          <a:ln w="9525">
            <a:noFill/>
            <a:miter lim="800000"/>
            <a:headEnd/>
            <a:tailEnd/>
          </a:ln>
          <a:effectLst/>
        </p:spPr>
        <p:txBody>
          <a:bodyPr wrap="none">
            <a:spAutoFit/>
          </a:bodyPr>
          <a:lstStyle/>
          <a:p>
            <a:r>
              <a:rPr lang="en-US"/>
              <a:t>,</a:t>
            </a:r>
            <a:endParaRPr lang="th-TH"/>
          </a:p>
        </p:txBody>
      </p:sp>
      <p:sp>
        <p:nvSpPr>
          <p:cNvPr id="15389" name="Text Box 29"/>
          <p:cNvSpPr txBox="1">
            <a:spLocks noChangeArrowheads="1"/>
          </p:cNvSpPr>
          <p:nvPr/>
        </p:nvSpPr>
        <p:spPr bwMode="auto">
          <a:xfrm>
            <a:off x="4932363" y="4941888"/>
            <a:ext cx="3643312" cy="519112"/>
          </a:xfrm>
          <a:prstGeom prst="rect">
            <a:avLst/>
          </a:prstGeom>
          <a:noFill/>
          <a:ln w="9525">
            <a:noFill/>
            <a:miter lim="800000"/>
            <a:headEnd/>
            <a:tailEnd/>
          </a:ln>
          <a:effectLst/>
        </p:spPr>
        <p:txBody>
          <a:bodyPr wrap="none">
            <a:spAutoFit/>
          </a:bodyPr>
          <a:lstStyle/>
          <a:p>
            <a:r>
              <a:rPr lang="th-TH" b="1" i="1"/>
              <a:t>สมการการเปลี่ยนแปลงพลังงานจลน์</a:t>
            </a:r>
          </a:p>
        </p:txBody>
      </p:sp>
      <p:sp>
        <p:nvSpPr>
          <p:cNvPr id="15390" name="Text Box 30"/>
          <p:cNvSpPr txBox="1">
            <a:spLocks noChangeArrowheads="1"/>
          </p:cNvSpPr>
          <p:nvPr/>
        </p:nvSpPr>
        <p:spPr bwMode="auto">
          <a:xfrm>
            <a:off x="250825" y="5516563"/>
            <a:ext cx="6048375" cy="946150"/>
          </a:xfrm>
          <a:prstGeom prst="rect">
            <a:avLst/>
          </a:prstGeom>
          <a:noFill/>
          <a:ln w="9525">
            <a:noFill/>
            <a:miter lim="800000"/>
            <a:headEnd/>
            <a:tailEnd/>
          </a:ln>
          <a:effectLst/>
        </p:spPr>
        <p:txBody>
          <a:bodyPr wrap="none">
            <a:spAutoFit/>
          </a:bodyPr>
          <a:lstStyle/>
          <a:p>
            <a:r>
              <a:rPr lang="th-TH" b="1"/>
              <a:t>งานที่ทำโดยระบบ (ระบบมีความเร็วมากขึ้น) เครื่องหมาย </a:t>
            </a:r>
            <a:r>
              <a:rPr lang="en-US" b="1"/>
              <a:t>(+)</a:t>
            </a:r>
            <a:endParaRPr lang="th-TH" b="1"/>
          </a:p>
          <a:p>
            <a:r>
              <a:rPr lang="th-TH" b="1"/>
              <a:t>งานที่ให้แก่ระบบ (ระบบมีความเร็วลดลง) เครื่องหมาย </a:t>
            </a:r>
            <a:r>
              <a:rPr lang="en-US" b="1"/>
              <a:t>(-)</a:t>
            </a:r>
            <a:endParaRPr lang="th-TH" b="1"/>
          </a:p>
        </p:txBody>
      </p:sp>
      <p:sp>
        <p:nvSpPr>
          <p:cNvPr id="23" name="ตัวยึดหมายเลขภาพนิ่ง 22"/>
          <p:cNvSpPr>
            <a:spLocks noGrp="1"/>
          </p:cNvSpPr>
          <p:nvPr>
            <p:ph type="sldNum" sz="quarter" idx="12"/>
          </p:nvPr>
        </p:nvSpPr>
        <p:spPr/>
        <p:txBody>
          <a:bodyPr/>
          <a:lstStyle/>
          <a:p>
            <a:fld id="{A271BE51-7744-45A1-BB2E-466191D36871}" type="slidenum">
              <a:rPr lang="en-US" smtClean="0"/>
              <a:pPr/>
              <a:t>31</a:t>
            </a:fld>
            <a:endParaRPr lang="th-T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9" name="Rectangle 25"/>
          <p:cNvSpPr>
            <a:spLocks noChangeArrowheads="1"/>
          </p:cNvSpPr>
          <p:nvPr/>
        </p:nvSpPr>
        <p:spPr bwMode="auto">
          <a:xfrm>
            <a:off x="539750" y="5589588"/>
            <a:ext cx="4824413" cy="719137"/>
          </a:xfrm>
          <a:prstGeom prst="rect">
            <a:avLst/>
          </a:prstGeom>
          <a:solidFill>
            <a:schemeClr val="bg1">
              <a:lumMod val="95000"/>
              <a:alpha val="63000"/>
            </a:schemeClr>
          </a:solidFill>
          <a:ln w="9525">
            <a:solidFill>
              <a:schemeClr val="tx1"/>
            </a:solidFill>
            <a:miter lim="800000"/>
            <a:headEnd/>
            <a:tailEnd/>
          </a:ln>
          <a:effectLst/>
        </p:spPr>
        <p:txBody>
          <a:bodyPr wrap="none" anchor="ctr"/>
          <a:lstStyle/>
          <a:p>
            <a:endParaRPr lang="th-TH"/>
          </a:p>
        </p:txBody>
      </p:sp>
      <p:sp>
        <p:nvSpPr>
          <p:cNvPr id="16388" name="Rectangle 4"/>
          <p:cNvSpPr>
            <a:spLocks noChangeArrowheads="1"/>
          </p:cNvSpPr>
          <p:nvPr/>
        </p:nvSpPr>
        <p:spPr bwMode="auto">
          <a:xfrm>
            <a:off x="1763713" y="476250"/>
            <a:ext cx="2663825" cy="519113"/>
          </a:xfrm>
          <a:prstGeom prst="rect">
            <a:avLst/>
          </a:prstGeom>
          <a:noFill/>
          <a:ln w="9525">
            <a:noFill/>
            <a:miter lim="800000"/>
            <a:headEnd/>
            <a:tailEnd/>
          </a:ln>
          <a:effectLst/>
        </p:spPr>
        <p:txBody>
          <a:bodyPr wrap="none">
            <a:spAutoFit/>
          </a:bodyPr>
          <a:lstStyle/>
          <a:p>
            <a:r>
              <a:rPr lang="en-US">
                <a:latin typeface="Times New Roman" pitchFamily="18" charset="0"/>
              </a:rPr>
              <a:t>3-6    Shaft Work</a:t>
            </a:r>
          </a:p>
        </p:txBody>
      </p:sp>
      <p:sp>
        <p:nvSpPr>
          <p:cNvPr id="16389"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pic>
        <p:nvPicPr>
          <p:cNvPr id="16403" name="Picture 19" descr="fig313"/>
          <p:cNvPicPr>
            <a:picLocks noChangeAspect="1" noChangeArrowheads="1"/>
          </p:cNvPicPr>
          <p:nvPr/>
        </p:nvPicPr>
        <p:blipFill>
          <a:blip r:embed="rId3" cstate="print"/>
          <a:srcRect/>
          <a:stretch>
            <a:fillRect/>
          </a:stretch>
        </p:blipFill>
        <p:spPr bwMode="auto">
          <a:xfrm>
            <a:off x="4355654" y="1786066"/>
            <a:ext cx="4176786" cy="2651046"/>
          </a:xfrm>
          <a:prstGeom prst="rect">
            <a:avLst/>
          </a:prstGeom>
          <a:ln>
            <a:noFill/>
          </a:ln>
          <a:effectLst>
            <a:outerShdw blurRad="292100" dist="139700" dir="2700000" algn="tl" rotWithShape="0">
              <a:srgbClr val="333333">
                <a:alpha val="65000"/>
              </a:srgbClr>
            </a:outerShdw>
          </a:effectLst>
        </p:spPr>
      </p:pic>
      <p:sp>
        <p:nvSpPr>
          <p:cNvPr id="16404" name="Text Box 20"/>
          <p:cNvSpPr txBox="1">
            <a:spLocks noChangeArrowheads="1"/>
          </p:cNvSpPr>
          <p:nvPr/>
        </p:nvSpPr>
        <p:spPr bwMode="auto">
          <a:xfrm>
            <a:off x="3995738" y="4581525"/>
            <a:ext cx="4913312" cy="946150"/>
          </a:xfrm>
          <a:prstGeom prst="rect">
            <a:avLst/>
          </a:prstGeom>
          <a:noFill/>
          <a:ln w="9525">
            <a:noFill/>
            <a:miter lim="800000"/>
            <a:headEnd/>
            <a:tailEnd/>
          </a:ln>
          <a:effectLst/>
        </p:spPr>
        <p:txBody>
          <a:bodyPr wrap="none">
            <a:spAutoFit/>
          </a:bodyPr>
          <a:lstStyle/>
          <a:p>
            <a:r>
              <a:rPr lang="th-TH" b="1"/>
              <a:t>งานเพลาที่กระทำโดยระบบ เครื่องหมาย บวก </a:t>
            </a:r>
            <a:r>
              <a:rPr lang="en-US" b="1"/>
              <a:t>(+)</a:t>
            </a:r>
            <a:endParaRPr lang="th-TH" b="1"/>
          </a:p>
          <a:p>
            <a:r>
              <a:rPr lang="th-TH" b="1"/>
              <a:t>งานเพลาที่กระทำต่อระบบ  เครื่องหมาย ลบ  </a:t>
            </a:r>
            <a:r>
              <a:rPr lang="en-US" b="1"/>
              <a:t>(-)</a:t>
            </a:r>
            <a:endParaRPr lang="th-TH" b="1"/>
          </a:p>
        </p:txBody>
      </p:sp>
      <p:sp>
        <p:nvSpPr>
          <p:cNvPr id="16405" name="Text Box 21"/>
          <p:cNvSpPr txBox="1">
            <a:spLocks noChangeArrowheads="1"/>
          </p:cNvSpPr>
          <p:nvPr/>
        </p:nvSpPr>
        <p:spPr bwMode="auto">
          <a:xfrm>
            <a:off x="755650" y="1341438"/>
            <a:ext cx="4143375" cy="2982912"/>
          </a:xfrm>
          <a:prstGeom prst="rect">
            <a:avLst/>
          </a:prstGeom>
          <a:noFill/>
          <a:ln w="9525">
            <a:noFill/>
            <a:miter lim="800000"/>
            <a:headEnd/>
            <a:tailEnd/>
          </a:ln>
          <a:effectLst/>
        </p:spPr>
        <p:txBody>
          <a:bodyPr wrap="none">
            <a:spAutoFit/>
          </a:bodyPr>
          <a:lstStyle/>
          <a:p>
            <a:r>
              <a:rPr lang="en-US" sz="2200">
                <a:latin typeface="Times New Roman" pitchFamily="18" charset="0"/>
              </a:rPr>
              <a:t>A force </a:t>
            </a:r>
            <a:r>
              <a:rPr lang="en-US" sz="2200" i="1">
                <a:latin typeface="Times New Roman" pitchFamily="18" charset="0"/>
              </a:rPr>
              <a:t>F</a:t>
            </a:r>
            <a:r>
              <a:rPr lang="en-US" sz="2200">
                <a:latin typeface="Times New Roman" pitchFamily="18" charset="0"/>
              </a:rPr>
              <a:t> acting through a moment</a:t>
            </a:r>
          </a:p>
          <a:p>
            <a:r>
              <a:rPr lang="en-US" sz="2200">
                <a:latin typeface="Times New Roman" pitchFamily="18" charset="0"/>
              </a:rPr>
              <a:t>are</a:t>
            </a:r>
            <a:r>
              <a:rPr lang="en-US" sz="2200" i="1">
                <a:latin typeface="Times New Roman" pitchFamily="18" charset="0"/>
              </a:rPr>
              <a:t> r</a:t>
            </a:r>
            <a:r>
              <a:rPr lang="en-US" sz="2200">
                <a:latin typeface="Times New Roman" pitchFamily="18" charset="0"/>
              </a:rPr>
              <a:t> generates a torque </a:t>
            </a:r>
            <a:r>
              <a:rPr lang="en-US" sz="2400" i="1">
                <a:latin typeface="Times New Roman" pitchFamily="18" charset="0"/>
                <a:sym typeface="Symbol" pitchFamily="18" charset="2"/>
              </a:rPr>
              <a:t></a:t>
            </a:r>
          </a:p>
          <a:p>
            <a:endParaRPr lang="en-US" sz="2400" i="1">
              <a:latin typeface="Times New Roman" pitchFamily="18" charset="0"/>
              <a:sym typeface="Symbol" pitchFamily="18" charset="2"/>
            </a:endParaRPr>
          </a:p>
          <a:p>
            <a:endParaRPr lang="en-US" sz="2400" i="1">
              <a:latin typeface="Times New Roman" pitchFamily="18" charset="0"/>
              <a:sym typeface="Symbol" pitchFamily="18" charset="2"/>
            </a:endParaRPr>
          </a:p>
          <a:p>
            <a:r>
              <a:rPr lang="en-US" sz="2400">
                <a:latin typeface="Times New Roman" pitchFamily="18" charset="0"/>
                <a:sym typeface="Symbol" pitchFamily="18" charset="2"/>
              </a:rPr>
              <a:t>This force acts through a </a:t>
            </a:r>
          </a:p>
          <a:p>
            <a:r>
              <a:rPr lang="en-US" sz="2400">
                <a:latin typeface="Times New Roman" pitchFamily="18" charset="0"/>
                <a:sym typeface="Symbol" pitchFamily="18" charset="2"/>
              </a:rPr>
              <a:t>distance s,   </a:t>
            </a:r>
            <a:r>
              <a:rPr lang="en-US" sz="2400" i="1">
                <a:latin typeface="Times New Roman" pitchFamily="18" charset="0"/>
                <a:sym typeface="Symbol" pitchFamily="18" charset="2"/>
              </a:rPr>
              <a:t>s = (2r)n</a:t>
            </a:r>
          </a:p>
          <a:p>
            <a:endParaRPr lang="en-US" sz="2400" i="1">
              <a:latin typeface="Times New Roman" pitchFamily="18" charset="0"/>
              <a:sym typeface="Symbol" pitchFamily="18" charset="2"/>
            </a:endParaRPr>
          </a:p>
          <a:p>
            <a:r>
              <a:rPr lang="en-US" sz="2400">
                <a:latin typeface="Times New Roman" pitchFamily="18" charset="0"/>
                <a:sym typeface="Symbol" pitchFamily="18" charset="2"/>
              </a:rPr>
              <a:t>Shaft Work: </a:t>
            </a:r>
            <a:r>
              <a:rPr lang="en-US" sz="2400" i="1">
                <a:latin typeface="Times New Roman" pitchFamily="18" charset="0"/>
                <a:sym typeface="Symbol" pitchFamily="18" charset="2"/>
              </a:rPr>
              <a:t>W</a:t>
            </a:r>
            <a:r>
              <a:rPr lang="en-US" sz="2400" i="1" baseline="-25000">
                <a:latin typeface="Times New Roman" pitchFamily="18" charset="0"/>
                <a:sym typeface="Symbol" pitchFamily="18" charset="2"/>
              </a:rPr>
              <a:t>sh</a:t>
            </a:r>
          </a:p>
        </p:txBody>
      </p:sp>
      <p:graphicFrame>
        <p:nvGraphicFramePr>
          <p:cNvPr id="16406" name="Object 22"/>
          <p:cNvGraphicFramePr>
            <a:graphicFrameLocks noChangeAspect="1"/>
          </p:cNvGraphicFramePr>
          <p:nvPr/>
        </p:nvGraphicFramePr>
        <p:xfrm>
          <a:off x="827088" y="2060575"/>
          <a:ext cx="2781300" cy="808038"/>
        </p:xfrm>
        <a:graphic>
          <a:graphicData uri="http://schemas.openxmlformats.org/presentationml/2006/ole">
            <p:oleObj spid="_x0000_s16406" name="Equation" r:id="rId4" imgW="1015920" imgH="393480" progId="Equation.3">
              <p:embed/>
            </p:oleObj>
          </a:graphicData>
        </a:graphic>
      </p:graphicFrame>
      <p:graphicFrame>
        <p:nvGraphicFramePr>
          <p:cNvPr id="16407" name="Object 23"/>
          <p:cNvGraphicFramePr>
            <a:graphicFrameLocks noChangeAspect="1"/>
          </p:cNvGraphicFramePr>
          <p:nvPr/>
        </p:nvGraphicFramePr>
        <p:xfrm>
          <a:off x="900113" y="4581525"/>
          <a:ext cx="2881312" cy="887413"/>
        </p:xfrm>
        <a:graphic>
          <a:graphicData uri="http://schemas.openxmlformats.org/presentationml/2006/ole">
            <p:oleObj spid="_x0000_s16407" name="Equation" r:id="rId5" imgW="1257120" imgH="431640" progId="Equation.3">
              <p:embed/>
            </p:oleObj>
          </a:graphicData>
        </a:graphic>
      </p:graphicFrame>
      <p:graphicFrame>
        <p:nvGraphicFramePr>
          <p:cNvPr id="16408" name="Object 24"/>
          <p:cNvGraphicFramePr>
            <a:graphicFrameLocks noChangeAspect="1"/>
          </p:cNvGraphicFramePr>
          <p:nvPr/>
        </p:nvGraphicFramePr>
        <p:xfrm>
          <a:off x="827088" y="5661025"/>
          <a:ext cx="4414837" cy="496888"/>
        </p:xfrm>
        <a:graphic>
          <a:graphicData uri="http://schemas.openxmlformats.org/presentationml/2006/ole">
            <p:oleObj spid="_x0000_s16408" name="Equation" r:id="rId6" imgW="1612800" imgH="241200" progId="Equation.3">
              <p:embed/>
            </p:oleObj>
          </a:graphicData>
        </a:graphic>
      </p:graphicFrame>
      <p:sp>
        <p:nvSpPr>
          <p:cNvPr id="16" name="ตัวยึดหมายเลขภาพนิ่ง 15"/>
          <p:cNvSpPr>
            <a:spLocks noGrp="1"/>
          </p:cNvSpPr>
          <p:nvPr>
            <p:ph type="sldNum" sz="quarter" idx="12"/>
          </p:nvPr>
        </p:nvSpPr>
        <p:spPr/>
        <p:txBody>
          <a:bodyPr/>
          <a:lstStyle/>
          <a:p>
            <a:fld id="{A271BE51-7744-45A1-BB2E-466191D36871}" type="slidenum">
              <a:rPr lang="en-US" smtClean="0"/>
              <a:pPr/>
              <a:t>32</a:t>
            </a:fld>
            <a:endParaRPr lang="th-T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9" name="Rectangle 31"/>
          <p:cNvSpPr>
            <a:spLocks noChangeArrowheads="1"/>
          </p:cNvSpPr>
          <p:nvPr/>
        </p:nvSpPr>
        <p:spPr bwMode="auto">
          <a:xfrm>
            <a:off x="2195513" y="5445125"/>
            <a:ext cx="3455987" cy="865188"/>
          </a:xfrm>
          <a:prstGeom prst="rect">
            <a:avLst/>
          </a:prstGeom>
          <a:solidFill>
            <a:schemeClr val="bg1">
              <a:lumMod val="95000"/>
              <a:alpha val="63000"/>
            </a:schemeClr>
          </a:solidFill>
          <a:ln w="9525">
            <a:solidFill>
              <a:schemeClr val="tx1"/>
            </a:solidFill>
            <a:miter lim="800000"/>
            <a:headEnd/>
            <a:tailEnd/>
          </a:ln>
          <a:effectLst/>
        </p:spPr>
        <p:txBody>
          <a:bodyPr wrap="none" anchor="ctr"/>
          <a:lstStyle/>
          <a:p>
            <a:endParaRPr lang="th-TH"/>
          </a:p>
        </p:txBody>
      </p:sp>
      <p:sp>
        <p:nvSpPr>
          <p:cNvPr id="17412" name="Rectangle 4"/>
          <p:cNvSpPr>
            <a:spLocks noChangeArrowheads="1"/>
          </p:cNvSpPr>
          <p:nvPr/>
        </p:nvSpPr>
        <p:spPr bwMode="auto">
          <a:xfrm>
            <a:off x="1763713" y="333375"/>
            <a:ext cx="3367087" cy="519113"/>
          </a:xfrm>
          <a:prstGeom prst="rect">
            <a:avLst/>
          </a:prstGeom>
          <a:noFill/>
          <a:ln w="9525">
            <a:noFill/>
            <a:miter lim="800000"/>
            <a:headEnd/>
            <a:tailEnd/>
          </a:ln>
          <a:effectLst/>
        </p:spPr>
        <p:txBody>
          <a:bodyPr wrap="none">
            <a:spAutoFit/>
          </a:bodyPr>
          <a:lstStyle/>
          <a:p>
            <a:r>
              <a:rPr lang="en-US">
                <a:latin typeface="Times New Roman" pitchFamily="18" charset="0"/>
              </a:rPr>
              <a:t>3-7    Spring Work (1)</a:t>
            </a:r>
          </a:p>
        </p:txBody>
      </p:sp>
      <p:sp>
        <p:nvSpPr>
          <p:cNvPr id="17413" name="Line 5"/>
          <p:cNvSpPr>
            <a:spLocks noChangeShapeType="1"/>
          </p:cNvSpPr>
          <p:nvPr/>
        </p:nvSpPr>
        <p:spPr bwMode="auto">
          <a:xfrm>
            <a:off x="900113" y="1125538"/>
            <a:ext cx="7632700" cy="0"/>
          </a:xfrm>
          <a:prstGeom prst="line">
            <a:avLst/>
          </a:prstGeom>
          <a:noFill/>
          <a:ln w="25400">
            <a:solidFill>
              <a:schemeClr val="tx1"/>
            </a:solidFill>
            <a:round/>
            <a:headEnd/>
            <a:tailEnd/>
          </a:ln>
          <a:effectLst/>
        </p:spPr>
        <p:txBody>
          <a:bodyPr/>
          <a:lstStyle/>
          <a:p>
            <a:endParaRPr lang="th-TH"/>
          </a:p>
        </p:txBody>
      </p:sp>
      <p:pic>
        <p:nvPicPr>
          <p:cNvPr id="17433" name="Picture 25" descr="fig314"/>
          <p:cNvPicPr>
            <a:picLocks noChangeAspect="1" noChangeArrowheads="1"/>
          </p:cNvPicPr>
          <p:nvPr/>
        </p:nvPicPr>
        <p:blipFill>
          <a:blip r:embed="rId3" cstate="print"/>
          <a:srcRect/>
          <a:stretch>
            <a:fillRect/>
          </a:stretch>
        </p:blipFill>
        <p:spPr bwMode="auto">
          <a:xfrm>
            <a:off x="1619598" y="1196975"/>
            <a:ext cx="5904805" cy="2447925"/>
          </a:xfrm>
          <a:prstGeom prst="rect">
            <a:avLst/>
          </a:prstGeom>
          <a:ln>
            <a:noFill/>
          </a:ln>
          <a:effectLst>
            <a:outerShdw blurRad="292100" dist="139700" dir="2700000" algn="tl" rotWithShape="0">
              <a:srgbClr val="333333">
                <a:alpha val="65000"/>
              </a:srgbClr>
            </a:outerShdw>
          </a:effectLst>
        </p:spPr>
      </p:pic>
      <p:sp>
        <p:nvSpPr>
          <p:cNvPr id="17434" name="Text Box 26"/>
          <p:cNvSpPr txBox="1">
            <a:spLocks noChangeArrowheads="1"/>
          </p:cNvSpPr>
          <p:nvPr/>
        </p:nvSpPr>
        <p:spPr bwMode="auto">
          <a:xfrm>
            <a:off x="900113" y="3644900"/>
            <a:ext cx="7578725" cy="762000"/>
          </a:xfrm>
          <a:prstGeom prst="rect">
            <a:avLst/>
          </a:prstGeom>
          <a:noFill/>
          <a:ln w="9525">
            <a:noFill/>
            <a:miter lim="800000"/>
            <a:headEnd/>
            <a:tailEnd/>
          </a:ln>
          <a:effectLst/>
        </p:spPr>
        <p:txBody>
          <a:bodyPr wrap="none">
            <a:spAutoFit/>
          </a:bodyPr>
          <a:lstStyle/>
          <a:p>
            <a:r>
              <a:rPr lang="en-US" sz="2200">
                <a:latin typeface="Times New Roman" pitchFamily="18" charset="0"/>
              </a:rPr>
              <a:t>When the length of the spring changes by a differential amount </a:t>
            </a:r>
            <a:r>
              <a:rPr lang="en-US" sz="2200" i="1">
                <a:latin typeface="Times New Roman" pitchFamily="18" charset="0"/>
              </a:rPr>
              <a:t>dx</a:t>
            </a:r>
          </a:p>
          <a:p>
            <a:r>
              <a:rPr lang="en-US" sz="2200">
                <a:latin typeface="Times New Roman" pitchFamily="18" charset="0"/>
              </a:rPr>
              <a:t>under the influence of a force</a:t>
            </a:r>
            <a:r>
              <a:rPr lang="en-US" sz="2200" i="1">
                <a:latin typeface="Times New Roman" pitchFamily="18" charset="0"/>
              </a:rPr>
              <a:t> F</a:t>
            </a:r>
            <a:r>
              <a:rPr lang="en-US" sz="2200">
                <a:latin typeface="Times New Roman" pitchFamily="18" charset="0"/>
              </a:rPr>
              <a:t>, the work done is</a:t>
            </a:r>
            <a:endParaRPr lang="th-TH" sz="2200">
              <a:latin typeface="Times New Roman" pitchFamily="18" charset="0"/>
            </a:endParaRPr>
          </a:p>
        </p:txBody>
      </p:sp>
      <p:graphicFrame>
        <p:nvGraphicFramePr>
          <p:cNvPr id="17435" name="Object 27"/>
          <p:cNvGraphicFramePr>
            <a:graphicFrameLocks noChangeAspect="1"/>
          </p:cNvGraphicFramePr>
          <p:nvPr/>
        </p:nvGraphicFramePr>
        <p:xfrm>
          <a:off x="2843213" y="4437063"/>
          <a:ext cx="2038350" cy="495300"/>
        </p:xfrm>
        <a:graphic>
          <a:graphicData uri="http://schemas.openxmlformats.org/presentationml/2006/ole">
            <p:oleObj spid="_x0000_s17435" name="Equation" r:id="rId4" imgW="888840" imgH="241200" progId="Equation.3">
              <p:embed/>
            </p:oleObj>
          </a:graphicData>
        </a:graphic>
      </p:graphicFrame>
      <p:graphicFrame>
        <p:nvGraphicFramePr>
          <p:cNvPr id="17436" name="Object 28"/>
          <p:cNvGraphicFramePr>
            <a:graphicFrameLocks noChangeAspect="1"/>
          </p:cNvGraphicFramePr>
          <p:nvPr/>
        </p:nvGraphicFramePr>
        <p:xfrm>
          <a:off x="5219700" y="4941888"/>
          <a:ext cx="2884488" cy="417512"/>
        </p:xfrm>
        <a:graphic>
          <a:graphicData uri="http://schemas.openxmlformats.org/presentationml/2006/ole">
            <p:oleObj spid="_x0000_s17436" name="Equation" r:id="rId5" imgW="1257120" imgH="203040" progId="Equation.3">
              <p:embed/>
            </p:oleObj>
          </a:graphicData>
        </a:graphic>
      </p:graphicFrame>
      <p:graphicFrame>
        <p:nvGraphicFramePr>
          <p:cNvPr id="17437" name="Object 29"/>
          <p:cNvGraphicFramePr>
            <a:graphicFrameLocks noChangeAspect="1"/>
          </p:cNvGraphicFramePr>
          <p:nvPr/>
        </p:nvGraphicFramePr>
        <p:xfrm>
          <a:off x="2843213" y="4941888"/>
          <a:ext cx="2125662" cy="495300"/>
        </p:xfrm>
        <a:graphic>
          <a:graphicData uri="http://schemas.openxmlformats.org/presentationml/2006/ole">
            <p:oleObj spid="_x0000_s17437" name="Equation" r:id="rId6" imgW="927000" imgH="241200" progId="Equation.3">
              <p:embed/>
            </p:oleObj>
          </a:graphicData>
        </a:graphic>
      </p:graphicFrame>
      <p:graphicFrame>
        <p:nvGraphicFramePr>
          <p:cNvPr id="17438" name="Object 30"/>
          <p:cNvGraphicFramePr>
            <a:graphicFrameLocks noChangeAspect="1"/>
          </p:cNvGraphicFramePr>
          <p:nvPr/>
        </p:nvGraphicFramePr>
        <p:xfrm>
          <a:off x="2555875" y="5445125"/>
          <a:ext cx="2970213" cy="808038"/>
        </p:xfrm>
        <a:graphic>
          <a:graphicData uri="http://schemas.openxmlformats.org/presentationml/2006/ole">
            <p:oleObj spid="_x0000_s17438" name="Equation" r:id="rId7" imgW="1295280" imgH="393480" progId="Equation.3">
              <p:embed/>
            </p:oleObj>
          </a:graphicData>
        </a:graphic>
      </p:graphicFrame>
      <p:sp>
        <p:nvSpPr>
          <p:cNvPr id="16" name="ตัวยึดหมายเลขภาพนิ่ง 15"/>
          <p:cNvSpPr>
            <a:spLocks noGrp="1"/>
          </p:cNvSpPr>
          <p:nvPr>
            <p:ph type="sldNum" sz="quarter" idx="12"/>
          </p:nvPr>
        </p:nvSpPr>
        <p:spPr/>
        <p:txBody>
          <a:bodyPr/>
          <a:lstStyle/>
          <a:p>
            <a:fld id="{A271BE51-7744-45A1-BB2E-466191D36871}" type="slidenum">
              <a:rPr lang="en-US" smtClean="0"/>
              <a:pPr/>
              <a:t>33</a:t>
            </a:fld>
            <a:endParaRPr lang="th-T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34</a:t>
            </a:fld>
            <a:endParaRPr lang="th-TH" dirty="0"/>
          </a:p>
        </p:txBody>
      </p:sp>
      <p:pic>
        <p:nvPicPr>
          <p:cNvPr id="38914" name="Picture 2"/>
          <p:cNvPicPr>
            <a:picLocks noChangeAspect="1" noChangeArrowheads="1"/>
          </p:cNvPicPr>
          <p:nvPr/>
        </p:nvPicPr>
        <p:blipFill>
          <a:blip r:embed="rId2" cstate="print"/>
          <a:srcRect/>
          <a:stretch>
            <a:fillRect/>
          </a:stretch>
        </p:blipFill>
        <p:spPr bwMode="auto">
          <a:xfrm>
            <a:off x="1390650" y="908720"/>
            <a:ext cx="6362700" cy="2028825"/>
          </a:xfrm>
          <a:prstGeom prst="rect">
            <a:avLst/>
          </a:prstGeom>
          <a:ln>
            <a:noFill/>
          </a:ln>
          <a:effectLst>
            <a:outerShdw blurRad="292100" dist="139700" dir="2700000" algn="tl" rotWithShape="0">
              <a:srgbClr val="333333">
                <a:alpha val="65000"/>
              </a:srgbClr>
            </a:outerShdw>
          </a:effectLst>
        </p:spPr>
      </p:pic>
      <p:pic>
        <p:nvPicPr>
          <p:cNvPr id="38915" name="Picture 3"/>
          <p:cNvPicPr>
            <a:picLocks noChangeAspect="1" noChangeArrowheads="1"/>
          </p:cNvPicPr>
          <p:nvPr/>
        </p:nvPicPr>
        <p:blipFill>
          <a:blip r:embed="rId3" cstate="print"/>
          <a:srcRect/>
          <a:stretch>
            <a:fillRect/>
          </a:stretch>
        </p:blipFill>
        <p:spPr bwMode="auto">
          <a:xfrm>
            <a:off x="1763688" y="3068960"/>
            <a:ext cx="1828800" cy="3514725"/>
          </a:xfrm>
          <a:prstGeom prst="rect">
            <a:avLst/>
          </a:prstGeom>
          <a:ln>
            <a:noFill/>
          </a:ln>
          <a:effectLst>
            <a:outerShdw blurRad="292100" dist="139700" dir="2700000" algn="tl" rotWithShape="0">
              <a:srgbClr val="333333">
                <a:alpha val="65000"/>
              </a:srgbClr>
            </a:outerShdw>
          </a:effectLst>
        </p:spPr>
      </p:pic>
      <p:pic>
        <p:nvPicPr>
          <p:cNvPr id="38916" name="Picture 4"/>
          <p:cNvPicPr>
            <a:picLocks noChangeAspect="1" noChangeArrowheads="1"/>
          </p:cNvPicPr>
          <p:nvPr/>
        </p:nvPicPr>
        <p:blipFill>
          <a:blip r:embed="rId4" cstate="print"/>
          <a:srcRect/>
          <a:stretch>
            <a:fillRect/>
          </a:stretch>
        </p:blipFill>
        <p:spPr bwMode="auto">
          <a:xfrm>
            <a:off x="3851920" y="3212976"/>
            <a:ext cx="3667125" cy="3190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35</a:t>
            </a:fld>
            <a:endParaRPr lang="th-TH" dirty="0"/>
          </a:p>
        </p:txBody>
      </p:sp>
      <p:pic>
        <p:nvPicPr>
          <p:cNvPr id="39938" name="Picture 2"/>
          <p:cNvPicPr>
            <a:picLocks noChangeAspect="1" noChangeArrowheads="1"/>
          </p:cNvPicPr>
          <p:nvPr/>
        </p:nvPicPr>
        <p:blipFill>
          <a:blip r:embed="rId2" cstate="print"/>
          <a:srcRect/>
          <a:stretch>
            <a:fillRect/>
          </a:stretch>
        </p:blipFill>
        <p:spPr bwMode="auto">
          <a:xfrm>
            <a:off x="2457772" y="764704"/>
            <a:ext cx="6362700" cy="55435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a:stretch>
            <a:fillRect/>
          </a:stretch>
        </p:blipFill>
        <p:spPr bwMode="auto">
          <a:xfrm>
            <a:off x="270582" y="833828"/>
            <a:ext cx="1828800" cy="35147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4" cstate="print"/>
          <a:srcRect/>
          <a:stretch>
            <a:fillRect/>
          </a:stretch>
        </p:blipFill>
        <p:spPr bwMode="auto">
          <a:xfrm>
            <a:off x="107504" y="4506236"/>
            <a:ext cx="2154957" cy="18750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หมายเลขภาพนิ่ง 1"/>
          <p:cNvSpPr>
            <a:spLocks noGrp="1"/>
          </p:cNvSpPr>
          <p:nvPr>
            <p:ph type="sldNum" sz="quarter" idx="12"/>
          </p:nvPr>
        </p:nvSpPr>
        <p:spPr/>
        <p:txBody>
          <a:bodyPr/>
          <a:lstStyle/>
          <a:p>
            <a:fld id="{A271BE51-7744-45A1-BB2E-466191D36871}" type="slidenum">
              <a:rPr lang="en-US" smtClean="0"/>
              <a:pPr/>
              <a:t>36</a:t>
            </a:fld>
            <a:endParaRPr lang="th-TH" dirty="0"/>
          </a:p>
        </p:txBody>
      </p:sp>
      <p:pic>
        <p:nvPicPr>
          <p:cNvPr id="40962" name="Picture 2"/>
          <p:cNvPicPr>
            <a:picLocks noChangeAspect="1" noChangeArrowheads="1"/>
          </p:cNvPicPr>
          <p:nvPr/>
        </p:nvPicPr>
        <p:blipFill>
          <a:blip r:embed="rId2" cstate="print"/>
          <a:srcRect/>
          <a:stretch>
            <a:fillRect/>
          </a:stretch>
        </p:blipFill>
        <p:spPr bwMode="auto">
          <a:xfrm>
            <a:off x="2448247" y="980728"/>
            <a:ext cx="6372225" cy="4724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a:stretch>
            <a:fillRect/>
          </a:stretch>
        </p:blipFill>
        <p:spPr bwMode="auto">
          <a:xfrm>
            <a:off x="270582" y="833828"/>
            <a:ext cx="1828800" cy="35147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4" cstate="print"/>
          <a:srcRect/>
          <a:stretch>
            <a:fillRect/>
          </a:stretch>
        </p:blipFill>
        <p:spPr bwMode="auto">
          <a:xfrm>
            <a:off x="107504" y="4506236"/>
            <a:ext cx="2154957" cy="18750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Line 4"/>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2536" name="Rectangle 8"/>
          <p:cNvSpPr>
            <a:spLocks noChangeArrowheads="1"/>
          </p:cNvSpPr>
          <p:nvPr/>
        </p:nvSpPr>
        <p:spPr bwMode="auto">
          <a:xfrm>
            <a:off x="1763713" y="476250"/>
            <a:ext cx="3367087" cy="519113"/>
          </a:xfrm>
          <a:prstGeom prst="rect">
            <a:avLst/>
          </a:prstGeom>
          <a:noFill/>
          <a:ln w="9525">
            <a:noFill/>
            <a:miter lim="800000"/>
            <a:headEnd/>
            <a:tailEnd/>
          </a:ln>
          <a:effectLst/>
        </p:spPr>
        <p:txBody>
          <a:bodyPr wrap="none">
            <a:spAutoFit/>
          </a:bodyPr>
          <a:lstStyle/>
          <a:p>
            <a:r>
              <a:rPr lang="en-US">
                <a:latin typeface="Times New Roman" pitchFamily="18" charset="0"/>
              </a:rPr>
              <a:t>3-7    Spring Work (2)</a:t>
            </a:r>
          </a:p>
        </p:txBody>
      </p:sp>
      <p:sp>
        <p:nvSpPr>
          <p:cNvPr id="22537" name="Rectangle 9"/>
          <p:cNvSpPr>
            <a:spLocks noChangeArrowheads="1"/>
          </p:cNvSpPr>
          <p:nvPr/>
        </p:nvSpPr>
        <p:spPr bwMode="auto">
          <a:xfrm>
            <a:off x="0" y="1268413"/>
            <a:ext cx="8893175" cy="4525962"/>
          </a:xfrm>
          <a:prstGeom prst="rect">
            <a:avLst/>
          </a:prstGeom>
          <a:noFill/>
          <a:ln w="9525">
            <a:noFill/>
            <a:miter lim="800000"/>
            <a:headEnd/>
            <a:tailEnd/>
          </a:ln>
          <a:effectLst/>
        </p:spPr>
        <p:txBody>
          <a:bodyPr/>
          <a:lstStyle/>
          <a:p>
            <a:pPr marL="342900" indent="-342900">
              <a:spcBef>
                <a:spcPct val="20000"/>
              </a:spcBef>
            </a:pPr>
            <a:r>
              <a:rPr lang="th-TH" sz="2200">
                <a:latin typeface="Times New Roman" pitchFamily="18" charset="0"/>
                <a:cs typeface="Cordia New" pitchFamily="34" charset="-34"/>
              </a:rPr>
              <a:t>	</a:t>
            </a:r>
            <a:r>
              <a:rPr lang="en-US" sz="2200" b="1" u="sng">
                <a:latin typeface="Times New Roman" pitchFamily="18" charset="0"/>
                <a:cs typeface="Cordia New" pitchFamily="34" charset="-34"/>
              </a:rPr>
              <a:t>Example 3.11</a:t>
            </a:r>
            <a:r>
              <a:rPr lang="en-US" sz="2200">
                <a:latin typeface="Times New Roman" pitchFamily="18" charset="0"/>
                <a:cs typeface="Cordia New" pitchFamily="34" charset="-34"/>
              </a:rPr>
              <a:t> </a:t>
            </a:r>
            <a:r>
              <a:rPr lang="th-TH" sz="2200">
                <a:latin typeface="Times New Roman" pitchFamily="18" charset="0"/>
                <a:cs typeface="Cordia New" pitchFamily="34" charset="-34"/>
              </a:rPr>
              <a:t>A piston-cylinder device contains </a:t>
            </a:r>
            <a:r>
              <a:rPr lang="en-US" sz="2200">
                <a:latin typeface="Times New Roman" pitchFamily="18" charset="0"/>
                <a:cs typeface="Cordia New" pitchFamily="34" charset="-34"/>
              </a:rPr>
              <a:t>0.05</a:t>
            </a:r>
            <a:r>
              <a:rPr lang="th-TH" sz="2200">
                <a:latin typeface="Times New Roman" pitchFamily="18" charset="0"/>
                <a:cs typeface="Cordia New" pitchFamily="34" charset="-34"/>
              </a:rPr>
              <a:t> m</a:t>
            </a:r>
            <a:r>
              <a:rPr lang="th-TH" sz="2200" baseline="30000">
                <a:latin typeface="Times New Roman" pitchFamily="18" charset="0"/>
                <a:cs typeface="Cordia New" pitchFamily="34" charset="-34"/>
              </a:rPr>
              <a:t>3</a:t>
            </a:r>
            <a:r>
              <a:rPr lang="th-TH" sz="2200">
                <a:latin typeface="Times New Roman" pitchFamily="18" charset="0"/>
                <a:cs typeface="Cordia New" pitchFamily="34" charset="-34"/>
              </a:rPr>
              <a:t> of a gas initially at </a:t>
            </a:r>
            <a:r>
              <a:rPr lang="en-US" sz="2200">
                <a:latin typeface="Times New Roman" pitchFamily="18" charset="0"/>
                <a:cs typeface="Cordia New" pitchFamily="34" charset="-34"/>
              </a:rPr>
              <a:t>200</a:t>
            </a:r>
            <a:r>
              <a:rPr lang="th-TH" sz="2200">
                <a:latin typeface="Times New Roman" pitchFamily="18" charset="0"/>
                <a:cs typeface="Cordia New" pitchFamily="34" charset="-34"/>
              </a:rPr>
              <a:t> kPa. At this state a linear spring which has a spring constant of </a:t>
            </a:r>
            <a:r>
              <a:rPr lang="en-US" sz="2200">
                <a:latin typeface="Times New Roman" pitchFamily="18" charset="0"/>
                <a:cs typeface="Cordia New" pitchFamily="34" charset="-34"/>
              </a:rPr>
              <a:t>150</a:t>
            </a:r>
            <a:r>
              <a:rPr lang="th-TH" sz="2200">
                <a:latin typeface="Times New Roman" pitchFamily="18" charset="0"/>
                <a:cs typeface="Cordia New" pitchFamily="34" charset="-34"/>
              </a:rPr>
              <a:t> kN/m is touching the piston but exerting no force on it. Now heat is transferred to the gas, causing the piston to rise and to compress the spring until the volume inside the cylinder doubles. If the cross-sectional area of the piston is </a:t>
            </a:r>
            <a:r>
              <a:rPr lang="en-US" sz="2200">
                <a:latin typeface="Times New Roman" pitchFamily="18" charset="0"/>
                <a:cs typeface="Cordia New" pitchFamily="34" charset="-34"/>
              </a:rPr>
              <a:t>0.25</a:t>
            </a:r>
            <a:r>
              <a:rPr lang="th-TH" sz="2200">
                <a:latin typeface="Times New Roman" pitchFamily="18" charset="0"/>
                <a:cs typeface="Cordia New" pitchFamily="34" charset="-34"/>
              </a:rPr>
              <a:t> m</a:t>
            </a:r>
            <a:r>
              <a:rPr lang="th-TH" sz="2200" baseline="30000">
                <a:latin typeface="Times New Roman" pitchFamily="18" charset="0"/>
                <a:cs typeface="Cordia New" pitchFamily="34" charset="-34"/>
              </a:rPr>
              <a:t>2</a:t>
            </a:r>
            <a:r>
              <a:rPr lang="th-TH" sz="2200">
                <a:latin typeface="Times New Roman" pitchFamily="18" charset="0"/>
                <a:cs typeface="Cordia New" pitchFamily="34" charset="-34"/>
              </a:rPr>
              <a:t>, determine (a) the final pressure inside the cylinder, (b) the total work done by the gas, and (c) the fraction of this work done against the spring to compress it. </a:t>
            </a:r>
            <a:r>
              <a:rPr lang="en-US" sz="2200">
                <a:latin typeface="Times New Roman" pitchFamily="18" charset="0"/>
                <a:cs typeface="Cordia New" pitchFamily="34" charset="-34"/>
              </a:rPr>
              <a:t>(p.71)</a:t>
            </a:r>
            <a:endParaRPr lang="th-TH" sz="2200">
              <a:latin typeface="Times New Roman" pitchFamily="18" charset="0"/>
            </a:endParaRPr>
          </a:p>
        </p:txBody>
      </p:sp>
      <p:pic>
        <p:nvPicPr>
          <p:cNvPr id="22538" name="Picture 10" descr="ex305"/>
          <p:cNvPicPr>
            <a:picLocks noChangeAspect="1" noChangeArrowheads="1"/>
          </p:cNvPicPr>
          <p:nvPr/>
        </p:nvPicPr>
        <p:blipFill>
          <a:blip r:embed="rId2" cstate="print"/>
          <a:srcRect/>
          <a:stretch>
            <a:fillRect/>
          </a:stretch>
        </p:blipFill>
        <p:spPr bwMode="auto">
          <a:xfrm>
            <a:off x="1187501" y="4210198"/>
            <a:ext cx="6768999" cy="2243138"/>
          </a:xfrm>
          <a:prstGeom prst="rect">
            <a:avLst/>
          </a:prstGeom>
          <a:ln>
            <a:noFill/>
          </a:ln>
          <a:effectLst>
            <a:outerShdw blurRad="292100" dist="139700" dir="2700000" algn="tl" rotWithShape="0">
              <a:srgbClr val="333333">
                <a:alpha val="65000"/>
              </a:srgbClr>
            </a:outerShdw>
          </a:effectLst>
        </p:spPr>
      </p:pic>
      <p:sp>
        <p:nvSpPr>
          <p:cNvPr id="11" name="ตัวยึดหมายเลขภาพนิ่ง 10"/>
          <p:cNvSpPr>
            <a:spLocks noGrp="1"/>
          </p:cNvSpPr>
          <p:nvPr>
            <p:ph type="sldNum" sz="quarter" idx="12"/>
          </p:nvPr>
        </p:nvSpPr>
        <p:spPr/>
        <p:txBody>
          <a:bodyPr/>
          <a:lstStyle/>
          <a:p>
            <a:fld id="{A271BE51-7744-45A1-BB2E-466191D36871}" type="slidenum">
              <a:rPr lang="en-US" smtClean="0"/>
              <a:pPr/>
              <a:t>37</a:t>
            </a:fld>
            <a:endParaRPr lang="th-TH"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Line 4"/>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31752" name="Rectangle 8"/>
          <p:cNvSpPr>
            <a:spLocks noChangeArrowheads="1"/>
          </p:cNvSpPr>
          <p:nvPr/>
        </p:nvSpPr>
        <p:spPr bwMode="auto">
          <a:xfrm>
            <a:off x="1763713" y="476250"/>
            <a:ext cx="3367087" cy="519113"/>
          </a:xfrm>
          <a:prstGeom prst="rect">
            <a:avLst/>
          </a:prstGeom>
          <a:noFill/>
          <a:ln w="9525">
            <a:noFill/>
            <a:miter lim="800000"/>
            <a:headEnd/>
            <a:tailEnd/>
          </a:ln>
          <a:effectLst/>
        </p:spPr>
        <p:txBody>
          <a:bodyPr wrap="none">
            <a:spAutoFit/>
          </a:bodyPr>
          <a:lstStyle/>
          <a:p>
            <a:r>
              <a:rPr lang="en-US">
                <a:latin typeface="Times New Roman" pitchFamily="18" charset="0"/>
              </a:rPr>
              <a:t>3-7    Spring Work (3)</a:t>
            </a:r>
          </a:p>
        </p:txBody>
      </p:sp>
      <p:sp>
        <p:nvSpPr>
          <p:cNvPr id="31753" name="Text Box 9"/>
          <p:cNvSpPr txBox="1">
            <a:spLocks noChangeArrowheads="1"/>
          </p:cNvSpPr>
          <p:nvPr/>
        </p:nvSpPr>
        <p:spPr bwMode="auto">
          <a:xfrm>
            <a:off x="755650" y="1628775"/>
            <a:ext cx="7704138" cy="3378200"/>
          </a:xfrm>
          <a:prstGeom prst="rect">
            <a:avLst/>
          </a:prstGeom>
          <a:noFill/>
          <a:ln w="9525">
            <a:noFill/>
            <a:miter lim="800000"/>
            <a:headEnd/>
            <a:tailEnd/>
          </a:ln>
          <a:effectLst/>
        </p:spPr>
        <p:txBody>
          <a:bodyPr>
            <a:spAutoFit/>
          </a:bodyPr>
          <a:lstStyle/>
          <a:p>
            <a:r>
              <a:rPr lang="en-US" sz="2400" b="1" u="sng">
                <a:latin typeface="Times New Roman" pitchFamily="18" charset="0"/>
              </a:rPr>
              <a:t>Example 3.12</a:t>
            </a:r>
            <a:r>
              <a:rPr lang="en-US" sz="2400" b="1">
                <a:latin typeface="Times New Roman" pitchFamily="18" charset="0"/>
              </a:rPr>
              <a:t> </a:t>
            </a:r>
            <a:r>
              <a:rPr lang="en-US" sz="2400">
                <a:latin typeface="Times New Roman" pitchFamily="18" charset="0"/>
              </a:rPr>
              <a:t>A piston cylinder device contains 50 kg of water at 150 kPa and 25</a:t>
            </a:r>
            <a:r>
              <a:rPr lang="en-US" sz="2400" baseline="30000">
                <a:latin typeface="Times New Roman" pitchFamily="18" charset="0"/>
              </a:rPr>
              <a:t>o</a:t>
            </a:r>
            <a:r>
              <a:rPr lang="en-US" sz="2400">
                <a:latin typeface="Times New Roman" pitchFamily="18" charset="0"/>
              </a:rPr>
              <a:t>C. The cross-sectional are of the piston is 0.1 m</a:t>
            </a:r>
            <a:r>
              <a:rPr lang="en-US" sz="2400" baseline="30000">
                <a:latin typeface="Times New Roman" pitchFamily="18" charset="0"/>
              </a:rPr>
              <a:t>2</a:t>
            </a:r>
            <a:r>
              <a:rPr lang="en-US" sz="2400">
                <a:latin typeface="Times New Roman" pitchFamily="18" charset="0"/>
              </a:rPr>
              <a:t>. Heat is now transferred to the water, causing part of it to evaporate and expand. When the volume reaches 0.2 m</a:t>
            </a:r>
            <a:r>
              <a:rPr lang="en-US" sz="2400" baseline="30000">
                <a:latin typeface="Times New Roman" pitchFamily="18" charset="0"/>
              </a:rPr>
              <a:t>3</a:t>
            </a:r>
            <a:r>
              <a:rPr lang="en-US" sz="2400">
                <a:latin typeface="Times New Roman" pitchFamily="18" charset="0"/>
              </a:rPr>
              <a:t>, the piston reaches a linear spring whose spring constant is 100 kN/m. More heat is transferred to the water until the piston rises 20 cm more. Determine (a) the final pressure and temperature and (b) the the work done during this process. Also show the process on a </a:t>
            </a:r>
            <a:r>
              <a:rPr lang="en-US" sz="2400" i="1">
                <a:latin typeface="Times New Roman" pitchFamily="18" charset="0"/>
              </a:rPr>
              <a:t>P-V</a:t>
            </a:r>
            <a:r>
              <a:rPr lang="en-US" sz="2400">
                <a:latin typeface="Times New Roman" pitchFamily="18" charset="0"/>
              </a:rPr>
              <a:t> diagram.</a:t>
            </a:r>
            <a:r>
              <a:rPr lang="th-TH" sz="2400">
                <a:latin typeface="Times New Roman" pitchFamily="18" charset="0"/>
              </a:rPr>
              <a:t> </a:t>
            </a:r>
            <a:r>
              <a:rPr lang="en-US" sz="2400">
                <a:latin typeface="Times New Roman" pitchFamily="18" charset="0"/>
              </a:rPr>
              <a:t>(p.80)</a:t>
            </a:r>
            <a:endParaRPr lang="th-TH" sz="2400" b="1">
              <a:latin typeface="Times New Roman" pitchFamily="18" charset="0"/>
            </a:endParaRP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38</a:t>
            </a:fld>
            <a:endParaRPr lang="th-TH"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827088" y="1196975"/>
            <a:ext cx="8101898" cy="5878532"/>
          </a:xfrm>
          <a:prstGeom prst="rect">
            <a:avLst/>
          </a:prstGeom>
          <a:noFill/>
          <a:ln w="9525">
            <a:noFill/>
            <a:miter lim="800000"/>
            <a:headEnd/>
            <a:tailEnd/>
          </a:ln>
          <a:effectLst/>
        </p:spPr>
        <p:txBody>
          <a:bodyPr wrap="none">
            <a:spAutoFit/>
          </a:bodyPr>
          <a:lstStyle/>
          <a:p>
            <a:r>
              <a:rPr lang="en-US" sz="2200" dirty="0">
                <a:latin typeface="Times New Roman" pitchFamily="18" charset="0"/>
              </a:rPr>
              <a:t>A process during which there is no heat transfer is called an</a:t>
            </a:r>
          </a:p>
          <a:p>
            <a:r>
              <a:rPr lang="en-US" sz="2200" dirty="0">
                <a:latin typeface="Times New Roman" pitchFamily="18" charset="0"/>
              </a:rPr>
              <a:t>adiabatic process.</a:t>
            </a:r>
          </a:p>
          <a:p>
            <a:r>
              <a:rPr lang="en-US" sz="2200" dirty="0">
                <a:latin typeface="Times New Roman" pitchFamily="18" charset="0"/>
              </a:rPr>
              <a:t>                                                                               Unit : kJ ( or Btu) </a:t>
            </a:r>
          </a:p>
          <a:p>
            <a:r>
              <a:rPr lang="en-US" sz="2200" dirty="0">
                <a:latin typeface="Times New Roman" pitchFamily="18" charset="0"/>
              </a:rPr>
              <a:t>                                                                                ( 1 Btu = 1.055 kJ ) </a:t>
            </a:r>
            <a:endParaRPr lang="en-US" sz="2200" u="sng" dirty="0">
              <a:solidFill>
                <a:srgbClr val="FF0000"/>
              </a:solidFill>
              <a:latin typeface="Times New Roman" pitchFamily="18" charset="0"/>
            </a:endParaRPr>
          </a:p>
          <a:p>
            <a:endParaRPr lang="en-US" sz="2200" u="sng" dirty="0">
              <a:solidFill>
                <a:srgbClr val="FF0000"/>
              </a:solidFill>
              <a:latin typeface="Times New Roman" pitchFamily="18" charset="0"/>
            </a:endParaRPr>
          </a:p>
          <a:p>
            <a:r>
              <a:rPr lang="en-US" sz="2200" dirty="0">
                <a:latin typeface="Times New Roman" pitchFamily="18" charset="0"/>
              </a:rPr>
              <a:t>                                                            The amount of heat transferred </a:t>
            </a:r>
          </a:p>
          <a:p>
            <a:r>
              <a:rPr lang="en-US" sz="2200" dirty="0">
                <a:latin typeface="Times New Roman" pitchFamily="18" charset="0"/>
              </a:rPr>
              <a:t>                                                             from states 1 to 2 : </a:t>
            </a:r>
            <a:r>
              <a:rPr lang="en-US" sz="2200" i="1" dirty="0">
                <a:latin typeface="Times New Roman" pitchFamily="18" charset="0"/>
              </a:rPr>
              <a:t>Q</a:t>
            </a:r>
            <a:r>
              <a:rPr lang="en-US" sz="2200" i="1" baseline="-25000" dirty="0">
                <a:latin typeface="Times New Roman" pitchFamily="18" charset="0"/>
              </a:rPr>
              <a:t>12</a:t>
            </a:r>
            <a:r>
              <a:rPr lang="en-US" sz="2200" i="1" dirty="0">
                <a:latin typeface="Times New Roman" pitchFamily="18" charset="0"/>
              </a:rPr>
              <a:t> </a:t>
            </a:r>
            <a:r>
              <a:rPr lang="en-US" sz="2200" dirty="0">
                <a:latin typeface="Times New Roman" pitchFamily="18" charset="0"/>
              </a:rPr>
              <a:t>or </a:t>
            </a:r>
            <a:r>
              <a:rPr lang="en-US" sz="2200" i="1" dirty="0">
                <a:latin typeface="Times New Roman" pitchFamily="18" charset="0"/>
              </a:rPr>
              <a:t>Q</a:t>
            </a: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endParaRPr lang="en-US" sz="2200" dirty="0" smtClean="0">
              <a:latin typeface="Times New Roman" pitchFamily="18" charset="0"/>
            </a:endParaRPr>
          </a:p>
          <a:p>
            <a:r>
              <a:rPr lang="en-US" sz="2200" dirty="0" smtClean="0">
                <a:latin typeface="Times New Roman" pitchFamily="18" charset="0"/>
              </a:rPr>
              <a:t>per unit mass</a:t>
            </a:r>
          </a:p>
          <a:p>
            <a:endParaRPr lang="en-US" sz="2200" dirty="0">
              <a:latin typeface="Times New Roman" pitchFamily="18" charset="0"/>
            </a:endParaRPr>
          </a:p>
          <a:p>
            <a:endParaRPr lang="en-US" sz="2200" dirty="0">
              <a:latin typeface="Times New Roman" pitchFamily="18" charset="0"/>
            </a:endParaRPr>
          </a:p>
          <a:p>
            <a:r>
              <a:rPr lang="en-US" sz="2200" b="1" i="1" dirty="0">
                <a:latin typeface="Times New Roman" pitchFamily="18" charset="0"/>
              </a:rPr>
              <a:t>Path functions</a:t>
            </a:r>
            <a:r>
              <a:rPr lang="en-US" sz="2200" dirty="0">
                <a:latin typeface="Times New Roman" pitchFamily="18" charset="0"/>
              </a:rPr>
              <a:t> have </a:t>
            </a:r>
            <a:r>
              <a:rPr lang="en-US" sz="2200" b="1" i="1" dirty="0">
                <a:latin typeface="Times New Roman" pitchFamily="18" charset="0"/>
              </a:rPr>
              <a:t>inexact differentials</a:t>
            </a:r>
            <a:r>
              <a:rPr lang="en-US" sz="2200" dirty="0">
                <a:latin typeface="Times New Roman" pitchFamily="18" charset="0"/>
              </a:rPr>
              <a:t> designated by symbol  </a:t>
            </a:r>
            <a:r>
              <a:rPr lang="en-US" sz="2200" i="1" dirty="0">
                <a:latin typeface="Times New Roman" pitchFamily="18" charset="0"/>
                <a:sym typeface="Symbol" pitchFamily="18" charset="2"/>
              </a:rPr>
              <a:t></a:t>
            </a:r>
          </a:p>
          <a:p>
            <a:r>
              <a:rPr lang="th-TH" sz="2400" b="1" dirty="0" smtClean="0">
                <a:latin typeface="Times New Roman" pitchFamily="18" charset="0"/>
              </a:rPr>
              <a:t>   (</a:t>
            </a:r>
            <a:r>
              <a:rPr lang="th-TH" sz="2400" b="1" dirty="0">
                <a:latin typeface="Times New Roman" pitchFamily="18" charset="0"/>
              </a:rPr>
              <a:t>ฟังก์ชันทางเดิน)           </a:t>
            </a:r>
            <a:r>
              <a:rPr lang="th-TH" sz="2400" b="1" dirty="0" smtClean="0">
                <a:latin typeface="Times New Roman" pitchFamily="18" charset="0"/>
              </a:rPr>
              <a:t>              </a:t>
            </a:r>
            <a:r>
              <a:rPr lang="th-TH" sz="2400" b="1" dirty="0">
                <a:latin typeface="Times New Roman" pitchFamily="18" charset="0"/>
              </a:rPr>
              <a:t>(อนุพันธ์ไม่ตายตัว)</a:t>
            </a:r>
            <a:r>
              <a:rPr lang="en-US" sz="2200" dirty="0">
                <a:latin typeface="Times New Roman" pitchFamily="18" charset="0"/>
              </a:rPr>
              <a:t>                                 </a:t>
            </a:r>
          </a:p>
          <a:p>
            <a:endParaRPr lang="th-TH" sz="2200" dirty="0">
              <a:latin typeface="Times New Roman" pitchFamily="18" charset="0"/>
            </a:endParaRPr>
          </a:p>
        </p:txBody>
      </p:sp>
      <p:sp>
        <p:nvSpPr>
          <p:cNvPr id="5142" name="Rectangle 22"/>
          <p:cNvSpPr>
            <a:spLocks noChangeArrowheads="1"/>
          </p:cNvSpPr>
          <p:nvPr/>
        </p:nvSpPr>
        <p:spPr bwMode="auto">
          <a:xfrm>
            <a:off x="6011863" y="3860800"/>
            <a:ext cx="2160587" cy="1008063"/>
          </a:xfrm>
          <a:prstGeom prst="rect">
            <a:avLst/>
          </a:prstGeom>
          <a:solidFill>
            <a:schemeClr val="bg1">
              <a:lumMod val="9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th-TH"/>
          </a:p>
        </p:txBody>
      </p:sp>
      <p:sp>
        <p:nvSpPr>
          <p:cNvPr id="5141" name="Rectangle 21"/>
          <p:cNvSpPr>
            <a:spLocks noChangeArrowheads="1"/>
          </p:cNvSpPr>
          <p:nvPr/>
        </p:nvSpPr>
        <p:spPr bwMode="auto">
          <a:xfrm>
            <a:off x="2916238" y="4508500"/>
            <a:ext cx="1439862" cy="1008063"/>
          </a:xfrm>
          <a:prstGeom prst="rect">
            <a:avLst/>
          </a:prstGeom>
          <a:solidFill>
            <a:schemeClr val="bg1">
              <a:lumMod val="9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th-TH"/>
          </a:p>
        </p:txBody>
      </p:sp>
      <p:sp>
        <p:nvSpPr>
          <p:cNvPr id="5125"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graphicFrame>
        <p:nvGraphicFramePr>
          <p:cNvPr id="5138" name="Object 18"/>
          <p:cNvGraphicFramePr>
            <a:graphicFrameLocks noChangeAspect="1"/>
          </p:cNvGraphicFramePr>
          <p:nvPr/>
        </p:nvGraphicFramePr>
        <p:xfrm>
          <a:off x="6156325" y="3860800"/>
          <a:ext cx="1947863" cy="971550"/>
        </p:xfrm>
        <a:graphic>
          <a:graphicData uri="http://schemas.openxmlformats.org/presentationml/2006/ole">
            <p:oleObj spid="_x0000_s5138" name="Equation" r:id="rId3" imgW="711000" imgH="469800" progId="Equation.3">
              <p:embed/>
            </p:oleObj>
          </a:graphicData>
        </a:graphic>
      </p:graphicFrame>
      <p:graphicFrame>
        <p:nvGraphicFramePr>
          <p:cNvPr id="5139" name="Object 19"/>
          <p:cNvGraphicFramePr>
            <a:graphicFrameLocks noChangeAspect="1"/>
          </p:cNvGraphicFramePr>
          <p:nvPr/>
        </p:nvGraphicFramePr>
        <p:xfrm>
          <a:off x="3059113" y="4581525"/>
          <a:ext cx="1147762" cy="814388"/>
        </p:xfrm>
        <a:graphic>
          <a:graphicData uri="http://schemas.openxmlformats.org/presentationml/2006/ole">
            <p:oleObj spid="_x0000_s5139" name="Equation" r:id="rId4" imgW="419040" imgH="393480" progId="Equation.3">
              <p:embed/>
            </p:oleObj>
          </a:graphicData>
        </a:graphic>
      </p:graphicFrame>
      <p:sp>
        <p:nvSpPr>
          <p:cNvPr id="5140" name="Text Box 20"/>
          <p:cNvSpPr txBox="1">
            <a:spLocks noChangeArrowheads="1"/>
          </p:cNvSpPr>
          <p:nvPr/>
        </p:nvSpPr>
        <p:spPr bwMode="auto">
          <a:xfrm>
            <a:off x="4427984" y="4797152"/>
            <a:ext cx="976312" cy="427038"/>
          </a:xfrm>
          <a:prstGeom prst="rect">
            <a:avLst/>
          </a:prstGeom>
          <a:noFill/>
          <a:ln w="9525">
            <a:noFill/>
            <a:miter lim="800000"/>
            <a:headEnd/>
            <a:tailEnd/>
          </a:ln>
          <a:effectLst/>
        </p:spPr>
        <p:txBody>
          <a:bodyPr wrap="none">
            <a:spAutoFit/>
          </a:bodyPr>
          <a:lstStyle/>
          <a:p>
            <a:r>
              <a:rPr lang="en-US" sz="2200" dirty="0">
                <a:latin typeface="Times New Roman" pitchFamily="18" charset="0"/>
              </a:rPr>
              <a:t>(kJ/kg)</a:t>
            </a:r>
            <a:endParaRPr lang="th-TH" sz="2200" dirty="0">
              <a:latin typeface="Times New Roman" pitchFamily="18" charset="0"/>
            </a:endParaRPr>
          </a:p>
        </p:txBody>
      </p:sp>
      <p:sp>
        <p:nvSpPr>
          <p:cNvPr id="16" name="Rectangle 4"/>
          <p:cNvSpPr>
            <a:spLocks noChangeArrowheads="1"/>
          </p:cNvSpPr>
          <p:nvPr/>
        </p:nvSpPr>
        <p:spPr bwMode="auto">
          <a:xfrm>
            <a:off x="3477419" y="476250"/>
            <a:ext cx="2209259" cy="523220"/>
          </a:xfrm>
          <a:prstGeom prst="rect">
            <a:avLst/>
          </a:prstGeom>
          <a:noFill/>
          <a:ln w="9525">
            <a:noFill/>
            <a:miter lim="800000"/>
            <a:headEnd/>
            <a:tailEnd/>
          </a:ln>
          <a:effectLst/>
        </p:spPr>
        <p:txBody>
          <a:bodyPr wrap="none">
            <a:spAutoFit/>
          </a:bodyPr>
          <a:lstStyle/>
          <a:p>
            <a:r>
              <a:rPr lang="en-US" dirty="0">
                <a:latin typeface="Times New Roman" pitchFamily="18" charset="0"/>
              </a:rPr>
              <a:t>3-1    Heat </a:t>
            </a:r>
            <a:r>
              <a:rPr lang="en-US" dirty="0" smtClean="0">
                <a:latin typeface="Times New Roman" pitchFamily="18" charset="0"/>
              </a:rPr>
              <a:t>(3)</a:t>
            </a:r>
            <a:endParaRPr lang="en-US" dirty="0">
              <a:latin typeface="Times New Roman" pitchFamily="18" charset="0"/>
            </a:endParaRPr>
          </a:p>
        </p:txBody>
      </p:sp>
      <p:sp>
        <p:nvSpPr>
          <p:cNvPr id="17" name="ตัวยึดหมายเลขภาพนิ่ง 16"/>
          <p:cNvSpPr>
            <a:spLocks noGrp="1"/>
          </p:cNvSpPr>
          <p:nvPr>
            <p:ph type="sldNum" sz="quarter" idx="12"/>
          </p:nvPr>
        </p:nvSpPr>
        <p:spPr/>
        <p:txBody>
          <a:bodyPr/>
          <a:lstStyle/>
          <a:p>
            <a:fld id="{A271BE51-7744-45A1-BB2E-466191D36871}" type="slidenum">
              <a:rPr lang="en-US" smtClean="0"/>
              <a:pPr/>
              <a:t>4</a:t>
            </a:fld>
            <a:endParaRPr lang="th-TH" dirty="0"/>
          </a:p>
        </p:txBody>
      </p:sp>
      <p:pic>
        <p:nvPicPr>
          <p:cNvPr id="5144" name="Picture 24"/>
          <p:cNvPicPr>
            <a:picLocks noChangeAspect="1" noChangeArrowheads="1"/>
          </p:cNvPicPr>
          <p:nvPr/>
        </p:nvPicPr>
        <p:blipFill>
          <a:blip r:embed="rId5" cstate="print"/>
          <a:srcRect/>
          <a:stretch>
            <a:fillRect/>
          </a:stretch>
        </p:blipFill>
        <p:spPr bwMode="auto">
          <a:xfrm>
            <a:off x="1547664" y="1988840"/>
            <a:ext cx="2762250" cy="2295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17"/>
          <p:cNvSpPr>
            <a:spLocks noChangeArrowheads="1"/>
          </p:cNvSpPr>
          <p:nvPr/>
        </p:nvSpPr>
        <p:spPr bwMode="auto">
          <a:xfrm>
            <a:off x="900113" y="5157788"/>
            <a:ext cx="1800225" cy="792162"/>
          </a:xfrm>
          <a:prstGeom prst="rect">
            <a:avLst/>
          </a:prstGeom>
          <a:solidFill>
            <a:schemeClr val="bg1">
              <a:lumMod val="9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th-TH"/>
          </a:p>
        </p:txBody>
      </p:sp>
      <p:sp>
        <p:nvSpPr>
          <p:cNvPr id="6150" name="Line 6"/>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6154" name="Text Box 10"/>
          <p:cNvSpPr txBox="1">
            <a:spLocks noChangeArrowheads="1"/>
          </p:cNvSpPr>
          <p:nvPr/>
        </p:nvSpPr>
        <p:spPr bwMode="auto">
          <a:xfrm>
            <a:off x="827088" y="1628775"/>
            <a:ext cx="4465637" cy="4493538"/>
          </a:xfrm>
          <a:prstGeom prst="rect">
            <a:avLst/>
          </a:prstGeom>
          <a:noFill/>
          <a:ln w="9525">
            <a:noFill/>
            <a:miter lim="800000"/>
            <a:headEnd/>
            <a:tailEnd/>
          </a:ln>
          <a:effectLst/>
        </p:spPr>
        <p:txBody>
          <a:bodyPr wrap="square">
            <a:spAutoFit/>
          </a:bodyPr>
          <a:lstStyle/>
          <a:p>
            <a:r>
              <a:rPr lang="en-US" sz="2200" dirty="0">
                <a:latin typeface="Times New Roman" pitchFamily="18" charset="0"/>
              </a:rPr>
              <a:t>Heat transfer rate :  </a:t>
            </a:r>
          </a:p>
          <a:p>
            <a:endParaRPr lang="en-US" sz="2200" dirty="0">
              <a:latin typeface="Times New Roman" pitchFamily="18" charset="0"/>
            </a:endParaRPr>
          </a:p>
          <a:p>
            <a:r>
              <a:rPr lang="en-US" sz="2200" dirty="0">
                <a:latin typeface="Times New Roman" pitchFamily="18" charset="0"/>
              </a:rPr>
              <a:t>Unit :   kJ/s  = kW</a:t>
            </a:r>
          </a:p>
          <a:p>
            <a:endParaRPr lang="en-US" sz="2200" dirty="0">
              <a:latin typeface="Times New Roman" pitchFamily="18" charset="0"/>
            </a:endParaRPr>
          </a:p>
          <a:p>
            <a:r>
              <a:rPr lang="en-US" sz="2200" dirty="0">
                <a:latin typeface="Times New Roman" pitchFamily="18" charset="0"/>
              </a:rPr>
              <a:t>The amount of heat</a:t>
            </a:r>
          </a:p>
          <a:p>
            <a:r>
              <a:rPr lang="en-US" sz="2200" dirty="0">
                <a:latin typeface="Times New Roman" pitchFamily="18" charset="0"/>
              </a:rPr>
              <a:t>transfer during a process :</a:t>
            </a:r>
          </a:p>
          <a:p>
            <a:endParaRPr lang="en-US" sz="2200" dirty="0">
              <a:latin typeface="Times New Roman" pitchFamily="18" charset="0"/>
            </a:endParaRPr>
          </a:p>
          <a:p>
            <a:endParaRPr lang="en-US" sz="2200" dirty="0">
              <a:latin typeface="Times New Roman" pitchFamily="18" charset="0"/>
            </a:endParaRPr>
          </a:p>
          <a:p>
            <a:endParaRPr lang="en-US" sz="2200" dirty="0">
              <a:latin typeface="Times New Roman" pitchFamily="18" charset="0"/>
            </a:endParaRPr>
          </a:p>
          <a:p>
            <a:r>
              <a:rPr lang="en-US" sz="2200" dirty="0">
                <a:latin typeface="Times New Roman" pitchFamily="18" charset="0"/>
              </a:rPr>
              <a:t>or</a:t>
            </a:r>
          </a:p>
          <a:p>
            <a:endParaRPr lang="en-US" sz="2200" dirty="0">
              <a:latin typeface="Times New Roman" pitchFamily="18" charset="0"/>
            </a:endParaRPr>
          </a:p>
          <a:p>
            <a:r>
              <a:rPr lang="en-US" sz="2200" dirty="0">
                <a:latin typeface="Times New Roman" pitchFamily="18" charset="0"/>
              </a:rPr>
              <a:t>                            ,where </a:t>
            </a:r>
          </a:p>
          <a:p>
            <a:endParaRPr lang="en-US" sz="2200" dirty="0">
              <a:latin typeface="Times New Roman" pitchFamily="18" charset="0"/>
            </a:endParaRPr>
          </a:p>
        </p:txBody>
      </p:sp>
      <p:graphicFrame>
        <p:nvGraphicFramePr>
          <p:cNvPr id="6159" name="Object 15"/>
          <p:cNvGraphicFramePr>
            <a:graphicFrameLocks noChangeAspect="1"/>
          </p:cNvGraphicFramePr>
          <p:nvPr/>
        </p:nvGraphicFramePr>
        <p:xfrm>
          <a:off x="1116013" y="3860800"/>
          <a:ext cx="1912937" cy="735013"/>
        </p:xfrm>
        <a:graphic>
          <a:graphicData uri="http://schemas.openxmlformats.org/presentationml/2006/ole">
            <p:oleObj spid="_x0000_s6159" name="Equation" r:id="rId3" imgW="698400" imgH="355320" progId="Equation.3">
              <p:embed/>
            </p:oleObj>
          </a:graphicData>
        </a:graphic>
      </p:graphicFrame>
      <p:graphicFrame>
        <p:nvGraphicFramePr>
          <p:cNvPr id="6160" name="Object 16"/>
          <p:cNvGraphicFramePr>
            <a:graphicFrameLocks noChangeAspect="1"/>
          </p:cNvGraphicFramePr>
          <p:nvPr/>
        </p:nvGraphicFramePr>
        <p:xfrm>
          <a:off x="1042988" y="5300663"/>
          <a:ext cx="1530350" cy="473075"/>
        </p:xfrm>
        <a:graphic>
          <a:graphicData uri="http://schemas.openxmlformats.org/presentationml/2006/ole">
            <p:oleObj spid="_x0000_s6160" name="Equation" r:id="rId4" imgW="558720" imgH="228600" progId="Equation.3">
              <p:embed/>
            </p:oleObj>
          </a:graphicData>
        </a:graphic>
      </p:graphicFrame>
      <p:graphicFrame>
        <p:nvGraphicFramePr>
          <p:cNvPr id="6162" name="Object 18"/>
          <p:cNvGraphicFramePr>
            <a:graphicFrameLocks noChangeAspect="1"/>
          </p:cNvGraphicFramePr>
          <p:nvPr/>
        </p:nvGraphicFramePr>
        <p:xfrm>
          <a:off x="3779838" y="5300663"/>
          <a:ext cx="1808162" cy="446087"/>
        </p:xfrm>
        <a:graphic>
          <a:graphicData uri="http://schemas.openxmlformats.org/presentationml/2006/ole">
            <p:oleObj spid="_x0000_s6162" name="Equation" r:id="rId5" imgW="660240" imgH="215640" progId="Equation.3">
              <p:embed/>
            </p:oleObj>
          </a:graphicData>
        </a:graphic>
      </p:graphicFrame>
      <p:graphicFrame>
        <p:nvGraphicFramePr>
          <p:cNvPr id="6163" name="Object 19"/>
          <p:cNvGraphicFramePr>
            <a:graphicFrameLocks noChangeAspect="1"/>
          </p:cNvGraphicFramePr>
          <p:nvPr/>
        </p:nvGraphicFramePr>
        <p:xfrm>
          <a:off x="3132138" y="1628775"/>
          <a:ext cx="417512" cy="473075"/>
        </p:xfrm>
        <a:graphic>
          <a:graphicData uri="http://schemas.openxmlformats.org/presentationml/2006/ole">
            <p:oleObj spid="_x0000_s6163" name="Equation" r:id="rId6" imgW="152280" imgH="228600" progId="Equation.3">
              <p:embed/>
            </p:oleObj>
          </a:graphicData>
        </a:graphic>
      </p:graphicFrame>
      <p:sp>
        <p:nvSpPr>
          <p:cNvPr id="16" name="Rectangle 4"/>
          <p:cNvSpPr>
            <a:spLocks noChangeArrowheads="1"/>
          </p:cNvSpPr>
          <p:nvPr/>
        </p:nvSpPr>
        <p:spPr bwMode="auto">
          <a:xfrm>
            <a:off x="3477419" y="476250"/>
            <a:ext cx="2209259" cy="523220"/>
          </a:xfrm>
          <a:prstGeom prst="rect">
            <a:avLst/>
          </a:prstGeom>
          <a:noFill/>
          <a:ln w="9525">
            <a:noFill/>
            <a:miter lim="800000"/>
            <a:headEnd/>
            <a:tailEnd/>
          </a:ln>
          <a:effectLst/>
        </p:spPr>
        <p:txBody>
          <a:bodyPr wrap="none">
            <a:spAutoFit/>
          </a:bodyPr>
          <a:lstStyle/>
          <a:p>
            <a:r>
              <a:rPr lang="en-US" dirty="0">
                <a:latin typeface="Times New Roman" pitchFamily="18" charset="0"/>
              </a:rPr>
              <a:t>3-1    Heat </a:t>
            </a:r>
            <a:r>
              <a:rPr lang="en-US" dirty="0" smtClean="0">
                <a:latin typeface="Times New Roman" pitchFamily="18" charset="0"/>
              </a:rPr>
              <a:t>(4)</a:t>
            </a:r>
            <a:endParaRPr lang="en-US" dirty="0">
              <a:latin typeface="Times New Roman" pitchFamily="18" charset="0"/>
            </a:endParaRPr>
          </a:p>
        </p:txBody>
      </p:sp>
      <p:sp>
        <p:nvSpPr>
          <p:cNvPr id="17" name="ตัวยึดหมายเลขภาพนิ่ง 16"/>
          <p:cNvSpPr>
            <a:spLocks noGrp="1"/>
          </p:cNvSpPr>
          <p:nvPr>
            <p:ph type="sldNum" sz="quarter" idx="12"/>
          </p:nvPr>
        </p:nvSpPr>
        <p:spPr/>
        <p:txBody>
          <a:bodyPr/>
          <a:lstStyle/>
          <a:p>
            <a:fld id="{A271BE51-7744-45A1-BB2E-466191D36871}" type="slidenum">
              <a:rPr lang="en-US" smtClean="0"/>
              <a:pPr/>
              <a:t>5</a:t>
            </a:fld>
            <a:endParaRPr lang="th-TH" dirty="0"/>
          </a:p>
        </p:txBody>
      </p:sp>
      <p:pic>
        <p:nvPicPr>
          <p:cNvPr id="6166" name="Picture 22"/>
          <p:cNvPicPr>
            <a:picLocks noChangeAspect="1" noChangeArrowheads="1"/>
          </p:cNvPicPr>
          <p:nvPr/>
        </p:nvPicPr>
        <p:blipFill>
          <a:blip r:embed="rId7" cstate="print"/>
          <a:srcRect/>
          <a:stretch>
            <a:fillRect/>
          </a:stretch>
        </p:blipFill>
        <p:spPr bwMode="auto">
          <a:xfrm>
            <a:off x="4499992" y="1556792"/>
            <a:ext cx="3999717"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4" name="Line 6"/>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27663" name="Text Box 15"/>
          <p:cNvSpPr txBox="1">
            <a:spLocks noChangeArrowheads="1"/>
          </p:cNvSpPr>
          <p:nvPr/>
        </p:nvSpPr>
        <p:spPr bwMode="auto">
          <a:xfrm>
            <a:off x="827088" y="1700213"/>
            <a:ext cx="6972300" cy="3446462"/>
          </a:xfrm>
          <a:prstGeom prst="rect">
            <a:avLst/>
          </a:prstGeom>
          <a:noFill/>
          <a:ln w="9525">
            <a:noFill/>
            <a:miter lim="800000"/>
            <a:headEnd/>
            <a:tailEnd/>
          </a:ln>
          <a:effectLst/>
        </p:spPr>
        <p:txBody>
          <a:bodyPr wrap="none">
            <a:spAutoFit/>
          </a:bodyPr>
          <a:lstStyle/>
          <a:p>
            <a:r>
              <a:rPr lang="en-US" sz="2400" b="1" u="sng">
                <a:latin typeface="Times New Roman" pitchFamily="18" charset="0"/>
              </a:rPr>
              <a:t>Example 3.1</a:t>
            </a:r>
          </a:p>
          <a:p>
            <a:r>
              <a:rPr lang="th-TH" b="1">
                <a:latin typeface="Times New Roman" pitchFamily="18" charset="0"/>
              </a:rPr>
              <a:t>ภายใต้กระบวนการสมดุลเป็นช่วง ให้ความร้อนแก่แก๊สภายในภาชนะ </a:t>
            </a:r>
          </a:p>
          <a:p>
            <a:r>
              <a:rPr lang="th-TH" b="1">
                <a:latin typeface="Times New Roman" pitchFamily="18" charset="0"/>
              </a:rPr>
              <a:t>โดยที่ </a:t>
            </a:r>
            <a:r>
              <a:rPr lang="th-TH" sz="2200" b="1" i="1">
                <a:latin typeface="Times New Roman" pitchFamily="18" charset="0"/>
                <a:sym typeface="Symbol" pitchFamily="18" charset="2"/>
              </a:rPr>
              <a:t></a:t>
            </a:r>
            <a:r>
              <a:rPr lang="en-US" sz="2200" b="1" i="1">
                <a:latin typeface="Times New Roman" pitchFamily="18" charset="0"/>
                <a:sym typeface="Symbol" pitchFamily="18" charset="2"/>
              </a:rPr>
              <a:t>Q</a:t>
            </a:r>
            <a:r>
              <a:rPr lang="en-US" b="1">
                <a:latin typeface="Times New Roman" pitchFamily="18" charset="0"/>
                <a:sym typeface="Symbol" pitchFamily="18" charset="2"/>
              </a:rPr>
              <a:t> </a:t>
            </a:r>
            <a:r>
              <a:rPr lang="th-TH" b="1">
                <a:latin typeface="Times New Roman" pitchFamily="18" charset="0"/>
                <a:sym typeface="Symbol" pitchFamily="18" charset="2"/>
              </a:rPr>
              <a:t>ในระหว่างกระบวนการเขียนเป็นสมการได้ดังนี้</a:t>
            </a:r>
          </a:p>
          <a:p>
            <a:endParaRPr lang="th-TH" b="1">
              <a:latin typeface="Times New Roman" pitchFamily="18" charset="0"/>
              <a:sym typeface="Symbol" pitchFamily="18" charset="2"/>
            </a:endParaRPr>
          </a:p>
          <a:p>
            <a:endParaRPr lang="th-TH" b="1">
              <a:latin typeface="Times New Roman" pitchFamily="18" charset="0"/>
              <a:sym typeface="Symbol" pitchFamily="18" charset="2"/>
            </a:endParaRPr>
          </a:p>
          <a:p>
            <a:r>
              <a:rPr lang="th-TH" b="1">
                <a:latin typeface="Times New Roman" pitchFamily="18" charset="0"/>
                <a:sym typeface="Symbol" pitchFamily="18" charset="2"/>
              </a:rPr>
              <a:t>เมื่อ </a:t>
            </a:r>
            <a:r>
              <a:rPr lang="th-TH" sz="2200" b="1" i="1">
                <a:latin typeface="Times New Roman" pitchFamily="18" charset="0"/>
                <a:sym typeface="Symbol" pitchFamily="18" charset="2"/>
              </a:rPr>
              <a:t></a:t>
            </a:r>
            <a:r>
              <a:rPr lang="en-US" sz="2200">
                <a:latin typeface="Times New Roman" pitchFamily="18" charset="0"/>
                <a:sym typeface="Symbol" pitchFamily="18" charset="2"/>
              </a:rPr>
              <a:t> = </a:t>
            </a:r>
            <a:r>
              <a:rPr lang="en-US" sz="2200" b="1" i="1">
                <a:latin typeface="Times New Roman" pitchFamily="18" charset="0"/>
                <a:sym typeface="Symbol" pitchFamily="18" charset="2"/>
              </a:rPr>
              <a:t>T</a:t>
            </a:r>
            <a:r>
              <a:rPr lang="en-US" sz="2200">
                <a:latin typeface="Times New Roman" pitchFamily="18" charset="0"/>
                <a:sym typeface="Symbol" pitchFamily="18" charset="2"/>
              </a:rPr>
              <a:t>/100</a:t>
            </a:r>
            <a:r>
              <a:rPr lang="en-US" b="1">
                <a:latin typeface="Times New Roman" pitchFamily="18" charset="0"/>
                <a:sym typeface="Symbol" pitchFamily="18" charset="2"/>
              </a:rPr>
              <a:t> </a:t>
            </a:r>
            <a:r>
              <a:rPr lang="th-TH" b="1">
                <a:latin typeface="Times New Roman" pitchFamily="18" charset="0"/>
                <a:sym typeface="Symbol" pitchFamily="18" charset="2"/>
              </a:rPr>
              <a:t>และ </a:t>
            </a:r>
            <a:r>
              <a:rPr lang="en-US" sz="2200" b="1" i="1">
                <a:latin typeface="Times New Roman" pitchFamily="18" charset="0"/>
                <a:sym typeface="Symbol" pitchFamily="18" charset="2"/>
              </a:rPr>
              <a:t>T</a:t>
            </a:r>
            <a:r>
              <a:rPr lang="en-US" b="1">
                <a:latin typeface="Times New Roman" pitchFamily="18" charset="0"/>
                <a:sym typeface="Symbol" pitchFamily="18" charset="2"/>
              </a:rPr>
              <a:t> </a:t>
            </a:r>
            <a:r>
              <a:rPr lang="th-TH" b="1">
                <a:latin typeface="Times New Roman" pitchFamily="18" charset="0"/>
                <a:sym typeface="Symbol" pitchFamily="18" charset="2"/>
              </a:rPr>
              <a:t>เป็นอุณหภูมิของแก๊สที่มีหน่วยเป็นเคลวิน </a:t>
            </a:r>
            <a:r>
              <a:rPr lang="en-US" sz="2200">
                <a:latin typeface="Times New Roman" pitchFamily="18" charset="0"/>
                <a:sym typeface="Symbol" pitchFamily="18" charset="2"/>
              </a:rPr>
              <a:t>(K)</a:t>
            </a:r>
            <a:r>
              <a:rPr lang="th-TH" sz="2200" b="1">
                <a:latin typeface="Times New Roman" pitchFamily="18" charset="0"/>
                <a:sym typeface="Symbol" pitchFamily="18" charset="2"/>
              </a:rPr>
              <a:t> </a:t>
            </a:r>
          </a:p>
          <a:p>
            <a:r>
              <a:rPr lang="th-TH" b="1">
                <a:latin typeface="Times New Roman" pitchFamily="18" charset="0"/>
                <a:sym typeface="Symbol" pitchFamily="18" charset="2"/>
              </a:rPr>
              <a:t>จงคำนวณหาปริมาณความร้อน ที่จะถ่ายเทให้แก่แก๊สในระบบ เพื่อให้มี</a:t>
            </a:r>
          </a:p>
          <a:p>
            <a:r>
              <a:rPr lang="th-TH" b="1">
                <a:latin typeface="Times New Roman" pitchFamily="18" charset="0"/>
                <a:sym typeface="Symbol" pitchFamily="18" charset="2"/>
              </a:rPr>
              <a:t>อุณหภูมิเพิ่มขึ้นจาก </a:t>
            </a:r>
            <a:r>
              <a:rPr lang="en-US" sz="2200">
                <a:latin typeface="Times New Roman" pitchFamily="18" charset="0"/>
                <a:sym typeface="Symbol" pitchFamily="18" charset="2"/>
              </a:rPr>
              <a:t>300 K</a:t>
            </a:r>
            <a:r>
              <a:rPr lang="en-US" b="1">
                <a:latin typeface="Times New Roman" pitchFamily="18" charset="0"/>
                <a:sym typeface="Symbol" pitchFamily="18" charset="2"/>
              </a:rPr>
              <a:t> </a:t>
            </a:r>
            <a:r>
              <a:rPr lang="th-TH" b="1">
                <a:latin typeface="Times New Roman" pitchFamily="18" charset="0"/>
                <a:sym typeface="Symbol" pitchFamily="18" charset="2"/>
              </a:rPr>
              <a:t>เป็นอุณหภูมิ </a:t>
            </a:r>
            <a:r>
              <a:rPr lang="en-US" sz="2200">
                <a:latin typeface="Times New Roman" pitchFamily="18" charset="0"/>
                <a:sym typeface="Symbol" pitchFamily="18" charset="2"/>
              </a:rPr>
              <a:t>400 K</a:t>
            </a:r>
            <a:r>
              <a:rPr lang="th-TH" sz="2200">
                <a:latin typeface="Times New Roman" pitchFamily="18" charset="0"/>
                <a:sym typeface="Symbol" pitchFamily="18" charset="2"/>
              </a:rPr>
              <a:t> (</a:t>
            </a:r>
            <a:r>
              <a:rPr lang="en-US" sz="2200">
                <a:latin typeface="Times New Roman" pitchFamily="18" charset="0"/>
                <a:sym typeface="Symbol" pitchFamily="18" charset="2"/>
              </a:rPr>
              <a:t>P.57)</a:t>
            </a:r>
            <a:endParaRPr lang="th-TH" sz="2200">
              <a:latin typeface="Times New Roman" pitchFamily="18" charset="0"/>
              <a:sym typeface="Symbol" pitchFamily="18" charset="2"/>
            </a:endParaRPr>
          </a:p>
        </p:txBody>
      </p:sp>
      <p:graphicFrame>
        <p:nvGraphicFramePr>
          <p:cNvPr id="27664" name="Object 16"/>
          <p:cNvGraphicFramePr>
            <a:graphicFrameLocks noChangeAspect="1"/>
          </p:cNvGraphicFramePr>
          <p:nvPr/>
        </p:nvGraphicFramePr>
        <p:xfrm>
          <a:off x="1763713" y="3141663"/>
          <a:ext cx="5043487" cy="471487"/>
        </p:xfrm>
        <a:graphic>
          <a:graphicData uri="http://schemas.openxmlformats.org/presentationml/2006/ole">
            <p:oleObj spid="_x0000_s27664" name="Equation" r:id="rId3" imgW="1841400" imgH="228600" progId="Equation.3">
              <p:embed/>
            </p:oleObj>
          </a:graphicData>
        </a:graphic>
      </p:graphicFrame>
      <p:sp>
        <p:nvSpPr>
          <p:cNvPr id="11" name="Rectangle 4"/>
          <p:cNvSpPr>
            <a:spLocks noChangeArrowheads="1"/>
          </p:cNvSpPr>
          <p:nvPr/>
        </p:nvSpPr>
        <p:spPr bwMode="auto">
          <a:xfrm>
            <a:off x="3477419" y="476250"/>
            <a:ext cx="2209259" cy="523220"/>
          </a:xfrm>
          <a:prstGeom prst="rect">
            <a:avLst/>
          </a:prstGeom>
          <a:noFill/>
          <a:ln w="9525">
            <a:noFill/>
            <a:miter lim="800000"/>
            <a:headEnd/>
            <a:tailEnd/>
          </a:ln>
          <a:effectLst/>
        </p:spPr>
        <p:txBody>
          <a:bodyPr wrap="none">
            <a:spAutoFit/>
          </a:bodyPr>
          <a:lstStyle/>
          <a:p>
            <a:r>
              <a:rPr lang="en-US" dirty="0">
                <a:latin typeface="Times New Roman" pitchFamily="18" charset="0"/>
              </a:rPr>
              <a:t>3-1    Heat </a:t>
            </a:r>
            <a:r>
              <a:rPr lang="en-US" dirty="0" smtClean="0">
                <a:latin typeface="Times New Roman" pitchFamily="18" charset="0"/>
              </a:rPr>
              <a:t>(5)</a:t>
            </a:r>
            <a:endParaRPr lang="en-US" dirty="0">
              <a:latin typeface="Times New Roman" pitchFamily="18" charset="0"/>
            </a:endParaRPr>
          </a:p>
        </p:txBody>
      </p:sp>
      <p:sp>
        <p:nvSpPr>
          <p:cNvPr id="12" name="ตัวยึดหมายเลขภาพนิ่ง 11"/>
          <p:cNvSpPr>
            <a:spLocks noGrp="1"/>
          </p:cNvSpPr>
          <p:nvPr>
            <p:ph type="sldNum" sz="quarter" idx="12"/>
          </p:nvPr>
        </p:nvSpPr>
        <p:spPr/>
        <p:txBody>
          <a:bodyPr/>
          <a:lstStyle/>
          <a:p>
            <a:fld id="{A271BE51-7744-45A1-BB2E-466191D36871}" type="slidenum">
              <a:rPr lang="en-US" smtClean="0"/>
              <a:pPr/>
              <a:t>6</a:t>
            </a:fld>
            <a:endParaRPr lang="th-TH"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407569" y="476250"/>
            <a:ext cx="2328862" cy="519113"/>
          </a:xfrm>
          <a:prstGeom prst="rect">
            <a:avLst/>
          </a:prstGeom>
          <a:noFill/>
          <a:ln w="9525">
            <a:noFill/>
            <a:miter lim="800000"/>
            <a:headEnd/>
            <a:tailEnd/>
          </a:ln>
          <a:effectLst/>
        </p:spPr>
        <p:txBody>
          <a:bodyPr wrap="none">
            <a:spAutoFit/>
          </a:bodyPr>
          <a:lstStyle/>
          <a:p>
            <a:r>
              <a:rPr lang="en-US" dirty="0">
                <a:latin typeface="Times New Roman" pitchFamily="18" charset="0"/>
              </a:rPr>
              <a:t>3-2    Work (1)</a:t>
            </a:r>
          </a:p>
        </p:txBody>
      </p:sp>
      <p:sp>
        <p:nvSpPr>
          <p:cNvPr id="7173"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sp>
        <p:nvSpPr>
          <p:cNvPr id="7190" name="Text Box 22"/>
          <p:cNvSpPr txBox="1">
            <a:spLocks noChangeArrowheads="1"/>
          </p:cNvSpPr>
          <p:nvPr/>
        </p:nvSpPr>
        <p:spPr bwMode="auto">
          <a:xfrm>
            <a:off x="1164850" y="1341438"/>
            <a:ext cx="6814301" cy="4832092"/>
          </a:xfrm>
          <a:prstGeom prst="rect">
            <a:avLst/>
          </a:prstGeom>
          <a:solidFill>
            <a:schemeClr val="bg1">
              <a:alpha val="51000"/>
            </a:schemeClr>
          </a:solidFill>
          <a:ln w="9525">
            <a:noFill/>
            <a:miter lim="800000"/>
            <a:headEnd/>
            <a:tailEnd/>
          </a:ln>
          <a:effectLst/>
        </p:spPr>
        <p:txBody>
          <a:bodyPr wrap="none">
            <a:spAutoFit/>
          </a:bodyPr>
          <a:lstStyle/>
          <a:p>
            <a:r>
              <a:rPr lang="en-US" sz="2200" dirty="0">
                <a:latin typeface="Times New Roman" pitchFamily="18" charset="0"/>
              </a:rPr>
              <a:t>Work, like heat, is an energy interaction between a system </a:t>
            </a:r>
          </a:p>
          <a:p>
            <a:r>
              <a:rPr lang="en-US" sz="2200" dirty="0">
                <a:latin typeface="Times New Roman" pitchFamily="18" charset="0"/>
              </a:rPr>
              <a:t>and its surroundings.</a:t>
            </a:r>
          </a:p>
          <a:p>
            <a:endParaRPr lang="en-US" sz="2200" dirty="0">
              <a:latin typeface="Times New Roman" pitchFamily="18" charset="0"/>
            </a:endParaRPr>
          </a:p>
          <a:p>
            <a:r>
              <a:rPr lang="en-US" sz="2200" dirty="0">
                <a:latin typeface="Times New Roman" pitchFamily="18" charset="0"/>
              </a:rPr>
              <a:t>Energy can cross the boundary of a closed system in the </a:t>
            </a:r>
          </a:p>
          <a:p>
            <a:r>
              <a:rPr lang="en-US" sz="2200" dirty="0">
                <a:latin typeface="Times New Roman" pitchFamily="18" charset="0"/>
              </a:rPr>
              <a:t>form of heat and work.</a:t>
            </a:r>
          </a:p>
          <a:p>
            <a:endParaRPr lang="en-US" sz="2200" dirty="0">
              <a:latin typeface="Times New Roman" pitchFamily="18" charset="0"/>
            </a:endParaRPr>
          </a:p>
          <a:p>
            <a:r>
              <a:rPr lang="en-US" sz="2200" dirty="0">
                <a:latin typeface="Times New Roman" pitchFamily="18" charset="0"/>
              </a:rPr>
              <a:t>If the energy crossing the boundary of a closed system is </a:t>
            </a:r>
          </a:p>
          <a:p>
            <a:r>
              <a:rPr lang="en-US" sz="2200" dirty="0">
                <a:latin typeface="Times New Roman" pitchFamily="18" charset="0"/>
              </a:rPr>
              <a:t>not heat, it must be work.</a:t>
            </a:r>
            <a:endParaRPr lang="th-TH" sz="2200" dirty="0">
              <a:latin typeface="Times New Roman" pitchFamily="18" charset="0"/>
            </a:endParaRPr>
          </a:p>
          <a:p>
            <a:endParaRPr lang="th-TH" sz="2200" dirty="0">
              <a:latin typeface="Times New Roman" pitchFamily="18" charset="0"/>
            </a:endParaRPr>
          </a:p>
          <a:p>
            <a:r>
              <a:rPr lang="en-US" sz="2200" dirty="0" smtClean="0">
                <a:latin typeface="Times New Roman" pitchFamily="18" charset="0"/>
              </a:rPr>
              <a:t>An </a:t>
            </a:r>
            <a:r>
              <a:rPr lang="en-US" sz="2200" dirty="0">
                <a:latin typeface="Times New Roman" pitchFamily="18" charset="0"/>
              </a:rPr>
              <a:t>energy interaction that is not caused by </a:t>
            </a:r>
            <a:r>
              <a:rPr lang="en-US" sz="2200" dirty="0" smtClean="0">
                <a:latin typeface="Times New Roman" pitchFamily="18" charset="0"/>
              </a:rPr>
              <a:t>a </a:t>
            </a:r>
            <a:r>
              <a:rPr lang="en-US" sz="2200" dirty="0">
                <a:latin typeface="Times New Roman" pitchFamily="18" charset="0"/>
              </a:rPr>
              <a:t>temperature </a:t>
            </a:r>
            <a:endParaRPr lang="en-US" sz="2200" dirty="0" smtClean="0">
              <a:latin typeface="Times New Roman" pitchFamily="18" charset="0"/>
            </a:endParaRPr>
          </a:p>
          <a:p>
            <a:r>
              <a:rPr lang="en-US" sz="2200" dirty="0" smtClean="0">
                <a:latin typeface="Times New Roman" pitchFamily="18" charset="0"/>
              </a:rPr>
              <a:t>difference is work.</a:t>
            </a:r>
            <a:endParaRPr lang="en-US" sz="2200" dirty="0">
              <a:latin typeface="Times New Roman" pitchFamily="18" charset="0"/>
            </a:endParaRPr>
          </a:p>
          <a:p>
            <a:r>
              <a:rPr lang="en-US" sz="2200" dirty="0">
                <a:latin typeface="Times New Roman" pitchFamily="18" charset="0"/>
              </a:rPr>
              <a:t> </a:t>
            </a:r>
          </a:p>
          <a:p>
            <a:r>
              <a:rPr lang="en-US" sz="2200" dirty="0">
                <a:latin typeface="Times New Roman" pitchFamily="18" charset="0"/>
              </a:rPr>
              <a:t>Work is the energy transfer associated with a force acting </a:t>
            </a:r>
          </a:p>
          <a:p>
            <a:r>
              <a:rPr lang="en-US" sz="2200" dirty="0">
                <a:latin typeface="Times New Roman" pitchFamily="18" charset="0"/>
              </a:rPr>
              <a:t>through a distance.</a:t>
            </a:r>
            <a:endParaRPr lang="th-TH" sz="2200" dirty="0">
              <a:latin typeface="Times New Roman" pitchFamily="18" charset="0"/>
            </a:endParaRPr>
          </a:p>
        </p:txBody>
      </p:sp>
      <p:sp>
        <p:nvSpPr>
          <p:cNvPr id="10" name="ตัวยึดหมายเลขภาพนิ่ง 9"/>
          <p:cNvSpPr>
            <a:spLocks noGrp="1"/>
          </p:cNvSpPr>
          <p:nvPr>
            <p:ph type="sldNum" sz="quarter" idx="12"/>
          </p:nvPr>
        </p:nvSpPr>
        <p:spPr/>
        <p:txBody>
          <a:bodyPr/>
          <a:lstStyle/>
          <a:p>
            <a:fld id="{A271BE51-7744-45A1-BB2E-466191D36871}" type="slidenum">
              <a:rPr lang="en-US" smtClean="0"/>
              <a:pPr/>
              <a:t>7</a:t>
            </a:fld>
            <a:endParaRPr lang="th-TH"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3407569" y="476250"/>
            <a:ext cx="2328862" cy="519113"/>
          </a:xfrm>
          <a:prstGeom prst="rect">
            <a:avLst/>
          </a:prstGeom>
          <a:noFill/>
          <a:ln w="9525">
            <a:noFill/>
            <a:miter lim="800000"/>
            <a:headEnd/>
            <a:tailEnd/>
          </a:ln>
          <a:effectLst/>
        </p:spPr>
        <p:txBody>
          <a:bodyPr wrap="none">
            <a:spAutoFit/>
          </a:bodyPr>
          <a:lstStyle/>
          <a:p>
            <a:r>
              <a:rPr lang="en-US" dirty="0">
                <a:latin typeface="Times New Roman" pitchFamily="18" charset="0"/>
              </a:rPr>
              <a:t>3-2    Work (2)</a:t>
            </a:r>
          </a:p>
        </p:txBody>
      </p:sp>
      <p:sp>
        <p:nvSpPr>
          <p:cNvPr id="19461" name="Line 5"/>
          <p:cNvSpPr>
            <a:spLocks noChangeShapeType="1"/>
          </p:cNvSpPr>
          <p:nvPr/>
        </p:nvSpPr>
        <p:spPr bwMode="auto">
          <a:xfrm>
            <a:off x="755650" y="1196975"/>
            <a:ext cx="7632700" cy="0"/>
          </a:xfrm>
          <a:prstGeom prst="line">
            <a:avLst/>
          </a:prstGeom>
          <a:noFill/>
          <a:ln w="25400">
            <a:solidFill>
              <a:schemeClr val="tx1"/>
            </a:solidFill>
            <a:round/>
            <a:headEnd/>
            <a:tailEnd/>
          </a:ln>
          <a:effectLst/>
        </p:spPr>
        <p:txBody>
          <a:bodyPr/>
          <a:lstStyle/>
          <a:p>
            <a:endParaRPr lang="th-TH"/>
          </a:p>
        </p:txBody>
      </p:sp>
      <p:pic>
        <p:nvPicPr>
          <p:cNvPr id="19466" name="Picture 10" descr="fig302"/>
          <p:cNvPicPr>
            <a:picLocks noChangeAspect="1" noChangeArrowheads="1"/>
          </p:cNvPicPr>
          <p:nvPr/>
        </p:nvPicPr>
        <p:blipFill>
          <a:blip r:embed="rId2" cstate="print"/>
          <a:srcRect/>
          <a:stretch>
            <a:fillRect/>
          </a:stretch>
        </p:blipFill>
        <p:spPr bwMode="auto">
          <a:xfrm>
            <a:off x="1430859" y="1412677"/>
            <a:ext cx="6282283" cy="2592387"/>
          </a:xfrm>
          <a:prstGeom prst="rect">
            <a:avLst/>
          </a:prstGeom>
          <a:ln>
            <a:noFill/>
          </a:ln>
          <a:effectLst>
            <a:outerShdw blurRad="292100" dist="139700" dir="2700000" algn="tl" rotWithShape="0">
              <a:srgbClr val="333333">
                <a:alpha val="65000"/>
              </a:srgbClr>
            </a:outerShdw>
          </a:effectLst>
        </p:spPr>
      </p:pic>
      <p:pic>
        <p:nvPicPr>
          <p:cNvPr id="19467" name="Picture 11" descr="fig303"/>
          <p:cNvPicPr>
            <a:picLocks noChangeAspect="1" noChangeArrowheads="1"/>
          </p:cNvPicPr>
          <p:nvPr/>
        </p:nvPicPr>
        <p:blipFill>
          <a:blip r:embed="rId3" cstate="print"/>
          <a:srcRect/>
          <a:stretch>
            <a:fillRect/>
          </a:stretch>
        </p:blipFill>
        <p:spPr bwMode="auto">
          <a:xfrm>
            <a:off x="2249637" y="4292748"/>
            <a:ext cx="4644727" cy="2160588"/>
          </a:xfrm>
          <a:prstGeom prst="rect">
            <a:avLst/>
          </a:prstGeom>
          <a:ln>
            <a:noFill/>
          </a:ln>
          <a:effectLst>
            <a:outerShdw blurRad="292100" dist="139700" dir="2700000" algn="tl" rotWithShape="0">
              <a:srgbClr val="333333">
                <a:alpha val="65000"/>
              </a:srgbClr>
            </a:outerShdw>
          </a:effectLst>
        </p:spPr>
      </p:pic>
      <p:sp>
        <p:nvSpPr>
          <p:cNvPr id="19468" name="Line 12"/>
          <p:cNvSpPr>
            <a:spLocks noChangeShapeType="1"/>
          </p:cNvSpPr>
          <p:nvPr/>
        </p:nvSpPr>
        <p:spPr bwMode="auto">
          <a:xfrm>
            <a:off x="395288" y="4149080"/>
            <a:ext cx="8353425" cy="0"/>
          </a:xfrm>
          <a:prstGeom prst="line">
            <a:avLst/>
          </a:prstGeom>
          <a:noFill/>
          <a:ln w="25400">
            <a:solidFill>
              <a:schemeClr val="tx1"/>
            </a:solidFill>
            <a:round/>
            <a:headEnd/>
            <a:tailEnd/>
          </a:ln>
          <a:effectLst/>
        </p:spPr>
        <p:txBody>
          <a:bodyPr/>
          <a:lstStyle/>
          <a:p>
            <a:endParaRPr lang="th-TH"/>
          </a:p>
        </p:txBody>
      </p:sp>
      <p:sp>
        <p:nvSpPr>
          <p:cNvPr id="12" name="ตัวยึดหมายเลขภาพนิ่ง 11"/>
          <p:cNvSpPr>
            <a:spLocks noGrp="1"/>
          </p:cNvSpPr>
          <p:nvPr>
            <p:ph type="sldNum" sz="quarter" idx="12"/>
          </p:nvPr>
        </p:nvSpPr>
        <p:spPr/>
        <p:txBody>
          <a:bodyPr/>
          <a:lstStyle/>
          <a:p>
            <a:fld id="{A271BE51-7744-45A1-BB2E-466191D36871}" type="slidenum">
              <a:rPr lang="en-US" smtClean="0"/>
              <a:pPr/>
              <a:t>8</a:t>
            </a:fld>
            <a:endParaRPr lang="th-T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6"/>
          <p:cNvSpPr txBox="1">
            <a:spLocks noChangeArrowheads="1"/>
          </p:cNvSpPr>
          <p:nvPr/>
        </p:nvSpPr>
        <p:spPr bwMode="auto">
          <a:xfrm>
            <a:off x="808038" y="1457325"/>
            <a:ext cx="6202362" cy="1766888"/>
          </a:xfrm>
          <a:prstGeom prst="rect">
            <a:avLst/>
          </a:prstGeom>
          <a:noFill/>
          <a:ln w="9525">
            <a:noFill/>
            <a:miter lim="800000"/>
            <a:headEnd/>
            <a:tailEnd/>
          </a:ln>
          <a:effectLst/>
        </p:spPr>
        <p:txBody>
          <a:bodyPr wrap="none">
            <a:spAutoFit/>
          </a:bodyPr>
          <a:lstStyle/>
          <a:p>
            <a:r>
              <a:rPr lang="en-US" sz="2200" dirty="0">
                <a:latin typeface="Times New Roman" pitchFamily="18" charset="0"/>
              </a:rPr>
              <a:t>Work done during a process between states 1 and 2 :  </a:t>
            </a:r>
          </a:p>
          <a:p>
            <a:endParaRPr lang="en-US" sz="2200" dirty="0">
              <a:latin typeface="Times New Roman" pitchFamily="18" charset="0"/>
            </a:endParaRPr>
          </a:p>
          <a:p>
            <a:r>
              <a:rPr lang="en-US" sz="2200" dirty="0">
                <a:latin typeface="Times New Roman" pitchFamily="18" charset="0"/>
              </a:rPr>
              <a:t>per unit mass :                                      (kJ/kg)</a:t>
            </a:r>
          </a:p>
          <a:p>
            <a:endParaRPr lang="en-US" sz="2200" dirty="0">
              <a:latin typeface="Times New Roman" pitchFamily="18" charset="0"/>
            </a:endParaRPr>
          </a:p>
          <a:p>
            <a:r>
              <a:rPr lang="en-US" sz="2200" dirty="0">
                <a:latin typeface="Times New Roman" pitchFamily="18" charset="0"/>
              </a:rPr>
              <a:t>per unit time :                       (kJ/s) = (kW)</a:t>
            </a:r>
            <a:endParaRPr lang="th-TH" sz="2200" dirty="0">
              <a:latin typeface="Times New Roman" pitchFamily="18" charset="0"/>
            </a:endParaRPr>
          </a:p>
        </p:txBody>
      </p:sp>
      <p:graphicFrame>
        <p:nvGraphicFramePr>
          <p:cNvPr id="8208" name="Object 16"/>
          <p:cNvGraphicFramePr>
            <a:graphicFrameLocks noChangeAspect="1"/>
          </p:cNvGraphicFramePr>
          <p:nvPr/>
        </p:nvGraphicFramePr>
        <p:xfrm>
          <a:off x="3348038" y="1989138"/>
          <a:ext cx="1200150" cy="782637"/>
        </p:xfrm>
        <a:graphic>
          <a:graphicData uri="http://schemas.openxmlformats.org/presentationml/2006/ole">
            <p:oleObj spid="_x0000_s8208" name="Equation" r:id="rId3" imgW="457200" imgH="393480" progId="Equation.3">
              <p:embed/>
            </p:oleObj>
          </a:graphicData>
        </a:graphic>
      </p:graphicFrame>
      <p:sp>
        <p:nvSpPr>
          <p:cNvPr id="8196" name="Rectangle 4"/>
          <p:cNvSpPr>
            <a:spLocks noChangeArrowheads="1"/>
          </p:cNvSpPr>
          <p:nvPr/>
        </p:nvSpPr>
        <p:spPr bwMode="auto">
          <a:xfrm>
            <a:off x="3407569" y="476250"/>
            <a:ext cx="2328862" cy="519113"/>
          </a:xfrm>
          <a:prstGeom prst="rect">
            <a:avLst/>
          </a:prstGeom>
          <a:noFill/>
          <a:ln w="9525">
            <a:noFill/>
            <a:miter lim="800000"/>
            <a:headEnd/>
            <a:tailEnd/>
          </a:ln>
          <a:effectLst/>
        </p:spPr>
        <p:txBody>
          <a:bodyPr wrap="none">
            <a:spAutoFit/>
          </a:bodyPr>
          <a:lstStyle/>
          <a:p>
            <a:r>
              <a:rPr lang="en-US" dirty="0">
                <a:latin typeface="Times New Roman" pitchFamily="18" charset="0"/>
              </a:rPr>
              <a:t>3-2    Work (3)</a:t>
            </a:r>
          </a:p>
        </p:txBody>
      </p:sp>
      <p:sp>
        <p:nvSpPr>
          <p:cNvPr id="8197" name="Line 5"/>
          <p:cNvSpPr>
            <a:spLocks noChangeShapeType="1"/>
          </p:cNvSpPr>
          <p:nvPr/>
        </p:nvSpPr>
        <p:spPr bwMode="auto">
          <a:xfrm>
            <a:off x="900113" y="1196975"/>
            <a:ext cx="7632700" cy="0"/>
          </a:xfrm>
          <a:prstGeom prst="line">
            <a:avLst/>
          </a:prstGeom>
          <a:noFill/>
          <a:ln w="25400">
            <a:solidFill>
              <a:schemeClr val="tx1"/>
            </a:solidFill>
            <a:round/>
            <a:headEnd/>
            <a:tailEnd/>
          </a:ln>
          <a:effectLst/>
        </p:spPr>
        <p:txBody>
          <a:bodyPr/>
          <a:lstStyle/>
          <a:p>
            <a:endParaRPr lang="th-TH"/>
          </a:p>
        </p:txBody>
      </p:sp>
      <p:graphicFrame>
        <p:nvGraphicFramePr>
          <p:cNvPr id="8219" name="Object 27"/>
          <p:cNvGraphicFramePr>
            <a:graphicFrameLocks noChangeAspect="1"/>
          </p:cNvGraphicFramePr>
          <p:nvPr/>
        </p:nvGraphicFramePr>
        <p:xfrm>
          <a:off x="2987675" y="2781300"/>
          <a:ext cx="466725" cy="403225"/>
        </p:xfrm>
        <a:graphic>
          <a:graphicData uri="http://schemas.openxmlformats.org/presentationml/2006/ole">
            <p:oleObj spid="_x0000_s8219" name="Equation" r:id="rId4" imgW="177480" imgH="203040" progId="Equation.3">
              <p:embed/>
            </p:oleObj>
          </a:graphicData>
        </a:graphic>
      </p:graphicFrame>
      <p:graphicFrame>
        <p:nvGraphicFramePr>
          <p:cNvPr id="8220" name="Object 28"/>
          <p:cNvGraphicFramePr>
            <a:graphicFrameLocks noChangeAspect="1"/>
          </p:cNvGraphicFramePr>
          <p:nvPr/>
        </p:nvGraphicFramePr>
        <p:xfrm>
          <a:off x="6948488" y="1484313"/>
          <a:ext cx="633412" cy="428625"/>
        </p:xfrm>
        <a:graphic>
          <a:graphicData uri="http://schemas.openxmlformats.org/presentationml/2006/ole">
            <p:oleObj spid="_x0000_s8220" name="Equation" r:id="rId5" imgW="241200" imgH="215640" progId="Equation.3">
              <p:embed/>
            </p:oleObj>
          </a:graphicData>
        </a:graphic>
      </p:graphicFrame>
      <p:sp>
        <p:nvSpPr>
          <p:cNvPr id="15" name="ตัวยึดหมายเลขภาพนิ่ง 14"/>
          <p:cNvSpPr>
            <a:spLocks noGrp="1"/>
          </p:cNvSpPr>
          <p:nvPr>
            <p:ph type="sldNum" sz="quarter" idx="12"/>
          </p:nvPr>
        </p:nvSpPr>
        <p:spPr/>
        <p:txBody>
          <a:bodyPr/>
          <a:lstStyle/>
          <a:p>
            <a:fld id="{A271BE51-7744-45A1-BB2E-466191D36871}" type="slidenum">
              <a:rPr lang="en-US" smtClean="0"/>
              <a:pPr/>
              <a:t>9</a:t>
            </a:fld>
            <a:endParaRPr lang="th-TH" dirty="0"/>
          </a:p>
        </p:txBody>
      </p:sp>
      <p:pic>
        <p:nvPicPr>
          <p:cNvPr id="8223" name="Picture 31"/>
          <p:cNvPicPr>
            <a:picLocks noChangeAspect="1" noChangeArrowheads="1"/>
          </p:cNvPicPr>
          <p:nvPr/>
        </p:nvPicPr>
        <p:blipFill>
          <a:blip r:embed="rId6" cstate="print"/>
          <a:srcRect/>
          <a:stretch>
            <a:fillRect/>
          </a:stretch>
        </p:blipFill>
        <p:spPr bwMode="auto">
          <a:xfrm>
            <a:off x="827584" y="3212976"/>
            <a:ext cx="3191745" cy="2664296"/>
          </a:xfrm>
          <a:prstGeom prst="rect">
            <a:avLst/>
          </a:prstGeom>
          <a:ln>
            <a:noFill/>
          </a:ln>
          <a:effectLst>
            <a:outerShdw blurRad="292100" dist="139700" dir="2700000" algn="tl" rotWithShape="0">
              <a:srgbClr val="333333">
                <a:alpha val="65000"/>
              </a:srgbClr>
            </a:outerShdw>
          </a:effectLst>
        </p:spPr>
      </p:pic>
      <p:pic>
        <p:nvPicPr>
          <p:cNvPr id="8224" name="Picture 32"/>
          <p:cNvPicPr>
            <a:picLocks noChangeAspect="1" noChangeArrowheads="1"/>
          </p:cNvPicPr>
          <p:nvPr/>
        </p:nvPicPr>
        <p:blipFill>
          <a:blip r:embed="rId7" cstate="print"/>
          <a:srcRect/>
          <a:stretch>
            <a:fillRect/>
          </a:stretch>
        </p:blipFill>
        <p:spPr bwMode="auto">
          <a:xfrm>
            <a:off x="4824786" y="3212976"/>
            <a:ext cx="3491630" cy="2664296"/>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99598" y="6093296"/>
            <a:ext cx="7944804" cy="707886"/>
          </a:xfrm>
          <a:prstGeom prst="rect">
            <a:avLst/>
          </a:prstGeom>
          <a:noFill/>
        </p:spPr>
        <p:txBody>
          <a:bodyPr wrap="none" rtlCol="0">
            <a:spAutoFit/>
          </a:bodyPr>
          <a:lstStyle/>
          <a:p>
            <a:r>
              <a:rPr lang="en-US" sz="2000" b="1" i="1" dirty="0">
                <a:solidFill>
                  <a:srgbClr val="FF0000"/>
                </a:solidFill>
                <a:effectLst>
                  <a:outerShdw blurRad="38100" dist="38100" dir="2700000" algn="tl">
                    <a:srgbClr val="000000">
                      <a:alpha val="43137"/>
                    </a:srgbClr>
                  </a:outerShdw>
                </a:effectLst>
                <a:latin typeface="Book Antiqua" pitchFamily="18" charset="0"/>
              </a:rPr>
              <a:t>heat transfer to a system and work done by a system are positive;</a:t>
            </a:r>
          </a:p>
          <a:p>
            <a:r>
              <a:rPr lang="en-US" sz="2000" b="1" i="1" dirty="0">
                <a:solidFill>
                  <a:srgbClr val="FF0000"/>
                </a:solidFill>
                <a:effectLst>
                  <a:outerShdw blurRad="38100" dist="38100" dir="2700000" algn="tl">
                    <a:srgbClr val="000000">
                      <a:alpha val="43137"/>
                    </a:srgbClr>
                  </a:outerShdw>
                </a:effectLst>
                <a:latin typeface="Book Antiqua" pitchFamily="18" charset="0"/>
              </a:rPr>
              <a:t>heat transfer from a system and work done on a system are negative</a:t>
            </a:r>
            <a:endParaRPr lang="th-TH" sz="2000" b="1" dirty="0">
              <a:solidFill>
                <a:srgbClr val="FF0000"/>
              </a:solidFill>
              <a:effectLst>
                <a:outerShdw blurRad="38100" dist="38100" dir="2700000" algn="tl">
                  <a:srgbClr val="000000">
                    <a:alpha val="43137"/>
                  </a:srgbClr>
                </a:outerShdw>
              </a:effectLst>
              <a:latin typeface="Book Antiqua" pitchFamily="18" charset="0"/>
            </a:endParaRPr>
          </a:p>
        </p:txBody>
      </p:sp>
      <p:sp>
        <p:nvSpPr>
          <p:cNvPr id="19" name="TextBox 18"/>
          <p:cNvSpPr txBox="1"/>
          <p:nvPr/>
        </p:nvSpPr>
        <p:spPr>
          <a:xfrm>
            <a:off x="8257370" y="3501008"/>
            <a:ext cx="635110" cy="523220"/>
          </a:xfrm>
          <a:prstGeom prst="rect">
            <a:avLst/>
          </a:prstGeom>
          <a:noFill/>
        </p:spPr>
        <p:txBody>
          <a:bodyPr wrap="none" rtlCol="0">
            <a:spAutoFit/>
          </a:bodyPr>
          <a:lstStyle/>
          <a:p>
            <a:r>
              <a:rPr lang="en-US" dirty="0" smtClean="0"/>
              <a:t>(+)</a:t>
            </a:r>
            <a:endParaRPr lang="th-TH" dirty="0"/>
          </a:p>
        </p:txBody>
      </p:sp>
      <p:sp>
        <p:nvSpPr>
          <p:cNvPr id="20" name="TextBox 19"/>
          <p:cNvSpPr txBox="1"/>
          <p:nvPr/>
        </p:nvSpPr>
        <p:spPr>
          <a:xfrm>
            <a:off x="8257370" y="3933056"/>
            <a:ext cx="545342" cy="523220"/>
          </a:xfrm>
          <a:prstGeom prst="rect">
            <a:avLst/>
          </a:prstGeom>
          <a:noFill/>
        </p:spPr>
        <p:txBody>
          <a:bodyPr wrap="none" rtlCol="0">
            <a:spAutoFit/>
          </a:bodyPr>
          <a:lstStyle/>
          <a:p>
            <a:r>
              <a:rPr lang="en-US" dirty="0" smtClean="0"/>
              <a:t>(-)</a:t>
            </a:r>
            <a:endParaRPr lang="th-TH" dirty="0"/>
          </a:p>
        </p:txBody>
      </p:sp>
      <p:sp>
        <p:nvSpPr>
          <p:cNvPr id="21" name="TextBox 20"/>
          <p:cNvSpPr txBox="1"/>
          <p:nvPr/>
        </p:nvSpPr>
        <p:spPr>
          <a:xfrm>
            <a:off x="8257370" y="4633972"/>
            <a:ext cx="545342" cy="523220"/>
          </a:xfrm>
          <a:prstGeom prst="rect">
            <a:avLst/>
          </a:prstGeom>
          <a:noFill/>
        </p:spPr>
        <p:txBody>
          <a:bodyPr wrap="none" rtlCol="0">
            <a:spAutoFit/>
          </a:bodyPr>
          <a:lstStyle/>
          <a:p>
            <a:r>
              <a:rPr lang="en-US" dirty="0" smtClean="0"/>
              <a:t>(-)</a:t>
            </a:r>
            <a:endParaRPr lang="th-TH" dirty="0"/>
          </a:p>
        </p:txBody>
      </p:sp>
      <p:sp>
        <p:nvSpPr>
          <p:cNvPr id="22" name="TextBox 21"/>
          <p:cNvSpPr txBox="1"/>
          <p:nvPr/>
        </p:nvSpPr>
        <p:spPr>
          <a:xfrm>
            <a:off x="8257370" y="5066020"/>
            <a:ext cx="635110" cy="523220"/>
          </a:xfrm>
          <a:prstGeom prst="rect">
            <a:avLst/>
          </a:prstGeom>
          <a:noFill/>
        </p:spPr>
        <p:txBody>
          <a:bodyPr wrap="none" rtlCol="0">
            <a:spAutoFit/>
          </a:bodyPr>
          <a:lstStyle/>
          <a:p>
            <a:r>
              <a:rPr lang="en-US" dirty="0" smtClean="0"/>
              <a:t>(+)</a:t>
            </a:r>
            <a:endParaRPr lang="th-T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การออกแบบเริ่มต้น">
  <a:themeElements>
    <a:clrScheme name="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1606</Words>
  <Application>Microsoft Office PowerPoint</Application>
  <PresentationFormat>นำเสนอทางหน้าจอ (4:3)</PresentationFormat>
  <Paragraphs>258</Paragraphs>
  <Slides>38</Slides>
  <Notes>0</Notes>
  <HiddenSlides>8</HiddenSlides>
  <MMClips>0</MMClips>
  <ScaleCrop>false</ScaleCrop>
  <HeadingPairs>
    <vt:vector size="6" baseType="variant">
      <vt:variant>
        <vt:lpstr>ชุดรูปแบบ</vt:lpstr>
      </vt:variant>
      <vt:variant>
        <vt:i4>1</vt:i4>
      </vt:variant>
      <vt:variant>
        <vt:lpstr>เซิร์ฟเวอร์ OLE ฝังตัว</vt:lpstr>
      </vt:variant>
      <vt:variant>
        <vt:i4>1</vt:i4>
      </vt:variant>
      <vt:variant>
        <vt:lpstr>ชื่อเรื่องภาพนิ่ง</vt:lpstr>
      </vt:variant>
      <vt:variant>
        <vt:i4>38</vt:i4>
      </vt:variant>
    </vt:vector>
  </HeadingPairs>
  <TitlesOfParts>
    <vt:vector size="40" baseType="lpstr">
      <vt:lpstr>การออกแบบเริ่มต้น</vt:lpstr>
      <vt:lpstr>Equation</vt:lpstr>
      <vt:lpstr>ภาพนิ่ง 1</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lpstr>ภาพนิ่ง 16</vt:lpstr>
      <vt:lpstr>ภาพนิ่ง 17</vt:lpstr>
      <vt:lpstr>ภาพนิ่ง 18</vt:lpstr>
      <vt:lpstr>ภาพนิ่ง 19</vt:lpstr>
      <vt:lpstr>ภาพนิ่ง 20</vt:lpstr>
      <vt:lpstr>ภาพนิ่ง 21</vt:lpstr>
      <vt:lpstr>ภาพนิ่ง 22</vt:lpstr>
      <vt:lpstr>ภาพนิ่ง 23</vt:lpstr>
      <vt:lpstr>ภาพนิ่ง 24</vt:lpstr>
      <vt:lpstr>ภาพนิ่ง 25</vt:lpstr>
      <vt:lpstr>ภาพนิ่ง 26</vt:lpstr>
      <vt:lpstr>ภาพนิ่ง 27</vt:lpstr>
      <vt:lpstr>ภาพนิ่ง 28</vt:lpstr>
      <vt:lpstr>ภาพนิ่ง 29</vt:lpstr>
      <vt:lpstr>ภาพนิ่ง 30</vt:lpstr>
      <vt:lpstr>ภาพนิ่ง 31</vt:lpstr>
      <vt:lpstr>ภาพนิ่ง 32</vt:lpstr>
      <vt:lpstr>ภาพนิ่ง 33</vt:lpstr>
      <vt:lpstr>ภาพนิ่ง 34</vt:lpstr>
      <vt:lpstr>ภาพนิ่ง 35</vt:lpstr>
      <vt:lpstr>ภาพนิ่ง 36</vt:lpstr>
      <vt:lpstr>ภาพนิ่ง 37</vt:lpstr>
      <vt:lpstr>ภาพนิ่ง 38</vt:lpstr>
    </vt:vector>
  </TitlesOfParts>
  <Company>EN KKU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prapat</dc:creator>
  <cp:lastModifiedBy>KKU</cp:lastModifiedBy>
  <cp:revision>150</cp:revision>
  <dcterms:created xsi:type="dcterms:W3CDTF">2003-05-15T16:16:03Z</dcterms:created>
  <dcterms:modified xsi:type="dcterms:W3CDTF">2014-08-25T16:03:17Z</dcterms:modified>
</cp:coreProperties>
</file>