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57" r:id="rId3"/>
    <p:sldId id="258" r:id="rId4"/>
    <p:sldId id="259" r:id="rId5"/>
    <p:sldId id="260" r:id="rId6"/>
    <p:sldId id="288" r:id="rId7"/>
    <p:sldId id="280" r:id="rId8"/>
    <p:sldId id="261" r:id="rId9"/>
    <p:sldId id="272" r:id="rId10"/>
    <p:sldId id="262" r:id="rId11"/>
    <p:sldId id="263" r:id="rId12"/>
    <p:sldId id="264" r:id="rId13"/>
    <p:sldId id="267" r:id="rId14"/>
    <p:sldId id="282" r:id="rId15"/>
    <p:sldId id="265" r:id="rId16"/>
    <p:sldId id="274" r:id="rId17"/>
    <p:sldId id="289" r:id="rId18"/>
    <p:sldId id="281" r:id="rId19"/>
    <p:sldId id="273" r:id="rId20"/>
    <p:sldId id="279" r:id="rId21"/>
    <p:sldId id="285" r:id="rId22"/>
    <p:sldId id="276" r:id="rId23"/>
    <p:sldId id="277" r:id="rId24"/>
    <p:sldId id="278" r:id="rId25"/>
    <p:sldId id="283" r:id="rId26"/>
    <p:sldId id="268" r:id="rId27"/>
    <p:sldId id="269" r:id="rId28"/>
    <p:sldId id="270" r:id="rId29"/>
    <p:sldId id="271" r:id="rId30"/>
    <p:sldId id="275" r:id="rId31"/>
    <p:sldId id="284" r:id="rId32"/>
    <p:sldId id="286" r:id="rId33"/>
    <p:sldId id="287" r:id="rId34"/>
  </p:sldIdLst>
  <p:sldSz cx="9144000" cy="6858000" type="screen4x3"/>
  <p:notesSz cx="6858000" cy="9144000"/>
  <p:defaultTextStyle>
    <a:defPPr>
      <a:defRPr lang="th-TH"/>
    </a:defPPr>
    <a:lvl1pPr algn="l" rtl="0" fontAlgn="base">
      <a:spcBef>
        <a:spcPct val="0"/>
      </a:spcBef>
      <a:spcAft>
        <a:spcPct val="0"/>
      </a:spcAft>
      <a:defRPr sz="2800" kern="1200">
        <a:solidFill>
          <a:schemeClr val="tx1"/>
        </a:solidFill>
        <a:latin typeface="Arial" pitchFamily="34" charset="0"/>
        <a:ea typeface="+mn-ea"/>
        <a:cs typeface="Angsana New" pitchFamily="18" charset="-34"/>
      </a:defRPr>
    </a:lvl1pPr>
    <a:lvl2pPr marL="457200" algn="l" rtl="0" fontAlgn="base">
      <a:spcBef>
        <a:spcPct val="0"/>
      </a:spcBef>
      <a:spcAft>
        <a:spcPct val="0"/>
      </a:spcAft>
      <a:defRPr sz="2800" kern="1200">
        <a:solidFill>
          <a:schemeClr val="tx1"/>
        </a:solidFill>
        <a:latin typeface="Arial" pitchFamily="34" charset="0"/>
        <a:ea typeface="+mn-ea"/>
        <a:cs typeface="Angsana New" pitchFamily="18" charset="-34"/>
      </a:defRPr>
    </a:lvl2pPr>
    <a:lvl3pPr marL="914400" algn="l" rtl="0" fontAlgn="base">
      <a:spcBef>
        <a:spcPct val="0"/>
      </a:spcBef>
      <a:spcAft>
        <a:spcPct val="0"/>
      </a:spcAft>
      <a:defRPr sz="2800" kern="1200">
        <a:solidFill>
          <a:schemeClr val="tx1"/>
        </a:solidFill>
        <a:latin typeface="Arial" pitchFamily="34" charset="0"/>
        <a:ea typeface="+mn-ea"/>
        <a:cs typeface="Angsana New" pitchFamily="18" charset="-34"/>
      </a:defRPr>
    </a:lvl3pPr>
    <a:lvl4pPr marL="1371600" algn="l" rtl="0" fontAlgn="base">
      <a:spcBef>
        <a:spcPct val="0"/>
      </a:spcBef>
      <a:spcAft>
        <a:spcPct val="0"/>
      </a:spcAft>
      <a:defRPr sz="2800" kern="1200">
        <a:solidFill>
          <a:schemeClr val="tx1"/>
        </a:solidFill>
        <a:latin typeface="Arial" pitchFamily="34" charset="0"/>
        <a:ea typeface="+mn-ea"/>
        <a:cs typeface="Angsana New" pitchFamily="18" charset="-34"/>
      </a:defRPr>
    </a:lvl4pPr>
    <a:lvl5pPr marL="1828800" algn="l" rtl="0" fontAlgn="base">
      <a:spcBef>
        <a:spcPct val="0"/>
      </a:spcBef>
      <a:spcAft>
        <a:spcPct val="0"/>
      </a:spcAft>
      <a:defRPr sz="2800" kern="1200">
        <a:solidFill>
          <a:schemeClr val="tx1"/>
        </a:solidFill>
        <a:latin typeface="Arial" pitchFamily="34" charset="0"/>
        <a:ea typeface="+mn-ea"/>
        <a:cs typeface="Angsana New" pitchFamily="18" charset="-34"/>
      </a:defRPr>
    </a:lvl5pPr>
    <a:lvl6pPr marL="2286000" algn="l" defTabSz="914400" rtl="0" eaLnBrk="1" latinLnBrk="0" hangingPunct="1">
      <a:defRPr sz="2800" kern="1200">
        <a:solidFill>
          <a:schemeClr val="tx1"/>
        </a:solidFill>
        <a:latin typeface="Arial" pitchFamily="34" charset="0"/>
        <a:ea typeface="+mn-ea"/>
        <a:cs typeface="Angsana New" pitchFamily="18" charset="-34"/>
      </a:defRPr>
    </a:lvl6pPr>
    <a:lvl7pPr marL="2743200" algn="l" defTabSz="914400" rtl="0" eaLnBrk="1" latinLnBrk="0" hangingPunct="1">
      <a:defRPr sz="2800" kern="1200">
        <a:solidFill>
          <a:schemeClr val="tx1"/>
        </a:solidFill>
        <a:latin typeface="Arial" pitchFamily="34" charset="0"/>
        <a:ea typeface="+mn-ea"/>
        <a:cs typeface="Angsana New" pitchFamily="18" charset="-34"/>
      </a:defRPr>
    </a:lvl7pPr>
    <a:lvl8pPr marL="3200400" algn="l" defTabSz="914400" rtl="0" eaLnBrk="1" latinLnBrk="0" hangingPunct="1">
      <a:defRPr sz="2800" kern="1200">
        <a:solidFill>
          <a:schemeClr val="tx1"/>
        </a:solidFill>
        <a:latin typeface="Arial" pitchFamily="34" charset="0"/>
        <a:ea typeface="+mn-ea"/>
        <a:cs typeface="Angsana New" pitchFamily="18" charset="-34"/>
      </a:defRPr>
    </a:lvl8pPr>
    <a:lvl9pPr marL="3657600" algn="l" defTabSz="914400" rtl="0" eaLnBrk="1" latinLnBrk="0" hangingPunct="1">
      <a:defRPr sz="2800" kern="1200">
        <a:solidFill>
          <a:schemeClr val="tx1"/>
        </a:solidFill>
        <a:latin typeface="Arial" pitchFamily="34" charset="0"/>
        <a:ea typeface="+mn-ea"/>
        <a:cs typeface="Angsana New" pitchFamily="18" charset="-3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99FF"/>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90" y="-4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51.wmf"/><Relationship Id="rId1" Type="http://schemas.openxmlformats.org/officeDocument/2006/relationships/image" Target="../media/image50.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 Id="rId4" Type="http://schemas.openxmlformats.org/officeDocument/2006/relationships/image" Target="../media/image56.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65.wmf"/><Relationship Id="rId3" Type="http://schemas.openxmlformats.org/officeDocument/2006/relationships/image" Target="../media/image60.wmf"/><Relationship Id="rId7" Type="http://schemas.openxmlformats.org/officeDocument/2006/relationships/image" Target="../media/image64.wmf"/><Relationship Id="rId12" Type="http://schemas.openxmlformats.org/officeDocument/2006/relationships/image" Target="../media/image69.wmf"/><Relationship Id="rId2" Type="http://schemas.openxmlformats.org/officeDocument/2006/relationships/image" Target="../media/image59.wmf"/><Relationship Id="rId1" Type="http://schemas.openxmlformats.org/officeDocument/2006/relationships/image" Target="../media/image58.wmf"/><Relationship Id="rId6" Type="http://schemas.openxmlformats.org/officeDocument/2006/relationships/image" Target="../media/image63.wmf"/><Relationship Id="rId11" Type="http://schemas.openxmlformats.org/officeDocument/2006/relationships/image" Target="../media/image68.wmf"/><Relationship Id="rId5" Type="http://schemas.openxmlformats.org/officeDocument/2006/relationships/image" Target="../media/image62.wmf"/><Relationship Id="rId10" Type="http://schemas.openxmlformats.org/officeDocument/2006/relationships/image" Target="../media/image67.wmf"/><Relationship Id="rId4" Type="http://schemas.openxmlformats.org/officeDocument/2006/relationships/image" Target="../media/image61.wmf"/><Relationship Id="rId9" Type="http://schemas.openxmlformats.org/officeDocument/2006/relationships/image" Target="../media/image66.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77.wmf"/><Relationship Id="rId13" Type="http://schemas.openxmlformats.org/officeDocument/2006/relationships/image" Target="../media/image81.wmf"/><Relationship Id="rId3" Type="http://schemas.openxmlformats.org/officeDocument/2006/relationships/image" Target="../media/image73.wmf"/><Relationship Id="rId7" Type="http://schemas.openxmlformats.org/officeDocument/2006/relationships/image" Target="../media/image68.wmf"/><Relationship Id="rId12" Type="http://schemas.openxmlformats.org/officeDocument/2006/relationships/image" Target="../media/image64.wmf"/><Relationship Id="rId2" Type="http://schemas.openxmlformats.org/officeDocument/2006/relationships/image" Target="../media/image72.wmf"/><Relationship Id="rId1" Type="http://schemas.openxmlformats.org/officeDocument/2006/relationships/image" Target="../media/image71.wmf"/><Relationship Id="rId6" Type="http://schemas.openxmlformats.org/officeDocument/2006/relationships/image" Target="../media/image76.wmf"/><Relationship Id="rId11" Type="http://schemas.openxmlformats.org/officeDocument/2006/relationships/image" Target="../media/image80.wmf"/><Relationship Id="rId5" Type="http://schemas.openxmlformats.org/officeDocument/2006/relationships/image" Target="../media/image75.wmf"/><Relationship Id="rId10" Type="http://schemas.openxmlformats.org/officeDocument/2006/relationships/image" Target="../media/image79.wmf"/><Relationship Id="rId4" Type="http://schemas.openxmlformats.org/officeDocument/2006/relationships/image" Target="../media/image74.wmf"/><Relationship Id="rId9" Type="http://schemas.openxmlformats.org/officeDocument/2006/relationships/image" Target="../media/image78.wmf"/><Relationship Id="rId14" Type="http://schemas.openxmlformats.org/officeDocument/2006/relationships/image" Target="../media/image82.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89.wmf"/><Relationship Id="rId2" Type="http://schemas.openxmlformats.org/officeDocument/2006/relationships/image" Target="../media/image88.wmf"/><Relationship Id="rId1" Type="http://schemas.openxmlformats.org/officeDocument/2006/relationships/image" Target="../media/image8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0.wmf"/><Relationship Id="rId7" Type="http://schemas.openxmlformats.org/officeDocument/2006/relationships/image" Target="../media/image34.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wmf"/><Relationship Id="rId4" Type="http://schemas.openxmlformats.org/officeDocument/2006/relationships/image" Target="../media/image3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 Id="rId4" Type="http://schemas.openxmlformats.org/officeDocument/2006/relationships/image" Target="../media/image3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ยึดหัวกระดาษ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h-TH"/>
          </a:p>
        </p:txBody>
      </p:sp>
      <p:sp>
        <p:nvSpPr>
          <p:cNvPr id="3" name="ตัวยึดวันที่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3310B3-58FC-4DBB-93D1-2788CECD04FE}" type="datetimeFigureOut">
              <a:rPr lang="th-TH" smtClean="0"/>
              <a:pPr/>
              <a:t>26/08/57</a:t>
            </a:fld>
            <a:endParaRPr lang="th-TH"/>
          </a:p>
        </p:txBody>
      </p:sp>
      <p:sp>
        <p:nvSpPr>
          <p:cNvPr id="4" name="ตัวยึดรูปบนภาพนิ่ง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h-TH"/>
          </a:p>
        </p:txBody>
      </p:sp>
      <p:sp>
        <p:nvSpPr>
          <p:cNvPr id="5" name="ตัวยึดบันทึกย่อ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6" name="ตัวยึดท้ายกระดา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h-TH"/>
          </a:p>
        </p:txBody>
      </p:sp>
      <p:sp>
        <p:nvSpPr>
          <p:cNvPr id="7" name="ตัวยึดหมายเลขภาพนิ่ง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51F72E-E726-41D4-9180-168F3C8F1BDB}" type="slidenum">
              <a:rPr lang="th-TH" smtClean="0"/>
              <a:pPr/>
              <a:t>‹#›</a:t>
            </a:fld>
            <a:endParaRPr lang="th-TH"/>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ตัวยึดรูปบนภาพนิ่ง 1"/>
          <p:cNvSpPr>
            <a:spLocks noGrp="1" noRot="1" noChangeAspect="1"/>
          </p:cNvSpPr>
          <p:nvPr>
            <p:ph type="sldImg"/>
          </p:nvPr>
        </p:nvSpPr>
        <p:spPr/>
      </p:sp>
      <p:sp>
        <p:nvSpPr>
          <p:cNvPr id="3" name="ตัวยึดบันทึกย่อ 2"/>
          <p:cNvSpPr>
            <a:spLocks noGrp="1"/>
          </p:cNvSpPr>
          <p:nvPr>
            <p:ph type="body" idx="1"/>
          </p:nvPr>
        </p:nvSpPr>
        <p:spPr/>
        <p:txBody>
          <a:bodyPr>
            <a:normAutofit/>
          </a:bodyPr>
          <a:lstStyle/>
          <a:p>
            <a:endParaRPr lang="th-TH" dirty="0"/>
          </a:p>
        </p:txBody>
      </p:sp>
      <p:sp>
        <p:nvSpPr>
          <p:cNvPr id="4" name="ตัวยึดหมายเลขภาพนิ่ง 3"/>
          <p:cNvSpPr>
            <a:spLocks noGrp="1"/>
          </p:cNvSpPr>
          <p:nvPr>
            <p:ph type="sldNum" sz="quarter" idx="10"/>
          </p:nvPr>
        </p:nvSpPr>
        <p:spPr/>
        <p:txBody>
          <a:bodyPr/>
          <a:lstStyle/>
          <a:p>
            <a:fld id="{0D51F72E-E726-41D4-9180-168F3C8F1BDB}" type="slidenum">
              <a:rPr lang="th-TH" smtClean="0"/>
              <a:pPr/>
              <a:t>19</a:t>
            </a:fld>
            <a:endParaRPr lang="th-TH"/>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ตัวยึดรูปบนภาพนิ่ง 1"/>
          <p:cNvSpPr>
            <a:spLocks noGrp="1" noRot="1" noChangeAspect="1"/>
          </p:cNvSpPr>
          <p:nvPr>
            <p:ph type="sldImg"/>
          </p:nvPr>
        </p:nvSpPr>
        <p:spPr/>
      </p:sp>
      <p:sp>
        <p:nvSpPr>
          <p:cNvPr id="3" name="ตัวยึดบันทึกย่อ 2"/>
          <p:cNvSpPr>
            <a:spLocks noGrp="1"/>
          </p:cNvSpPr>
          <p:nvPr>
            <p:ph type="body" idx="1"/>
          </p:nvPr>
        </p:nvSpPr>
        <p:spPr/>
        <p:txBody>
          <a:bodyPr>
            <a:normAutofit/>
          </a:bodyPr>
          <a:lstStyle/>
          <a:p>
            <a:endParaRPr lang="th-TH" dirty="0"/>
          </a:p>
        </p:txBody>
      </p:sp>
      <p:sp>
        <p:nvSpPr>
          <p:cNvPr id="4" name="ตัวยึดหมายเลขภาพนิ่ง 3"/>
          <p:cNvSpPr>
            <a:spLocks noGrp="1"/>
          </p:cNvSpPr>
          <p:nvPr>
            <p:ph type="sldNum" sz="quarter" idx="10"/>
          </p:nvPr>
        </p:nvSpPr>
        <p:spPr/>
        <p:txBody>
          <a:bodyPr/>
          <a:lstStyle/>
          <a:p>
            <a:fld id="{0D51F72E-E726-41D4-9180-168F3C8F1BDB}" type="slidenum">
              <a:rPr lang="th-TH" smtClean="0"/>
              <a:pPr/>
              <a:t>21</a:t>
            </a:fld>
            <a:endParaRPr lang="th-TH"/>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ภาพนิ่งชื่อเรื่อง">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685800" y="2130425"/>
            <a:ext cx="7772400" cy="1470025"/>
          </a:xfrm>
        </p:spPr>
        <p:txBody>
          <a:bodyPr/>
          <a:lstStyle/>
          <a:p>
            <a:r>
              <a:rPr lang="th-TH" smtClean="0"/>
              <a:t>คลิกเพื่อแก้ไขลักษณะชื่อเรื่องต้นแบบ</a:t>
            </a:r>
            <a:endParaRPr lang="th-TH"/>
          </a:p>
        </p:txBody>
      </p:sp>
      <p:sp>
        <p:nvSpPr>
          <p:cNvPr id="3" name="ชื่อเรื่องรอง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h-TH" smtClean="0"/>
              <a:t>คลิกเพื่อแก้ไขลักษณะชื่อเรื่องรองต้นแบบ</a:t>
            </a:r>
            <a:endParaRPr lang="th-TH"/>
          </a:p>
        </p:txBody>
      </p:sp>
      <p:sp>
        <p:nvSpPr>
          <p:cNvPr id="4" name="ตัวยึดวันที่ 3"/>
          <p:cNvSpPr>
            <a:spLocks noGrp="1"/>
          </p:cNvSpPr>
          <p:nvPr>
            <p:ph type="dt" sz="half" idx="10"/>
          </p:nvPr>
        </p:nvSpPr>
        <p:spPr/>
        <p:txBody>
          <a:bodyPr/>
          <a:lstStyle>
            <a:lvl1pPr>
              <a:defRPr/>
            </a:lvl1pPr>
          </a:lstStyle>
          <a:p>
            <a:endParaRPr lang="th-TH"/>
          </a:p>
        </p:txBody>
      </p:sp>
      <p:sp>
        <p:nvSpPr>
          <p:cNvPr id="5" name="ตัวยึดท้ายกระดาษ 4"/>
          <p:cNvSpPr>
            <a:spLocks noGrp="1"/>
          </p:cNvSpPr>
          <p:nvPr>
            <p:ph type="ftr" sz="quarter" idx="11"/>
          </p:nvPr>
        </p:nvSpPr>
        <p:spPr/>
        <p:txBody>
          <a:bodyPr/>
          <a:lstStyle>
            <a:lvl1pPr>
              <a:defRPr/>
            </a:lvl1pPr>
          </a:lstStyle>
          <a:p>
            <a:endParaRPr lang="th-TH"/>
          </a:p>
        </p:txBody>
      </p:sp>
      <p:sp>
        <p:nvSpPr>
          <p:cNvPr id="6" name="ตัวยึดหมายเลขภาพนิ่ง 5"/>
          <p:cNvSpPr>
            <a:spLocks noGrp="1"/>
          </p:cNvSpPr>
          <p:nvPr>
            <p:ph type="sldNum" sz="quarter" idx="12"/>
          </p:nvPr>
        </p:nvSpPr>
        <p:spPr/>
        <p:txBody>
          <a:bodyPr/>
          <a:lstStyle>
            <a:lvl1pPr>
              <a:defRPr/>
            </a:lvl1pPr>
          </a:lstStyle>
          <a:p>
            <a:fld id="{EBD7D244-72BA-4638-B563-698205AFD64E}" type="slidenum">
              <a:rPr lang="en-US"/>
              <a:pPr/>
              <a:t>‹#›</a:t>
            </a:fld>
            <a:endParaRPr lang="th-TH"/>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ข้อความแนวตั้ง 2"/>
          <p:cNvSpPr>
            <a:spLocks noGrp="1"/>
          </p:cNvSpPr>
          <p:nvPr>
            <p:ph type="body" orient="vert" idx="1"/>
          </p:nvPr>
        </p:nvSpPr>
        <p:spPr/>
        <p:txBody>
          <a:bodyPr vert="eaVert"/>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วันที่ 3"/>
          <p:cNvSpPr>
            <a:spLocks noGrp="1"/>
          </p:cNvSpPr>
          <p:nvPr>
            <p:ph type="dt" sz="half" idx="10"/>
          </p:nvPr>
        </p:nvSpPr>
        <p:spPr/>
        <p:txBody>
          <a:bodyPr/>
          <a:lstStyle>
            <a:lvl1pPr>
              <a:defRPr/>
            </a:lvl1pPr>
          </a:lstStyle>
          <a:p>
            <a:endParaRPr lang="th-TH"/>
          </a:p>
        </p:txBody>
      </p:sp>
      <p:sp>
        <p:nvSpPr>
          <p:cNvPr id="5" name="ตัวยึดท้ายกระดาษ 4"/>
          <p:cNvSpPr>
            <a:spLocks noGrp="1"/>
          </p:cNvSpPr>
          <p:nvPr>
            <p:ph type="ftr" sz="quarter" idx="11"/>
          </p:nvPr>
        </p:nvSpPr>
        <p:spPr/>
        <p:txBody>
          <a:bodyPr/>
          <a:lstStyle>
            <a:lvl1pPr>
              <a:defRPr/>
            </a:lvl1pPr>
          </a:lstStyle>
          <a:p>
            <a:endParaRPr lang="th-TH"/>
          </a:p>
        </p:txBody>
      </p:sp>
      <p:sp>
        <p:nvSpPr>
          <p:cNvPr id="6" name="ตัวยึดหมายเลขภาพนิ่ง 5"/>
          <p:cNvSpPr>
            <a:spLocks noGrp="1"/>
          </p:cNvSpPr>
          <p:nvPr>
            <p:ph type="sldNum" sz="quarter" idx="12"/>
          </p:nvPr>
        </p:nvSpPr>
        <p:spPr/>
        <p:txBody>
          <a:bodyPr/>
          <a:lstStyle>
            <a:lvl1pPr>
              <a:defRPr/>
            </a:lvl1pPr>
          </a:lstStyle>
          <a:p>
            <a:fld id="{C7DC4492-D1E2-40E0-8E6B-9192F93EF6CB}" type="slidenum">
              <a:rPr lang="en-US"/>
              <a:pPr/>
              <a:t>‹#›</a:t>
            </a:fld>
            <a:endParaRPr lang="th-T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p:cNvSpPr>
            <a:spLocks noGrp="1"/>
          </p:cNvSpPr>
          <p:nvPr>
            <p:ph type="title" orient="vert"/>
          </p:nvPr>
        </p:nvSpPr>
        <p:spPr>
          <a:xfrm>
            <a:off x="6629400" y="274638"/>
            <a:ext cx="2057400" cy="5851525"/>
          </a:xfrm>
        </p:spPr>
        <p:txBody>
          <a:bodyPr vert="eaVert"/>
          <a:lstStyle/>
          <a:p>
            <a:r>
              <a:rPr lang="th-TH" smtClean="0"/>
              <a:t>คลิกเพื่อแก้ไขลักษณะชื่อเรื่องต้นแบบ</a:t>
            </a:r>
            <a:endParaRPr lang="th-TH"/>
          </a:p>
        </p:txBody>
      </p:sp>
      <p:sp>
        <p:nvSpPr>
          <p:cNvPr id="3" name="ตัวยึดข้อความแนวตั้ง 2"/>
          <p:cNvSpPr>
            <a:spLocks noGrp="1"/>
          </p:cNvSpPr>
          <p:nvPr>
            <p:ph type="body" orient="vert" idx="1"/>
          </p:nvPr>
        </p:nvSpPr>
        <p:spPr>
          <a:xfrm>
            <a:off x="457200" y="274638"/>
            <a:ext cx="6019800" cy="5851525"/>
          </a:xfrm>
        </p:spPr>
        <p:txBody>
          <a:bodyPr vert="eaVert"/>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วันที่ 3"/>
          <p:cNvSpPr>
            <a:spLocks noGrp="1"/>
          </p:cNvSpPr>
          <p:nvPr>
            <p:ph type="dt" sz="half" idx="10"/>
          </p:nvPr>
        </p:nvSpPr>
        <p:spPr/>
        <p:txBody>
          <a:bodyPr/>
          <a:lstStyle>
            <a:lvl1pPr>
              <a:defRPr/>
            </a:lvl1pPr>
          </a:lstStyle>
          <a:p>
            <a:endParaRPr lang="th-TH"/>
          </a:p>
        </p:txBody>
      </p:sp>
      <p:sp>
        <p:nvSpPr>
          <p:cNvPr id="5" name="ตัวยึดท้ายกระดาษ 4"/>
          <p:cNvSpPr>
            <a:spLocks noGrp="1"/>
          </p:cNvSpPr>
          <p:nvPr>
            <p:ph type="ftr" sz="quarter" idx="11"/>
          </p:nvPr>
        </p:nvSpPr>
        <p:spPr/>
        <p:txBody>
          <a:bodyPr/>
          <a:lstStyle>
            <a:lvl1pPr>
              <a:defRPr/>
            </a:lvl1pPr>
          </a:lstStyle>
          <a:p>
            <a:endParaRPr lang="th-TH"/>
          </a:p>
        </p:txBody>
      </p:sp>
      <p:sp>
        <p:nvSpPr>
          <p:cNvPr id="6" name="ตัวยึดหมายเลขภาพนิ่ง 5"/>
          <p:cNvSpPr>
            <a:spLocks noGrp="1"/>
          </p:cNvSpPr>
          <p:nvPr>
            <p:ph type="sldNum" sz="quarter" idx="12"/>
          </p:nvPr>
        </p:nvSpPr>
        <p:spPr/>
        <p:txBody>
          <a:bodyPr/>
          <a:lstStyle>
            <a:lvl1pPr>
              <a:defRPr/>
            </a:lvl1pPr>
          </a:lstStyle>
          <a:p>
            <a:fld id="{BBDBACAB-D6D4-4397-9030-C06108A6AB79}" type="slidenum">
              <a:rPr lang="en-US"/>
              <a:pPr/>
              <a:t>‹#›</a:t>
            </a:fld>
            <a:endParaRPr lang="th-T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เนื้อหา 2"/>
          <p:cNvSpPr>
            <a:spLocks noGrp="1"/>
          </p:cNvSpPr>
          <p:nvPr>
            <p:ph idx="1"/>
          </p:nvPr>
        </p:nvSpPr>
        <p:spPr/>
        <p:txBody>
          <a:body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วันที่ 3"/>
          <p:cNvSpPr>
            <a:spLocks noGrp="1"/>
          </p:cNvSpPr>
          <p:nvPr>
            <p:ph type="dt" sz="half" idx="10"/>
          </p:nvPr>
        </p:nvSpPr>
        <p:spPr/>
        <p:txBody>
          <a:bodyPr/>
          <a:lstStyle>
            <a:lvl1pPr>
              <a:defRPr/>
            </a:lvl1pPr>
          </a:lstStyle>
          <a:p>
            <a:endParaRPr lang="th-TH"/>
          </a:p>
        </p:txBody>
      </p:sp>
      <p:sp>
        <p:nvSpPr>
          <p:cNvPr id="5" name="ตัวยึดท้ายกระดาษ 4"/>
          <p:cNvSpPr>
            <a:spLocks noGrp="1"/>
          </p:cNvSpPr>
          <p:nvPr>
            <p:ph type="ftr" sz="quarter" idx="11"/>
          </p:nvPr>
        </p:nvSpPr>
        <p:spPr/>
        <p:txBody>
          <a:bodyPr/>
          <a:lstStyle>
            <a:lvl1pPr>
              <a:defRPr/>
            </a:lvl1pPr>
          </a:lstStyle>
          <a:p>
            <a:endParaRPr lang="th-TH"/>
          </a:p>
        </p:txBody>
      </p:sp>
      <p:sp>
        <p:nvSpPr>
          <p:cNvPr id="6" name="ตัวยึดหมายเลขภาพนิ่ง 5"/>
          <p:cNvSpPr>
            <a:spLocks noGrp="1"/>
          </p:cNvSpPr>
          <p:nvPr>
            <p:ph type="sldNum" sz="quarter" idx="12"/>
          </p:nvPr>
        </p:nvSpPr>
        <p:spPr/>
        <p:txBody>
          <a:bodyPr/>
          <a:lstStyle>
            <a:lvl1pPr>
              <a:defRPr/>
            </a:lvl1pPr>
          </a:lstStyle>
          <a:p>
            <a:fld id="{41063D09-E3E9-4C21-8746-2F4335BDDF49}" type="slidenum">
              <a:rPr lang="en-US"/>
              <a:pPr/>
              <a:t>‹#›</a:t>
            </a:fld>
            <a:endParaRPr lang="th-T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722313" y="4406900"/>
            <a:ext cx="7772400" cy="1362075"/>
          </a:xfrm>
        </p:spPr>
        <p:txBody>
          <a:bodyPr anchor="t"/>
          <a:lstStyle>
            <a:lvl1pPr algn="l">
              <a:defRPr sz="4000" b="1" cap="all"/>
            </a:lvl1pPr>
          </a:lstStyle>
          <a:p>
            <a:r>
              <a:rPr lang="th-TH" smtClean="0"/>
              <a:t>คลิกเพื่อแก้ไขลักษณะชื่อเรื่องต้นแบบ</a:t>
            </a:r>
            <a:endParaRPr lang="th-TH"/>
          </a:p>
        </p:txBody>
      </p:sp>
      <p:sp>
        <p:nvSpPr>
          <p:cNvPr id="3" name="ตัวยึดข้อความ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h-TH" smtClean="0"/>
              <a:t>คลิกเพื่อแก้ไขลักษณะของข้อความต้นแบบ</a:t>
            </a:r>
          </a:p>
        </p:txBody>
      </p:sp>
      <p:sp>
        <p:nvSpPr>
          <p:cNvPr id="4" name="ตัวยึดวันที่ 3"/>
          <p:cNvSpPr>
            <a:spLocks noGrp="1"/>
          </p:cNvSpPr>
          <p:nvPr>
            <p:ph type="dt" sz="half" idx="10"/>
          </p:nvPr>
        </p:nvSpPr>
        <p:spPr/>
        <p:txBody>
          <a:bodyPr/>
          <a:lstStyle>
            <a:lvl1pPr>
              <a:defRPr/>
            </a:lvl1pPr>
          </a:lstStyle>
          <a:p>
            <a:endParaRPr lang="th-TH"/>
          </a:p>
        </p:txBody>
      </p:sp>
      <p:sp>
        <p:nvSpPr>
          <p:cNvPr id="5" name="ตัวยึดท้ายกระดาษ 4"/>
          <p:cNvSpPr>
            <a:spLocks noGrp="1"/>
          </p:cNvSpPr>
          <p:nvPr>
            <p:ph type="ftr" sz="quarter" idx="11"/>
          </p:nvPr>
        </p:nvSpPr>
        <p:spPr/>
        <p:txBody>
          <a:bodyPr/>
          <a:lstStyle>
            <a:lvl1pPr>
              <a:defRPr/>
            </a:lvl1pPr>
          </a:lstStyle>
          <a:p>
            <a:endParaRPr lang="th-TH"/>
          </a:p>
        </p:txBody>
      </p:sp>
      <p:sp>
        <p:nvSpPr>
          <p:cNvPr id="6" name="ตัวยึดหมายเลขภาพนิ่ง 5"/>
          <p:cNvSpPr>
            <a:spLocks noGrp="1"/>
          </p:cNvSpPr>
          <p:nvPr>
            <p:ph type="sldNum" sz="quarter" idx="12"/>
          </p:nvPr>
        </p:nvSpPr>
        <p:spPr/>
        <p:txBody>
          <a:bodyPr/>
          <a:lstStyle>
            <a:lvl1pPr>
              <a:defRPr/>
            </a:lvl1pPr>
          </a:lstStyle>
          <a:p>
            <a:fld id="{3D5AD247-1840-4B1B-B33E-DB0802D5EB46}" type="slidenum">
              <a:rPr lang="en-US"/>
              <a:pPr/>
              <a:t>‹#›</a:t>
            </a:fld>
            <a:endParaRPr lang="th-TH"/>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เนื้อหา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เนื้อหา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5" name="ตัวยึดวันที่ 4"/>
          <p:cNvSpPr>
            <a:spLocks noGrp="1"/>
          </p:cNvSpPr>
          <p:nvPr>
            <p:ph type="dt" sz="half" idx="10"/>
          </p:nvPr>
        </p:nvSpPr>
        <p:spPr/>
        <p:txBody>
          <a:bodyPr/>
          <a:lstStyle>
            <a:lvl1pPr>
              <a:defRPr/>
            </a:lvl1pPr>
          </a:lstStyle>
          <a:p>
            <a:endParaRPr lang="th-TH"/>
          </a:p>
        </p:txBody>
      </p:sp>
      <p:sp>
        <p:nvSpPr>
          <p:cNvPr id="6" name="ตัวยึดท้ายกระดาษ 5"/>
          <p:cNvSpPr>
            <a:spLocks noGrp="1"/>
          </p:cNvSpPr>
          <p:nvPr>
            <p:ph type="ftr" sz="quarter" idx="11"/>
          </p:nvPr>
        </p:nvSpPr>
        <p:spPr/>
        <p:txBody>
          <a:bodyPr/>
          <a:lstStyle>
            <a:lvl1pPr>
              <a:defRPr/>
            </a:lvl1pPr>
          </a:lstStyle>
          <a:p>
            <a:endParaRPr lang="th-TH"/>
          </a:p>
        </p:txBody>
      </p:sp>
      <p:sp>
        <p:nvSpPr>
          <p:cNvPr id="7" name="ตัวยึดหมายเลขภาพนิ่ง 6"/>
          <p:cNvSpPr>
            <a:spLocks noGrp="1"/>
          </p:cNvSpPr>
          <p:nvPr>
            <p:ph type="sldNum" sz="quarter" idx="12"/>
          </p:nvPr>
        </p:nvSpPr>
        <p:spPr/>
        <p:txBody>
          <a:bodyPr/>
          <a:lstStyle>
            <a:lvl1pPr>
              <a:defRPr/>
            </a:lvl1pPr>
          </a:lstStyle>
          <a:p>
            <a:fld id="{45448F49-A364-4D3D-9DD2-AFD68EF9B175}" type="slidenum">
              <a:rPr lang="en-US"/>
              <a:pPr/>
              <a:t>‹#›</a:t>
            </a:fld>
            <a:endParaRPr lang="th-T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lvl1pPr>
              <a:defRPr/>
            </a:lvl1pPr>
          </a:lstStyle>
          <a:p>
            <a:r>
              <a:rPr lang="th-TH" smtClean="0"/>
              <a:t>คลิกเพื่อแก้ไขลักษณะชื่อเรื่องต้นแบบ</a:t>
            </a:r>
            <a:endParaRPr lang="th-TH"/>
          </a:p>
        </p:txBody>
      </p:sp>
      <p:sp>
        <p:nvSpPr>
          <p:cNvPr id="3" name="ตัวยึดข้อความ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smtClean="0"/>
              <a:t>คลิกเพื่อแก้ไขลักษณะของข้อความต้นแบบ</a:t>
            </a:r>
          </a:p>
        </p:txBody>
      </p:sp>
      <p:sp>
        <p:nvSpPr>
          <p:cNvPr id="4" name="ตัวยึดเนื้อหา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5" name="ตัวยึดข้อความ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smtClean="0"/>
              <a:t>คลิกเพื่อแก้ไขลักษณะของข้อความต้นแบบ</a:t>
            </a:r>
          </a:p>
        </p:txBody>
      </p:sp>
      <p:sp>
        <p:nvSpPr>
          <p:cNvPr id="6" name="ตัวยึดเนื้อหา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7" name="ตัวยึดวันที่ 6"/>
          <p:cNvSpPr>
            <a:spLocks noGrp="1"/>
          </p:cNvSpPr>
          <p:nvPr>
            <p:ph type="dt" sz="half" idx="10"/>
          </p:nvPr>
        </p:nvSpPr>
        <p:spPr/>
        <p:txBody>
          <a:bodyPr/>
          <a:lstStyle>
            <a:lvl1pPr>
              <a:defRPr/>
            </a:lvl1pPr>
          </a:lstStyle>
          <a:p>
            <a:endParaRPr lang="th-TH"/>
          </a:p>
        </p:txBody>
      </p:sp>
      <p:sp>
        <p:nvSpPr>
          <p:cNvPr id="8" name="ตัวยึดท้ายกระดาษ 7"/>
          <p:cNvSpPr>
            <a:spLocks noGrp="1"/>
          </p:cNvSpPr>
          <p:nvPr>
            <p:ph type="ftr" sz="quarter" idx="11"/>
          </p:nvPr>
        </p:nvSpPr>
        <p:spPr/>
        <p:txBody>
          <a:bodyPr/>
          <a:lstStyle>
            <a:lvl1pPr>
              <a:defRPr/>
            </a:lvl1pPr>
          </a:lstStyle>
          <a:p>
            <a:endParaRPr lang="th-TH"/>
          </a:p>
        </p:txBody>
      </p:sp>
      <p:sp>
        <p:nvSpPr>
          <p:cNvPr id="9" name="ตัวยึดหมายเลขภาพนิ่ง 8"/>
          <p:cNvSpPr>
            <a:spLocks noGrp="1"/>
          </p:cNvSpPr>
          <p:nvPr>
            <p:ph type="sldNum" sz="quarter" idx="12"/>
          </p:nvPr>
        </p:nvSpPr>
        <p:spPr/>
        <p:txBody>
          <a:bodyPr/>
          <a:lstStyle>
            <a:lvl1pPr>
              <a:defRPr/>
            </a:lvl1pPr>
          </a:lstStyle>
          <a:p>
            <a:fld id="{DAA5CBE6-278E-4806-BA1A-3BE8B75D7581}" type="slidenum">
              <a:rPr lang="en-US"/>
              <a:pPr/>
              <a:t>‹#›</a:t>
            </a:fld>
            <a:endParaRPr lang="th-T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วันที่ 2"/>
          <p:cNvSpPr>
            <a:spLocks noGrp="1"/>
          </p:cNvSpPr>
          <p:nvPr>
            <p:ph type="dt" sz="half" idx="10"/>
          </p:nvPr>
        </p:nvSpPr>
        <p:spPr/>
        <p:txBody>
          <a:bodyPr/>
          <a:lstStyle>
            <a:lvl1pPr>
              <a:defRPr/>
            </a:lvl1pPr>
          </a:lstStyle>
          <a:p>
            <a:endParaRPr lang="th-TH"/>
          </a:p>
        </p:txBody>
      </p:sp>
      <p:sp>
        <p:nvSpPr>
          <p:cNvPr id="4" name="ตัวยึดท้ายกระดาษ 3"/>
          <p:cNvSpPr>
            <a:spLocks noGrp="1"/>
          </p:cNvSpPr>
          <p:nvPr>
            <p:ph type="ftr" sz="quarter" idx="11"/>
          </p:nvPr>
        </p:nvSpPr>
        <p:spPr/>
        <p:txBody>
          <a:bodyPr/>
          <a:lstStyle>
            <a:lvl1pPr>
              <a:defRPr/>
            </a:lvl1pPr>
          </a:lstStyle>
          <a:p>
            <a:endParaRPr lang="th-TH"/>
          </a:p>
        </p:txBody>
      </p:sp>
      <p:sp>
        <p:nvSpPr>
          <p:cNvPr id="5" name="ตัวยึดหมายเลขภาพนิ่ง 4"/>
          <p:cNvSpPr>
            <a:spLocks noGrp="1"/>
          </p:cNvSpPr>
          <p:nvPr>
            <p:ph type="sldNum" sz="quarter" idx="12"/>
          </p:nvPr>
        </p:nvSpPr>
        <p:spPr/>
        <p:txBody>
          <a:bodyPr/>
          <a:lstStyle>
            <a:lvl1pPr>
              <a:defRPr/>
            </a:lvl1pPr>
          </a:lstStyle>
          <a:p>
            <a:fld id="{F3F8F13D-4146-4D75-8317-9FC5B5CA6D4D}" type="slidenum">
              <a:rPr lang="en-US"/>
              <a:pPr/>
              <a:t>‹#›</a:t>
            </a:fld>
            <a:endParaRPr lang="th-T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ตัวยึดวันที่ 1"/>
          <p:cNvSpPr>
            <a:spLocks noGrp="1"/>
          </p:cNvSpPr>
          <p:nvPr>
            <p:ph type="dt" sz="half" idx="10"/>
          </p:nvPr>
        </p:nvSpPr>
        <p:spPr/>
        <p:txBody>
          <a:bodyPr/>
          <a:lstStyle>
            <a:lvl1pPr>
              <a:defRPr/>
            </a:lvl1pPr>
          </a:lstStyle>
          <a:p>
            <a:endParaRPr lang="th-TH"/>
          </a:p>
        </p:txBody>
      </p:sp>
      <p:sp>
        <p:nvSpPr>
          <p:cNvPr id="3" name="ตัวยึดท้ายกระดาษ 2"/>
          <p:cNvSpPr>
            <a:spLocks noGrp="1"/>
          </p:cNvSpPr>
          <p:nvPr>
            <p:ph type="ftr" sz="quarter" idx="11"/>
          </p:nvPr>
        </p:nvSpPr>
        <p:spPr/>
        <p:txBody>
          <a:bodyPr/>
          <a:lstStyle>
            <a:lvl1pPr>
              <a:defRPr/>
            </a:lvl1pPr>
          </a:lstStyle>
          <a:p>
            <a:endParaRPr lang="th-TH"/>
          </a:p>
        </p:txBody>
      </p:sp>
      <p:sp>
        <p:nvSpPr>
          <p:cNvPr id="4" name="ตัวยึดหมายเลขภาพนิ่ง 3"/>
          <p:cNvSpPr>
            <a:spLocks noGrp="1"/>
          </p:cNvSpPr>
          <p:nvPr>
            <p:ph type="sldNum" sz="quarter" idx="12"/>
          </p:nvPr>
        </p:nvSpPr>
        <p:spPr/>
        <p:txBody>
          <a:bodyPr anchor="b"/>
          <a:lstStyle>
            <a:lvl1pPr>
              <a:defRPr b="1">
                <a:latin typeface="Arial Black" pitchFamily="34" charset="0"/>
              </a:defRPr>
            </a:lvl1pPr>
          </a:lstStyle>
          <a:p>
            <a:fld id="{1716C3E1-3E3E-459B-8EBD-40BCD4A47469}" type="slidenum">
              <a:rPr lang="en-US" smtClean="0"/>
              <a:pPr/>
              <a:t>‹#›</a:t>
            </a:fld>
            <a:endParaRPr lang="th-TH"/>
          </a:p>
        </p:txBody>
      </p:sp>
      <p:pic>
        <p:nvPicPr>
          <p:cNvPr id="5" name="Picture 6" descr="Untitled-1.png"/>
          <p:cNvPicPr>
            <a:picLocks noChangeAspect="1"/>
          </p:cNvPicPr>
          <p:nvPr userDrawn="1"/>
        </p:nvPicPr>
        <p:blipFill>
          <a:blip r:embed="rId2" cstate="print"/>
          <a:srcRect l="58687" t="14909" b="38831"/>
          <a:stretch>
            <a:fillRect/>
          </a:stretch>
        </p:blipFill>
        <p:spPr bwMode="auto">
          <a:xfrm>
            <a:off x="-1" y="0"/>
            <a:ext cx="6127041" cy="6857999"/>
          </a:xfrm>
          <a:prstGeom prst="rect">
            <a:avLst/>
          </a:prstGeom>
          <a:noFill/>
          <a:ln w="12700" cap="flat" cmpd="sng">
            <a:noFill/>
            <a:prstDash val="solid"/>
            <a:miter lim="0"/>
            <a:headEnd type="none" w="med" len="med"/>
            <a:tailEnd type="none" w="med" len="med"/>
          </a:ln>
          <a:effectLst/>
        </p:spPr>
      </p:pic>
      <p:pic>
        <p:nvPicPr>
          <p:cNvPr id="6" name="รูปภาพ 5" descr="th-kku50th.png"/>
          <p:cNvPicPr>
            <a:picLocks noChangeAspect="1"/>
          </p:cNvPicPr>
          <p:nvPr userDrawn="1"/>
        </p:nvPicPr>
        <p:blipFill>
          <a:blip r:embed="rId3" cstate="print"/>
          <a:stretch>
            <a:fillRect/>
          </a:stretch>
        </p:blipFill>
        <p:spPr>
          <a:xfrm>
            <a:off x="179512" y="49511"/>
            <a:ext cx="2267744" cy="643185"/>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457200" y="273050"/>
            <a:ext cx="3008313" cy="1162050"/>
          </a:xfrm>
        </p:spPr>
        <p:txBody>
          <a:bodyPr anchor="b"/>
          <a:lstStyle>
            <a:lvl1pPr algn="l">
              <a:defRPr sz="2000" b="1"/>
            </a:lvl1pPr>
          </a:lstStyle>
          <a:p>
            <a:r>
              <a:rPr lang="th-TH" smtClean="0"/>
              <a:t>คลิกเพื่อแก้ไขลักษณะชื่อเรื่องต้นแบบ</a:t>
            </a:r>
            <a:endParaRPr lang="th-TH"/>
          </a:p>
        </p:txBody>
      </p:sp>
      <p:sp>
        <p:nvSpPr>
          <p:cNvPr id="3" name="ตัวยึดเนื้อหา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ข้อความ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smtClean="0"/>
              <a:t>คลิกเพื่อแก้ไขลักษณะของข้อความต้นแบบ</a:t>
            </a:r>
          </a:p>
        </p:txBody>
      </p:sp>
      <p:sp>
        <p:nvSpPr>
          <p:cNvPr id="5" name="ตัวยึดวันที่ 4"/>
          <p:cNvSpPr>
            <a:spLocks noGrp="1"/>
          </p:cNvSpPr>
          <p:nvPr>
            <p:ph type="dt" sz="half" idx="10"/>
          </p:nvPr>
        </p:nvSpPr>
        <p:spPr/>
        <p:txBody>
          <a:bodyPr/>
          <a:lstStyle>
            <a:lvl1pPr>
              <a:defRPr/>
            </a:lvl1pPr>
          </a:lstStyle>
          <a:p>
            <a:endParaRPr lang="th-TH"/>
          </a:p>
        </p:txBody>
      </p:sp>
      <p:sp>
        <p:nvSpPr>
          <p:cNvPr id="6" name="ตัวยึดท้ายกระดาษ 5"/>
          <p:cNvSpPr>
            <a:spLocks noGrp="1"/>
          </p:cNvSpPr>
          <p:nvPr>
            <p:ph type="ftr" sz="quarter" idx="11"/>
          </p:nvPr>
        </p:nvSpPr>
        <p:spPr/>
        <p:txBody>
          <a:bodyPr/>
          <a:lstStyle>
            <a:lvl1pPr>
              <a:defRPr/>
            </a:lvl1pPr>
          </a:lstStyle>
          <a:p>
            <a:endParaRPr lang="th-TH"/>
          </a:p>
        </p:txBody>
      </p:sp>
      <p:sp>
        <p:nvSpPr>
          <p:cNvPr id="7" name="ตัวยึดหมายเลขภาพนิ่ง 6"/>
          <p:cNvSpPr>
            <a:spLocks noGrp="1"/>
          </p:cNvSpPr>
          <p:nvPr>
            <p:ph type="sldNum" sz="quarter" idx="12"/>
          </p:nvPr>
        </p:nvSpPr>
        <p:spPr/>
        <p:txBody>
          <a:bodyPr/>
          <a:lstStyle>
            <a:lvl1pPr>
              <a:defRPr/>
            </a:lvl1pPr>
          </a:lstStyle>
          <a:p>
            <a:fld id="{6BECCF48-6073-4267-89CB-25ED705EE79C}" type="slidenum">
              <a:rPr lang="en-US"/>
              <a:pPr/>
              <a:t>‹#›</a:t>
            </a:fld>
            <a:endParaRPr lang="th-T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1792288" y="4800600"/>
            <a:ext cx="5486400" cy="566738"/>
          </a:xfrm>
        </p:spPr>
        <p:txBody>
          <a:bodyPr anchor="b"/>
          <a:lstStyle>
            <a:lvl1pPr algn="l">
              <a:defRPr sz="2000" b="1"/>
            </a:lvl1pPr>
          </a:lstStyle>
          <a:p>
            <a:r>
              <a:rPr lang="th-TH" smtClean="0"/>
              <a:t>คลิกเพื่อแก้ไขลักษณะชื่อเรื่องต้นแบบ</a:t>
            </a:r>
            <a:endParaRPr lang="th-TH"/>
          </a:p>
        </p:txBody>
      </p:sp>
      <p:sp>
        <p:nvSpPr>
          <p:cNvPr id="3" name="ตัวยึดรูปภาพ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h-TH"/>
          </a:p>
        </p:txBody>
      </p:sp>
      <p:sp>
        <p:nvSpPr>
          <p:cNvPr id="4" name="ตัวยึดข้อความ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smtClean="0"/>
              <a:t>คลิกเพื่อแก้ไขลักษณะของข้อความต้นแบบ</a:t>
            </a:r>
          </a:p>
        </p:txBody>
      </p:sp>
      <p:sp>
        <p:nvSpPr>
          <p:cNvPr id="5" name="ตัวยึดวันที่ 4"/>
          <p:cNvSpPr>
            <a:spLocks noGrp="1"/>
          </p:cNvSpPr>
          <p:nvPr>
            <p:ph type="dt" sz="half" idx="10"/>
          </p:nvPr>
        </p:nvSpPr>
        <p:spPr/>
        <p:txBody>
          <a:bodyPr/>
          <a:lstStyle>
            <a:lvl1pPr>
              <a:defRPr/>
            </a:lvl1pPr>
          </a:lstStyle>
          <a:p>
            <a:endParaRPr lang="th-TH"/>
          </a:p>
        </p:txBody>
      </p:sp>
      <p:sp>
        <p:nvSpPr>
          <p:cNvPr id="6" name="ตัวยึดท้ายกระดาษ 5"/>
          <p:cNvSpPr>
            <a:spLocks noGrp="1"/>
          </p:cNvSpPr>
          <p:nvPr>
            <p:ph type="ftr" sz="quarter" idx="11"/>
          </p:nvPr>
        </p:nvSpPr>
        <p:spPr/>
        <p:txBody>
          <a:bodyPr/>
          <a:lstStyle>
            <a:lvl1pPr>
              <a:defRPr/>
            </a:lvl1pPr>
          </a:lstStyle>
          <a:p>
            <a:endParaRPr lang="th-TH"/>
          </a:p>
        </p:txBody>
      </p:sp>
      <p:sp>
        <p:nvSpPr>
          <p:cNvPr id="7" name="ตัวยึดหมายเลขภาพนิ่ง 6"/>
          <p:cNvSpPr>
            <a:spLocks noGrp="1"/>
          </p:cNvSpPr>
          <p:nvPr>
            <p:ph type="sldNum" sz="quarter" idx="12"/>
          </p:nvPr>
        </p:nvSpPr>
        <p:spPr/>
        <p:txBody>
          <a:bodyPr/>
          <a:lstStyle>
            <a:lvl1pPr>
              <a:defRPr/>
            </a:lvl1pPr>
          </a:lstStyle>
          <a:p>
            <a:fld id="{5D338423-5413-4BAE-808D-58C26247F50A}" type="slidenum">
              <a:rPr lang="en-US"/>
              <a:pPr/>
              <a:t>‹#›</a:t>
            </a:fld>
            <a:endParaRPr lang="th-T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h-TH" smtClean="0"/>
              <a:t>คลิกเพื่อแก้ไขลักษณะต้นแบบชื่อเรื่อง</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th-TH"/>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th-TH"/>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6A0EF6D-2DFB-4398-8FA3-5D5B81A02588}" type="slidenum">
              <a:rPr lang="en-US"/>
              <a:pPr/>
              <a:t>‹#›</a:t>
            </a:fld>
            <a:endParaRPr lang="th-TH"/>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cs typeface="Angsana New" pitchFamily="18" charset="-34"/>
        </a:defRPr>
      </a:lvl2pPr>
      <a:lvl3pPr algn="ctr" rtl="0" fontAlgn="base">
        <a:spcBef>
          <a:spcPct val="0"/>
        </a:spcBef>
        <a:spcAft>
          <a:spcPct val="0"/>
        </a:spcAft>
        <a:defRPr sz="4400">
          <a:solidFill>
            <a:schemeClr val="tx2"/>
          </a:solidFill>
          <a:latin typeface="Arial" pitchFamily="34" charset="0"/>
          <a:cs typeface="Angsana New" pitchFamily="18" charset="-34"/>
        </a:defRPr>
      </a:lvl3pPr>
      <a:lvl4pPr algn="ctr" rtl="0" fontAlgn="base">
        <a:spcBef>
          <a:spcPct val="0"/>
        </a:spcBef>
        <a:spcAft>
          <a:spcPct val="0"/>
        </a:spcAft>
        <a:defRPr sz="4400">
          <a:solidFill>
            <a:schemeClr val="tx2"/>
          </a:solidFill>
          <a:latin typeface="Arial" pitchFamily="34" charset="0"/>
          <a:cs typeface="Angsana New" pitchFamily="18" charset="-34"/>
        </a:defRPr>
      </a:lvl4pPr>
      <a:lvl5pPr algn="ctr" rtl="0" fontAlgn="base">
        <a:spcBef>
          <a:spcPct val="0"/>
        </a:spcBef>
        <a:spcAft>
          <a:spcPct val="0"/>
        </a:spcAft>
        <a:defRPr sz="4400">
          <a:solidFill>
            <a:schemeClr val="tx2"/>
          </a:solidFill>
          <a:latin typeface="Arial" pitchFamily="34" charset="0"/>
          <a:cs typeface="Angsana New" pitchFamily="18" charset="-34"/>
        </a:defRPr>
      </a:lvl5pPr>
      <a:lvl6pPr marL="457200" algn="ctr" rtl="0" fontAlgn="base">
        <a:spcBef>
          <a:spcPct val="0"/>
        </a:spcBef>
        <a:spcAft>
          <a:spcPct val="0"/>
        </a:spcAft>
        <a:defRPr sz="4400">
          <a:solidFill>
            <a:schemeClr val="tx2"/>
          </a:solidFill>
          <a:latin typeface="Arial" pitchFamily="34" charset="0"/>
          <a:cs typeface="Angsana New" pitchFamily="18" charset="-34"/>
        </a:defRPr>
      </a:lvl6pPr>
      <a:lvl7pPr marL="914400" algn="ctr" rtl="0" fontAlgn="base">
        <a:spcBef>
          <a:spcPct val="0"/>
        </a:spcBef>
        <a:spcAft>
          <a:spcPct val="0"/>
        </a:spcAft>
        <a:defRPr sz="4400">
          <a:solidFill>
            <a:schemeClr val="tx2"/>
          </a:solidFill>
          <a:latin typeface="Arial" pitchFamily="34" charset="0"/>
          <a:cs typeface="Angsana New" pitchFamily="18" charset="-34"/>
        </a:defRPr>
      </a:lvl7pPr>
      <a:lvl8pPr marL="1371600" algn="ctr" rtl="0" fontAlgn="base">
        <a:spcBef>
          <a:spcPct val="0"/>
        </a:spcBef>
        <a:spcAft>
          <a:spcPct val="0"/>
        </a:spcAft>
        <a:defRPr sz="4400">
          <a:solidFill>
            <a:schemeClr val="tx2"/>
          </a:solidFill>
          <a:latin typeface="Arial" pitchFamily="34" charset="0"/>
          <a:cs typeface="Angsana New" pitchFamily="18" charset="-34"/>
        </a:defRPr>
      </a:lvl8pPr>
      <a:lvl9pPr marL="1828800" algn="ctr" rtl="0" fontAlgn="base">
        <a:spcBef>
          <a:spcPct val="0"/>
        </a:spcBef>
        <a:spcAft>
          <a:spcPct val="0"/>
        </a:spcAft>
        <a:defRPr sz="4400">
          <a:solidFill>
            <a:schemeClr val="tx2"/>
          </a:solidFill>
          <a:latin typeface="Arial" pitchFamily="34" charset="0"/>
          <a:cs typeface="Angsana New" pitchFamily="18" charset="-34"/>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oleObject" Target="../embeddings/oleObject17.bin"/><Relationship Id="rId5" Type="http://schemas.openxmlformats.org/officeDocument/2006/relationships/oleObject" Target="../embeddings/oleObject16.bin"/><Relationship Id="rId4" Type="http://schemas.openxmlformats.org/officeDocument/2006/relationships/oleObject" Target="../embeddings/oleObject15.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22.bin"/><Relationship Id="rId3" Type="http://schemas.openxmlformats.org/officeDocument/2006/relationships/oleObject" Target="../embeddings/oleObject18.bin"/><Relationship Id="rId7" Type="http://schemas.openxmlformats.org/officeDocument/2006/relationships/oleObject" Target="../embeddings/oleObject21.bin"/><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image" Target="../media/image24.png"/><Relationship Id="rId5" Type="http://schemas.openxmlformats.org/officeDocument/2006/relationships/oleObject" Target="../embeddings/oleObject20.bin"/><Relationship Id="rId10" Type="http://schemas.openxmlformats.org/officeDocument/2006/relationships/oleObject" Target="../embeddings/oleObject24.bin"/><Relationship Id="rId4" Type="http://schemas.openxmlformats.org/officeDocument/2006/relationships/oleObject" Target="../embeddings/oleObject19.bin"/><Relationship Id="rId9" Type="http://schemas.openxmlformats.org/officeDocument/2006/relationships/oleObject" Target="../embeddings/oleObject23.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oleObject" Target="../embeddings/oleObject28.bin"/><Relationship Id="rId5" Type="http://schemas.openxmlformats.org/officeDocument/2006/relationships/oleObject" Target="../embeddings/oleObject27.bin"/><Relationship Id="rId4" Type="http://schemas.openxmlformats.org/officeDocument/2006/relationships/oleObject" Target="../embeddings/oleObject26.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oleObject" Target="../embeddings/oleObject31.bin"/><Relationship Id="rId5" Type="http://schemas.openxmlformats.org/officeDocument/2006/relationships/oleObject" Target="../embeddings/oleObject30.bin"/><Relationship Id="rId4" Type="http://schemas.openxmlformats.org/officeDocument/2006/relationships/oleObject" Target="../embeddings/oleObject29.bin"/></Relationships>
</file>

<file path=ppt/slides/_rels/slide22.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slideLayout" Target="../slideLayouts/slideLayout7.xml"/><Relationship Id="rId1" Type="http://schemas.openxmlformats.org/officeDocument/2006/relationships/vmlDrawing" Target="../drawings/vmlDrawing11.vml"/><Relationship Id="rId5" Type="http://schemas.openxmlformats.org/officeDocument/2006/relationships/oleObject" Target="../embeddings/oleObject33.bin"/><Relationship Id="rId4" Type="http://schemas.openxmlformats.org/officeDocument/2006/relationships/oleObject" Target="../embeddings/oleObject32.bin"/></Relationships>
</file>

<file path=ppt/slides/_rels/slide25.xml.rels><?xml version="1.0" encoding="UTF-8" standalone="yes"?>
<Relationships xmlns="http://schemas.openxmlformats.org/package/2006/relationships"><Relationship Id="rId3" Type="http://schemas.openxmlformats.org/officeDocument/2006/relationships/image" Target="../media/image57.png"/><Relationship Id="rId7" Type="http://schemas.openxmlformats.org/officeDocument/2006/relationships/oleObject" Target="../embeddings/oleObject37.bin"/><Relationship Id="rId2" Type="http://schemas.openxmlformats.org/officeDocument/2006/relationships/slideLayout" Target="../slideLayouts/slideLayout7.xml"/><Relationship Id="rId1" Type="http://schemas.openxmlformats.org/officeDocument/2006/relationships/vmlDrawing" Target="../drawings/vmlDrawing12.vml"/><Relationship Id="rId6" Type="http://schemas.openxmlformats.org/officeDocument/2006/relationships/oleObject" Target="../embeddings/oleObject36.bin"/><Relationship Id="rId5" Type="http://schemas.openxmlformats.org/officeDocument/2006/relationships/oleObject" Target="../embeddings/oleObject35.bin"/><Relationship Id="rId4" Type="http://schemas.openxmlformats.org/officeDocument/2006/relationships/oleObject" Target="../embeddings/oleObject34.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43.bin"/><Relationship Id="rId13" Type="http://schemas.openxmlformats.org/officeDocument/2006/relationships/oleObject" Target="../embeddings/oleObject48.bin"/><Relationship Id="rId3" Type="http://schemas.openxmlformats.org/officeDocument/2006/relationships/oleObject" Target="../embeddings/oleObject38.bin"/><Relationship Id="rId7" Type="http://schemas.openxmlformats.org/officeDocument/2006/relationships/oleObject" Target="../embeddings/oleObject42.bin"/><Relationship Id="rId12" Type="http://schemas.openxmlformats.org/officeDocument/2006/relationships/oleObject" Target="../embeddings/oleObject47.bin"/><Relationship Id="rId2" Type="http://schemas.openxmlformats.org/officeDocument/2006/relationships/slideLayout" Target="../slideLayouts/slideLayout7.xml"/><Relationship Id="rId1" Type="http://schemas.openxmlformats.org/officeDocument/2006/relationships/vmlDrawing" Target="../drawings/vmlDrawing13.vml"/><Relationship Id="rId6" Type="http://schemas.openxmlformats.org/officeDocument/2006/relationships/oleObject" Target="../embeddings/oleObject41.bin"/><Relationship Id="rId11" Type="http://schemas.openxmlformats.org/officeDocument/2006/relationships/oleObject" Target="../embeddings/oleObject46.bin"/><Relationship Id="rId5" Type="http://schemas.openxmlformats.org/officeDocument/2006/relationships/oleObject" Target="../embeddings/oleObject40.bin"/><Relationship Id="rId15" Type="http://schemas.openxmlformats.org/officeDocument/2006/relationships/oleObject" Target="../embeddings/oleObject50.bin"/><Relationship Id="rId10" Type="http://schemas.openxmlformats.org/officeDocument/2006/relationships/oleObject" Target="../embeddings/oleObject45.bin"/><Relationship Id="rId4" Type="http://schemas.openxmlformats.org/officeDocument/2006/relationships/oleObject" Target="../embeddings/oleObject39.bin"/><Relationship Id="rId9" Type="http://schemas.openxmlformats.org/officeDocument/2006/relationships/oleObject" Target="../embeddings/oleObject44.bin"/><Relationship Id="rId14" Type="http://schemas.openxmlformats.org/officeDocument/2006/relationships/oleObject" Target="../embeddings/oleObject49.bin"/></Relationships>
</file>

<file path=ppt/slides/_rels/slide27.xml.rels><?xml version="1.0" encoding="UTF-8" standalone="yes"?>
<Relationships xmlns="http://schemas.openxmlformats.org/package/2006/relationships"><Relationship Id="rId2" Type="http://schemas.openxmlformats.org/officeDocument/2006/relationships/image" Target="../media/image70.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56.bin"/><Relationship Id="rId13" Type="http://schemas.openxmlformats.org/officeDocument/2006/relationships/oleObject" Target="../embeddings/oleObject61.bin"/><Relationship Id="rId3" Type="http://schemas.openxmlformats.org/officeDocument/2006/relationships/oleObject" Target="../embeddings/oleObject51.bin"/><Relationship Id="rId7" Type="http://schemas.openxmlformats.org/officeDocument/2006/relationships/oleObject" Target="../embeddings/oleObject55.bin"/><Relationship Id="rId12" Type="http://schemas.openxmlformats.org/officeDocument/2006/relationships/oleObject" Target="../embeddings/oleObject60.bin"/><Relationship Id="rId2" Type="http://schemas.openxmlformats.org/officeDocument/2006/relationships/slideLayout" Target="../slideLayouts/slideLayout7.xml"/><Relationship Id="rId16" Type="http://schemas.openxmlformats.org/officeDocument/2006/relationships/oleObject" Target="../embeddings/oleObject64.bin"/><Relationship Id="rId1" Type="http://schemas.openxmlformats.org/officeDocument/2006/relationships/vmlDrawing" Target="../drawings/vmlDrawing14.vml"/><Relationship Id="rId6" Type="http://schemas.openxmlformats.org/officeDocument/2006/relationships/oleObject" Target="../embeddings/oleObject54.bin"/><Relationship Id="rId11" Type="http://schemas.openxmlformats.org/officeDocument/2006/relationships/oleObject" Target="../embeddings/oleObject59.bin"/><Relationship Id="rId5" Type="http://schemas.openxmlformats.org/officeDocument/2006/relationships/oleObject" Target="../embeddings/oleObject53.bin"/><Relationship Id="rId15" Type="http://schemas.openxmlformats.org/officeDocument/2006/relationships/oleObject" Target="../embeddings/oleObject63.bin"/><Relationship Id="rId10" Type="http://schemas.openxmlformats.org/officeDocument/2006/relationships/oleObject" Target="../embeddings/oleObject58.bin"/><Relationship Id="rId4" Type="http://schemas.openxmlformats.org/officeDocument/2006/relationships/oleObject" Target="../embeddings/oleObject52.bin"/><Relationship Id="rId9" Type="http://schemas.openxmlformats.org/officeDocument/2006/relationships/oleObject" Target="../embeddings/oleObject57.bin"/><Relationship Id="rId14" Type="http://schemas.openxmlformats.org/officeDocument/2006/relationships/oleObject" Target="../embeddings/oleObject62.bin"/></Relationships>
</file>

<file path=ppt/slides/_rels/slide29.xml.rels><?xml version="1.0" encoding="UTF-8" standalone="yes"?>
<Relationships xmlns="http://schemas.openxmlformats.org/package/2006/relationships"><Relationship Id="rId2" Type="http://schemas.openxmlformats.org/officeDocument/2006/relationships/image" Target="../media/image8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30.xml.rels><?xml version="1.0" encoding="UTF-8" standalone="yes"?>
<Relationships xmlns="http://schemas.openxmlformats.org/package/2006/relationships"><Relationship Id="rId2" Type="http://schemas.openxmlformats.org/officeDocument/2006/relationships/image" Target="../media/image84.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85.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86.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65.bin"/><Relationship Id="rId2" Type="http://schemas.openxmlformats.org/officeDocument/2006/relationships/slideLayout" Target="../slideLayouts/slideLayout7.xml"/><Relationship Id="rId1" Type="http://schemas.openxmlformats.org/officeDocument/2006/relationships/vmlDrawing" Target="../drawings/vmlDrawing15.vml"/><Relationship Id="rId5" Type="http://schemas.openxmlformats.org/officeDocument/2006/relationships/oleObject" Target="../embeddings/oleObject67.bin"/><Relationship Id="rId4" Type="http://schemas.openxmlformats.org/officeDocument/2006/relationships/oleObject" Target="../embeddings/oleObject66.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7.bin"/><Relationship Id="rId5" Type="http://schemas.openxmlformats.org/officeDocument/2006/relationships/oleObject" Target="../embeddings/oleObject6.bin"/><Relationship Id="rId4" Type="http://schemas.openxmlformats.org/officeDocument/2006/relationships/oleObject" Target="../embeddings/oleObject5.bin"/></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oleObject11.bin"/><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oleObject" Target="../embeddings/oleObject14.bin"/><Relationship Id="rId5" Type="http://schemas.openxmlformats.org/officeDocument/2006/relationships/oleObject" Target="../embeddings/oleObject13.bin"/><Relationship Id="rId4" Type="http://schemas.openxmlformats.org/officeDocument/2006/relationships/image" Target="../media/image2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1331913" y="260350"/>
            <a:ext cx="7443787" cy="1190625"/>
          </a:xfrm>
          <a:prstGeom prst="rect">
            <a:avLst/>
          </a:prstGeom>
          <a:noFill/>
          <a:ln w="9525">
            <a:noFill/>
            <a:miter lim="800000"/>
            <a:headEnd/>
            <a:tailEnd/>
          </a:ln>
          <a:effectLst/>
        </p:spPr>
        <p:txBody>
          <a:bodyPr wrap="none">
            <a:spAutoFit/>
          </a:bodyPr>
          <a:lstStyle/>
          <a:p>
            <a:r>
              <a:rPr lang="en-US" sz="3600">
                <a:latin typeface="Times New Roman" pitchFamily="18" charset="0"/>
              </a:rPr>
              <a:t>                     Chapter 4</a:t>
            </a:r>
          </a:p>
          <a:p>
            <a:r>
              <a:rPr lang="en-US" sz="3600">
                <a:latin typeface="Times New Roman" pitchFamily="18" charset="0"/>
              </a:rPr>
              <a:t> </a:t>
            </a:r>
            <a:r>
              <a:rPr lang="en-US">
                <a:latin typeface="Times New Roman" pitchFamily="18" charset="0"/>
              </a:rPr>
              <a:t>First Law of Thermodynamics and Closed System</a:t>
            </a:r>
            <a:endParaRPr lang="th-TH">
              <a:latin typeface="Times New Roman" pitchFamily="18" charset="0"/>
            </a:endParaRPr>
          </a:p>
        </p:txBody>
      </p:sp>
      <p:sp>
        <p:nvSpPr>
          <p:cNvPr id="2053" name="Line 5"/>
          <p:cNvSpPr>
            <a:spLocks noChangeShapeType="1"/>
          </p:cNvSpPr>
          <p:nvPr/>
        </p:nvSpPr>
        <p:spPr bwMode="auto">
          <a:xfrm>
            <a:off x="827088" y="1628775"/>
            <a:ext cx="7632700" cy="0"/>
          </a:xfrm>
          <a:prstGeom prst="line">
            <a:avLst/>
          </a:prstGeom>
          <a:noFill/>
          <a:ln w="25400">
            <a:solidFill>
              <a:schemeClr val="tx1"/>
            </a:solidFill>
            <a:round/>
            <a:headEnd/>
            <a:tailEnd/>
          </a:ln>
          <a:effectLst/>
        </p:spPr>
        <p:txBody>
          <a:bodyPr/>
          <a:lstStyle/>
          <a:p>
            <a:endParaRPr lang="th-TH"/>
          </a:p>
        </p:txBody>
      </p:sp>
      <p:sp>
        <p:nvSpPr>
          <p:cNvPr id="2054" name="Text Box 6"/>
          <p:cNvSpPr txBox="1">
            <a:spLocks noChangeArrowheads="1"/>
          </p:cNvSpPr>
          <p:nvPr/>
        </p:nvSpPr>
        <p:spPr bwMode="auto">
          <a:xfrm>
            <a:off x="900113" y="1989138"/>
            <a:ext cx="7696200" cy="3081337"/>
          </a:xfrm>
          <a:prstGeom prst="rect">
            <a:avLst/>
          </a:prstGeom>
          <a:noFill/>
          <a:ln w="9525">
            <a:noFill/>
            <a:miter lim="800000"/>
            <a:headEnd/>
            <a:tailEnd/>
          </a:ln>
          <a:effectLst/>
        </p:spPr>
        <p:txBody>
          <a:bodyPr wrap="none">
            <a:spAutoFit/>
          </a:bodyPr>
          <a:lstStyle/>
          <a:p>
            <a:r>
              <a:rPr lang="en-US">
                <a:latin typeface="Times New Roman" pitchFamily="18" charset="0"/>
              </a:rPr>
              <a:t>4-1    First Law of Thermodynamics</a:t>
            </a:r>
          </a:p>
          <a:p>
            <a:r>
              <a:rPr lang="en-US">
                <a:latin typeface="Times New Roman" pitchFamily="18" charset="0"/>
              </a:rPr>
              <a:t>4-2    First Law of Thermodynamics for a Cycle</a:t>
            </a:r>
          </a:p>
          <a:p>
            <a:r>
              <a:rPr lang="en-US">
                <a:latin typeface="Times New Roman" pitchFamily="18" charset="0"/>
              </a:rPr>
              <a:t>4-3    Internal Energy</a:t>
            </a:r>
          </a:p>
          <a:p>
            <a:r>
              <a:rPr lang="en-US">
                <a:latin typeface="Times New Roman" pitchFamily="18" charset="0"/>
              </a:rPr>
              <a:t>4-4    Enthalpy</a:t>
            </a:r>
          </a:p>
          <a:p>
            <a:r>
              <a:rPr lang="en-US">
                <a:latin typeface="Times New Roman" pitchFamily="18" charset="0"/>
              </a:rPr>
              <a:t>4-5    Specific Heat</a:t>
            </a:r>
          </a:p>
          <a:p>
            <a:r>
              <a:rPr lang="en-US">
                <a:latin typeface="Times New Roman" pitchFamily="18" charset="0"/>
              </a:rPr>
              <a:t>4-6    Adiabatic Process for Ideal Gas</a:t>
            </a:r>
          </a:p>
          <a:p>
            <a:r>
              <a:rPr lang="en-US">
                <a:latin typeface="Times New Roman" pitchFamily="18" charset="0"/>
              </a:rPr>
              <a:t>4-7    First Law of Thermodynamic in the Rate Form</a:t>
            </a:r>
          </a:p>
        </p:txBody>
      </p:sp>
      <p:sp>
        <p:nvSpPr>
          <p:cNvPr id="10" name="ตัวยึดหมายเลขภาพนิ่ง 9"/>
          <p:cNvSpPr>
            <a:spLocks noGrp="1"/>
          </p:cNvSpPr>
          <p:nvPr>
            <p:ph type="sldNum" sz="quarter" idx="12"/>
          </p:nvPr>
        </p:nvSpPr>
        <p:spPr/>
        <p:txBody>
          <a:bodyPr/>
          <a:lstStyle/>
          <a:p>
            <a:fld id="{1716C3E1-3E3E-459B-8EBD-40BCD4A47469}" type="slidenum">
              <a:rPr lang="en-US" smtClean="0"/>
              <a:pPr/>
              <a:t>1</a:t>
            </a:fld>
            <a:endParaRPr lang="th-TH"/>
          </a:p>
        </p:txBody>
      </p:sp>
      <p:sp>
        <p:nvSpPr>
          <p:cNvPr id="6" name="TextBox 5"/>
          <p:cNvSpPr txBox="1"/>
          <p:nvPr/>
        </p:nvSpPr>
        <p:spPr>
          <a:xfrm>
            <a:off x="-36512" y="6546830"/>
            <a:ext cx="4871847" cy="338554"/>
          </a:xfrm>
          <a:prstGeom prst="rect">
            <a:avLst/>
          </a:prstGeom>
          <a:noFill/>
        </p:spPr>
        <p:txBody>
          <a:bodyPr wrap="none" rtlCol="0">
            <a:spAutoFit/>
          </a:bodyPr>
          <a:lstStyle/>
          <a:p>
            <a:r>
              <a:rPr lang="en-US" sz="1600" dirty="0" smtClean="0">
                <a:solidFill>
                  <a:schemeClr val="bg1">
                    <a:lumMod val="50000"/>
                  </a:schemeClr>
                </a:solidFill>
                <a:effectLst>
                  <a:outerShdw blurRad="38100" dist="38100" dir="2700000" algn="tl">
                    <a:srgbClr val="000000">
                      <a:alpha val="43137"/>
                    </a:srgbClr>
                  </a:outerShdw>
                </a:effectLst>
              </a:rPr>
              <a:t>Edited from : </a:t>
            </a:r>
            <a:r>
              <a:rPr lang="en-US" sz="1600" dirty="0" err="1" smtClean="0">
                <a:solidFill>
                  <a:schemeClr val="bg1">
                    <a:lumMod val="50000"/>
                  </a:schemeClr>
                </a:solidFill>
                <a:effectLst>
                  <a:outerShdw blurRad="38100" dist="38100" dir="2700000" algn="tl">
                    <a:srgbClr val="000000">
                      <a:alpha val="43137"/>
                    </a:srgbClr>
                  </a:outerShdw>
                </a:effectLst>
              </a:rPr>
              <a:t>Assoc.Prof.Ratchaphon</a:t>
            </a:r>
            <a:r>
              <a:rPr lang="en-US" sz="1600" dirty="0" smtClean="0">
                <a:solidFill>
                  <a:schemeClr val="bg1">
                    <a:lumMod val="50000"/>
                  </a:schemeClr>
                </a:solidFill>
                <a:effectLst>
                  <a:outerShdw blurRad="38100" dist="38100" dir="2700000" algn="tl">
                    <a:srgbClr val="000000">
                      <a:alpha val="43137"/>
                    </a:srgbClr>
                  </a:outerShdw>
                </a:effectLst>
              </a:rPr>
              <a:t> </a:t>
            </a:r>
            <a:r>
              <a:rPr lang="en-US" sz="1600" dirty="0" err="1" smtClean="0">
                <a:solidFill>
                  <a:schemeClr val="bg1">
                    <a:lumMod val="50000"/>
                  </a:schemeClr>
                </a:solidFill>
                <a:effectLst>
                  <a:outerShdw blurRad="38100" dist="38100" dir="2700000" algn="tl">
                    <a:srgbClr val="000000">
                      <a:alpha val="43137"/>
                    </a:srgbClr>
                  </a:outerShdw>
                </a:effectLst>
              </a:rPr>
              <a:t>Santiwarakorn</a:t>
            </a:r>
            <a:endParaRPr lang="th-TH" sz="1600" dirty="0">
              <a:solidFill>
                <a:schemeClr val="bg1">
                  <a:lumMod val="50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Line 5"/>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8223" name="Text Box 31"/>
          <p:cNvSpPr txBox="1">
            <a:spLocks noChangeArrowheads="1"/>
          </p:cNvSpPr>
          <p:nvPr/>
        </p:nvSpPr>
        <p:spPr bwMode="auto">
          <a:xfrm>
            <a:off x="4211638" y="1412875"/>
            <a:ext cx="4422775" cy="1766888"/>
          </a:xfrm>
          <a:prstGeom prst="rect">
            <a:avLst/>
          </a:prstGeom>
          <a:noFill/>
          <a:ln w="9525">
            <a:noFill/>
            <a:miter lim="800000"/>
            <a:headEnd/>
            <a:tailEnd/>
          </a:ln>
          <a:effectLst/>
        </p:spPr>
        <p:txBody>
          <a:bodyPr wrap="none">
            <a:spAutoFit/>
          </a:bodyPr>
          <a:lstStyle/>
          <a:p>
            <a:r>
              <a:rPr lang="en-US" sz="2200">
                <a:latin typeface="Times New Roman" pitchFamily="18" charset="0"/>
              </a:rPr>
              <a:t>From the initial state </a:t>
            </a:r>
            <a:r>
              <a:rPr lang="en-US" sz="2200" i="1">
                <a:latin typeface="Times New Roman" pitchFamily="18" charset="0"/>
              </a:rPr>
              <a:t>Y</a:t>
            </a:r>
            <a:r>
              <a:rPr lang="en-US" sz="2200">
                <a:latin typeface="Times New Roman" pitchFamily="18" charset="0"/>
              </a:rPr>
              <a:t> to final state </a:t>
            </a:r>
            <a:r>
              <a:rPr lang="en-US" sz="2200" i="1">
                <a:latin typeface="Times New Roman" pitchFamily="18" charset="0"/>
              </a:rPr>
              <a:t>X</a:t>
            </a:r>
          </a:p>
          <a:p>
            <a:r>
              <a:rPr lang="en-US" sz="2200" i="1">
                <a:latin typeface="Times New Roman" pitchFamily="18" charset="0"/>
              </a:rPr>
              <a:t>Path Y-B-X</a:t>
            </a:r>
          </a:p>
          <a:p>
            <a:r>
              <a:rPr lang="en-US" sz="2200" i="1">
                <a:latin typeface="Times New Roman" pitchFamily="18" charset="0"/>
              </a:rPr>
              <a:t>          Heat :</a:t>
            </a:r>
          </a:p>
          <a:p>
            <a:endParaRPr lang="en-US" sz="2200" i="1">
              <a:latin typeface="Times New Roman" pitchFamily="18" charset="0"/>
            </a:endParaRPr>
          </a:p>
          <a:p>
            <a:r>
              <a:rPr lang="en-US" sz="2200" i="1">
                <a:latin typeface="Times New Roman" pitchFamily="18" charset="0"/>
              </a:rPr>
              <a:t>         Work :</a:t>
            </a:r>
            <a:endParaRPr lang="th-TH" sz="2200" i="1">
              <a:latin typeface="Times New Roman" pitchFamily="18" charset="0"/>
            </a:endParaRPr>
          </a:p>
        </p:txBody>
      </p:sp>
      <p:sp>
        <p:nvSpPr>
          <p:cNvPr id="8224" name="Rectangle 32"/>
          <p:cNvSpPr>
            <a:spLocks noChangeArrowheads="1"/>
          </p:cNvSpPr>
          <p:nvPr/>
        </p:nvSpPr>
        <p:spPr bwMode="auto">
          <a:xfrm>
            <a:off x="2701925" y="404813"/>
            <a:ext cx="3740150" cy="519112"/>
          </a:xfrm>
          <a:prstGeom prst="rect">
            <a:avLst/>
          </a:prstGeom>
          <a:noFill/>
          <a:ln w="9525">
            <a:noFill/>
            <a:miter lim="800000"/>
            <a:headEnd/>
            <a:tailEnd/>
          </a:ln>
          <a:effectLst/>
        </p:spPr>
        <p:txBody>
          <a:bodyPr wrap="none">
            <a:spAutoFit/>
          </a:bodyPr>
          <a:lstStyle/>
          <a:p>
            <a:r>
              <a:rPr lang="en-US" dirty="0">
                <a:latin typeface="Times New Roman" pitchFamily="18" charset="0"/>
              </a:rPr>
              <a:t>4-3    Internal Energy (2)</a:t>
            </a:r>
          </a:p>
        </p:txBody>
      </p:sp>
      <p:pic>
        <p:nvPicPr>
          <p:cNvPr id="8225" name="Picture 33" descr="fig4-3"/>
          <p:cNvPicPr>
            <a:picLocks noChangeAspect="1" noChangeArrowheads="1"/>
          </p:cNvPicPr>
          <p:nvPr/>
        </p:nvPicPr>
        <p:blipFill>
          <a:blip r:embed="rId3" cstate="print"/>
          <a:srcRect/>
          <a:stretch>
            <a:fillRect/>
          </a:stretch>
        </p:blipFill>
        <p:spPr bwMode="auto">
          <a:xfrm>
            <a:off x="250825" y="1341438"/>
            <a:ext cx="4032250" cy="3187700"/>
          </a:xfrm>
          <a:prstGeom prst="rect">
            <a:avLst/>
          </a:prstGeom>
          <a:noFill/>
          <a:ln w="9525">
            <a:noFill/>
            <a:miter lim="800000"/>
            <a:headEnd/>
            <a:tailEnd/>
          </a:ln>
        </p:spPr>
      </p:pic>
      <p:graphicFrame>
        <p:nvGraphicFramePr>
          <p:cNvPr id="8226" name="Object 34"/>
          <p:cNvGraphicFramePr>
            <a:graphicFrameLocks noChangeAspect="1"/>
          </p:cNvGraphicFramePr>
          <p:nvPr/>
        </p:nvGraphicFramePr>
        <p:xfrm>
          <a:off x="6102350" y="1989138"/>
          <a:ext cx="2016125" cy="1441450"/>
        </p:xfrm>
        <a:graphic>
          <a:graphicData uri="http://schemas.openxmlformats.org/presentationml/2006/ole">
            <p:oleObj spid="_x0000_s8226" name="Equation" r:id="rId4" imgW="736560" imgH="761760" progId="Equation.3">
              <p:embed/>
            </p:oleObj>
          </a:graphicData>
        </a:graphic>
      </p:graphicFrame>
      <p:sp>
        <p:nvSpPr>
          <p:cNvPr id="8227" name="Text Box 35"/>
          <p:cNvSpPr txBox="1">
            <a:spLocks noChangeArrowheads="1"/>
          </p:cNvSpPr>
          <p:nvPr/>
        </p:nvSpPr>
        <p:spPr bwMode="auto">
          <a:xfrm>
            <a:off x="4407346" y="3573463"/>
            <a:ext cx="4629150" cy="762000"/>
          </a:xfrm>
          <a:prstGeom prst="rect">
            <a:avLst/>
          </a:prstGeom>
          <a:noFill/>
          <a:ln w="9525">
            <a:noFill/>
            <a:miter lim="800000"/>
            <a:headEnd/>
            <a:tailEnd/>
          </a:ln>
          <a:effectLst/>
        </p:spPr>
        <p:txBody>
          <a:bodyPr wrap="none">
            <a:spAutoFit/>
          </a:bodyPr>
          <a:lstStyle/>
          <a:p>
            <a:r>
              <a:rPr lang="en-US" sz="2200" dirty="0">
                <a:latin typeface="Times New Roman" pitchFamily="18" charset="0"/>
              </a:rPr>
              <a:t>We can see that the process from </a:t>
            </a:r>
            <a:r>
              <a:rPr lang="en-US" sz="2200" i="1" dirty="0">
                <a:latin typeface="Times New Roman" pitchFamily="18" charset="0"/>
              </a:rPr>
              <a:t>X</a:t>
            </a:r>
            <a:r>
              <a:rPr lang="en-US" sz="2200" dirty="0">
                <a:latin typeface="Times New Roman" pitchFamily="18" charset="0"/>
              </a:rPr>
              <a:t> to </a:t>
            </a:r>
            <a:r>
              <a:rPr lang="en-US" sz="2200" i="1" dirty="0">
                <a:latin typeface="Times New Roman" pitchFamily="18" charset="0"/>
              </a:rPr>
              <a:t>Y</a:t>
            </a:r>
          </a:p>
          <a:p>
            <a:r>
              <a:rPr lang="en-US" sz="2200" dirty="0">
                <a:latin typeface="Times New Roman" pitchFamily="18" charset="0"/>
              </a:rPr>
              <a:t>and form </a:t>
            </a:r>
            <a:r>
              <a:rPr lang="en-US" sz="2200" i="1" dirty="0">
                <a:latin typeface="Times New Roman" pitchFamily="18" charset="0"/>
              </a:rPr>
              <a:t>Y</a:t>
            </a:r>
            <a:r>
              <a:rPr lang="en-US" sz="2200" dirty="0">
                <a:latin typeface="Times New Roman" pitchFamily="18" charset="0"/>
              </a:rPr>
              <a:t> to </a:t>
            </a:r>
            <a:r>
              <a:rPr lang="en-US" sz="2200" i="1" dirty="0">
                <a:latin typeface="Times New Roman" pitchFamily="18" charset="0"/>
              </a:rPr>
              <a:t>X</a:t>
            </a:r>
            <a:r>
              <a:rPr lang="en-US" sz="2200" dirty="0">
                <a:latin typeface="Times New Roman" pitchFamily="18" charset="0"/>
              </a:rPr>
              <a:t> is a cycle.</a:t>
            </a:r>
            <a:endParaRPr lang="th-TH" sz="2200" dirty="0">
              <a:latin typeface="Times New Roman" pitchFamily="18" charset="0"/>
            </a:endParaRPr>
          </a:p>
        </p:txBody>
      </p:sp>
      <p:graphicFrame>
        <p:nvGraphicFramePr>
          <p:cNvPr id="8228" name="Object 36"/>
          <p:cNvGraphicFramePr>
            <a:graphicFrameLocks noChangeAspect="1"/>
          </p:cNvGraphicFramePr>
          <p:nvPr/>
        </p:nvGraphicFramePr>
        <p:xfrm>
          <a:off x="4644925" y="4651524"/>
          <a:ext cx="2155825" cy="766762"/>
        </p:xfrm>
        <a:graphic>
          <a:graphicData uri="http://schemas.openxmlformats.org/presentationml/2006/ole">
            <p:oleObj spid="_x0000_s8228" name="Equation" r:id="rId5" imgW="787320" imgH="279360" progId="Equation.3">
              <p:embed/>
            </p:oleObj>
          </a:graphicData>
        </a:graphic>
      </p:graphicFrame>
      <p:graphicFrame>
        <p:nvGraphicFramePr>
          <p:cNvPr id="8229" name="Object 37"/>
          <p:cNvGraphicFramePr>
            <a:graphicFrameLocks noChangeAspect="1"/>
          </p:cNvGraphicFramePr>
          <p:nvPr/>
        </p:nvGraphicFramePr>
        <p:xfrm>
          <a:off x="4356000" y="5372249"/>
          <a:ext cx="2808288" cy="1081087"/>
        </p:xfrm>
        <a:graphic>
          <a:graphicData uri="http://schemas.openxmlformats.org/presentationml/2006/ole">
            <p:oleObj spid="_x0000_s8229" name="Equation" r:id="rId6" imgW="1180800" imgH="457200" progId="Equation.3">
              <p:embed/>
            </p:oleObj>
          </a:graphicData>
        </a:graphic>
      </p:graphicFrame>
      <p:sp>
        <p:nvSpPr>
          <p:cNvPr id="8230" name="Text Box 38"/>
          <p:cNvSpPr txBox="1">
            <a:spLocks noChangeArrowheads="1"/>
          </p:cNvSpPr>
          <p:nvPr/>
        </p:nvSpPr>
        <p:spPr bwMode="auto">
          <a:xfrm>
            <a:off x="1763613" y="4795986"/>
            <a:ext cx="2120900" cy="457200"/>
          </a:xfrm>
          <a:prstGeom prst="rect">
            <a:avLst/>
          </a:prstGeom>
          <a:noFill/>
          <a:ln w="9525">
            <a:noFill/>
            <a:miter lim="800000"/>
            <a:headEnd/>
            <a:tailEnd/>
          </a:ln>
          <a:effectLst/>
        </p:spPr>
        <p:txBody>
          <a:bodyPr wrap="none">
            <a:spAutoFit/>
          </a:bodyPr>
          <a:lstStyle/>
          <a:p>
            <a:r>
              <a:rPr lang="en-US" sz="2400">
                <a:latin typeface="Times New Roman" pitchFamily="18" charset="0"/>
              </a:rPr>
              <a:t>Path </a:t>
            </a:r>
            <a:r>
              <a:rPr lang="en-US" sz="2400" i="1">
                <a:latin typeface="Times New Roman" pitchFamily="18" charset="0"/>
              </a:rPr>
              <a:t>X-A-Y-B-X</a:t>
            </a:r>
            <a:endParaRPr lang="th-TH" sz="2400" i="1">
              <a:latin typeface="Times New Roman" pitchFamily="18" charset="0"/>
            </a:endParaRPr>
          </a:p>
        </p:txBody>
      </p:sp>
      <p:sp>
        <p:nvSpPr>
          <p:cNvPr id="8231" name="AutoShape 39"/>
          <p:cNvSpPr>
            <a:spLocks noChangeArrowheads="1"/>
          </p:cNvSpPr>
          <p:nvPr/>
        </p:nvSpPr>
        <p:spPr bwMode="auto">
          <a:xfrm>
            <a:off x="3995638" y="4867424"/>
            <a:ext cx="431800" cy="288925"/>
          </a:xfrm>
          <a:prstGeom prst="rightArrow">
            <a:avLst>
              <a:gd name="adj1" fmla="val 50000"/>
              <a:gd name="adj2" fmla="val 37363"/>
            </a:avLst>
          </a:prstGeom>
          <a:solidFill>
            <a:schemeClr val="accent1"/>
          </a:solidFill>
          <a:ln w="9525">
            <a:solidFill>
              <a:schemeClr val="tx1"/>
            </a:solidFill>
            <a:miter lim="800000"/>
            <a:headEnd/>
            <a:tailEnd/>
          </a:ln>
          <a:effectLst/>
        </p:spPr>
        <p:txBody>
          <a:bodyPr wrap="none" anchor="ctr"/>
          <a:lstStyle/>
          <a:p>
            <a:endParaRPr lang="th-TH"/>
          </a:p>
        </p:txBody>
      </p:sp>
      <p:sp>
        <p:nvSpPr>
          <p:cNvPr id="17" name="ตัวยึดหมายเลขภาพนิ่ง 16"/>
          <p:cNvSpPr>
            <a:spLocks noGrp="1"/>
          </p:cNvSpPr>
          <p:nvPr>
            <p:ph type="sldNum" sz="quarter" idx="12"/>
          </p:nvPr>
        </p:nvSpPr>
        <p:spPr/>
        <p:txBody>
          <a:bodyPr/>
          <a:lstStyle/>
          <a:p>
            <a:fld id="{1716C3E1-3E3E-459B-8EBD-40BCD4A47469}" type="slidenum">
              <a:rPr lang="en-US" smtClean="0"/>
              <a:pPr/>
              <a:t>10</a:t>
            </a:fld>
            <a:endParaRPr lang="th-TH"/>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Line 5"/>
          <p:cNvSpPr>
            <a:spLocks noChangeShapeType="1"/>
          </p:cNvSpPr>
          <p:nvPr/>
        </p:nvSpPr>
        <p:spPr bwMode="auto">
          <a:xfrm>
            <a:off x="827088" y="1052513"/>
            <a:ext cx="7632700" cy="0"/>
          </a:xfrm>
          <a:prstGeom prst="line">
            <a:avLst/>
          </a:prstGeom>
          <a:noFill/>
          <a:ln w="25400">
            <a:solidFill>
              <a:schemeClr val="tx1"/>
            </a:solidFill>
            <a:round/>
            <a:headEnd/>
            <a:tailEnd/>
          </a:ln>
          <a:effectLst/>
        </p:spPr>
        <p:txBody>
          <a:bodyPr/>
          <a:lstStyle/>
          <a:p>
            <a:endParaRPr lang="th-TH"/>
          </a:p>
        </p:txBody>
      </p:sp>
      <p:sp>
        <p:nvSpPr>
          <p:cNvPr id="9236" name="Rectangle 20"/>
          <p:cNvSpPr>
            <a:spLocks noChangeArrowheads="1"/>
          </p:cNvSpPr>
          <p:nvPr/>
        </p:nvSpPr>
        <p:spPr bwMode="auto">
          <a:xfrm>
            <a:off x="2701925" y="333375"/>
            <a:ext cx="3740150" cy="519113"/>
          </a:xfrm>
          <a:prstGeom prst="rect">
            <a:avLst/>
          </a:prstGeom>
          <a:noFill/>
          <a:ln w="9525">
            <a:noFill/>
            <a:miter lim="800000"/>
            <a:headEnd/>
            <a:tailEnd/>
          </a:ln>
          <a:effectLst/>
        </p:spPr>
        <p:txBody>
          <a:bodyPr wrap="none">
            <a:spAutoFit/>
          </a:bodyPr>
          <a:lstStyle/>
          <a:p>
            <a:r>
              <a:rPr lang="en-US" dirty="0">
                <a:latin typeface="Times New Roman" pitchFamily="18" charset="0"/>
              </a:rPr>
              <a:t>4-3    Internal Energy (3)</a:t>
            </a:r>
          </a:p>
        </p:txBody>
      </p:sp>
      <p:graphicFrame>
        <p:nvGraphicFramePr>
          <p:cNvPr id="9237" name="Object 21"/>
          <p:cNvGraphicFramePr>
            <a:graphicFrameLocks noChangeAspect="1"/>
          </p:cNvGraphicFramePr>
          <p:nvPr/>
        </p:nvGraphicFramePr>
        <p:xfrm>
          <a:off x="4284663" y="1196975"/>
          <a:ext cx="4248150" cy="863600"/>
        </p:xfrm>
        <a:graphic>
          <a:graphicData uri="http://schemas.openxmlformats.org/presentationml/2006/ole">
            <p:oleObj spid="_x0000_s9237" name="Equation" r:id="rId3" imgW="1879560" imgH="368280" progId="Equation.3">
              <p:embed/>
            </p:oleObj>
          </a:graphicData>
        </a:graphic>
      </p:graphicFrame>
      <p:graphicFrame>
        <p:nvGraphicFramePr>
          <p:cNvPr id="9238" name="Object 22"/>
          <p:cNvGraphicFramePr>
            <a:graphicFrameLocks noChangeAspect="1"/>
          </p:cNvGraphicFramePr>
          <p:nvPr/>
        </p:nvGraphicFramePr>
        <p:xfrm>
          <a:off x="4572000" y="2060575"/>
          <a:ext cx="3671888" cy="863600"/>
        </p:xfrm>
        <a:graphic>
          <a:graphicData uri="http://schemas.openxmlformats.org/presentationml/2006/ole">
            <p:oleObj spid="_x0000_s9238" name="Equation" r:id="rId4" imgW="1803240" imgH="368280" progId="Equation.3">
              <p:embed/>
            </p:oleObj>
          </a:graphicData>
        </a:graphic>
      </p:graphicFrame>
      <p:graphicFrame>
        <p:nvGraphicFramePr>
          <p:cNvPr id="9239" name="Object 23"/>
          <p:cNvGraphicFramePr>
            <a:graphicFrameLocks noChangeAspect="1"/>
          </p:cNvGraphicFramePr>
          <p:nvPr/>
        </p:nvGraphicFramePr>
        <p:xfrm>
          <a:off x="4572000" y="2924175"/>
          <a:ext cx="3625850" cy="863600"/>
        </p:xfrm>
        <a:graphic>
          <a:graphicData uri="http://schemas.openxmlformats.org/presentationml/2006/ole">
            <p:oleObj spid="_x0000_s9239" name="Equation" r:id="rId5" imgW="1815840" imgH="368280" progId="Equation.3">
              <p:embed/>
            </p:oleObj>
          </a:graphicData>
        </a:graphic>
      </p:graphicFrame>
      <p:sp>
        <p:nvSpPr>
          <p:cNvPr id="9240" name="Text Box 24"/>
          <p:cNvSpPr txBox="1">
            <a:spLocks noChangeArrowheads="1"/>
          </p:cNvSpPr>
          <p:nvPr/>
        </p:nvSpPr>
        <p:spPr bwMode="auto">
          <a:xfrm>
            <a:off x="4211638" y="3860800"/>
            <a:ext cx="3232150" cy="457200"/>
          </a:xfrm>
          <a:prstGeom prst="rect">
            <a:avLst/>
          </a:prstGeom>
          <a:noFill/>
          <a:ln w="9525">
            <a:noFill/>
            <a:miter lim="800000"/>
            <a:headEnd/>
            <a:tailEnd/>
          </a:ln>
          <a:effectLst/>
        </p:spPr>
        <p:txBody>
          <a:bodyPr wrap="none">
            <a:spAutoFit/>
          </a:bodyPr>
          <a:lstStyle/>
          <a:p>
            <a:r>
              <a:rPr lang="en-US" sz="2400">
                <a:latin typeface="Times New Roman" pitchFamily="18" charset="0"/>
              </a:rPr>
              <a:t>For path </a:t>
            </a:r>
            <a:r>
              <a:rPr lang="en-US" sz="2400" i="1">
                <a:latin typeface="Times New Roman" pitchFamily="18" charset="0"/>
              </a:rPr>
              <a:t>X-C-Y </a:t>
            </a:r>
            <a:r>
              <a:rPr lang="en-US" sz="2400">
                <a:latin typeface="Times New Roman" pitchFamily="18" charset="0"/>
              </a:rPr>
              <a:t>or </a:t>
            </a:r>
            <a:r>
              <a:rPr lang="en-US" sz="2400" i="1">
                <a:latin typeface="Times New Roman" pitchFamily="18" charset="0"/>
              </a:rPr>
              <a:t>Y-D-X</a:t>
            </a:r>
            <a:endParaRPr lang="th-TH" sz="2400" i="1">
              <a:latin typeface="Times New Roman" pitchFamily="18" charset="0"/>
            </a:endParaRPr>
          </a:p>
        </p:txBody>
      </p:sp>
      <p:pic>
        <p:nvPicPr>
          <p:cNvPr id="9241" name="Picture 25" descr="fig4-3"/>
          <p:cNvPicPr>
            <a:picLocks noChangeAspect="1" noChangeArrowheads="1"/>
          </p:cNvPicPr>
          <p:nvPr/>
        </p:nvPicPr>
        <p:blipFill>
          <a:blip r:embed="rId6" cstate="print"/>
          <a:srcRect/>
          <a:stretch>
            <a:fillRect/>
          </a:stretch>
        </p:blipFill>
        <p:spPr bwMode="auto">
          <a:xfrm>
            <a:off x="250825" y="1341438"/>
            <a:ext cx="4032250" cy="3187700"/>
          </a:xfrm>
          <a:prstGeom prst="rect">
            <a:avLst/>
          </a:prstGeom>
          <a:noFill/>
          <a:ln w="9525">
            <a:noFill/>
            <a:miter lim="800000"/>
            <a:headEnd/>
            <a:tailEnd/>
          </a:ln>
        </p:spPr>
      </p:pic>
      <p:graphicFrame>
        <p:nvGraphicFramePr>
          <p:cNvPr id="9242" name="Object 26"/>
          <p:cNvGraphicFramePr>
            <a:graphicFrameLocks noChangeAspect="1"/>
          </p:cNvGraphicFramePr>
          <p:nvPr/>
        </p:nvGraphicFramePr>
        <p:xfrm>
          <a:off x="5724525" y="4292600"/>
          <a:ext cx="1597025" cy="863600"/>
        </p:xfrm>
        <a:graphic>
          <a:graphicData uri="http://schemas.openxmlformats.org/presentationml/2006/ole">
            <p:oleObj spid="_x0000_s9242" name="Equation" r:id="rId7" imgW="799920" imgH="368280" progId="Equation.3">
              <p:embed/>
            </p:oleObj>
          </a:graphicData>
        </a:graphic>
      </p:graphicFrame>
      <p:sp>
        <p:nvSpPr>
          <p:cNvPr id="9243" name="AutoShape 27"/>
          <p:cNvSpPr>
            <a:spLocks noChangeArrowheads="1"/>
          </p:cNvSpPr>
          <p:nvPr/>
        </p:nvSpPr>
        <p:spPr bwMode="auto">
          <a:xfrm>
            <a:off x="6227763" y="5013325"/>
            <a:ext cx="431800" cy="431800"/>
          </a:xfrm>
          <a:prstGeom prst="downArrow">
            <a:avLst>
              <a:gd name="adj1" fmla="val 50000"/>
              <a:gd name="adj2" fmla="val 25000"/>
            </a:avLst>
          </a:prstGeom>
          <a:solidFill>
            <a:schemeClr val="accent1"/>
          </a:solidFill>
          <a:ln w="9525">
            <a:solidFill>
              <a:schemeClr val="tx1"/>
            </a:solidFill>
            <a:miter lim="800000"/>
            <a:headEnd/>
            <a:tailEnd/>
          </a:ln>
          <a:effectLst/>
        </p:spPr>
        <p:txBody>
          <a:bodyPr vert="eaVert" wrap="none" anchor="ctr"/>
          <a:lstStyle/>
          <a:p>
            <a:endParaRPr lang="th-TH"/>
          </a:p>
        </p:txBody>
      </p:sp>
      <p:sp>
        <p:nvSpPr>
          <p:cNvPr id="9244" name="Text Box 28"/>
          <p:cNvSpPr txBox="1">
            <a:spLocks noChangeArrowheads="1"/>
          </p:cNvSpPr>
          <p:nvPr/>
        </p:nvSpPr>
        <p:spPr bwMode="auto">
          <a:xfrm>
            <a:off x="5508625" y="5516563"/>
            <a:ext cx="2133600" cy="762000"/>
          </a:xfrm>
          <a:prstGeom prst="rect">
            <a:avLst/>
          </a:prstGeom>
          <a:noFill/>
          <a:ln w="9525">
            <a:noFill/>
            <a:miter lim="800000"/>
            <a:headEnd/>
            <a:tailEnd/>
          </a:ln>
          <a:effectLst/>
        </p:spPr>
        <p:txBody>
          <a:bodyPr wrap="none">
            <a:spAutoFit/>
          </a:bodyPr>
          <a:lstStyle/>
          <a:p>
            <a:r>
              <a:rPr lang="en-US" sz="2200">
                <a:latin typeface="Times New Roman" pitchFamily="18" charset="0"/>
              </a:rPr>
              <a:t>Exact differential</a:t>
            </a:r>
          </a:p>
          <a:p>
            <a:r>
              <a:rPr lang="th-TH" sz="2200">
                <a:latin typeface="Times New Roman" pitchFamily="18" charset="0"/>
              </a:rPr>
              <a:t>    </a:t>
            </a:r>
            <a:r>
              <a:rPr lang="th-TH" sz="2200" b="1">
                <a:latin typeface="Times New Roman" pitchFamily="18" charset="0"/>
              </a:rPr>
              <a:t>(อนุพันธ์ตายตัว)</a:t>
            </a:r>
          </a:p>
        </p:txBody>
      </p:sp>
      <p:sp>
        <p:nvSpPr>
          <p:cNvPr id="9245" name="AutoShape 29"/>
          <p:cNvSpPr>
            <a:spLocks noChangeArrowheads="1"/>
          </p:cNvSpPr>
          <p:nvPr/>
        </p:nvSpPr>
        <p:spPr bwMode="auto">
          <a:xfrm rot="4472986">
            <a:off x="4414657" y="4343559"/>
            <a:ext cx="601380" cy="1509565"/>
          </a:xfrm>
          <a:prstGeom prst="downArrow">
            <a:avLst>
              <a:gd name="adj1" fmla="val 50000"/>
              <a:gd name="adj2" fmla="val 54228"/>
            </a:avLst>
          </a:prstGeom>
          <a:solidFill>
            <a:schemeClr val="accent1"/>
          </a:solidFill>
          <a:ln w="9525">
            <a:solidFill>
              <a:schemeClr val="tx1"/>
            </a:solidFill>
            <a:miter lim="800000"/>
            <a:headEnd/>
            <a:tailEnd/>
          </a:ln>
          <a:effectLst/>
        </p:spPr>
        <p:txBody>
          <a:bodyPr vert="eaVert" wrap="none" anchor="ctr"/>
          <a:lstStyle/>
          <a:p>
            <a:endParaRPr lang="th-TH"/>
          </a:p>
        </p:txBody>
      </p:sp>
      <p:graphicFrame>
        <p:nvGraphicFramePr>
          <p:cNvPr id="9246" name="Object 30"/>
          <p:cNvGraphicFramePr>
            <a:graphicFrameLocks noChangeAspect="1"/>
          </p:cNvGraphicFramePr>
          <p:nvPr/>
        </p:nvGraphicFramePr>
        <p:xfrm>
          <a:off x="1145654" y="4622949"/>
          <a:ext cx="2433638" cy="1000125"/>
        </p:xfrm>
        <a:graphic>
          <a:graphicData uri="http://schemas.openxmlformats.org/presentationml/2006/ole">
            <p:oleObj spid="_x0000_s9246" name="Equation" r:id="rId8" imgW="1218960" imgH="469800" progId="Equation.3">
              <p:embed/>
            </p:oleObj>
          </a:graphicData>
        </a:graphic>
      </p:graphicFrame>
      <p:graphicFrame>
        <p:nvGraphicFramePr>
          <p:cNvPr id="9247" name="Object 31"/>
          <p:cNvGraphicFramePr>
            <a:graphicFrameLocks noChangeAspect="1"/>
          </p:cNvGraphicFramePr>
          <p:nvPr/>
        </p:nvGraphicFramePr>
        <p:xfrm>
          <a:off x="1475854" y="5489724"/>
          <a:ext cx="1876425" cy="431800"/>
        </p:xfrm>
        <a:graphic>
          <a:graphicData uri="http://schemas.openxmlformats.org/presentationml/2006/ole">
            <p:oleObj spid="_x0000_s9247" name="Equation" r:id="rId9" imgW="939600" imgH="203040" progId="Equation.3">
              <p:embed/>
            </p:oleObj>
          </a:graphicData>
        </a:graphic>
      </p:graphicFrame>
      <p:graphicFrame>
        <p:nvGraphicFramePr>
          <p:cNvPr id="9248" name="Object 32"/>
          <p:cNvGraphicFramePr>
            <a:graphicFrameLocks noChangeAspect="1"/>
          </p:cNvGraphicFramePr>
          <p:nvPr/>
        </p:nvGraphicFramePr>
        <p:xfrm>
          <a:off x="899592" y="5994549"/>
          <a:ext cx="3119437" cy="458787"/>
        </p:xfrm>
        <a:graphic>
          <a:graphicData uri="http://schemas.openxmlformats.org/presentationml/2006/ole">
            <p:oleObj spid="_x0000_s9248" name="Equation" r:id="rId10" imgW="1562040" imgH="215640" progId="Equation.3">
              <p:embed/>
            </p:oleObj>
          </a:graphicData>
        </a:graphic>
      </p:graphicFrame>
      <p:sp>
        <p:nvSpPr>
          <p:cNvPr id="21" name="ตัวยึดหมายเลขภาพนิ่ง 20"/>
          <p:cNvSpPr>
            <a:spLocks noGrp="1"/>
          </p:cNvSpPr>
          <p:nvPr>
            <p:ph type="sldNum" sz="quarter" idx="12"/>
          </p:nvPr>
        </p:nvSpPr>
        <p:spPr/>
        <p:txBody>
          <a:bodyPr/>
          <a:lstStyle/>
          <a:p>
            <a:fld id="{1716C3E1-3E3E-459B-8EBD-40BCD4A47469}" type="slidenum">
              <a:rPr lang="en-US" smtClean="0"/>
              <a:pPr/>
              <a:t>11</a:t>
            </a:fld>
            <a:endParaRPr lang="th-TH"/>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Line 5"/>
          <p:cNvSpPr>
            <a:spLocks noChangeShapeType="1"/>
          </p:cNvSpPr>
          <p:nvPr/>
        </p:nvSpPr>
        <p:spPr bwMode="auto">
          <a:xfrm>
            <a:off x="900113" y="1052513"/>
            <a:ext cx="7632700" cy="0"/>
          </a:xfrm>
          <a:prstGeom prst="line">
            <a:avLst/>
          </a:prstGeom>
          <a:noFill/>
          <a:ln w="25400">
            <a:solidFill>
              <a:schemeClr val="tx1"/>
            </a:solidFill>
            <a:round/>
            <a:headEnd/>
            <a:tailEnd/>
          </a:ln>
          <a:effectLst/>
        </p:spPr>
        <p:txBody>
          <a:bodyPr/>
          <a:lstStyle/>
          <a:p>
            <a:endParaRPr lang="th-TH"/>
          </a:p>
        </p:txBody>
      </p:sp>
      <p:graphicFrame>
        <p:nvGraphicFramePr>
          <p:cNvPr id="10261" name="Object 21"/>
          <p:cNvGraphicFramePr>
            <a:graphicFrameLocks noChangeAspect="1"/>
          </p:cNvGraphicFramePr>
          <p:nvPr/>
        </p:nvGraphicFramePr>
        <p:xfrm>
          <a:off x="1331913" y="1125538"/>
          <a:ext cx="1827212" cy="512762"/>
        </p:xfrm>
        <a:graphic>
          <a:graphicData uri="http://schemas.openxmlformats.org/presentationml/2006/ole">
            <p:oleObj spid="_x0000_s10261" name="Equation" r:id="rId3" imgW="914400" imgH="241200" progId="Equation.3">
              <p:embed/>
            </p:oleObj>
          </a:graphicData>
        </a:graphic>
      </p:graphicFrame>
      <p:graphicFrame>
        <p:nvGraphicFramePr>
          <p:cNvPr id="10262" name="Object 22"/>
          <p:cNvGraphicFramePr>
            <a:graphicFrameLocks noChangeAspect="1"/>
          </p:cNvGraphicFramePr>
          <p:nvPr/>
        </p:nvGraphicFramePr>
        <p:xfrm>
          <a:off x="4932363" y="1125538"/>
          <a:ext cx="2535237" cy="512762"/>
        </p:xfrm>
        <a:graphic>
          <a:graphicData uri="http://schemas.openxmlformats.org/presentationml/2006/ole">
            <p:oleObj spid="_x0000_s10262" name="Equation" r:id="rId4" imgW="1269720" imgH="241200" progId="Equation.3">
              <p:embed/>
            </p:oleObj>
          </a:graphicData>
        </a:graphic>
      </p:graphicFrame>
      <p:graphicFrame>
        <p:nvGraphicFramePr>
          <p:cNvPr id="10263" name="Object 23"/>
          <p:cNvGraphicFramePr>
            <a:graphicFrameLocks noChangeAspect="1"/>
          </p:cNvGraphicFramePr>
          <p:nvPr/>
        </p:nvGraphicFramePr>
        <p:xfrm>
          <a:off x="1042988" y="1628775"/>
          <a:ext cx="2282825" cy="512763"/>
        </p:xfrm>
        <a:graphic>
          <a:graphicData uri="http://schemas.openxmlformats.org/presentationml/2006/ole">
            <p:oleObj spid="_x0000_s10263" name="Equation" r:id="rId5" imgW="1143000" imgH="241200" progId="Equation.3">
              <p:embed/>
            </p:oleObj>
          </a:graphicData>
        </a:graphic>
      </p:graphicFrame>
      <p:graphicFrame>
        <p:nvGraphicFramePr>
          <p:cNvPr id="10264" name="Object 24"/>
          <p:cNvGraphicFramePr>
            <a:graphicFrameLocks noChangeAspect="1"/>
          </p:cNvGraphicFramePr>
          <p:nvPr/>
        </p:nvGraphicFramePr>
        <p:xfrm>
          <a:off x="5219700" y="1628775"/>
          <a:ext cx="1649413" cy="512763"/>
        </p:xfrm>
        <a:graphic>
          <a:graphicData uri="http://schemas.openxmlformats.org/presentationml/2006/ole">
            <p:oleObj spid="_x0000_s10264" name="Equation" r:id="rId6" imgW="825480" imgH="241200" progId="Equation.3">
              <p:embed/>
            </p:oleObj>
          </a:graphicData>
        </a:graphic>
      </p:graphicFrame>
      <p:sp>
        <p:nvSpPr>
          <p:cNvPr id="10265" name="Rectangle 25"/>
          <p:cNvSpPr>
            <a:spLocks noChangeArrowheads="1"/>
          </p:cNvSpPr>
          <p:nvPr/>
        </p:nvSpPr>
        <p:spPr bwMode="auto">
          <a:xfrm>
            <a:off x="2701925" y="333375"/>
            <a:ext cx="3740150" cy="519113"/>
          </a:xfrm>
          <a:prstGeom prst="rect">
            <a:avLst/>
          </a:prstGeom>
          <a:noFill/>
          <a:ln w="9525">
            <a:noFill/>
            <a:miter lim="800000"/>
            <a:headEnd/>
            <a:tailEnd/>
          </a:ln>
          <a:effectLst/>
        </p:spPr>
        <p:txBody>
          <a:bodyPr wrap="none">
            <a:spAutoFit/>
          </a:bodyPr>
          <a:lstStyle/>
          <a:p>
            <a:r>
              <a:rPr lang="en-US" dirty="0">
                <a:latin typeface="Times New Roman" pitchFamily="18" charset="0"/>
              </a:rPr>
              <a:t>4-3    Internal Energy (4)</a:t>
            </a:r>
          </a:p>
        </p:txBody>
      </p:sp>
      <p:sp>
        <p:nvSpPr>
          <p:cNvPr id="10266" name="AutoShape 26"/>
          <p:cNvSpPr>
            <a:spLocks noChangeArrowheads="1"/>
          </p:cNvSpPr>
          <p:nvPr/>
        </p:nvSpPr>
        <p:spPr bwMode="auto">
          <a:xfrm>
            <a:off x="3708400" y="1196975"/>
            <a:ext cx="792163" cy="360363"/>
          </a:xfrm>
          <a:prstGeom prst="rightArrow">
            <a:avLst>
              <a:gd name="adj1" fmla="val 50000"/>
              <a:gd name="adj2" fmla="val 54956"/>
            </a:avLst>
          </a:prstGeom>
          <a:solidFill>
            <a:schemeClr val="accent1"/>
          </a:solidFill>
          <a:ln w="9525">
            <a:solidFill>
              <a:schemeClr val="tx1"/>
            </a:solidFill>
            <a:miter lim="800000"/>
            <a:headEnd/>
            <a:tailEnd/>
          </a:ln>
          <a:effectLst/>
        </p:spPr>
        <p:txBody>
          <a:bodyPr wrap="none" anchor="ctr"/>
          <a:lstStyle/>
          <a:p>
            <a:endParaRPr lang="th-TH"/>
          </a:p>
        </p:txBody>
      </p:sp>
      <p:sp>
        <p:nvSpPr>
          <p:cNvPr id="10267" name="AutoShape 27"/>
          <p:cNvSpPr>
            <a:spLocks noChangeArrowheads="1"/>
          </p:cNvSpPr>
          <p:nvPr/>
        </p:nvSpPr>
        <p:spPr bwMode="auto">
          <a:xfrm>
            <a:off x="3708400" y="1773238"/>
            <a:ext cx="792163" cy="360362"/>
          </a:xfrm>
          <a:prstGeom prst="rightArrow">
            <a:avLst>
              <a:gd name="adj1" fmla="val 50000"/>
              <a:gd name="adj2" fmla="val 54956"/>
            </a:avLst>
          </a:prstGeom>
          <a:solidFill>
            <a:schemeClr val="accent1"/>
          </a:solidFill>
          <a:ln w="9525">
            <a:solidFill>
              <a:schemeClr val="tx1"/>
            </a:solidFill>
            <a:miter lim="800000"/>
            <a:headEnd/>
            <a:tailEnd/>
          </a:ln>
          <a:effectLst/>
        </p:spPr>
        <p:txBody>
          <a:bodyPr wrap="none" anchor="ctr"/>
          <a:lstStyle/>
          <a:p>
            <a:endParaRPr lang="th-TH"/>
          </a:p>
        </p:txBody>
      </p:sp>
      <p:sp>
        <p:nvSpPr>
          <p:cNvPr id="10269" name="Line 29"/>
          <p:cNvSpPr>
            <a:spLocks noChangeShapeType="1"/>
          </p:cNvSpPr>
          <p:nvPr/>
        </p:nvSpPr>
        <p:spPr bwMode="auto">
          <a:xfrm>
            <a:off x="900113" y="2276475"/>
            <a:ext cx="7632700" cy="0"/>
          </a:xfrm>
          <a:prstGeom prst="line">
            <a:avLst/>
          </a:prstGeom>
          <a:noFill/>
          <a:ln w="25400">
            <a:solidFill>
              <a:schemeClr val="tx1"/>
            </a:solidFill>
            <a:round/>
            <a:headEnd/>
            <a:tailEnd/>
          </a:ln>
          <a:effectLst/>
        </p:spPr>
        <p:txBody>
          <a:bodyPr/>
          <a:lstStyle/>
          <a:p>
            <a:endParaRPr lang="th-TH"/>
          </a:p>
        </p:txBody>
      </p:sp>
      <p:sp>
        <p:nvSpPr>
          <p:cNvPr id="10270" name="Rectangle 30"/>
          <p:cNvSpPr>
            <a:spLocks noChangeArrowheads="1"/>
          </p:cNvSpPr>
          <p:nvPr/>
        </p:nvSpPr>
        <p:spPr bwMode="auto">
          <a:xfrm>
            <a:off x="468313" y="2205038"/>
            <a:ext cx="8229600" cy="1143000"/>
          </a:xfrm>
          <a:prstGeom prst="rect">
            <a:avLst/>
          </a:prstGeom>
          <a:noFill/>
          <a:ln w="9525">
            <a:noFill/>
            <a:miter lim="800000"/>
            <a:headEnd/>
            <a:tailEnd/>
          </a:ln>
          <a:effectLst/>
        </p:spPr>
        <p:txBody>
          <a:bodyPr anchor="ctr"/>
          <a:lstStyle/>
          <a:p>
            <a:pPr algn="ctr"/>
            <a:r>
              <a:rPr lang="th-TH" sz="4000" b="1" u="sng">
                <a:solidFill>
                  <a:schemeClr val="accent2"/>
                </a:solidFill>
                <a:effectLst>
                  <a:outerShdw blurRad="38100" dist="38100" dir="2700000" algn="tl">
                    <a:srgbClr val="C0C0C0"/>
                  </a:outerShdw>
                </a:effectLst>
                <a:cs typeface="Cordia New" pitchFamily="34" charset="-34"/>
              </a:rPr>
              <a:t>หลักการที่ใช้วิเคราะห์ปัญหาทางเทอร์โมไดนามิกส์</a:t>
            </a:r>
            <a:r>
              <a:rPr lang="th-TH" sz="4000" b="1">
                <a:solidFill>
                  <a:schemeClr val="accent2"/>
                </a:solidFill>
                <a:effectLst>
                  <a:outerShdw blurRad="38100" dist="38100" dir="2700000" algn="tl">
                    <a:srgbClr val="C0C0C0"/>
                  </a:outerShdw>
                </a:effectLst>
                <a:cs typeface="Cordia New" pitchFamily="34" charset="-34"/>
              </a:rPr>
              <a:t> </a:t>
            </a:r>
            <a:endParaRPr lang="th-TH" sz="4400">
              <a:solidFill>
                <a:schemeClr val="tx2"/>
              </a:solidFill>
            </a:endParaRPr>
          </a:p>
        </p:txBody>
      </p:sp>
      <p:sp>
        <p:nvSpPr>
          <p:cNvPr id="10271" name="Rectangle 31"/>
          <p:cNvSpPr>
            <a:spLocks noChangeArrowheads="1"/>
          </p:cNvSpPr>
          <p:nvPr/>
        </p:nvSpPr>
        <p:spPr bwMode="auto">
          <a:xfrm>
            <a:off x="755650" y="3068638"/>
            <a:ext cx="7704138" cy="3081337"/>
          </a:xfrm>
          <a:prstGeom prst="rect">
            <a:avLst/>
          </a:prstGeom>
          <a:noFill/>
          <a:ln w="9525">
            <a:noFill/>
            <a:miter lim="800000"/>
            <a:headEnd/>
            <a:tailEnd/>
          </a:ln>
          <a:effectLst/>
        </p:spPr>
        <p:txBody>
          <a:bodyPr>
            <a:spAutoFit/>
          </a:bodyPr>
          <a:lstStyle/>
          <a:p>
            <a:r>
              <a:rPr lang="th-TH" b="1" u="sng" dirty="0"/>
              <a:t>ขั้นที่ 1</a:t>
            </a:r>
            <a:r>
              <a:rPr lang="th-TH" b="1" dirty="0"/>
              <a:t> </a:t>
            </a:r>
          </a:p>
          <a:p>
            <a:r>
              <a:rPr lang="th-TH" b="1" dirty="0"/>
              <a:t>การแก้ปัญหาโจทย์จะเริ่มต้นด้วยการส</a:t>
            </a:r>
            <a:r>
              <a:rPr lang="th-TH" b="1" dirty="0" err="1"/>
              <a:t>เก็ตช์</a:t>
            </a:r>
            <a:r>
              <a:rPr lang="th-TH" b="1" dirty="0"/>
              <a:t>ภาพ เขียนรูปภาพทางกายภาพและกำหนดระบบพร้อมทั้งขอบเขตของระบบ สามารถจำลองให้เห็นลักษณะของปัญหานั้นๆ </a:t>
            </a:r>
          </a:p>
          <a:p>
            <a:endParaRPr lang="th-TH" b="1" dirty="0"/>
          </a:p>
          <a:p>
            <a:r>
              <a:rPr lang="th-TH" b="1" u="sng" dirty="0"/>
              <a:t>ขั้นที่ 2</a:t>
            </a:r>
            <a:r>
              <a:rPr lang="th-TH" b="1" dirty="0"/>
              <a:t> </a:t>
            </a:r>
          </a:p>
          <a:p>
            <a:r>
              <a:rPr lang="th-TH" b="1" dirty="0"/>
              <a:t>เขียนและรวบรวมสิ่งที่โจทย์กำหนดให้ลงในรูป</a:t>
            </a:r>
            <a:r>
              <a:rPr lang="th-TH" b="1" dirty="0" err="1"/>
              <a:t>ที่สเก็ตช์</a:t>
            </a:r>
            <a:r>
              <a:rPr lang="th-TH" b="1" dirty="0"/>
              <a:t>ไว้ในขั้นตอนที่ 1</a:t>
            </a:r>
          </a:p>
        </p:txBody>
      </p:sp>
      <p:sp>
        <p:nvSpPr>
          <p:cNvPr id="18" name="ตัวยึดหมายเลขภาพนิ่ง 17"/>
          <p:cNvSpPr>
            <a:spLocks noGrp="1"/>
          </p:cNvSpPr>
          <p:nvPr>
            <p:ph type="sldNum" sz="quarter" idx="12"/>
          </p:nvPr>
        </p:nvSpPr>
        <p:spPr/>
        <p:txBody>
          <a:bodyPr/>
          <a:lstStyle/>
          <a:p>
            <a:fld id="{1716C3E1-3E3E-459B-8EBD-40BCD4A47469}" type="slidenum">
              <a:rPr lang="en-US" smtClean="0"/>
              <a:pPr/>
              <a:t>12</a:t>
            </a:fld>
            <a:endParaRPr lang="th-TH"/>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Line 5"/>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13335" name="Rectangle 23"/>
          <p:cNvSpPr>
            <a:spLocks noChangeArrowheads="1"/>
          </p:cNvSpPr>
          <p:nvPr/>
        </p:nvSpPr>
        <p:spPr bwMode="auto">
          <a:xfrm>
            <a:off x="2701925" y="333375"/>
            <a:ext cx="3740150" cy="519113"/>
          </a:xfrm>
          <a:prstGeom prst="rect">
            <a:avLst/>
          </a:prstGeom>
          <a:noFill/>
          <a:ln w="9525">
            <a:noFill/>
            <a:miter lim="800000"/>
            <a:headEnd/>
            <a:tailEnd/>
          </a:ln>
          <a:effectLst/>
        </p:spPr>
        <p:txBody>
          <a:bodyPr wrap="none">
            <a:spAutoFit/>
          </a:bodyPr>
          <a:lstStyle/>
          <a:p>
            <a:r>
              <a:rPr lang="en-US" dirty="0">
                <a:latin typeface="Times New Roman" pitchFamily="18" charset="0"/>
              </a:rPr>
              <a:t>4-3    Internal Energy (5)</a:t>
            </a:r>
          </a:p>
        </p:txBody>
      </p:sp>
      <p:sp>
        <p:nvSpPr>
          <p:cNvPr id="13349" name="Rectangle 37"/>
          <p:cNvSpPr>
            <a:spLocks noChangeArrowheads="1"/>
          </p:cNvSpPr>
          <p:nvPr/>
        </p:nvSpPr>
        <p:spPr bwMode="auto">
          <a:xfrm>
            <a:off x="684213" y="1341438"/>
            <a:ext cx="7920037" cy="3508375"/>
          </a:xfrm>
          <a:prstGeom prst="rect">
            <a:avLst/>
          </a:prstGeom>
          <a:noFill/>
          <a:ln w="9525">
            <a:noFill/>
            <a:miter lim="800000"/>
            <a:headEnd/>
            <a:tailEnd/>
          </a:ln>
          <a:effectLst/>
        </p:spPr>
        <p:txBody>
          <a:bodyPr>
            <a:spAutoFit/>
          </a:bodyPr>
          <a:lstStyle/>
          <a:p>
            <a:r>
              <a:rPr lang="th-TH" b="1" u="sng" dirty="0"/>
              <a:t>ขั้นที่ 3</a:t>
            </a:r>
            <a:r>
              <a:rPr lang="th-TH" b="1" dirty="0"/>
              <a:t> </a:t>
            </a:r>
          </a:p>
          <a:p>
            <a:r>
              <a:rPr lang="th-TH" b="1" dirty="0"/>
              <a:t>      ตรวจสอบกระบวนการที่เกิดขึ้นว่าในระหว่างกระบวนการ เมื่อสภาวะเปลี่ยนไปทำให้คุณสมบัติใดเปลี่ยนแปลง คุณสมบัติใดคงที่ และแต่ละคุณสมบัติมีความสัมพันธ์กันอย่างไร มีการถ่ายเทความร้อน หรืองานแบบใดเกิดขึ้นหรือไม่ การที่เราพบว่ากระบวนการมี ความดัน อุณหภูมิ หรือปริมาตรคงที่ จะช่วยให้การวิเคราะห์ลดความสลับซับซ้อนลงได้มาก เช่น ถ้ากระบวนการเป็นแบบไม่มีการถ่ายเทความร้อน จะได้  </a:t>
            </a:r>
            <a:r>
              <a:rPr lang="th-TH" sz="2400" b="1" i="1" dirty="0">
                <a:latin typeface="Times New Roman" pitchFamily="18" charset="0"/>
              </a:rPr>
              <a:t>Q</a:t>
            </a:r>
            <a:r>
              <a:rPr lang="th-TH" b="1" dirty="0">
                <a:latin typeface="Times New Roman" pitchFamily="18" charset="0"/>
              </a:rPr>
              <a:t> = 0</a:t>
            </a:r>
            <a:r>
              <a:rPr lang="th-TH" b="1" dirty="0"/>
              <a:t> ถ้าหากขอบเขตของระบบไม่มีการเคลื่อนที่หรือขยายตัวได้ และไม่มีงานในรูปแบบอื่นๆเกิดขึ้น ก็จะได้ </a:t>
            </a:r>
            <a:r>
              <a:rPr lang="th-TH" sz="2400" b="1" i="1" dirty="0">
                <a:latin typeface="Times New Roman" pitchFamily="18" charset="0"/>
              </a:rPr>
              <a:t>W</a:t>
            </a:r>
            <a:r>
              <a:rPr lang="th-TH" b="1" dirty="0">
                <a:latin typeface="Times New Roman" pitchFamily="18" charset="0"/>
              </a:rPr>
              <a:t> = 0</a:t>
            </a:r>
            <a:r>
              <a:rPr lang="th-TH" b="1" dirty="0"/>
              <a:t> เป็นต้น</a:t>
            </a:r>
          </a:p>
        </p:txBody>
      </p:sp>
      <p:sp>
        <p:nvSpPr>
          <p:cNvPr id="10" name="ตัวยึดหมายเลขภาพนิ่ง 9"/>
          <p:cNvSpPr>
            <a:spLocks noGrp="1"/>
          </p:cNvSpPr>
          <p:nvPr>
            <p:ph type="sldNum" sz="quarter" idx="12"/>
          </p:nvPr>
        </p:nvSpPr>
        <p:spPr/>
        <p:txBody>
          <a:bodyPr/>
          <a:lstStyle/>
          <a:p>
            <a:fld id="{1716C3E1-3E3E-459B-8EBD-40BCD4A47469}" type="slidenum">
              <a:rPr lang="en-US" smtClean="0"/>
              <a:pPr/>
              <a:t>13</a:t>
            </a:fld>
            <a:endParaRPr lang="th-TH"/>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Line 4"/>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29707" name="Rectangle 11"/>
          <p:cNvSpPr>
            <a:spLocks noChangeArrowheads="1"/>
          </p:cNvSpPr>
          <p:nvPr/>
        </p:nvSpPr>
        <p:spPr bwMode="auto">
          <a:xfrm>
            <a:off x="2701925" y="333375"/>
            <a:ext cx="3740150" cy="519113"/>
          </a:xfrm>
          <a:prstGeom prst="rect">
            <a:avLst/>
          </a:prstGeom>
          <a:noFill/>
          <a:ln w="9525">
            <a:noFill/>
            <a:miter lim="800000"/>
            <a:headEnd/>
            <a:tailEnd/>
          </a:ln>
          <a:effectLst/>
        </p:spPr>
        <p:txBody>
          <a:bodyPr wrap="none">
            <a:spAutoFit/>
          </a:bodyPr>
          <a:lstStyle/>
          <a:p>
            <a:r>
              <a:rPr lang="en-US" dirty="0">
                <a:latin typeface="Times New Roman" pitchFamily="18" charset="0"/>
              </a:rPr>
              <a:t>4-3    Internal Energy (6)</a:t>
            </a:r>
          </a:p>
        </p:txBody>
      </p:sp>
      <p:sp>
        <p:nvSpPr>
          <p:cNvPr id="29713" name="Rectangle 17"/>
          <p:cNvSpPr>
            <a:spLocks noChangeArrowheads="1"/>
          </p:cNvSpPr>
          <p:nvPr/>
        </p:nvSpPr>
        <p:spPr bwMode="auto">
          <a:xfrm>
            <a:off x="900113" y="1412875"/>
            <a:ext cx="7292975" cy="2312988"/>
          </a:xfrm>
          <a:prstGeom prst="rect">
            <a:avLst/>
          </a:prstGeom>
          <a:noFill/>
          <a:ln w="9525">
            <a:noFill/>
            <a:miter lim="800000"/>
            <a:headEnd/>
            <a:tailEnd/>
          </a:ln>
          <a:effectLst/>
        </p:spPr>
        <p:txBody>
          <a:bodyPr wrap="none" anchor="ctr">
            <a:spAutoFit/>
          </a:bodyPr>
          <a:lstStyle/>
          <a:p>
            <a:pPr>
              <a:lnSpc>
                <a:spcPct val="90000"/>
              </a:lnSpc>
              <a:spcBef>
                <a:spcPct val="20000"/>
              </a:spcBef>
            </a:pPr>
            <a:r>
              <a:rPr lang="th-TH" b="1" u="sng" dirty="0">
                <a:latin typeface="Angsana New" pitchFamily="18" charset="-34"/>
              </a:rPr>
              <a:t>ขั้นที่ 4</a:t>
            </a:r>
          </a:p>
          <a:p>
            <a:pPr>
              <a:lnSpc>
                <a:spcPct val="90000"/>
              </a:lnSpc>
              <a:spcBef>
                <a:spcPct val="20000"/>
              </a:spcBef>
            </a:pPr>
            <a:r>
              <a:rPr lang="th-TH" b="1" dirty="0">
                <a:latin typeface="Angsana New" pitchFamily="18" charset="-34"/>
              </a:rPr>
              <a:t>มีสมมติฐานใดบ้างที่จำเป็นในการวิเคราะห์ เพื่อลดความซับซ้อนของปัญหา </a:t>
            </a:r>
          </a:p>
          <a:p>
            <a:pPr>
              <a:lnSpc>
                <a:spcPct val="90000"/>
              </a:lnSpc>
              <a:spcBef>
                <a:spcPct val="20000"/>
              </a:spcBef>
            </a:pPr>
            <a:r>
              <a:rPr lang="th-TH" b="1" dirty="0">
                <a:latin typeface="Angsana New" pitchFamily="18" charset="-34"/>
              </a:rPr>
              <a:t>ควรจะเขียนแสดงไว้ ควรหลีกเลี่ยงการใช้สมมติฐานที่ขาดความชัดเจน </a:t>
            </a:r>
          </a:p>
          <a:p>
            <a:pPr>
              <a:lnSpc>
                <a:spcPct val="90000"/>
              </a:lnSpc>
              <a:spcBef>
                <a:spcPct val="20000"/>
              </a:spcBef>
            </a:pPr>
            <a:r>
              <a:rPr lang="th-TH" b="1" dirty="0">
                <a:latin typeface="Angsana New" pitchFamily="18" charset="-34"/>
              </a:rPr>
              <a:t>สมมติฐานต่อไปนี้ ถือว่าเป็นสมมติฐานปกติที่ใช้ในการวิเคราะห์ปัญหา </a:t>
            </a:r>
          </a:p>
          <a:p>
            <a:pPr lvl="1"/>
            <a:endParaRPr lang="th-TH" b="1" dirty="0">
              <a:latin typeface="Angsana New" pitchFamily="18" charset="-34"/>
            </a:endParaRPr>
          </a:p>
        </p:txBody>
      </p:sp>
      <p:sp>
        <p:nvSpPr>
          <p:cNvPr id="29714" name="Rectangle 18"/>
          <p:cNvSpPr>
            <a:spLocks noChangeArrowheads="1"/>
          </p:cNvSpPr>
          <p:nvPr/>
        </p:nvSpPr>
        <p:spPr bwMode="auto">
          <a:xfrm>
            <a:off x="900113" y="3313113"/>
            <a:ext cx="7553325" cy="2312987"/>
          </a:xfrm>
          <a:prstGeom prst="rect">
            <a:avLst/>
          </a:prstGeom>
          <a:noFill/>
          <a:ln w="9525">
            <a:noFill/>
            <a:miter lim="800000"/>
            <a:headEnd/>
            <a:tailEnd/>
          </a:ln>
          <a:effectLst/>
        </p:spPr>
        <p:txBody>
          <a:bodyPr wrap="none" anchor="ctr">
            <a:spAutoFit/>
          </a:bodyPr>
          <a:lstStyle/>
          <a:p>
            <a:pPr lvl="1">
              <a:lnSpc>
                <a:spcPct val="90000"/>
              </a:lnSpc>
              <a:spcBef>
                <a:spcPct val="20000"/>
              </a:spcBef>
            </a:pPr>
            <a:r>
              <a:rPr lang="th-TH" b="1" dirty="0">
                <a:latin typeface="Angsana New" pitchFamily="18" charset="-34"/>
              </a:rPr>
              <a:t>- กำหนดให้กระบวนการที่เกิดขึ้นเป็นกระบวนการสมดุลเป็นช่วง </a:t>
            </a:r>
          </a:p>
          <a:p>
            <a:pPr lvl="1">
              <a:lnSpc>
                <a:spcPct val="90000"/>
              </a:lnSpc>
              <a:spcBef>
                <a:spcPct val="20000"/>
              </a:spcBef>
            </a:pPr>
            <a:r>
              <a:rPr lang="th-TH" b="1" dirty="0">
                <a:latin typeface="Angsana New" pitchFamily="18" charset="-34"/>
              </a:rPr>
              <a:t>- ไม่คำนึงถึงการเปลี่ยนแปลงของพลังงานจลน์ และพลังงานศักย์</a:t>
            </a:r>
          </a:p>
          <a:p>
            <a:pPr lvl="1">
              <a:lnSpc>
                <a:spcPct val="90000"/>
              </a:lnSpc>
              <a:spcBef>
                <a:spcPct val="20000"/>
              </a:spcBef>
            </a:pPr>
            <a:r>
              <a:rPr lang="th-TH" b="1" dirty="0">
                <a:latin typeface="Angsana New" pitchFamily="18" charset="-34"/>
              </a:rPr>
              <a:t>- กำหนดให้แก๊สที่ใช้ในระบบเป็นแก๊ส</a:t>
            </a:r>
            <a:r>
              <a:rPr lang="th-TH" b="1" dirty="0" err="1">
                <a:latin typeface="Angsana New" pitchFamily="18" charset="-34"/>
              </a:rPr>
              <a:t>จินต</a:t>
            </a:r>
            <a:r>
              <a:rPr lang="th-TH" b="1" dirty="0">
                <a:latin typeface="Angsana New" pitchFamily="18" charset="-34"/>
              </a:rPr>
              <a:t>ภาพ</a:t>
            </a:r>
          </a:p>
          <a:p>
            <a:pPr lvl="1">
              <a:lnSpc>
                <a:spcPct val="90000"/>
              </a:lnSpc>
              <a:spcBef>
                <a:spcPct val="20000"/>
              </a:spcBef>
            </a:pPr>
            <a:r>
              <a:rPr lang="th-TH" b="1" dirty="0">
                <a:latin typeface="Angsana New" pitchFamily="18" charset="-34"/>
              </a:rPr>
              <a:t>- การถ่ายเทความร้อนของระบบที่หุ้มฉนวน มีค่าน้อยมากละทิ้งได้ เป็นต้น</a:t>
            </a:r>
          </a:p>
          <a:p>
            <a:pPr lvl="2">
              <a:buFontTx/>
              <a:buChar char="-"/>
            </a:pPr>
            <a:endParaRPr lang="th-TH" dirty="0"/>
          </a:p>
        </p:txBody>
      </p:sp>
      <p:sp>
        <p:nvSpPr>
          <p:cNvPr id="29715" name="Rectangle 19"/>
          <p:cNvSpPr>
            <a:spLocks noChangeArrowheads="1"/>
          </p:cNvSpPr>
          <p:nvPr/>
        </p:nvSpPr>
        <p:spPr bwMode="auto">
          <a:xfrm>
            <a:off x="1258888" y="4121150"/>
            <a:ext cx="927100" cy="669925"/>
          </a:xfrm>
          <a:prstGeom prst="rect">
            <a:avLst/>
          </a:prstGeom>
          <a:noFill/>
          <a:ln w="9525">
            <a:noFill/>
            <a:miter lim="800000"/>
            <a:headEnd/>
            <a:tailEnd/>
          </a:ln>
          <a:effectLst/>
        </p:spPr>
        <p:txBody>
          <a:bodyPr wrap="none" anchor="ctr">
            <a:spAutoFit/>
          </a:bodyPr>
          <a:lstStyle/>
          <a:p>
            <a:pPr>
              <a:lnSpc>
                <a:spcPct val="90000"/>
              </a:lnSpc>
              <a:spcBef>
                <a:spcPct val="20000"/>
              </a:spcBef>
              <a:buFontTx/>
              <a:buChar char="–"/>
            </a:pPr>
            <a:endParaRPr lang="th-TH" sz="1100"/>
          </a:p>
          <a:p>
            <a:pPr lvl="1"/>
            <a:endParaRPr lang="th-TH"/>
          </a:p>
        </p:txBody>
      </p:sp>
      <p:sp>
        <p:nvSpPr>
          <p:cNvPr id="29716" name="Rectangle 20"/>
          <p:cNvSpPr>
            <a:spLocks noChangeArrowheads="1"/>
          </p:cNvSpPr>
          <p:nvPr/>
        </p:nvSpPr>
        <p:spPr bwMode="auto">
          <a:xfrm>
            <a:off x="2627313" y="4697413"/>
            <a:ext cx="927100" cy="669925"/>
          </a:xfrm>
          <a:prstGeom prst="rect">
            <a:avLst/>
          </a:prstGeom>
          <a:noFill/>
          <a:ln w="9525">
            <a:noFill/>
            <a:miter lim="800000"/>
            <a:headEnd/>
            <a:tailEnd/>
          </a:ln>
          <a:effectLst/>
        </p:spPr>
        <p:txBody>
          <a:bodyPr wrap="none" anchor="ctr">
            <a:spAutoFit/>
          </a:bodyPr>
          <a:lstStyle/>
          <a:p>
            <a:pPr>
              <a:lnSpc>
                <a:spcPct val="90000"/>
              </a:lnSpc>
              <a:spcBef>
                <a:spcPct val="20000"/>
              </a:spcBef>
              <a:buFontTx/>
              <a:buChar char="–"/>
            </a:pPr>
            <a:endParaRPr lang="th-TH" sz="1100"/>
          </a:p>
          <a:p>
            <a:pPr lvl="1"/>
            <a:endParaRPr lang="th-TH"/>
          </a:p>
        </p:txBody>
      </p:sp>
      <p:sp>
        <p:nvSpPr>
          <p:cNvPr id="13" name="ตัวยึดหมายเลขภาพนิ่ง 12"/>
          <p:cNvSpPr>
            <a:spLocks noGrp="1"/>
          </p:cNvSpPr>
          <p:nvPr>
            <p:ph type="sldNum" sz="quarter" idx="12"/>
          </p:nvPr>
        </p:nvSpPr>
        <p:spPr/>
        <p:txBody>
          <a:bodyPr/>
          <a:lstStyle/>
          <a:p>
            <a:fld id="{1716C3E1-3E3E-459B-8EBD-40BCD4A47469}" type="slidenum">
              <a:rPr lang="en-US" smtClean="0"/>
              <a:pPr/>
              <a:t>14</a:t>
            </a:fld>
            <a:endParaRPr lang="th-TH"/>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Line 5"/>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11301" name="Rectangle 37"/>
          <p:cNvSpPr>
            <a:spLocks noChangeArrowheads="1"/>
          </p:cNvSpPr>
          <p:nvPr/>
        </p:nvSpPr>
        <p:spPr bwMode="auto">
          <a:xfrm>
            <a:off x="2701925" y="333375"/>
            <a:ext cx="3740150" cy="519113"/>
          </a:xfrm>
          <a:prstGeom prst="rect">
            <a:avLst/>
          </a:prstGeom>
          <a:noFill/>
          <a:ln w="9525">
            <a:noFill/>
            <a:miter lim="800000"/>
            <a:headEnd/>
            <a:tailEnd/>
          </a:ln>
          <a:effectLst/>
        </p:spPr>
        <p:txBody>
          <a:bodyPr wrap="none">
            <a:spAutoFit/>
          </a:bodyPr>
          <a:lstStyle/>
          <a:p>
            <a:r>
              <a:rPr lang="en-US" dirty="0">
                <a:latin typeface="Times New Roman" pitchFamily="18" charset="0"/>
              </a:rPr>
              <a:t>4-3    Internal Energy (7)</a:t>
            </a:r>
          </a:p>
        </p:txBody>
      </p:sp>
      <p:sp>
        <p:nvSpPr>
          <p:cNvPr id="11302" name="Rectangle 38"/>
          <p:cNvSpPr>
            <a:spLocks noChangeArrowheads="1"/>
          </p:cNvSpPr>
          <p:nvPr/>
        </p:nvSpPr>
        <p:spPr bwMode="auto">
          <a:xfrm>
            <a:off x="539750" y="1341438"/>
            <a:ext cx="8229600" cy="2808287"/>
          </a:xfrm>
          <a:prstGeom prst="rect">
            <a:avLst/>
          </a:prstGeom>
          <a:noFill/>
          <a:ln w="9525">
            <a:noFill/>
            <a:miter lim="800000"/>
            <a:headEnd/>
            <a:tailEnd/>
          </a:ln>
          <a:effectLst/>
        </p:spPr>
        <p:txBody>
          <a:bodyPr/>
          <a:lstStyle/>
          <a:p>
            <a:pPr marL="342900" indent="-342900">
              <a:spcBef>
                <a:spcPct val="20000"/>
              </a:spcBef>
            </a:pPr>
            <a:r>
              <a:rPr lang="th-TH" b="1" u="sng">
                <a:latin typeface="Angsana New" pitchFamily="18" charset="-34"/>
              </a:rPr>
              <a:t>ขั้นที่ 5</a:t>
            </a:r>
            <a:r>
              <a:rPr lang="th-TH" b="1">
                <a:latin typeface="Angsana New" pitchFamily="18" charset="-34"/>
              </a:rPr>
              <a:t> </a:t>
            </a:r>
          </a:p>
          <a:p>
            <a:pPr marL="342900" indent="-342900">
              <a:spcBef>
                <a:spcPct val="20000"/>
              </a:spcBef>
            </a:pPr>
            <a:r>
              <a:rPr lang="th-TH" b="1">
                <a:latin typeface="Angsana New" pitchFamily="18" charset="-34"/>
              </a:rPr>
              <a:t>     ใช้สมการของหลักการอนุรักษ์ของมวล และของพลังงาน โดยเริ่มจากสมการที่มีตัวแปรสำคัญครบทุกตัว จากนั้นจึงตัดตัวแปรที่มีค่าเป็นศูนย์ หรือมีค่าน้อยเมื่อเทียบกับค่าของตัวแปรอื่นๆที่อยู่ในสมการเดียวกัน ไม่ควรที่จะแทนค่าที่เป็นตัวเลขลงในสมการ ก่อนที่จะได้สมการสุดท้ายที่ตัวแปรต่างๆ ได้ถูกตัดออกไปแล้วดังกล่าวข้างต้น</a:t>
            </a:r>
          </a:p>
        </p:txBody>
      </p:sp>
      <p:sp>
        <p:nvSpPr>
          <p:cNvPr id="11308" name="Rectangle 44"/>
          <p:cNvSpPr>
            <a:spLocks noChangeArrowheads="1"/>
          </p:cNvSpPr>
          <p:nvPr/>
        </p:nvSpPr>
        <p:spPr bwMode="auto">
          <a:xfrm>
            <a:off x="468313" y="4149725"/>
            <a:ext cx="8229600" cy="1873250"/>
          </a:xfrm>
          <a:prstGeom prst="rect">
            <a:avLst/>
          </a:prstGeom>
          <a:noFill/>
          <a:ln w="9525">
            <a:noFill/>
            <a:miter lim="800000"/>
            <a:headEnd/>
            <a:tailEnd/>
          </a:ln>
          <a:effectLst/>
        </p:spPr>
        <p:txBody>
          <a:bodyPr/>
          <a:lstStyle/>
          <a:p>
            <a:pPr marL="342900" indent="-342900">
              <a:spcBef>
                <a:spcPct val="20000"/>
              </a:spcBef>
            </a:pPr>
            <a:r>
              <a:rPr lang="th-TH" b="1" u="sng">
                <a:latin typeface="Angsana New" pitchFamily="18" charset="-34"/>
              </a:rPr>
              <a:t>ขั้นที่ 6 </a:t>
            </a:r>
          </a:p>
          <a:p>
            <a:pPr marL="342900" indent="-342900">
              <a:spcBef>
                <a:spcPct val="20000"/>
              </a:spcBef>
            </a:pPr>
            <a:r>
              <a:rPr lang="th-TH" b="1">
                <a:latin typeface="Angsana New" pitchFamily="18" charset="-34"/>
              </a:rPr>
              <a:t>     เขียนแผนภาพต่างๆ เช่น แผนภาพ </a:t>
            </a:r>
            <a:r>
              <a:rPr lang="th-TH" b="1" i="1">
                <a:latin typeface="Angsana New" pitchFamily="18" charset="-34"/>
              </a:rPr>
              <a:t>P</a:t>
            </a:r>
            <a:r>
              <a:rPr lang="th-TH" b="1">
                <a:latin typeface="Angsana New" pitchFamily="18" charset="-34"/>
              </a:rPr>
              <a:t>-</a:t>
            </a:r>
            <a:r>
              <a:rPr lang="th-TH" b="1" i="1">
                <a:latin typeface="Angsana New" pitchFamily="18" charset="-34"/>
              </a:rPr>
              <a:t>v</a:t>
            </a:r>
            <a:r>
              <a:rPr lang="th-TH" b="1">
                <a:latin typeface="Angsana New" pitchFamily="18" charset="-34"/>
              </a:rPr>
              <a:t> หรือ </a:t>
            </a:r>
            <a:r>
              <a:rPr lang="th-TH" b="1" i="1">
                <a:latin typeface="Angsana New" pitchFamily="18" charset="-34"/>
              </a:rPr>
              <a:t>T</a:t>
            </a:r>
            <a:r>
              <a:rPr lang="th-TH" b="1">
                <a:latin typeface="Angsana New" pitchFamily="18" charset="-34"/>
              </a:rPr>
              <a:t>-</a:t>
            </a:r>
            <a:r>
              <a:rPr lang="th-TH" b="1" i="1">
                <a:latin typeface="Angsana New" pitchFamily="18" charset="-34"/>
              </a:rPr>
              <a:t>v</a:t>
            </a:r>
            <a:r>
              <a:rPr lang="th-TH" b="1">
                <a:latin typeface="Angsana New" pitchFamily="18" charset="-34"/>
              </a:rPr>
              <a:t>   ซึ่งมีประโยชน์มากในการช่วยให้มองเห็นสภาวะเริ่มต้น และสุดท้ายของระบบ และยังแสดงทางเดินของกระบวนการ ถ้าคุณสมบัติหนึ่งๆ มีค่าคงที่ ก็ควรจะปรากฏอยู่ในแผนภาพ</a:t>
            </a:r>
            <a:r>
              <a:rPr lang="th-TH">
                <a:latin typeface="Cordia New" pitchFamily="34" charset="-34"/>
                <a:cs typeface="Cordia New" pitchFamily="34" charset="-34"/>
              </a:rPr>
              <a:t> </a:t>
            </a:r>
            <a:endParaRPr lang="th-TH" sz="3200"/>
          </a:p>
        </p:txBody>
      </p:sp>
      <p:sp>
        <p:nvSpPr>
          <p:cNvPr id="11" name="ตัวยึดหมายเลขภาพนิ่ง 10"/>
          <p:cNvSpPr>
            <a:spLocks noGrp="1"/>
          </p:cNvSpPr>
          <p:nvPr>
            <p:ph type="sldNum" sz="quarter" idx="12"/>
          </p:nvPr>
        </p:nvSpPr>
        <p:spPr/>
        <p:txBody>
          <a:bodyPr/>
          <a:lstStyle/>
          <a:p>
            <a:fld id="{1716C3E1-3E3E-459B-8EBD-40BCD4A47469}" type="slidenum">
              <a:rPr lang="en-US" smtClean="0"/>
              <a:pPr/>
              <a:t>15</a:t>
            </a:fld>
            <a:endParaRPr lang="th-TH"/>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11" name="Line 7"/>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21523" name="Rectangle 19"/>
          <p:cNvSpPr>
            <a:spLocks noChangeArrowheads="1"/>
          </p:cNvSpPr>
          <p:nvPr/>
        </p:nvSpPr>
        <p:spPr bwMode="auto">
          <a:xfrm>
            <a:off x="2701925" y="333375"/>
            <a:ext cx="3740150" cy="519113"/>
          </a:xfrm>
          <a:prstGeom prst="rect">
            <a:avLst/>
          </a:prstGeom>
          <a:noFill/>
          <a:ln w="9525">
            <a:noFill/>
            <a:miter lim="800000"/>
            <a:headEnd/>
            <a:tailEnd/>
          </a:ln>
          <a:effectLst/>
        </p:spPr>
        <p:txBody>
          <a:bodyPr wrap="none">
            <a:spAutoFit/>
          </a:bodyPr>
          <a:lstStyle/>
          <a:p>
            <a:r>
              <a:rPr lang="en-US" dirty="0">
                <a:latin typeface="Times New Roman" pitchFamily="18" charset="0"/>
              </a:rPr>
              <a:t>4-3    Internal Energy (8)</a:t>
            </a:r>
          </a:p>
        </p:txBody>
      </p:sp>
      <p:sp>
        <p:nvSpPr>
          <p:cNvPr id="21524" name="Rectangle 20"/>
          <p:cNvSpPr>
            <a:spLocks noChangeArrowheads="1"/>
          </p:cNvSpPr>
          <p:nvPr/>
        </p:nvSpPr>
        <p:spPr bwMode="auto">
          <a:xfrm>
            <a:off x="900113" y="1557338"/>
            <a:ext cx="7488237" cy="2227262"/>
          </a:xfrm>
          <a:prstGeom prst="rect">
            <a:avLst/>
          </a:prstGeom>
          <a:noFill/>
          <a:ln w="9525">
            <a:noFill/>
            <a:miter lim="800000"/>
            <a:headEnd/>
            <a:tailEnd/>
          </a:ln>
          <a:effectLst/>
        </p:spPr>
        <p:txBody>
          <a:bodyPr>
            <a:spAutoFit/>
          </a:bodyPr>
          <a:lstStyle/>
          <a:p>
            <a:r>
              <a:rPr lang="th-TH" b="1" u="sng">
                <a:latin typeface="Angsana New" pitchFamily="18" charset="-34"/>
              </a:rPr>
              <a:t>ขั้นที่ 7</a:t>
            </a:r>
            <a:r>
              <a:rPr lang="th-TH" b="1">
                <a:latin typeface="Angsana New" pitchFamily="18" charset="-34"/>
              </a:rPr>
              <a:t> </a:t>
            </a:r>
          </a:p>
          <a:p>
            <a:r>
              <a:rPr lang="th-TH" b="1">
                <a:latin typeface="Angsana New" pitchFamily="18" charset="-34"/>
              </a:rPr>
              <a:t>การหาค่าคุณสมบัติที่สภาวะหนึ่งๆ จะทำได้โดยใช้ตาราง (หรือสมการสภาวะถ้าสารตัวกลางเป็นแก๊สจินตภาพ) หลังจากที่ได้ค่าคุณสมบัติต่างๆ ที่จำเป็นต้องใช้ในการคำนวณเรียบร้อยแล้ว ก็สามารถคำนวณหาสิ่งที่โจทย์ต้องการได้</a:t>
            </a:r>
            <a:r>
              <a:rPr lang="th-TH"/>
              <a:t> </a:t>
            </a:r>
          </a:p>
        </p:txBody>
      </p:sp>
      <p:sp>
        <p:nvSpPr>
          <p:cNvPr id="10" name="ตัวยึดหมายเลขภาพนิ่ง 9"/>
          <p:cNvSpPr>
            <a:spLocks noGrp="1"/>
          </p:cNvSpPr>
          <p:nvPr>
            <p:ph type="sldNum" sz="quarter" idx="12"/>
          </p:nvPr>
        </p:nvSpPr>
        <p:spPr/>
        <p:txBody>
          <a:bodyPr/>
          <a:lstStyle/>
          <a:p>
            <a:fld id="{1716C3E1-3E3E-459B-8EBD-40BCD4A47469}" type="slidenum">
              <a:rPr lang="en-US" smtClean="0"/>
              <a:pPr/>
              <a:t>16</a:t>
            </a:fld>
            <a:endParaRPr lang="th-TH"/>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ตัวยึดหมายเลขภาพนิ่ง 1"/>
          <p:cNvSpPr>
            <a:spLocks noGrp="1"/>
          </p:cNvSpPr>
          <p:nvPr>
            <p:ph type="sldNum" sz="quarter" idx="12"/>
          </p:nvPr>
        </p:nvSpPr>
        <p:spPr/>
        <p:txBody>
          <a:bodyPr/>
          <a:lstStyle/>
          <a:p>
            <a:fld id="{1716C3E1-3E3E-459B-8EBD-40BCD4A47469}" type="slidenum">
              <a:rPr lang="en-US" smtClean="0"/>
              <a:pPr/>
              <a:t>17</a:t>
            </a:fld>
            <a:endParaRPr lang="th-TH"/>
          </a:p>
        </p:txBody>
      </p:sp>
      <p:pic>
        <p:nvPicPr>
          <p:cNvPr id="186372" name="Picture 4"/>
          <p:cNvPicPr>
            <a:picLocks noChangeAspect="1" noChangeArrowheads="1"/>
          </p:cNvPicPr>
          <p:nvPr/>
        </p:nvPicPr>
        <p:blipFill>
          <a:blip r:embed="rId2" cstate="print"/>
          <a:srcRect/>
          <a:stretch>
            <a:fillRect/>
          </a:stretch>
        </p:blipFill>
        <p:spPr bwMode="auto">
          <a:xfrm>
            <a:off x="166688" y="709761"/>
            <a:ext cx="8810625" cy="5743575"/>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8676" name="Line 4"/>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28683" name="Rectangle 11"/>
          <p:cNvSpPr>
            <a:spLocks noChangeArrowheads="1"/>
          </p:cNvSpPr>
          <p:nvPr/>
        </p:nvSpPr>
        <p:spPr bwMode="auto">
          <a:xfrm>
            <a:off x="2701925" y="333375"/>
            <a:ext cx="3740150" cy="519113"/>
          </a:xfrm>
          <a:prstGeom prst="rect">
            <a:avLst/>
          </a:prstGeom>
          <a:noFill/>
          <a:ln w="9525">
            <a:noFill/>
            <a:miter lim="800000"/>
            <a:headEnd/>
            <a:tailEnd/>
          </a:ln>
          <a:effectLst/>
        </p:spPr>
        <p:txBody>
          <a:bodyPr wrap="none">
            <a:spAutoFit/>
          </a:bodyPr>
          <a:lstStyle/>
          <a:p>
            <a:r>
              <a:rPr lang="en-US" dirty="0">
                <a:latin typeface="Times New Roman" pitchFamily="18" charset="0"/>
              </a:rPr>
              <a:t>4-3    Internal Energy (9)</a:t>
            </a:r>
          </a:p>
        </p:txBody>
      </p:sp>
      <p:sp>
        <p:nvSpPr>
          <p:cNvPr id="28684" name="Rectangle 12"/>
          <p:cNvSpPr>
            <a:spLocks noChangeArrowheads="1"/>
          </p:cNvSpPr>
          <p:nvPr/>
        </p:nvSpPr>
        <p:spPr bwMode="auto">
          <a:xfrm>
            <a:off x="755650" y="1412875"/>
            <a:ext cx="8064500" cy="2033588"/>
          </a:xfrm>
          <a:prstGeom prst="rect">
            <a:avLst/>
          </a:prstGeom>
          <a:noFill/>
          <a:ln w="9525">
            <a:noFill/>
            <a:miter lim="800000"/>
            <a:headEnd/>
            <a:tailEnd/>
          </a:ln>
          <a:effectLst/>
        </p:spPr>
        <p:txBody>
          <a:bodyPr>
            <a:spAutoFit/>
          </a:bodyPr>
          <a:lstStyle/>
          <a:p>
            <a:pPr>
              <a:spcBef>
                <a:spcPct val="20000"/>
              </a:spcBef>
            </a:pPr>
            <a:r>
              <a:rPr lang="en-US" sz="2200" b="1" u="sng">
                <a:latin typeface="Times New Roman" pitchFamily="18" charset="0"/>
              </a:rPr>
              <a:t>Example 4.2 </a:t>
            </a:r>
          </a:p>
          <a:p>
            <a:pPr>
              <a:spcBef>
                <a:spcPct val="20000"/>
              </a:spcBef>
            </a:pPr>
            <a:r>
              <a:rPr lang="th-TH" sz="2200">
                <a:latin typeface="Times New Roman" pitchFamily="18" charset="0"/>
              </a:rPr>
              <a:t>A </a:t>
            </a:r>
            <a:r>
              <a:rPr lang="en-US" sz="2200">
                <a:latin typeface="Times New Roman" pitchFamily="18" charset="0"/>
              </a:rPr>
              <a:t>0.1 </a:t>
            </a:r>
            <a:r>
              <a:rPr lang="th-TH" sz="2200">
                <a:latin typeface="Times New Roman" pitchFamily="18" charset="0"/>
              </a:rPr>
              <a:t>m</a:t>
            </a:r>
            <a:r>
              <a:rPr lang="en-US" sz="2200" baseline="30000">
                <a:latin typeface="Times New Roman" pitchFamily="18" charset="0"/>
              </a:rPr>
              <a:t>3</a:t>
            </a:r>
            <a:r>
              <a:rPr lang="th-TH" sz="2200">
                <a:latin typeface="Times New Roman" pitchFamily="18" charset="0"/>
              </a:rPr>
              <a:t> rigid tank contains steam initially at </a:t>
            </a:r>
            <a:r>
              <a:rPr lang="en-US" sz="2200">
                <a:latin typeface="Times New Roman" pitchFamily="18" charset="0"/>
              </a:rPr>
              <a:t>500</a:t>
            </a:r>
            <a:r>
              <a:rPr lang="th-TH" sz="2200">
                <a:latin typeface="Times New Roman" pitchFamily="18" charset="0"/>
              </a:rPr>
              <a:t> kPa and </a:t>
            </a:r>
            <a:r>
              <a:rPr lang="en-US" sz="2200">
                <a:latin typeface="Times New Roman" pitchFamily="18" charset="0"/>
              </a:rPr>
              <a:t>200°C. </a:t>
            </a:r>
          </a:p>
          <a:p>
            <a:pPr>
              <a:spcBef>
                <a:spcPct val="20000"/>
              </a:spcBef>
            </a:pPr>
            <a:r>
              <a:rPr lang="en-US" sz="2200">
                <a:latin typeface="Times New Roman" pitchFamily="18" charset="0"/>
              </a:rPr>
              <a:t>The steam is now allowed to cool until its temperature drops to 50°C. </a:t>
            </a:r>
          </a:p>
          <a:p>
            <a:pPr>
              <a:spcBef>
                <a:spcPct val="20000"/>
              </a:spcBef>
            </a:pPr>
            <a:r>
              <a:rPr lang="en-US" sz="2200">
                <a:latin typeface="Times New Roman" pitchFamily="18" charset="0"/>
              </a:rPr>
              <a:t>Determine the amount of heat transfer during this process and the</a:t>
            </a:r>
          </a:p>
          <a:p>
            <a:pPr>
              <a:spcBef>
                <a:spcPct val="20000"/>
              </a:spcBef>
            </a:pPr>
            <a:r>
              <a:rPr lang="en-US" sz="2200">
                <a:latin typeface="Times New Roman" pitchFamily="18" charset="0"/>
              </a:rPr>
              <a:t>final pressure in the tank. </a:t>
            </a:r>
            <a:r>
              <a:rPr lang="th-TH" sz="2200">
                <a:latin typeface="Times New Roman" pitchFamily="18" charset="0"/>
              </a:rPr>
              <a:t>(</a:t>
            </a:r>
            <a:r>
              <a:rPr lang="en-US" sz="2200">
                <a:latin typeface="Times New Roman" pitchFamily="18" charset="0"/>
              </a:rPr>
              <a:t>p.92)</a:t>
            </a:r>
          </a:p>
        </p:txBody>
      </p:sp>
      <p:pic>
        <p:nvPicPr>
          <p:cNvPr id="28685" name="Picture 13" descr="STEP1"/>
          <p:cNvPicPr>
            <a:picLocks noChangeAspect="1" noChangeArrowheads="1"/>
          </p:cNvPicPr>
          <p:nvPr/>
        </p:nvPicPr>
        <p:blipFill>
          <a:blip r:embed="rId2" cstate="print"/>
          <a:srcRect/>
          <a:stretch>
            <a:fillRect/>
          </a:stretch>
        </p:blipFill>
        <p:spPr bwMode="auto">
          <a:xfrm>
            <a:off x="1258888" y="3573463"/>
            <a:ext cx="2141537" cy="2447925"/>
          </a:xfrm>
          <a:prstGeom prst="rect">
            <a:avLst/>
          </a:prstGeom>
          <a:noFill/>
        </p:spPr>
      </p:pic>
      <p:pic>
        <p:nvPicPr>
          <p:cNvPr id="28686" name="Picture 14" descr="STEP2"/>
          <p:cNvPicPr>
            <a:picLocks noChangeAspect="1" noChangeArrowheads="1"/>
          </p:cNvPicPr>
          <p:nvPr/>
        </p:nvPicPr>
        <p:blipFill>
          <a:blip r:embed="rId3" cstate="print"/>
          <a:srcRect/>
          <a:stretch>
            <a:fillRect/>
          </a:stretch>
        </p:blipFill>
        <p:spPr bwMode="auto">
          <a:xfrm>
            <a:off x="5076825" y="3644900"/>
            <a:ext cx="2736850" cy="2489200"/>
          </a:xfrm>
          <a:prstGeom prst="rect">
            <a:avLst/>
          </a:prstGeom>
          <a:noFill/>
        </p:spPr>
      </p:pic>
      <p:sp>
        <p:nvSpPr>
          <p:cNvPr id="12" name="ตัวยึดหมายเลขภาพนิ่ง 11"/>
          <p:cNvSpPr>
            <a:spLocks noGrp="1"/>
          </p:cNvSpPr>
          <p:nvPr>
            <p:ph type="sldNum" sz="quarter" idx="12"/>
          </p:nvPr>
        </p:nvSpPr>
        <p:spPr/>
        <p:txBody>
          <a:bodyPr/>
          <a:lstStyle/>
          <a:p>
            <a:fld id="{1716C3E1-3E3E-459B-8EBD-40BCD4A47469}" type="slidenum">
              <a:rPr lang="en-US" smtClean="0"/>
              <a:pPr/>
              <a:t>18</a:t>
            </a:fld>
            <a:endParaRPr lang="th-TH"/>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8" name="Line 8"/>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20499" name="Rectangle 19"/>
          <p:cNvSpPr>
            <a:spLocks noChangeArrowheads="1"/>
          </p:cNvSpPr>
          <p:nvPr/>
        </p:nvSpPr>
        <p:spPr bwMode="auto">
          <a:xfrm>
            <a:off x="2613025" y="333375"/>
            <a:ext cx="3917950" cy="519113"/>
          </a:xfrm>
          <a:prstGeom prst="rect">
            <a:avLst/>
          </a:prstGeom>
          <a:noFill/>
          <a:ln w="9525">
            <a:noFill/>
            <a:miter lim="800000"/>
            <a:headEnd/>
            <a:tailEnd/>
          </a:ln>
          <a:effectLst/>
        </p:spPr>
        <p:txBody>
          <a:bodyPr wrap="none">
            <a:spAutoFit/>
          </a:bodyPr>
          <a:lstStyle/>
          <a:p>
            <a:r>
              <a:rPr lang="en-US" dirty="0">
                <a:latin typeface="Times New Roman" pitchFamily="18" charset="0"/>
              </a:rPr>
              <a:t>4-3    Internal Energy (10)</a:t>
            </a:r>
          </a:p>
        </p:txBody>
      </p:sp>
      <p:sp>
        <p:nvSpPr>
          <p:cNvPr id="20502" name="Rectangle 22"/>
          <p:cNvSpPr>
            <a:spLocks noChangeArrowheads="1"/>
          </p:cNvSpPr>
          <p:nvPr/>
        </p:nvSpPr>
        <p:spPr bwMode="auto">
          <a:xfrm>
            <a:off x="395288" y="1341438"/>
            <a:ext cx="8362950" cy="2089150"/>
          </a:xfrm>
          <a:prstGeom prst="rect">
            <a:avLst/>
          </a:prstGeom>
          <a:noFill/>
          <a:ln w="9525">
            <a:noFill/>
            <a:miter lim="800000"/>
            <a:headEnd/>
            <a:tailEnd/>
          </a:ln>
          <a:effectLst/>
        </p:spPr>
        <p:txBody>
          <a:bodyPr/>
          <a:lstStyle/>
          <a:p>
            <a:pPr marL="342900" indent="-342900">
              <a:spcBef>
                <a:spcPct val="20000"/>
              </a:spcBef>
            </a:pPr>
            <a:r>
              <a:rPr lang="en-US" sz="2400" dirty="0">
                <a:latin typeface="Times New Roman" pitchFamily="18" charset="0"/>
                <a:cs typeface="Cordia New" pitchFamily="34" charset="-34"/>
              </a:rPr>
              <a:t>    </a:t>
            </a:r>
            <a:r>
              <a:rPr lang="en-US" sz="2400" b="1" u="sng" dirty="0">
                <a:latin typeface="Times New Roman" pitchFamily="18" charset="0"/>
                <a:cs typeface="Cordia New" pitchFamily="34" charset="-34"/>
              </a:rPr>
              <a:t>Example 4.3</a:t>
            </a:r>
            <a:endParaRPr lang="th-TH" sz="2400" b="1" u="sng" dirty="0">
              <a:latin typeface="Times New Roman" pitchFamily="18" charset="0"/>
              <a:cs typeface="Cordia New" pitchFamily="34" charset="-34"/>
            </a:endParaRPr>
          </a:p>
          <a:p>
            <a:pPr marL="342900" indent="-342900">
              <a:spcBef>
                <a:spcPct val="20000"/>
              </a:spcBef>
            </a:pPr>
            <a:r>
              <a:rPr lang="th-TH" sz="2200" b="1" dirty="0">
                <a:latin typeface="Times New Roman" pitchFamily="18" charset="0"/>
                <a:cs typeface="Cordia New" pitchFamily="34" charset="-34"/>
              </a:rPr>
              <a:t>    </a:t>
            </a:r>
            <a:r>
              <a:rPr lang="th-TH" sz="2200" dirty="0">
                <a:latin typeface="Times New Roman" pitchFamily="18" charset="0"/>
              </a:rPr>
              <a:t>A </a:t>
            </a:r>
            <a:r>
              <a:rPr lang="th-TH" sz="2200" dirty="0" err="1">
                <a:latin typeface="Times New Roman" pitchFamily="18" charset="0"/>
              </a:rPr>
              <a:t>tank</a:t>
            </a:r>
            <a:r>
              <a:rPr lang="th-TH" sz="2200" dirty="0">
                <a:latin typeface="Times New Roman" pitchFamily="18" charset="0"/>
              </a:rPr>
              <a:t> </a:t>
            </a:r>
            <a:r>
              <a:rPr lang="th-TH" sz="2200" dirty="0" err="1">
                <a:latin typeface="Times New Roman" pitchFamily="18" charset="0"/>
              </a:rPr>
              <a:t>containing</a:t>
            </a:r>
            <a:r>
              <a:rPr lang="th-TH" sz="2200" dirty="0">
                <a:latin typeface="Times New Roman" pitchFamily="18" charset="0"/>
              </a:rPr>
              <a:t> a </a:t>
            </a:r>
            <a:r>
              <a:rPr lang="th-TH" sz="2200" dirty="0" err="1">
                <a:latin typeface="Times New Roman" pitchFamily="18" charset="0"/>
              </a:rPr>
              <a:t>fluid</a:t>
            </a:r>
            <a:r>
              <a:rPr lang="th-TH" sz="2200" dirty="0">
                <a:latin typeface="Times New Roman" pitchFamily="18" charset="0"/>
              </a:rPr>
              <a:t> </a:t>
            </a:r>
            <a:r>
              <a:rPr lang="th-TH" sz="2200" dirty="0" err="1">
                <a:latin typeface="Times New Roman" pitchFamily="18" charset="0"/>
              </a:rPr>
              <a:t>is</a:t>
            </a:r>
            <a:r>
              <a:rPr lang="th-TH" sz="2200" dirty="0">
                <a:latin typeface="Times New Roman" pitchFamily="18" charset="0"/>
              </a:rPr>
              <a:t> </a:t>
            </a:r>
            <a:r>
              <a:rPr lang="th-TH" sz="2200" dirty="0" err="1">
                <a:latin typeface="Times New Roman" pitchFamily="18" charset="0"/>
              </a:rPr>
              <a:t>stirred</a:t>
            </a:r>
            <a:r>
              <a:rPr lang="th-TH" sz="2200" dirty="0">
                <a:latin typeface="Times New Roman" pitchFamily="18" charset="0"/>
              </a:rPr>
              <a:t> </a:t>
            </a:r>
            <a:r>
              <a:rPr lang="th-TH" sz="2200" dirty="0" err="1">
                <a:latin typeface="Times New Roman" pitchFamily="18" charset="0"/>
              </a:rPr>
              <a:t>by</a:t>
            </a:r>
            <a:r>
              <a:rPr lang="th-TH" sz="2200" dirty="0">
                <a:latin typeface="Times New Roman" pitchFamily="18" charset="0"/>
              </a:rPr>
              <a:t> a </a:t>
            </a:r>
            <a:r>
              <a:rPr lang="th-TH" sz="2200" dirty="0" err="1">
                <a:latin typeface="Times New Roman" pitchFamily="18" charset="0"/>
              </a:rPr>
              <a:t>paddle</a:t>
            </a:r>
            <a:r>
              <a:rPr lang="th-TH" sz="2200" dirty="0">
                <a:latin typeface="Times New Roman" pitchFamily="18" charset="0"/>
              </a:rPr>
              <a:t> </a:t>
            </a:r>
            <a:r>
              <a:rPr lang="th-TH" sz="2200" dirty="0" err="1">
                <a:latin typeface="Times New Roman" pitchFamily="18" charset="0"/>
              </a:rPr>
              <a:t>wheel.</a:t>
            </a:r>
            <a:r>
              <a:rPr lang="th-TH" sz="2200" dirty="0">
                <a:latin typeface="Times New Roman" pitchFamily="18" charset="0"/>
              </a:rPr>
              <a:t> </a:t>
            </a:r>
            <a:r>
              <a:rPr lang="th-TH" sz="2200" dirty="0" err="1">
                <a:latin typeface="Times New Roman" pitchFamily="18" charset="0"/>
              </a:rPr>
              <a:t>The</a:t>
            </a:r>
            <a:r>
              <a:rPr lang="th-TH" sz="2200" dirty="0">
                <a:latin typeface="Times New Roman" pitchFamily="18" charset="0"/>
              </a:rPr>
              <a:t> </a:t>
            </a:r>
            <a:r>
              <a:rPr lang="th-TH" sz="2200" dirty="0" err="1">
                <a:latin typeface="Times New Roman" pitchFamily="18" charset="0"/>
              </a:rPr>
              <a:t>work</a:t>
            </a:r>
            <a:r>
              <a:rPr lang="th-TH" sz="2200" dirty="0">
                <a:latin typeface="Times New Roman" pitchFamily="18" charset="0"/>
              </a:rPr>
              <a:t> </a:t>
            </a:r>
            <a:r>
              <a:rPr lang="th-TH" sz="2200" dirty="0" err="1">
                <a:latin typeface="Times New Roman" pitchFamily="18" charset="0"/>
              </a:rPr>
              <a:t>input</a:t>
            </a:r>
            <a:r>
              <a:rPr lang="th-TH" sz="2200" dirty="0">
                <a:latin typeface="Times New Roman" pitchFamily="18" charset="0"/>
              </a:rPr>
              <a:t> </a:t>
            </a:r>
            <a:r>
              <a:rPr lang="th-TH" sz="2200" dirty="0" err="1">
                <a:latin typeface="Times New Roman" pitchFamily="18" charset="0"/>
              </a:rPr>
              <a:t>to</a:t>
            </a:r>
            <a:r>
              <a:rPr lang="th-TH" sz="2200" dirty="0">
                <a:latin typeface="Times New Roman" pitchFamily="18" charset="0"/>
              </a:rPr>
              <a:t> </a:t>
            </a:r>
            <a:r>
              <a:rPr lang="th-TH" sz="2200" dirty="0" err="1">
                <a:latin typeface="Times New Roman" pitchFamily="18" charset="0"/>
              </a:rPr>
              <a:t>the</a:t>
            </a:r>
            <a:r>
              <a:rPr lang="th-TH" sz="2200" dirty="0">
                <a:latin typeface="Times New Roman" pitchFamily="18" charset="0"/>
              </a:rPr>
              <a:t> </a:t>
            </a:r>
            <a:r>
              <a:rPr lang="th-TH" sz="2200" dirty="0" err="1">
                <a:latin typeface="Times New Roman" pitchFamily="18" charset="0"/>
              </a:rPr>
              <a:t>paddle</a:t>
            </a:r>
            <a:r>
              <a:rPr lang="th-TH" sz="2200" dirty="0">
                <a:latin typeface="Times New Roman" pitchFamily="18" charset="0"/>
              </a:rPr>
              <a:t> </a:t>
            </a:r>
            <a:r>
              <a:rPr lang="th-TH" sz="2200" dirty="0" err="1">
                <a:latin typeface="Times New Roman" pitchFamily="18" charset="0"/>
              </a:rPr>
              <a:t>wheel</a:t>
            </a:r>
            <a:r>
              <a:rPr lang="th-TH" sz="2200" dirty="0">
                <a:latin typeface="Times New Roman" pitchFamily="18" charset="0"/>
              </a:rPr>
              <a:t> </a:t>
            </a:r>
            <a:r>
              <a:rPr lang="th-TH" sz="2200" dirty="0" err="1">
                <a:latin typeface="Times New Roman" pitchFamily="18" charset="0"/>
              </a:rPr>
              <a:t>is</a:t>
            </a:r>
            <a:r>
              <a:rPr lang="th-TH" sz="2200" dirty="0">
                <a:latin typeface="Times New Roman" pitchFamily="18" charset="0"/>
              </a:rPr>
              <a:t> </a:t>
            </a:r>
            <a:r>
              <a:rPr lang="en-US" sz="2200" dirty="0">
                <a:latin typeface="Times New Roman" pitchFamily="18" charset="0"/>
              </a:rPr>
              <a:t>5090</a:t>
            </a:r>
            <a:r>
              <a:rPr lang="th-TH" sz="2200" dirty="0">
                <a:latin typeface="Times New Roman" pitchFamily="18" charset="0"/>
              </a:rPr>
              <a:t> </a:t>
            </a:r>
            <a:r>
              <a:rPr lang="th-TH" sz="2200" dirty="0" err="1">
                <a:latin typeface="Times New Roman" pitchFamily="18" charset="0"/>
              </a:rPr>
              <a:t>kJ.</a:t>
            </a:r>
            <a:r>
              <a:rPr lang="th-TH" sz="2200" dirty="0">
                <a:latin typeface="Times New Roman" pitchFamily="18" charset="0"/>
              </a:rPr>
              <a:t> </a:t>
            </a:r>
            <a:r>
              <a:rPr lang="th-TH" sz="2200" dirty="0" err="1">
                <a:latin typeface="Times New Roman" pitchFamily="18" charset="0"/>
              </a:rPr>
              <a:t>The</a:t>
            </a:r>
            <a:r>
              <a:rPr lang="th-TH" sz="2200" dirty="0">
                <a:latin typeface="Times New Roman" pitchFamily="18" charset="0"/>
              </a:rPr>
              <a:t> </a:t>
            </a:r>
            <a:r>
              <a:rPr lang="th-TH" sz="2200" dirty="0" err="1">
                <a:latin typeface="Times New Roman" pitchFamily="18" charset="0"/>
              </a:rPr>
              <a:t>heat</a:t>
            </a:r>
            <a:r>
              <a:rPr lang="th-TH" sz="2200" dirty="0">
                <a:latin typeface="Times New Roman" pitchFamily="18" charset="0"/>
              </a:rPr>
              <a:t> </a:t>
            </a:r>
            <a:r>
              <a:rPr lang="th-TH" sz="2200" dirty="0" err="1">
                <a:latin typeface="Times New Roman" pitchFamily="18" charset="0"/>
              </a:rPr>
              <a:t>transfer</a:t>
            </a:r>
            <a:r>
              <a:rPr lang="th-TH" sz="2200" dirty="0">
                <a:latin typeface="Times New Roman" pitchFamily="18" charset="0"/>
              </a:rPr>
              <a:t> </a:t>
            </a:r>
            <a:r>
              <a:rPr lang="th-TH" sz="2200" dirty="0" err="1">
                <a:latin typeface="Times New Roman" pitchFamily="18" charset="0"/>
              </a:rPr>
              <a:t>from</a:t>
            </a:r>
            <a:r>
              <a:rPr lang="th-TH" sz="2200" dirty="0">
                <a:latin typeface="Times New Roman" pitchFamily="18" charset="0"/>
              </a:rPr>
              <a:t> </a:t>
            </a:r>
            <a:r>
              <a:rPr lang="th-TH" sz="2200" dirty="0" err="1">
                <a:latin typeface="Times New Roman" pitchFamily="18" charset="0"/>
              </a:rPr>
              <a:t>the</a:t>
            </a:r>
            <a:r>
              <a:rPr lang="th-TH" sz="2200" dirty="0">
                <a:latin typeface="Times New Roman" pitchFamily="18" charset="0"/>
              </a:rPr>
              <a:t> </a:t>
            </a:r>
            <a:r>
              <a:rPr lang="th-TH" sz="2200" dirty="0" err="1">
                <a:latin typeface="Times New Roman" pitchFamily="18" charset="0"/>
              </a:rPr>
              <a:t>tank</a:t>
            </a:r>
            <a:r>
              <a:rPr lang="th-TH" sz="2200" dirty="0">
                <a:latin typeface="Times New Roman" pitchFamily="18" charset="0"/>
              </a:rPr>
              <a:t> </a:t>
            </a:r>
            <a:r>
              <a:rPr lang="th-TH" sz="2200" dirty="0" err="1">
                <a:latin typeface="Times New Roman" pitchFamily="18" charset="0"/>
              </a:rPr>
              <a:t>is</a:t>
            </a:r>
            <a:r>
              <a:rPr lang="th-TH" sz="2200" dirty="0">
                <a:latin typeface="Times New Roman" pitchFamily="18" charset="0"/>
              </a:rPr>
              <a:t> </a:t>
            </a:r>
            <a:r>
              <a:rPr lang="en-US" sz="2200" dirty="0">
                <a:latin typeface="Times New Roman" pitchFamily="18" charset="0"/>
              </a:rPr>
              <a:t>1500</a:t>
            </a:r>
            <a:r>
              <a:rPr lang="th-TH" sz="2200" dirty="0">
                <a:latin typeface="Times New Roman" pitchFamily="18" charset="0"/>
              </a:rPr>
              <a:t> </a:t>
            </a:r>
            <a:r>
              <a:rPr lang="th-TH" sz="2200" dirty="0" err="1">
                <a:latin typeface="Times New Roman" pitchFamily="18" charset="0"/>
              </a:rPr>
              <a:t>kJ.</a:t>
            </a:r>
            <a:r>
              <a:rPr lang="th-TH" sz="2200" dirty="0">
                <a:latin typeface="Times New Roman" pitchFamily="18" charset="0"/>
              </a:rPr>
              <a:t> </a:t>
            </a:r>
            <a:r>
              <a:rPr lang="th-TH" sz="2200" dirty="0" err="1">
                <a:latin typeface="Times New Roman" pitchFamily="18" charset="0"/>
              </a:rPr>
              <a:t>Considering</a:t>
            </a:r>
            <a:r>
              <a:rPr lang="th-TH" sz="2200" dirty="0">
                <a:latin typeface="Times New Roman" pitchFamily="18" charset="0"/>
              </a:rPr>
              <a:t> </a:t>
            </a:r>
            <a:r>
              <a:rPr lang="th-TH" sz="2200" dirty="0" err="1">
                <a:latin typeface="Times New Roman" pitchFamily="18" charset="0"/>
              </a:rPr>
              <a:t>the</a:t>
            </a:r>
            <a:r>
              <a:rPr lang="th-TH" sz="2200" dirty="0">
                <a:latin typeface="Times New Roman" pitchFamily="18" charset="0"/>
              </a:rPr>
              <a:t> </a:t>
            </a:r>
            <a:r>
              <a:rPr lang="th-TH" sz="2200" dirty="0" err="1">
                <a:latin typeface="Times New Roman" pitchFamily="18" charset="0"/>
              </a:rPr>
              <a:t>tank</a:t>
            </a:r>
            <a:r>
              <a:rPr lang="th-TH" sz="2200" dirty="0">
                <a:latin typeface="Times New Roman" pitchFamily="18" charset="0"/>
              </a:rPr>
              <a:t> </a:t>
            </a:r>
            <a:r>
              <a:rPr lang="th-TH" sz="2200" dirty="0" err="1">
                <a:latin typeface="Times New Roman" pitchFamily="18" charset="0"/>
              </a:rPr>
              <a:t>and</a:t>
            </a:r>
            <a:r>
              <a:rPr lang="th-TH" sz="2200" dirty="0">
                <a:latin typeface="Times New Roman" pitchFamily="18" charset="0"/>
              </a:rPr>
              <a:t> </a:t>
            </a:r>
            <a:r>
              <a:rPr lang="th-TH" sz="2200" dirty="0" err="1">
                <a:latin typeface="Times New Roman" pitchFamily="18" charset="0"/>
              </a:rPr>
              <a:t>the</a:t>
            </a:r>
            <a:r>
              <a:rPr lang="th-TH" sz="2200" dirty="0">
                <a:latin typeface="Times New Roman" pitchFamily="18" charset="0"/>
              </a:rPr>
              <a:t> </a:t>
            </a:r>
            <a:r>
              <a:rPr lang="th-TH" sz="2200" dirty="0" err="1">
                <a:latin typeface="Times New Roman" pitchFamily="18" charset="0"/>
              </a:rPr>
              <a:t>fluid</a:t>
            </a:r>
            <a:r>
              <a:rPr lang="th-TH" sz="2200" dirty="0">
                <a:latin typeface="Times New Roman" pitchFamily="18" charset="0"/>
              </a:rPr>
              <a:t> </a:t>
            </a:r>
            <a:r>
              <a:rPr lang="th-TH" sz="2200" dirty="0" err="1">
                <a:latin typeface="Times New Roman" pitchFamily="18" charset="0"/>
              </a:rPr>
              <a:t>as</a:t>
            </a:r>
            <a:r>
              <a:rPr lang="th-TH" sz="2200" dirty="0">
                <a:latin typeface="Times New Roman" pitchFamily="18" charset="0"/>
              </a:rPr>
              <a:t> </a:t>
            </a:r>
            <a:r>
              <a:rPr lang="th-TH" sz="2200" dirty="0" err="1">
                <a:latin typeface="Times New Roman" pitchFamily="18" charset="0"/>
              </a:rPr>
              <a:t>the</a:t>
            </a:r>
            <a:r>
              <a:rPr lang="th-TH" sz="2200" dirty="0">
                <a:latin typeface="Times New Roman" pitchFamily="18" charset="0"/>
              </a:rPr>
              <a:t> </a:t>
            </a:r>
            <a:r>
              <a:rPr lang="th-TH" sz="2200" dirty="0" err="1">
                <a:latin typeface="Times New Roman" pitchFamily="18" charset="0"/>
              </a:rPr>
              <a:t>system</a:t>
            </a:r>
            <a:r>
              <a:rPr lang="th-TH" sz="2200" dirty="0">
                <a:latin typeface="Times New Roman" pitchFamily="18" charset="0"/>
              </a:rPr>
              <a:t>, </a:t>
            </a:r>
            <a:r>
              <a:rPr lang="th-TH" sz="2200" dirty="0" err="1">
                <a:latin typeface="Times New Roman" pitchFamily="18" charset="0"/>
              </a:rPr>
              <a:t>determine</a:t>
            </a:r>
            <a:r>
              <a:rPr lang="th-TH" sz="2200" dirty="0">
                <a:latin typeface="Times New Roman" pitchFamily="18" charset="0"/>
              </a:rPr>
              <a:t> </a:t>
            </a:r>
            <a:r>
              <a:rPr lang="th-TH" sz="2200" dirty="0" err="1">
                <a:latin typeface="Times New Roman" pitchFamily="18" charset="0"/>
              </a:rPr>
              <a:t>the</a:t>
            </a:r>
            <a:r>
              <a:rPr lang="th-TH" sz="2200" dirty="0">
                <a:latin typeface="Times New Roman" pitchFamily="18" charset="0"/>
              </a:rPr>
              <a:t> </a:t>
            </a:r>
            <a:r>
              <a:rPr lang="th-TH" sz="2200" dirty="0" err="1">
                <a:latin typeface="Times New Roman" pitchFamily="18" charset="0"/>
              </a:rPr>
              <a:t>internal</a:t>
            </a:r>
            <a:r>
              <a:rPr lang="th-TH" sz="2200" dirty="0">
                <a:latin typeface="Times New Roman" pitchFamily="18" charset="0"/>
              </a:rPr>
              <a:t> </a:t>
            </a:r>
            <a:r>
              <a:rPr lang="th-TH" sz="2200" dirty="0" err="1">
                <a:latin typeface="Times New Roman" pitchFamily="18" charset="0"/>
              </a:rPr>
              <a:t>energy</a:t>
            </a:r>
            <a:r>
              <a:rPr lang="th-TH" sz="2200" dirty="0">
                <a:latin typeface="Times New Roman" pitchFamily="18" charset="0"/>
              </a:rPr>
              <a:t> </a:t>
            </a:r>
            <a:r>
              <a:rPr lang="en-US" sz="2200" dirty="0">
                <a:latin typeface="Times New Roman" pitchFamily="18" charset="0"/>
              </a:rPr>
              <a:t>change of the system.</a:t>
            </a:r>
            <a:r>
              <a:rPr lang="th-TH" sz="2200" dirty="0">
                <a:latin typeface="Times New Roman" pitchFamily="18" charset="0"/>
              </a:rPr>
              <a:t> (</a:t>
            </a:r>
            <a:r>
              <a:rPr lang="en-US" sz="2200" dirty="0">
                <a:latin typeface="Times New Roman" pitchFamily="18" charset="0"/>
              </a:rPr>
              <a:t>p.94)</a:t>
            </a:r>
            <a:endParaRPr lang="en-US" sz="2200" dirty="0">
              <a:latin typeface="Times New Roman" pitchFamily="18" charset="0"/>
              <a:cs typeface="Cordia New" pitchFamily="34" charset="-34"/>
            </a:endParaRPr>
          </a:p>
          <a:p>
            <a:pPr marL="342900" indent="-342900">
              <a:spcBef>
                <a:spcPct val="20000"/>
              </a:spcBef>
            </a:pPr>
            <a:r>
              <a:rPr lang="en-US" sz="2400" dirty="0">
                <a:latin typeface="Times New Roman" pitchFamily="18" charset="0"/>
                <a:cs typeface="Cordia New" pitchFamily="34" charset="-34"/>
              </a:rPr>
              <a:t>     </a:t>
            </a:r>
            <a:endParaRPr lang="th-TH" sz="2400" dirty="0">
              <a:latin typeface="Times New Roman" pitchFamily="18" charset="0"/>
              <a:cs typeface="Cordia New" pitchFamily="34" charset="-34"/>
            </a:endParaRPr>
          </a:p>
        </p:txBody>
      </p:sp>
      <p:pic>
        <p:nvPicPr>
          <p:cNvPr id="20503" name="Picture 23" descr="ex4-3"/>
          <p:cNvPicPr>
            <a:picLocks noChangeAspect="1" noChangeArrowheads="1"/>
          </p:cNvPicPr>
          <p:nvPr/>
        </p:nvPicPr>
        <p:blipFill>
          <a:blip r:embed="rId3" cstate="print"/>
          <a:srcRect/>
          <a:stretch>
            <a:fillRect/>
          </a:stretch>
        </p:blipFill>
        <p:spPr bwMode="auto">
          <a:xfrm>
            <a:off x="0" y="3284984"/>
            <a:ext cx="4032250" cy="3243263"/>
          </a:xfrm>
          <a:prstGeom prst="rect">
            <a:avLst/>
          </a:prstGeom>
          <a:noFill/>
          <a:ln w="9525">
            <a:noFill/>
            <a:miter lim="800000"/>
            <a:headEnd/>
            <a:tailEnd/>
          </a:ln>
        </p:spPr>
      </p:pic>
      <p:sp>
        <p:nvSpPr>
          <p:cNvPr id="11" name="ตัวยึดหมายเลขภาพนิ่ง 10"/>
          <p:cNvSpPr>
            <a:spLocks noGrp="1"/>
          </p:cNvSpPr>
          <p:nvPr>
            <p:ph type="sldNum" sz="quarter" idx="12"/>
          </p:nvPr>
        </p:nvSpPr>
        <p:spPr/>
        <p:txBody>
          <a:bodyPr/>
          <a:lstStyle/>
          <a:p>
            <a:fld id="{1716C3E1-3E3E-459B-8EBD-40BCD4A47469}" type="slidenum">
              <a:rPr lang="en-US" smtClean="0"/>
              <a:pPr/>
              <a:t>19</a:t>
            </a:fld>
            <a:endParaRPr lang="th-TH"/>
          </a:p>
        </p:txBody>
      </p:sp>
      <p:sp>
        <p:nvSpPr>
          <p:cNvPr id="12" name="Rectangle 4"/>
          <p:cNvSpPr>
            <a:spLocks noChangeArrowheads="1"/>
          </p:cNvSpPr>
          <p:nvPr/>
        </p:nvSpPr>
        <p:spPr bwMode="auto">
          <a:xfrm>
            <a:off x="4159696" y="4005064"/>
            <a:ext cx="4876800" cy="1878013"/>
          </a:xfrm>
          <a:prstGeom prst="rect">
            <a:avLst/>
          </a:prstGeom>
          <a:noFill/>
          <a:ln w="9525">
            <a:noFill/>
            <a:miter lim="800000"/>
            <a:headEnd/>
            <a:tailEnd/>
          </a:ln>
        </p:spPr>
        <p:txBody>
          <a:bodyPr anchor="ctr">
            <a:spAutoFit/>
          </a:bodyPr>
          <a:lstStyle/>
          <a:p>
            <a:pPr algn="just" eaLnBrk="0" hangingPunct="0"/>
            <a:r>
              <a:rPr lang="en-US" sz="2800" i="1" dirty="0">
                <a:latin typeface="Calibri" pitchFamily="34" charset="0"/>
              </a:rPr>
              <a:t>U</a:t>
            </a:r>
            <a:r>
              <a:rPr lang="en-US" sz="2800" i="1" baseline="-30000" dirty="0">
                <a:latin typeface="Calibri" pitchFamily="34" charset="0"/>
              </a:rPr>
              <a:t>2</a:t>
            </a:r>
            <a:r>
              <a:rPr lang="en-US" sz="2800" i="1" dirty="0">
                <a:latin typeface="Calibri" pitchFamily="34" charset="0"/>
              </a:rPr>
              <a:t>  -  U</a:t>
            </a:r>
            <a:r>
              <a:rPr lang="en-US" sz="2800" i="1" baseline="-30000" dirty="0">
                <a:latin typeface="Calibri" pitchFamily="34" charset="0"/>
              </a:rPr>
              <a:t>1</a:t>
            </a:r>
            <a:r>
              <a:rPr lang="en-US" sz="2800" i="1" dirty="0">
                <a:latin typeface="Calibri" pitchFamily="34" charset="0"/>
              </a:rPr>
              <a:t>   =   Q</a:t>
            </a:r>
            <a:r>
              <a:rPr lang="en-US" sz="2800" i="1" baseline="-30000" dirty="0">
                <a:latin typeface="Calibri" pitchFamily="34" charset="0"/>
              </a:rPr>
              <a:t>1-2</a:t>
            </a:r>
            <a:r>
              <a:rPr lang="en-US" sz="2800" i="1" dirty="0">
                <a:latin typeface="Calibri" pitchFamily="34" charset="0"/>
              </a:rPr>
              <a:t>     -  W</a:t>
            </a:r>
            <a:r>
              <a:rPr lang="en-US" sz="2800" i="1" baseline="-30000" dirty="0">
                <a:latin typeface="Calibri" pitchFamily="34" charset="0"/>
              </a:rPr>
              <a:t>1-2</a:t>
            </a:r>
            <a:endParaRPr lang="en-US" sz="800" i="1" dirty="0"/>
          </a:p>
          <a:p>
            <a:pPr algn="just" eaLnBrk="0" hangingPunct="0"/>
            <a:endParaRPr lang="en-US" sz="1600" i="1" dirty="0">
              <a:latin typeface="Calibri" pitchFamily="34" charset="0"/>
            </a:endParaRPr>
          </a:p>
          <a:p>
            <a:pPr algn="just" eaLnBrk="0" hangingPunct="0"/>
            <a:r>
              <a:rPr lang="en-US" sz="2800" i="1" dirty="0">
                <a:latin typeface="Calibri" pitchFamily="34" charset="0"/>
              </a:rPr>
              <a:t>U</a:t>
            </a:r>
            <a:r>
              <a:rPr lang="en-US" sz="2800" i="1" baseline="-30000" dirty="0">
                <a:latin typeface="Calibri" pitchFamily="34" charset="0"/>
              </a:rPr>
              <a:t>2</a:t>
            </a:r>
            <a:r>
              <a:rPr lang="en-US" sz="2800" i="1" dirty="0">
                <a:latin typeface="Calibri" pitchFamily="34" charset="0"/>
              </a:rPr>
              <a:t>  -  U</a:t>
            </a:r>
            <a:r>
              <a:rPr lang="en-US" sz="2800" i="1" baseline="-30000" dirty="0">
                <a:latin typeface="Calibri" pitchFamily="34" charset="0"/>
              </a:rPr>
              <a:t>1</a:t>
            </a:r>
            <a:r>
              <a:rPr lang="en-US" sz="2800" i="1" dirty="0">
                <a:latin typeface="Calibri" pitchFamily="34" charset="0"/>
              </a:rPr>
              <a:t>   =   -1500 - (-5090 ) </a:t>
            </a:r>
            <a:endParaRPr lang="en-US" sz="800" i="1" dirty="0"/>
          </a:p>
          <a:p>
            <a:pPr algn="just" eaLnBrk="0" hangingPunct="0"/>
            <a:endParaRPr lang="en-US" sz="1600" i="1" dirty="0">
              <a:latin typeface="Calibri" pitchFamily="34" charset="0"/>
            </a:endParaRPr>
          </a:p>
          <a:p>
            <a:pPr algn="just" eaLnBrk="0" hangingPunct="0"/>
            <a:r>
              <a:rPr lang="en-US" sz="2800" i="1" dirty="0">
                <a:latin typeface="Calibri" pitchFamily="34" charset="0"/>
              </a:rPr>
              <a:t>                 =   3590 kJ</a:t>
            </a:r>
            <a:endParaRPr lang="en-US"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8" name="Oval 26"/>
          <p:cNvSpPr>
            <a:spLocks noChangeArrowheads="1"/>
          </p:cNvSpPr>
          <p:nvPr/>
        </p:nvSpPr>
        <p:spPr bwMode="auto">
          <a:xfrm>
            <a:off x="2051050" y="4149725"/>
            <a:ext cx="5184775" cy="865188"/>
          </a:xfrm>
          <a:prstGeom prst="ellipse">
            <a:avLst/>
          </a:prstGeom>
          <a:solidFill>
            <a:schemeClr val="accent1"/>
          </a:solidFill>
          <a:ln w="9525">
            <a:solidFill>
              <a:schemeClr val="tx1"/>
            </a:solidFill>
            <a:round/>
            <a:headEnd/>
            <a:tailEnd/>
          </a:ln>
          <a:effectLst/>
        </p:spPr>
        <p:txBody>
          <a:bodyPr wrap="none" anchor="ctr"/>
          <a:lstStyle/>
          <a:p>
            <a:endParaRPr lang="th-TH"/>
          </a:p>
        </p:txBody>
      </p:sp>
      <p:sp>
        <p:nvSpPr>
          <p:cNvPr id="3080" name="Text Box 8"/>
          <p:cNvSpPr txBox="1">
            <a:spLocks noChangeArrowheads="1"/>
          </p:cNvSpPr>
          <p:nvPr/>
        </p:nvSpPr>
        <p:spPr bwMode="auto">
          <a:xfrm>
            <a:off x="900113" y="1341438"/>
            <a:ext cx="8120062" cy="5176837"/>
          </a:xfrm>
          <a:prstGeom prst="rect">
            <a:avLst/>
          </a:prstGeom>
          <a:noFill/>
          <a:ln w="9525">
            <a:noFill/>
            <a:miter lim="800000"/>
            <a:headEnd/>
            <a:tailEnd/>
          </a:ln>
          <a:effectLst/>
        </p:spPr>
        <p:txBody>
          <a:bodyPr wrap="none">
            <a:spAutoFit/>
          </a:bodyPr>
          <a:lstStyle/>
          <a:p>
            <a:r>
              <a:rPr lang="en-US" sz="2200" dirty="0">
                <a:latin typeface="Times New Roman" pitchFamily="18" charset="0"/>
              </a:rPr>
              <a:t>We have considered various forms of energy such as heat </a:t>
            </a:r>
            <a:r>
              <a:rPr lang="en-US" sz="2200" b="1" i="1" dirty="0">
                <a:latin typeface="Times New Roman" pitchFamily="18" charset="0"/>
              </a:rPr>
              <a:t>Q</a:t>
            </a:r>
            <a:r>
              <a:rPr lang="en-US" sz="2200" dirty="0">
                <a:latin typeface="Times New Roman" pitchFamily="18" charset="0"/>
              </a:rPr>
              <a:t>,</a:t>
            </a:r>
          </a:p>
          <a:p>
            <a:r>
              <a:rPr lang="en-US" sz="2200" dirty="0">
                <a:latin typeface="Times New Roman" pitchFamily="18" charset="0"/>
              </a:rPr>
              <a:t>work </a:t>
            </a:r>
            <a:r>
              <a:rPr lang="en-US" sz="2200" b="1" i="1" dirty="0">
                <a:latin typeface="Times New Roman" pitchFamily="18" charset="0"/>
              </a:rPr>
              <a:t>W</a:t>
            </a:r>
            <a:r>
              <a:rPr lang="en-US" sz="2200" dirty="0">
                <a:latin typeface="Times New Roman" pitchFamily="18" charset="0"/>
              </a:rPr>
              <a:t>, and total energy </a:t>
            </a:r>
            <a:r>
              <a:rPr lang="en-US" sz="2200" b="1" i="1" dirty="0">
                <a:latin typeface="Times New Roman" pitchFamily="18" charset="0"/>
              </a:rPr>
              <a:t>E</a:t>
            </a:r>
            <a:r>
              <a:rPr lang="en-US" sz="2200" b="1" dirty="0">
                <a:latin typeface="Times New Roman" pitchFamily="18" charset="0"/>
              </a:rPr>
              <a:t>.</a:t>
            </a:r>
          </a:p>
          <a:p>
            <a:endParaRPr lang="en-US" sz="2200" dirty="0">
              <a:latin typeface="Times New Roman" pitchFamily="18" charset="0"/>
            </a:endParaRPr>
          </a:p>
          <a:p>
            <a:r>
              <a:rPr lang="en-US" sz="2200" dirty="0">
                <a:latin typeface="Times New Roman" pitchFamily="18" charset="0"/>
              </a:rPr>
              <a:t>What is the relationship among these forms of energy?</a:t>
            </a:r>
          </a:p>
          <a:p>
            <a:endParaRPr lang="en-US" sz="2200" dirty="0">
              <a:latin typeface="Times New Roman" pitchFamily="18" charset="0"/>
            </a:endParaRPr>
          </a:p>
          <a:p>
            <a:r>
              <a:rPr lang="en-US" sz="2200" b="1" i="1" u="sng" dirty="0">
                <a:latin typeface="Times New Roman" pitchFamily="18" charset="0"/>
              </a:rPr>
              <a:t>The conservation of energy principle</a:t>
            </a:r>
            <a:r>
              <a:rPr lang="en-US" sz="2200" dirty="0">
                <a:latin typeface="Times New Roman" pitchFamily="18" charset="0"/>
              </a:rPr>
              <a:t> : energy can be neither created</a:t>
            </a:r>
          </a:p>
          <a:p>
            <a:r>
              <a:rPr lang="en-US" sz="2200" dirty="0">
                <a:latin typeface="Times New Roman" pitchFamily="18" charset="0"/>
              </a:rPr>
              <a:t>Nor destroyed; it can only change forms.</a:t>
            </a:r>
          </a:p>
          <a:p>
            <a:endParaRPr lang="en-US" sz="2200" dirty="0">
              <a:latin typeface="Times New Roman" pitchFamily="18" charset="0"/>
            </a:endParaRPr>
          </a:p>
          <a:p>
            <a:endParaRPr lang="en-US" sz="2200" dirty="0">
              <a:latin typeface="Times New Roman" pitchFamily="18" charset="0"/>
            </a:endParaRPr>
          </a:p>
          <a:p>
            <a:r>
              <a:rPr lang="en-US" sz="2200" dirty="0">
                <a:latin typeface="Times New Roman" pitchFamily="18" charset="0"/>
              </a:rPr>
              <a:t>                       </a:t>
            </a:r>
            <a:r>
              <a:rPr lang="en-US" sz="2400" b="1" dirty="0">
                <a:latin typeface="Times New Roman" pitchFamily="18" charset="0"/>
              </a:rPr>
              <a:t>The first law of thermodynamics</a:t>
            </a:r>
          </a:p>
          <a:p>
            <a:endParaRPr lang="en-US" sz="2400" b="1" dirty="0">
              <a:latin typeface="Times New Roman" pitchFamily="18" charset="0"/>
            </a:endParaRPr>
          </a:p>
          <a:p>
            <a:r>
              <a:rPr lang="en-US" sz="2200" dirty="0">
                <a:latin typeface="Times New Roman" pitchFamily="18" charset="0"/>
              </a:rPr>
              <a:t>The net change (increase or decrease) in the total energy of the system </a:t>
            </a:r>
          </a:p>
          <a:p>
            <a:r>
              <a:rPr lang="en-US" sz="2200" dirty="0">
                <a:latin typeface="Times New Roman" pitchFamily="18" charset="0"/>
              </a:rPr>
              <a:t>during a process is equal to the difference between the total energy</a:t>
            </a:r>
          </a:p>
          <a:p>
            <a:r>
              <a:rPr lang="en-US" sz="2200" dirty="0">
                <a:latin typeface="Times New Roman" pitchFamily="18" charset="0"/>
              </a:rPr>
              <a:t>entering and the total energy leaving the system during that process.</a:t>
            </a:r>
          </a:p>
          <a:p>
            <a:endParaRPr lang="th-TH" sz="2200" b="1" u="sng" dirty="0">
              <a:latin typeface="Times New Roman" pitchFamily="18" charset="0"/>
            </a:endParaRPr>
          </a:p>
        </p:txBody>
      </p:sp>
      <p:sp>
        <p:nvSpPr>
          <p:cNvPr id="3076" name="Rectangle 4"/>
          <p:cNvSpPr>
            <a:spLocks noChangeArrowheads="1"/>
          </p:cNvSpPr>
          <p:nvPr/>
        </p:nvSpPr>
        <p:spPr bwMode="auto">
          <a:xfrm>
            <a:off x="1763713" y="476250"/>
            <a:ext cx="5853112" cy="519113"/>
          </a:xfrm>
          <a:prstGeom prst="rect">
            <a:avLst/>
          </a:prstGeom>
          <a:noFill/>
          <a:ln w="9525">
            <a:noFill/>
            <a:miter lim="800000"/>
            <a:headEnd/>
            <a:tailEnd/>
          </a:ln>
          <a:effectLst/>
        </p:spPr>
        <p:txBody>
          <a:bodyPr wrap="none">
            <a:spAutoFit/>
          </a:bodyPr>
          <a:lstStyle/>
          <a:p>
            <a:r>
              <a:rPr lang="en-US">
                <a:latin typeface="Times New Roman" pitchFamily="18" charset="0"/>
              </a:rPr>
              <a:t>4-1    First Law of Thermodynamics (1)</a:t>
            </a:r>
          </a:p>
        </p:txBody>
      </p:sp>
      <p:sp>
        <p:nvSpPr>
          <p:cNvPr id="3077" name="Line 5"/>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3100" name="AutoShape 28"/>
          <p:cNvSpPr>
            <a:spLocks noChangeArrowheads="1"/>
          </p:cNvSpPr>
          <p:nvPr/>
        </p:nvSpPr>
        <p:spPr bwMode="auto">
          <a:xfrm rot="5400000">
            <a:off x="970756" y="3933032"/>
            <a:ext cx="720725" cy="576262"/>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accent1"/>
          </a:solidFill>
          <a:ln w="9525">
            <a:solidFill>
              <a:schemeClr val="tx1"/>
            </a:solidFill>
            <a:miter lim="800000"/>
            <a:headEnd/>
            <a:tailEnd/>
          </a:ln>
          <a:effectLst/>
        </p:spPr>
        <p:txBody>
          <a:bodyPr wrap="none" anchor="ctr"/>
          <a:lstStyle/>
          <a:p>
            <a:endParaRPr lang="th-TH"/>
          </a:p>
        </p:txBody>
      </p:sp>
      <p:sp>
        <p:nvSpPr>
          <p:cNvPr id="12" name="ตัวยึดหมายเลขภาพนิ่ง 11"/>
          <p:cNvSpPr>
            <a:spLocks noGrp="1"/>
          </p:cNvSpPr>
          <p:nvPr>
            <p:ph type="sldNum" sz="quarter" idx="12"/>
          </p:nvPr>
        </p:nvSpPr>
        <p:spPr/>
        <p:txBody>
          <a:bodyPr/>
          <a:lstStyle/>
          <a:p>
            <a:fld id="{1716C3E1-3E3E-459B-8EBD-40BCD4A47469}" type="slidenum">
              <a:rPr lang="en-US" smtClean="0"/>
              <a:pPr/>
              <a:t>2</a:t>
            </a:fld>
            <a:endParaRPr lang="th-TH"/>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0" name="Line 6"/>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26640" name="Rectangle 16"/>
          <p:cNvSpPr>
            <a:spLocks noChangeArrowheads="1"/>
          </p:cNvSpPr>
          <p:nvPr/>
        </p:nvSpPr>
        <p:spPr bwMode="auto">
          <a:xfrm>
            <a:off x="2613025" y="333375"/>
            <a:ext cx="3917950" cy="519113"/>
          </a:xfrm>
          <a:prstGeom prst="rect">
            <a:avLst/>
          </a:prstGeom>
          <a:noFill/>
          <a:ln w="9525">
            <a:noFill/>
            <a:miter lim="800000"/>
            <a:headEnd/>
            <a:tailEnd/>
          </a:ln>
          <a:effectLst/>
        </p:spPr>
        <p:txBody>
          <a:bodyPr wrap="none">
            <a:spAutoFit/>
          </a:bodyPr>
          <a:lstStyle/>
          <a:p>
            <a:r>
              <a:rPr lang="en-US">
                <a:latin typeface="Times New Roman" pitchFamily="18" charset="0"/>
              </a:rPr>
              <a:t>4-3    Internal Energy (11)</a:t>
            </a:r>
          </a:p>
        </p:txBody>
      </p:sp>
      <p:sp>
        <p:nvSpPr>
          <p:cNvPr id="11" name="ตัวยึดหมายเลขภาพนิ่ง 10"/>
          <p:cNvSpPr>
            <a:spLocks noGrp="1"/>
          </p:cNvSpPr>
          <p:nvPr>
            <p:ph type="sldNum" sz="quarter" idx="12"/>
          </p:nvPr>
        </p:nvSpPr>
        <p:spPr/>
        <p:txBody>
          <a:bodyPr/>
          <a:lstStyle/>
          <a:p>
            <a:fld id="{1716C3E1-3E3E-459B-8EBD-40BCD4A47469}" type="slidenum">
              <a:rPr lang="en-US" smtClean="0"/>
              <a:pPr/>
              <a:t>20</a:t>
            </a:fld>
            <a:endParaRPr lang="th-TH"/>
          </a:p>
        </p:txBody>
      </p:sp>
      <p:pic>
        <p:nvPicPr>
          <p:cNvPr id="26643" name="Picture 19"/>
          <p:cNvPicPr>
            <a:picLocks noChangeAspect="1" noChangeArrowheads="1"/>
          </p:cNvPicPr>
          <p:nvPr/>
        </p:nvPicPr>
        <p:blipFill>
          <a:blip r:embed="rId2" cstate="print"/>
          <a:srcRect/>
          <a:stretch>
            <a:fillRect/>
          </a:stretch>
        </p:blipFill>
        <p:spPr bwMode="auto">
          <a:xfrm>
            <a:off x="251520" y="1340768"/>
            <a:ext cx="8690987" cy="1008112"/>
          </a:xfrm>
          <a:prstGeom prst="rect">
            <a:avLst/>
          </a:prstGeom>
          <a:ln>
            <a:noFill/>
          </a:ln>
          <a:effectLst>
            <a:outerShdw blurRad="292100" dist="139700" dir="2700000" algn="tl" rotWithShape="0">
              <a:srgbClr val="333333">
                <a:alpha val="65000"/>
              </a:srgbClr>
            </a:outerShdw>
          </a:effectLst>
        </p:spPr>
      </p:pic>
      <p:pic>
        <p:nvPicPr>
          <p:cNvPr id="26644" name="Picture 20"/>
          <p:cNvPicPr>
            <a:picLocks noChangeAspect="1" noChangeArrowheads="1"/>
          </p:cNvPicPr>
          <p:nvPr/>
        </p:nvPicPr>
        <p:blipFill>
          <a:blip r:embed="rId3" cstate="print"/>
          <a:srcRect/>
          <a:stretch>
            <a:fillRect/>
          </a:stretch>
        </p:blipFill>
        <p:spPr bwMode="auto">
          <a:xfrm>
            <a:off x="5940152" y="2924944"/>
            <a:ext cx="2832000" cy="2628503"/>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00" name="Line 4"/>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157704" name="Rectangle 8"/>
          <p:cNvSpPr>
            <a:spLocks noChangeArrowheads="1"/>
          </p:cNvSpPr>
          <p:nvPr/>
        </p:nvSpPr>
        <p:spPr bwMode="auto">
          <a:xfrm>
            <a:off x="3171031" y="333375"/>
            <a:ext cx="2801938" cy="519113"/>
          </a:xfrm>
          <a:prstGeom prst="rect">
            <a:avLst/>
          </a:prstGeom>
          <a:noFill/>
          <a:ln w="9525">
            <a:noFill/>
            <a:miter lim="800000"/>
            <a:headEnd/>
            <a:tailEnd/>
          </a:ln>
          <a:effectLst/>
        </p:spPr>
        <p:txBody>
          <a:bodyPr wrap="none">
            <a:spAutoFit/>
          </a:bodyPr>
          <a:lstStyle/>
          <a:p>
            <a:r>
              <a:rPr lang="en-US">
                <a:latin typeface="Times New Roman" pitchFamily="18" charset="0"/>
              </a:rPr>
              <a:t>4-4    Enthalpy (1)</a:t>
            </a:r>
          </a:p>
        </p:txBody>
      </p:sp>
      <p:sp>
        <p:nvSpPr>
          <p:cNvPr id="157705" name="Text Box 9"/>
          <p:cNvSpPr txBox="1">
            <a:spLocks noChangeArrowheads="1"/>
          </p:cNvSpPr>
          <p:nvPr/>
        </p:nvSpPr>
        <p:spPr bwMode="auto">
          <a:xfrm>
            <a:off x="663575" y="1741488"/>
            <a:ext cx="184150" cy="519112"/>
          </a:xfrm>
          <a:prstGeom prst="rect">
            <a:avLst/>
          </a:prstGeom>
          <a:noFill/>
          <a:ln w="9525">
            <a:noFill/>
            <a:miter lim="800000"/>
            <a:headEnd/>
            <a:tailEnd/>
          </a:ln>
          <a:effectLst/>
        </p:spPr>
        <p:txBody>
          <a:bodyPr wrap="none">
            <a:spAutoFit/>
          </a:bodyPr>
          <a:lstStyle/>
          <a:p>
            <a:endParaRPr lang="th-TH"/>
          </a:p>
        </p:txBody>
      </p:sp>
      <p:sp>
        <p:nvSpPr>
          <p:cNvPr id="157706" name="Text Box 10"/>
          <p:cNvSpPr txBox="1">
            <a:spLocks noChangeArrowheads="1"/>
          </p:cNvSpPr>
          <p:nvPr/>
        </p:nvSpPr>
        <p:spPr bwMode="auto">
          <a:xfrm>
            <a:off x="1619672" y="1340768"/>
            <a:ext cx="1739900" cy="457200"/>
          </a:xfrm>
          <a:prstGeom prst="rect">
            <a:avLst/>
          </a:prstGeom>
          <a:noFill/>
          <a:ln w="9525">
            <a:noFill/>
            <a:miter lim="800000"/>
            <a:headEnd/>
            <a:tailEnd/>
          </a:ln>
          <a:effectLst/>
        </p:spPr>
        <p:txBody>
          <a:bodyPr wrap="none">
            <a:spAutoFit/>
          </a:bodyPr>
          <a:lstStyle/>
          <a:p>
            <a:r>
              <a:rPr lang="en-US" sz="2400">
                <a:latin typeface="Times New Roman" pitchFamily="18" charset="0"/>
              </a:rPr>
              <a:t>Enthalpy : </a:t>
            </a:r>
            <a:r>
              <a:rPr lang="en-US" sz="2400" i="1">
                <a:latin typeface="Times New Roman" pitchFamily="18" charset="0"/>
              </a:rPr>
              <a:t>H</a:t>
            </a:r>
            <a:endParaRPr lang="th-TH" sz="2400" i="1">
              <a:latin typeface="Times New Roman" pitchFamily="18" charset="0"/>
            </a:endParaRPr>
          </a:p>
        </p:txBody>
      </p:sp>
      <p:graphicFrame>
        <p:nvGraphicFramePr>
          <p:cNvPr id="157707" name="Object 11"/>
          <p:cNvGraphicFramePr>
            <a:graphicFrameLocks noChangeAspect="1"/>
          </p:cNvGraphicFramePr>
          <p:nvPr/>
        </p:nvGraphicFramePr>
        <p:xfrm>
          <a:off x="1619672" y="1844824"/>
          <a:ext cx="1598613" cy="377825"/>
        </p:xfrm>
        <a:graphic>
          <a:graphicData uri="http://schemas.openxmlformats.org/presentationml/2006/ole">
            <p:oleObj spid="_x0000_s157707" name="Equation" r:id="rId4" imgW="799920" imgH="177480" progId="Equation.3">
              <p:embed/>
            </p:oleObj>
          </a:graphicData>
        </a:graphic>
      </p:graphicFrame>
      <p:graphicFrame>
        <p:nvGraphicFramePr>
          <p:cNvPr id="157708" name="Object 12"/>
          <p:cNvGraphicFramePr>
            <a:graphicFrameLocks noChangeAspect="1"/>
          </p:cNvGraphicFramePr>
          <p:nvPr/>
        </p:nvGraphicFramePr>
        <p:xfrm>
          <a:off x="6012160" y="1772816"/>
          <a:ext cx="1320800" cy="377825"/>
        </p:xfrm>
        <a:graphic>
          <a:graphicData uri="http://schemas.openxmlformats.org/presentationml/2006/ole">
            <p:oleObj spid="_x0000_s157708" name="Equation" r:id="rId5" imgW="660240" imgH="177480" progId="Equation.3">
              <p:embed/>
            </p:oleObj>
          </a:graphicData>
        </a:graphic>
      </p:graphicFrame>
      <p:sp>
        <p:nvSpPr>
          <p:cNvPr id="157709" name="AutoShape 13"/>
          <p:cNvSpPr>
            <a:spLocks noChangeArrowheads="1"/>
          </p:cNvSpPr>
          <p:nvPr/>
        </p:nvSpPr>
        <p:spPr bwMode="auto">
          <a:xfrm>
            <a:off x="4283869" y="1852761"/>
            <a:ext cx="863600" cy="361950"/>
          </a:xfrm>
          <a:prstGeom prst="rightArrow">
            <a:avLst>
              <a:gd name="adj1" fmla="val 84278"/>
              <a:gd name="adj2" fmla="val 63593"/>
            </a:avLst>
          </a:prstGeom>
          <a:solidFill>
            <a:schemeClr val="accent1"/>
          </a:solidFill>
          <a:ln w="9525">
            <a:solidFill>
              <a:schemeClr val="tx1"/>
            </a:solidFill>
            <a:miter lim="800000"/>
            <a:headEnd/>
            <a:tailEnd/>
          </a:ln>
          <a:effectLst/>
        </p:spPr>
        <p:txBody>
          <a:bodyPr wrap="none" anchor="ctr"/>
          <a:lstStyle/>
          <a:p>
            <a:endParaRPr lang="th-TH"/>
          </a:p>
        </p:txBody>
      </p:sp>
      <p:sp>
        <p:nvSpPr>
          <p:cNvPr id="157710" name="Text Box 14"/>
          <p:cNvSpPr txBox="1">
            <a:spLocks noChangeArrowheads="1"/>
          </p:cNvSpPr>
          <p:nvPr/>
        </p:nvSpPr>
        <p:spPr bwMode="auto">
          <a:xfrm>
            <a:off x="5867822" y="1355850"/>
            <a:ext cx="1689100" cy="427037"/>
          </a:xfrm>
          <a:prstGeom prst="rect">
            <a:avLst/>
          </a:prstGeom>
          <a:noFill/>
          <a:ln w="9525">
            <a:noFill/>
            <a:miter lim="800000"/>
            <a:headEnd/>
            <a:tailEnd/>
          </a:ln>
          <a:effectLst/>
        </p:spPr>
        <p:txBody>
          <a:bodyPr wrap="none">
            <a:spAutoFit/>
          </a:bodyPr>
          <a:lstStyle/>
          <a:p>
            <a:r>
              <a:rPr lang="en-US" sz="2200" dirty="0">
                <a:latin typeface="Times New Roman" pitchFamily="18" charset="0"/>
              </a:rPr>
              <a:t>Per unit mass</a:t>
            </a:r>
            <a:endParaRPr lang="th-TH" sz="2200" dirty="0">
              <a:latin typeface="Times New Roman" pitchFamily="18" charset="0"/>
            </a:endParaRPr>
          </a:p>
        </p:txBody>
      </p:sp>
      <p:sp>
        <p:nvSpPr>
          <p:cNvPr id="157711" name="Rectangle 15"/>
          <p:cNvSpPr>
            <a:spLocks noChangeArrowheads="1"/>
          </p:cNvSpPr>
          <p:nvPr/>
        </p:nvSpPr>
        <p:spPr bwMode="auto">
          <a:xfrm>
            <a:off x="539750" y="4614441"/>
            <a:ext cx="8280400" cy="1766887"/>
          </a:xfrm>
          <a:prstGeom prst="rect">
            <a:avLst/>
          </a:prstGeom>
          <a:noFill/>
          <a:ln w="9525">
            <a:noFill/>
            <a:miter lim="800000"/>
            <a:headEnd/>
            <a:tailEnd/>
          </a:ln>
          <a:effectLst/>
        </p:spPr>
        <p:txBody>
          <a:bodyPr>
            <a:spAutoFit/>
          </a:bodyPr>
          <a:lstStyle/>
          <a:p>
            <a:r>
              <a:rPr lang="en-US" sz="2200" b="1" u="sng" dirty="0">
                <a:latin typeface="Times New Roman" pitchFamily="18" charset="0"/>
              </a:rPr>
              <a:t>Example 4.5</a:t>
            </a:r>
            <a:endParaRPr lang="th-TH" sz="2200" b="1" u="sng" dirty="0">
              <a:latin typeface="Times New Roman" pitchFamily="18" charset="0"/>
            </a:endParaRPr>
          </a:p>
          <a:p>
            <a:r>
              <a:rPr lang="th-TH" sz="2200" b="1" dirty="0">
                <a:latin typeface="Times New Roman" pitchFamily="18" charset="0"/>
              </a:rPr>
              <a:t>    </a:t>
            </a:r>
            <a:r>
              <a:rPr lang="th-TH" sz="2200" dirty="0">
                <a:latin typeface="Times New Roman" pitchFamily="18" charset="0"/>
              </a:rPr>
              <a:t>A </a:t>
            </a:r>
            <a:r>
              <a:rPr lang="en-US" sz="2200" dirty="0">
                <a:latin typeface="Times New Roman" pitchFamily="18" charset="0"/>
              </a:rPr>
              <a:t>cylinder fitted with a piston has a volume of 0.1 m</a:t>
            </a:r>
            <a:r>
              <a:rPr lang="en-US" sz="2200" baseline="30000" dirty="0">
                <a:latin typeface="Times New Roman" pitchFamily="18" charset="0"/>
              </a:rPr>
              <a:t>3</a:t>
            </a:r>
            <a:r>
              <a:rPr lang="en-US" sz="2200" dirty="0">
                <a:latin typeface="Times New Roman" pitchFamily="18" charset="0"/>
              </a:rPr>
              <a:t> and contains 0.5 kg of steam at 0.4 </a:t>
            </a:r>
            <a:r>
              <a:rPr lang="en-US" sz="2200" dirty="0" err="1">
                <a:latin typeface="Times New Roman" pitchFamily="18" charset="0"/>
              </a:rPr>
              <a:t>Mpa</a:t>
            </a:r>
            <a:r>
              <a:rPr lang="en-US" sz="2200" dirty="0">
                <a:latin typeface="Times New Roman" pitchFamily="18" charset="0"/>
              </a:rPr>
              <a:t>. Heat is transferred to the steam until the temperature is 300 </a:t>
            </a:r>
            <a:r>
              <a:rPr lang="en-US" sz="2200" baseline="30000" dirty="0">
                <a:latin typeface="Times New Roman" pitchFamily="18" charset="0"/>
              </a:rPr>
              <a:t>0</a:t>
            </a:r>
            <a:r>
              <a:rPr lang="en-US" sz="2200" dirty="0">
                <a:latin typeface="Times New Roman" pitchFamily="18" charset="0"/>
              </a:rPr>
              <a:t>C, while the pressure remains constant.</a:t>
            </a:r>
            <a:r>
              <a:rPr lang="th-TH" sz="2200" dirty="0">
                <a:latin typeface="Times New Roman" pitchFamily="18" charset="0"/>
              </a:rPr>
              <a:t> </a:t>
            </a:r>
            <a:r>
              <a:rPr lang="en-US" sz="2200" dirty="0">
                <a:latin typeface="Times New Roman" pitchFamily="18" charset="0"/>
              </a:rPr>
              <a:t>Determine work and heat that transfer to the system. (p.96)</a:t>
            </a:r>
            <a:endParaRPr lang="th-TH" sz="2200" dirty="0">
              <a:latin typeface="Times New Roman" pitchFamily="18" charset="0"/>
            </a:endParaRPr>
          </a:p>
        </p:txBody>
      </p:sp>
      <p:sp>
        <p:nvSpPr>
          <p:cNvPr id="16" name="ตัวยึดหมายเลขภาพนิ่ง 15"/>
          <p:cNvSpPr>
            <a:spLocks noGrp="1"/>
          </p:cNvSpPr>
          <p:nvPr>
            <p:ph type="sldNum" sz="quarter" idx="12"/>
          </p:nvPr>
        </p:nvSpPr>
        <p:spPr/>
        <p:txBody>
          <a:bodyPr/>
          <a:lstStyle/>
          <a:p>
            <a:fld id="{1716C3E1-3E3E-459B-8EBD-40BCD4A47469}" type="slidenum">
              <a:rPr lang="en-US" smtClean="0"/>
              <a:pPr/>
              <a:t>21</a:t>
            </a:fld>
            <a:endParaRPr lang="th-TH"/>
          </a:p>
        </p:txBody>
      </p:sp>
      <p:graphicFrame>
        <p:nvGraphicFramePr>
          <p:cNvPr id="157712" name="Object 16"/>
          <p:cNvGraphicFramePr>
            <a:graphicFrameLocks noChangeAspect="1"/>
          </p:cNvGraphicFramePr>
          <p:nvPr/>
        </p:nvGraphicFramePr>
        <p:xfrm>
          <a:off x="3087688" y="2547987"/>
          <a:ext cx="2968625" cy="1889125"/>
        </p:xfrm>
        <a:graphic>
          <a:graphicData uri="http://schemas.openxmlformats.org/presentationml/2006/ole">
            <p:oleObj spid="_x0000_s157712" name="Equation" r:id="rId6" imgW="1485720" imgH="888840" progId="Equation.3">
              <p:embed/>
            </p:oleObj>
          </a:graphicData>
        </a:graphic>
      </p:graphicFrame>
      <p:sp>
        <p:nvSpPr>
          <p:cNvPr id="18" name="TextBox 17"/>
          <p:cNvSpPr txBox="1"/>
          <p:nvPr/>
        </p:nvSpPr>
        <p:spPr>
          <a:xfrm flipH="1">
            <a:off x="6732240" y="2492896"/>
            <a:ext cx="1080120" cy="523220"/>
          </a:xfrm>
          <a:prstGeom prst="rect">
            <a:avLst/>
          </a:prstGeom>
          <a:noFill/>
        </p:spPr>
        <p:txBody>
          <a:bodyPr wrap="square" rtlCol="0">
            <a:spAutoFit/>
          </a:bodyPr>
          <a:lstStyle/>
          <a:p>
            <a:r>
              <a:rPr lang="en-US" dirty="0" smtClean="0"/>
              <a:t>P </a:t>
            </a:r>
            <a:r>
              <a:rPr lang="th-TH" dirty="0" smtClean="0"/>
              <a:t>คงที่</a:t>
            </a:r>
            <a:endParaRPr lang="th-TH" dirty="0"/>
          </a:p>
        </p:txBody>
      </p:sp>
      <p:sp>
        <p:nvSpPr>
          <p:cNvPr id="19" name="ลูกศรซ้าย 18"/>
          <p:cNvSpPr/>
          <p:nvPr/>
        </p:nvSpPr>
        <p:spPr>
          <a:xfrm>
            <a:off x="6228184" y="2564904"/>
            <a:ext cx="432048" cy="2880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0" name="สี่เหลี่ยมผืนผ้า 19"/>
          <p:cNvSpPr/>
          <p:nvPr/>
        </p:nvSpPr>
        <p:spPr>
          <a:xfrm>
            <a:off x="3923928" y="3933056"/>
            <a:ext cx="1008112" cy="43204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1" name="ลูกศรขวา 20"/>
          <p:cNvSpPr/>
          <p:nvPr/>
        </p:nvSpPr>
        <p:spPr>
          <a:xfrm>
            <a:off x="5148064" y="4077072"/>
            <a:ext cx="1152128"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2" name="TextBox 21"/>
          <p:cNvSpPr txBox="1"/>
          <p:nvPr/>
        </p:nvSpPr>
        <p:spPr>
          <a:xfrm flipH="1">
            <a:off x="6372200" y="3933056"/>
            <a:ext cx="1800200" cy="523220"/>
          </a:xfrm>
          <a:prstGeom prst="rect">
            <a:avLst/>
          </a:prstGeom>
          <a:noFill/>
        </p:spPr>
        <p:txBody>
          <a:bodyPr wrap="square" rtlCol="0">
            <a:spAutoFit/>
          </a:bodyPr>
          <a:lstStyle/>
          <a:p>
            <a:r>
              <a:rPr lang="th-TH" dirty="0" smtClean="0"/>
              <a:t>นิยามให้เป็น </a:t>
            </a:r>
            <a:r>
              <a:rPr lang="en-US" dirty="0" smtClean="0"/>
              <a:t>H</a:t>
            </a:r>
            <a:endParaRPr lang="th-TH"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8" name="Line 6"/>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23570" name="Rectangle 18"/>
          <p:cNvSpPr>
            <a:spLocks noChangeArrowheads="1"/>
          </p:cNvSpPr>
          <p:nvPr/>
        </p:nvSpPr>
        <p:spPr bwMode="auto">
          <a:xfrm>
            <a:off x="317500" y="1557338"/>
            <a:ext cx="8826500" cy="4471987"/>
          </a:xfrm>
          <a:prstGeom prst="rect">
            <a:avLst/>
          </a:prstGeom>
          <a:noFill/>
          <a:ln w="9525">
            <a:noFill/>
            <a:miter lim="800000"/>
            <a:headEnd/>
            <a:tailEnd/>
          </a:ln>
          <a:effectLst/>
        </p:spPr>
        <p:txBody>
          <a:bodyPr wrap="none">
            <a:spAutoFit/>
          </a:bodyPr>
          <a:lstStyle/>
          <a:p>
            <a:pPr marL="533400" indent="-533400">
              <a:lnSpc>
                <a:spcPct val="90000"/>
              </a:lnSpc>
              <a:spcBef>
                <a:spcPct val="20000"/>
              </a:spcBef>
            </a:pPr>
            <a:r>
              <a:rPr lang="en-US" sz="2400" b="1" u="sng">
                <a:latin typeface="Times New Roman" pitchFamily="18" charset="0"/>
              </a:rPr>
              <a:t>Example 4.6</a:t>
            </a:r>
          </a:p>
          <a:p>
            <a:pPr marL="533400" indent="-533400">
              <a:lnSpc>
                <a:spcPct val="90000"/>
              </a:lnSpc>
              <a:spcBef>
                <a:spcPct val="20000"/>
              </a:spcBef>
            </a:pPr>
            <a:r>
              <a:rPr lang="th-TH" sz="2200">
                <a:latin typeface="Times New Roman" pitchFamily="18" charset="0"/>
              </a:rPr>
              <a:t>A piston-cylinder device contains </a:t>
            </a:r>
            <a:r>
              <a:rPr lang="en-US" sz="2200">
                <a:latin typeface="Times New Roman" pitchFamily="18" charset="0"/>
              </a:rPr>
              <a:t>25</a:t>
            </a:r>
            <a:r>
              <a:rPr lang="th-TH" sz="2200">
                <a:latin typeface="Times New Roman" pitchFamily="18" charset="0"/>
              </a:rPr>
              <a:t> g of </a:t>
            </a:r>
          </a:p>
          <a:p>
            <a:pPr marL="533400" indent="-533400">
              <a:lnSpc>
                <a:spcPct val="90000"/>
              </a:lnSpc>
              <a:spcBef>
                <a:spcPct val="20000"/>
              </a:spcBef>
            </a:pPr>
            <a:r>
              <a:rPr lang="th-TH" sz="2200">
                <a:latin typeface="Times New Roman" pitchFamily="18" charset="0"/>
              </a:rPr>
              <a:t>saturated water vapor, which is maintained </a:t>
            </a:r>
          </a:p>
          <a:p>
            <a:pPr marL="533400" indent="-533400">
              <a:lnSpc>
                <a:spcPct val="90000"/>
              </a:lnSpc>
              <a:spcBef>
                <a:spcPct val="20000"/>
              </a:spcBef>
            </a:pPr>
            <a:r>
              <a:rPr lang="th-TH" sz="2200">
                <a:latin typeface="Times New Roman" pitchFamily="18" charset="0"/>
              </a:rPr>
              <a:t>at a constant pressure of </a:t>
            </a:r>
            <a:r>
              <a:rPr lang="en-US" sz="2200">
                <a:latin typeface="Times New Roman" pitchFamily="18" charset="0"/>
              </a:rPr>
              <a:t>300</a:t>
            </a:r>
            <a:r>
              <a:rPr lang="th-TH" sz="2200">
                <a:latin typeface="Times New Roman" pitchFamily="18" charset="0"/>
              </a:rPr>
              <a:t> kPa. A resistance </a:t>
            </a:r>
          </a:p>
          <a:p>
            <a:pPr marL="533400" indent="-533400">
              <a:lnSpc>
                <a:spcPct val="90000"/>
              </a:lnSpc>
              <a:spcBef>
                <a:spcPct val="20000"/>
              </a:spcBef>
            </a:pPr>
            <a:r>
              <a:rPr lang="th-TH" sz="2200">
                <a:latin typeface="Times New Roman" pitchFamily="18" charset="0"/>
              </a:rPr>
              <a:t>heater within the cylinder is turned on and </a:t>
            </a:r>
          </a:p>
          <a:p>
            <a:pPr marL="533400" indent="-533400">
              <a:lnSpc>
                <a:spcPct val="90000"/>
              </a:lnSpc>
              <a:spcBef>
                <a:spcPct val="20000"/>
              </a:spcBef>
            </a:pPr>
            <a:r>
              <a:rPr lang="th-TH" sz="2200">
                <a:latin typeface="Times New Roman" pitchFamily="18" charset="0"/>
              </a:rPr>
              <a:t>passes a current of </a:t>
            </a:r>
            <a:r>
              <a:rPr lang="en-US" sz="2200">
                <a:latin typeface="Times New Roman" pitchFamily="18" charset="0"/>
              </a:rPr>
              <a:t>0.2</a:t>
            </a:r>
            <a:r>
              <a:rPr lang="th-TH" sz="2200">
                <a:latin typeface="Times New Roman" pitchFamily="18" charset="0"/>
              </a:rPr>
              <a:t> A for </a:t>
            </a:r>
            <a:r>
              <a:rPr lang="en-US" sz="2200">
                <a:latin typeface="Times New Roman" pitchFamily="18" charset="0"/>
              </a:rPr>
              <a:t>5</a:t>
            </a:r>
            <a:r>
              <a:rPr lang="th-TH" sz="2200">
                <a:latin typeface="Times New Roman" pitchFamily="18" charset="0"/>
              </a:rPr>
              <a:t> min from a </a:t>
            </a:r>
            <a:endParaRPr lang="en-US" sz="2200">
              <a:latin typeface="Times New Roman" pitchFamily="18" charset="0"/>
            </a:endParaRPr>
          </a:p>
          <a:p>
            <a:pPr marL="533400" indent="-533400">
              <a:lnSpc>
                <a:spcPct val="90000"/>
              </a:lnSpc>
              <a:spcBef>
                <a:spcPct val="20000"/>
              </a:spcBef>
            </a:pPr>
            <a:r>
              <a:rPr lang="en-US" sz="2200">
                <a:latin typeface="Times New Roman" pitchFamily="18" charset="0"/>
              </a:rPr>
              <a:t>120</a:t>
            </a:r>
            <a:r>
              <a:rPr lang="th-TH" sz="2200">
                <a:latin typeface="Times New Roman" pitchFamily="18" charset="0"/>
              </a:rPr>
              <a:t>-V source. At the same time, a heat loss </a:t>
            </a:r>
          </a:p>
          <a:p>
            <a:pPr marL="533400" indent="-533400">
              <a:lnSpc>
                <a:spcPct val="90000"/>
              </a:lnSpc>
              <a:spcBef>
                <a:spcPct val="20000"/>
              </a:spcBef>
            </a:pPr>
            <a:r>
              <a:rPr lang="th-TH" sz="2200">
                <a:latin typeface="Times New Roman" pitchFamily="18" charset="0"/>
              </a:rPr>
              <a:t>of </a:t>
            </a:r>
            <a:r>
              <a:rPr lang="en-US" sz="2200">
                <a:latin typeface="Times New Roman" pitchFamily="18" charset="0"/>
              </a:rPr>
              <a:t>3.7</a:t>
            </a:r>
            <a:r>
              <a:rPr lang="th-TH" sz="2200">
                <a:latin typeface="Times New Roman" pitchFamily="18" charset="0"/>
              </a:rPr>
              <a:t> kJ occurs. </a:t>
            </a:r>
            <a:r>
              <a:rPr lang="en-US" sz="2200">
                <a:latin typeface="Times New Roman" pitchFamily="18" charset="0"/>
              </a:rPr>
              <a:t>(p.98)</a:t>
            </a:r>
            <a:endParaRPr lang="th-TH" sz="2200">
              <a:latin typeface="Times New Roman" pitchFamily="18" charset="0"/>
            </a:endParaRPr>
          </a:p>
          <a:p>
            <a:pPr marL="533400" indent="-533400">
              <a:lnSpc>
                <a:spcPct val="90000"/>
              </a:lnSpc>
              <a:spcBef>
                <a:spcPct val="20000"/>
              </a:spcBef>
              <a:buFontTx/>
              <a:buAutoNum type="alphaLcParenBoth"/>
            </a:pPr>
            <a:r>
              <a:rPr lang="th-TH" sz="2200">
                <a:latin typeface="Times New Roman" pitchFamily="18" charset="0"/>
              </a:rPr>
              <a:t>Show that for a closed system the </a:t>
            </a:r>
          </a:p>
          <a:p>
            <a:pPr marL="533400" indent="-533400">
              <a:lnSpc>
                <a:spcPct val="90000"/>
              </a:lnSpc>
              <a:spcBef>
                <a:spcPct val="20000"/>
              </a:spcBef>
            </a:pPr>
            <a:r>
              <a:rPr lang="th-TH" sz="2200">
                <a:latin typeface="Times New Roman" pitchFamily="18" charset="0"/>
              </a:rPr>
              <a:t>boundary work </a:t>
            </a:r>
            <a:r>
              <a:rPr lang="th-TH" sz="2200" i="1">
                <a:latin typeface="Times New Roman" pitchFamily="18" charset="0"/>
              </a:rPr>
              <a:t>Wb</a:t>
            </a:r>
            <a:r>
              <a:rPr lang="th-TH" sz="2200">
                <a:latin typeface="Times New Roman" pitchFamily="18" charset="0"/>
              </a:rPr>
              <a:t> and the change in internal energy </a:t>
            </a:r>
            <a:r>
              <a:rPr lang="th-TH" sz="2200" i="1">
                <a:latin typeface="Times New Roman" pitchFamily="18" charset="0"/>
                <a:sym typeface="Symbol" pitchFamily="18" charset="2"/>
              </a:rPr>
              <a:t></a:t>
            </a:r>
            <a:r>
              <a:rPr lang="en-US" sz="2200" i="1">
                <a:latin typeface="Times New Roman" pitchFamily="18" charset="0"/>
              </a:rPr>
              <a:t>U</a:t>
            </a:r>
            <a:r>
              <a:rPr lang="en-US" sz="2200">
                <a:latin typeface="Times New Roman" pitchFamily="18" charset="0"/>
              </a:rPr>
              <a:t> in the first-law </a:t>
            </a:r>
          </a:p>
          <a:p>
            <a:pPr marL="533400" indent="-533400">
              <a:lnSpc>
                <a:spcPct val="90000"/>
              </a:lnSpc>
              <a:spcBef>
                <a:spcPct val="20000"/>
              </a:spcBef>
            </a:pPr>
            <a:r>
              <a:rPr lang="en-US" sz="2200">
                <a:latin typeface="Times New Roman" pitchFamily="18" charset="0"/>
              </a:rPr>
              <a:t>relation can be combined into one term,</a:t>
            </a:r>
            <a:r>
              <a:rPr lang="th-TH" sz="2200">
                <a:latin typeface="Times New Roman" pitchFamily="18" charset="0"/>
              </a:rPr>
              <a:t> </a:t>
            </a:r>
            <a:r>
              <a:rPr lang="th-TH" sz="2200" i="1">
                <a:latin typeface="Times New Roman" pitchFamily="18" charset="0"/>
                <a:sym typeface="Symbol" pitchFamily="18" charset="2"/>
              </a:rPr>
              <a:t></a:t>
            </a:r>
            <a:r>
              <a:rPr lang="en-US" sz="2200" i="1">
                <a:latin typeface="Times New Roman" pitchFamily="18" charset="0"/>
              </a:rPr>
              <a:t>H</a:t>
            </a:r>
            <a:r>
              <a:rPr lang="th-TH" sz="2200">
                <a:latin typeface="Times New Roman" pitchFamily="18" charset="0"/>
              </a:rPr>
              <a:t>,  for a constant pressure process. </a:t>
            </a:r>
          </a:p>
          <a:p>
            <a:pPr marL="533400" indent="-533400">
              <a:lnSpc>
                <a:spcPct val="90000"/>
              </a:lnSpc>
              <a:spcBef>
                <a:spcPct val="20000"/>
              </a:spcBef>
            </a:pPr>
            <a:r>
              <a:rPr lang="en-US" sz="2200">
                <a:latin typeface="Times New Roman" pitchFamily="18" charset="0"/>
              </a:rPr>
              <a:t>(b)  </a:t>
            </a:r>
            <a:r>
              <a:rPr lang="th-TH" sz="2200">
                <a:latin typeface="Times New Roman" pitchFamily="18" charset="0"/>
              </a:rPr>
              <a:t> Determine the final temperature of the steam.</a:t>
            </a:r>
          </a:p>
        </p:txBody>
      </p:sp>
      <p:pic>
        <p:nvPicPr>
          <p:cNvPr id="23571" name="Picture 19" descr="EX4-6A"/>
          <p:cNvPicPr>
            <a:picLocks noChangeAspect="1" noChangeArrowheads="1"/>
          </p:cNvPicPr>
          <p:nvPr/>
        </p:nvPicPr>
        <p:blipFill>
          <a:blip r:embed="rId2" cstate="print"/>
          <a:srcRect/>
          <a:stretch>
            <a:fillRect/>
          </a:stretch>
        </p:blipFill>
        <p:spPr bwMode="auto">
          <a:xfrm>
            <a:off x="5880100" y="1268413"/>
            <a:ext cx="3263900" cy="3529012"/>
          </a:xfrm>
          <a:prstGeom prst="rect">
            <a:avLst/>
          </a:prstGeom>
          <a:noFill/>
        </p:spPr>
      </p:pic>
      <p:sp>
        <p:nvSpPr>
          <p:cNvPr id="23572" name="Rectangle 20"/>
          <p:cNvSpPr>
            <a:spLocks noChangeArrowheads="1"/>
          </p:cNvSpPr>
          <p:nvPr/>
        </p:nvSpPr>
        <p:spPr bwMode="auto">
          <a:xfrm>
            <a:off x="3171031" y="333375"/>
            <a:ext cx="2801938" cy="519113"/>
          </a:xfrm>
          <a:prstGeom prst="rect">
            <a:avLst/>
          </a:prstGeom>
          <a:noFill/>
          <a:ln w="9525">
            <a:noFill/>
            <a:miter lim="800000"/>
            <a:headEnd/>
            <a:tailEnd/>
          </a:ln>
          <a:effectLst/>
        </p:spPr>
        <p:txBody>
          <a:bodyPr wrap="none">
            <a:spAutoFit/>
          </a:bodyPr>
          <a:lstStyle/>
          <a:p>
            <a:r>
              <a:rPr lang="en-US" dirty="0">
                <a:latin typeface="Times New Roman" pitchFamily="18" charset="0"/>
              </a:rPr>
              <a:t>4-4    Enthalpy (2)</a:t>
            </a:r>
          </a:p>
        </p:txBody>
      </p:sp>
      <p:sp>
        <p:nvSpPr>
          <p:cNvPr id="11" name="ตัวยึดหมายเลขภาพนิ่ง 10"/>
          <p:cNvSpPr>
            <a:spLocks noGrp="1"/>
          </p:cNvSpPr>
          <p:nvPr>
            <p:ph type="sldNum" sz="quarter" idx="12"/>
          </p:nvPr>
        </p:nvSpPr>
        <p:spPr/>
        <p:txBody>
          <a:bodyPr/>
          <a:lstStyle/>
          <a:p>
            <a:fld id="{1716C3E1-3E3E-459B-8EBD-40BCD4A47469}" type="slidenum">
              <a:rPr lang="en-US" smtClean="0"/>
              <a:pPr/>
              <a:t>22</a:t>
            </a:fld>
            <a:endParaRPr lang="th-TH"/>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92" name="Line 16"/>
          <p:cNvSpPr>
            <a:spLocks noChangeShapeType="1"/>
          </p:cNvSpPr>
          <p:nvPr/>
        </p:nvSpPr>
        <p:spPr bwMode="auto">
          <a:xfrm>
            <a:off x="827088" y="1125538"/>
            <a:ext cx="7632700" cy="0"/>
          </a:xfrm>
          <a:prstGeom prst="line">
            <a:avLst/>
          </a:prstGeom>
          <a:noFill/>
          <a:ln w="25400">
            <a:solidFill>
              <a:schemeClr val="tx1"/>
            </a:solidFill>
            <a:round/>
            <a:headEnd/>
            <a:tailEnd/>
          </a:ln>
          <a:effectLst/>
        </p:spPr>
        <p:txBody>
          <a:bodyPr/>
          <a:lstStyle/>
          <a:p>
            <a:endParaRPr lang="th-TH"/>
          </a:p>
        </p:txBody>
      </p:sp>
      <p:pic>
        <p:nvPicPr>
          <p:cNvPr id="24611" name="Picture 35" descr="EX4-7A"/>
          <p:cNvPicPr>
            <a:picLocks noChangeAspect="1" noChangeArrowheads="1"/>
          </p:cNvPicPr>
          <p:nvPr/>
        </p:nvPicPr>
        <p:blipFill>
          <a:blip r:embed="rId2" cstate="print"/>
          <a:srcRect/>
          <a:stretch>
            <a:fillRect/>
          </a:stretch>
        </p:blipFill>
        <p:spPr bwMode="auto">
          <a:xfrm>
            <a:off x="5724525" y="1628775"/>
            <a:ext cx="3097213" cy="3600450"/>
          </a:xfrm>
          <a:prstGeom prst="rect">
            <a:avLst/>
          </a:prstGeom>
          <a:noFill/>
          <a:ln w="9525">
            <a:noFill/>
            <a:miter lim="800000"/>
            <a:headEnd/>
            <a:tailEnd/>
          </a:ln>
        </p:spPr>
      </p:pic>
      <p:sp>
        <p:nvSpPr>
          <p:cNvPr id="24614" name="Rectangle 38"/>
          <p:cNvSpPr>
            <a:spLocks noChangeArrowheads="1"/>
          </p:cNvSpPr>
          <p:nvPr/>
        </p:nvSpPr>
        <p:spPr bwMode="auto">
          <a:xfrm>
            <a:off x="539750" y="1412875"/>
            <a:ext cx="5040313" cy="4476750"/>
          </a:xfrm>
          <a:prstGeom prst="rect">
            <a:avLst/>
          </a:prstGeom>
          <a:noFill/>
          <a:ln w="9525">
            <a:noFill/>
            <a:miter lim="800000"/>
            <a:headEnd/>
            <a:tailEnd/>
          </a:ln>
          <a:effectLst/>
        </p:spPr>
        <p:txBody>
          <a:bodyPr>
            <a:spAutoFit/>
          </a:bodyPr>
          <a:lstStyle/>
          <a:p>
            <a:r>
              <a:rPr lang="en-US" sz="2400" b="1" u="sng">
                <a:latin typeface="Times New Roman" pitchFamily="18" charset="0"/>
              </a:rPr>
              <a:t>Example 4.7</a:t>
            </a:r>
          </a:p>
          <a:p>
            <a:r>
              <a:rPr lang="th-TH" sz="2200">
                <a:latin typeface="Times New Roman" pitchFamily="18" charset="0"/>
              </a:rPr>
              <a:t>A rigid tank is divided into two equal parts </a:t>
            </a:r>
          </a:p>
          <a:p>
            <a:r>
              <a:rPr lang="th-TH" sz="2200">
                <a:latin typeface="Times New Roman" pitchFamily="18" charset="0"/>
              </a:rPr>
              <a:t>by a partition. Initially, one side of the tank </a:t>
            </a:r>
          </a:p>
          <a:p>
            <a:r>
              <a:rPr lang="th-TH" sz="2200">
                <a:latin typeface="Times New Roman" pitchFamily="18" charset="0"/>
              </a:rPr>
              <a:t>contains </a:t>
            </a:r>
            <a:r>
              <a:rPr lang="en-US" sz="2200">
                <a:latin typeface="Times New Roman" pitchFamily="18" charset="0"/>
              </a:rPr>
              <a:t>5</a:t>
            </a:r>
            <a:r>
              <a:rPr lang="th-TH" sz="2200">
                <a:latin typeface="Times New Roman" pitchFamily="18" charset="0"/>
              </a:rPr>
              <a:t> kg of water at </a:t>
            </a:r>
            <a:r>
              <a:rPr lang="en-US" sz="2200">
                <a:latin typeface="Times New Roman" pitchFamily="18" charset="0"/>
              </a:rPr>
              <a:t>200</a:t>
            </a:r>
            <a:r>
              <a:rPr lang="th-TH" sz="2200">
                <a:latin typeface="Times New Roman" pitchFamily="18" charset="0"/>
              </a:rPr>
              <a:t> kPa and </a:t>
            </a:r>
            <a:r>
              <a:rPr lang="en-US" sz="2200">
                <a:latin typeface="Times New Roman" pitchFamily="18" charset="0"/>
              </a:rPr>
              <a:t>25°C, and the other side is evacuated. The partition is then removed, and the water expands into the entire tank. The water is allowed to exchange heat with its surroundings until the temperature in the tank returns to the initial value of 25°C. Determine (a) the volume of the tank, (b) the final pressure, and (c) the heat transfer for this process. (p.99)</a:t>
            </a:r>
          </a:p>
        </p:txBody>
      </p:sp>
      <p:sp>
        <p:nvSpPr>
          <p:cNvPr id="24615" name="Rectangle 39"/>
          <p:cNvSpPr>
            <a:spLocks noChangeArrowheads="1"/>
          </p:cNvSpPr>
          <p:nvPr/>
        </p:nvSpPr>
        <p:spPr bwMode="auto">
          <a:xfrm>
            <a:off x="3171031" y="333375"/>
            <a:ext cx="2801938" cy="519113"/>
          </a:xfrm>
          <a:prstGeom prst="rect">
            <a:avLst/>
          </a:prstGeom>
          <a:noFill/>
          <a:ln w="9525">
            <a:noFill/>
            <a:miter lim="800000"/>
            <a:headEnd/>
            <a:tailEnd/>
          </a:ln>
          <a:effectLst/>
        </p:spPr>
        <p:txBody>
          <a:bodyPr wrap="none">
            <a:spAutoFit/>
          </a:bodyPr>
          <a:lstStyle/>
          <a:p>
            <a:r>
              <a:rPr lang="en-US" dirty="0">
                <a:latin typeface="Times New Roman" pitchFamily="18" charset="0"/>
              </a:rPr>
              <a:t>4-4    Enthalpy (3)</a:t>
            </a:r>
          </a:p>
        </p:txBody>
      </p:sp>
      <p:sp>
        <p:nvSpPr>
          <p:cNvPr id="11" name="ตัวยึดหมายเลขภาพนิ่ง 10"/>
          <p:cNvSpPr>
            <a:spLocks noGrp="1"/>
          </p:cNvSpPr>
          <p:nvPr>
            <p:ph type="sldNum" sz="quarter" idx="12"/>
          </p:nvPr>
        </p:nvSpPr>
        <p:spPr/>
        <p:txBody>
          <a:bodyPr/>
          <a:lstStyle/>
          <a:p>
            <a:fld id="{1716C3E1-3E3E-459B-8EBD-40BCD4A47469}" type="slidenum">
              <a:rPr lang="en-US" smtClean="0"/>
              <a:pPr/>
              <a:t>23</a:t>
            </a:fld>
            <a:endParaRPr lang="th-TH"/>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27" name="Rectangle 27"/>
          <p:cNvSpPr>
            <a:spLocks noChangeArrowheads="1"/>
          </p:cNvSpPr>
          <p:nvPr/>
        </p:nvSpPr>
        <p:spPr bwMode="auto">
          <a:xfrm>
            <a:off x="5364163" y="4724400"/>
            <a:ext cx="2016125" cy="720725"/>
          </a:xfrm>
          <a:prstGeom prst="rect">
            <a:avLst/>
          </a:prstGeom>
          <a:solidFill>
            <a:srgbClr val="FFFF99"/>
          </a:solidFill>
          <a:ln w="9525">
            <a:solidFill>
              <a:schemeClr val="tx1"/>
            </a:solidFill>
            <a:miter lim="800000"/>
            <a:headEnd/>
            <a:tailEnd/>
          </a:ln>
          <a:effectLst/>
        </p:spPr>
        <p:txBody>
          <a:bodyPr wrap="none" anchor="ctr"/>
          <a:lstStyle/>
          <a:p>
            <a:endParaRPr lang="th-TH"/>
          </a:p>
        </p:txBody>
      </p:sp>
      <p:sp>
        <p:nvSpPr>
          <p:cNvPr id="25606" name="Line 6"/>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25610" name="Rectangle 10"/>
          <p:cNvSpPr>
            <a:spLocks noChangeArrowheads="1"/>
          </p:cNvSpPr>
          <p:nvPr/>
        </p:nvSpPr>
        <p:spPr bwMode="auto">
          <a:xfrm>
            <a:off x="2851150" y="476250"/>
            <a:ext cx="3441700" cy="519113"/>
          </a:xfrm>
          <a:prstGeom prst="rect">
            <a:avLst/>
          </a:prstGeom>
          <a:noFill/>
          <a:ln w="9525">
            <a:noFill/>
            <a:miter lim="800000"/>
            <a:headEnd/>
            <a:tailEnd/>
          </a:ln>
          <a:effectLst/>
        </p:spPr>
        <p:txBody>
          <a:bodyPr wrap="none">
            <a:spAutoFit/>
          </a:bodyPr>
          <a:lstStyle/>
          <a:p>
            <a:r>
              <a:rPr lang="en-US" dirty="0">
                <a:latin typeface="Times New Roman" pitchFamily="18" charset="0"/>
              </a:rPr>
              <a:t>4-5    Specific Heat (1)</a:t>
            </a:r>
          </a:p>
        </p:txBody>
      </p:sp>
      <p:pic>
        <p:nvPicPr>
          <p:cNvPr id="25619" name="Picture 19" descr="fig4-4a"/>
          <p:cNvPicPr>
            <a:picLocks noChangeAspect="1" noChangeArrowheads="1"/>
          </p:cNvPicPr>
          <p:nvPr/>
        </p:nvPicPr>
        <p:blipFill>
          <a:blip r:embed="rId3" cstate="print"/>
          <a:srcRect/>
          <a:stretch>
            <a:fillRect/>
          </a:stretch>
        </p:blipFill>
        <p:spPr bwMode="auto">
          <a:xfrm>
            <a:off x="755650" y="3140770"/>
            <a:ext cx="3528318" cy="3528318"/>
          </a:xfrm>
          <a:prstGeom prst="rect">
            <a:avLst/>
          </a:prstGeom>
          <a:noFill/>
          <a:ln w="9525">
            <a:noFill/>
            <a:miter lim="800000"/>
            <a:headEnd/>
            <a:tailEnd/>
          </a:ln>
        </p:spPr>
      </p:pic>
      <p:sp>
        <p:nvSpPr>
          <p:cNvPr id="25621" name="Text Box 21"/>
          <p:cNvSpPr txBox="1">
            <a:spLocks noChangeArrowheads="1"/>
          </p:cNvSpPr>
          <p:nvPr/>
        </p:nvSpPr>
        <p:spPr bwMode="auto">
          <a:xfrm>
            <a:off x="755650" y="1268413"/>
            <a:ext cx="7759700" cy="1766887"/>
          </a:xfrm>
          <a:prstGeom prst="rect">
            <a:avLst/>
          </a:prstGeom>
          <a:noFill/>
          <a:ln w="9525">
            <a:noFill/>
            <a:miter lim="800000"/>
            <a:headEnd/>
            <a:tailEnd/>
          </a:ln>
          <a:effectLst/>
        </p:spPr>
        <p:txBody>
          <a:bodyPr wrap="none">
            <a:spAutoFit/>
          </a:bodyPr>
          <a:lstStyle/>
          <a:p>
            <a:pPr marL="533400" indent="-533400"/>
            <a:r>
              <a:rPr lang="en-US" sz="2200" b="1" i="1">
                <a:latin typeface="Times New Roman" pitchFamily="18" charset="0"/>
              </a:rPr>
              <a:t>Specific heat</a:t>
            </a:r>
            <a:r>
              <a:rPr lang="en-US" sz="2200">
                <a:latin typeface="Times New Roman" pitchFamily="18" charset="0"/>
              </a:rPr>
              <a:t> : the energy required to raise the temperature of a unit</a:t>
            </a:r>
          </a:p>
          <a:p>
            <a:pPr marL="533400" indent="-533400"/>
            <a:r>
              <a:rPr lang="en-US" sz="2200">
                <a:latin typeface="Times New Roman" pitchFamily="18" charset="0"/>
              </a:rPr>
              <a:t>Mass of a substance by one degree.</a:t>
            </a:r>
          </a:p>
          <a:p>
            <a:pPr marL="533400" indent="-533400"/>
            <a:r>
              <a:rPr lang="en-US" sz="2200">
                <a:latin typeface="Times New Roman" pitchFamily="18" charset="0"/>
              </a:rPr>
              <a:t>There are two kinds of specific heat: </a:t>
            </a:r>
          </a:p>
          <a:p>
            <a:pPr marL="533400" indent="-533400"/>
            <a:r>
              <a:rPr lang="en-US" sz="2200">
                <a:latin typeface="Times New Roman" pitchFamily="18" charset="0"/>
              </a:rPr>
              <a:t>1) specific heat at constant volume</a:t>
            </a:r>
            <a:r>
              <a:rPr lang="th-TH" sz="2200">
                <a:latin typeface="Times New Roman" pitchFamily="18" charset="0"/>
              </a:rPr>
              <a:t> </a:t>
            </a:r>
            <a:r>
              <a:rPr lang="en-US" sz="2200" b="1" i="1">
                <a:latin typeface="Times New Roman" pitchFamily="18" charset="0"/>
              </a:rPr>
              <a:t>C</a:t>
            </a:r>
            <a:r>
              <a:rPr lang="en-US" sz="2200" b="1" i="1" baseline="-25000">
                <a:latin typeface="Times New Roman" pitchFamily="18" charset="0"/>
              </a:rPr>
              <a:t>v</a:t>
            </a:r>
            <a:endParaRPr lang="en-US" sz="2200" b="1" i="1">
              <a:latin typeface="Times New Roman" pitchFamily="18" charset="0"/>
            </a:endParaRPr>
          </a:p>
          <a:p>
            <a:pPr marL="533400" indent="-533400"/>
            <a:r>
              <a:rPr lang="en-US" sz="2200">
                <a:latin typeface="Times New Roman" pitchFamily="18" charset="0"/>
              </a:rPr>
              <a:t>2) Specific heat at constant pressure </a:t>
            </a:r>
            <a:r>
              <a:rPr lang="en-US" sz="2200" b="1" i="1">
                <a:latin typeface="Times New Roman" pitchFamily="18" charset="0"/>
              </a:rPr>
              <a:t>C</a:t>
            </a:r>
            <a:r>
              <a:rPr lang="en-US" sz="2200" b="1" i="1" baseline="-25000">
                <a:latin typeface="Times New Roman" pitchFamily="18" charset="0"/>
              </a:rPr>
              <a:t>p</a:t>
            </a:r>
            <a:endParaRPr lang="th-TH" sz="2200" b="1" i="1" baseline="-25000">
              <a:latin typeface="Times New Roman" pitchFamily="18" charset="0"/>
            </a:endParaRPr>
          </a:p>
        </p:txBody>
      </p:sp>
      <p:sp>
        <p:nvSpPr>
          <p:cNvPr id="25622" name="Rectangle 22"/>
          <p:cNvSpPr>
            <a:spLocks noChangeArrowheads="1"/>
          </p:cNvSpPr>
          <p:nvPr/>
        </p:nvSpPr>
        <p:spPr bwMode="auto">
          <a:xfrm>
            <a:off x="4410397" y="3213100"/>
            <a:ext cx="4410075" cy="427038"/>
          </a:xfrm>
          <a:prstGeom prst="rect">
            <a:avLst/>
          </a:prstGeom>
          <a:noFill/>
          <a:ln w="9525">
            <a:noFill/>
            <a:miter lim="800000"/>
            <a:headEnd/>
            <a:tailEnd/>
          </a:ln>
          <a:effectLst/>
        </p:spPr>
        <p:txBody>
          <a:bodyPr wrap="none">
            <a:spAutoFit/>
          </a:bodyPr>
          <a:lstStyle/>
          <a:p>
            <a:r>
              <a:rPr lang="en-US" sz="2200" u="sng" dirty="0">
                <a:latin typeface="Times New Roman" pitchFamily="18" charset="0"/>
              </a:rPr>
              <a:t>1) specific heat at constant volume</a:t>
            </a:r>
            <a:r>
              <a:rPr lang="th-TH" sz="2200" u="sng" dirty="0">
                <a:latin typeface="Times New Roman" pitchFamily="18" charset="0"/>
              </a:rPr>
              <a:t> </a:t>
            </a:r>
            <a:r>
              <a:rPr lang="en-US" sz="2200" b="1" i="1" u="sng" dirty="0" err="1">
                <a:latin typeface="Times New Roman" pitchFamily="18" charset="0"/>
              </a:rPr>
              <a:t>C</a:t>
            </a:r>
            <a:r>
              <a:rPr lang="en-US" sz="2200" b="1" i="1" u="sng" baseline="-25000" dirty="0" err="1">
                <a:latin typeface="Times New Roman" pitchFamily="18" charset="0"/>
              </a:rPr>
              <a:t>v</a:t>
            </a:r>
            <a:endParaRPr lang="th-TH" sz="2200" b="1" i="1" u="sng" dirty="0">
              <a:latin typeface="Times New Roman" pitchFamily="18" charset="0"/>
            </a:endParaRPr>
          </a:p>
        </p:txBody>
      </p:sp>
      <p:graphicFrame>
        <p:nvGraphicFramePr>
          <p:cNvPr id="25624" name="Object 24"/>
          <p:cNvGraphicFramePr>
            <a:graphicFrameLocks noChangeAspect="1"/>
          </p:cNvGraphicFramePr>
          <p:nvPr/>
        </p:nvGraphicFramePr>
        <p:xfrm>
          <a:off x="5580063" y="3716338"/>
          <a:ext cx="1498600" cy="944562"/>
        </p:xfrm>
        <a:graphic>
          <a:graphicData uri="http://schemas.openxmlformats.org/presentationml/2006/ole">
            <p:oleObj spid="_x0000_s25624" name="Equation" r:id="rId4" imgW="749160" imgH="444240" progId="Equation.3">
              <p:embed/>
            </p:oleObj>
          </a:graphicData>
        </a:graphic>
      </p:graphicFrame>
      <p:graphicFrame>
        <p:nvGraphicFramePr>
          <p:cNvPr id="25625" name="Object 25"/>
          <p:cNvGraphicFramePr>
            <a:graphicFrameLocks noChangeAspect="1"/>
          </p:cNvGraphicFramePr>
          <p:nvPr/>
        </p:nvGraphicFramePr>
        <p:xfrm>
          <a:off x="5651500" y="4868863"/>
          <a:ext cx="1371600" cy="485775"/>
        </p:xfrm>
        <a:graphic>
          <a:graphicData uri="http://schemas.openxmlformats.org/presentationml/2006/ole">
            <p:oleObj spid="_x0000_s25625" name="Equation" r:id="rId5" imgW="685800" imgH="228600" progId="Equation.3">
              <p:embed/>
            </p:oleObj>
          </a:graphicData>
        </a:graphic>
      </p:graphicFrame>
      <p:sp>
        <p:nvSpPr>
          <p:cNvPr id="25626" name="Text Box 26"/>
          <p:cNvSpPr txBox="1">
            <a:spLocks noChangeArrowheads="1"/>
          </p:cNvSpPr>
          <p:nvPr/>
        </p:nvSpPr>
        <p:spPr bwMode="auto">
          <a:xfrm>
            <a:off x="5148263" y="5589588"/>
            <a:ext cx="2371725" cy="427037"/>
          </a:xfrm>
          <a:prstGeom prst="rect">
            <a:avLst/>
          </a:prstGeom>
          <a:noFill/>
          <a:ln w="9525">
            <a:noFill/>
            <a:miter lim="800000"/>
            <a:headEnd/>
            <a:tailEnd/>
          </a:ln>
          <a:effectLst/>
        </p:spPr>
        <p:txBody>
          <a:bodyPr wrap="none">
            <a:spAutoFit/>
          </a:bodyPr>
          <a:lstStyle/>
          <a:p>
            <a:r>
              <a:rPr lang="en-US" sz="2200">
                <a:latin typeface="Times New Roman" pitchFamily="18" charset="0"/>
              </a:rPr>
              <a:t>At constant volume</a:t>
            </a:r>
            <a:endParaRPr lang="th-TH" sz="2200">
              <a:latin typeface="Times New Roman" pitchFamily="18" charset="0"/>
            </a:endParaRPr>
          </a:p>
        </p:txBody>
      </p:sp>
      <p:sp>
        <p:nvSpPr>
          <p:cNvPr id="25629" name="AutoShape 29"/>
          <p:cNvSpPr>
            <a:spLocks noChangeArrowheads="1"/>
          </p:cNvSpPr>
          <p:nvPr/>
        </p:nvSpPr>
        <p:spPr bwMode="auto">
          <a:xfrm>
            <a:off x="7740650" y="4149725"/>
            <a:ext cx="504825" cy="935038"/>
          </a:xfrm>
          <a:prstGeom prst="curvedLeftArrow">
            <a:avLst>
              <a:gd name="adj1" fmla="val 37044"/>
              <a:gd name="adj2" fmla="val 74088"/>
              <a:gd name="adj3" fmla="val 33333"/>
            </a:avLst>
          </a:prstGeom>
          <a:solidFill>
            <a:schemeClr val="accent1"/>
          </a:solidFill>
          <a:ln w="9525">
            <a:solidFill>
              <a:schemeClr val="tx1"/>
            </a:solidFill>
            <a:miter lim="800000"/>
            <a:headEnd/>
            <a:tailEnd/>
          </a:ln>
          <a:effectLst/>
        </p:spPr>
        <p:txBody>
          <a:bodyPr wrap="none" anchor="ctr"/>
          <a:lstStyle/>
          <a:p>
            <a:endParaRPr lang="th-TH"/>
          </a:p>
        </p:txBody>
      </p:sp>
      <p:sp>
        <p:nvSpPr>
          <p:cNvPr id="17" name="ตัวยึดหมายเลขภาพนิ่ง 16"/>
          <p:cNvSpPr>
            <a:spLocks noGrp="1"/>
          </p:cNvSpPr>
          <p:nvPr>
            <p:ph type="sldNum" sz="quarter" idx="12"/>
          </p:nvPr>
        </p:nvSpPr>
        <p:spPr/>
        <p:txBody>
          <a:bodyPr/>
          <a:lstStyle/>
          <a:p>
            <a:fld id="{1716C3E1-3E3E-459B-8EBD-40BCD4A47469}" type="slidenum">
              <a:rPr lang="en-US" smtClean="0"/>
              <a:pPr/>
              <a:t>24</a:t>
            </a:fld>
            <a:endParaRPr lang="th-TH"/>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8" name="Rectangle 18"/>
          <p:cNvSpPr>
            <a:spLocks noChangeArrowheads="1"/>
          </p:cNvSpPr>
          <p:nvPr/>
        </p:nvSpPr>
        <p:spPr bwMode="auto">
          <a:xfrm>
            <a:off x="3419475" y="5300663"/>
            <a:ext cx="1800225" cy="792162"/>
          </a:xfrm>
          <a:prstGeom prst="rect">
            <a:avLst/>
          </a:prstGeom>
          <a:solidFill>
            <a:srgbClr val="FFFF99"/>
          </a:solidFill>
          <a:ln w="9525">
            <a:solidFill>
              <a:schemeClr val="tx1"/>
            </a:solidFill>
            <a:miter lim="800000"/>
            <a:headEnd/>
            <a:tailEnd/>
          </a:ln>
          <a:effectLst/>
        </p:spPr>
        <p:txBody>
          <a:bodyPr wrap="none" anchor="ctr"/>
          <a:lstStyle/>
          <a:p>
            <a:endParaRPr lang="th-TH"/>
          </a:p>
        </p:txBody>
      </p:sp>
      <p:sp>
        <p:nvSpPr>
          <p:cNvPr id="30725" name="Line 5"/>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30732" name="Rectangle 12"/>
          <p:cNvSpPr>
            <a:spLocks noChangeArrowheads="1"/>
          </p:cNvSpPr>
          <p:nvPr/>
        </p:nvSpPr>
        <p:spPr bwMode="auto">
          <a:xfrm>
            <a:off x="2851150" y="476250"/>
            <a:ext cx="3441700" cy="519113"/>
          </a:xfrm>
          <a:prstGeom prst="rect">
            <a:avLst/>
          </a:prstGeom>
          <a:noFill/>
          <a:ln w="9525">
            <a:noFill/>
            <a:miter lim="800000"/>
            <a:headEnd/>
            <a:tailEnd/>
          </a:ln>
          <a:effectLst/>
        </p:spPr>
        <p:txBody>
          <a:bodyPr wrap="none">
            <a:spAutoFit/>
          </a:bodyPr>
          <a:lstStyle/>
          <a:p>
            <a:r>
              <a:rPr lang="en-US" dirty="0">
                <a:latin typeface="Times New Roman" pitchFamily="18" charset="0"/>
              </a:rPr>
              <a:t>4-5    Specific Heat (2)</a:t>
            </a:r>
          </a:p>
        </p:txBody>
      </p:sp>
      <p:pic>
        <p:nvPicPr>
          <p:cNvPr id="30733" name="Picture 13" descr="fig4-4b"/>
          <p:cNvPicPr>
            <a:picLocks noChangeAspect="1" noChangeArrowheads="1"/>
          </p:cNvPicPr>
          <p:nvPr/>
        </p:nvPicPr>
        <p:blipFill>
          <a:blip r:embed="rId3" cstate="print"/>
          <a:srcRect/>
          <a:stretch>
            <a:fillRect/>
          </a:stretch>
        </p:blipFill>
        <p:spPr bwMode="auto">
          <a:xfrm>
            <a:off x="5327650" y="1412875"/>
            <a:ext cx="3816350" cy="3887788"/>
          </a:xfrm>
          <a:prstGeom prst="rect">
            <a:avLst/>
          </a:prstGeom>
          <a:noFill/>
        </p:spPr>
      </p:pic>
      <p:sp>
        <p:nvSpPr>
          <p:cNvPr id="30734" name="Rectangle 14"/>
          <p:cNvSpPr>
            <a:spLocks noChangeArrowheads="1"/>
          </p:cNvSpPr>
          <p:nvPr/>
        </p:nvSpPr>
        <p:spPr bwMode="auto">
          <a:xfrm>
            <a:off x="684213" y="4437063"/>
            <a:ext cx="4513262" cy="427037"/>
          </a:xfrm>
          <a:prstGeom prst="rect">
            <a:avLst/>
          </a:prstGeom>
          <a:noFill/>
          <a:ln w="9525">
            <a:noFill/>
            <a:miter lim="800000"/>
            <a:headEnd/>
            <a:tailEnd/>
          </a:ln>
          <a:effectLst/>
        </p:spPr>
        <p:txBody>
          <a:bodyPr wrap="none">
            <a:spAutoFit/>
          </a:bodyPr>
          <a:lstStyle/>
          <a:p>
            <a:r>
              <a:rPr lang="en-US" sz="2200" u="sng">
                <a:latin typeface="Times New Roman" pitchFamily="18" charset="0"/>
              </a:rPr>
              <a:t>2) specific heat at constant pressure</a:t>
            </a:r>
            <a:r>
              <a:rPr lang="th-TH" sz="2200" u="sng">
                <a:latin typeface="Times New Roman" pitchFamily="18" charset="0"/>
              </a:rPr>
              <a:t> </a:t>
            </a:r>
            <a:r>
              <a:rPr lang="en-US" sz="2200" b="1" i="1" u="sng">
                <a:latin typeface="Times New Roman" pitchFamily="18" charset="0"/>
              </a:rPr>
              <a:t>C</a:t>
            </a:r>
            <a:r>
              <a:rPr lang="en-US" sz="2200" b="1" i="1" u="sng" baseline="-25000">
                <a:latin typeface="Times New Roman" pitchFamily="18" charset="0"/>
              </a:rPr>
              <a:t>p</a:t>
            </a:r>
            <a:endParaRPr lang="th-TH" sz="2200" b="1" i="1" u="sng">
              <a:latin typeface="Times New Roman" pitchFamily="18" charset="0"/>
            </a:endParaRPr>
          </a:p>
        </p:txBody>
      </p:sp>
      <p:graphicFrame>
        <p:nvGraphicFramePr>
          <p:cNvPr id="30735" name="Object 15"/>
          <p:cNvGraphicFramePr>
            <a:graphicFrameLocks noChangeAspect="1"/>
          </p:cNvGraphicFramePr>
          <p:nvPr/>
        </p:nvGraphicFramePr>
        <p:xfrm>
          <a:off x="971550" y="5229225"/>
          <a:ext cx="1574800" cy="971550"/>
        </p:xfrm>
        <a:graphic>
          <a:graphicData uri="http://schemas.openxmlformats.org/presentationml/2006/ole">
            <p:oleObj spid="_x0000_s30735" name="Equation" r:id="rId4" imgW="787320" imgH="457200" progId="Equation.3">
              <p:embed/>
            </p:oleObj>
          </a:graphicData>
        </a:graphic>
      </p:graphicFrame>
      <p:graphicFrame>
        <p:nvGraphicFramePr>
          <p:cNvPr id="30736" name="Object 16"/>
          <p:cNvGraphicFramePr>
            <a:graphicFrameLocks noChangeAspect="1"/>
          </p:cNvGraphicFramePr>
          <p:nvPr/>
        </p:nvGraphicFramePr>
        <p:xfrm>
          <a:off x="3635375" y="5445125"/>
          <a:ext cx="1397000" cy="512763"/>
        </p:xfrm>
        <a:graphic>
          <a:graphicData uri="http://schemas.openxmlformats.org/presentationml/2006/ole">
            <p:oleObj spid="_x0000_s30736" name="Equation" r:id="rId5" imgW="698400" imgH="241200" progId="Equation.3">
              <p:embed/>
            </p:oleObj>
          </a:graphicData>
        </a:graphic>
      </p:graphicFrame>
      <p:sp>
        <p:nvSpPr>
          <p:cNvPr id="30737" name="Text Box 17"/>
          <p:cNvSpPr txBox="1">
            <a:spLocks noChangeArrowheads="1"/>
          </p:cNvSpPr>
          <p:nvPr/>
        </p:nvSpPr>
        <p:spPr bwMode="auto">
          <a:xfrm>
            <a:off x="6011863" y="5445125"/>
            <a:ext cx="2463800" cy="427038"/>
          </a:xfrm>
          <a:prstGeom prst="rect">
            <a:avLst/>
          </a:prstGeom>
          <a:noFill/>
          <a:ln w="9525">
            <a:noFill/>
            <a:miter lim="800000"/>
            <a:headEnd/>
            <a:tailEnd/>
          </a:ln>
          <a:effectLst/>
        </p:spPr>
        <p:txBody>
          <a:bodyPr wrap="none">
            <a:spAutoFit/>
          </a:bodyPr>
          <a:lstStyle/>
          <a:p>
            <a:r>
              <a:rPr lang="en-US" sz="2200">
                <a:latin typeface="Times New Roman" pitchFamily="18" charset="0"/>
              </a:rPr>
              <a:t>At constant pressure</a:t>
            </a:r>
            <a:endParaRPr lang="th-TH" sz="2200">
              <a:latin typeface="Times New Roman" pitchFamily="18" charset="0"/>
            </a:endParaRPr>
          </a:p>
        </p:txBody>
      </p:sp>
      <p:sp>
        <p:nvSpPr>
          <p:cNvPr id="30739" name="AutoShape 19"/>
          <p:cNvSpPr>
            <a:spLocks noChangeArrowheads="1"/>
          </p:cNvSpPr>
          <p:nvPr/>
        </p:nvSpPr>
        <p:spPr bwMode="auto">
          <a:xfrm>
            <a:off x="2627313" y="5589588"/>
            <a:ext cx="504825" cy="215900"/>
          </a:xfrm>
          <a:prstGeom prst="rightArrow">
            <a:avLst>
              <a:gd name="adj1" fmla="val 50000"/>
              <a:gd name="adj2" fmla="val 58456"/>
            </a:avLst>
          </a:prstGeom>
          <a:solidFill>
            <a:schemeClr val="accent1"/>
          </a:solidFill>
          <a:ln w="9525">
            <a:solidFill>
              <a:schemeClr val="tx1"/>
            </a:solidFill>
            <a:miter lim="800000"/>
            <a:headEnd/>
            <a:tailEnd/>
          </a:ln>
          <a:effectLst/>
        </p:spPr>
        <p:txBody>
          <a:bodyPr wrap="none" anchor="ctr"/>
          <a:lstStyle/>
          <a:p>
            <a:endParaRPr lang="th-TH"/>
          </a:p>
        </p:txBody>
      </p:sp>
      <p:graphicFrame>
        <p:nvGraphicFramePr>
          <p:cNvPr id="30740" name="Object 20"/>
          <p:cNvGraphicFramePr>
            <a:graphicFrameLocks noChangeAspect="1"/>
          </p:cNvGraphicFramePr>
          <p:nvPr/>
        </p:nvGraphicFramePr>
        <p:xfrm>
          <a:off x="1835150" y="1916113"/>
          <a:ext cx="1625600" cy="431800"/>
        </p:xfrm>
        <a:graphic>
          <a:graphicData uri="http://schemas.openxmlformats.org/presentationml/2006/ole">
            <p:oleObj spid="_x0000_s30740" name="Equation" r:id="rId6" imgW="812520" imgH="203040" progId="Equation.3">
              <p:embed/>
            </p:oleObj>
          </a:graphicData>
        </a:graphic>
      </p:graphicFrame>
      <p:sp>
        <p:nvSpPr>
          <p:cNvPr id="30741" name="Line 21"/>
          <p:cNvSpPr>
            <a:spLocks noChangeShapeType="1"/>
          </p:cNvSpPr>
          <p:nvPr/>
        </p:nvSpPr>
        <p:spPr bwMode="auto">
          <a:xfrm>
            <a:off x="5292725" y="1196975"/>
            <a:ext cx="0" cy="2952750"/>
          </a:xfrm>
          <a:prstGeom prst="line">
            <a:avLst/>
          </a:prstGeom>
          <a:noFill/>
          <a:ln w="9525">
            <a:solidFill>
              <a:schemeClr val="tx1"/>
            </a:solidFill>
            <a:round/>
            <a:headEnd/>
            <a:tailEnd/>
          </a:ln>
          <a:effectLst/>
        </p:spPr>
        <p:txBody>
          <a:bodyPr/>
          <a:lstStyle/>
          <a:p>
            <a:endParaRPr lang="th-TH"/>
          </a:p>
        </p:txBody>
      </p:sp>
      <p:sp>
        <p:nvSpPr>
          <p:cNvPr id="30742" name="Text Box 22"/>
          <p:cNvSpPr txBox="1">
            <a:spLocks noChangeArrowheads="1"/>
          </p:cNvSpPr>
          <p:nvPr/>
        </p:nvSpPr>
        <p:spPr bwMode="auto">
          <a:xfrm>
            <a:off x="971550" y="2565400"/>
            <a:ext cx="3251200" cy="427038"/>
          </a:xfrm>
          <a:prstGeom prst="rect">
            <a:avLst/>
          </a:prstGeom>
          <a:noFill/>
          <a:ln w="9525">
            <a:noFill/>
            <a:miter lim="800000"/>
            <a:headEnd/>
            <a:tailEnd/>
          </a:ln>
          <a:effectLst/>
        </p:spPr>
        <p:txBody>
          <a:bodyPr wrap="none">
            <a:spAutoFit/>
          </a:bodyPr>
          <a:lstStyle/>
          <a:p>
            <a:r>
              <a:rPr lang="en-US" sz="2200">
                <a:latin typeface="Times New Roman" pitchFamily="18" charset="0"/>
              </a:rPr>
              <a:t>At constant volume (</a:t>
            </a:r>
            <a:r>
              <a:rPr lang="en-US" sz="2200" i="1">
                <a:latin typeface="Times New Roman" pitchFamily="18" charset="0"/>
              </a:rPr>
              <a:t>w</a:t>
            </a:r>
            <a:r>
              <a:rPr lang="en-US" sz="2200">
                <a:latin typeface="Times New Roman" pitchFamily="18" charset="0"/>
              </a:rPr>
              <a:t> = 0)</a:t>
            </a:r>
            <a:endParaRPr lang="th-TH" sz="2200">
              <a:latin typeface="Times New Roman" pitchFamily="18" charset="0"/>
            </a:endParaRPr>
          </a:p>
        </p:txBody>
      </p:sp>
      <p:sp>
        <p:nvSpPr>
          <p:cNvPr id="30743" name="Text Box 23"/>
          <p:cNvSpPr txBox="1">
            <a:spLocks noChangeArrowheads="1"/>
          </p:cNvSpPr>
          <p:nvPr/>
        </p:nvSpPr>
        <p:spPr bwMode="auto">
          <a:xfrm>
            <a:off x="900113" y="1341438"/>
            <a:ext cx="3905250" cy="427037"/>
          </a:xfrm>
          <a:prstGeom prst="rect">
            <a:avLst/>
          </a:prstGeom>
          <a:noFill/>
          <a:ln w="9525">
            <a:noFill/>
            <a:miter lim="800000"/>
            <a:headEnd/>
            <a:tailEnd/>
          </a:ln>
          <a:effectLst/>
        </p:spPr>
        <p:txBody>
          <a:bodyPr wrap="none">
            <a:spAutoFit/>
          </a:bodyPr>
          <a:lstStyle/>
          <a:p>
            <a:r>
              <a:rPr lang="en-US" sz="2200">
                <a:latin typeface="Times New Roman" pitchFamily="18" charset="0"/>
              </a:rPr>
              <a:t>From 1</a:t>
            </a:r>
            <a:r>
              <a:rPr lang="en-US" sz="2200" baseline="30000">
                <a:latin typeface="Times New Roman" pitchFamily="18" charset="0"/>
              </a:rPr>
              <a:t>st</a:t>
            </a:r>
            <a:r>
              <a:rPr lang="en-US" sz="2200">
                <a:latin typeface="Times New Roman" pitchFamily="18" charset="0"/>
              </a:rPr>
              <a:t> law of thermodynamics,</a:t>
            </a:r>
            <a:endParaRPr lang="th-TH" sz="2200">
              <a:latin typeface="Times New Roman" pitchFamily="18" charset="0"/>
            </a:endParaRPr>
          </a:p>
        </p:txBody>
      </p:sp>
      <p:graphicFrame>
        <p:nvGraphicFramePr>
          <p:cNvPr id="30744" name="Object 24"/>
          <p:cNvGraphicFramePr>
            <a:graphicFrameLocks noChangeAspect="1"/>
          </p:cNvGraphicFramePr>
          <p:nvPr/>
        </p:nvGraphicFramePr>
        <p:xfrm>
          <a:off x="1692275" y="3284538"/>
          <a:ext cx="1981200" cy="485775"/>
        </p:xfrm>
        <a:graphic>
          <a:graphicData uri="http://schemas.openxmlformats.org/presentationml/2006/ole">
            <p:oleObj spid="_x0000_s30744" name="Equation" r:id="rId7" imgW="990360" imgH="228600" progId="Equation.3">
              <p:embed/>
            </p:oleObj>
          </a:graphicData>
        </a:graphic>
      </p:graphicFrame>
      <p:sp>
        <p:nvSpPr>
          <p:cNvPr id="30745" name="Line 25"/>
          <p:cNvSpPr>
            <a:spLocks noChangeShapeType="1"/>
          </p:cNvSpPr>
          <p:nvPr/>
        </p:nvSpPr>
        <p:spPr bwMode="auto">
          <a:xfrm flipH="1">
            <a:off x="827088" y="4149725"/>
            <a:ext cx="4465637" cy="0"/>
          </a:xfrm>
          <a:prstGeom prst="line">
            <a:avLst/>
          </a:prstGeom>
          <a:noFill/>
          <a:ln w="9525">
            <a:solidFill>
              <a:schemeClr val="tx1"/>
            </a:solidFill>
            <a:round/>
            <a:headEnd/>
            <a:tailEnd/>
          </a:ln>
          <a:effectLst/>
        </p:spPr>
        <p:txBody>
          <a:bodyPr/>
          <a:lstStyle/>
          <a:p>
            <a:endParaRPr lang="th-TH"/>
          </a:p>
        </p:txBody>
      </p:sp>
      <p:sp>
        <p:nvSpPr>
          <p:cNvPr id="22" name="ตัวยึดหมายเลขภาพนิ่ง 21"/>
          <p:cNvSpPr>
            <a:spLocks noGrp="1"/>
          </p:cNvSpPr>
          <p:nvPr>
            <p:ph type="sldNum" sz="quarter" idx="12"/>
          </p:nvPr>
        </p:nvSpPr>
        <p:spPr/>
        <p:txBody>
          <a:bodyPr/>
          <a:lstStyle/>
          <a:p>
            <a:fld id="{1716C3E1-3E3E-459B-8EBD-40BCD4A47469}" type="slidenum">
              <a:rPr lang="en-US" smtClean="0"/>
              <a:pPr/>
              <a:t>25</a:t>
            </a:fld>
            <a:endParaRPr lang="th-TH"/>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341" name="Line 5"/>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14355" name="Text Box 19"/>
          <p:cNvSpPr txBox="1">
            <a:spLocks noChangeArrowheads="1"/>
          </p:cNvSpPr>
          <p:nvPr/>
        </p:nvSpPr>
        <p:spPr bwMode="auto">
          <a:xfrm>
            <a:off x="827088" y="1341438"/>
            <a:ext cx="3771900" cy="427037"/>
          </a:xfrm>
          <a:prstGeom prst="rect">
            <a:avLst/>
          </a:prstGeom>
          <a:noFill/>
          <a:ln w="9525">
            <a:noFill/>
            <a:miter lim="800000"/>
            <a:headEnd/>
            <a:tailEnd/>
          </a:ln>
          <a:effectLst/>
        </p:spPr>
        <p:txBody>
          <a:bodyPr wrap="none">
            <a:spAutoFit/>
          </a:bodyPr>
          <a:lstStyle/>
          <a:p>
            <a:r>
              <a:rPr lang="en-US" sz="2200">
                <a:latin typeface="Times New Roman" pitchFamily="18" charset="0"/>
              </a:rPr>
              <a:t>From the definition of enthalpy:</a:t>
            </a:r>
          </a:p>
        </p:txBody>
      </p:sp>
      <p:graphicFrame>
        <p:nvGraphicFramePr>
          <p:cNvPr id="14363" name="Object 27"/>
          <p:cNvGraphicFramePr>
            <a:graphicFrameLocks noChangeAspect="1"/>
          </p:cNvGraphicFramePr>
          <p:nvPr/>
        </p:nvGraphicFramePr>
        <p:xfrm>
          <a:off x="1763713" y="1773238"/>
          <a:ext cx="1808162" cy="366712"/>
        </p:xfrm>
        <a:graphic>
          <a:graphicData uri="http://schemas.openxmlformats.org/presentationml/2006/ole">
            <p:oleObj spid="_x0000_s14363" name="Equation" r:id="rId3" imgW="660240" imgH="177480" progId="Equation.3">
              <p:embed/>
            </p:oleObj>
          </a:graphicData>
        </a:graphic>
      </p:graphicFrame>
      <p:sp>
        <p:nvSpPr>
          <p:cNvPr id="14378" name="Rectangle 42"/>
          <p:cNvSpPr>
            <a:spLocks noChangeArrowheads="1"/>
          </p:cNvSpPr>
          <p:nvPr/>
        </p:nvSpPr>
        <p:spPr bwMode="auto">
          <a:xfrm>
            <a:off x="2851150" y="476250"/>
            <a:ext cx="3441700" cy="519113"/>
          </a:xfrm>
          <a:prstGeom prst="rect">
            <a:avLst/>
          </a:prstGeom>
          <a:noFill/>
          <a:ln w="9525">
            <a:noFill/>
            <a:miter lim="800000"/>
            <a:headEnd/>
            <a:tailEnd/>
          </a:ln>
          <a:effectLst/>
        </p:spPr>
        <p:txBody>
          <a:bodyPr wrap="none">
            <a:spAutoFit/>
          </a:bodyPr>
          <a:lstStyle/>
          <a:p>
            <a:r>
              <a:rPr lang="en-US">
                <a:latin typeface="Times New Roman" pitchFamily="18" charset="0"/>
              </a:rPr>
              <a:t>4-5    Specific Heat (3)</a:t>
            </a:r>
          </a:p>
        </p:txBody>
      </p:sp>
      <p:graphicFrame>
        <p:nvGraphicFramePr>
          <p:cNvPr id="14379" name="Object 43"/>
          <p:cNvGraphicFramePr>
            <a:graphicFrameLocks noChangeAspect="1"/>
          </p:cNvGraphicFramePr>
          <p:nvPr/>
        </p:nvGraphicFramePr>
        <p:xfrm>
          <a:off x="1476375" y="2205038"/>
          <a:ext cx="2573338" cy="419100"/>
        </p:xfrm>
        <a:graphic>
          <a:graphicData uri="http://schemas.openxmlformats.org/presentationml/2006/ole">
            <p:oleObj spid="_x0000_s14379" name="Equation" r:id="rId4" imgW="939600" imgH="203040" progId="Equation.3">
              <p:embed/>
            </p:oleObj>
          </a:graphicData>
        </a:graphic>
      </p:graphicFrame>
      <p:graphicFrame>
        <p:nvGraphicFramePr>
          <p:cNvPr id="14380" name="Object 44"/>
          <p:cNvGraphicFramePr>
            <a:graphicFrameLocks noChangeAspect="1"/>
          </p:cNvGraphicFramePr>
          <p:nvPr/>
        </p:nvGraphicFramePr>
        <p:xfrm>
          <a:off x="1042988" y="2636838"/>
          <a:ext cx="3476625" cy="366712"/>
        </p:xfrm>
        <a:graphic>
          <a:graphicData uri="http://schemas.openxmlformats.org/presentationml/2006/ole">
            <p:oleObj spid="_x0000_s14380" name="Equation" r:id="rId5" imgW="1269720" imgH="177480" progId="Equation.3">
              <p:embed/>
            </p:oleObj>
          </a:graphicData>
        </a:graphic>
      </p:graphicFrame>
      <p:sp>
        <p:nvSpPr>
          <p:cNvPr id="14381" name="Text Box 45"/>
          <p:cNvSpPr txBox="1">
            <a:spLocks noChangeArrowheads="1"/>
          </p:cNvSpPr>
          <p:nvPr/>
        </p:nvSpPr>
        <p:spPr bwMode="auto">
          <a:xfrm>
            <a:off x="827088" y="3213100"/>
            <a:ext cx="3468687" cy="427038"/>
          </a:xfrm>
          <a:prstGeom prst="rect">
            <a:avLst/>
          </a:prstGeom>
          <a:noFill/>
          <a:ln w="9525">
            <a:noFill/>
            <a:miter lim="800000"/>
            <a:headEnd/>
            <a:tailEnd/>
          </a:ln>
          <a:effectLst/>
        </p:spPr>
        <p:txBody>
          <a:bodyPr wrap="none">
            <a:spAutoFit/>
          </a:bodyPr>
          <a:lstStyle/>
          <a:p>
            <a:r>
              <a:rPr lang="en-US" sz="2200">
                <a:latin typeface="Times New Roman" pitchFamily="18" charset="0"/>
              </a:rPr>
              <a:t>At constant pressure (</a:t>
            </a:r>
            <a:r>
              <a:rPr lang="en-US" sz="2200" i="1">
                <a:latin typeface="Times New Roman" pitchFamily="18" charset="0"/>
              </a:rPr>
              <a:t>dP</a:t>
            </a:r>
            <a:r>
              <a:rPr lang="en-US" sz="2200">
                <a:latin typeface="Times New Roman" pitchFamily="18" charset="0"/>
              </a:rPr>
              <a:t> = 0)</a:t>
            </a:r>
            <a:endParaRPr lang="th-TH" sz="2200">
              <a:latin typeface="Times New Roman" pitchFamily="18" charset="0"/>
            </a:endParaRPr>
          </a:p>
        </p:txBody>
      </p:sp>
      <p:graphicFrame>
        <p:nvGraphicFramePr>
          <p:cNvPr id="14382" name="Object 46"/>
          <p:cNvGraphicFramePr>
            <a:graphicFrameLocks noChangeAspect="1"/>
          </p:cNvGraphicFramePr>
          <p:nvPr/>
        </p:nvGraphicFramePr>
        <p:xfrm>
          <a:off x="1547813" y="3644900"/>
          <a:ext cx="2225675" cy="1414463"/>
        </p:xfrm>
        <a:graphic>
          <a:graphicData uri="http://schemas.openxmlformats.org/presentationml/2006/ole">
            <p:oleObj spid="_x0000_s14382" name="Equation" r:id="rId6" imgW="812520" imgH="685800" progId="Equation.3">
              <p:embed/>
            </p:oleObj>
          </a:graphicData>
        </a:graphic>
      </p:graphicFrame>
      <p:sp>
        <p:nvSpPr>
          <p:cNvPr id="14383" name="Line 47"/>
          <p:cNvSpPr>
            <a:spLocks noChangeShapeType="1"/>
          </p:cNvSpPr>
          <p:nvPr/>
        </p:nvSpPr>
        <p:spPr bwMode="auto">
          <a:xfrm>
            <a:off x="4716463" y="1196975"/>
            <a:ext cx="0" cy="4895850"/>
          </a:xfrm>
          <a:prstGeom prst="line">
            <a:avLst/>
          </a:prstGeom>
          <a:noFill/>
          <a:ln w="9525">
            <a:solidFill>
              <a:schemeClr val="tx1"/>
            </a:solidFill>
            <a:round/>
            <a:headEnd/>
            <a:tailEnd/>
          </a:ln>
          <a:effectLst/>
        </p:spPr>
        <p:txBody>
          <a:bodyPr/>
          <a:lstStyle/>
          <a:p>
            <a:endParaRPr lang="th-TH"/>
          </a:p>
        </p:txBody>
      </p:sp>
      <p:sp>
        <p:nvSpPr>
          <p:cNvPr id="14384" name="Line 48"/>
          <p:cNvSpPr>
            <a:spLocks noChangeShapeType="1"/>
          </p:cNvSpPr>
          <p:nvPr/>
        </p:nvSpPr>
        <p:spPr bwMode="auto">
          <a:xfrm>
            <a:off x="4716463" y="4508500"/>
            <a:ext cx="3743325" cy="0"/>
          </a:xfrm>
          <a:prstGeom prst="line">
            <a:avLst/>
          </a:prstGeom>
          <a:noFill/>
          <a:ln w="9525">
            <a:solidFill>
              <a:schemeClr val="tx1"/>
            </a:solidFill>
            <a:round/>
            <a:headEnd/>
            <a:tailEnd/>
          </a:ln>
          <a:effectLst/>
        </p:spPr>
        <p:txBody>
          <a:bodyPr/>
          <a:lstStyle/>
          <a:p>
            <a:endParaRPr lang="th-TH"/>
          </a:p>
        </p:txBody>
      </p:sp>
      <p:sp>
        <p:nvSpPr>
          <p:cNvPr id="14385" name="Text Box 49"/>
          <p:cNvSpPr txBox="1">
            <a:spLocks noChangeArrowheads="1"/>
          </p:cNvSpPr>
          <p:nvPr/>
        </p:nvSpPr>
        <p:spPr bwMode="auto">
          <a:xfrm>
            <a:off x="684213" y="5300663"/>
            <a:ext cx="3263900" cy="427037"/>
          </a:xfrm>
          <a:prstGeom prst="rect">
            <a:avLst/>
          </a:prstGeom>
          <a:noFill/>
          <a:ln w="9525">
            <a:noFill/>
            <a:miter lim="800000"/>
            <a:headEnd/>
            <a:tailEnd/>
          </a:ln>
          <a:effectLst/>
        </p:spPr>
        <p:txBody>
          <a:bodyPr wrap="none">
            <a:spAutoFit/>
          </a:bodyPr>
          <a:lstStyle/>
          <a:p>
            <a:r>
              <a:rPr lang="en-US" sz="2200">
                <a:latin typeface="Times New Roman" pitchFamily="18" charset="0"/>
              </a:rPr>
              <a:t>Zero pressure specific heat:</a:t>
            </a:r>
          </a:p>
        </p:txBody>
      </p:sp>
      <p:graphicFrame>
        <p:nvGraphicFramePr>
          <p:cNvPr id="14386" name="Object 50"/>
          <p:cNvGraphicFramePr>
            <a:graphicFrameLocks noChangeAspect="1"/>
          </p:cNvGraphicFramePr>
          <p:nvPr/>
        </p:nvGraphicFramePr>
        <p:xfrm>
          <a:off x="1547813" y="5876925"/>
          <a:ext cx="482600" cy="485775"/>
        </p:xfrm>
        <a:graphic>
          <a:graphicData uri="http://schemas.openxmlformats.org/presentationml/2006/ole">
            <p:oleObj spid="_x0000_s14386" name="Equation" r:id="rId7" imgW="241200" imgH="228600" progId="Equation.3">
              <p:embed/>
            </p:oleObj>
          </a:graphicData>
        </a:graphic>
      </p:graphicFrame>
      <p:graphicFrame>
        <p:nvGraphicFramePr>
          <p:cNvPr id="14387" name="Object 51"/>
          <p:cNvGraphicFramePr>
            <a:graphicFrameLocks noChangeAspect="1"/>
          </p:cNvGraphicFramePr>
          <p:nvPr/>
        </p:nvGraphicFramePr>
        <p:xfrm>
          <a:off x="2627313" y="5876925"/>
          <a:ext cx="508000" cy="512763"/>
        </p:xfrm>
        <a:graphic>
          <a:graphicData uri="http://schemas.openxmlformats.org/presentationml/2006/ole">
            <p:oleObj spid="_x0000_s14387" name="Equation" r:id="rId8" imgW="253800" imgH="241200" progId="Equation.3">
              <p:embed/>
            </p:oleObj>
          </a:graphicData>
        </a:graphic>
      </p:graphicFrame>
      <p:graphicFrame>
        <p:nvGraphicFramePr>
          <p:cNvPr id="14388" name="Object 52"/>
          <p:cNvGraphicFramePr>
            <a:graphicFrameLocks noChangeAspect="1"/>
          </p:cNvGraphicFramePr>
          <p:nvPr/>
        </p:nvGraphicFramePr>
        <p:xfrm>
          <a:off x="5795963" y="1412875"/>
          <a:ext cx="1808162" cy="366713"/>
        </p:xfrm>
        <a:graphic>
          <a:graphicData uri="http://schemas.openxmlformats.org/presentationml/2006/ole">
            <p:oleObj spid="_x0000_s14388" name="Equation" r:id="rId9" imgW="660240" imgH="177480" progId="Equation.3">
              <p:embed/>
            </p:oleObj>
          </a:graphicData>
        </a:graphic>
      </p:graphicFrame>
      <p:sp>
        <p:nvSpPr>
          <p:cNvPr id="14389" name="Text Box 53"/>
          <p:cNvSpPr txBox="1">
            <a:spLocks noChangeArrowheads="1"/>
          </p:cNvSpPr>
          <p:nvPr/>
        </p:nvSpPr>
        <p:spPr bwMode="auto">
          <a:xfrm>
            <a:off x="4787900" y="1916113"/>
            <a:ext cx="2293938" cy="427037"/>
          </a:xfrm>
          <a:prstGeom prst="rect">
            <a:avLst/>
          </a:prstGeom>
          <a:noFill/>
          <a:ln w="9525">
            <a:noFill/>
            <a:miter lim="800000"/>
            <a:headEnd/>
            <a:tailEnd/>
          </a:ln>
          <a:effectLst/>
        </p:spPr>
        <p:txBody>
          <a:bodyPr wrap="none">
            <a:spAutoFit/>
          </a:bodyPr>
          <a:lstStyle/>
          <a:p>
            <a:r>
              <a:rPr lang="en-US" sz="2200">
                <a:latin typeface="Times New Roman" pitchFamily="18" charset="0"/>
              </a:rPr>
              <a:t>Ideal gas equation:</a:t>
            </a:r>
          </a:p>
        </p:txBody>
      </p:sp>
      <p:graphicFrame>
        <p:nvGraphicFramePr>
          <p:cNvPr id="14390" name="Object 54"/>
          <p:cNvGraphicFramePr>
            <a:graphicFrameLocks noChangeAspect="1"/>
          </p:cNvGraphicFramePr>
          <p:nvPr/>
        </p:nvGraphicFramePr>
        <p:xfrm>
          <a:off x="7164388" y="1916113"/>
          <a:ext cx="1565275" cy="431800"/>
        </p:xfrm>
        <a:graphic>
          <a:graphicData uri="http://schemas.openxmlformats.org/presentationml/2006/ole">
            <p:oleObj spid="_x0000_s14390" name="Equation" r:id="rId10" imgW="571320" imgH="177480" progId="Equation.3">
              <p:embed/>
            </p:oleObj>
          </a:graphicData>
        </a:graphic>
      </p:graphicFrame>
      <p:graphicFrame>
        <p:nvGraphicFramePr>
          <p:cNvPr id="14391" name="Object 55"/>
          <p:cNvGraphicFramePr>
            <a:graphicFrameLocks noChangeAspect="1"/>
          </p:cNvGraphicFramePr>
          <p:nvPr/>
        </p:nvGraphicFramePr>
        <p:xfrm>
          <a:off x="5724525" y="2420938"/>
          <a:ext cx="1912938" cy="366712"/>
        </p:xfrm>
        <a:graphic>
          <a:graphicData uri="http://schemas.openxmlformats.org/presentationml/2006/ole">
            <p:oleObj spid="_x0000_s14391" name="Equation" r:id="rId11" imgW="698400" imgH="177480" progId="Equation.3">
              <p:embed/>
            </p:oleObj>
          </a:graphicData>
        </a:graphic>
      </p:graphicFrame>
      <p:graphicFrame>
        <p:nvGraphicFramePr>
          <p:cNvPr id="14392" name="Object 56"/>
          <p:cNvGraphicFramePr>
            <a:graphicFrameLocks noChangeAspect="1"/>
          </p:cNvGraphicFramePr>
          <p:nvPr/>
        </p:nvGraphicFramePr>
        <p:xfrm>
          <a:off x="5364163" y="2852738"/>
          <a:ext cx="2538412" cy="366712"/>
        </p:xfrm>
        <a:graphic>
          <a:graphicData uri="http://schemas.openxmlformats.org/presentationml/2006/ole">
            <p:oleObj spid="_x0000_s14392" name="Equation" r:id="rId12" imgW="927000" imgH="177480" progId="Equation.3">
              <p:embed/>
            </p:oleObj>
          </a:graphicData>
        </a:graphic>
      </p:graphicFrame>
      <p:graphicFrame>
        <p:nvGraphicFramePr>
          <p:cNvPr id="14393" name="Object 57"/>
          <p:cNvGraphicFramePr>
            <a:graphicFrameLocks noChangeAspect="1"/>
          </p:cNvGraphicFramePr>
          <p:nvPr/>
        </p:nvGraphicFramePr>
        <p:xfrm>
          <a:off x="5076825" y="3284538"/>
          <a:ext cx="3548063" cy="496887"/>
        </p:xfrm>
        <a:graphic>
          <a:graphicData uri="http://schemas.openxmlformats.org/presentationml/2006/ole">
            <p:oleObj spid="_x0000_s14393" name="Equation" r:id="rId13" imgW="1295280" imgH="241200" progId="Equation.3">
              <p:embed/>
            </p:oleObj>
          </a:graphicData>
        </a:graphic>
      </p:graphicFrame>
      <p:graphicFrame>
        <p:nvGraphicFramePr>
          <p:cNvPr id="14394" name="Object 58"/>
          <p:cNvGraphicFramePr>
            <a:graphicFrameLocks noChangeAspect="1"/>
          </p:cNvGraphicFramePr>
          <p:nvPr/>
        </p:nvGraphicFramePr>
        <p:xfrm>
          <a:off x="5651500" y="3860800"/>
          <a:ext cx="2085975" cy="496888"/>
        </p:xfrm>
        <a:graphic>
          <a:graphicData uri="http://schemas.openxmlformats.org/presentationml/2006/ole">
            <p:oleObj spid="_x0000_s14394" name="Equation" r:id="rId14" imgW="761760" imgH="241200" progId="Equation.3">
              <p:embed/>
            </p:oleObj>
          </a:graphicData>
        </a:graphic>
      </p:graphicFrame>
      <p:sp>
        <p:nvSpPr>
          <p:cNvPr id="14395" name="Line 59"/>
          <p:cNvSpPr>
            <a:spLocks noChangeShapeType="1"/>
          </p:cNvSpPr>
          <p:nvPr/>
        </p:nvSpPr>
        <p:spPr bwMode="auto">
          <a:xfrm>
            <a:off x="468313" y="5157788"/>
            <a:ext cx="4248150" cy="0"/>
          </a:xfrm>
          <a:prstGeom prst="line">
            <a:avLst/>
          </a:prstGeom>
          <a:noFill/>
          <a:ln w="9525">
            <a:solidFill>
              <a:schemeClr val="tx1"/>
            </a:solidFill>
            <a:round/>
            <a:headEnd/>
            <a:tailEnd/>
          </a:ln>
          <a:effectLst/>
        </p:spPr>
        <p:txBody>
          <a:bodyPr/>
          <a:lstStyle/>
          <a:p>
            <a:endParaRPr lang="th-TH"/>
          </a:p>
        </p:txBody>
      </p:sp>
      <p:graphicFrame>
        <p:nvGraphicFramePr>
          <p:cNvPr id="14396" name="Object 60"/>
          <p:cNvGraphicFramePr>
            <a:graphicFrameLocks noChangeAspect="1"/>
          </p:cNvGraphicFramePr>
          <p:nvPr/>
        </p:nvGraphicFramePr>
        <p:xfrm>
          <a:off x="6011863" y="4724400"/>
          <a:ext cx="1320800" cy="941388"/>
        </p:xfrm>
        <a:graphic>
          <a:graphicData uri="http://schemas.openxmlformats.org/presentationml/2006/ole">
            <p:oleObj spid="_x0000_s14396" name="Equation" r:id="rId15" imgW="482400" imgH="457200" progId="Equation.3">
              <p:embed/>
            </p:oleObj>
          </a:graphicData>
        </a:graphic>
      </p:graphicFrame>
      <p:sp>
        <p:nvSpPr>
          <p:cNvPr id="14397" name="Text Box 61"/>
          <p:cNvSpPr txBox="1">
            <a:spLocks noChangeArrowheads="1"/>
          </p:cNvSpPr>
          <p:nvPr/>
        </p:nvSpPr>
        <p:spPr bwMode="auto">
          <a:xfrm>
            <a:off x="5508625" y="5661025"/>
            <a:ext cx="2217738" cy="427038"/>
          </a:xfrm>
          <a:prstGeom prst="rect">
            <a:avLst/>
          </a:prstGeom>
          <a:noFill/>
          <a:ln w="9525">
            <a:noFill/>
            <a:miter lim="800000"/>
            <a:headEnd/>
            <a:tailEnd/>
          </a:ln>
          <a:effectLst/>
        </p:spPr>
        <p:txBody>
          <a:bodyPr wrap="none">
            <a:spAutoFit/>
          </a:bodyPr>
          <a:lstStyle/>
          <a:p>
            <a:r>
              <a:rPr lang="en-US" sz="2200">
                <a:latin typeface="Times New Roman" pitchFamily="18" charset="0"/>
              </a:rPr>
              <a:t>Specific heat ratio</a:t>
            </a:r>
          </a:p>
        </p:txBody>
      </p:sp>
      <p:sp>
        <p:nvSpPr>
          <p:cNvPr id="30" name="ตัวยึดหมายเลขภาพนิ่ง 29"/>
          <p:cNvSpPr>
            <a:spLocks noGrp="1"/>
          </p:cNvSpPr>
          <p:nvPr>
            <p:ph type="sldNum" sz="quarter" idx="12"/>
          </p:nvPr>
        </p:nvSpPr>
        <p:spPr/>
        <p:txBody>
          <a:bodyPr/>
          <a:lstStyle/>
          <a:p>
            <a:fld id="{1716C3E1-3E3E-459B-8EBD-40BCD4A47469}" type="slidenum">
              <a:rPr lang="en-US" smtClean="0"/>
              <a:pPr/>
              <a:t>26</a:t>
            </a:fld>
            <a:endParaRPr lang="th-TH"/>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5365" name="Line 5"/>
          <p:cNvSpPr>
            <a:spLocks noChangeShapeType="1"/>
          </p:cNvSpPr>
          <p:nvPr/>
        </p:nvSpPr>
        <p:spPr bwMode="auto">
          <a:xfrm>
            <a:off x="900113" y="1268413"/>
            <a:ext cx="7632700" cy="0"/>
          </a:xfrm>
          <a:prstGeom prst="line">
            <a:avLst/>
          </a:prstGeom>
          <a:noFill/>
          <a:ln w="25400">
            <a:solidFill>
              <a:schemeClr val="tx1"/>
            </a:solidFill>
            <a:round/>
            <a:headEnd/>
            <a:tailEnd/>
          </a:ln>
          <a:effectLst/>
        </p:spPr>
        <p:txBody>
          <a:bodyPr/>
          <a:lstStyle/>
          <a:p>
            <a:endParaRPr lang="th-TH"/>
          </a:p>
        </p:txBody>
      </p:sp>
      <p:sp>
        <p:nvSpPr>
          <p:cNvPr id="15391" name="Rectangle 31"/>
          <p:cNvSpPr>
            <a:spLocks noChangeArrowheads="1"/>
          </p:cNvSpPr>
          <p:nvPr/>
        </p:nvSpPr>
        <p:spPr bwMode="auto">
          <a:xfrm>
            <a:off x="2851150" y="476250"/>
            <a:ext cx="3441700" cy="519113"/>
          </a:xfrm>
          <a:prstGeom prst="rect">
            <a:avLst/>
          </a:prstGeom>
          <a:noFill/>
          <a:ln w="9525">
            <a:noFill/>
            <a:miter lim="800000"/>
            <a:headEnd/>
            <a:tailEnd/>
          </a:ln>
          <a:effectLst/>
        </p:spPr>
        <p:txBody>
          <a:bodyPr wrap="none">
            <a:spAutoFit/>
          </a:bodyPr>
          <a:lstStyle/>
          <a:p>
            <a:r>
              <a:rPr lang="en-US" dirty="0">
                <a:latin typeface="Times New Roman" pitchFamily="18" charset="0"/>
              </a:rPr>
              <a:t>4-5    Specific Heat (4)</a:t>
            </a:r>
          </a:p>
        </p:txBody>
      </p:sp>
      <p:sp>
        <p:nvSpPr>
          <p:cNvPr id="15392" name="Rectangle 32"/>
          <p:cNvSpPr>
            <a:spLocks noChangeArrowheads="1"/>
          </p:cNvSpPr>
          <p:nvPr/>
        </p:nvSpPr>
        <p:spPr bwMode="auto">
          <a:xfrm>
            <a:off x="684213" y="1484313"/>
            <a:ext cx="8135937" cy="1462087"/>
          </a:xfrm>
          <a:prstGeom prst="rect">
            <a:avLst/>
          </a:prstGeom>
          <a:noFill/>
          <a:ln w="9525">
            <a:noFill/>
            <a:miter lim="800000"/>
            <a:headEnd/>
            <a:tailEnd/>
          </a:ln>
          <a:effectLst/>
        </p:spPr>
        <p:txBody>
          <a:bodyPr>
            <a:spAutoFit/>
          </a:bodyPr>
          <a:lstStyle/>
          <a:p>
            <a:r>
              <a:rPr lang="en-US" sz="2400" b="1" u="sng">
                <a:latin typeface="Times New Roman" pitchFamily="18" charset="0"/>
              </a:rPr>
              <a:t>Example 4.8</a:t>
            </a:r>
            <a:r>
              <a:rPr lang="en-US" sz="2400" b="1">
                <a:latin typeface="Times New Roman" pitchFamily="18" charset="0"/>
              </a:rPr>
              <a:t> </a:t>
            </a:r>
            <a:r>
              <a:rPr lang="th-TH" sz="2200">
                <a:latin typeface="Times New Roman" pitchFamily="18" charset="0"/>
              </a:rPr>
              <a:t>A</a:t>
            </a:r>
            <a:r>
              <a:rPr lang="en-US" sz="2200">
                <a:latin typeface="Times New Roman" pitchFamily="18" charset="0"/>
              </a:rPr>
              <a:t>ir at 300 K and 200 kPa is heated at constant</a:t>
            </a:r>
            <a:r>
              <a:rPr lang="th-TH" sz="2200">
                <a:latin typeface="Times New Roman" pitchFamily="18" charset="0"/>
              </a:rPr>
              <a:t> </a:t>
            </a:r>
            <a:r>
              <a:rPr lang="en-US" sz="2200">
                <a:latin typeface="Times New Roman" pitchFamily="18" charset="0"/>
              </a:rPr>
              <a:t>pressure to 600 K. Determine the change in internal energy of air per unit mass, using (a) data from the air table (A-17), (b) the average specific heat value (A-2b), and (c) the </a:t>
            </a:r>
            <a:r>
              <a:rPr lang="en-US" sz="2200" b="1" i="1">
                <a:latin typeface="Times New Roman" pitchFamily="18" charset="0"/>
              </a:rPr>
              <a:t>C</a:t>
            </a:r>
            <a:r>
              <a:rPr lang="en-US" sz="2200" b="1" i="1" baseline="-25000">
                <a:latin typeface="Times New Roman" pitchFamily="18" charset="0"/>
              </a:rPr>
              <a:t>v</a:t>
            </a:r>
            <a:r>
              <a:rPr lang="en-US" sz="2200">
                <a:latin typeface="Times New Roman" pitchFamily="18" charset="0"/>
              </a:rPr>
              <a:t> value at room temperature (A-2a).(p.103)</a:t>
            </a:r>
          </a:p>
        </p:txBody>
      </p:sp>
      <p:sp>
        <p:nvSpPr>
          <p:cNvPr id="15393" name="Rectangle 33"/>
          <p:cNvSpPr>
            <a:spLocks noChangeArrowheads="1"/>
          </p:cNvSpPr>
          <p:nvPr/>
        </p:nvSpPr>
        <p:spPr bwMode="auto">
          <a:xfrm>
            <a:off x="539750" y="3357563"/>
            <a:ext cx="5375275" cy="2435225"/>
          </a:xfrm>
          <a:prstGeom prst="rect">
            <a:avLst/>
          </a:prstGeom>
          <a:noFill/>
          <a:ln w="9525">
            <a:noFill/>
            <a:miter lim="800000"/>
            <a:headEnd/>
            <a:tailEnd/>
          </a:ln>
          <a:effectLst/>
        </p:spPr>
        <p:txBody>
          <a:bodyPr wrap="none">
            <a:spAutoFit/>
          </a:bodyPr>
          <a:lstStyle/>
          <a:p>
            <a:pPr>
              <a:spcBef>
                <a:spcPct val="20000"/>
              </a:spcBef>
            </a:pPr>
            <a:r>
              <a:rPr lang="en-US" sz="2200" b="1" u="sng">
                <a:latin typeface="Times New Roman" pitchFamily="18" charset="0"/>
              </a:rPr>
              <a:t>Example 4.9</a:t>
            </a:r>
            <a:r>
              <a:rPr lang="en-US" sz="2200">
                <a:latin typeface="Times New Roman" pitchFamily="18" charset="0"/>
              </a:rPr>
              <a:t> </a:t>
            </a:r>
            <a:r>
              <a:rPr lang="th-TH" sz="2200">
                <a:latin typeface="Times New Roman" pitchFamily="18" charset="0"/>
              </a:rPr>
              <a:t>An insulated rigid tank initially </a:t>
            </a:r>
          </a:p>
          <a:p>
            <a:pPr>
              <a:spcBef>
                <a:spcPct val="20000"/>
              </a:spcBef>
            </a:pPr>
            <a:r>
              <a:rPr lang="th-TH" sz="2200">
                <a:latin typeface="Times New Roman" pitchFamily="18" charset="0"/>
              </a:rPr>
              <a:t>contains </a:t>
            </a:r>
            <a:r>
              <a:rPr lang="en-US" sz="2200">
                <a:latin typeface="Times New Roman" pitchFamily="18" charset="0"/>
              </a:rPr>
              <a:t>1</a:t>
            </a:r>
            <a:r>
              <a:rPr lang="th-TH" sz="2200">
                <a:latin typeface="Times New Roman" pitchFamily="18" charset="0"/>
              </a:rPr>
              <a:t> kg of helium at </a:t>
            </a:r>
            <a:r>
              <a:rPr lang="en-US" sz="2200">
                <a:latin typeface="Times New Roman" pitchFamily="18" charset="0"/>
              </a:rPr>
              <a:t>25</a:t>
            </a:r>
            <a:r>
              <a:rPr lang="th-TH" sz="2200" baseline="30000">
                <a:latin typeface="Times New Roman" pitchFamily="18" charset="0"/>
              </a:rPr>
              <a:t>o</a:t>
            </a:r>
            <a:r>
              <a:rPr lang="th-TH" sz="2200">
                <a:latin typeface="Times New Roman" pitchFamily="18" charset="0"/>
              </a:rPr>
              <a:t>C and </a:t>
            </a:r>
            <a:r>
              <a:rPr lang="en-US" sz="2200">
                <a:latin typeface="Times New Roman" pitchFamily="18" charset="0"/>
              </a:rPr>
              <a:t>300</a:t>
            </a:r>
            <a:r>
              <a:rPr lang="th-TH" sz="2200">
                <a:latin typeface="Times New Roman" pitchFamily="18" charset="0"/>
              </a:rPr>
              <a:t> kPa.</a:t>
            </a:r>
          </a:p>
          <a:p>
            <a:pPr>
              <a:spcBef>
                <a:spcPct val="20000"/>
              </a:spcBef>
            </a:pPr>
            <a:r>
              <a:rPr lang="th-TH" sz="2200">
                <a:latin typeface="Times New Roman" pitchFamily="18" charset="0"/>
              </a:rPr>
              <a:t>A paddle wheel with a power rating of </a:t>
            </a:r>
            <a:r>
              <a:rPr lang="en-US" sz="2200">
                <a:latin typeface="Times New Roman" pitchFamily="18" charset="0"/>
              </a:rPr>
              <a:t>15</a:t>
            </a:r>
            <a:r>
              <a:rPr lang="th-TH" sz="2200">
                <a:latin typeface="Times New Roman" pitchFamily="18" charset="0"/>
              </a:rPr>
              <a:t> W </a:t>
            </a:r>
          </a:p>
          <a:p>
            <a:pPr>
              <a:spcBef>
                <a:spcPct val="20000"/>
              </a:spcBef>
            </a:pPr>
            <a:r>
              <a:rPr lang="th-TH" sz="2200">
                <a:latin typeface="Times New Roman" pitchFamily="18" charset="0"/>
              </a:rPr>
              <a:t>is operated within the tank for </a:t>
            </a:r>
            <a:r>
              <a:rPr lang="en-US" sz="2200">
                <a:latin typeface="Times New Roman" pitchFamily="18" charset="0"/>
              </a:rPr>
              <a:t>30</a:t>
            </a:r>
            <a:r>
              <a:rPr lang="th-TH" sz="2200">
                <a:latin typeface="Times New Roman" pitchFamily="18" charset="0"/>
              </a:rPr>
              <a:t> min. </a:t>
            </a:r>
          </a:p>
          <a:p>
            <a:pPr>
              <a:spcBef>
                <a:spcPct val="20000"/>
              </a:spcBef>
            </a:pPr>
            <a:r>
              <a:rPr lang="th-TH" sz="2200">
                <a:latin typeface="Times New Roman" pitchFamily="18" charset="0"/>
              </a:rPr>
              <a:t>Determine (a) the final temperature and </a:t>
            </a:r>
          </a:p>
          <a:p>
            <a:pPr>
              <a:spcBef>
                <a:spcPct val="20000"/>
              </a:spcBef>
            </a:pPr>
            <a:r>
              <a:rPr lang="th-TH" sz="2200">
                <a:latin typeface="Times New Roman" pitchFamily="18" charset="0"/>
              </a:rPr>
              <a:t>(b) the final pressure of the helium gas. (</a:t>
            </a:r>
            <a:r>
              <a:rPr lang="en-US" sz="2200">
                <a:latin typeface="Times New Roman" pitchFamily="18" charset="0"/>
              </a:rPr>
              <a:t>p.104)</a:t>
            </a:r>
            <a:endParaRPr lang="th-TH" sz="2200">
              <a:latin typeface="Times New Roman" pitchFamily="18" charset="0"/>
            </a:endParaRPr>
          </a:p>
        </p:txBody>
      </p:sp>
      <p:pic>
        <p:nvPicPr>
          <p:cNvPr id="15394" name="Picture 34" descr="EX4-9A"/>
          <p:cNvPicPr>
            <a:picLocks noChangeAspect="1" noChangeArrowheads="1"/>
          </p:cNvPicPr>
          <p:nvPr/>
        </p:nvPicPr>
        <p:blipFill>
          <a:blip r:embed="rId2" cstate="print"/>
          <a:srcRect/>
          <a:stretch>
            <a:fillRect/>
          </a:stretch>
        </p:blipFill>
        <p:spPr bwMode="auto">
          <a:xfrm>
            <a:off x="5903913" y="3068638"/>
            <a:ext cx="3240087" cy="3032125"/>
          </a:xfrm>
          <a:prstGeom prst="rect">
            <a:avLst/>
          </a:prstGeom>
          <a:noFill/>
        </p:spPr>
      </p:pic>
      <p:sp>
        <p:nvSpPr>
          <p:cNvPr id="12" name="ตัวยึดหมายเลขภาพนิ่ง 11"/>
          <p:cNvSpPr>
            <a:spLocks noGrp="1"/>
          </p:cNvSpPr>
          <p:nvPr>
            <p:ph type="sldNum" sz="quarter" idx="12"/>
          </p:nvPr>
        </p:nvSpPr>
        <p:spPr/>
        <p:txBody>
          <a:bodyPr/>
          <a:lstStyle/>
          <a:p>
            <a:fld id="{1716C3E1-3E3E-459B-8EBD-40BCD4A47469}" type="slidenum">
              <a:rPr lang="en-US" smtClean="0"/>
              <a:pPr/>
              <a:t>27</a:t>
            </a:fld>
            <a:endParaRPr lang="th-TH"/>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389" name="Line 5"/>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16410" name="Rectangle 26"/>
          <p:cNvSpPr>
            <a:spLocks noChangeArrowheads="1"/>
          </p:cNvSpPr>
          <p:nvPr/>
        </p:nvSpPr>
        <p:spPr bwMode="auto">
          <a:xfrm>
            <a:off x="1763713" y="476250"/>
            <a:ext cx="5840412" cy="519113"/>
          </a:xfrm>
          <a:prstGeom prst="rect">
            <a:avLst/>
          </a:prstGeom>
          <a:noFill/>
          <a:ln w="9525">
            <a:noFill/>
            <a:miter lim="800000"/>
            <a:headEnd/>
            <a:tailEnd/>
          </a:ln>
          <a:effectLst/>
        </p:spPr>
        <p:txBody>
          <a:bodyPr wrap="none">
            <a:spAutoFit/>
          </a:bodyPr>
          <a:lstStyle/>
          <a:p>
            <a:r>
              <a:rPr lang="en-US">
                <a:latin typeface="Times New Roman" pitchFamily="18" charset="0"/>
              </a:rPr>
              <a:t>4-6  Adiabatic Process for Ideal Gas (1)</a:t>
            </a:r>
          </a:p>
        </p:txBody>
      </p:sp>
      <p:sp>
        <p:nvSpPr>
          <p:cNvPr id="16411" name="Text Box 27"/>
          <p:cNvSpPr txBox="1">
            <a:spLocks noChangeArrowheads="1"/>
          </p:cNvSpPr>
          <p:nvPr/>
        </p:nvSpPr>
        <p:spPr bwMode="auto">
          <a:xfrm>
            <a:off x="539750" y="1268413"/>
            <a:ext cx="3905250" cy="427037"/>
          </a:xfrm>
          <a:prstGeom prst="rect">
            <a:avLst/>
          </a:prstGeom>
          <a:noFill/>
          <a:ln w="9525">
            <a:noFill/>
            <a:miter lim="800000"/>
            <a:headEnd/>
            <a:tailEnd/>
          </a:ln>
          <a:effectLst/>
        </p:spPr>
        <p:txBody>
          <a:bodyPr wrap="none">
            <a:spAutoFit/>
          </a:bodyPr>
          <a:lstStyle/>
          <a:p>
            <a:r>
              <a:rPr lang="en-US" sz="2200">
                <a:latin typeface="Times New Roman" pitchFamily="18" charset="0"/>
              </a:rPr>
              <a:t>From 1</a:t>
            </a:r>
            <a:r>
              <a:rPr lang="en-US" sz="2200" baseline="30000">
                <a:latin typeface="Times New Roman" pitchFamily="18" charset="0"/>
              </a:rPr>
              <a:t>st</a:t>
            </a:r>
            <a:r>
              <a:rPr lang="en-US" sz="2200">
                <a:latin typeface="Times New Roman" pitchFamily="18" charset="0"/>
              </a:rPr>
              <a:t> law of thermodynamics,</a:t>
            </a:r>
            <a:endParaRPr lang="th-TH" sz="2200">
              <a:latin typeface="Times New Roman" pitchFamily="18" charset="0"/>
            </a:endParaRPr>
          </a:p>
        </p:txBody>
      </p:sp>
      <p:sp>
        <p:nvSpPr>
          <p:cNvPr id="16412" name="Line 28"/>
          <p:cNvSpPr>
            <a:spLocks noChangeShapeType="1"/>
          </p:cNvSpPr>
          <p:nvPr/>
        </p:nvSpPr>
        <p:spPr bwMode="auto">
          <a:xfrm>
            <a:off x="4500563" y="1196975"/>
            <a:ext cx="0" cy="5040313"/>
          </a:xfrm>
          <a:prstGeom prst="line">
            <a:avLst/>
          </a:prstGeom>
          <a:noFill/>
          <a:ln w="9525">
            <a:solidFill>
              <a:schemeClr val="tx1"/>
            </a:solidFill>
            <a:round/>
            <a:headEnd/>
            <a:tailEnd/>
          </a:ln>
          <a:effectLst/>
        </p:spPr>
        <p:txBody>
          <a:bodyPr/>
          <a:lstStyle/>
          <a:p>
            <a:endParaRPr lang="th-TH"/>
          </a:p>
        </p:txBody>
      </p:sp>
      <p:graphicFrame>
        <p:nvGraphicFramePr>
          <p:cNvPr id="16413" name="Object 29"/>
          <p:cNvGraphicFramePr>
            <a:graphicFrameLocks noChangeAspect="1"/>
          </p:cNvGraphicFramePr>
          <p:nvPr/>
        </p:nvGraphicFramePr>
        <p:xfrm>
          <a:off x="1547813" y="1773238"/>
          <a:ext cx="1625600" cy="431800"/>
        </p:xfrm>
        <a:graphic>
          <a:graphicData uri="http://schemas.openxmlformats.org/presentationml/2006/ole">
            <p:oleObj spid="_x0000_s16413" name="Equation" r:id="rId3" imgW="812520" imgH="203040" progId="Equation.3">
              <p:embed/>
            </p:oleObj>
          </a:graphicData>
        </a:graphic>
      </p:graphicFrame>
      <p:sp>
        <p:nvSpPr>
          <p:cNvPr id="16414" name="Text Box 30"/>
          <p:cNvSpPr txBox="1">
            <a:spLocks noChangeArrowheads="1"/>
          </p:cNvSpPr>
          <p:nvPr/>
        </p:nvSpPr>
        <p:spPr bwMode="auto">
          <a:xfrm>
            <a:off x="468313" y="2205038"/>
            <a:ext cx="3148012" cy="427037"/>
          </a:xfrm>
          <a:prstGeom prst="rect">
            <a:avLst/>
          </a:prstGeom>
          <a:noFill/>
          <a:ln w="9525">
            <a:noFill/>
            <a:miter lim="800000"/>
            <a:headEnd/>
            <a:tailEnd/>
          </a:ln>
          <a:effectLst/>
        </p:spPr>
        <p:txBody>
          <a:bodyPr wrap="none">
            <a:spAutoFit/>
          </a:bodyPr>
          <a:lstStyle/>
          <a:p>
            <a:r>
              <a:rPr lang="en-US" sz="2200">
                <a:latin typeface="Times New Roman" pitchFamily="18" charset="0"/>
              </a:rPr>
              <a:t>Adiabatic process (</a:t>
            </a:r>
            <a:r>
              <a:rPr lang="en-US" sz="2200" i="1">
                <a:latin typeface="Times New Roman" pitchFamily="18" charset="0"/>
                <a:sym typeface="Symbol" pitchFamily="18" charset="2"/>
              </a:rPr>
              <a:t></a:t>
            </a:r>
            <a:r>
              <a:rPr lang="en-US" sz="2200" i="1">
                <a:latin typeface="Times New Roman" pitchFamily="18" charset="0"/>
              </a:rPr>
              <a:t>q</a:t>
            </a:r>
            <a:r>
              <a:rPr lang="en-US" sz="2200">
                <a:latin typeface="Times New Roman" pitchFamily="18" charset="0"/>
              </a:rPr>
              <a:t> = 0)</a:t>
            </a:r>
            <a:endParaRPr lang="th-TH" sz="2200">
              <a:latin typeface="Times New Roman" pitchFamily="18" charset="0"/>
            </a:endParaRPr>
          </a:p>
        </p:txBody>
      </p:sp>
      <p:graphicFrame>
        <p:nvGraphicFramePr>
          <p:cNvPr id="16415" name="Object 31"/>
          <p:cNvGraphicFramePr>
            <a:graphicFrameLocks noChangeAspect="1"/>
          </p:cNvGraphicFramePr>
          <p:nvPr/>
        </p:nvGraphicFramePr>
        <p:xfrm>
          <a:off x="1547813" y="2636838"/>
          <a:ext cx="1270000" cy="377825"/>
        </p:xfrm>
        <a:graphic>
          <a:graphicData uri="http://schemas.openxmlformats.org/presentationml/2006/ole">
            <p:oleObj spid="_x0000_s16415" name="Equation" r:id="rId4" imgW="634680" imgH="177480" progId="Equation.3">
              <p:embed/>
            </p:oleObj>
          </a:graphicData>
        </a:graphic>
      </p:graphicFrame>
      <p:graphicFrame>
        <p:nvGraphicFramePr>
          <p:cNvPr id="16416" name="Object 32"/>
          <p:cNvGraphicFramePr>
            <a:graphicFrameLocks noChangeAspect="1"/>
          </p:cNvGraphicFramePr>
          <p:nvPr/>
        </p:nvGraphicFramePr>
        <p:xfrm>
          <a:off x="1403350" y="3068638"/>
          <a:ext cx="1778000" cy="485775"/>
        </p:xfrm>
        <a:graphic>
          <a:graphicData uri="http://schemas.openxmlformats.org/presentationml/2006/ole">
            <p:oleObj spid="_x0000_s16416" name="Equation" r:id="rId5" imgW="888840" imgH="228600" progId="Equation.3">
              <p:embed/>
            </p:oleObj>
          </a:graphicData>
        </a:graphic>
      </p:graphicFrame>
      <p:sp>
        <p:nvSpPr>
          <p:cNvPr id="16417" name="Text Box 33"/>
          <p:cNvSpPr txBox="1">
            <a:spLocks noChangeArrowheads="1"/>
          </p:cNvSpPr>
          <p:nvPr/>
        </p:nvSpPr>
        <p:spPr bwMode="auto">
          <a:xfrm>
            <a:off x="323850" y="3500438"/>
            <a:ext cx="2954338" cy="427037"/>
          </a:xfrm>
          <a:prstGeom prst="rect">
            <a:avLst/>
          </a:prstGeom>
          <a:noFill/>
          <a:ln w="9525">
            <a:noFill/>
            <a:miter lim="800000"/>
            <a:headEnd/>
            <a:tailEnd/>
          </a:ln>
          <a:effectLst/>
        </p:spPr>
        <p:txBody>
          <a:bodyPr wrap="none">
            <a:spAutoFit/>
          </a:bodyPr>
          <a:lstStyle/>
          <a:p>
            <a:r>
              <a:rPr lang="en-US" sz="2200">
                <a:latin typeface="Times New Roman" pitchFamily="18" charset="0"/>
              </a:rPr>
              <a:t>From ideal gas equation:</a:t>
            </a:r>
          </a:p>
        </p:txBody>
      </p:sp>
      <p:graphicFrame>
        <p:nvGraphicFramePr>
          <p:cNvPr id="16418" name="Object 34"/>
          <p:cNvGraphicFramePr>
            <a:graphicFrameLocks noChangeAspect="1"/>
          </p:cNvGraphicFramePr>
          <p:nvPr/>
        </p:nvGraphicFramePr>
        <p:xfrm>
          <a:off x="1116013" y="3933825"/>
          <a:ext cx="2057400" cy="836613"/>
        </p:xfrm>
        <a:graphic>
          <a:graphicData uri="http://schemas.openxmlformats.org/presentationml/2006/ole">
            <p:oleObj spid="_x0000_s16418" name="Equation" r:id="rId6" imgW="1028520" imgH="393480" progId="Equation.3">
              <p:embed/>
            </p:oleObj>
          </a:graphicData>
        </a:graphic>
      </p:graphicFrame>
      <p:graphicFrame>
        <p:nvGraphicFramePr>
          <p:cNvPr id="16419" name="Object 35"/>
          <p:cNvGraphicFramePr>
            <a:graphicFrameLocks noChangeAspect="1"/>
          </p:cNvGraphicFramePr>
          <p:nvPr/>
        </p:nvGraphicFramePr>
        <p:xfrm>
          <a:off x="1403350" y="4797425"/>
          <a:ext cx="1651000" cy="836613"/>
        </p:xfrm>
        <a:graphic>
          <a:graphicData uri="http://schemas.openxmlformats.org/presentationml/2006/ole">
            <p:oleObj spid="_x0000_s16419" name="Equation" r:id="rId7" imgW="825480" imgH="393480" progId="Equation.3">
              <p:embed/>
            </p:oleObj>
          </a:graphicData>
        </a:graphic>
      </p:graphicFrame>
      <p:graphicFrame>
        <p:nvGraphicFramePr>
          <p:cNvPr id="16420" name="Object 36"/>
          <p:cNvGraphicFramePr>
            <a:graphicFrameLocks noChangeAspect="1"/>
          </p:cNvGraphicFramePr>
          <p:nvPr/>
        </p:nvGraphicFramePr>
        <p:xfrm>
          <a:off x="684213" y="5661025"/>
          <a:ext cx="2946400" cy="917575"/>
        </p:xfrm>
        <a:graphic>
          <a:graphicData uri="http://schemas.openxmlformats.org/presentationml/2006/ole">
            <p:oleObj spid="_x0000_s16420" name="Equation" r:id="rId8" imgW="1473120" imgH="431640" progId="Equation.3">
              <p:embed/>
            </p:oleObj>
          </a:graphicData>
        </a:graphic>
      </p:graphicFrame>
      <p:sp>
        <p:nvSpPr>
          <p:cNvPr id="16421" name="AutoShape 37"/>
          <p:cNvSpPr>
            <a:spLocks noChangeArrowheads="1"/>
          </p:cNvSpPr>
          <p:nvPr/>
        </p:nvSpPr>
        <p:spPr bwMode="auto">
          <a:xfrm rot="-3649915">
            <a:off x="3563937" y="5445126"/>
            <a:ext cx="792163" cy="360362"/>
          </a:xfrm>
          <a:prstGeom prst="rightArrow">
            <a:avLst>
              <a:gd name="adj1" fmla="val 50000"/>
              <a:gd name="adj2" fmla="val 54956"/>
            </a:avLst>
          </a:prstGeom>
          <a:solidFill>
            <a:schemeClr val="accent1"/>
          </a:solidFill>
          <a:ln w="9525">
            <a:solidFill>
              <a:schemeClr val="tx1"/>
            </a:solidFill>
            <a:miter lim="800000"/>
            <a:headEnd/>
            <a:tailEnd/>
          </a:ln>
          <a:effectLst/>
        </p:spPr>
        <p:txBody>
          <a:bodyPr wrap="none" anchor="ctr"/>
          <a:lstStyle/>
          <a:p>
            <a:endParaRPr lang="th-TH"/>
          </a:p>
        </p:txBody>
      </p:sp>
      <p:graphicFrame>
        <p:nvGraphicFramePr>
          <p:cNvPr id="16424" name="Object 40"/>
          <p:cNvGraphicFramePr>
            <a:graphicFrameLocks noChangeAspect="1"/>
          </p:cNvGraphicFramePr>
          <p:nvPr/>
        </p:nvGraphicFramePr>
        <p:xfrm>
          <a:off x="5651500" y="1268413"/>
          <a:ext cx="2085975" cy="496887"/>
        </p:xfrm>
        <a:graphic>
          <a:graphicData uri="http://schemas.openxmlformats.org/presentationml/2006/ole">
            <p:oleObj spid="_x0000_s16424" name="Equation" r:id="rId9" imgW="761760" imgH="241200" progId="Equation.3">
              <p:embed/>
            </p:oleObj>
          </a:graphicData>
        </a:graphic>
      </p:graphicFrame>
      <p:graphicFrame>
        <p:nvGraphicFramePr>
          <p:cNvPr id="16425" name="Object 41"/>
          <p:cNvGraphicFramePr>
            <a:graphicFrameLocks noChangeAspect="1"/>
          </p:cNvGraphicFramePr>
          <p:nvPr/>
        </p:nvGraphicFramePr>
        <p:xfrm>
          <a:off x="5435600" y="1773238"/>
          <a:ext cx="2433638" cy="863600"/>
        </p:xfrm>
        <a:graphic>
          <a:graphicData uri="http://schemas.openxmlformats.org/presentationml/2006/ole">
            <p:oleObj spid="_x0000_s16425" name="Equation" r:id="rId10" imgW="888840" imgH="482400" progId="Equation.3">
              <p:embed/>
            </p:oleObj>
          </a:graphicData>
        </a:graphic>
      </p:graphicFrame>
      <p:graphicFrame>
        <p:nvGraphicFramePr>
          <p:cNvPr id="16426" name="Object 42"/>
          <p:cNvGraphicFramePr>
            <a:graphicFrameLocks noChangeAspect="1"/>
          </p:cNvGraphicFramePr>
          <p:nvPr/>
        </p:nvGraphicFramePr>
        <p:xfrm>
          <a:off x="5867400" y="2565400"/>
          <a:ext cx="1773238" cy="889000"/>
        </p:xfrm>
        <a:graphic>
          <a:graphicData uri="http://schemas.openxmlformats.org/presentationml/2006/ole">
            <p:oleObj spid="_x0000_s16426" name="Equation" r:id="rId11" imgW="647640" imgH="431640" progId="Equation.3">
              <p:embed/>
            </p:oleObj>
          </a:graphicData>
        </a:graphic>
      </p:graphicFrame>
      <p:sp>
        <p:nvSpPr>
          <p:cNvPr id="16427" name="Line 43"/>
          <p:cNvSpPr>
            <a:spLocks noChangeShapeType="1"/>
          </p:cNvSpPr>
          <p:nvPr/>
        </p:nvSpPr>
        <p:spPr bwMode="auto">
          <a:xfrm>
            <a:off x="4500563" y="3500438"/>
            <a:ext cx="4392612" cy="0"/>
          </a:xfrm>
          <a:prstGeom prst="line">
            <a:avLst/>
          </a:prstGeom>
          <a:noFill/>
          <a:ln w="9525">
            <a:solidFill>
              <a:schemeClr val="tx1"/>
            </a:solidFill>
            <a:round/>
            <a:headEnd/>
            <a:tailEnd/>
          </a:ln>
          <a:effectLst/>
        </p:spPr>
        <p:txBody>
          <a:bodyPr/>
          <a:lstStyle/>
          <a:p>
            <a:endParaRPr lang="th-TH"/>
          </a:p>
        </p:txBody>
      </p:sp>
      <p:graphicFrame>
        <p:nvGraphicFramePr>
          <p:cNvPr id="16428" name="Object 44"/>
          <p:cNvGraphicFramePr>
            <a:graphicFrameLocks noChangeAspect="1"/>
          </p:cNvGraphicFramePr>
          <p:nvPr/>
        </p:nvGraphicFramePr>
        <p:xfrm>
          <a:off x="5364163" y="3644900"/>
          <a:ext cx="2819400" cy="431800"/>
        </p:xfrm>
        <a:graphic>
          <a:graphicData uri="http://schemas.openxmlformats.org/presentationml/2006/ole">
            <p:oleObj spid="_x0000_s16428" name="Equation" r:id="rId12" imgW="1409400" imgH="203040" progId="Equation.3">
              <p:embed/>
            </p:oleObj>
          </a:graphicData>
        </a:graphic>
      </p:graphicFrame>
      <p:graphicFrame>
        <p:nvGraphicFramePr>
          <p:cNvPr id="16429" name="Object 45"/>
          <p:cNvGraphicFramePr>
            <a:graphicFrameLocks noChangeAspect="1"/>
          </p:cNvGraphicFramePr>
          <p:nvPr/>
        </p:nvGraphicFramePr>
        <p:xfrm>
          <a:off x="6084888" y="4076700"/>
          <a:ext cx="1219200" cy="431800"/>
        </p:xfrm>
        <a:graphic>
          <a:graphicData uri="http://schemas.openxmlformats.org/presentationml/2006/ole">
            <p:oleObj spid="_x0000_s16429" name="Equation" r:id="rId13" imgW="609480" imgH="203040" progId="Equation.3">
              <p:embed/>
            </p:oleObj>
          </a:graphicData>
        </a:graphic>
      </p:graphicFrame>
      <p:graphicFrame>
        <p:nvGraphicFramePr>
          <p:cNvPr id="16430" name="Object 46"/>
          <p:cNvGraphicFramePr>
            <a:graphicFrameLocks noChangeAspect="1"/>
          </p:cNvGraphicFramePr>
          <p:nvPr/>
        </p:nvGraphicFramePr>
        <p:xfrm>
          <a:off x="3203575" y="3500438"/>
          <a:ext cx="1152525" cy="431800"/>
        </p:xfrm>
        <a:graphic>
          <a:graphicData uri="http://schemas.openxmlformats.org/presentationml/2006/ole">
            <p:oleObj spid="_x0000_s16430" name="Equation" r:id="rId14" imgW="571320" imgH="177480" progId="Equation.3">
              <p:embed/>
            </p:oleObj>
          </a:graphicData>
        </a:graphic>
      </p:graphicFrame>
      <p:graphicFrame>
        <p:nvGraphicFramePr>
          <p:cNvPr id="16431" name="Object 47"/>
          <p:cNvGraphicFramePr>
            <a:graphicFrameLocks noChangeAspect="1"/>
          </p:cNvGraphicFramePr>
          <p:nvPr/>
        </p:nvGraphicFramePr>
        <p:xfrm>
          <a:off x="5435600" y="4508500"/>
          <a:ext cx="2363788" cy="1049338"/>
        </p:xfrm>
        <a:graphic>
          <a:graphicData uri="http://schemas.openxmlformats.org/presentationml/2006/ole">
            <p:oleObj spid="_x0000_s16431" name="Equation" r:id="rId15" imgW="863280" imgH="431640" progId="Equation.3">
              <p:embed/>
            </p:oleObj>
          </a:graphicData>
        </a:graphic>
      </p:graphicFrame>
      <p:graphicFrame>
        <p:nvGraphicFramePr>
          <p:cNvPr id="16432" name="Object 48"/>
          <p:cNvGraphicFramePr>
            <a:graphicFrameLocks noChangeAspect="1"/>
          </p:cNvGraphicFramePr>
          <p:nvPr/>
        </p:nvGraphicFramePr>
        <p:xfrm>
          <a:off x="6011863" y="5589588"/>
          <a:ext cx="1563687" cy="555625"/>
        </p:xfrm>
        <a:graphic>
          <a:graphicData uri="http://schemas.openxmlformats.org/presentationml/2006/ole">
            <p:oleObj spid="_x0000_s16432" name="Equation" r:id="rId16" imgW="571320" imgH="228600" progId="Equation.3">
              <p:embed/>
            </p:oleObj>
          </a:graphicData>
        </a:graphic>
      </p:graphicFrame>
      <p:sp>
        <p:nvSpPr>
          <p:cNvPr id="29" name="ตัวยึดหมายเลขภาพนิ่ง 28"/>
          <p:cNvSpPr>
            <a:spLocks noGrp="1"/>
          </p:cNvSpPr>
          <p:nvPr>
            <p:ph type="sldNum" sz="quarter" idx="12"/>
          </p:nvPr>
        </p:nvSpPr>
        <p:spPr/>
        <p:txBody>
          <a:bodyPr/>
          <a:lstStyle/>
          <a:p>
            <a:fld id="{1716C3E1-3E3E-459B-8EBD-40BCD4A47469}" type="slidenum">
              <a:rPr lang="en-US" smtClean="0"/>
              <a:pPr/>
              <a:t>28</a:t>
            </a:fld>
            <a:endParaRPr lang="th-TH"/>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7413" name="Line 5"/>
          <p:cNvSpPr>
            <a:spLocks noChangeShapeType="1"/>
          </p:cNvSpPr>
          <p:nvPr/>
        </p:nvSpPr>
        <p:spPr bwMode="auto">
          <a:xfrm>
            <a:off x="900113" y="1125538"/>
            <a:ext cx="7632700" cy="0"/>
          </a:xfrm>
          <a:prstGeom prst="line">
            <a:avLst/>
          </a:prstGeom>
          <a:noFill/>
          <a:ln w="25400">
            <a:solidFill>
              <a:schemeClr val="tx1"/>
            </a:solidFill>
            <a:round/>
            <a:headEnd/>
            <a:tailEnd/>
          </a:ln>
          <a:effectLst/>
        </p:spPr>
        <p:txBody>
          <a:bodyPr/>
          <a:lstStyle/>
          <a:p>
            <a:endParaRPr lang="th-TH"/>
          </a:p>
        </p:txBody>
      </p:sp>
      <p:sp>
        <p:nvSpPr>
          <p:cNvPr id="17440" name="Rectangle 32"/>
          <p:cNvSpPr>
            <a:spLocks noChangeArrowheads="1"/>
          </p:cNvSpPr>
          <p:nvPr/>
        </p:nvSpPr>
        <p:spPr bwMode="auto">
          <a:xfrm>
            <a:off x="1763713" y="476250"/>
            <a:ext cx="5840412" cy="519113"/>
          </a:xfrm>
          <a:prstGeom prst="rect">
            <a:avLst/>
          </a:prstGeom>
          <a:noFill/>
          <a:ln w="9525">
            <a:noFill/>
            <a:miter lim="800000"/>
            <a:headEnd/>
            <a:tailEnd/>
          </a:ln>
          <a:effectLst/>
        </p:spPr>
        <p:txBody>
          <a:bodyPr wrap="none">
            <a:spAutoFit/>
          </a:bodyPr>
          <a:lstStyle/>
          <a:p>
            <a:r>
              <a:rPr lang="en-US">
                <a:latin typeface="Times New Roman" pitchFamily="18" charset="0"/>
              </a:rPr>
              <a:t>4-6  Adiabatic Process for Ideal Gas (2)</a:t>
            </a:r>
          </a:p>
        </p:txBody>
      </p:sp>
      <p:sp>
        <p:nvSpPr>
          <p:cNvPr id="17441" name="Rectangle 33"/>
          <p:cNvSpPr>
            <a:spLocks noChangeArrowheads="1"/>
          </p:cNvSpPr>
          <p:nvPr/>
        </p:nvSpPr>
        <p:spPr bwMode="auto">
          <a:xfrm>
            <a:off x="684213" y="1341438"/>
            <a:ext cx="8061325" cy="2168525"/>
          </a:xfrm>
          <a:prstGeom prst="rect">
            <a:avLst/>
          </a:prstGeom>
          <a:noFill/>
          <a:ln w="9525">
            <a:noFill/>
            <a:miter lim="800000"/>
            <a:headEnd/>
            <a:tailEnd/>
          </a:ln>
          <a:effectLst/>
        </p:spPr>
        <p:txBody>
          <a:bodyPr wrap="none">
            <a:spAutoFit/>
          </a:bodyPr>
          <a:lstStyle/>
          <a:p>
            <a:pPr>
              <a:spcBef>
                <a:spcPct val="20000"/>
              </a:spcBef>
            </a:pPr>
            <a:r>
              <a:rPr lang="en-US" sz="2200" b="1" u="sng">
                <a:latin typeface="Times New Roman" pitchFamily="18" charset="0"/>
              </a:rPr>
              <a:t>Example 4.10</a:t>
            </a:r>
            <a:r>
              <a:rPr lang="en-US" sz="2200">
                <a:latin typeface="Times New Roman" pitchFamily="18" charset="0"/>
              </a:rPr>
              <a:t> </a:t>
            </a:r>
            <a:endParaRPr lang="th-TH" sz="2200">
              <a:latin typeface="Times New Roman" pitchFamily="18" charset="0"/>
            </a:endParaRPr>
          </a:p>
          <a:p>
            <a:r>
              <a:rPr lang="th-TH" sz="2200">
                <a:latin typeface="Times New Roman" pitchFamily="18" charset="0"/>
              </a:rPr>
              <a:t>Air at </a:t>
            </a:r>
            <a:r>
              <a:rPr lang="en-US" sz="2200">
                <a:latin typeface="Times New Roman" pitchFamily="18" charset="0"/>
              </a:rPr>
              <a:t>600</a:t>
            </a:r>
            <a:r>
              <a:rPr lang="th-TH" sz="2200">
                <a:latin typeface="Times New Roman" pitchFamily="18" charset="0"/>
              </a:rPr>
              <a:t> K and </a:t>
            </a:r>
            <a:r>
              <a:rPr lang="en-US" sz="2200">
                <a:latin typeface="Times New Roman" pitchFamily="18" charset="0"/>
              </a:rPr>
              <a:t>1200</a:t>
            </a:r>
            <a:r>
              <a:rPr lang="th-TH" sz="2200">
                <a:latin typeface="Times New Roman" pitchFamily="18" charset="0"/>
              </a:rPr>
              <a:t> kPa </a:t>
            </a:r>
            <a:r>
              <a:rPr lang="en-US" sz="2200">
                <a:latin typeface="Times New Roman" pitchFamily="18" charset="0"/>
              </a:rPr>
              <a:t>(</a:t>
            </a:r>
            <a:r>
              <a:rPr lang="th-TH" sz="2200">
                <a:latin typeface="Times New Roman" pitchFamily="18" charset="0"/>
              </a:rPr>
              <a:t>state </a:t>
            </a:r>
            <a:r>
              <a:rPr lang="en-US" sz="2200">
                <a:latin typeface="Times New Roman" pitchFamily="18" charset="0"/>
              </a:rPr>
              <a:t>1</a:t>
            </a:r>
            <a:r>
              <a:rPr lang="th-TH" sz="2200">
                <a:latin typeface="Times New Roman" pitchFamily="18" charset="0"/>
              </a:rPr>
              <a:t>) undergoes an adiabatic expansion. </a:t>
            </a:r>
          </a:p>
          <a:p>
            <a:r>
              <a:rPr lang="th-TH" sz="2200">
                <a:latin typeface="Times New Roman" pitchFamily="18" charset="0"/>
              </a:rPr>
              <a:t>The new value of pressure is </a:t>
            </a:r>
            <a:r>
              <a:rPr lang="en-US" sz="2200">
                <a:latin typeface="Times New Roman" pitchFamily="18" charset="0"/>
              </a:rPr>
              <a:t>600</a:t>
            </a:r>
            <a:r>
              <a:rPr lang="th-TH" sz="2200">
                <a:latin typeface="Times New Roman" pitchFamily="18" charset="0"/>
              </a:rPr>
              <a:t> kPa (state </a:t>
            </a:r>
            <a:r>
              <a:rPr lang="en-US" sz="2200">
                <a:latin typeface="Times New Roman" pitchFamily="18" charset="0"/>
              </a:rPr>
              <a:t>2</a:t>
            </a:r>
            <a:r>
              <a:rPr lang="th-TH" sz="2200">
                <a:latin typeface="Times New Roman" pitchFamily="18" charset="0"/>
              </a:rPr>
              <a:t>). The mass of the air, </a:t>
            </a:r>
          </a:p>
          <a:p>
            <a:r>
              <a:rPr lang="th-TH" sz="2200">
                <a:latin typeface="Times New Roman" pitchFamily="18" charset="0"/>
              </a:rPr>
              <a:t>which may be treated as an ideal gas, is </a:t>
            </a:r>
            <a:r>
              <a:rPr lang="en-US" sz="2200">
                <a:latin typeface="Times New Roman" pitchFamily="18" charset="0"/>
              </a:rPr>
              <a:t>0.12</a:t>
            </a:r>
            <a:r>
              <a:rPr lang="th-TH" sz="2200">
                <a:latin typeface="Times New Roman" pitchFamily="18" charset="0"/>
              </a:rPr>
              <a:t> kg. Determine the work </a:t>
            </a:r>
          </a:p>
          <a:p>
            <a:r>
              <a:rPr lang="th-TH" sz="2200">
                <a:latin typeface="Times New Roman" pitchFamily="18" charset="0"/>
              </a:rPr>
              <a:t>done by the air and the change in the internal energy of the air. (</a:t>
            </a:r>
            <a:r>
              <a:rPr lang="en-US" sz="2200">
                <a:latin typeface="Times New Roman" pitchFamily="18" charset="0"/>
              </a:rPr>
              <a:t>p.106)</a:t>
            </a:r>
            <a:endParaRPr lang="th-TH" sz="2200">
              <a:latin typeface="Times New Roman" pitchFamily="18" charset="0"/>
            </a:endParaRPr>
          </a:p>
          <a:p>
            <a:pPr>
              <a:spcBef>
                <a:spcPct val="20000"/>
              </a:spcBef>
            </a:pPr>
            <a:endParaRPr lang="en-US" sz="2200">
              <a:latin typeface="Times New Roman" pitchFamily="18" charset="0"/>
            </a:endParaRPr>
          </a:p>
        </p:txBody>
      </p:sp>
      <p:pic>
        <p:nvPicPr>
          <p:cNvPr id="17442" name="Picture 34" descr="EX4-10"/>
          <p:cNvPicPr>
            <a:picLocks noChangeAspect="1" noChangeArrowheads="1"/>
          </p:cNvPicPr>
          <p:nvPr/>
        </p:nvPicPr>
        <p:blipFill>
          <a:blip r:embed="rId2" cstate="print"/>
          <a:srcRect/>
          <a:stretch>
            <a:fillRect/>
          </a:stretch>
        </p:blipFill>
        <p:spPr bwMode="auto">
          <a:xfrm>
            <a:off x="1692275" y="3213100"/>
            <a:ext cx="5400675" cy="2760663"/>
          </a:xfrm>
          <a:prstGeom prst="rect">
            <a:avLst/>
          </a:prstGeom>
          <a:noFill/>
        </p:spPr>
      </p:pic>
      <p:sp>
        <p:nvSpPr>
          <p:cNvPr id="11" name="ตัวยึดหมายเลขภาพนิ่ง 10"/>
          <p:cNvSpPr>
            <a:spLocks noGrp="1"/>
          </p:cNvSpPr>
          <p:nvPr>
            <p:ph type="sldNum" sz="quarter" idx="12"/>
          </p:nvPr>
        </p:nvSpPr>
        <p:spPr/>
        <p:txBody>
          <a:bodyPr/>
          <a:lstStyle/>
          <a:p>
            <a:fld id="{1716C3E1-3E3E-459B-8EBD-40BCD4A47469}" type="slidenum">
              <a:rPr lang="en-US" smtClean="0"/>
              <a:pPr/>
              <a:t>29</a:t>
            </a:fld>
            <a:endParaRPr lang="th-TH"/>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33" name="Rectangle 37"/>
          <p:cNvSpPr>
            <a:spLocks noChangeArrowheads="1"/>
          </p:cNvSpPr>
          <p:nvPr/>
        </p:nvSpPr>
        <p:spPr bwMode="auto">
          <a:xfrm>
            <a:off x="971550" y="5013325"/>
            <a:ext cx="7345363" cy="936625"/>
          </a:xfrm>
          <a:prstGeom prst="rect">
            <a:avLst/>
          </a:prstGeom>
          <a:solidFill>
            <a:schemeClr val="bg1">
              <a:lumMod val="95000"/>
              <a:alpha val="60000"/>
            </a:schemeClr>
          </a:solidFill>
          <a:ln w="9525">
            <a:solidFill>
              <a:schemeClr val="tx1"/>
            </a:solidFill>
            <a:miter lim="800000"/>
            <a:headEnd/>
            <a:tailEnd/>
          </a:ln>
          <a:effectLst/>
        </p:spPr>
        <p:txBody>
          <a:bodyPr wrap="none" anchor="ctr"/>
          <a:lstStyle/>
          <a:p>
            <a:endParaRPr lang="th-TH"/>
          </a:p>
        </p:txBody>
      </p:sp>
      <p:sp>
        <p:nvSpPr>
          <p:cNvPr id="4130" name="Rectangle 34"/>
          <p:cNvSpPr>
            <a:spLocks noChangeArrowheads="1"/>
          </p:cNvSpPr>
          <p:nvPr/>
        </p:nvSpPr>
        <p:spPr bwMode="auto">
          <a:xfrm>
            <a:off x="2484438" y="2781300"/>
            <a:ext cx="3959225" cy="1008063"/>
          </a:xfrm>
          <a:prstGeom prst="rect">
            <a:avLst/>
          </a:prstGeom>
          <a:solidFill>
            <a:schemeClr val="bg1">
              <a:lumMod val="95000"/>
              <a:alpha val="60000"/>
            </a:schemeClr>
          </a:solidFill>
          <a:ln w="9525">
            <a:noFill/>
            <a:miter lim="800000"/>
            <a:headEnd/>
            <a:tailEnd/>
          </a:ln>
          <a:effectLst/>
        </p:spPr>
        <p:txBody>
          <a:bodyPr wrap="none" anchor="ctr"/>
          <a:lstStyle/>
          <a:p>
            <a:endParaRPr lang="th-TH"/>
          </a:p>
        </p:txBody>
      </p:sp>
      <p:sp>
        <p:nvSpPr>
          <p:cNvPr id="4101" name="Line 5"/>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graphicFrame>
        <p:nvGraphicFramePr>
          <p:cNvPr id="4117" name="Object 21"/>
          <p:cNvGraphicFramePr>
            <a:graphicFrameLocks noChangeAspect="1"/>
          </p:cNvGraphicFramePr>
          <p:nvPr/>
        </p:nvGraphicFramePr>
        <p:xfrm>
          <a:off x="2890838" y="2979738"/>
          <a:ext cx="3235325" cy="660400"/>
        </p:xfrm>
        <a:graphic>
          <a:graphicData uri="http://schemas.openxmlformats.org/presentationml/2006/ole">
            <p:oleObj spid="_x0000_s4117" name="Equation" r:id="rId3" imgW="1180800" imgH="241200" progId="Equation.3">
              <p:embed/>
            </p:oleObj>
          </a:graphicData>
        </a:graphic>
      </p:graphicFrame>
      <p:sp>
        <p:nvSpPr>
          <p:cNvPr id="4118" name="Rectangle 22"/>
          <p:cNvSpPr>
            <a:spLocks noChangeArrowheads="1"/>
          </p:cNvSpPr>
          <p:nvPr/>
        </p:nvSpPr>
        <p:spPr bwMode="auto">
          <a:xfrm>
            <a:off x="1763713" y="476250"/>
            <a:ext cx="5853112" cy="519113"/>
          </a:xfrm>
          <a:prstGeom prst="rect">
            <a:avLst/>
          </a:prstGeom>
          <a:noFill/>
          <a:ln w="9525">
            <a:noFill/>
            <a:miter lim="800000"/>
            <a:headEnd/>
            <a:tailEnd/>
          </a:ln>
          <a:effectLst/>
        </p:spPr>
        <p:txBody>
          <a:bodyPr wrap="none">
            <a:spAutoFit/>
          </a:bodyPr>
          <a:lstStyle/>
          <a:p>
            <a:r>
              <a:rPr lang="en-US">
                <a:latin typeface="Times New Roman" pitchFamily="18" charset="0"/>
              </a:rPr>
              <a:t>4-1    First Law of Thermodynamics (2)</a:t>
            </a:r>
          </a:p>
        </p:txBody>
      </p:sp>
      <p:sp>
        <p:nvSpPr>
          <p:cNvPr id="4119" name="Text Box 23"/>
          <p:cNvSpPr txBox="1">
            <a:spLocks noChangeArrowheads="1"/>
          </p:cNvSpPr>
          <p:nvPr/>
        </p:nvSpPr>
        <p:spPr bwMode="auto">
          <a:xfrm>
            <a:off x="468313" y="1700213"/>
            <a:ext cx="2154237" cy="762000"/>
          </a:xfrm>
          <a:prstGeom prst="rect">
            <a:avLst/>
          </a:prstGeom>
          <a:noFill/>
          <a:ln w="9525">
            <a:noFill/>
            <a:miter lim="800000"/>
            <a:headEnd/>
            <a:tailEnd/>
          </a:ln>
          <a:effectLst/>
        </p:spPr>
        <p:txBody>
          <a:bodyPr wrap="none">
            <a:spAutoFit/>
          </a:bodyPr>
          <a:lstStyle/>
          <a:p>
            <a:r>
              <a:rPr lang="en-US" sz="2400">
                <a:latin typeface="Times New Roman" pitchFamily="18" charset="0"/>
              </a:rPr>
              <a:t>    </a:t>
            </a:r>
            <a:r>
              <a:rPr lang="en-US" sz="2000">
                <a:latin typeface="Times New Roman" pitchFamily="18" charset="0"/>
              </a:rPr>
              <a:t>Total energy</a:t>
            </a:r>
          </a:p>
          <a:p>
            <a:r>
              <a:rPr lang="en-US" sz="2000">
                <a:latin typeface="Times New Roman" pitchFamily="18" charset="0"/>
              </a:rPr>
              <a:t>entering the system</a:t>
            </a:r>
            <a:endParaRPr lang="th-TH" sz="2000">
              <a:latin typeface="Times New Roman" pitchFamily="18" charset="0"/>
            </a:endParaRPr>
          </a:p>
        </p:txBody>
      </p:sp>
      <p:sp>
        <p:nvSpPr>
          <p:cNvPr id="4120" name="Text Box 24"/>
          <p:cNvSpPr txBox="1">
            <a:spLocks noChangeArrowheads="1"/>
          </p:cNvSpPr>
          <p:nvPr/>
        </p:nvSpPr>
        <p:spPr bwMode="auto">
          <a:xfrm>
            <a:off x="3276600" y="1700213"/>
            <a:ext cx="2070100" cy="762000"/>
          </a:xfrm>
          <a:prstGeom prst="rect">
            <a:avLst/>
          </a:prstGeom>
          <a:noFill/>
          <a:ln w="9525">
            <a:noFill/>
            <a:miter lim="800000"/>
            <a:headEnd/>
            <a:tailEnd/>
          </a:ln>
          <a:effectLst/>
        </p:spPr>
        <p:txBody>
          <a:bodyPr wrap="none">
            <a:spAutoFit/>
          </a:bodyPr>
          <a:lstStyle/>
          <a:p>
            <a:r>
              <a:rPr lang="en-US" sz="2400" dirty="0">
                <a:latin typeface="Times New Roman" pitchFamily="18" charset="0"/>
              </a:rPr>
              <a:t>    </a:t>
            </a:r>
            <a:r>
              <a:rPr lang="en-US" sz="2000" dirty="0">
                <a:latin typeface="Times New Roman" pitchFamily="18" charset="0"/>
              </a:rPr>
              <a:t>Total energy</a:t>
            </a:r>
          </a:p>
          <a:p>
            <a:r>
              <a:rPr lang="en-US" sz="2000" dirty="0">
                <a:latin typeface="Times New Roman" pitchFamily="18" charset="0"/>
              </a:rPr>
              <a:t>leaving the system</a:t>
            </a:r>
            <a:endParaRPr lang="th-TH" sz="2000" dirty="0">
              <a:latin typeface="Times New Roman" pitchFamily="18" charset="0"/>
            </a:endParaRPr>
          </a:p>
        </p:txBody>
      </p:sp>
      <p:sp>
        <p:nvSpPr>
          <p:cNvPr id="4121" name="Text Box 25"/>
          <p:cNvSpPr txBox="1">
            <a:spLocks noChangeArrowheads="1"/>
          </p:cNvSpPr>
          <p:nvPr/>
        </p:nvSpPr>
        <p:spPr bwMode="auto">
          <a:xfrm>
            <a:off x="6011863" y="1773238"/>
            <a:ext cx="2289175" cy="701675"/>
          </a:xfrm>
          <a:prstGeom prst="rect">
            <a:avLst/>
          </a:prstGeom>
          <a:noFill/>
          <a:ln w="9525">
            <a:noFill/>
            <a:miter lim="800000"/>
            <a:headEnd/>
            <a:tailEnd/>
          </a:ln>
          <a:effectLst/>
        </p:spPr>
        <p:txBody>
          <a:bodyPr wrap="none">
            <a:spAutoFit/>
          </a:bodyPr>
          <a:lstStyle/>
          <a:p>
            <a:r>
              <a:rPr lang="en-US" sz="2000" dirty="0">
                <a:latin typeface="Times New Roman" pitchFamily="18" charset="0"/>
              </a:rPr>
              <a:t>Change in the total</a:t>
            </a:r>
          </a:p>
          <a:p>
            <a:r>
              <a:rPr lang="en-US" sz="2000" dirty="0">
                <a:latin typeface="Times New Roman" pitchFamily="18" charset="0"/>
              </a:rPr>
              <a:t>energy of the system</a:t>
            </a:r>
            <a:endParaRPr lang="th-TH" sz="2000" dirty="0">
              <a:latin typeface="Times New Roman" pitchFamily="18" charset="0"/>
            </a:endParaRPr>
          </a:p>
        </p:txBody>
      </p:sp>
      <p:sp>
        <p:nvSpPr>
          <p:cNvPr id="4122" name="Text Box 26"/>
          <p:cNvSpPr txBox="1">
            <a:spLocks noChangeArrowheads="1"/>
          </p:cNvSpPr>
          <p:nvPr/>
        </p:nvSpPr>
        <p:spPr bwMode="auto">
          <a:xfrm>
            <a:off x="250825" y="1628775"/>
            <a:ext cx="387350" cy="823913"/>
          </a:xfrm>
          <a:prstGeom prst="rect">
            <a:avLst/>
          </a:prstGeom>
          <a:noFill/>
          <a:ln w="9525">
            <a:noFill/>
            <a:miter lim="800000"/>
            <a:headEnd/>
            <a:tailEnd/>
          </a:ln>
          <a:effectLst/>
        </p:spPr>
        <p:txBody>
          <a:bodyPr wrap="none">
            <a:spAutoFit/>
          </a:bodyPr>
          <a:lstStyle/>
          <a:p>
            <a:r>
              <a:rPr lang="en-US" sz="4800">
                <a:latin typeface="Times New Roman" pitchFamily="18" charset="0"/>
              </a:rPr>
              <a:t>(</a:t>
            </a:r>
            <a:endParaRPr lang="th-TH" sz="4800">
              <a:latin typeface="Times New Roman" pitchFamily="18" charset="0"/>
            </a:endParaRPr>
          </a:p>
        </p:txBody>
      </p:sp>
      <p:sp>
        <p:nvSpPr>
          <p:cNvPr id="4123" name="Text Box 27"/>
          <p:cNvSpPr txBox="1">
            <a:spLocks noChangeArrowheads="1"/>
          </p:cNvSpPr>
          <p:nvPr/>
        </p:nvSpPr>
        <p:spPr bwMode="auto">
          <a:xfrm>
            <a:off x="5795963" y="1628775"/>
            <a:ext cx="387350" cy="823913"/>
          </a:xfrm>
          <a:prstGeom prst="rect">
            <a:avLst/>
          </a:prstGeom>
          <a:noFill/>
          <a:ln w="9525">
            <a:noFill/>
            <a:miter lim="800000"/>
            <a:headEnd/>
            <a:tailEnd/>
          </a:ln>
          <a:effectLst/>
        </p:spPr>
        <p:txBody>
          <a:bodyPr wrap="none">
            <a:spAutoFit/>
          </a:bodyPr>
          <a:lstStyle/>
          <a:p>
            <a:r>
              <a:rPr lang="en-US" sz="4800">
                <a:latin typeface="Times New Roman" pitchFamily="18" charset="0"/>
              </a:rPr>
              <a:t>(</a:t>
            </a:r>
            <a:endParaRPr lang="th-TH" sz="4800">
              <a:latin typeface="Times New Roman" pitchFamily="18" charset="0"/>
            </a:endParaRPr>
          </a:p>
        </p:txBody>
      </p:sp>
      <p:sp>
        <p:nvSpPr>
          <p:cNvPr id="4124" name="Text Box 28"/>
          <p:cNvSpPr txBox="1">
            <a:spLocks noChangeArrowheads="1"/>
          </p:cNvSpPr>
          <p:nvPr/>
        </p:nvSpPr>
        <p:spPr bwMode="auto">
          <a:xfrm>
            <a:off x="3059113" y="1628775"/>
            <a:ext cx="387350" cy="823913"/>
          </a:xfrm>
          <a:prstGeom prst="rect">
            <a:avLst/>
          </a:prstGeom>
          <a:noFill/>
          <a:ln w="9525">
            <a:noFill/>
            <a:miter lim="800000"/>
            <a:headEnd/>
            <a:tailEnd/>
          </a:ln>
          <a:effectLst/>
        </p:spPr>
        <p:txBody>
          <a:bodyPr wrap="none">
            <a:spAutoFit/>
          </a:bodyPr>
          <a:lstStyle/>
          <a:p>
            <a:r>
              <a:rPr lang="en-US" sz="4800">
                <a:latin typeface="Times New Roman" pitchFamily="18" charset="0"/>
              </a:rPr>
              <a:t>(</a:t>
            </a:r>
            <a:endParaRPr lang="th-TH" sz="4800">
              <a:latin typeface="Times New Roman" pitchFamily="18" charset="0"/>
            </a:endParaRPr>
          </a:p>
        </p:txBody>
      </p:sp>
      <p:sp>
        <p:nvSpPr>
          <p:cNvPr id="4125" name="Text Box 29"/>
          <p:cNvSpPr txBox="1">
            <a:spLocks noChangeArrowheads="1"/>
          </p:cNvSpPr>
          <p:nvPr/>
        </p:nvSpPr>
        <p:spPr bwMode="auto">
          <a:xfrm>
            <a:off x="2484438" y="1628775"/>
            <a:ext cx="387350" cy="823913"/>
          </a:xfrm>
          <a:prstGeom prst="rect">
            <a:avLst/>
          </a:prstGeom>
          <a:noFill/>
          <a:ln w="9525">
            <a:noFill/>
            <a:miter lim="800000"/>
            <a:headEnd/>
            <a:tailEnd/>
          </a:ln>
          <a:effectLst/>
        </p:spPr>
        <p:txBody>
          <a:bodyPr wrap="none">
            <a:spAutoFit/>
          </a:bodyPr>
          <a:lstStyle/>
          <a:p>
            <a:r>
              <a:rPr lang="en-US" sz="4800">
                <a:latin typeface="Times New Roman" pitchFamily="18" charset="0"/>
              </a:rPr>
              <a:t>)</a:t>
            </a:r>
            <a:endParaRPr lang="th-TH" sz="4800">
              <a:latin typeface="Times New Roman" pitchFamily="18" charset="0"/>
            </a:endParaRPr>
          </a:p>
        </p:txBody>
      </p:sp>
      <p:sp>
        <p:nvSpPr>
          <p:cNvPr id="4126" name="Text Box 30"/>
          <p:cNvSpPr txBox="1">
            <a:spLocks noChangeArrowheads="1"/>
          </p:cNvSpPr>
          <p:nvPr/>
        </p:nvSpPr>
        <p:spPr bwMode="auto">
          <a:xfrm>
            <a:off x="5219700" y="1628775"/>
            <a:ext cx="387350" cy="823913"/>
          </a:xfrm>
          <a:prstGeom prst="rect">
            <a:avLst/>
          </a:prstGeom>
          <a:noFill/>
          <a:ln w="9525">
            <a:noFill/>
            <a:miter lim="800000"/>
            <a:headEnd/>
            <a:tailEnd/>
          </a:ln>
          <a:effectLst/>
        </p:spPr>
        <p:txBody>
          <a:bodyPr wrap="none">
            <a:spAutoFit/>
          </a:bodyPr>
          <a:lstStyle/>
          <a:p>
            <a:r>
              <a:rPr lang="en-US" sz="4800">
                <a:latin typeface="Times New Roman" pitchFamily="18" charset="0"/>
              </a:rPr>
              <a:t>)</a:t>
            </a:r>
            <a:endParaRPr lang="th-TH" sz="4800">
              <a:latin typeface="Times New Roman" pitchFamily="18" charset="0"/>
            </a:endParaRPr>
          </a:p>
        </p:txBody>
      </p:sp>
      <p:sp>
        <p:nvSpPr>
          <p:cNvPr id="4127" name="Text Box 31"/>
          <p:cNvSpPr txBox="1">
            <a:spLocks noChangeArrowheads="1"/>
          </p:cNvSpPr>
          <p:nvPr/>
        </p:nvSpPr>
        <p:spPr bwMode="auto">
          <a:xfrm>
            <a:off x="8172450" y="1628775"/>
            <a:ext cx="387350" cy="823913"/>
          </a:xfrm>
          <a:prstGeom prst="rect">
            <a:avLst/>
          </a:prstGeom>
          <a:noFill/>
          <a:ln w="9525">
            <a:noFill/>
            <a:miter lim="800000"/>
            <a:headEnd/>
            <a:tailEnd/>
          </a:ln>
          <a:effectLst/>
        </p:spPr>
        <p:txBody>
          <a:bodyPr wrap="none">
            <a:spAutoFit/>
          </a:bodyPr>
          <a:lstStyle/>
          <a:p>
            <a:r>
              <a:rPr lang="en-US" sz="4800">
                <a:latin typeface="Times New Roman" pitchFamily="18" charset="0"/>
              </a:rPr>
              <a:t>)</a:t>
            </a:r>
            <a:endParaRPr lang="th-TH" sz="4800">
              <a:latin typeface="Times New Roman" pitchFamily="18" charset="0"/>
            </a:endParaRPr>
          </a:p>
        </p:txBody>
      </p:sp>
      <p:sp>
        <p:nvSpPr>
          <p:cNvPr id="4128" name="Text Box 32"/>
          <p:cNvSpPr txBox="1">
            <a:spLocks noChangeArrowheads="1"/>
          </p:cNvSpPr>
          <p:nvPr/>
        </p:nvSpPr>
        <p:spPr bwMode="auto">
          <a:xfrm>
            <a:off x="2771775" y="1628775"/>
            <a:ext cx="387350" cy="823913"/>
          </a:xfrm>
          <a:prstGeom prst="rect">
            <a:avLst/>
          </a:prstGeom>
          <a:noFill/>
          <a:ln w="9525">
            <a:noFill/>
            <a:miter lim="800000"/>
            <a:headEnd/>
            <a:tailEnd/>
          </a:ln>
          <a:effectLst/>
        </p:spPr>
        <p:txBody>
          <a:bodyPr wrap="none">
            <a:spAutoFit/>
          </a:bodyPr>
          <a:lstStyle/>
          <a:p>
            <a:r>
              <a:rPr lang="en-US" sz="4800">
                <a:latin typeface="Times New Roman" pitchFamily="18" charset="0"/>
              </a:rPr>
              <a:t>-</a:t>
            </a:r>
            <a:endParaRPr lang="th-TH" sz="4800">
              <a:latin typeface="Times New Roman" pitchFamily="18" charset="0"/>
            </a:endParaRPr>
          </a:p>
        </p:txBody>
      </p:sp>
      <p:sp>
        <p:nvSpPr>
          <p:cNvPr id="4129" name="Text Box 33"/>
          <p:cNvSpPr txBox="1">
            <a:spLocks noChangeArrowheads="1"/>
          </p:cNvSpPr>
          <p:nvPr/>
        </p:nvSpPr>
        <p:spPr bwMode="auto">
          <a:xfrm>
            <a:off x="5435600" y="1700213"/>
            <a:ext cx="528638" cy="823912"/>
          </a:xfrm>
          <a:prstGeom prst="rect">
            <a:avLst/>
          </a:prstGeom>
          <a:noFill/>
          <a:ln w="9525">
            <a:noFill/>
            <a:miter lim="800000"/>
            <a:headEnd/>
            <a:tailEnd/>
          </a:ln>
          <a:effectLst/>
        </p:spPr>
        <p:txBody>
          <a:bodyPr wrap="none">
            <a:spAutoFit/>
          </a:bodyPr>
          <a:lstStyle/>
          <a:p>
            <a:r>
              <a:rPr lang="en-US" sz="4800">
                <a:latin typeface="Times New Roman" pitchFamily="18" charset="0"/>
              </a:rPr>
              <a:t>=</a:t>
            </a:r>
            <a:endParaRPr lang="th-TH" sz="4800">
              <a:latin typeface="Times New Roman" pitchFamily="18" charset="0"/>
            </a:endParaRPr>
          </a:p>
        </p:txBody>
      </p:sp>
      <p:sp>
        <p:nvSpPr>
          <p:cNvPr id="4131" name="Text Box 35"/>
          <p:cNvSpPr txBox="1">
            <a:spLocks noChangeArrowheads="1"/>
          </p:cNvSpPr>
          <p:nvPr/>
        </p:nvSpPr>
        <p:spPr bwMode="auto">
          <a:xfrm>
            <a:off x="539750" y="4076700"/>
            <a:ext cx="7780338" cy="762000"/>
          </a:xfrm>
          <a:prstGeom prst="rect">
            <a:avLst/>
          </a:prstGeom>
          <a:noFill/>
          <a:ln w="9525">
            <a:noFill/>
            <a:miter lim="800000"/>
            <a:headEnd/>
            <a:tailEnd/>
          </a:ln>
          <a:effectLst/>
        </p:spPr>
        <p:txBody>
          <a:bodyPr wrap="none">
            <a:spAutoFit/>
          </a:bodyPr>
          <a:lstStyle/>
          <a:p>
            <a:r>
              <a:rPr lang="en-US" sz="2200">
                <a:latin typeface="Times New Roman" pitchFamily="18" charset="0"/>
              </a:rPr>
              <a:t>For closed system: energy can be transferred to or from a system in </a:t>
            </a:r>
          </a:p>
          <a:p>
            <a:r>
              <a:rPr lang="en-US" sz="2200">
                <a:latin typeface="Times New Roman" pitchFamily="18" charset="0"/>
              </a:rPr>
              <a:t>                               two forms: </a:t>
            </a:r>
            <a:r>
              <a:rPr lang="en-US" sz="2200" b="1" i="1">
                <a:latin typeface="Times New Roman" pitchFamily="18" charset="0"/>
              </a:rPr>
              <a:t>heat</a:t>
            </a:r>
            <a:r>
              <a:rPr lang="en-US" sz="2200">
                <a:latin typeface="Times New Roman" pitchFamily="18" charset="0"/>
              </a:rPr>
              <a:t> </a:t>
            </a:r>
            <a:r>
              <a:rPr lang="en-US" sz="2200" b="1" i="1">
                <a:latin typeface="Times New Roman" pitchFamily="18" charset="0"/>
              </a:rPr>
              <a:t>Q </a:t>
            </a:r>
            <a:r>
              <a:rPr lang="en-US" sz="2200">
                <a:latin typeface="Times New Roman" pitchFamily="18" charset="0"/>
              </a:rPr>
              <a:t>and </a:t>
            </a:r>
            <a:r>
              <a:rPr lang="en-US" sz="2200" b="1" i="1">
                <a:latin typeface="Times New Roman" pitchFamily="18" charset="0"/>
              </a:rPr>
              <a:t>work W</a:t>
            </a:r>
            <a:endParaRPr lang="th-TH" sz="2200" b="1" i="1">
              <a:latin typeface="Times New Roman" pitchFamily="18" charset="0"/>
            </a:endParaRPr>
          </a:p>
        </p:txBody>
      </p:sp>
      <p:graphicFrame>
        <p:nvGraphicFramePr>
          <p:cNvPr id="4132" name="Object 36"/>
          <p:cNvGraphicFramePr>
            <a:graphicFrameLocks noChangeAspect="1"/>
          </p:cNvGraphicFramePr>
          <p:nvPr/>
        </p:nvGraphicFramePr>
        <p:xfrm>
          <a:off x="977900" y="5141913"/>
          <a:ext cx="7337425" cy="658812"/>
        </p:xfrm>
        <a:graphic>
          <a:graphicData uri="http://schemas.openxmlformats.org/presentationml/2006/ole">
            <p:oleObj spid="_x0000_s4132" name="Equation" r:id="rId4" imgW="2679480" imgH="241200" progId="Equation.3">
              <p:embed/>
            </p:oleObj>
          </a:graphicData>
        </a:graphic>
      </p:graphicFrame>
      <p:sp>
        <p:nvSpPr>
          <p:cNvPr id="25" name="ตัวยึดหมายเลขภาพนิ่ง 24"/>
          <p:cNvSpPr>
            <a:spLocks noGrp="1"/>
          </p:cNvSpPr>
          <p:nvPr>
            <p:ph type="sldNum" sz="quarter" idx="12"/>
          </p:nvPr>
        </p:nvSpPr>
        <p:spPr/>
        <p:txBody>
          <a:bodyPr/>
          <a:lstStyle/>
          <a:p>
            <a:fld id="{1716C3E1-3E3E-459B-8EBD-40BCD4A47469}" type="slidenum">
              <a:rPr lang="en-US" smtClean="0"/>
              <a:pPr/>
              <a:t>3</a:t>
            </a:fld>
            <a:endParaRPr lang="th-TH"/>
          </a:p>
        </p:txBody>
      </p:sp>
      <p:cxnSp>
        <p:nvCxnSpPr>
          <p:cNvPr id="27" name="ตัวเชื่อมต่อตรง 26"/>
          <p:cNvCxnSpPr/>
          <p:nvPr/>
        </p:nvCxnSpPr>
        <p:spPr>
          <a:xfrm>
            <a:off x="2987824" y="5805264"/>
            <a:ext cx="396044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9" name="คำบรรยายภาพแบบสี่เหลี่ยม 28"/>
          <p:cNvSpPr/>
          <p:nvPr/>
        </p:nvSpPr>
        <p:spPr>
          <a:xfrm>
            <a:off x="971600" y="6021288"/>
            <a:ext cx="2664296" cy="648072"/>
          </a:xfrm>
          <a:prstGeom prst="wedgeRectCallout">
            <a:avLst>
              <a:gd name="adj1" fmla="val 85202"/>
              <a:gd name="adj2" fmla="val -76490"/>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 by process</a:t>
            </a:r>
            <a:endParaRPr lang="th-TH"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2" name="Line 4"/>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22537" name="Rectangle 9"/>
          <p:cNvSpPr>
            <a:spLocks noChangeArrowheads="1"/>
          </p:cNvSpPr>
          <p:nvPr/>
        </p:nvSpPr>
        <p:spPr bwMode="auto">
          <a:xfrm>
            <a:off x="323850" y="1268413"/>
            <a:ext cx="8569325" cy="2016125"/>
          </a:xfrm>
          <a:prstGeom prst="rect">
            <a:avLst/>
          </a:prstGeom>
          <a:noFill/>
          <a:ln w="9525">
            <a:noFill/>
            <a:miter lim="800000"/>
            <a:headEnd/>
            <a:tailEnd/>
          </a:ln>
          <a:effectLst/>
        </p:spPr>
        <p:txBody>
          <a:bodyPr/>
          <a:lstStyle/>
          <a:p>
            <a:pPr marL="342900" indent="-342900">
              <a:spcBef>
                <a:spcPct val="20000"/>
              </a:spcBef>
            </a:pPr>
            <a:r>
              <a:rPr lang="th-TH" sz="2200">
                <a:latin typeface="Times New Roman" pitchFamily="18" charset="0"/>
                <a:cs typeface="Cordia New" pitchFamily="34" charset="-34"/>
              </a:rPr>
              <a:t>	</a:t>
            </a:r>
            <a:r>
              <a:rPr lang="en-US" sz="2200" b="1" u="sng">
                <a:latin typeface="Times New Roman" pitchFamily="18" charset="0"/>
                <a:cs typeface="Cordia New" pitchFamily="34" charset="-34"/>
              </a:rPr>
              <a:t>Example 4.11</a:t>
            </a:r>
            <a:r>
              <a:rPr lang="en-US" sz="2200">
                <a:latin typeface="Times New Roman" pitchFamily="18" charset="0"/>
                <a:cs typeface="Cordia New" pitchFamily="34" charset="-34"/>
              </a:rPr>
              <a:t> </a:t>
            </a:r>
            <a:endParaRPr lang="th-TH" sz="2200">
              <a:latin typeface="Times New Roman" pitchFamily="18" charset="0"/>
              <a:cs typeface="Cordia New" pitchFamily="34" charset="-34"/>
            </a:endParaRPr>
          </a:p>
          <a:p>
            <a:pPr marL="342900" indent="-342900">
              <a:spcBef>
                <a:spcPct val="20000"/>
              </a:spcBef>
            </a:pPr>
            <a:r>
              <a:rPr lang="th-TH" sz="2200">
                <a:latin typeface="Times New Roman" pitchFamily="18" charset="0"/>
                <a:cs typeface="Cordia New" pitchFamily="34" charset="-34"/>
              </a:rPr>
              <a:t>     Let the system in Example </a:t>
            </a:r>
            <a:r>
              <a:rPr lang="en-US" sz="2200">
                <a:latin typeface="Times New Roman" pitchFamily="18" charset="0"/>
                <a:cs typeface="Cordia New" pitchFamily="34" charset="-34"/>
              </a:rPr>
              <a:t>4.10</a:t>
            </a:r>
            <a:r>
              <a:rPr lang="th-TH" sz="2200">
                <a:latin typeface="Times New Roman" pitchFamily="18" charset="0"/>
                <a:cs typeface="Cordia New" pitchFamily="34" charset="-34"/>
              </a:rPr>
              <a:t> be compressed from its state </a:t>
            </a:r>
            <a:r>
              <a:rPr lang="en-US" sz="2200">
                <a:latin typeface="Times New Roman" pitchFamily="18" charset="0"/>
                <a:cs typeface="Cordia New" pitchFamily="34" charset="-34"/>
              </a:rPr>
              <a:t>2</a:t>
            </a:r>
            <a:r>
              <a:rPr lang="th-TH" sz="2200">
                <a:latin typeface="Times New Roman" pitchFamily="18" charset="0"/>
                <a:cs typeface="Cordia New" pitchFamily="34" charset="-34"/>
              </a:rPr>
              <a:t> to state </a:t>
            </a:r>
            <a:r>
              <a:rPr lang="en-US" sz="2200">
                <a:latin typeface="Times New Roman" pitchFamily="18" charset="0"/>
                <a:cs typeface="Cordia New" pitchFamily="34" charset="-34"/>
              </a:rPr>
              <a:t>3</a:t>
            </a:r>
            <a:r>
              <a:rPr lang="th-TH" sz="2200">
                <a:latin typeface="Times New Roman" pitchFamily="18" charset="0"/>
                <a:cs typeface="Cordia New" pitchFamily="34" charset="-34"/>
              </a:rPr>
              <a:t>, to a volume of </a:t>
            </a:r>
            <a:r>
              <a:rPr lang="en-US" sz="2200">
                <a:latin typeface="Times New Roman" pitchFamily="18" charset="0"/>
                <a:cs typeface="Cordia New" pitchFamily="34" charset="-34"/>
              </a:rPr>
              <a:t>0.01722</a:t>
            </a:r>
            <a:r>
              <a:rPr lang="th-TH" sz="2200">
                <a:latin typeface="Times New Roman" pitchFamily="18" charset="0"/>
                <a:cs typeface="Cordia New" pitchFamily="34" charset="-34"/>
              </a:rPr>
              <a:t> m</a:t>
            </a:r>
            <a:r>
              <a:rPr lang="th-TH" sz="2200" baseline="30000">
                <a:latin typeface="Times New Roman" pitchFamily="18" charset="0"/>
                <a:cs typeface="Cordia New" pitchFamily="34" charset="-34"/>
              </a:rPr>
              <a:t>3</a:t>
            </a:r>
            <a:r>
              <a:rPr lang="th-TH" sz="2200">
                <a:latin typeface="Times New Roman" pitchFamily="18" charset="0"/>
                <a:cs typeface="Cordia New" pitchFamily="34" charset="-34"/>
              </a:rPr>
              <a:t>, while maintaining the pressure constant. Determine the work done, the heat supplied, and the change in the internal energy of the system. </a:t>
            </a:r>
            <a:r>
              <a:rPr lang="en-US" sz="2200">
                <a:latin typeface="Times New Roman" pitchFamily="18" charset="0"/>
                <a:cs typeface="Cordia New" pitchFamily="34" charset="-34"/>
              </a:rPr>
              <a:t>(p.108)</a:t>
            </a:r>
            <a:r>
              <a:rPr lang="th-TH" sz="2200">
                <a:latin typeface="Times New Roman" pitchFamily="18" charset="0"/>
                <a:cs typeface="Cordia New" pitchFamily="34" charset="-34"/>
              </a:rPr>
              <a:t> </a:t>
            </a:r>
          </a:p>
        </p:txBody>
      </p:sp>
      <p:sp>
        <p:nvSpPr>
          <p:cNvPr id="22539" name="Rectangle 11"/>
          <p:cNvSpPr>
            <a:spLocks noChangeArrowheads="1"/>
          </p:cNvSpPr>
          <p:nvPr/>
        </p:nvSpPr>
        <p:spPr bwMode="auto">
          <a:xfrm>
            <a:off x="1763713" y="476250"/>
            <a:ext cx="5840412" cy="519113"/>
          </a:xfrm>
          <a:prstGeom prst="rect">
            <a:avLst/>
          </a:prstGeom>
          <a:noFill/>
          <a:ln w="9525">
            <a:noFill/>
            <a:miter lim="800000"/>
            <a:headEnd/>
            <a:tailEnd/>
          </a:ln>
          <a:effectLst/>
        </p:spPr>
        <p:txBody>
          <a:bodyPr wrap="none">
            <a:spAutoFit/>
          </a:bodyPr>
          <a:lstStyle/>
          <a:p>
            <a:r>
              <a:rPr lang="en-US">
                <a:latin typeface="Times New Roman" pitchFamily="18" charset="0"/>
              </a:rPr>
              <a:t>4-6  Adiabatic Process for Ideal Gas (3)</a:t>
            </a:r>
          </a:p>
        </p:txBody>
      </p:sp>
      <p:pic>
        <p:nvPicPr>
          <p:cNvPr id="22540" name="Picture 12" descr="EX4-11"/>
          <p:cNvPicPr>
            <a:picLocks noChangeAspect="1" noChangeArrowheads="1"/>
          </p:cNvPicPr>
          <p:nvPr/>
        </p:nvPicPr>
        <p:blipFill>
          <a:blip r:embed="rId2" cstate="print"/>
          <a:srcRect/>
          <a:stretch>
            <a:fillRect/>
          </a:stretch>
        </p:blipFill>
        <p:spPr bwMode="auto">
          <a:xfrm>
            <a:off x="1763713" y="2997200"/>
            <a:ext cx="5689600" cy="3024188"/>
          </a:xfrm>
          <a:prstGeom prst="rect">
            <a:avLst/>
          </a:prstGeom>
          <a:noFill/>
        </p:spPr>
      </p:pic>
      <p:sp>
        <p:nvSpPr>
          <p:cNvPr id="11" name="ตัวยึดหมายเลขภาพนิ่ง 10"/>
          <p:cNvSpPr>
            <a:spLocks noGrp="1"/>
          </p:cNvSpPr>
          <p:nvPr>
            <p:ph type="sldNum" sz="quarter" idx="12"/>
          </p:nvPr>
        </p:nvSpPr>
        <p:spPr/>
        <p:txBody>
          <a:bodyPr/>
          <a:lstStyle/>
          <a:p>
            <a:fld id="{1716C3E1-3E3E-459B-8EBD-40BCD4A47469}" type="slidenum">
              <a:rPr lang="en-US" smtClean="0"/>
              <a:pPr/>
              <a:t>30</a:t>
            </a:fld>
            <a:endParaRPr lang="th-TH"/>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1748" name="Line 4"/>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31753" name="Text Box 9"/>
          <p:cNvSpPr txBox="1">
            <a:spLocks noChangeArrowheads="1"/>
          </p:cNvSpPr>
          <p:nvPr/>
        </p:nvSpPr>
        <p:spPr bwMode="auto">
          <a:xfrm>
            <a:off x="755650" y="1628775"/>
            <a:ext cx="4897438" cy="3940175"/>
          </a:xfrm>
          <a:prstGeom prst="rect">
            <a:avLst/>
          </a:prstGeom>
          <a:noFill/>
          <a:ln w="9525">
            <a:noFill/>
            <a:miter lim="800000"/>
            <a:headEnd/>
            <a:tailEnd/>
          </a:ln>
          <a:effectLst/>
        </p:spPr>
        <p:txBody>
          <a:bodyPr>
            <a:spAutoFit/>
          </a:bodyPr>
          <a:lstStyle/>
          <a:p>
            <a:r>
              <a:rPr lang="en-US" sz="2400" b="1" u="sng">
                <a:latin typeface="Times New Roman" pitchFamily="18" charset="0"/>
              </a:rPr>
              <a:t>Example 4.12</a:t>
            </a:r>
            <a:r>
              <a:rPr lang="en-US" sz="2400" b="1">
                <a:latin typeface="Times New Roman" pitchFamily="18" charset="0"/>
              </a:rPr>
              <a:t> </a:t>
            </a:r>
          </a:p>
          <a:p>
            <a:pPr>
              <a:spcBef>
                <a:spcPct val="20000"/>
              </a:spcBef>
            </a:pPr>
            <a:r>
              <a:rPr lang="th-TH" sz="2200">
                <a:latin typeface="Times New Roman" pitchFamily="18" charset="0"/>
              </a:rPr>
              <a:t>A piston-cylinder device initially contains </a:t>
            </a:r>
            <a:r>
              <a:rPr lang="en-US" sz="2200">
                <a:latin typeface="Times New Roman" pitchFamily="18" charset="0"/>
              </a:rPr>
              <a:t>0.5</a:t>
            </a:r>
            <a:r>
              <a:rPr lang="th-TH" sz="2200">
                <a:latin typeface="Times New Roman" pitchFamily="18" charset="0"/>
              </a:rPr>
              <a:t> m</a:t>
            </a:r>
            <a:r>
              <a:rPr lang="en-US" sz="2200" baseline="30000">
                <a:latin typeface="Times New Roman" pitchFamily="18" charset="0"/>
              </a:rPr>
              <a:t>3</a:t>
            </a:r>
            <a:r>
              <a:rPr lang="th-TH" sz="2200">
                <a:latin typeface="Times New Roman" pitchFamily="18" charset="0"/>
              </a:rPr>
              <a:t> of nitrogen gas at </a:t>
            </a:r>
            <a:r>
              <a:rPr lang="en-US" sz="2200">
                <a:latin typeface="Times New Roman" pitchFamily="18" charset="0"/>
              </a:rPr>
              <a:t>400</a:t>
            </a:r>
            <a:r>
              <a:rPr lang="th-TH" sz="2200">
                <a:latin typeface="Times New Roman" pitchFamily="18" charset="0"/>
              </a:rPr>
              <a:t> kPa and </a:t>
            </a:r>
            <a:endParaRPr lang="en-US" sz="2200">
              <a:latin typeface="Times New Roman" pitchFamily="18" charset="0"/>
            </a:endParaRPr>
          </a:p>
          <a:p>
            <a:pPr>
              <a:spcBef>
                <a:spcPct val="20000"/>
              </a:spcBef>
            </a:pPr>
            <a:r>
              <a:rPr lang="en-US" sz="2200">
                <a:latin typeface="Times New Roman" pitchFamily="18" charset="0"/>
              </a:rPr>
              <a:t>27°C. An electric heater within the device is turned on and is allowed to pass a current of 2 A for 5 min from a 120-V source. Nitrogen expands at constant pressure, and a heat loss of 2800 J occurs during the process. Determine the final temperature of the nitrogen, using </a:t>
            </a:r>
            <a:r>
              <a:rPr lang="en-US" sz="2200" i="1">
                <a:latin typeface="Times New Roman" pitchFamily="18" charset="0"/>
              </a:rPr>
              <a:t>Cp</a:t>
            </a:r>
            <a:r>
              <a:rPr lang="th-TH" sz="2200">
                <a:latin typeface="Times New Roman" pitchFamily="18" charset="0"/>
              </a:rPr>
              <a:t> constant at room temperature. </a:t>
            </a:r>
            <a:r>
              <a:rPr lang="en-US" sz="2200">
                <a:latin typeface="Times New Roman" pitchFamily="18" charset="0"/>
              </a:rPr>
              <a:t>(p.109)</a:t>
            </a:r>
            <a:endParaRPr lang="th-TH" sz="2200">
              <a:latin typeface="Times New Roman" pitchFamily="18" charset="0"/>
            </a:endParaRPr>
          </a:p>
        </p:txBody>
      </p:sp>
      <p:pic>
        <p:nvPicPr>
          <p:cNvPr id="31754" name="Picture 10" descr="EX4-12A"/>
          <p:cNvPicPr>
            <a:picLocks noChangeAspect="1" noChangeArrowheads="1"/>
          </p:cNvPicPr>
          <p:nvPr/>
        </p:nvPicPr>
        <p:blipFill>
          <a:blip r:embed="rId2" cstate="print"/>
          <a:srcRect/>
          <a:stretch>
            <a:fillRect/>
          </a:stretch>
        </p:blipFill>
        <p:spPr bwMode="auto">
          <a:xfrm>
            <a:off x="5867400" y="1844675"/>
            <a:ext cx="2900363" cy="3068638"/>
          </a:xfrm>
          <a:prstGeom prst="rect">
            <a:avLst/>
          </a:prstGeom>
          <a:noFill/>
        </p:spPr>
      </p:pic>
      <p:sp>
        <p:nvSpPr>
          <p:cNvPr id="31755" name="Rectangle 11"/>
          <p:cNvSpPr>
            <a:spLocks noChangeArrowheads="1"/>
          </p:cNvSpPr>
          <p:nvPr/>
        </p:nvSpPr>
        <p:spPr bwMode="auto">
          <a:xfrm>
            <a:off x="1763713" y="476250"/>
            <a:ext cx="5840412" cy="519113"/>
          </a:xfrm>
          <a:prstGeom prst="rect">
            <a:avLst/>
          </a:prstGeom>
          <a:noFill/>
          <a:ln w="9525">
            <a:noFill/>
            <a:miter lim="800000"/>
            <a:headEnd/>
            <a:tailEnd/>
          </a:ln>
          <a:effectLst/>
        </p:spPr>
        <p:txBody>
          <a:bodyPr wrap="none">
            <a:spAutoFit/>
          </a:bodyPr>
          <a:lstStyle/>
          <a:p>
            <a:r>
              <a:rPr lang="en-US">
                <a:latin typeface="Times New Roman" pitchFamily="18" charset="0"/>
              </a:rPr>
              <a:t>4-6  Adiabatic Process for Ideal Gas (4)</a:t>
            </a:r>
          </a:p>
        </p:txBody>
      </p:sp>
      <p:sp>
        <p:nvSpPr>
          <p:cNvPr id="11" name="ตัวยึดหมายเลขภาพนิ่ง 10"/>
          <p:cNvSpPr>
            <a:spLocks noGrp="1"/>
          </p:cNvSpPr>
          <p:nvPr>
            <p:ph type="sldNum" sz="quarter" idx="12"/>
          </p:nvPr>
        </p:nvSpPr>
        <p:spPr/>
        <p:txBody>
          <a:bodyPr/>
          <a:lstStyle/>
          <a:p>
            <a:fld id="{1716C3E1-3E3E-459B-8EBD-40BCD4A47469}" type="slidenum">
              <a:rPr lang="en-US" smtClean="0"/>
              <a:pPr/>
              <a:t>31</a:t>
            </a:fld>
            <a:endParaRPr lang="th-TH"/>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58724" name="Line 4"/>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158728" name="Text Box 8"/>
          <p:cNvSpPr txBox="1">
            <a:spLocks noChangeArrowheads="1"/>
          </p:cNvSpPr>
          <p:nvPr/>
        </p:nvSpPr>
        <p:spPr bwMode="auto">
          <a:xfrm>
            <a:off x="755650" y="1628775"/>
            <a:ext cx="4897438" cy="4208463"/>
          </a:xfrm>
          <a:prstGeom prst="rect">
            <a:avLst/>
          </a:prstGeom>
          <a:noFill/>
          <a:ln w="9525">
            <a:noFill/>
            <a:miter lim="800000"/>
            <a:headEnd/>
            <a:tailEnd/>
          </a:ln>
          <a:effectLst/>
        </p:spPr>
        <p:txBody>
          <a:bodyPr>
            <a:spAutoFit/>
          </a:bodyPr>
          <a:lstStyle/>
          <a:p>
            <a:r>
              <a:rPr lang="en-US" sz="2400" b="1" u="sng">
                <a:latin typeface="Times New Roman" pitchFamily="18" charset="0"/>
              </a:rPr>
              <a:t>Example 4.13</a:t>
            </a:r>
            <a:r>
              <a:rPr lang="en-US" sz="2400" b="1">
                <a:latin typeface="Times New Roman" pitchFamily="18" charset="0"/>
              </a:rPr>
              <a:t> </a:t>
            </a:r>
          </a:p>
          <a:p>
            <a:pPr>
              <a:spcBef>
                <a:spcPct val="20000"/>
              </a:spcBef>
            </a:pPr>
            <a:r>
              <a:rPr lang="th-TH" sz="2200">
                <a:latin typeface="Times New Roman" pitchFamily="18" charset="0"/>
              </a:rPr>
              <a:t>A piston-cylinder device initially contains air </a:t>
            </a:r>
            <a:r>
              <a:rPr lang="en-US" sz="2200">
                <a:latin typeface="Times New Roman" pitchFamily="18" charset="0"/>
              </a:rPr>
              <a:t>150</a:t>
            </a:r>
            <a:r>
              <a:rPr lang="th-TH" sz="2200">
                <a:latin typeface="Times New Roman" pitchFamily="18" charset="0"/>
              </a:rPr>
              <a:t> kPa and </a:t>
            </a:r>
            <a:r>
              <a:rPr lang="en-US" sz="2200">
                <a:latin typeface="Times New Roman" pitchFamily="18" charset="0"/>
              </a:rPr>
              <a:t>27°C. At this state, the piston is resting on a pair of stops, as shown in following figure</a:t>
            </a:r>
            <a:r>
              <a:rPr lang="th-TH" sz="2200">
                <a:latin typeface="Times New Roman" pitchFamily="18" charset="0"/>
              </a:rPr>
              <a:t>, and the enclosed volume is </a:t>
            </a:r>
            <a:r>
              <a:rPr lang="en-US" sz="2200">
                <a:latin typeface="Times New Roman" pitchFamily="18" charset="0"/>
              </a:rPr>
              <a:t>400</a:t>
            </a:r>
            <a:r>
              <a:rPr lang="th-TH" sz="2200">
                <a:latin typeface="Times New Roman" pitchFamily="18" charset="0"/>
              </a:rPr>
              <a:t> L. The mass of the piston is such that a </a:t>
            </a:r>
            <a:r>
              <a:rPr lang="en-US" sz="2200">
                <a:latin typeface="Times New Roman" pitchFamily="18" charset="0"/>
              </a:rPr>
              <a:t>350</a:t>
            </a:r>
            <a:r>
              <a:rPr lang="th-TH" sz="2200">
                <a:latin typeface="Times New Roman" pitchFamily="18" charset="0"/>
              </a:rPr>
              <a:t> kPa pressure is required to move it. The air is now heated until its volume has doubled. Determine (a) the final temperature, (b) the work done by the air, and (c) the total heat added. </a:t>
            </a:r>
            <a:r>
              <a:rPr lang="en-US" sz="2200">
                <a:latin typeface="Times New Roman" pitchFamily="18" charset="0"/>
              </a:rPr>
              <a:t>(p.111)</a:t>
            </a:r>
            <a:endParaRPr lang="th-TH" sz="2200">
              <a:latin typeface="Times New Roman" pitchFamily="18" charset="0"/>
            </a:endParaRPr>
          </a:p>
        </p:txBody>
      </p:sp>
      <p:sp>
        <p:nvSpPr>
          <p:cNvPr id="158730" name="Rectangle 10"/>
          <p:cNvSpPr>
            <a:spLocks noChangeArrowheads="1"/>
          </p:cNvSpPr>
          <p:nvPr/>
        </p:nvSpPr>
        <p:spPr bwMode="auto">
          <a:xfrm>
            <a:off x="1763713" y="476250"/>
            <a:ext cx="5840412" cy="519113"/>
          </a:xfrm>
          <a:prstGeom prst="rect">
            <a:avLst/>
          </a:prstGeom>
          <a:noFill/>
          <a:ln w="9525">
            <a:noFill/>
            <a:miter lim="800000"/>
            <a:headEnd/>
            <a:tailEnd/>
          </a:ln>
          <a:effectLst/>
        </p:spPr>
        <p:txBody>
          <a:bodyPr wrap="none">
            <a:spAutoFit/>
          </a:bodyPr>
          <a:lstStyle/>
          <a:p>
            <a:r>
              <a:rPr lang="en-US">
                <a:latin typeface="Times New Roman" pitchFamily="18" charset="0"/>
              </a:rPr>
              <a:t>4-6  Adiabatic Process for Ideal Gas (5)</a:t>
            </a:r>
          </a:p>
        </p:txBody>
      </p:sp>
      <p:pic>
        <p:nvPicPr>
          <p:cNvPr id="158731" name="Picture 11" descr="EX4-13A"/>
          <p:cNvPicPr>
            <a:picLocks noChangeAspect="1" noChangeArrowheads="1"/>
          </p:cNvPicPr>
          <p:nvPr/>
        </p:nvPicPr>
        <p:blipFill>
          <a:blip r:embed="rId2" cstate="print"/>
          <a:srcRect/>
          <a:stretch>
            <a:fillRect/>
          </a:stretch>
        </p:blipFill>
        <p:spPr bwMode="auto">
          <a:xfrm>
            <a:off x="5940425" y="2133600"/>
            <a:ext cx="2441575" cy="3141663"/>
          </a:xfrm>
          <a:prstGeom prst="rect">
            <a:avLst/>
          </a:prstGeom>
          <a:noFill/>
        </p:spPr>
      </p:pic>
      <p:sp>
        <p:nvSpPr>
          <p:cNvPr id="11" name="ตัวยึดหมายเลขภาพนิ่ง 10"/>
          <p:cNvSpPr>
            <a:spLocks noGrp="1"/>
          </p:cNvSpPr>
          <p:nvPr>
            <p:ph type="sldNum" sz="quarter" idx="12"/>
          </p:nvPr>
        </p:nvSpPr>
        <p:spPr/>
        <p:txBody>
          <a:bodyPr/>
          <a:lstStyle/>
          <a:p>
            <a:fld id="{1716C3E1-3E3E-459B-8EBD-40BCD4A47469}" type="slidenum">
              <a:rPr lang="en-US" smtClean="0"/>
              <a:pPr/>
              <a:t>32</a:t>
            </a:fld>
            <a:endParaRPr lang="th-TH"/>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59748" name="Line 4"/>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159753" name="Rectangle 9"/>
          <p:cNvSpPr>
            <a:spLocks noChangeArrowheads="1"/>
          </p:cNvSpPr>
          <p:nvPr/>
        </p:nvSpPr>
        <p:spPr bwMode="auto">
          <a:xfrm>
            <a:off x="1242219" y="474663"/>
            <a:ext cx="6659562" cy="519112"/>
          </a:xfrm>
          <a:prstGeom prst="rect">
            <a:avLst/>
          </a:prstGeom>
          <a:noFill/>
          <a:ln w="9525">
            <a:noFill/>
            <a:miter lim="800000"/>
            <a:headEnd/>
            <a:tailEnd/>
          </a:ln>
          <a:effectLst/>
        </p:spPr>
        <p:txBody>
          <a:bodyPr wrap="none">
            <a:spAutoFit/>
          </a:bodyPr>
          <a:lstStyle/>
          <a:p>
            <a:r>
              <a:rPr lang="en-US" dirty="0">
                <a:latin typeface="Times New Roman" pitchFamily="18" charset="0"/>
              </a:rPr>
              <a:t>4-7  </a:t>
            </a:r>
            <a:r>
              <a:rPr lang="en-US" sz="2400" dirty="0">
                <a:latin typeface="Times New Roman" pitchFamily="18" charset="0"/>
              </a:rPr>
              <a:t>First Law of Thermodynamic in the Rate Form</a:t>
            </a:r>
            <a:r>
              <a:rPr lang="en-US" dirty="0"/>
              <a:t> </a:t>
            </a:r>
            <a:endParaRPr lang="en-US" dirty="0">
              <a:latin typeface="Times New Roman" pitchFamily="18" charset="0"/>
            </a:endParaRPr>
          </a:p>
        </p:txBody>
      </p:sp>
      <p:sp>
        <p:nvSpPr>
          <p:cNvPr id="159755" name="Text Box 11"/>
          <p:cNvSpPr txBox="1">
            <a:spLocks noChangeArrowheads="1"/>
          </p:cNvSpPr>
          <p:nvPr/>
        </p:nvSpPr>
        <p:spPr bwMode="auto">
          <a:xfrm>
            <a:off x="611188" y="1341438"/>
            <a:ext cx="3905250" cy="427037"/>
          </a:xfrm>
          <a:prstGeom prst="rect">
            <a:avLst/>
          </a:prstGeom>
          <a:noFill/>
          <a:ln w="9525">
            <a:noFill/>
            <a:miter lim="800000"/>
            <a:headEnd/>
            <a:tailEnd/>
          </a:ln>
          <a:effectLst/>
        </p:spPr>
        <p:txBody>
          <a:bodyPr wrap="none">
            <a:spAutoFit/>
          </a:bodyPr>
          <a:lstStyle/>
          <a:p>
            <a:r>
              <a:rPr lang="en-US" sz="2200">
                <a:latin typeface="Times New Roman" pitchFamily="18" charset="0"/>
              </a:rPr>
              <a:t>From 1</a:t>
            </a:r>
            <a:r>
              <a:rPr lang="en-US" sz="2200" baseline="30000">
                <a:latin typeface="Times New Roman" pitchFamily="18" charset="0"/>
              </a:rPr>
              <a:t>st</a:t>
            </a:r>
            <a:r>
              <a:rPr lang="en-US" sz="2200">
                <a:latin typeface="Times New Roman" pitchFamily="18" charset="0"/>
              </a:rPr>
              <a:t> law of thermodynamics,</a:t>
            </a:r>
            <a:endParaRPr lang="th-TH" sz="2200">
              <a:latin typeface="Times New Roman" pitchFamily="18" charset="0"/>
            </a:endParaRPr>
          </a:p>
        </p:txBody>
      </p:sp>
      <p:graphicFrame>
        <p:nvGraphicFramePr>
          <p:cNvPr id="159756" name="Object 12"/>
          <p:cNvGraphicFramePr>
            <a:graphicFrameLocks noChangeAspect="1"/>
          </p:cNvGraphicFramePr>
          <p:nvPr/>
        </p:nvGraphicFramePr>
        <p:xfrm>
          <a:off x="2700338" y="1844675"/>
          <a:ext cx="3632200" cy="431800"/>
        </p:xfrm>
        <a:graphic>
          <a:graphicData uri="http://schemas.openxmlformats.org/presentationml/2006/ole">
            <p:oleObj spid="_x0000_s159756" name="Equation" r:id="rId3" imgW="1815840" imgH="203040" progId="Equation.3">
              <p:embed/>
            </p:oleObj>
          </a:graphicData>
        </a:graphic>
      </p:graphicFrame>
      <p:sp>
        <p:nvSpPr>
          <p:cNvPr id="159757" name="Text Box 13"/>
          <p:cNvSpPr txBox="1">
            <a:spLocks noChangeArrowheads="1"/>
          </p:cNvSpPr>
          <p:nvPr/>
        </p:nvSpPr>
        <p:spPr bwMode="auto">
          <a:xfrm>
            <a:off x="611188" y="2349500"/>
            <a:ext cx="1866900" cy="427038"/>
          </a:xfrm>
          <a:prstGeom prst="rect">
            <a:avLst/>
          </a:prstGeom>
          <a:noFill/>
          <a:ln w="9525">
            <a:noFill/>
            <a:miter lim="800000"/>
            <a:headEnd/>
            <a:tailEnd/>
          </a:ln>
          <a:effectLst/>
        </p:spPr>
        <p:txBody>
          <a:bodyPr wrap="none">
            <a:spAutoFit/>
          </a:bodyPr>
          <a:lstStyle/>
          <a:p>
            <a:r>
              <a:rPr lang="en-US" sz="2200">
                <a:latin typeface="Times New Roman" pitchFamily="18" charset="0"/>
              </a:rPr>
              <a:t>Divided by </a:t>
            </a:r>
            <a:r>
              <a:rPr lang="en-US" sz="2200" b="1" i="1">
                <a:latin typeface="Times New Roman" pitchFamily="18" charset="0"/>
                <a:sym typeface="Symbol" pitchFamily="18" charset="2"/>
              </a:rPr>
              <a:t>t </a:t>
            </a:r>
            <a:r>
              <a:rPr lang="en-US" sz="2200">
                <a:latin typeface="Times New Roman" pitchFamily="18" charset="0"/>
                <a:sym typeface="Symbol" pitchFamily="18" charset="2"/>
              </a:rPr>
              <a:t>:</a:t>
            </a:r>
            <a:endParaRPr lang="th-TH" sz="2200">
              <a:latin typeface="Times New Roman" pitchFamily="18" charset="0"/>
            </a:endParaRPr>
          </a:p>
        </p:txBody>
      </p:sp>
      <p:graphicFrame>
        <p:nvGraphicFramePr>
          <p:cNvPr id="159758" name="Object 14"/>
          <p:cNvGraphicFramePr>
            <a:graphicFrameLocks noChangeAspect="1"/>
          </p:cNvGraphicFramePr>
          <p:nvPr/>
        </p:nvGraphicFramePr>
        <p:xfrm>
          <a:off x="2627313" y="2636838"/>
          <a:ext cx="3886200" cy="836612"/>
        </p:xfrm>
        <a:graphic>
          <a:graphicData uri="http://schemas.openxmlformats.org/presentationml/2006/ole">
            <p:oleObj spid="_x0000_s159758" name="Equation" r:id="rId4" imgW="1942920" imgH="393480" progId="Equation.3">
              <p:embed/>
            </p:oleObj>
          </a:graphicData>
        </a:graphic>
      </p:graphicFrame>
      <p:graphicFrame>
        <p:nvGraphicFramePr>
          <p:cNvPr id="159759" name="Object 15"/>
          <p:cNvGraphicFramePr>
            <a:graphicFrameLocks noChangeAspect="1"/>
          </p:cNvGraphicFramePr>
          <p:nvPr/>
        </p:nvGraphicFramePr>
        <p:xfrm>
          <a:off x="2771775" y="3573463"/>
          <a:ext cx="3378200" cy="836612"/>
        </p:xfrm>
        <a:graphic>
          <a:graphicData uri="http://schemas.openxmlformats.org/presentationml/2006/ole">
            <p:oleObj spid="_x0000_s159759" name="Equation" r:id="rId5" imgW="1688760" imgH="393480" progId="Equation.3">
              <p:embed/>
            </p:oleObj>
          </a:graphicData>
        </a:graphic>
      </p:graphicFrame>
      <p:sp>
        <p:nvSpPr>
          <p:cNvPr id="159761" name="Rectangle 17"/>
          <p:cNvSpPr>
            <a:spLocks noChangeArrowheads="1"/>
          </p:cNvSpPr>
          <p:nvPr/>
        </p:nvSpPr>
        <p:spPr bwMode="auto">
          <a:xfrm>
            <a:off x="323850" y="4365625"/>
            <a:ext cx="8569325" cy="2016125"/>
          </a:xfrm>
          <a:prstGeom prst="rect">
            <a:avLst/>
          </a:prstGeom>
          <a:noFill/>
          <a:ln w="9525">
            <a:noFill/>
            <a:miter lim="800000"/>
            <a:headEnd/>
            <a:tailEnd/>
          </a:ln>
          <a:effectLst/>
        </p:spPr>
        <p:txBody>
          <a:bodyPr/>
          <a:lstStyle/>
          <a:p>
            <a:pPr marL="342900" indent="-342900">
              <a:spcBef>
                <a:spcPct val="20000"/>
              </a:spcBef>
            </a:pPr>
            <a:r>
              <a:rPr lang="th-TH" sz="2200">
                <a:latin typeface="Times New Roman" pitchFamily="18" charset="0"/>
                <a:cs typeface="Cordia New" pitchFamily="34" charset="-34"/>
              </a:rPr>
              <a:t>	</a:t>
            </a:r>
            <a:r>
              <a:rPr lang="en-US" sz="2200" b="1" u="sng">
                <a:latin typeface="Times New Roman" pitchFamily="18" charset="0"/>
                <a:cs typeface="Cordia New" pitchFamily="34" charset="-34"/>
              </a:rPr>
              <a:t>Example 4.14</a:t>
            </a:r>
            <a:r>
              <a:rPr lang="en-US" sz="2200">
                <a:latin typeface="Times New Roman" pitchFamily="18" charset="0"/>
                <a:cs typeface="Cordia New" pitchFamily="34" charset="-34"/>
              </a:rPr>
              <a:t> </a:t>
            </a:r>
            <a:endParaRPr lang="th-TH" sz="2200">
              <a:latin typeface="Times New Roman" pitchFamily="18" charset="0"/>
              <a:cs typeface="Cordia New" pitchFamily="34" charset="-34"/>
            </a:endParaRPr>
          </a:p>
          <a:p>
            <a:pPr marL="342900" indent="-342900">
              <a:spcBef>
                <a:spcPct val="20000"/>
              </a:spcBef>
            </a:pPr>
            <a:r>
              <a:rPr lang="th-TH" sz="2200">
                <a:latin typeface="Times New Roman" pitchFamily="18" charset="0"/>
                <a:cs typeface="Cordia New" pitchFamily="34" charset="-34"/>
              </a:rPr>
              <a:t>     </a:t>
            </a:r>
            <a:r>
              <a:rPr lang="en-US" sz="2200">
                <a:latin typeface="Times New Roman" pitchFamily="18" charset="0"/>
                <a:cs typeface="Cordia New" pitchFamily="34" charset="-34"/>
              </a:rPr>
              <a:t>During the charging of a storage battery, the current is 20 A and the voltage is 12.8 V. The rate of heat transfer from the battery is 10 W. At what rate is the internal energy increasing?</a:t>
            </a:r>
            <a:r>
              <a:rPr lang="th-TH" sz="2200">
                <a:latin typeface="Times New Roman" pitchFamily="18" charset="0"/>
                <a:cs typeface="Cordia New" pitchFamily="34" charset="-34"/>
              </a:rPr>
              <a:t> (</a:t>
            </a:r>
            <a:r>
              <a:rPr lang="en-US" sz="2200">
                <a:latin typeface="Times New Roman" pitchFamily="18" charset="0"/>
                <a:cs typeface="Cordia New" pitchFamily="34" charset="-34"/>
              </a:rPr>
              <a:t>p.114)</a:t>
            </a:r>
            <a:endParaRPr lang="th-TH" sz="2200">
              <a:latin typeface="Times New Roman" pitchFamily="18" charset="0"/>
              <a:cs typeface="Cordia New" pitchFamily="34" charset="-34"/>
            </a:endParaRPr>
          </a:p>
        </p:txBody>
      </p:sp>
      <p:sp>
        <p:nvSpPr>
          <p:cNvPr id="15" name="ตัวยึดหมายเลขภาพนิ่ง 14"/>
          <p:cNvSpPr>
            <a:spLocks noGrp="1"/>
          </p:cNvSpPr>
          <p:nvPr>
            <p:ph type="sldNum" sz="quarter" idx="12"/>
          </p:nvPr>
        </p:nvSpPr>
        <p:spPr/>
        <p:txBody>
          <a:bodyPr/>
          <a:lstStyle/>
          <a:p>
            <a:fld id="{1716C3E1-3E3E-459B-8EBD-40BCD4A47469}" type="slidenum">
              <a:rPr lang="en-US" smtClean="0"/>
              <a:pPr/>
              <a:t>33</a:t>
            </a:fld>
            <a:endParaRPr lang="th-TH"/>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42" name="Rectangle 22"/>
          <p:cNvSpPr>
            <a:spLocks noChangeArrowheads="1"/>
          </p:cNvSpPr>
          <p:nvPr/>
        </p:nvSpPr>
        <p:spPr bwMode="auto">
          <a:xfrm>
            <a:off x="2124075" y="1341438"/>
            <a:ext cx="4679950" cy="1008062"/>
          </a:xfrm>
          <a:prstGeom prst="rect">
            <a:avLst/>
          </a:prstGeom>
          <a:solidFill>
            <a:schemeClr val="bg1">
              <a:lumMod val="95000"/>
              <a:alpha val="60000"/>
            </a:schemeClr>
          </a:solidFill>
          <a:ln w="9525">
            <a:solidFill>
              <a:schemeClr val="tx1"/>
            </a:solidFill>
            <a:miter lim="800000"/>
            <a:headEnd/>
            <a:tailEnd/>
          </a:ln>
          <a:effectLst/>
        </p:spPr>
        <p:txBody>
          <a:bodyPr wrap="none" anchor="ctr"/>
          <a:lstStyle/>
          <a:p>
            <a:endParaRPr lang="th-TH"/>
          </a:p>
        </p:txBody>
      </p:sp>
      <p:sp>
        <p:nvSpPr>
          <p:cNvPr id="5125" name="Line 5"/>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5144" name="Rectangle 24"/>
          <p:cNvSpPr>
            <a:spLocks noChangeArrowheads="1"/>
          </p:cNvSpPr>
          <p:nvPr/>
        </p:nvSpPr>
        <p:spPr bwMode="auto">
          <a:xfrm>
            <a:off x="1763713" y="476250"/>
            <a:ext cx="5853112" cy="519113"/>
          </a:xfrm>
          <a:prstGeom prst="rect">
            <a:avLst/>
          </a:prstGeom>
          <a:noFill/>
          <a:ln w="9525">
            <a:noFill/>
            <a:miter lim="800000"/>
            <a:headEnd/>
            <a:tailEnd/>
          </a:ln>
          <a:effectLst/>
        </p:spPr>
        <p:txBody>
          <a:bodyPr wrap="none">
            <a:spAutoFit/>
          </a:bodyPr>
          <a:lstStyle/>
          <a:p>
            <a:r>
              <a:rPr lang="en-US">
                <a:latin typeface="Times New Roman" pitchFamily="18" charset="0"/>
              </a:rPr>
              <a:t>4-1    First Law of Thermodynamics (3)</a:t>
            </a:r>
          </a:p>
        </p:txBody>
      </p:sp>
      <p:sp>
        <p:nvSpPr>
          <p:cNvPr id="5145" name="Text Box 25"/>
          <p:cNvSpPr txBox="1">
            <a:spLocks noChangeArrowheads="1"/>
          </p:cNvSpPr>
          <p:nvPr/>
        </p:nvSpPr>
        <p:spPr bwMode="auto">
          <a:xfrm>
            <a:off x="539750" y="5084763"/>
            <a:ext cx="8091488" cy="1096962"/>
          </a:xfrm>
          <a:prstGeom prst="rect">
            <a:avLst/>
          </a:prstGeom>
          <a:noFill/>
          <a:ln w="9525">
            <a:noFill/>
            <a:miter lim="800000"/>
            <a:headEnd/>
            <a:tailEnd/>
          </a:ln>
          <a:effectLst/>
        </p:spPr>
        <p:txBody>
          <a:bodyPr wrap="none">
            <a:spAutoFit/>
          </a:bodyPr>
          <a:lstStyle/>
          <a:p>
            <a:r>
              <a:rPr lang="en-US" sz="2200" b="1" i="1">
                <a:latin typeface="Times New Roman" pitchFamily="18" charset="0"/>
              </a:rPr>
              <a:t>Q</a:t>
            </a:r>
            <a:r>
              <a:rPr lang="en-US" sz="2200">
                <a:latin typeface="Times New Roman" pitchFamily="18" charset="0"/>
              </a:rPr>
              <a:t>  : Energy transfer to a system or heat transfer to a system (heat gain)</a:t>
            </a:r>
          </a:p>
          <a:p>
            <a:r>
              <a:rPr lang="en-US" sz="2200" b="1" i="1">
                <a:latin typeface="Times New Roman" pitchFamily="18" charset="0"/>
              </a:rPr>
              <a:t>W </a:t>
            </a:r>
            <a:r>
              <a:rPr lang="en-US" sz="2200">
                <a:latin typeface="Times New Roman" pitchFamily="18" charset="0"/>
              </a:rPr>
              <a:t>: Energy transfer form a system or work transfer from a system </a:t>
            </a:r>
          </a:p>
          <a:p>
            <a:r>
              <a:rPr lang="en-US" sz="2200">
                <a:latin typeface="Times New Roman" pitchFamily="18" charset="0"/>
              </a:rPr>
              <a:t>                                                            (work done by the system)</a:t>
            </a:r>
            <a:endParaRPr lang="th-TH" sz="2200">
              <a:latin typeface="Times New Roman" pitchFamily="18" charset="0"/>
            </a:endParaRPr>
          </a:p>
        </p:txBody>
      </p:sp>
      <p:graphicFrame>
        <p:nvGraphicFramePr>
          <p:cNvPr id="5146" name="Object 26"/>
          <p:cNvGraphicFramePr>
            <a:graphicFrameLocks noChangeAspect="1"/>
          </p:cNvGraphicFramePr>
          <p:nvPr/>
        </p:nvGraphicFramePr>
        <p:xfrm>
          <a:off x="2454275" y="1522413"/>
          <a:ext cx="4033838" cy="661987"/>
        </p:xfrm>
        <a:graphic>
          <a:graphicData uri="http://schemas.openxmlformats.org/presentationml/2006/ole">
            <p:oleObj spid="_x0000_s5146" name="Equation" r:id="rId3" imgW="1473120" imgH="241200" progId="Equation.3">
              <p:embed/>
            </p:oleObj>
          </a:graphicData>
        </a:graphic>
      </p:graphicFrame>
      <p:pic>
        <p:nvPicPr>
          <p:cNvPr id="5147" name="Picture 27" descr="fig4-1"/>
          <p:cNvPicPr>
            <a:picLocks noChangeAspect="1" noChangeArrowheads="1"/>
          </p:cNvPicPr>
          <p:nvPr/>
        </p:nvPicPr>
        <p:blipFill>
          <a:blip r:embed="rId4" cstate="print"/>
          <a:srcRect/>
          <a:stretch>
            <a:fillRect/>
          </a:stretch>
        </p:blipFill>
        <p:spPr bwMode="auto">
          <a:xfrm>
            <a:off x="323850" y="2565400"/>
            <a:ext cx="8640763" cy="2376488"/>
          </a:xfrm>
          <a:prstGeom prst="rect">
            <a:avLst/>
          </a:prstGeom>
          <a:noFill/>
          <a:ln w="9525">
            <a:noFill/>
            <a:miter lim="800000"/>
            <a:headEnd/>
            <a:tailEnd/>
          </a:ln>
        </p:spPr>
      </p:pic>
      <p:sp>
        <p:nvSpPr>
          <p:cNvPr id="13" name="ตัวยึดหมายเลขภาพนิ่ง 12"/>
          <p:cNvSpPr>
            <a:spLocks noGrp="1"/>
          </p:cNvSpPr>
          <p:nvPr>
            <p:ph type="sldNum" sz="quarter" idx="12"/>
          </p:nvPr>
        </p:nvSpPr>
        <p:spPr/>
        <p:txBody>
          <a:bodyPr/>
          <a:lstStyle/>
          <a:p>
            <a:fld id="{1716C3E1-3E3E-459B-8EBD-40BCD4A47469}" type="slidenum">
              <a:rPr lang="en-US" smtClean="0"/>
              <a:pPr/>
              <a:t>4</a:t>
            </a:fld>
            <a:endParaRPr lang="th-TH"/>
          </a:p>
        </p:txBody>
      </p:sp>
      <p:cxnSp>
        <p:nvCxnSpPr>
          <p:cNvPr id="14" name="ตัวเชื่อมต่อตรง 13"/>
          <p:cNvCxnSpPr/>
          <p:nvPr/>
        </p:nvCxnSpPr>
        <p:spPr>
          <a:xfrm>
            <a:off x="5183560" y="2132856"/>
            <a:ext cx="1332656"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คำบรรยายภาพแบบสี่เหลี่ยม 15"/>
          <p:cNvSpPr/>
          <p:nvPr/>
        </p:nvSpPr>
        <p:spPr>
          <a:xfrm>
            <a:off x="6660232" y="2348880"/>
            <a:ext cx="1907704" cy="432048"/>
          </a:xfrm>
          <a:prstGeom prst="wedgeRectCallout">
            <a:avLst>
              <a:gd name="adj1" fmla="val -91503"/>
              <a:gd name="adj2" fmla="val -95444"/>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E @state</a:t>
            </a:r>
            <a:endParaRPr lang="th-TH"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Line 6"/>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graphicFrame>
        <p:nvGraphicFramePr>
          <p:cNvPr id="6163" name="Object 19"/>
          <p:cNvGraphicFramePr>
            <a:graphicFrameLocks noChangeAspect="1"/>
          </p:cNvGraphicFramePr>
          <p:nvPr/>
        </p:nvGraphicFramePr>
        <p:xfrm>
          <a:off x="2381250" y="1395413"/>
          <a:ext cx="4383088" cy="682625"/>
        </p:xfrm>
        <a:graphic>
          <a:graphicData uri="http://schemas.openxmlformats.org/presentationml/2006/ole">
            <p:oleObj spid="_x0000_s6163" name="Equation" r:id="rId3" imgW="1600200" imgH="241200" progId="Equation.3">
              <p:embed/>
            </p:oleObj>
          </a:graphicData>
        </a:graphic>
      </p:graphicFrame>
      <p:sp>
        <p:nvSpPr>
          <p:cNvPr id="6166" name="Rectangle 22"/>
          <p:cNvSpPr>
            <a:spLocks noChangeArrowheads="1"/>
          </p:cNvSpPr>
          <p:nvPr/>
        </p:nvSpPr>
        <p:spPr bwMode="auto">
          <a:xfrm>
            <a:off x="1763713" y="476250"/>
            <a:ext cx="5853112" cy="519113"/>
          </a:xfrm>
          <a:prstGeom prst="rect">
            <a:avLst/>
          </a:prstGeom>
          <a:noFill/>
          <a:ln w="9525">
            <a:noFill/>
            <a:miter lim="800000"/>
            <a:headEnd/>
            <a:tailEnd/>
          </a:ln>
          <a:effectLst/>
        </p:spPr>
        <p:txBody>
          <a:bodyPr wrap="none">
            <a:spAutoFit/>
          </a:bodyPr>
          <a:lstStyle/>
          <a:p>
            <a:r>
              <a:rPr lang="en-US">
                <a:latin typeface="Times New Roman" pitchFamily="18" charset="0"/>
              </a:rPr>
              <a:t>4-1    First Law of Thermodynamics (4)</a:t>
            </a:r>
          </a:p>
        </p:txBody>
      </p:sp>
      <p:graphicFrame>
        <p:nvGraphicFramePr>
          <p:cNvPr id="6168" name="Object 24"/>
          <p:cNvGraphicFramePr>
            <a:graphicFrameLocks noChangeAspect="1"/>
          </p:cNvGraphicFramePr>
          <p:nvPr/>
        </p:nvGraphicFramePr>
        <p:xfrm>
          <a:off x="2779713" y="2133600"/>
          <a:ext cx="3584575" cy="1762125"/>
        </p:xfrm>
        <a:graphic>
          <a:graphicData uri="http://schemas.openxmlformats.org/presentationml/2006/ole">
            <p:oleObj spid="_x0000_s6168" name="Equation" r:id="rId4" imgW="1307880" imgH="850680" progId="Equation.3">
              <p:embed/>
            </p:oleObj>
          </a:graphicData>
        </a:graphic>
      </p:graphicFrame>
      <p:sp>
        <p:nvSpPr>
          <p:cNvPr id="6169" name="Text Box 25"/>
          <p:cNvSpPr txBox="1">
            <a:spLocks noChangeArrowheads="1"/>
          </p:cNvSpPr>
          <p:nvPr/>
        </p:nvSpPr>
        <p:spPr bwMode="auto">
          <a:xfrm>
            <a:off x="827088" y="4005263"/>
            <a:ext cx="2982912" cy="1431925"/>
          </a:xfrm>
          <a:prstGeom prst="rect">
            <a:avLst/>
          </a:prstGeom>
          <a:noFill/>
          <a:ln w="9525">
            <a:noFill/>
            <a:miter lim="800000"/>
            <a:headEnd/>
            <a:tailEnd/>
          </a:ln>
          <a:effectLst/>
        </p:spPr>
        <p:txBody>
          <a:bodyPr wrap="none">
            <a:spAutoFit/>
          </a:bodyPr>
          <a:lstStyle/>
          <a:p>
            <a:r>
              <a:rPr lang="en-US" sz="2200">
                <a:latin typeface="Times New Roman" pitchFamily="18" charset="0"/>
              </a:rPr>
              <a:t>In the rate form:</a:t>
            </a:r>
            <a:endParaRPr lang="th-TH" sz="2200">
              <a:latin typeface="Times New Roman" pitchFamily="18" charset="0"/>
            </a:endParaRPr>
          </a:p>
          <a:p>
            <a:endParaRPr lang="th-TH" sz="2200">
              <a:latin typeface="Times New Roman" pitchFamily="18" charset="0"/>
            </a:endParaRPr>
          </a:p>
          <a:p>
            <a:endParaRPr lang="th-TH" sz="2200">
              <a:latin typeface="Times New Roman" pitchFamily="18" charset="0"/>
            </a:endParaRPr>
          </a:p>
          <a:p>
            <a:r>
              <a:rPr lang="en-US" sz="2200">
                <a:latin typeface="Times New Roman" pitchFamily="18" charset="0"/>
              </a:rPr>
              <a:t>On a per unit mass basis:</a:t>
            </a:r>
            <a:endParaRPr lang="th-TH" sz="2200">
              <a:latin typeface="Times New Roman" pitchFamily="18" charset="0"/>
            </a:endParaRPr>
          </a:p>
        </p:txBody>
      </p:sp>
      <p:graphicFrame>
        <p:nvGraphicFramePr>
          <p:cNvPr id="6170" name="Object 26"/>
          <p:cNvGraphicFramePr>
            <a:graphicFrameLocks noChangeAspect="1"/>
          </p:cNvGraphicFramePr>
          <p:nvPr/>
        </p:nvGraphicFramePr>
        <p:xfrm>
          <a:off x="2555875" y="4365625"/>
          <a:ext cx="3686175" cy="627063"/>
        </p:xfrm>
        <a:graphic>
          <a:graphicData uri="http://schemas.openxmlformats.org/presentationml/2006/ole">
            <p:oleObj spid="_x0000_s6170" name="Equation" r:id="rId5" imgW="1346040" imgH="228600" progId="Equation.3">
              <p:embed/>
            </p:oleObj>
          </a:graphicData>
        </a:graphic>
      </p:graphicFrame>
      <p:graphicFrame>
        <p:nvGraphicFramePr>
          <p:cNvPr id="6171" name="Object 27"/>
          <p:cNvGraphicFramePr>
            <a:graphicFrameLocks noChangeAspect="1"/>
          </p:cNvGraphicFramePr>
          <p:nvPr/>
        </p:nvGraphicFramePr>
        <p:xfrm>
          <a:off x="2852738" y="5462588"/>
          <a:ext cx="3233737" cy="592137"/>
        </p:xfrm>
        <a:graphic>
          <a:graphicData uri="http://schemas.openxmlformats.org/presentationml/2006/ole">
            <p:oleObj spid="_x0000_s6171" name="Equation" r:id="rId6" imgW="1180800" imgH="215640" progId="Equation.3">
              <p:embed/>
            </p:oleObj>
          </a:graphicData>
        </a:graphic>
      </p:graphicFrame>
      <p:sp>
        <p:nvSpPr>
          <p:cNvPr id="14" name="ตัวยึดหมายเลขภาพนิ่ง 13"/>
          <p:cNvSpPr>
            <a:spLocks noGrp="1"/>
          </p:cNvSpPr>
          <p:nvPr>
            <p:ph type="sldNum" sz="quarter" idx="12"/>
          </p:nvPr>
        </p:nvSpPr>
        <p:spPr/>
        <p:txBody>
          <a:bodyPr/>
          <a:lstStyle/>
          <a:p>
            <a:fld id="{1716C3E1-3E3E-459B-8EBD-40BCD4A47469}" type="slidenum">
              <a:rPr lang="en-US" smtClean="0"/>
              <a:pPr/>
              <a:t>5</a:t>
            </a:fld>
            <a:endParaRPr lang="th-TH"/>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ตัวยึดหมายเลขภาพนิ่ง 1"/>
          <p:cNvSpPr>
            <a:spLocks noGrp="1"/>
          </p:cNvSpPr>
          <p:nvPr>
            <p:ph type="sldNum" sz="quarter" idx="12"/>
          </p:nvPr>
        </p:nvSpPr>
        <p:spPr/>
        <p:txBody>
          <a:bodyPr/>
          <a:lstStyle/>
          <a:p>
            <a:fld id="{1716C3E1-3E3E-459B-8EBD-40BCD4A47469}" type="slidenum">
              <a:rPr lang="en-US" smtClean="0"/>
              <a:pPr/>
              <a:t>6</a:t>
            </a:fld>
            <a:endParaRPr lang="th-TH"/>
          </a:p>
        </p:txBody>
      </p:sp>
      <p:pic>
        <p:nvPicPr>
          <p:cNvPr id="160770" name="Picture 2"/>
          <p:cNvPicPr>
            <a:picLocks noChangeAspect="1" noChangeArrowheads="1"/>
          </p:cNvPicPr>
          <p:nvPr/>
        </p:nvPicPr>
        <p:blipFill>
          <a:blip r:embed="rId3" cstate="print"/>
          <a:srcRect/>
          <a:stretch>
            <a:fillRect/>
          </a:stretch>
        </p:blipFill>
        <p:spPr bwMode="auto">
          <a:xfrm>
            <a:off x="1" y="836712"/>
            <a:ext cx="6156176" cy="1486290"/>
          </a:xfrm>
          <a:prstGeom prst="rect">
            <a:avLst/>
          </a:prstGeom>
          <a:ln>
            <a:noFill/>
          </a:ln>
          <a:effectLst>
            <a:outerShdw blurRad="292100" dist="139700" dir="2700000" algn="tl" rotWithShape="0">
              <a:srgbClr val="333333">
                <a:alpha val="65000"/>
              </a:srgbClr>
            </a:outerShdw>
          </a:effectLst>
        </p:spPr>
      </p:pic>
      <p:pic>
        <p:nvPicPr>
          <p:cNvPr id="160771" name="Picture 3"/>
          <p:cNvPicPr>
            <a:picLocks noChangeAspect="1" noChangeArrowheads="1"/>
          </p:cNvPicPr>
          <p:nvPr/>
        </p:nvPicPr>
        <p:blipFill>
          <a:blip r:embed="rId4" cstate="print"/>
          <a:srcRect/>
          <a:stretch>
            <a:fillRect/>
          </a:stretch>
        </p:blipFill>
        <p:spPr bwMode="auto">
          <a:xfrm>
            <a:off x="6169471" y="188640"/>
            <a:ext cx="2867025" cy="2266950"/>
          </a:xfrm>
          <a:prstGeom prst="rect">
            <a:avLst/>
          </a:prstGeom>
          <a:ln>
            <a:noFill/>
          </a:ln>
          <a:effectLst>
            <a:outerShdw blurRad="292100" dist="139700" dir="2700000" algn="tl" rotWithShape="0">
              <a:srgbClr val="333333">
                <a:alpha val="65000"/>
              </a:srgbClr>
            </a:outerShdw>
          </a:effectLst>
        </p:spPr>
      </p:pic>
      <p:pic>
        <p:nvPicPr>
          <p:cNvPr id="160772" name="Picture 4"/>
          <p:cNvPicPr>
            <a:picLocks noChangeAspect="1" noChangeArrowheads="1"/>
          </p:cNvPicPr>
          <p:nvPr/>
        </p:nvPicPr>
        <p:blipFill>
          <a:blip r:embed="rId5" cstate="print"/>
          <a:srcRect/>
          <a:stretch>
            <a:fillRect/>
          </a:stretch>
        </p:blipFill>
        <p:spPr bwMode="auto">
          <a:xfrm>
            <a:off x="1331640" y="2852936"/>
            <a:ext cx="6334125" cy="723900"/>
          </a:xfrm>
          <a:prstGeom prst="rect">
            <a:avLst/>
          </a:prstGeom>
          <a:ln>
            <a:noFill/>
          </a:ln>
          <a:effectLst>
            <a:outerShdw blurRad="292100" dist="139700" dir="2700000" algn="tl" rotWithShape="0">
              <a:srgbClr val="333333">
                <a:alpha val="65000"/>
              </a:srgbClr>
            </a:outerShdw>
          </a:effectLst>
        </p:spPr>
      </p:pic>
      <p:pic>
        <p:nvPicPr>
          <p:cNvPr id="160773" name="Picture 5"/>
          <p:cNvPicPr>
            <a:picLocks noChangeAspect="1" noChangeArrowheads="1"/>
          </p:cNvPicPr>
          <p:nvPr/>
        </p:nvPicPr>
        <p:blipFill>
          <a:blip r:embed="rId6" cstate="print"/>
          <a:srcRect/>
          <a:stretch>
            <a:fillRect/>
          </a:stretch>
        </p:blipFill>
        <p:spPr bwMode="auto">
          <a:xfrm>
            <a:off x="251520" y="3645024"/>
            <a:ext cx="4535290" cy="2664296"/>
          </a:xfrm>
          <a:prstGeom prst="rect">
            <a:avLst/>
          </a:prstGeom>
          <a:ln>
            <a:noFill/>
          </a:ln>
          <a:effectLst>
            <a:outerShdw blurRad="292100" dist="139700" dir="2700000" algn="tl" rotWithShape="0">
              <a:srgbClr val="333333">
                <a:alpha val="65000"/>
              </a:srgbClr>
            </a:outerShdw>
          </a:effectLst>
        </p:spPr>
      </p:pic>
      <p:cxnSp>
        <p:nvCxnSpPr>
          <p:cNvPr id="8" name="ตัวเชื่อมต่อตรง 7"/>
          <p:cNvCxnSpPr/>
          <p:nvPr/>
        </p:nvCxnSpPr>
        <p:spPr>
          <a:xfrm>
            <a:off x="5220072" y="2060848"/>
            <a:ext cx="864096"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ตัวเชื่อมต่อตรง 8"/>
          <p:cNvCxnSpPr/>
          <p:nvPr/>
        </p:nvCxnSpPr>
        <p:spPr>
          <a:xfrm>
            <a:off x="0" y="2276872"/>
            <a:ext cx="2627784"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ตัวเชื่อมต่อตรง 10"/>
          <p:cNvCxnSpPr/>
          <p:nvPr/>
        </p:nvCxnSpPr>
        <p:spPr>
          <a:xfrm>
            <a:off x="2555776" y="3068960"/>
            <a:ext cx="17281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คำบรรยายภาพแบบสี่เหลี่ยม 12"/>
          <p:cNvSpPr/>
          <p:nvPr/>
        </p:nvSpPr>
        <p:spPr>
          <a:xfrm>
            <a:off x="2627784" y="4869160"/>
            <a:ext cx="1944216" cy="504056"/>
          </a:xfrm>
          <a:prstGeom prst="wedgeRectCallout">
            <a:avLst>
              <a:gd name="adj1" fmla="val -7496"/>
              <a:gd name="adj2" fmla="val -357176"/>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graphicFrame>
        <p:nvGraphicFramePr>
          <p:cNvPr id="160774" name="Object 6"/>
          <p:cNvGraphicFramePr>
            <a:graphicFrameLocks noChangeAspect="1"/>
          </p:cNvGraphicFramePr>
          <p:nvPr/>
        </p:nvGraphicFramePr>
        <p:xfrm>
          <a:off x="4932040" y="4077072"/>
          <a:ext cx="4041449" cy="1728192"/>
        </p:xfrm>
        <a:graphic>
          <a:graphicData uri="http://schemas.openxmlformats.org/presentationml/2006/ole">
            <p:oleObj spid="_x0000_s160774" name="Equation" r:id="rId7" imgW="2082600" imgH="888840" progId="Equation.3">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7666" name="Picture 18" descr="ex4-1"/>
          <p:cNvPicPr>
            <a:picLocks noChangeAspect="1" noChangeArrowheads="1"/>
          </p:cNvPicPr>
          <p:nvPr/>
        </p:nvPicPr>
        <p:blipFill>
          <a:blip r:embed="rId2" cstate="print"/>
          <a:srcRect/>
          <a:stretch>
            <a:fillRect/>
          </a:stretch>
        </p:blipFill>
        <p:spPr bwMode="auto">
          <a:xfrm>
            <a:off x="450056" y="3933973"/>
            <a:ext cx="8243888" cy="2519363"/>
          </a:xfrm>
          <a:prstGeom prst="rect">
            <a:avLst/>
          </a:prstGeom>
          <a:noFill/>
        </p:spPr>
      </p:pic>
      <p:sp>
        <p:nvSpPr>
          <p:cNvPr id="27654" name="Line 6"/>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27663" name="Text Box 15"/>
          <p:cNvSpPr txBox="1">
            <a:spLocks noChangeArrowheads="1"/>
          </p:cNvSpPr>
          <p:nvPr/>
        </p:nvSpPr>
        <p:spPr bwMode="auto">
          <a:xfrm>
            <a:off x="360879" y="1196975"/>
            <a:ext cx="8422242" cy="2523768"/>
          </a:xfrm>
          <a:prstGeom prst="rect">
            <a:avLst/>
          </a:prstGeom>
          <a:solidFill>
            <a:schemeClr val="bg1">
              <a:lumMod val="95000"/>
              <a:alpha val="60000"/>
            </a:schemeClr>
          </a:solidFill>
          <a:ln w="9525">
            <a:noFill/>
            <a:miter lim="800000"/>
            <a:headEnd/>
            <a:tailEnd/>
          </a:ln>
          <a:effectLst/>
        </p:spPr>
        <p:txBody>
          <a:bodyPr wrap="none">
            <a:spAutoFit/>
          </a:bodyPr>
          <a:lstStyle/>
          <a:p>
            <a:r>
              <a:rPr lang="en-US" sz="2400" b="1" u="sng" dirty="0">
                <a:latin typeface="Times New Roman" pitchFamily="18" charset="0"/>
              </a:rPr>
              <a:t>Example 4.1</a:t>
            </a:r>
            <a:r>
              <a:rPr lang="en-US" sz="2400" b="1" dirty="0">
                <a:latin typeface="Times New Roman" pitchFamily="18" charset="0"/>
              </a:rPr>
              <a:t> </a:t>
            </a:r>
            <a:r>
              <a:rPr lang="th-TH" sz="2200" dirty="0" err="1">
                <a:latin typeface="Times New Roman" pitchFamily="18" charset="0"/>
              </a:rPr>
              <a:t>An</a:t>
            </a:r>
            <a:r>
              <a:rPr lang="th-TH" sz="2200" dirty="0">
                <a:latin typeface="Times New Roman" pitchFamily="18" charset="0"/>
              </a:rPr>
              <a:t> </a:t>
            </a:r>
            <a:r>
              <a:rPr lang="th-TH" sz="2200" dirty="0" err="1">
                <a:latin typeface="Times New Roman" pitchFamily="18" charset="0"/>
              </a:rPr>
              <a:t>experimental</a:t>
            </a:r>
            <a:r>
              <a:rPr lang="th-TH" sz="2200" dirty="0">
                <a:latin typeface="Times New Roman" pitchFamily="18" charset="0"/>
              </a:rPr>
              <a:t> </a:t>
            </a:r>
            <a:r>
              <a:rPr lang="th-TH" sz="2200" dirty="0" err="1">
                <a:latin typeface="Times New Roman" pitchFamily="18" charset="0"/>
              </a:rPr>
              <a:t>vehicle</a:t>
            </a:r>
            <a:r>
              <a:rPr lang="th-TH" sz="2200" dirty="0">
                <a:latin typeface="Times New Roman" pitchFamily="18" charset="0"/>
              </a:rPr>
              <a:t> </a:t>
            </a:r>
            <a:r>
              <a:rPr lang="th-TH" sz="2200" dirty="0" err="1">
                <a:latin typeface="Times New Roman" pitchFamily="18" charset="0"/>
              </a:rPr>
              <a:t>uses</a:t>
            </a:r>
            <a:r>
              <a:rPr lang="th-TH" sz="2200" dirty="0">
                <a:latin typeface="Times New Roman" pitchFamily="18" charset="0"/>
              </a:rPr>
              <a:t> a </a:t>
            </a:r>
            <a:r>
              <a:rPr lang="th-TH" sz="2200" dirty="0" err="1">
                <a:latin typeface="Times New Roman" pitchFamily="18" charset="0"/>
              </a:rPr>
              <a:t>massive</a:t>
            </a:r>
            <a:r>
              <a:rPr lang="th-TH" sz="2200" dirty="0">
                <a:latin typeface="Times New Roman" pitchFamily="18" charset="0"/>
              </a:rPr>
              <a:t> </a:t>
            </a:r>
            <a:r>
              <a:rPr lang="th-TH" sz="2200" dirty="0" err="1">
                <a:latin typeface="Times New Roman" pitchFamily="18" charset="0"/>
              </a:rPr>
              <a:t>flywheel</a:t>
            </a:r>
            <a:r>
              <a:rPr lang="th-TH" sz="2200" dirty="0">
                <a:latin typeface="Times New Roman" pitchFamily="18" charset="0"/>
              </a:rPr>
              <a:t> </a:t>
            </a:r>
            <a:r>
              <a:rPr lang="th-TH" sz="2200" dirty="0" err="1">
                <a:latin typeface="Times New Roman" pitchFamily="18" charset="0"/>
              </a:rPr>
              <a:t>as</a:t>
            </a:r>
            <a:r>
              <a:rPr lang="th-TH" sz="2200" dirty="0">
                <a:latin typeface="Times New Roman" pitchFamily="18" charset="0"/>
              </a:rPr>
              <a:t> </a:t>
            </a:r>
            <a:r>
              <a:rPr lang="th-TH" sz="2200" dirty="0" err="1">
                <a:latin typeface="Times New Roman" pitchFamily="18" charset="0"/>
              </a:rPr>
              <a:t>an</a:t>
            </a:r>
            <a:r>
              <a:rPr lang="th-TH" sz="2200" dirty="0">
                <a:latin typeface="Times New Roman" pitchFamily="18" charset="0"/>
              </a:rPr>
              <a:t> </a:t>
            </a:r>
          </a:p>
          <a:p>
            <a:r>
              <a:rPr lang="th-TH" sz="2200" dirty="0" err="1">
                <a:latin typeface="Times New Roman" pitchFamily="18" charset="0"/>
              </a:rPr>
              <a:t>energy</a:t>
            </a:r>
            <a:r>
              <a:rPr lang="th-TH" sz="2200" dirty="0">
                <a:latin typeface="Times New Roman" pitchFamily="18" charset="0"/>
              </a:rPr>
              <a:t> </a:t>
            </a:r>
            <a:r>
              <a:rPr lang="th-TH" sz="2200" dirty="0" err="1">
                <a:latin typeface="Times New Roman" pitchFamily="18" charset="0"/>
              </a:rPr>
              <a:t>storage</a:t>
            </a:r>
            <a:r>
              <a:rPr lang="th-TH" sz="2200" dirty="0">
                <a:latin typeface="Times New Roman" pitchFamily="18" charset="0"/>
              </a:rPr>
              <a:t> </a:t>
            </a:r>
            <a:r>
              <a:rPr lang="th-TH" sz="2200" dirty="0" err="1">
                <a:latin typeface="Times New Roman" pitchFamily="18" charset="0"/>
              </a:rPr>
              <a:t>device.</a:t>
            </a:r>
            <a:r>
              <a:rPr lang="th-TH" sz="2200" dirty="0">
                <a:latin typeface="Times New Roman" pitchFamily="18" charset="0"/>
              </a:rPr>
              <a:t> </a:t>
            </a:r>
            <a:r>
              <a:rPr lang="th-TH" sz="2200" dirty="0" err="1">
                <a:latin typeface="Times New Roman" pitchFamily="18" charset="0"/>
              </a:rPr>
              <a:t>The</a:t>
            </a:r>
            <a:r>
              <a:rPr lang="th-TH" sz="2200" dirty="0">
                <a:latin typeface="Times New Roman" pitchFamily="18" charset="0"/>
              </a:rPr>
              <a:t> </a:t>
            </a:r>
            <a:r>
              <a:rPr lang="th-TH" sz="2200" dirty="0" err="1">
                <a:latin typeface="Times New Roman" pitchFamily="18" charset="0"/>
              </a:rPr>
              <a:t>flywheel</a:t>
            </a:r>
            <a:r>
              <a:rPr lang="th-TH" sz="2200" dirty="0">
                <a:latin typeface="Times New Roman" pitchFamily="18" charset="0"/>
              </a:rPr>
              <a:t> </a:t>
            </a:r>
            <a:r>
              <a:rPr lang="th-TH" sz="2200" dirty="0" err="1">
                <a:latin typeface="Times New Roman" pitchFamily="18" charset="0"/>
              </a:rPr>
              <a:t>is</a:t>
            </a:r>
            <a:r>
              <a:rPr lang="th-TH" sz="2200" dirty="0">
                <a:latin typeface="Times New Roman" pitchFamily="18" charset="0"/>
              </a:rPr>
              <a:t> </a:t>
            </a:r>
            <a:r>
              <a:rPr lang="th-TH" sz="2200" dirty="0" err="1">
                <a:latin typeface="Times New Roman" pitchFamily="18" charset="0"/>
              </a:rPr>
              <a:t>brought</a:t>
            </a:r>
            <a:r>
              <a:rPr lang="th-TH" sz="2200" dirty="0">
                <a:latin typeface="Times New Roman" pitchFamily="18" charset="0"/>
              </a:rPr>
              <a:t> </a:t>
            </a:r>
            <a:r>
              <a:rPr lang="th-TH" sz="2200" dirty="0" err="1">
                <a:latin typeface="Times New Roman" pitchFamily="18" charset="0"/>
              </a:rPr>
              <a:t>up</a:t>
            </a:r>
            <a:r>
              <a:rPr lang="th-TH" sz="2200" dirty="0">
                <a:latin typeface="Times New Roman" pitchFamily="18" charset="0"/>
              </a:rPr>
              <a:t> </a:t>
            </a:r>
            <a:r>
              <a:rPr lang="th-TH" sz="2200" dirty="0" err="1">
                <a:latin typeface="Times New Roman" pitchFamily="18" charset="0"/>
              </a:rPr>
              <a:t>to</a:t>
            </a:r>
            <a:r>
              <a:rPr lang="th-TH" sz="2200" dirty="0">
                <a:latin typeface="Times New Roman" pitchFamily="18" charset="0"/>
              </a:rPr>
              <a:t> </a:t>
            </a:r>
            <a:r>
              <a:rPr lang="th-TH" sz="2200" dirty="0" err="1">
                <a:latin typeface="Times New Roman" pitchFamily="18" charset="0"/>
              </a:rPr>
              <a:t>its</a:t>
            </a:r>
            <a:r>
              <a:rPr lang="th-TH" sz="2200" dirty="0">
                <a:latin typeface="Times New Roman" pitchFamily="18" charset="0"/>
              </a:rPr>
              <a:t> </a:t>
            </a:r>
            <a:r>
              <a:rPr lang="th-TH" sz="2200" dirty="0" err="1">
                <a:latin typeface="Times New Roman" pitchFamily="18" charset="0"/>
              </a:rPr>
              <a:t>design</a:t>
            </a:r>
            <a:r>
              <a:rPr lang="th-TH" sz="2200" dirty="0">
                <a:latin typeface="Times New Roman" pitchFamily="18" charset="0"/>
              </a:rPr>
              <a:t> </a:t>
            </a:r>
            <a:r>
              <a:rPr lang="th-TH" sz="2200" dirty="0" err="1">
                <a:latin typeface="Times New Roman" pitchFamily="18" charset="0"/>
              </a:rPr>
              <a:t>speed</a:t>
            </a:r>
            <a:r>
              <a:rPr lang="th-TH" sz="2200" dirty="0">
                <a:latin typeface="Times New Roman" pitchFamily="18" charset="0"/>
              </a:rPr>
              <a:t> </a:t>
            </a:r>
            <a:r>
              <a:rPr lang="th-TH" sz="2200" dirty="0" err="1">
                <a:latin typeface="Times New Roman" pitchFamily="18" charset="0"/>
              </a:rPr>
              <a:t>by</a:t>
            </a:r>
            <a:r>
              <a:rPr lang="th-TH" sz="2200" dirty="0">
                <a:latin typeface="Times New Roman" pitchFamily="18" charset="0"/>
              </a:rPr>
              <a:t> </a:t>
            </a:r>
          </a:p>
          <a:p>
            <a:r>
              <a:rPr lang="th-TH" sz="2200" dirty="0" err="1">
                <a:latin typeface="Times New Roman" pitchFamily="18" charset="0"/>
              </a:rPr>
              <a:t>suitably</a:t>
            </a:r>
            <a:r>
              <a:rPr lang="th-TH" sz="2200" dirty="0">
                <a:latin typeface="Times New Roman" pitchFamily="18" charset="0"/>
              </a:rPr>
              <a:t> </a:t>
            </a:r>
            <a:r>
              <a:rPr lang="th-TH" sz="2200" dirty="0" err="1">
                <a:latin typeface="Times New Roman" pitchFamily="18" charset="0"/>
              </a:rPr>
              <a:t>connecting</a:t>
            </a:r>
            <a:r>
              <a:rPr lang="th-TH" sz="2200" dirty="0">
                <a:latin typeface="Times New Roman" pitchFamily="18" charset="0"/>
              </a:rPr>
              <a:t> </a:t>
            </a:r>
            <a:r>
              <a:rPr lang="th-TH" sz="2200" dirty="0" err="1">
                <a:latin typeface="Times New Roman" pitchFamily="18" charset="0"/>
              </a:rPr>
              <a:t>it</a:t>
            </a:r>
            <a:r>
              <a:rPr lang="th-TH" sz="2200" dirty="0">
                <a:latin typeface="Times New Roman" pitchFamily="18" charset="0"/>
              </a:rPr>
              <a:t> </a:t>
            </a:r>
            <a:r>
              <a:rPr lang="th-TH" sz="2200" dirty="0" err="1">
                <a:latin typeface="Times New Roman" pitchFamily="18" charset="0"/>
              </a:rPr>
              <a:t>to</a:t>
            </a:r>
            <a:r>
              <a:rPr lang="th-TH" sz="2200" dirty="0">
                <a:latin typeface="Times New Roman" pitchFamily="18" charset="0"/>
              </a:rPr>
              <a:t> a </a:t>
            </a:r>
            <a:r>
              <a:rPr lang="th-TH" sz="2200" dirty="0" err="1">
                <a:latin typeface="Times New Roman" pitchFamily="18" charset="0"/>
              </a:rPr>
              <a:t>stationary</a:t>
            </a:r>
            <a:r>
              <a:rPr lang="th-TH" sz="2200" dirty="0">
                <a:latin typeface="Times New Roman" pitchFamily="18" charset="0"/>
              </a:rPr>
              <a:t> </a:t>
            </a:r>
            <a:r>
              <a:rPr lang="th-TH" sz="2200" dirty="0" err="1">
                <a:latin typeface="Times New Roman" pitchFamily="18" charset="0"/>
              </a:rPr>
              <a:t>energy</a:t>
            </a:r>
            <a:r>
              <a:rPr lang="th-TH" sz="2200" dirty="0">
                <a:latin typeface="Times New Roman" pitchFamily="18" charset="0"/>
              </a:rPr>
              <a:t> </a:t>
            </a:r>
            <a:r>
              <a:rPr lang="th-TH" sz="2200" dirty="0" err="1">
                <a:latin typeface="Times New Roman" pitchFamily="18" charset="0"/>
              </a:rPr>
              <a:t>source.</a:t>
            </a:r>
            <a:r>
              <a:rPr lang="th-TH" sz="2200" dirty="0">
                <a:latin typeface="Times New Roman" pitchFamily="18" charset="0"/>
              </a:rPr>
              <a:t> </a:t>
            </a:r>
            <a:r>
              <a:rPr lang="th-TH" sz="2200" dirty="0" err="1">
                <a:latin typeface="Times New Roman" pitchFamily="18" charset="0"/>
              </a:rPr>
              <a:t>The</a:t>
            </a:r>
            <a:r>
              <a:rPr lang="th-TH" sz="2200" dirty="0">
                <a:latin typeface="Times New Roman" pitchFamily="18" charset="0"/>
              </a:rPr>
              <a:t> </a:t>
            </a:r>
            <a:r>
              <a:rPr lang="th-TH" sz="2200" dirty="0" err="1">
                <a:latin typeface="Times New Roman" pitchFamily="18" charset="0"/>
              </a:rPr>
              <a:t>system</a:t>
            </a:r>
            <a:r>
              <a:rPr lang="th-TH" sz="2200" dirty="0">
                <a:latin typeface="Times New Roman" pitchFamily="18" charset="0"/>
              </a:rPr>
              <a:t>, </a:t>
            </a:r>
            <a:r>
              <a:rPr lang="th-TH" sz="2200" dirty="0" err="1">
                <a:latin typeface="Times New Roman" pitchFamily="18" charset="0"/>
              </a:rPr>
              <a:t>consisting</a:t>
            </a:r>
            <a:endParaRPr lang="th-TH" sz="2200" dirty="0">
              <a:latin typeface="Times New Roman" pitchFamily="18" charset="0"/>
            </a:endParaRPr>
          </a:p>
          <a:p>
            <a:r>
              <a:rPr lang="th-TH" sz="2200" dirty="0" err="1">
                <a:latin typeface="Times New Roman" pitchFamily="18" charset="0"/>
              </a:rPr>
              <a:t>of</a:t>
            </a:r>
            <a:r>
              <a:rPr lang="th-TH" sz="2200" dirty="0">
                <a:latin typeface="Times New Roman" pitchFamily="18" charset="0"/>
              </a:rPr>
              <a:t> </a:t>
            </a:r>
            <a:r>
              <a:rPr lang="th-TH" sz="2200" dirty="0" err="1">
                <a:latin typeface="Times New Roman" pitchFamily="18" charset="0"/>
              </a:rPr>
              <a:t>the</a:t>
            </a:r>
            <a:r>
              <a:rPr lang="th-TH" sz="2200" dirty="0">
                <a:latin typeface="Times New Roman" pitchFamily="18" charset="0"/>
              </a:rPr>
              <a:t> </a:t>
            </a:r>
            <a:r>
              <a:rPr lang="th-TH" sz="2200" dirty="0" err="1">
                <a:latin typeface="Times New Roman" pitchFamily="18" charset="0"/>
              </a:rPr>
              <a:t>vehicle</a:t>
            </a:r>
            <a:r>
              <a:rPr lang="th-TH" sz="2200" dirty="0">
                <a:latin typeface="Times New Roman" pitchFamily="18" charset="0"/>
              </a:rPr>
              <a:t> </a:t>
            </a:r>
            <a:r>
              <a:rPr lang="th-TH" sz="2200" dirty="0" err="1">
                <a:latin typeface="Times New Roman" pitchFamily="18" charset="0"/>
              </a:rPr>
              <a:t>and</a:t>
            </a:r>
            <a:r>
              <a:rPr lang="th-TH" sz="2200" dirty="0">
                <a:latin typeface="Times New Roman" pitchFamily="18" charset="0"/>
              </a:rPr>
              <a:t> </a:t>
            </a:r>
            <a:r>
              <a:rPr lang="th-TH" sz="2200" dirty="0" err="1">
                <a:latin typeface="Times New Roman" pitchFamily="18" charset="0"/>
              </a:rPr>
              <a:t>the</a:t>
            </a:r>
            <a:r>
              <a:rPr lang="th-TH" sz="2200" dirty="0">
                <a:latin typeface="Times New Roman" pitchFamily="18" charset="0"/>
              </a:rPr>
              <a:t> </a:t>
            </a:r>
            <a:r>
              <a:rPr lang="th-TH" sz="2200" dirty="0" err="1">
                <a:latin typeface="Times New Roman" pitchFamily="18" charset="0"/>
              </a:rPr>
              <a:t>flywheel</a:t>
            </a:r>
            <a:r>
              <a:rPr lang="th-TH" sz="2200" dirty="0">
                <a:latin typeface="Times New Roman" pitchFamily="18" charset="0"/>
              </a:rPr>
              <a:t>, </a:t>
            </a:r>
            <a:r>
              <a:rPr lang="th-TH" sz="2200" dirty="0" err="1">
                <a:latin typeface="Times New Roman" pitchFamily="18" charset="0"/>
              </a:rPr>
              <a:t>has</a:t>
            </a:r>
            <a:r>
              <a:rPr lang="th-TH" sz="2200" dirty="0">
                <a:latin typeface="Times New Roman" pitchFamily="18" charset="0"/>
              </a:rPr>
              <a:t> </a:t>
            </a:r>
            <a:r>
              <a:rPr lang="th-TH" sz="2200" dirty="0" err="1">
                <a:latin typeface="Times New Roman" pitchFamily="18" charset="0"/>
              </a:rPr>
              <a:t>an</a:t>
            </a:r>
            <a:r>
              <a:rPr lang="th-TH" sz="2200" dirty="0">
                <a:latin typeface="Times New Roman" pitchFamily="18" charset="0"/>
              </a:rPr>
              <a:t> </a:t>
            </a:r>
            <a:r>
              <a:rPr lang="th-TH" sz="2200" dirty="0" err="1">
                <a:latin typeface="Times New Roman" pitchFamily="18" charset="0"/>
              </a:rPr>
              <a:t>initial</a:t>
            </a:r>
            <a:r>
              <a:rPr lang="th-TH" sz="2200" dirty="0">
                <a:latin typeface="Times New Roman" pitchFamily="18" charset="0"/>
              </a:rPr>
              <a:t> </a:t>
            </a:r>
            <a:r>
              <a:rPr lang="th-TH" sz="2200" dirty="0" err="1">
                <a:latin typeface="Times New Roman" pitchFamily="18" charset="0"/>
              </a:rPr>
              <a:t>energy</a:t>
            </a:r>
            <a:r>
              <a:rPr lang="th-TH" sz="2200" dirty="0">
                <a:latin typeface="Times New Roman" pitchFamily="18" charset="0"/>
              </a:rPr>
              <a:t> </a:t>
            </a:r>
            <a:r>
              <a:rPr lang="th-TH" sz="2200" dirty="0" err="1">
                <a:latin typeface="Times New Roman" pitchFamily="18" charset="0"/>
              </a:rPr>
              <a:t>level</a:t>
            </a:r>
            <a:r>
              <a:rPr lang="th-TH" sz="2200" dirty="0">
                <a:latin typeface="Times New Roman" pitchFamily="18" charset="0"/>
              </a:rPr>
              <a:t> </a:t>
            </a:r>
            <a:r>
              <a:rPr lang="th-TH" sz="2200" dirty="0" err="1">
                <a:latin typeface="Times New Roman" pitchFamily="18" charset="0"/>
              </a:rPr>
              <a:t>of</a:t>
            </a:r>
            <a:r>
              <a:rPr lang="th-TH" sz="2200" dirty="0">
                <a:latin typeface="Times New Roman" pitchFamily="18" charset="0"/>
              </a:rPr>
              <a:t> </a:t>
            </a:r>
            <a:r>
              <a:rPr lang="en-US" sz="2200" dirty="0">
                <a:latin typeface="Times New Roman" pitchFamily="18" charset="0"/>
              </a:rPr>
              <a:t>2</a:t>
            </a:r>
            <a:r>
              <a:rPr lang="en-US" sz="2200" dirty="0">
                <a:latin typeface="Times New Roman" pitchFamily="18" charset="0"/>
                <a:sym typeface="Symbol" pitchFamily="18" charset="2"/>
              </a:rPr>
              <a:t></a:t>
            </a:r>
            <a:r>
              <a:rPr lang="en-US" sz="2200" dirty="0">
                <a:latin typeface="Times New Roman" pitchFamily="18" charset="0"/>
              </a:rPr>
              <a:t>106</a:t>
            </a:r>
            <a:r>
              <a:rPr lang="th-TH" sz="2200" dirty="0">
                <a:latin typeface="Times New Roman" pitchFamily="18" charset="0"/>
              </a:rPr>
              <a:t> J. </a:t>
            </a:r>
          </a:p>
          <a:p>
            <a:r>
              <a:rPr lang="th-TH" sz="2200" dirty="0" err="1">
                <a:latin typeface="Times New Roman" pitchFamily="18" charset="0"/>
              </a:rPr>
              <a:t>Its</a:t>
            </a:r>
            <a:r>
              <a:rPr lang="th-TH" sz="2200" dirty="0">
                <a:latin typeface="Times New Roman" pitchFamily="18" charset="0"/>
              </a:rPr>
              <a:t> </a:t>
            </a:r>
            <a:r>
              <a:rPr lang="th-TH" sz="2200" dirty="0" err="1">
                <a:latin typeface="Times New Roman" pitchFamily="18" charset="0"/>
              </a:rPr>
              <a:t>mass</a:t>
            </a:r>
            <a:r>
              <a:rPr lang="th-TH" sz="2200" dirty="0">
                <a:latin typeface="Times New Roman" pitchFamily="18" charset="0"/>
              </a:rPr>
              <a:t> </a:t>
            </a:r>
            <a:r>
              <a:rPr lang="th-TH" sz="2200" dirty="0" err="1">
                <a:latin typeface="Times New Roman" pitchFamily="18" charset="0"/>
              </a:rPr>
              <a:t>is</a:t>
            </a:r>
            <a:r>
              <a:rPr lang="th-TH" sz="2200" dirty="0">
                <a:latin typeface="Times New Roman" pitchFamily="18" charset="0"/>
              </a:rPr>
              <a:t> </a:t>
            </a:r>
            <a:r>
              <a:rPr lang="en-US" sz="2200" dirty="0">
                <a:latin typeface="Times New Roman" pitchFamily="18" charset="0"/>
              </a:rPr>
              <a:t>1500</a:t>
            </a:r>
            <a:r>
              <a:rPr lang="th-TH" sz="2200" dirty="0">
                <a:latin typeface="Times New Roman" pitchFamily="18" charset="0"/>
              </a:rPr>
              <a:t> </a:t>
            </a:r>
            <a:r>
              <a:rPr lang="th-TH" sz="2200" dirty="0" err="1">
                <a:latin typeface="Times New Roman" pitchFamily="18" charset="0"/>
              </a:rPr>
              <a:t>kg.</a:t>
            </a:r>
            <a:r>
              <a:rPr lang="th-TH" sz="2200" dirty="0">
                <a:latin typeface="Times New Roman" pitchFamily="18" charset="0"/>
              </a:rPr>
              <a:t> </a:t>
            </a:r>
            <a:r>
              <a:rPr lang="th-TH" sz="2200" dirty="0" err="1">
                <a:latin typeface="Times New Roman" pitchFamily="18" charset="0"/>
              </a:rPr>
              <a:t>The</a:t>
            </a:r>
            <a:r>
              <a:rPr lang="th-TH" sz="2200" dirty="0">
                <a:latin typeface="Times New Roman" pitchFamily="18" charset="0"/>
              </a:rPr>
              <a:t> </a:t>
            </a:r>
            <a:r>
              <a:rPr lang="th-TH" sz="2200" dirty="0" err="1">
                <a:latin typeface="Times New Roman" pitchFamily="18" charset="0"/>
              </a:rPr>
              <a:t>coefficient</a:t>
            </a:r>
            <a:r>
              <a:rPr lang="th-TH" sz="2200" dirty="0">
                <a:latin typeface="Times New Roman" pitchFamily="18" charset="0"/>
              </a:rPr>
              <a:t> </a:t>
            </a:r>
            <a:r>
              <a:rPr lang="th-TH" sz="2200" dirty="0" err="1">
                <a:latin typeface="Times New Roman" pitchFamily="18" charset="0"/>
              </a:rPr>
              <a:t>of</a:t>
            </a:r>
            <a:r>
              <a:rPr lang="th-TH" sz="2200" dirty="0">
                <a:latin typeface="Times New Roman" pitchFamily="18" charset="0"/>
              </a:rPr>
              <a:t> </a:t>
            </a:r>
            <a:r>
              <a:rPr lang="th-TH" sz="2200" dirty="0" err="1">
                <a:latin typeface="Times New Roman" pitchFamily="18" charset="0"/>
              </a:rPr>
              <a:t>friction</a:t>
            </a:r>
            <a:r>
              <a:rPr lang="th-TH" sz="2200" dirty="0">
                <a:latin typeface="Times New Roman" pitchFamily="18" charset="0"/>
              </a:rPr>
              <a:t> </a:t>
            </a:r>
            <a:r>
              <a:rPr lang="en-US" sz="2200" i="1" dirty="0">
                <a:latin typeface="Times New Roman" pitchFamily="18" charset="0"/>
              </a:rPr>
              <a:t>µ</a:t>
            </a:r>
            <a:r>
              <a:rPr lang="th-TH" sz="2200" i="1" dirty="0">
                <a:latin typeface="Times New Roman" pitchFamily="18" charset="0"/>
              </a:rPr>
              <a:t> </a:t>
            </a:r>
            <a:r>
              <a:rPr lang="th-TH" sz="2200" dirty="0">
                <a:latin typeface="Times New Roman" pitchFamily="18" charset="0"/>
              </a:rPr>
              <a:t> </a:t>
            </a:r>
            <a:r>
              <a:rPr lang="th-TH" sz="2200" dirty="0" err="1">
                <a:latin typeface="Times New Roman" pitchFamily="18" charset="0"/>
              </a:rPr>
              <a:t>between</a:t>
            </a:r>
            <a:r>
              <a:rPr lang="th-TH" sz="2200" dirty="0">
                <a:latin typeface="Times New Roman" pitchFamily="18" charset="0"/>
              </a:rPr>
              <a:t> </a:t>
            </a:r>
            <a:r>
              <a:rPr lang="th-TH" sz="2200" dirty="0" err="1">
                <a:latin typeface="Times New Roman" pitchFamily="18" charset="0"/>
              </a:rPr>
              <a:t>the</a:t>
            </a:r>
            <a:r>
              <a:rPr lang="th-TH" sz="2200" dirty="0">
                <a:latin typeface="Times New Roman" pitchFamily="18" charset="0"/>
              </a:rPr>
              <a:t> </a:t>
            </a:r>
            <a:r>
              <a:rPr lang="th-TH" sz="2200" dirty="0" err="1">
                <a:latin typeface="Times New Roman" pitchFamily="18" charset="0"/>
              </a:rPr>
              <a:t>wheels</a:t>
            </a:r>
            <a:r>
              <a:rPr lang="th-TH" sz="2200" dirty="0">
                <a:latin typeface="Times New Roman" pitchFamily="18" charset="0"/>
              </a:rPr>
              <a:t> </a:t>
            </a:r>
          </a:p>
          <a:p>
            <a:r>
              <a:rPr lang="th-TH" sz="2200" dirty="0" err="1">
                <a:latin typeface="Times New Roman" pitchFamily="18" charset="0"/>
              </a:rPr>
              <a:t>of</a:t>
            </a:r>
            <a:r>
              <a:rPr lang="th-TH" sz="2200" dirty="0">
                <a:latin typeface="Times New Roman" pitchFamily="18" charset="0"/>
              </a:rPr>
              <a:t> </a:t>
            </a:r>
            <a:r>
              <a:rPr lang="th-TH" sz="2200" dirty="0" err="1">
                <a:latin typeface="Times New Roman" pitchFamily="18" charset="0"/>
              </a:rPr>
              <a:t>the</a:t>
            </a:r>
            <a:r>
              <a:rPr lang="th-TH" sz="2200" dirty="0">
                <a:latin typeface="Times New Roman" pitchFamily="18" charset="0"/>
              </a:rPr>
              <a:t> </a:t>
            </a:r>
            <a:r>
              <a:rPr lang="th-TH" sz="2200" dirty="0" err="1">
                <a:latin typeface="Times New Roman" pitchFamily="18" charset="0"/>
              </a:rPr>
              <a:t>vehicle</a:t>
            </a:r>
            <a:r>
              <a:rPr lang="th-TH" sz="2200" dirty="0">
                <a:latin typeface="Times New Roman" pitchFamily="18" charset="0"/>
              </a:rPr>
              <a:t> </a:t>
            </a:r>
            <a:r>
              <a:rPr lang="th-TH" sz="2200" dirty="0" err="1">
                <a:latin typeface="Times New Roman" pitchFamily="18" charset="0"/>
              </a:rPr>
              <a:t>and</a:t>
            </a:r>
            <a:r>
              <a:rPr lang="th-TH" sz="2200" dirty="0">
                <a:latin typeface="Times New Roman" pitchFamily="18" charset="0"/>
              </a:rPr>
              <a:t> </a:t>
            </a:r>
            <a:r>
              <a:rPr lang="th-TH" sz="2200" dirty="0" err="1">
                <a:latin typeface="Times New Roman" pitchFamily="18" charset="0"/>
              </a:rPr>
              <a:t>road</a:t>
            </a:r>
            <a:r>
              <a:rPr lang="th-TH" sz="2200" dirty="0">
                <a:latin typeface="Times New Roman" pitchFamily="18" charset="0"/>
              </a:rPr>
              <a:t> </a:t>
            </a:r>
            <a:r>
              <a:rPr lang="th-TH" sz="2200" dirty="0" err="1">
                <a:latin typeface="Times New Roman" pitchFamily="18" charset="0"/>
              </a:rPr>
              <a:t>surface</a:t>
            </a:r>
            <a:r>
              <a:rPr lang="th-TH" sz="2200" dirty="0">
                <a:latin typeface="Times New Roman" pitchFamily="18" charset="0"/>
              </a:rPr>
              <a:t> </a:t>
            </a:r>
            <a:r>
              <a:rPr lang="th-TH" sz="2200" dirty="0" err="1">
                <a:latin typeface="Times New Roman" pitchFamily="18" charset="0"/>
              </a:rPr>
              <a:t>is</a:t>
            </a:r>
            <a:r>
              <a:rPr lang="th-TH" sz="2200" dirty="0">
                <a:latin typeface="Times New Roman" pitchFamily="18" charset="0"/>
              </a:rPr>
              <a:t> </a:t>
            </a:r>
            <a:r>
              <a:rPr lang="en-US" sz="2200" dirty="0">
                <a:latin typeface="Times New Roman" pitchFamily="18" charset="0"/>
              </a:rPr>
              <a:t>0.01</a:t>
            </a:r>
            <a:r>
              <a:rPr lang="th-TH" sz="2200" dirty="0">
                <a:latin typeface="Times New Roman" pitchFamily="18" charset="0"/>
              </a:rPr>
              <a:t> </a:t>
            </a:r>
            <a:r>
              <a:rPr lang="th-TH" sz="2200" dirty="0" err="1">
                <a:latin typeface="Times New Roman" pitchFamily="18" charset="0"/>
              </a:rPr>
              <a:t>What</a:t>
            </a:r>
            <a:r>
              <a:rPr lang="th-TH" sz="2200" dirty="0">
                <a:latin typeface="Times New Roman" pitchFamily="18" charset="0"/>
              </a:rPr>
              <a:t> </a:t>
            </a:r>
            <a:r>
              <a:rPr lang="th-TH" sz="2200" dirty="0" err="1">
                <a:latin typeface="Times New Roman" pitchFamily="18" charset="0"/>
              </a:rPr>
              <a:t>is</a:t>
            </a:r>
            <a:r>
              <a:rPr lang="th-TH" sz="2200" dirty="0">
                <a:latin typeface="Times New Roman" pitchFamily="18" charset="0"/>
              </a:rPr>
              <a:t> </a:t>
            </a:r>
            <a:r>
              <a:rPr lang="th-TH" sz="2200" dirty="0" err="1">
                <a:latin typeface="Times New Roman" pitchFamily="18" charset="0"/>
              </a:rPr>
              <a:t>the</a:t>
            </a:r>
            <a:r>
              <a:rPr lang="th-TH" sz="2200" dirty="0">
                <a:latin typeface="Times New Roman" pitchFamily="18" charset="0"/>
              </a:rPr>
              <a:t> </a:t>
            </a:r>
            <a:r>
              <a:rPr lang="th-TH" sz="2200" dirty="0" err="1">
                <a:latin typeface="Times New Roman" pitchFamily="18" charset="0"/>
              </a:rPr>
              <a:t>final</a:t>
            </a:r>
            <a:r>
              <a:rPr lang="th-TH" sz="2200" dirty="0">
                <a:latin typeface="Times New Roman" pitchFamily="18" charset="0"/>
              </a:rPr>
              <a:t> </a:t>
            </a:r>
            <a:r>
              <a:rPr lang="th-TH" sz="2200" dirty="0" err="1">
                <a:latin typeface="Times New Roman" pitchFamily="18" charset="0"/>
              </a:rPr>
              <a:t>energy</a:t>
            </a:r>
            <a:r>
              <a:rPr lang="th-TH" sz="2200" dirty="0">
                <a:latin typeface="Times New Roman" pitchFamily="18" charset="0"/>
              </a:rPr>
              <a:t> </a:t>
            </a:r>
            <a:r>
              <a:rPr lang="th-TH" sz="2200" dirty="0" err="1">
                <a:latin typeface="Times New Roman" pitchFamily="18" charset="0"/>
              </a:rPr>
              <a:t>level</a:t>
            </a:r>
            <a:r>
              <a:rPr lang="th-TH" sz="2200" dirty="0">
                <a:latin typeface="Times New Roman" pitchFamily="18" charset="0"/>
              </a:rPr>
              <a:t> </a:t>
            </a:r>
          </a:p>
          <a:p>
            <a:r>
              <a:rPr lang="th-TH" sz="2200" dirty="0" err="1">
                <a:latin typeface="Times New Roman" pitchFamily="18" charset="0"/>
              </a:rPr>
              <a:t>of</a:t>
            </a:r>
            <a:r>
              <a:rPr lang="th-TH" sz="2200" dirty="0">
                <a:latin typeface="Times New Roman" pitchFamily="18" charset="0"/>
              </a:rPr>
              <a:t> </a:t>
            </a:r>
            <a:r>
              <a:rPr lang="th-TH" sz="2200" dirty="0" err="1">
                <a:latin typeface="Times New Roman" pitchFamily="18" charset="0"/>
              </a:rPr>
              <a:t>the</a:t>
            </a:r>
            <a:r>
              <a:rPr lang="th-TH" sz="2200" dirty="0">
                <a:latin typeface="Times New Roman" pitchFamily="18" charset="0"/>
              </a:rPr>
              <a:t> </a:t>
            </a:r>
            <a:r>
              <a:rPr lang="th-TH" sz="2200" dirty="0" err="1">
                <a:latin typeface="Times New Roman" pitchFamily="18" charset="0"/>
              </a:rPr>
              <a:t>system</a:t>
            </a:r>
            <a:r>
              <a:rPr lang="th-TH" sz="2200" dirty="0">
                <a:latin typeface="Times New Roman" pitchFamily="18" charset="0"/>
              </a:rPr>
              <a:t> </a:t>
            </a:r>
            <a:r>
              <a:rPr lang="th-TH" sz="2200" dirty="0" err="1">
                <a:latin typeface="Times New Roman" pitchFamily="18" charset="0"/>
              </a:rPr>
              <a:t>if</a:t>
            </a:r>
            <a:r>
              <a:rPr lang="th-TH" sz="2200" dirty="0">
                <a:latin typeface="Times New Roman" pitchFamily="18" charset="0"/>
              </a:rPr>
              <a:t> </a:t>
            </a:r>
            <a:r>
              <a:rPr lang="th-TH" sz="2200" dirty="0" err="1">
                <a:latin typeface="Times New Roman" pitchFamily="18" charset="0"/>
              </a:rPr>
              <a:t>it</a:t>
            </a:r>
            <a:r>
              <a:rPr lang="th-TH" sz="2200" dirty="0">
                <a:latin typeface="Times New Roman" pitchFamily="18" charset="0"/>
              </a:rPr>
              <a:t> </a:t>
            </a:r>
            <a:r>
              <a:rPr lang="th-TH" sz="2200" dirty="0" err="1">
                <a:latin typeface="Times New Roman" pitchFamily="18" charset="0"/>
              </a:rPr>
              <a:t>travels</a:t>
            </a:r>
            <a:r>
              <a:rPr lang="th-TH" sz="2200" dirty="0">
                <a:latin typeface="Times New Roman" pitchFamily="18" charset="0"/>
              </a:rPr>
              <a:t> a </a:t>
            </a:r>
            <a:r>
              <a:rPr lang="th-TH" sz="2200" dirty="0" err="1">
                <a:latin typeface="Times New Roman" pitchFamily="18" charset="0"/>
              </a:rPr>
              <a:t>distance</a:t>
            </a:r>
            <a:r>
              <a:rPr lang="th-TH" sz="2200" dirty="0">
                <a:latin typeface="Times New Roman" pitchFamily="18" charset="0"/>
              </a:rPr>
              <a:t> </a:t>
            </a:r>
            <a:r>
              <a:rPr lang="th-TH" sz="2200" dirty="0" err="1">
                <a:latin typeface="Times New Roman" pitchFamily="18" charset="0"/>
              </a:rPr>
              <a:t>of</a:t>
            </a:r>
            <a:r>
              <a:rPr lang="th-TH" sz="2200" dirty="0">
                <a:latin typeface="Times New Roman" pitchFamily="18" charset="0"/>
              </a:rPr>
              <a:t> </a:t>
            </a:r>
            <a:r>
              <a:rPr lang="en-US" sz="2200" dirty="0">
                <a:latin typeface="Times New Roman" pitchFamily="18" charset="0"/>
              </a:rPr>
              <a:t>10</a:t>
            </a:r>
            <a:r>
              <a:rPr lang="th-TH" sz="2200" dirty="0">
                <a:latin typeface="Times New Roman" pitchFamily="18" charset="0"/>
              </a:rPr>
              <a:t> </a:t>
            </a:r>
            <a:r>
              <a:rPr lang="th-TH" sz="2200" dirty="0" err="1">
                <a:latin typeface="Times New Roman" pitchFamily="18" charset="0"/>
              </a:rPr>
              <a:t>km</a:t>
            </a:r>
            <a:r>
              <a:rPr lang="th-TH" sz="2200" dirty="0">
                <a:latin typeface="Times New Roman" pitchFamily="18" charset="0"/>
              </a:rPr>
              <a:t> </a:t>
            </a:r>
            <a:r>
              <a:rPr lang="th-TH" sz="2200" dirty="0" err="1">
                <a:latin typeface="Times New Roman" pitchFamily="18" charset="0"/>
              </a:rPr>
              <a:t>on</a:t>
            </a:r>
            <a:r>
              <a:rPr lang="th-TH" sz="2200" dirty="0">
                <a:latin typeface="Times New Roman" pitchFamily="18" charset="0"/>
              </a:rPr>
              <a:t> a </a:t>
            </a:r>
            <a:r>
              <a:rPr lang="th-TH" sz="2200" dirty="0" err="1">
                <a:latin typeface="Times New Roman" pitchFamily="18" charset="0"/>
              </a:rPr>
              <a:t>level</a:t>
            </a:r>
            <a:r>
              <a:rPr lang="th-TH" sz="2200" dirty="0">
                <a:latin typeface="Times New Roman" pitchFamily="18" charset="0"/>
              </a:rPr>
              <a:t> </a:t>
            </a:r>
            <a:r>
              <a:rPr lang="th-TH" sz="2200" dirty="0" err="1">
                <a:latin typeface="Times New Roman" pitchFamily="18" charset="0"/>
              </a:rPr>
              <a:t>road</a:t>
            </a:r>
            <a:r>
              <a:rPr lang="th-TH" sz="2200" dirty="0">
                <a:latin typeface="Times New Roman" pitchFamily="18" charset="0"/>
              </a:rPr>
              <a:t> </a:t>
            </a:r>
            <a:r>
              <a:rPr lang="th-TH" sz="2400" dirty="0">
                <a:latin typeface="Times New Roman" pitchFamily="18" charset="0"/>
              </a:rPr>
              <a:t>? </a:t>
            </a:r>
            <a:endParaRPr lang="en-US" sz="2200" b="1" u="sng" dirty="0">
              <a:latin typeface="Times New Roman" pitchFamily="18" charset="0"/>
            </a:endParaRPr>
          </a:p>
        </p:txBody>
      </p:sp>
      <p:sp>
        <p:nvSpPr>
          <p:cNvPr id="27665" name="Rectangle 17"/>
          <p:cNvSpPr>
            <a:spLocks noChangeArrowheads="1"/>
          </p:cNvSpPr>
          <p:nvPr/>
        </p:nvSpPr>
        <p:spPr bwMode="auto">
          <a:xfrm>
            <a:off x="1763713" y="476250"/>
            <a:ext cx="5853112" cy="519113"/>
          </a:xfrm>
          <a:prstGeom prst="rect">
            <a:avLst/>
          </a:prstGeom>
          <a:noFill/>
          <a:ln w="9525">
            <a:noFill/>
            <a:miter lim="800000"/>
            <a:headEnd/>
            <a:tailEnd/>
          </a:ln>
          <a:effectLst/>
        </p:spPr>
        <p:txBody>
          <a:bodyPr wrap="none">
            <a:spAutoFit/>
          </a:bodyPr>
          <a:lstStyle/>
          <a:p>
            <a:r>
              <a:rPr lang="en-US">
                <a:latin typeface="Times New Roman" pitchFamily="18" charset="0"/>
              </a:rPr>
              <a:t>4-1    First Law of Thermodynamics (5)</a:t>
            </a:r>
          </a:p>
        </p:txBody>
      </p:sp>
      <p:sp>
        <p:nvSpPr>
          <p:cNvPr id="11" name="ตัวยึดหมายเลขภาพนิ่ง 10"/>
          <p:cNvSpPr>
            <a:spLocks noGrp="1"/>
          </p:cNvSpPr>
          <p:nvPr>
            <p:ph type="sldNum" sz="quarter" idx="12"/>
          </p:nvPr>
        </p:nvSpPr>
        <p:spPr/>
        <p:txBody>
          <a:bodyPr/>
          <a:lstStyle/>
          <a:p>
            <a:fld id="{1716C3E1-3E3E-459B-8EBD-40BCD4A47469}" type="slidenum">
              <a:rPr lang="en-US" smtClean="0"/>
              <a:pPr/>
              <a:t>7</a:t>
            </a:fld>
            <a:endParaRPr lang="th-TH"/>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Line 5"/>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7191" name="Rectangle 23"/>
          <p:cNvSpPr>
            <a:spLocks noChangeArrowheads="1"/>
          </p:cNvSpPr>
          <p:nvPr/>
        </p:nvSpPr>
        <p:spPr bwMode="auto">
          <a:xfrm>
            <a:off x="1197769" y="605631"/>
            <a:ext cx="6748463" cy="519113"/>
          </a:xfrm>
          <a:prstGeom prst="rect">
            <a:avLst/>
          </a:prstGeom>
          <a:noFill/>
          <a:ln w="9525">
            <a:noFill/>
            <a:miter lim="800000"/>
            <a:headEnd/>
            <a:tailEnd/>
          </a:ln>
          <a:effectLst/>
        </p:spPr>
        <p:txBody>
          <a:bodyPr wrap="none">
            <a:spAutoFit/>
          </a:bodyPr>
          <a:lstStyle/>
          <a:p>
            <a:r>
              <a:rPr lang="en-US" dirty="0">
                <a:latin typeface="Times New Roman" pitchFamily="18" charset="0"/>
              </a:rPr>
              <a:t>4-2 First Law of Thermodynamics for a Cycle</a:t>
            </a:r>
          </a:p>
        </p:txBody>
      </p:sp>
      <p:pic>
        <p:nvPicPr>
          <p:cNvPr id="7192" name="Picture 24" descr="fig4-2"/>
          <p:cNvPicPr>
            <a:picLocks noChangeAspect="1" noChangeArrowheads="1"/>
          </p:cNvPicPr>
          <p:nvPr/>
        </p:nvPicPr>
        <p:blipFill>
          <a:blip r:embed="rId3" cstate="print"/>
          <a:srcRect/>
          <a:stretch>
            <a:fillRect/>
          </a:stretch>
        </p:blipFill>
        <p:spPr bwMode="auto">
          <a:xfrm>
            <a:off x="4932363" y="1412875"/>
            <a:ext cx="3889375" cy="4392613"/>
          </a:xfrm>
          <a:prstGeom prst="rect">
            <a:avLst/>
          </a:prstGeom>
          <a:noFill/>
        </p:spPr>
      </p:pic>
      <p:sp>
        <p:nvSpPr>
          <p:cNvPr id="7193" name="Text Box 25"/>
          <p:cNvSpPr txBox="1">
            <a:spLocks noChangeArrowheads="1"/>
          </p:cNvSpPr>
          <p:nvPr/>
        </p:nvSpPr>
        <p:spPr bwMode="auto">
          <a:xfrm>
            <a:off x="323850" y="1341438"/>
            <a:ext cx="4698466" cy="2092881"/>
          </a:xfrm>
          <a:prstGeom prst="rect">
            <a:avLst/>
          </a:prstGeom>
          <a:noFill/>
          <a:ln w="9525">
            <a:noFill/>
            <a:miter lim="800000"/>
            <a:headEnd/>
            <a:tailEnd/>
          </a:ln>
          <a:effectLst/>
        </p:spPr>
        <p:txBody>
          <a:bodyPr wrap="none">
            <a:spAutoFit/>
          </a:bodyPr>
          <a:lstStyle/>
          <a:p>
            <a:r>
              <a:rPr lang="en-US" sz="2200" dirty="0">
                <a:latin typeface="Times New Roman" pitchFamily="18" charset="0"/>
              </a:rPr>
              <a:t>For a closed system undergoing a cycle,</a:t>
            </a:r>
          </a:p>
          <a:p>
            <a:r>
              <a:rPr lang="en-US" sz="2200" dirty="0">
                <a:latin typeface="Times New Roman" pitchFamily="18" charset="0"/>
              </a:rPr>
              <a:t>the initial and final states are identical.</a:t>
            </a:r>
          </a:p>
          <a:p>
            <a:r>
              <a:rPr lang="en-US" sz="2200" dirty="0">
                <a:latin typeface="Times New Roman" pitchFamily="18" charset="0"/>
              </a:rPr>
              <a:t>Thus, </a:t>
            </a:r>
            <a:r>
              <a:rPr lang="th-TH" sz="2200" dirty="0" smtClean="0">
                <a:latin typeface="Times New Roman" pitchFamily="18" charset="0"/>
              </a:rPr>
              <a:t>(จุดต้น และปลายเป็นจุดเดียวกัน)</a:t>
            </a:r>
            <a:endParaRPr lang="en-US" sz="2200" dirty="0">
              <a:latin typeface="Times New Roman" pitchFamily="18" charset="0"/>
            </a:endParaRPr>
          </a:p>
          <a:p>
            <a:endParaRPr lang="en-US" sz="2200" dirty="0">
              <a:latin typeface="Times New Roman" pitchFamily="18" charset="0"/>
            </a:endParaRPr>
          </a:p>
          <a:p>
            <a:endParaRPr lang="en-US" sz="2200" dirty="0">
              <a:latin typeface="Times New Roman" pitchFamily="18" charset="0"/>
            </a:endParaRPr>
          </a:p>
          <a:p>
            <a:r>
              <a:rPr lang="en-US" sz="2000" dirty="0">
                <a:latin typeface="Times New Roman" pitchFamily="18" charset="0"/>
              </a:rPr>
              <a:t>(No change of the total energy of a system)</a:t>
            </a:r>
            <a:endParaRPr lang="th-TH" sz="2000" dirty="0">
              <a:latin typeface="Times New Roman" pitchFamily="18" charset="0"/>
            </a:endParaRPr>
          </a:p>
        </p:txBody>
      </p:sp>
      <p:graphicFrame>
        <p:nvGraphicFramePr>
          <p:cNvPr id="7194" name="Object 26"/>
          <p:cNvGraphicFramePr>
            <a:graphicFrameLocks noChangeAspect="1"/>
          </p:cNvGraphicFramePr>
          <p:nvPr/>
        </p:nvGraphicFramePr>
        <p:xfrm>
          <a:off x="1258888" y="2349500"/>
          <a:ext cx="2922587" cy="611188"/>
        </p:xfrm>
        <a:graphic>
          <a:graphicData uri="http://schemas.openxmlformats.org/presentationml/2006/ole">
            <p:oleObj spid="_x0000_s7194" name="Equation" r:id="rId4" imgW="1066680" imgH="215640" progId="Equation.3">
              <p:embed/>
            </p:oleObj>
          </a:graphicData>
        </a:graphic>
      </p:graphicFrame>
      <p:graphicFrame>
        <p:nvGraphicFramePr>
          <p:cNvPr id="7195" name="Object 27"/>
          <p:cNvGraphicFramePr>
            <a:graphicFrameLocks noChangeAspect="1"/>
          </p:cNvGraphicFramePr>
          <p:nvPr/>
        </p:nvGraphicFramePr>
        <p:xfrm>
          <a:off x="323528" y="3556000"/>
          <a:ext cx="4243388" cy="592138"/>
        </p:xfrm>
        <a:graphic>
          <a:graphicData uri="http://schemas.openxmlformats.org/presentationml/2006/ole">
            <p:oleObj spid="_x0000_s7195" name="Equation" r:id="rId5" imgW="1549080" imgH="215640" progId="Equation.3">
              <p:embed/>
            </p:oleObj>
          </a:graphicData>
        </a:graphic>
      </p:graphicFrame>
      <p:graphicFrame>
        <p:nvGraphicFramePr>
          <p:cNvPr id="7196" name="Object 28"/>
          <p:cNvGraphicFramePr>
            <a:graphicFrameLocks noChangeAspect="1"/>
          </p:cNvGraphicFramePr>
          <p:nvPr/>
        </p:nvGraphicFramePr>
        <p:xfrm>
          <a:off x="1338263" y="4508500"/>
          <a:ext cx="2886075" cy="627063"/>
        </p:xfrm>
        <a:graphic>
          <a:graphicData uri="http://schemas.openxmlformats.org/presentationml/2006/ole">
            <p:oleObj spid="_x0000_s7196" name="Equation" r:id="rId6" imgW="1054080" imgH="228600" progId="Equation.3">
              <p:embed/>
            </p:oleObj>
          </a:graphicData>
        </a:graphic>
      </p:graphicFrame>
      <p:sp>
        <p:nvSpPr>
          <p:cNvPr id="7197" name="AutoShape 29"/>
          <p:cNvSpPr>
            <a:spLocks noChangeArrowheads="1"/>
          </p:cNvSpPr>
          <p:nvPr/>
        </p:nvSpPr>
        <p:spPr bwMode="auto">
          <a:xfrm>
            <a:off x="2339975" y="4076700"/>
            <a:ext cx="503238" cy="288925"/>
          </a:xfrm>
          <a:prstGeom prst="downArrow">
            <a:avLst>
              <a:gd name="adj1" fmla="val 50000"/>
              <a:gd name="adj2" fmla="val 25000"/>
            </a:avLst>
          </a:prstGeom>
          <a:solidFill>
            <a:schemeClr val="accent1"/>
          </a:solidFill>
          <a:ln w="9525">
            <a:solidFill>
              <a:schemeClr val="tx1"/>
            </a:solidFill>
            <a:miter lim="800000"/>
            <a:headEnd/>
            <a:tailEnd/>
          </a:ln>
          <a:effectLst/>
        </p:spPr>
        <p:txBody>
          <a:bodyPr vert="eaVert" wrap="none" anchor="ctr"/>
          <a:lstStyle/>
          <a:p>
            <a:endParaRPr lang="th-TH"/>
          </a:p>
        </p:txBody>
      </p:sp>
      <p:sp>
        <p:nvSpPr>
          <p:cNvPr id="7198" name="Text Box 30"/>
          <p:cNvSpPr txBox="1">
            <a:spLocks noChangeArrowheads="1"/>
          </p:cNvSpPr>
          <p:nvPr/>
        </p:nvSpPr>
        <p:spPr bwMode="auto">
          <a:xfrm>
            <a:off x="323528" y="5373216"/>
            <a:ext cx="4437062" cy="762000"/>
          </a:xfrm>
          <a:prstGeom prst="rect">
            <a:avLst/>
          </a:prstGeom>
          <a:solidFill>
            <a:schemeClr val="bg1">
              <a:lumMod val="95000"/>
              <a:alpha val="60000"/>
            </a:schemeClr>
          </a:solidFill>
          <a:ln w="9525">
            <a:noFill/>
            <a:miter lim="800000"/>
            <a:headEnd/>
            <a:tailEnd/>
          </a:ln>
          <a:effectLst/>
        </p:spPr>
        <p:txBody>
          <a:bodyPr wrap="none">
            <a:spAutoFit/>
          </a:bodyPr>
          <a:lstStyle/>
          <a:p>
            <a:r>
              <a:rPr lang="en-US" sz="2200" dirty="0">
                <a:latin typeface="Times New Roman" pitchFamily="18" charset="0"/>
              </a:rPr>
              <a:t>The net work output during a cycle is </a:t>
            </a:r>
          </a:p>
          <a:p>
            <a:r>
              <a:rPr lang="en-US" sz="2200" dirty="0">
                <a:latin typeface="Times New Roman" pitchFamily="18" charset="0"/>
              </a:rPr>
              <a:t>equal to net heat input.</a:t>
            </a:r>
            <a:endParaRPr lang="th-TH" sz="2200" dirty="0">
              <a:latin typeface="Times New Roman" pitchFamily="18" charset="0"/>
            </a:endParaRPr>
          </a:p>
        </p:txBody>
      </p:sp>
      <p:sp>
        <p:nvSpPr>
          <p:cNvPr id="16" name="ตัวยึดหมายเลขภาพนิ่ง 15"/>
          <p:cNvSpPr>
            <a:spLocks noGrp="1"/>
          </p:cNvSpPr>
          <p:nvPr>
            <p:ph type="sldNum" sz="quarter" idx="12"/>
          </p:nvPr>
        </p:nvSpPr>
        <p:spPr/>
        <p:txBody>
          <a:bodyPr/>
          <a:lstStyle/>
          <a:p>
            <a:fld id="{1716C3E1-3E3E-459B-8EBD-40BCD4A47469}" type="slidenum">
              <a:rPr lang="en-US" smtClean="0"/>
              <a:pPr/>
              <a:t>8</a:t>
            </a:fld>
            <a:endParaRPr lang="th-TH"/>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4"/>
          <p:cNvSpPr>
            <a:spLocks noChangeArrowheads="1"/>
          </p:cNvSpPr>
          <p:nvPr/>
        </p:nvSpPr>
        <p:spPr bwMode="auto">
          <a:xfrm>
            <a:off x="2701925" y="476250"/>
            <a:ext cx="3740150" cy="519113"/>
          </a:xfrm>
          <a:prstGeom prst="rect">
            <a:avLst/>
          </a:prstGeom>
          <a:noFill/>
          <a:ln w="9525">
            <a:noFill/>
            <a:miter lim="800000"/>
            <a:headEnd/>
            <a:tailEnd/>
          </a:ln>
          <a:effectLst/>
        </p:spPr>
        <p:txBody>
          <a:bodyPr wrap="none">
            <a:spAutoFit/>
          </a:bodyPr>
          <a:lstStyle/>
          <a:p>
            <a:r>
              <a:rPr lang="en-US" dirty="0">
                <a:latin typeface="Times New Roman" pitchFamily="18" charset="0"/>
              </a:rPr>
              <a:t>4-3    Internal Energy (1)</a:t>
            </a:r>
          </a:p>
        </p:txBody>
      </p:sp>
      <p:sp>
        <p:nvSpPr>
          <p:cNvPr id="19461" name="Line 5"/>
          <p:cNvSpPr>
            <a:spLocks noChangeShapeType="1"/>
          </p:cNvSpPr>
          <p:nvPr/>
        </p:nvSpPr>
        <p:spPr bwMode="auto">
          <a:xfrm>
            <a:off x="900113" y="1196975"/>
            <a:ext cx="7632700" cy="0"/>
          </a:xfrm>
          <a:prstGeom prst="line">
            <a:avLst/>
          </a:prstGeom>
          <a:noFill/>
          <a:ln w="25400">
            <a:solidFill>
              <a:schemeClr val="tx1"/>
            </a:solidFill>
            <a:round/>
            <a:headEnd/>
            <a:tailEnd/>
          </a:ln>
          <a:effectLst/>
        </p:spPr>
        <p:txBody>
          <a:bodyPr/>
          <a:lstStyle/>
          <a:p>
            <a:endParaRPr lang="th-TH"/>
          </a:p>
        </p:txBody>
      </p:sp>
      <p:sp>
        <p:nvSpPr>
          <p:cNvPr id="19470" name="Text Box 14"/>
          <p:cNvSpPr txBox="1">
            <a:spLocks noChangeArrowheads="1"/>
          </p:cNvSpPr>
          <p:nvPr/>
        </p:nvSpPr>
        <p:spPr bwMode="auto">
          <a:xfrm>
            <a:off x="611188" y="1412875"/>
            <a:ext cx="8048625" cy="427038"/>
          </a:xfrm>
          <a:prstGeom prst="rect">
            <a:avLst/>
          </a:prstGeom>
          <a:noFill/>
          <a:ln w="9525">
            <a:noFill/>
            <a:miter lim="800000"/>
            <a:headEnd/>
            <a:tailEnd/>
          </a:ln>
          <a:effectLst/>
        </p:spPr>
        <p:txBody>
          <a:bodyPr wrap="none">
            <a:spAutoFit/>
          </a:bodyPr>
          <a:lstStyle/>
          <a:p>
            <a:r>
              <a:rPr lang="en-US" sz="2200" dirty="0">
                <a:latin typeface="Times New Roman" pitchFamily="18" charset="0"/>
              </a:rPr>
              <a:t>Consider a system that has low velocity and no change of a high level.</a:t>
            </a:r>
            <a:endParaRPr lang="th-TH" sz="2200" dirty="0">
              <a:latin typeface="Times New Roman" pitchFamily="18" charset="0"/>
            </a:endParaRPr>
          </a:p>
        </p:txBody>
      </p:sp>
      <p:graphicFrame>
        <p:nvGraphicFramePr>
          <p:cNvPr id="19471" name="Object 15"/>
          <p:cNvGraphicFramePr>
            <a:graphicFrameLocks noChangeAspect="1"/>
          </p:cNvGraphicFramePr>
          <p:nvPr/>
        </p:nvGraphicFramePr>
        <p:xfrm>
          <a:off x="1763713" y="2060575"/>
          <a:ext cx="5254625" cy="503238"/>
        </p:xfrm>
        <a:graphic>
          <a:graphicData uri="http://schemas.openxmlformats.org/presentationml/2006/ole">
            <p:oleObj spid="_x0000_s19471" name="Equation" r:id="rId3" imgW="1917360" imgH="177480" progId="Equation.3">
              <p:embed/>
            </p:oleObj>
          </a:graphicData>
        </a:graphic>
      </p:graphicFrame>
      <p:pic>
        <p:nvPicPr>
          <p:cNvPr id="19473" name="Picture 17" descr="fig4-3"/>
          <p:cNvPicPr>
            <a:picLocks noChangeAspect="1" noChangeArrowheads="1"/>
          </p:cNvPicPr>
          <p:nvPr/>
        </p:nvPicPr>
        <p:blipFill>
          <a:blip r:embed="rId4" cstate="print"/>
          <a:srcRect/>
          <a:stretch>
            <a:fillRect/>
          </a:stretch>
        </p:blipFill>
        <p:spPr bwMode="auto">
          <a:xfrm>
            <a:off x="250825" y="2852738"/>
            <a:ext cx="4032250" cy="3187700"/>
          </a:xfrm>
          <a:prstGeom prst="rect">
            <a:avLst/>
          </a:prstGeom>
          <a:noFill/>
          <a:ln w="9525">
            <a:noFill/>
            <a:miter lim="800000"/>
            <a:headEnd/>
            <a:tailEnd/>
          </a:ln>
        </p:spPr>
      </p:pic>
      <p:sp>
        <p:nvSpPr>
          <p:cNvPr id="19474" name="Text Box 18"/>
          <p:cNvSpPr txBox="1">
            <a:spLocks noChangeArrowheads="1"/>
          </p:cNvSpPr>
          <p:nvPr/>
        </p:nvSpPr>
        <p:spPr bwMode="auto">
          <a:xfrm>
            <a:off x="5027446" y="3187824"/>
            <a:ext cx="3793026" cy="400110"/>
          </a:xfrm>
          <a:prstGeom prst="rect">
            <a:avLst/>
          </a:prstGeom>
          <a:noFill/>
          <a:ln w="9525">
            <a:noFill/>
            <a:miter lim="800000"/>
            <a:headEnd/>
            <a:tailEnd/>
          </a:ln>
          <a:effectLst/>
        </p:spPr>
        <p:txBody>
          <a:bodyPr wrap="none">
            <a:spAutoFit/>
          </a:bodyPr>
          <a:lstStyle/>
          <a:p>
            <a:r>
              <a:rPr lang="en-US" sz="2000" dirty="0">
                <a:latin typeface="Times New Roman" pitchFamily="18" charset="0"/>
              </a:rPr>
              <a:t>= Path Function or Point Function?</a:t>
            </a:r>
            <a:endParaRPr lang="th-TH" sz="2000" dirty="0">
              <a:latin typeface="Times New Roman" pitchFamily="18" charset="0"/>
            </a:endParaRPr>
          </a:p>
        </p:txBody>
      </p:sp>
      <p:graphicFrame>
        <p:nvGraphicFramePr>
          <p:cNvPr id="19475" name="Object 19"/>
          <p:cNvGraphicFramePr>
            <a:graphicFrameLocks noChangeAspect="1"/>
          </p:cNvGraphicFramePr>
          <p:nvPr/>
        </p:nvGraphicFramePr>
        <p:xfrm>
          <a:off x="4378158" y="3141663"/>
          <a:ext cx="625939" cy="431353"/>
        </p:xfrm>
        <a:graphic>
          <a:graphicData uri="http://schemas.openxmlformats.org/presentationml/2006/ole">
            <p:oleObj spid="_x0000_s19475" name="Equation" r:id="rId5" imgW="266400" imgH="177480" progId="Equation.3">
              <p:embed/>
            </p:oleObj>
          </a:graphicData>
        </a:graphic>
      </p:graphicFrame>
      <p:sp>
        <p:nvSpPr>
          <p:cNvPr id="19476" name="Text Box 20"/>
          <p:cNvSpPr txBox="1">
            <a:spLocks noChangeArrowheads="1"/>
          </p:cNvSpPr>
          <p:nvPr/>
        </p:nvSpPr>
        <p:spPr bwMode="auto">
          <a:xfrm>
            <a:off x="4469705" y="3933825"/>
            <a:ext cx="4422775" cy="1766888"/>
          </a:xfrm>
          <a:prstGeom prst="rect">
            <a:avLst/>
          </a:prstGeom>
          <a:noFill/>
          <a:ln w="9525">
            <a:noFill/>
            <a:miter lim="800000"/>
            <a:headEnd/>
            <a:tailEnd/>
          </a:ln>
          <a:effectLst/>
        </p:spPr>
        <p:txBody>
          <a:bodyPr wrap="none">
            <a:spAutoFit/>
          </a:bodyPr>
          <a:lstStyle/>
          <a:p>
            <a:r>
              <a:rPr lang="en-US" sz="2200" dirty="0">
                <a:latin typeface="Times New Roman" pitchFamily="18" charset="0"/>
              </a:rPr>
              <a:t>From the initial state </a:t>
            </a:r>
            <a:r>
              <a:rPr lang="en-US" sz="2200" i="1" dirty="0">
                <a:latin typeface="Times New Roman" pitchFamily="18" charset="0"/>
              </a:rPr>
              <a:t>X</a:t>
            </a:r>
            <a:r>
              <a:rPr lang="en-US" sz="2200" dirty="0">
                <a:latin typeface="Times New Roman" pitchFamily="18" charset="0"/>
              </a:rPr>
              <a:t> to final state </a:t>
            </a:r>
            <a:r>
              <a:rPr lang="en-US" sz="2200" i="1" dirty="0">
                <a:latin typeface="Times New Roman" pitchFamily="18" charset="0"/>
              </a:rPr>
              <a:t>Y</a:t>
            </a:r>
          </a:p>
          <a:p>
            <a:r>
              <a:rPr lang="en-US" sz="2200" i="1" dirty="0">
                <a:latin typeface="Times New Roman" pitchFamily="18" charset="0"/>
              </a:rPr>
              <a:t>Path X-A-Y</a:t>
            </a:r>
          </a:p>
          <a:p>
            <a:r>
              <a:rPr lang="en-US" sz="2200" i="1" dirty="0">
                <a:latin typeface="Times New Roman" pitchFamily="18" charset="0"/>
              </a:rPr>
              <a:t>          Heat :</a:t>
            </a:r>
          </a:p>
          <a:p>
            <a:endParaRPr lang="en-US" sz="2200" i="1" dirty="0">
              <a:latin typeface="Times New Roman" pitchFamily="18" charset="0"/>
            </a:endParaRPr>
          </a:p>
          <a:p>
            <a:r>
              <a:rPr lang="en-US" sz="2200" i="1" dirty="0">
                <a:latin typeface="Times New Roman" pitchFamily="18" charset="0"/>
              </a:rPr>
              <a:t>         Work :</a:t>
            </a:r>
            <a:endParaRPr lang="th-TH" sz="2200" i="1" dirty="0">
              <a:latin typeface="Times New Roman" pitchFamily="18" charset="0"/>
            </a:endParaRPr>
          </a:p>
        </p:txBody>
      </p:sp>
      <p:graphicFrame>
        <p:nvGraphicFramePr>
          <p:cNvPr id="19477" name="Object 21"/>
          <p:cNvGraphicFramePr>
            <a:graphicFrameLocks noChangeAspect="1"/>
          </p:cNvGraphicFramePr>
          <p:nvPr/>
        </p:nvGraphicFramePr>
        <p:xfrm>
          <a:off x="6269930" y="4508500"/>
          <a:ext cx="2051050" cy="1441450"/>
        </p:xfrm>
        <a:graphic>
          <a:graphicData uri="http://schemas.openxmlformats.org/presentationml/2006/ole">
            <p:oleObj spid="_x0000_s19477" name="Equation" r:id="rId6" imgW="749160" imgH="761760" progId="Equation.3">
              <p:embed/>
            </p:oleObj>
          </a:graphicData>
        </a:graphic>
      </p:graphicFrame>
      <p:sp>
        <p:nvSpPr>
          <p:cNvPr id="16" name="ตัวยึดหมายเลขภาพนิ่ง 15"/>
          <p:cNvSpPr>
            <a:spLocks noGrp="1"/>
          </p:cNvSpPr>
          <p:nvPr>
            <p:ph type="sldNum" sz="quarter" idx="12"/>
          </p:nvPr>
        </p:nvSpPr>
        <p:spPr/>
        <p:txBody>
          <a:bodyPr/>
          <a:lstStyle/>
          <a:p>
            <a:fld id="{1716C3E1-3E3E-459B-8EBD-40BCD4A47469}" type="slidenum">
              <a:rPr lang="en-US" smtClean="0"/>
              <a:pPr/>
              <a:t>9</a:t>
            </a:fld>
            <a:endParaRPr lang="th-TH"/>
          </a:p>
        </p:txBody>
      </p:sp>
    </p:spTree>
  </p:cSld>
  <p:clrMapOvr>
    <a:masterClrMapping/>
  </p:clrMapOvr>
</p:sld>
</file>

<file path=ppt/theme/theme1.xml><?xml version="1.0" encoding="utf-8"?>
<a:theme xmlns:a="http://schemas.openxmlformats.org/drawingml/2006/main" name="การออกแบบเริ่มต้น">
  <a:themeElements>
    <a:clrScheme name="การออกแบบเริ่มต้น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การออกแบบเริ่มต้น">
      <a:majorFont>
        <a:latin typeface="Arial"/>
        <a:ea typeface=""/>
        <a:cs typeface="Angsana New"/>
      </a:majorFont>
      <a:minorFont>
        <a:latin typeface="Arial"/>
        <a:ea typeface=""/>
        <a:cs typeface="Angsana New"/>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การออกแบบเริ่มต้น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การออกแบบเริ่มต้น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การออกแบบเริ่มต้น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การออกแบบเริ่มต้น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การออกแบบเริ่มต้น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การออกแบบเริ่มต้น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การออกแบบเริ่มต้น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การออกแบบเริ่มต้น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การออกแบบเริ่มต้น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การออกแบบเริ่มต้น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การออกแบบเริ่มต้น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การออกแบบเริ่มต้น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ชุดรูปแบบของ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2994</TotalTime>
  <Words>2121</Words>
  <Application>Microsoft Office PowerPoint</Application>
  <PresentationFormat>นำเสนอทางหน้าจอ (4:3)</PresentationFormat>
  <Paragraphs>246</Paragraphs>
  <Slides>33</Slides>
  <Notes>2</Notes>
  <HiddenSlides>10</HiddenSlides>
  <MMClips>0</MMClips>
  <ScaleCrop>false</ScaleCrop>
  <HeadingPairs>
    <vt:vector size="6" baseType="variant">
      <vt:variant>
        <vt:lpstr>ชุดรูปแบบ</vt:lpstr>
      </vt:variant>
      <vt:variant>
        <vt:i4>1</vt:i4>
      </vt:variant>
      <vt:variant>
        <vt:lpstr>เซิร์ฟเวอร์ OLE ฝังตัว</vt:lpstr>
      </vt:variant>
      <vt:variant>
        <vt:i4>1</vt:i4>
      </vt:variant>
      <vt:variant>
        <vt:lpstr>ชื่อเรื่องภาพนิ่ง</vt:lpstr>
      </vt:variant>
      <vt:variant>
        <vt:i4>33</vt:i4>
      </vt:variant>
    </vt:vector>
  </HeadingPairs>
  <TitlesOfParts>
    <vt:vector size="35" baseType="lpstr">
      <vt:lpstr>การออกแบบเริ่มต้น</vt:lpstr>
      <vt:lpstr>Equation</vt:lpstr>
      <vt:lpstr>ภาพนิ่ง 1</vt:lpstr>
      <vt:lpstr>ภาพนิ่ง 2</vt:lpstr>
      <vt:lpstr>ภาพนิ่ง 3</vt:lpstr>
      <vt:lpstr>ภาพนิ่ง 4</vt:lpstr>
      <vt:lpstr>ภาพนิ่ง 5</vt:lpstr>
      <vt:lpstr>ภาพนิ่ง 6</vt:lpstr>
      <vt:lpstr>ภาพนิ่ง 7</vt:lpstr>
      <vt:lpstr>ภาพนิ่ง 8</vt:lpstr>
      <vt:lpstr>ภาพนิ่ง 9</vt:lpstr>
      <vt:lpstr>ภาพนิ่ง 10</vt:lpstr>
      <vt:lpstr>ภาพนิ่ง 11</vt:lpstr>
      <vt:lpstr>ภาพนิ่ง 12</vt:lpstr>
      <vt:lpstr>ภาพนิ่ง 13</vt:lpstr>
      <vt:lpstr>ภาพนิ่ง 14</vt:lpstr>
      <vt:lpstr>ภาพนิ่ง 15</vt:lpstr>
      <vt:lpstr>ภาพนิ่ง 16</vt:lpstr>
      <vt:lpstr>ภาพนิ่ง 17</vt:lpstr>
      <vt:lpstr>ภาพนิ่ง 18</vt:lpstr>
      <vt:lpstr>ภาพนิ่ง 19</vt:lpstr>
      <vt:lpstr>ภาพนิ่ง 20</vt:lpstr>
      <vt:lpstr>ภาพนิ่ง 21</vt:lpstr>
      <vt:lpstr>ภาพนิ่ง 22</vt:lpstr>
      <vt:lpstr>ภาพนิ่ง 23</vt:lpstr>
      <vt:lpstr>ภาพนิ่ง 24</vt:lpstr>
      <vt:lpstr>ภาพนิ่ง 25</vt:lpstr>
      <vt:lpstr>ภาพนิ่ง 26</vt:lpstr>
      <vt:lpstr>ภาพนิ่ง 27</vt:lpstr>
      <vt:lpstr>ภาพนิ่ง 28</vt:lpstr>
      <vt:lpstr>ภาพนิ่ง 29</vt:lpstr>
      <vt:lpstr>ภาพนิ่ง 30</vt:lpstr>
      <vt:lpstr>ภาพนิ่ง 31</vt:lpstr>
      <vt:lpstr>ภาพนิ่ง 32</vt:lpstr>
      <vt:lpstr>ภาพนิ่ง 33</vt:lpstr>
    </vt:vector>
  </TitlesOfParts>
  <Company>EN KKU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ภาพนิ่ง 1</dc:title>
  <dc:creator>prapat</dc:creator>
  <cp:lastModifiedBy>KKU</cp:lastModifiedBy>
  <cp:revision>221</cp:revision>
  <dcterms:created xsi:type="dcterms:W3CDTF">2003-05-15T16:16:03Z</dcterms:created>
  <dcterms:modified xsi:type="dcterms:W3CDTF">2014-08-26T15:32:49Z</dcterms:modified>
</cp:coreProperties>
</file>