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10.xml" ContentType="application/vnd.openxmlformats-officedocument.presentationml.slideLayout+xml"/>
  <Default Extension="gif" ContentType="image/gif"/>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Default Extension="png" ContentType="image/png"/>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tags/tag1.xml" ContentType="application/vnd.openxmlformats-officedocument.presentationml.tags+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7" r:id="rId1"/>
    <p:sldMasterId id="2147483699" r:id="rId2"/>
  </p:sldMasterIdLst>
  <p:notesMasterIdLst>
    <p:notesMasterId r:id="rId29"/>
  </p:notesMasterIdLst>
  <p:handoutMasterIdLst>
    <p:handoutMasterId r:id="rId30"/>
  </p:handoutMasterIdLst>
  <p:sldIdLst>
    <p:sldId id="256" r:id="rId3"/>
    <p:sldId id="277" r:id="rId4"/>
    <p:sldId id="279" r:id="rId5"/>
    <p:sldId id="280" r:id="rId6"/>
    <p:sldId id="315" r:id="rId7"/>
    <p:sldId id="316" r:id="rId8"/>
    <p:sldId id="284" r:id="rId9"/>
    <p:sldId id="283" r:id="rId10"/>
    <p:sldId id="281" r:id="rId11"/>
    <p:sldId id="289" r:id="rId12"/>
    <p:sldId id="307" r:id="rId13"/>
    <p:sldId id="293" r:id="rId14"/>
    <p:sldId id="295" r:id="rId15"/>
    <p:sldId id="296" r:id="rId16"/>
    <p:sldId id="301" r:id="rId17"/>
    <p:sldId id="308" r:id="rId18"/>
    <p:sldId id="302" r:id="rId19"/>
    <p:sldId id="314" r:id="rId20"/>
    <p:sldId id="309" r:id="rId21"/>
    <p:sldId id="313" r:id="rId22"/>
    <p:sldId id="310" r:id="rId23"/>
    <p:sldId id="291" r:id="rId24"/>
    <p:sldId id="300" r:id="rId25"/>
    <p:sldId id="299" r:id="rId26"/>
    <p:sldId id="312" r:id="rId27"/>
    <p:sldId id="276" r:id="rId28"/>
  </p:sldIdLst>
  <p:sldSz cx="9144000" cy="6858000" type="screen4x3"/>
  <p:notesSz cx="6858000" cy="9144000"/>
  <p:defaultTextStyle>
    <a:defPPr>
      <a:defRPr lang="th-TH"/>
    </a:defPPr>
    <a:lvl1pPr algn="l" rtl="0" fontAlgn="base">
      <a:spcBef>
        <a:spcPct val="0"/>
      </a:spcBef>
      <a:spcAft>
        <a:spcPct val="0"/>
      </a:spcAft>
      <a:defRPr kern="1200">
        <a:solidFill>
          <a:schemeClr val="tx1"/>
        </a:solidFill>
        <a:latin typeface="Arial" pitchFamily="34" charset="0"/>
        <a:ea typeface="+mn-ea"/>
        <a:cs typeface="Angsana New" pitchFamily="18" charset="-34"/>
      </a:defRPr>
    </a:lvl1pPr>
    <a:lvl2pPr marL="457200" algn="l" rtl="0" fontAlgn="base">
      <a:spcBef>
        <a:spcPct val="0"/>
      </a:spcBef>
      <a:spcAft>
        <a:spcPct val="0"/>
      </a:spcAft>
      <a:defRPr kern="1200">
        <a:solidFill>
          <a:schemeClr val="tx1"/>
        </a:solidFill>
        <a:latin typeface="Arial" pitchFamily="34" charset="0"/>
        <a:ea typeface="+mn-ea"/>
        <a:cs typeface="Angsana New" pitchFamily="18" charset="-34"/>
      </a:defRPr>
    </a:lvl2pPr>
    <a:lvl3pPr marL="914400" algn="l" rtl="0" fontAlgn="base">
      <a:spcBef>
        <a:spcPct val="0"/>
      </a:spcBef>
      <a:spcAft>
        <a:spcPct val="0"/>
      </a:spcAft>
      <a:defRPr kern="1200">
        <a:solidFill>
          <a:schemeClr val="tx1"/>
        </a:solidFill>
        <a:latin typeface="Arial" pitchFamily="34" charset="0"/>
        <a:ea typeface="+mn-ea"/>
        <a:cs typeface="Angsana New" pitchFamily="18" charset="-34"/>
      </a:defRPr>
    </a:lvl3pPr>
    <a:lvl4pPr marL="1371600" algn="l" rtl="0" fontAlgn="base">
      <a:spcBef>
        <a:spcPct val="0"/>
      </a:spcBef>
      <a:spcAft>
        <a:spcPct val="0"/>
      </a:spcAft>
      <a:defRPr kern="1200">
        <a:solidFill>
          <a:schemeClr val="tx1"/>
        </a:solidFill>
        <a:latin typeface="Arial" pitchFamily="34" charset="0"/>
        <a:ea typeface="+mn-ea"/>
        <a:cs typeface="Angsana New" pitchFamily="18" charset="-34"/>
      </a:defRPr>
    </a:lvl4pPr>
    <a:lvl5pPr marL="1828800" algn="l" rtl="0" fontAlgn="base">
      <a:spcBef>
        <a:spcPct val="0"/>
      </a:spcBef>
      <a:spcAft>
        <a:spcPct val="0"/>
      </a:spcAft>
      <a:defRPr kern="1200">
        <a:solidFill>
          <a:schemeClr val="tx1"/>
        </a:solidFill>
        <a:latin typeface="Arial" pitchFamily="34" charset="0"/>
        <a:ea typeface="+mn-ea"/>
        <a:cs typeface="Angsana New" pitchFamily="18" charset="-34"/>
      </a:defRPr>
    </a:lvl5pPr>
    <a:lvl6pPr marL="2286000" algn="l" defTabSz="914400" rtl="0" eaLnBrk="1" latinLnBrk="0" hangingPunct="1">
      <a:defRPr kern="1200">
        <a:solidFill>
          <a:schemeClr val="tx1"/>
        </a:solidFill>
        <a:latin typeface="Arial" pitchFamily="34" charset="0"/>
        <a:ea typeface="+mn-ea"/>
        <a:cs typeface="Angsana New" pitchFamily="18" charset="-34"/>
      </a:defRPr>
    </a:lvl6pPr>
    <a:lvl7pPr marL="2743200" algn="l" defTabSz="914400" rtl="0" eaLnBrk="1" latinLnBrk="0" hangingPunct="1">
      <a:defRPr kern="1200">
        <a:solidFill>
          <a:schemeClr val="tx1"/>
        </a:solidFill>
        <a:latin typeface="Arial" pitchFamily="34" charset="0"/>
        <a:ea typeface="+mn-ea"/>
        <a:cs typeface="Angsana New" pitchFamily="18" charset="-34"/>
      </a:defRPr>
    </a:lvl7pPr>
    <a:lvl8pPr marL="3200400" algn="l" defTabSz="914400" rtl="0" eaLnBrk="1" latinLnBrk="0" hangingPunct="1">
      <a:defRPr kern="1200">
        <a:solidFill>
          <a:schemeClr val="tx1"/>
        </a:solidFill>
        <a:latin typeface="Arial" pitchFamily="34" charset="0"/>
        <a:ea typeface="+mn-ea"/>
        <a:cs typeface="Angsana New" pitchFamily="18" charset="-34"/>
      </a:defRPr>
    </a:lvl8pPr>
    <a:lvl9pPr marL="3657600" algn="l" defTabSz="914400" rtl="0" eaLnBrk="1" latinLnBrk="0" hangingPunct="1">
      <a:defRPr kern="1200">
        <a:solidFill>
          <a:schemeClr val="tx1"/>
        </a:solidFill>
        <a:latin typeface="Arial" pitchFamily="34" charset="0"/>
        <a:ea typeface="+mn-ea"/>
        <a:cs typeface="Angsana New" pitchFamily="18" charset="-34"/>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00080"/>
    <a:srgbClr val="4D4D4D"/>
    <a:srgbClr val="66FF66"/>
    <a:srgbClr val="FF00FF"/>
    <a:srgbClr val="008000"/>
    <a:srgbClr val="0000CC"/>
    <a:srgbClr val="FF3300"/>
    <a:srgbClr val="0000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327" autoAdjust="0"/>
    <p:restoredTop sz="94660"/>
  </p:normalViewPr>
  <p:slideViewPr>
    <p:cSldViewPr snapToGrid="0">
      <p:cViewPr>
        <p:scale>
          <a:sx n="75" d="100"/>
          <a:sy n="75" d="100"/>
        </p:scale>
        <p:origin x="-348" y="-72"/>
      </p:cViewPr>
      <p:guideLst>
        <p:guide orient="horz" pos="2160"/>
        <p:guide pos="2880"/>
      </p:guideLst>
    </p:cSldViewPr>
  </p:slideViewPr>
  <p:notesTextViewPr>
    <p:cViewPr>
      <p:scale>
        <a:sx n="100" d="100"/>
        <a:sy n="100" d="100"/>
      </p:scale>
      <p:origin x="0" y="0"/>
    </p:cViewPr>
  </p:notesTextViewPr>
  <p:gridSpacing cx="39327138" cy="3932713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handoutMaster" Target="handoutMasters/handoutMaster1.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image" Target="../media/image11.wmf"/><Relationship Id="rId1" Type="http://schemas.openxmlformats.org/officeDocument/2006/relationships/image" Target="../media/image10.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3.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4.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846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r>
              <a:rPr lang="en-US"/>
              <a:t>Thermodynamics I  Gas Power Cycle</a:t>
            </a:r>
            <a:endParaRPr lang="th-TH"/>
          </a:p>
        </p:txBody>
      </p:sp>
      <p:sp>
        <p:nvSpPr>
          <p:cNvPr id="318467"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th-TH"/>
          </a:p>
        </p:txBody>
      </p:sp>
      <p:sp>
        <p:nvSpPr>
          <p:cNvPr id="318468"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r>
              <a:rPr lang="en-US"/>
              <a:t>Part IV Brayton Cycle</a:t>
            </a:r>
            <a:endParaRPr lang="th-TH"/>
          </a:p>
        </p:txBody>
      </p:sp>
      <p:sp>
        <p:nvSpPr>
          <p:cNvPr id="318469"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2072B0E8-6461-4947-B867-75196382E419}" type="slidenum">
              <a:rPr lang="en-US"/>
              <a:pPr/>
              <a:t>‹#›</a:t>
            </a:fld>
            <a:endParaRPr lang="th-TH"/>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r>
              <a:rPr lang="en-US"/>
              <a:t>Thermodynamics I  Gas Power Cycle</a:t>
            </a:r>
            <a:endParaRPr lang="th-TH"/>
          </a:p>
        </p:txBody>
      </p:sp>
      <p:sp>
        <p:nvSpPr>
          <p:cNvPr id="1741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th-TH"/>
          </a:p>
        </p:txBody>
      </p:sp>
      <p:sp>
        <p:nvSpPr>
          <p:cNvPr id="17412"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1741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th-TH" smtClean="0"/>
              <a:t>Click to edit Master text styles</a:t>
            </a:r>
          </a:p>
          <a:p>
            <a:pPr lvl="1"/>
            <a:r>
              <a:rPr lang="th-TH" smtClean="0"/>
              <a:t>Second level</a:t>
            </a:r>
          </a:p>
          <a:p>
            <a:pPr lvl="2"/>
            <a:r>
              <a:rPr lang="th-TH" smtClean="0"/>
              <a:t>Third level</a:t>
            </a:r>
          </a:p>
          <a:p>
            <a:pPr lvl="3"/>
            <a:r>
              <a:rPr lang="th-TH" smtClean="0"/>
              <a:t>Fourth level</a:t>
            </a:r>
          </a:p>
          <a:p>
            <a:pPr lvl="4"/>
            <a:r>
              <a:rPr lang="th-TH" smtClean="0"/>
              <a:t>Fifth level</a:t>
            </a:r>
          </a:p>
        </p:txBody>
      </p:sp>
      <p:sp>
        <p:nvSpPr>
          <p:cNvPr id="1741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r>
              <a:rPr lang="en-US"/>
              <a:t>Part IV Brayton Cycle</a:t>
            </a:r>
            <a:endParaRPr lang="th-TH"/>
          </a:p>
        </p:txBody>
      </p:sp>
      <p:sp>
        <p:nvSpPr>
          <p:cNvPr id="1741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9545D81E-98D7-4223-9C6E-A281FBEFE2AD}" type="slidenum">
              <a:rPr lang="en-US"/>
              <a:pPr/>
              <a:t>‹#›</a:t>
            </a:fld>
            <a:endParaRPr lang="th-TH"/>
          </a:p>
        </p:txBody>
      </p:sp>
    </p:spTree>
  </p:cSld>
  <p:clrMap bg1="lt1" tx1="dk1" bg2="lt2" tx2="dk2" accent1="accent1" accent2="accent2" accent3="accent3" accent4="accent4" accent5="accent5" accent6="accent6" hlink="hlink" folHlink="folHlink"/>
  <p:hf dt="0"/>
  <p:notesStyle>
    <a:lvl1pPr algn="l" rtl="0" fontAlgn="base">
      <a:spcBef>
        <a:spcPct val="30000"/>
      </a:spcBef>
      <a:spcAft>
        <a:spcPct val="0"/>
      </a:spcAft>
      <a:defRPr kern="1200">
        <a:solidFill>
          <a:schemeClr val="tx1"/>
        </a:solidFill>
        <a:latin typeface="Arial" pitchFamily="34" charset="0"/>
        <a:ea typeface="+mn-ea"/>
        <a:cs typeface="Tahoma" pitchFamily="34" charset="0"/>
      </a:defRPr>
    </a:lvl1pPr>
    <a:lvl2pPr marL="457200" algn="l" rtl="0" fontAlgn="base">
      <a:spcBef>
        <a:spcPct val="30000"/>
      </a:spcBef>
      <a:spcAft>
        <a:spcPct val="0"/>
      </a:spcAft>
      <a:defRPr kern="1200">
        <a:solidFill>
          <a:schemeClr val="tx1"/>
        </a:solidFill>
        <a:latin typeface="Arial" pitchFamily="34" charset="0"/>
        <a:ea typeface="+mn-ea"/>
        <a:cs typeface="Tahoma" pitchFamily="34" charset="0"/>
      </a:defRPr>
    </a:lvl2pPr>
    <a:lvl3pPr marL="914400" algn="l" rtl="0" fontAlgn="base">
      <a:spcBef>
        <a:spcPct val="30000"/>
      </a:spcBef>
      <a:spcAft>
        <a:spcPct val="0"/>
      </a:spcAft>
      <a:defRPr kern="1200">
        <a:solidFill>
          <a:schemeClr val="tx1"/>
        </a:solidFill>
        <a:latin typeface="Arial" pitchFamily="34" charset="0"/>
        <a:ea typeface="+mn-ea"/>
        <a:cs typeface="Tahoma" pitchFamily="34" charset="0"/>
      </a:defRPr>
    </a:lvl3pPr>
    <a:lvl4pPr marL="1371600" algn="l" rtl="0" fontAlgn="base">
      <a:spcBef>
        <a:spcPct val="30000"/>
      </a:spcBef>
      <a:spcAft>
        <a:spcPct val="0"/>
      </a:spcAft>
      <a:defRPr kern="1200">
        <a:solidFill>
          <a:schemeClr val="tx1"/>
        </a:solidFill>
        <a:latin typeface="Arial" pitchFamily="34" charset="0"/>
        <a:ea typeface="+mn-ea"/>
        <a:cs typeface="Tahoma" pitchFamily="34" charset="0"/>
      </a:defRPr>
    </a:lvl4pPr>
    <a:lvl5pPr marL="1828800" algn="l" rtl="0" fontAlgn="base">
      <a:spcBef>
        <a:spcPct val="30000"/>
      </a:spcBef>
      <a:spcAft>
        <a:spcPct val="0"/>
      </a:spcAft>
      <a:defRPr kern="1200">
        <a:solidFill>
          <a:schemeClr val="tx1"/>
        </a:solidFill>
        <a:latin typeface="Arial" pitchFamily="34" charset="0"/>
        <a:ea typeface="+mn-ea"/>
        <a:cs typeface="Tahoma" pitchFamily="34" charset="0"/>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a:t>Thermodynamics I  Gas Power Cycle</a:t>
            </a:r>
            <a:endParaRPr lang="th-TH"/>
          </a:p>
        </p:txBody>
      </p:sp>
      <p:sp>
        <p:nvSpPr>
          <p:cNvPr id="6" name="Rectangle 6"/>
          <p:cNvSpPr>
            <a:spLocks noGrp="1" noChangeArrowheads="1"/>
          </p:cNvSpPr>
          <p:nvPr>
            <p:ph type="ftr" sz="quarter" idx="4"/>
          </p:nvPr>
        </p:nvSpPr>
        <p:spPr>
          <a:ln/>
        </p:spPr>
        <p:txBody>
          <a:bodyPr/>
          <a:lstStyle/>
          <a:p>
            <a:r>
              <a:rPr lang="en-US"/>
              <a:t>Part IV Brayton Cycle</a:t>
            </a:r>
            <a:endParaRPr lang="th-TH"/>
          </a:p>
        </p:txBody>
      </p:sp>
      <p:sp>
        <p:nvSpPr>
          <p:cNvPr id="7" name="Rectangle 7"/>
          <p:cNvSpPr>
            <a:spLocks noGrp="1" noChangeArrowheads="1"/>
          </p:cNvSpPr>
          <p:nvPr>
            <p:ph type="sldNum" sz="quarter" idx="5"/>
          </p:nvPr>
        </p:nvSpPr>
        <p:spPr>
          <a:ln/>
        </p:spPr>
        <p:txBody>
          <a:bodyPr/>
          <a:lstStyle/>
          <a:p>
            <a:fld id="{7C11BB18-86A9-435D-BF93-03B02278A44B}" type="slidenum">
              <a:rPr lang="en-US"/>
              <a:pPr/>
              <a:t>1</a:t>
            </a:fld>
            <a:endParaRPr lang="th-TH"/>
          </a:p>
        </p:txBody>
      </p:sp>
      <p:sp>
        <p:nvSpPr>
          <p:cNvPr id="321538" name="Rectangle 2"/>
          <p:cNvSpPr>
            <a:spLocks noRot="1" noChangeArrowheads="1" noTextEdit="1"/>
          </p:cNvSpPr>
          <p:nvPr>
            <p:ph type="sldImg"/>
          </p:nvPr>
        </p:nvSpPr>
        <p:spPr>
          <a:ln/>
        </p:spPr>
      </p:sp>
      <p:sp>
        <p:nvSpPr>
          <p:cNvPr id="321539" name="Rectangle 3"/>
          <p:cNvSpPr>
            <a:spLocks noGrp="1" noChangeArrowheads="1"/>
          </p:cNvSpPr>
          <p:nvPr>
            <p:ph type="body" idx="1"/>
          </p:nvPr>
        </p:nvSpPr>
        <p:spPr/>
        <p:txBody>
          <a:bodyPr/>
          <a:lstStyle/>
          <a:p>
            <a:endParaRPr lang="th-TH"/>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66242" name="AutoShape 2"/>
          <p:cNvSpPr>
            <a:spLocks noChangeArrowheads="1"/>
          </p:cNvSpPr>
          <p:nvPr/>
        </p:nvSpPr>
        <p:spPr bwMode="auto">
          <a:xfrm>
            <a:off x="228600" y="381000"/>
            <a:ext cx="8686800" cy="5638800"/>
          </a:xfrm>
          <a:prstGeom prst="roundRect">
            <a:avLst>
              <a:gd name="adj" fmla="val 7912"/>
            </a:avLst>
          </a:prstGeom>
          <a:solidFill>
            <a:schemeClr val="folHlink"/>
          </a:solidFill>
          <a:ln w="9525">
            <a:noFill/>
            <a:round/>
            <a:headEnd/>
            <a:tailEnd/>
          </a:ln>
          <a:effectLst/>
        </p:spPr>
        <p:txBody>
          <a:bodyPr wrap="none" anchor="ctr"/>
          <a:lstStyle/>
          <a:p>
            <a:pPr algn="ctr"/>
            <a:endParaRPr lang="th-TH" sz="2400">
              <a:latin typeface="Times New Roman" pitchFamily="18" charset="0"/>
            </a:endParaRPr>
          </a:p>
        </p:txBody>
      </p:sp>
      <p:sp>
        <p:nvSpPr>
          <p:cNvPr id="266243" name="AutoShape 3"/>
          <p:cNvSpPr>
            <a:spLocks noChangeArrowheads="1"/>
          </p:cNvSpPr>
          <p:nvPr/>
        </p:nvSpPr>
        <p:spPr bwMode="white">
          <a:xfrm>
            <a:off x="327025" y="488950"/>
            <a:ext cx="8435975" cy="4768850"/>
          </a:xfrm>
          <a:prstGeom prst="roundRect">
            <a:avLst>
              <a:gd name="adj" fmla="val 7310"/>
            </a:avLst>
          </a:prstGeom>
          <a:solidFill>
            <a:schemeClr val="bg1"/>
          </a:solidFill>
          <a:ln w="9525">
            <a:noFill/>
            <a:round/>
            <a:headEnd/>
            <a:tailEnd/>
          </a:ln>
          <a:effectLst/>
        </p:spPr>
        <p:txBody>
          <a:bodyPr wrap="none" anchor="ctr"/>
          <a:lstStyle/>
          <a:p>
            <a:pPr algn="ctr"/>
            <a:endParaRPr lang="th-TH" sz="2400">
              <a:latin typeface="Times New Roman" pitchFamily="18" charset="0"/>
            </a:endParaRPr>
          </a:p>
        </p:txBody>
      </p:sp>
      <p:sp>
        <p:nvSpPr>
          <p:cNvPr id="266244" name="AutoShape 4"/>
          <p:cNvSpPr>
            <a:spLocks noChangeArrowheads="1"/>
          </p:cNvSpPr>
          <p:nvPr/>
        </p:nvSpPr>
        <p:spPr bwMode="blackWhite">
          <a:xfrm>
            <a:off x="1371600" y="3338513"/>
            <a:ext cx="6400800" cy="2286000"/>
          </a:xfrm>
          <a:prstGeom prst="roundRect">
            <a:avLst>
              <a:gd name="adj" fmla="val 16667"/>
            </a:avLst>
          </a:prstGeom>
          <a:solidFill>
            <a:schemeClr val="bg1"/>
          </a:solidFill>
          <a:ln w="50800">
            <a:solidFill>
              <a:schemeClr val="bg2"/>
            </a:solidFill>
            <a:round/>
            <a:headEnd/>
            <a:tailEnd/>
          </a:ln>
          <a:effectLst/>
        </p:spPr>
        <p:txBody>
          <a:bodyPr wrap="none" anchor="ctr"/>
          <a:lstStyle/>
          <a:p>
            <a:pPr algn="ctr"/>
            <a:endParaRPr lang="th-TH"/>
          </a:p>
        </p:txBody>
      </p:sp>
      <p:sp>
        <p:nvSpPr>
          <p:cNvPr id="266245" name="Rectangle 5"/>
          <p:cNvSpPr>
            <a:spLocks noGrp="1" noChangeArrowheads="1"/>
          </p:cNvSpPr>
          <p:nvPr>
            <p:ph type="ctrTitle"/>
          </p:nvPr>
        </p:nvSpPr>
        <p:spPr>
          <a:xfrm>
            <a:off x="685800" y="857250"/>
            <a:ext cx="7772400" cy="2266950"/>
          </a:xfrm>
        </p:spPr>
        <p:txBody>
          <a:bodyPr anchor="ctr" anchorCtr="1"/>
          <a:lstStyle>
            <a:lvl1pPr algn="ctr">
              <a:defRPr sz="4100" i="1"/>
            </a:lvl1pPr>
          </a:lstStyle>
          <a:p>
            <a:r>
              <a:rPr lang="th-TH"/>
              <a:t>Click to edit Master title style</a:t>
            </a:r>
          </a:p>
        </p:txBody>
      </p:sp>
      <p:sp>
        <p:nvSpPr>
          <p:cNvPr id="266246" name="Rectangle 6"/>
          <p:cNvSpPr>
            <a:spLocks noGrp="1" noChangeArrowheads="1"/>
          </p:cNvSpPr>
          <p:nvPr>
            <p:ph type="subTitle" idx="1"/>
          </p:nvPr>
        </p:nvSpPr>
        <p:spPr>
          <a:xfrm>
            <a:off x="1752600" y="3567113"/>
            <a:ext cx="5410200" cy="1905000"/>
          </a:xfrm>
        </p:spPr>
        <p:txBody>
          <a:bodyPr anchor="ctr"/>
          <a:lstStyle>
            <a:lvl1pPr marL="0" indent="0" algn="ctr">
              <a:buFont typeface="Wingdings" pitchFamily="2" charset="2"/>
              <a:buNone/>
              <a:defRPr sz="3300"/>
            </a:lvl1pPr>
          </a:lstStyle>
          <a:p>
            <a:r>
              <a:rPr lang="th-TH"/>
              <a:t>Click to edit Master subtitle style</a:t>
            </a:r>
          </a:p>
        </p:txBody>
      </p:sp>
      <p:sp>
        <p:nvSpPr>
          <p:cNvPr id="266247" name="Rectangle 7"/>
          <p:cNvSpPr>
            <a:spLocks noGrp="1" noChangeArrowheads="1"/>
          </p:cNvSpPr>
          <p:nvPr>
            <p:ph type="dt" sz="half" idx="2"/>
          </p:nvPr>
        </p:nvSpPr>
        <p:spPr/>
        <p:txBody>
          <a:bodyPr/>
          <a:lstStyle>
            <a:lvl1pPr>
              <a:defRPr/>
            </a:lvl1pPr>
          </a:lstStyle>
          <a:p>
            <a:endParaRPr lang="th-TH"/>
          </a:p>
        </p:txBody>
      </p:sp>
      <p:sp>
        <p:nvSpPr>
          <p:cNvPr id="266248" name="Rectangle 8"/>
          <p:cNvSpPr>
            <a:spLocks noGrp="1" noChangeArrowheads="1"/>
          </p:cNvSpPr>
          <p:nvPr>
            <p:ph type="ftr" sz="quarter" idx="3"/>
          </p:nvPr>
        </p:nvSpPr>
        <p:spPr>
          <a:xfrm>
            <a:off x="3352800" y="6391275"/>
            <a:ext cx="2895600" cy="457200"/>
          </a:xfrm>
        </p:spPr>
        <p:txBody>
          <a:bodyPr/>
          <a:lstStyle>
            <a:lvl1pPr>
              <a:defRPr/>
            </a:lvl1pPr>
          </a:lstStyle>
          <a:p>
            <a:r>
              <a:rPr lang="en-US"/>
              <a:t>รศ.ดร.สมหมาย ปรีเปรม</a:t>
            </a:r>
            <a:endParaRPr lang="th-TH"/>
          </a:p>
        </p:txBody>
      </p:sp>
      <p:sp>
        <p:nvSpPr>
          <p:cNvPr id="266249" name="Rectangle 9"/>
          <p:cNvSpPr>
            <a:spLocks noGrp="1" noChangeArrowheads="1"/>
          </p:cNvSpPr>
          <p:nvPr>
            <p:ph type="sldNum" sz="quarter" idx="4"/>
          </p:nvPr>
        </p:nvSpPr>
        <p:spPr>
          <a:xfrm>
            <a:off x="6858000" y="6391275"/>
            <a:ext cx="1600200" cy="457200"/>
          </a:xfrm>
        </p:spPr>
        <p:txBody>
          <a:bodyPr/>
          <a:lstStyle>
            <a:lvl1pPr>
              <a:defRPr/>
            </a:lvl1pPr>
          </a:lstStyle>
          <a:p>
            <a:fld id="{A901DFDC-97A9-456D-8190-74A7F095A843}" type="slidenum">
              <a:rPr lang="en-US"/>
              <a:pPr/>
              <a:t>‹#›</a:t>
            </a:fld>
            <a:endParaRPr lang="th-TH"/>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h-TH"/>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h-TH"/>
          </a:p>
        </p:txBody>
      </p:sp>
      <p:sp>
        <p:nvSpPr>
          <p:cNvPr id="4" name="Date Placeholder 3"/>
          <p:cNvSpPr>
            <a:spLocks noGrp="1"/>
          </p:cNvSpPr>
          <p:nvPr>
            <p:ph type="dt" sz="half" idx="10"/>
          </p:nvPr>
        </p:nvSpPr>
        <p:spPr/>
        <p:txBody>
          <a:bodyPr/>
          <a:lstStyle>
            <a:lvl1pPr>
              <a:defRPr/>
            </a:lvl1pPr>
          </a:lstStyle>
          <a:p>
            <a:endParaRPr lang="th-TH"/>
          </a:p>
        </p:txBody>
      </p:sp>
      <p:sp>
        <p:nvSpPr>
          <p:cNvPr id="5" name="Footer Placeholder 4"/>
          <p:cNvSpPr>
            <a:spLocks noGrp="1"/>
          </p:cNvSpPr>
          <p:nvPr>
            <p:ph type="ftr" sz="quarter" idx="11"/>
          </p:nvPr>
        </p:nvSpPr>
        <p:spPr/>
        <p:txBody>
          <a:bodyPr/>
          <a:lstStyle>
            <a:lvl1pPr>
              <a:defRPr/>
            </a:lvl1pPr>
          </a:lstStyle>
          <a:p>
            <a:r>
              <a:rPr lang="en-US"/>
              <a:t>รศ.ดร.สมหมาย ปรีเปรม</a:t>
            </a:r>
            <a:endParaRPr lang="th-TH"/>
          </a:p>
        </p:txBody>
      </p:sp>
      <p:sp>
        <p:nvSpPr>
          <p:cNvPr id="6" name="Slide Number Placeholder 5"/>
          <p:cNvSpPr>
            <a:spLocks noGrp="1"/>
          </p:cNvSpPr>
          <p:nvPr>
            <p:ph type="sldNum" sz="quarter" idx="12"/>
          </p:nvPr>
        </p:nvSpPr>
        <p:spPr/>
        <p:txBody>
          <a:bodyPr/>
          <a:lstStyle>
            <a:lvl1pPr>
              <a:defRPr/>
            </a:lvl1pPr>
          </a:lstStyle>
          <a:p>
            <a:fld id="{DAE9C5CC-7B1D-4B58-A703-9CE2C244337E}" type="slidenum">
              <a:rPr lang="en-US"/>
              <a:pPr/>
              <a:t>‹#›</a:t>
            </a:fld>
            <a:endParaRPr lang="th-TH"/>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34150" y="533400"/>
            <a:ext cx="1924050" cy="5410200"/>
          </a:xfrm>
        </p:spPr>
        <p:txBody>
          <a:bodyPr vert="eaVert"/>
          <a:lstStyle/>
          <a:p>
            <a:r>
              <a:rPr lang="en-US" smtClean="0"/>
              <a:t>Click to edit Master title style</a:t>
            </a:r>
            <a:endParaRPr lang="th-TH"/>
          </a:p>
        </p:txBody>
      </p:sp>
      <p:sp>
        <p:nvSpPr>
          <p:cNvPr id="3" name="Vertical Text Placeholder 2"/>
          <p:cNvSpPr>
            <a:spLocks noGrp="1"/>
          </p:cNvSpPr>
          <p:nvPr>
            <p:ph type="body" orient="vert" idx="1"/>
          </p:nvPr>
        </p:nvSpPr>
        <p:spPr>
          <a:xfrm>
            <a:off x="762000" y="533400"/>
            <a:ext cx="561975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h-TH"/>
          </a:p>
        </p:txBody>
      </p:sp>
      <p:sp>
        <p:nvSpPr>
          <p:cNvPr id="4" name="Date Placeholder 3"/>
          <p:cNvSpPr>
            <a:spLocks noGrp="1"/>
          </p:cNvSpPr>
          <p:nvPr>
            <p:ph type="dt" sz="half" idx="10"/>
          </p:nvPr>
        </p:nvSpPr>
        <p:spPr/>
        <p:txBody>
          <a:bodyPr/>
          <a:lstStyle>
            <a:lvl1pPr>
              <a:defRPr/>
            </a:lvl1pPr>
          </a:lstStyle>
          <a:p>
            <a:endParaRPr lang="th-TH"/>
          </a:p>
        </p:txBody>
      </p:sp>
      <p:sp>
        <p:nvSpPr>
          <p:cNvPr id="5" name="Footer Placeholder 4"/>
          <p:cNvSpPr>
            <a:spLocks noGrp="1"/>
          </p:cNvSpPr>
          <p:nvPr>
            <p:ph type="ftr" sz="quarter" idx="11"/>
          </p:nvPr>
        </p:nvSpPr>
        <p:spPr/>
        <p:txBody>
          <a:bodyPr/>
          <a:lstStyle>
            <a:lvl1pPr>
              <a:defRPr/>
            </a:lvl1pPr>
          </a:lstStyle>
          <a:p>
            <a:r>
              <a:rPr lang="en-US"/>
              <a:t>รศ.ดร.สมหมาย ปรีเปรม</a:t>
            </a:r>
            <a:endParaRPr lang="th-TH"/>
          </a:p>
        </p:txBody>
      </p:sp>
      <p:sp>
        <p:nvSpPr>
          <p:cNvPr id="6" name="Slide Number Placeholder 5"/>
          <p:cNvSpPr>
            <a:spLocks noGrp="1"/>
          </p:cNvSpPr>
          <p:nvPr>
            <p:ph type="sldNum" sz="quarter" idx="12"/>
          </p:nvPr>
        </p:nvSpPr>
        <p:spPr/>
        <p:txBody>
          <a:bodyPr/>
          <a:lstStyle>
            <a:lvl1pPr>
              <a:defRPr/>
            </a:lvl1pPr>
          </a:lstStyle>
          <a:p>
            <a:fld id="{27DB15A3-6747-42B7-8B68-689DEF2B22F3}" type="slidenum">
              <a:rPr lang="en-US"/>
              <a:pPr/>
              <a:t>‹#›</a:t>
            </a:fld>
            <a:endParaRPr lang="th-TH"/>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62000" y="533400"/>
            <a:ext cx="7696200" cy="1143000"/>
          </a:xfrm>
        </p:spPr>
        <p:txBody>
          <a:bodyPr/>
          <a:lstStyle/>
          <a:p>
            <a:r>
              <a:rPr lang="en-US" smtClean="0"/>
              <a:t>Click to edit Master title style</a:t>
            </a:r>
            <a:endParaRPr lang="th-TH"/>
          </a:p>
        </p:txBody>
      </p:sp>
      <p:sp>
        <p:nvSpPr>
          <p:cNvPr id="3" name="Text Placeholder 2"/>
          <p:cNvSpPr>
            <a:spLocks noGrp="1"/>
          </p:cNvSpPr>
          <p:nvPr>
            <p:ph type="body" sz="half" idx="1"/>
          </p:nvPr>
        </p:nvSpPr>
        <p:spPr>
          <a:xfrm>
            <a:off x="762000" y="1905000"/>
            <a:ext cx="3771900" cy="4038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h-TH"/>
          </a:p>
        </p:txBody>
      </p:sp>
      <p:sp>
        <p:nvSpPr>
          <p:cNvPr id="4" name="Content Placeholder 3"/>
          <p:cNvSpPr>
            <a:spLocks noGrp="1"/>
          </p:cNvSpPr>
          <p:nvPr>
            <p:ph sz="half" idx="2"/>
          </p:nvPr>
        </p:nvSpPr>
        <p:spPr>
          <a:xfrm>
            <a:off x="4686300" y="1905000"/>
            <a:ext cx="3771900" cy="4038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h-TH"/>
          </a:p>
        </p:txBody>
      </p:sp>
      <p:sp>
        <p:nvSpPr>
          <p:cNvPr id="5" name="Date Placeholder 4"/>
          <p:cNvSpPr>
            <a:spLocks noGrp="1"/>
          </p:cNvSpPr>
          <p:nvPr>
            <p:ph type="dt" sz="half" idx="10"/>
          </p:nvPr>
        </p:nvSpPr>
        <p:spPr>
          <a:xfrm>
            <a:off x="762000" y="6391275"/>
            <a:ext cx="2057400" cy="457200"/>
          </a:xfrm>
        </p:spPr>
        <p:txBody>
          <a:bodyPr/>
          <a:lstStyle>
            <a:lvl1pPr>
              <a:defRPr/>
            </a:lvl1pPr>
          </a:lstStyle>
          <a:p>
            <a:endParaRPr lang="th-TH"/>
          </a:p>
        </p:txBody>
      </p:sp>
      <p:sp>
        <p:nvSpPr>
          <p:cNvPr id="6" name="Footer Placeholder 5"/>
          <p:cNvSpPr>
            <a:spLocks noGrp="1"/>
          </p:cNvSpPr>
          <p:nvPr>
            <p:ph type="ftr" sz="quarter" idx="11"/>
          </p:nvPr>
        </p:nvSpPr>
        <p:spPr>
          <a:xfrm>
            <a:off x="3352800" y="6403975"/>
            <a:ext cx="2895600" cy="457200"/>
          </a:xfrm>
        </p:spPr>
        <p:txBody>
          <a:bodyPr/>
          <a:lstStyle>
            <a:lvl1pPr>
              <a:defRPr/>
            </a:lvl1pPr>
          </a:lstStyle>
          <a:p>
            <a:r>
              <a:rPr lang="en-US"/>
              <a:t>รศ.ดร.สมหมาย ปรีเปรม</a:t>
            </a:r>
            <a:endParaRPr lang="th-TH"/>
          </a:p>
        </p:txBody>
      </p:sp>
      <p:sp>
        <p:nvSpPr>
          <p:cNvPr id="7" name="Slide Number Placeholder 6"/>
          <p:cNvSpPr>
            <a:spLocks noGrp="1"/>
          </p:cNvSpPr>
          <p:nvPr>
            <p:ph type="sldNum" sz="quarter" idx="12"/>
          </p:nvPr>
        </p:nvSpPr>
        <p:spPr>
          <a:xfrm>
            <a:off x="6858000" y="6400800"/>
            <a:ext cx="1600200" cy="457200"/>
          </a:xfrm>
        </p:spPr>
        <p:txBody>
          <a:bodyPr/>
          <a:lstStyle>
            <a:lvl1pPr>
              <a:defRPr/>
            </a:lvl1pPr>
          </a:lstStyle>
          <a:p>
            <a:fld id="{00B7F9B4-CF76-4CF4-8D39-B43104FDCD66}" type="slidenum">
              <a:rPr lang="en-US"/>
              <a:pPr/>
              <a:t>‹#›</a:t>
            </a:fld>
            <a:endParaRPr lang="th-TH"/>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84674" name="Rectangle 2"/>
          <p:cNvSpPr>
            <a:spLocks noGrp="1" noChangeArrowheads="1"/>
          </p:cNvSpPr>
          <p:nvPr>
            <p:ph type="ctrTitle"/>
          </p:nvPr>
        </p:nvSpPr>
        <p:spPr>
          <a:xfrm>
            <a:off x="914400" y="1524000"/>
            <a:ext cx="7623175" cy="1752600"/>
          </a:xfrm>
        </p:spPr>
        <p:txBody>
          <a:bodyPr/>
          <a:lstStyle>
            <a:lvl1pPr>
              <a:defRPr sz="5000"/>
            </a:lvl1pPr>
          </a:lstStyle>
          <a:p>
            <a:r>
              <a:rPr lang="th-TH" altLang="en-US"/>
              <a:t>Click to edit Master title style</a:t>
            </a:r>
          </a:p>
        </p:txBody>
      </p:sp>
      <p:sp>
        <p:nvSpPr>
          <p:cNvPr id="284675" name="Rectangle 3"/>
          <p:cNvSpPr>
            <a:spLocks noGrp="1" noChangeArrowheads="1"/>
          </p:cNvSpPr>
          <p:nvPr>
            <p:ph type="subTitle" idx="1"/>
          </p:nvPr>
        </p:nvSpPr>
        <p:spPr>
          <a:xfrm>
            <a:off x="1981200" y="3962400"/>
            <a:ext cx="6553200" cy="1752600"/>
          </a:xfrm>
        </p:spPr>
        <p:txBody>
          <a:bodyPr/>
          <a:lstStyle>
            <a:lvl1pPr marL="0" indent="0">
              <a:buFont typeface="Wingdings" pitchFamily="2" charset="2"/>
              <a:buNone/>
              <a:defRPr sz="2800"/>
            </a:lvl1pPr>
          </a:lstStyle>
          <a:p>
            <a:r>
              <a:rPr lang="th-TH" altLang="en-US"/>
              <a:t>Click to edit Master subtitle style</a:t>
            </a:r>
          </a:p>
        </p:txBody>
      </p:sp>
      <p:sp>
        <p:nvSpPr>
          <p:cNvPr id="284676" name="Rectangle 4"/>
          <p:cNvSpPr>
            <a:spLocks noGrp="1" noChangeArrowheads="1"/>
          </p:cNvSpPr>
          <p:nvPr>
            <p:ph type="dt" sz="half" idx="2"/>
          </p:nvPr>
        </p:nvSpPr>
        <p:spPr/>
        <p:txBody>
          <a:bodyPr/>
          <a:lstStyle>
            <a:lvl1pPr>
              <a:defRPr/>
            </a:lvl1pPr>
          </a:lstStyle>
          <a:p>
            <a:endParaRPr lang="th-TH" altLang="en-US"/>
          </a:p>
        </p:txBody>
      </p:sp>
      <p:sp>
        <p:nvSpPr>
          <p:cNvPr id="284677" name="Rectangle 5"/>
          <p:cNvSpPr>
            <a:spLocks noGrp="1" noChangeArrowheads="1"/>
          </p:cNvSpPr>
          <p:nvPr>
            <p:ph type="ftr" sz="quarter" idx="3"/>
          </p:nvPr>
        </p:nvSpPr>
        <p:spPr>
          <a:xfrm>
            <a:off x="3124200" y="6243638"/>
            <a:ext cx="2895600" cy="457200"/>
          </a:xfrm>
        </p:spPr>
        <p:txBody>
          <a:bodyPr/>
          <a:lstStyle>
            <a:lvl1pPr>
              <a:defRPr/>
            </a:lvl1pPr>
          </a:lstStyle>
          <a:p>
            <a:r>
              <a:rPr lang="en-US" altLang="en-US"/>
              <a:t>รศ.ดร.สมหมาย ปรีเปรม</a:t>
            </a:r>
            <a:endParaRPr lang="th-TH" altLang="en-US"/>
          </a:p>
        </p:txBody>
      </p:sp>
      <p:sp>
        <p:nvSpPr>
          <p:cNvPr id="284678" name="Rectangle 6"/>
          <p:cNvSpPr>
            <a:spLocks noGrp="1" noChangeArrowheads="1"/>
          </p:cNvSpPr>
          <p:nvPr>
            <p:ph type="sldNum" sz="quarter" idx="4"/>
          </p:nvPr>
        </p:nvSpPr>
        <p:spPr/>
        <p:txBody>
          <a:bodyPr/>
          <a:lstStyle>
            <a:lvl1pPr>
              <a:defRPr/>
            </a:lvl1pPr>
          </a:lstStyle>
          <a:p>
            <a:fld id="{85F186C2-BC4A-4A30-B08D-32A8DE56F5CC}" type="slidenum">
              <a:rPr lang="en-US" altLang="en-US"/>
              <a:pPr/>
              <a:t>‹#›</a:t>
            </a:fld>
            <a:endParaRPr lang="th-TH" altLang="en-US"/>
          </a:p>
        </p:txBody>
      </p:sp>
      <p:sp>
        <p:nvSpPr>
          <p:cNvPr id="284679" name="Freeform 7"/>
          <p:cNvSpPr>
            <a:spLocks noChangeArrowheads="1"/>
          </p:cNvSpPr>
          <p:nvPr/>
        </p:nvSpPr>
        <p:spPr bwMode="auto">
          <a:xfrm>
            <a:off x="609600" y="1219200"/>
            <a:ext cx="7924800" cy="914400"/>
          </a:xfrm>
          <a:custGeom>
            <a:avLst/>
            <a:gdLst/>
            <a:ahLst/>
            <a:cxnLst>
              <a:cxn ang="0">
                <a:pos x="0" y="1000"/>
              </a:cxn>
              <a:cxn ang="0">
                <a:pos x="0" y="0"/>
              </a:cxn>
              <a:cxn ang="0">
                <a:pos x="1000" y="0"/>
              </a:cxn>
            </a:cxnLst>
            <a:rect l="0" t="0" r="r" b="b"/>
            <a:pathLst>
              <a:path w="1000" h="1000">
                <a:moveTo>
                  <a:pt x="0" y="1000"/>
                </a:moveTo>
                <a:lnTo>
                  <a:pt x="0" y="0"/>
                </a:lnTo>
                <a:lnTo>
                  <a:pt x="1000" y="0"/>
                </a:lnTo>
              </a:path>
            </a:pathLst>
          </a:custGeom>
          <a:noFill/>
          <a:ln w="25400" cap="flat" cmpd="sng">
            <a:solidFill>
              <a:schemeClr val="accent1"/>
            </a:solidFill>
            <a:prstDash val="solid"/>
            <a:miter lim="800000"/>
            <a:headEnd/>
            <a:tailEnd/>
          </a:ln>
        </p:spPr>
        <p:txBody>
          <a:bodyPr/>
          <a:lstStyle/>
          <a:p>
            <a:endParaRPr lang="th-TH"/>
          </a:p>
        </p:txBody>
      </p:sp>
      <p:sp>
        <p:nvSpPr>
          <p:cNvPr id="284680" name="Line 8"/>
          <p:cNvSpPr>
            <a:spLocks noChangeShapeType="1"/>
          </p:cNvSpPr>
          <p:nvPr/>
        </p:nvSpPr>
        <p:spPr bwMode="auto">
          <a:xfrm>
            <a:off x="1981200" y="3962400"/>
            <a:ext cx="6511925" cy="0"/>
          </a:xfrm>
          <a:prstGeom prst="line">
            <a:avLst/>
          </a:prstGeom>
          <a:noFill/>
          <a:ln w="19050">
            <a:solidFill>
              <a:schemeClr val="accent1"/>
            </a:solidFill>
            <a:round/>
            <a:headEnd/>
            <a:tailEnd/>
          </a:ln>
          <a:effectLst/>
        </p:spPr>
        <p:txBody>
          <a:bodyPr/>
          <a:lstStyle/>
          <a:p>
            <a:endParaRPr lang="th-TH"/>
          </a:p>
        </p:txBody>
      </p:sp>
    </p:spTree>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h-TH"/>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h-TH"/>
          </a:p>
        </p:txBody>
      </p:sp>
      <p:sp>
        <p:nvSpPr>
          <p:cNvPr id="4" name="Date Placeholder 3"/>
          <p:cNvSpPr>
            <a:spLocks noGrp="1"/>
          </p:cNvSpPr>
          <p:nvPr>
            <p:ph type="dt" sz="half" idx="10"/>
          </p:nvPr>
        </p:nvSpPr>
        <p:spPr/>
        <p:txBody>
          <a:bodyPr/>
          <a:lstStyle>
            <a:lvl1pPr>
              <a:defRPr/>
            </a:lvl1pPr>
          </a:lstStyle>
          <a:p>
            <a:endParaRPr lang="th-TH" altLang="en-US"/>
          </a:p>
        </p:txBody>
      </p:sp>
      <p:sp>
        <p:nvSpPr>
          <p:cNvPr id="5" name="Footer Placeholder 4"/>
          <p:cNvSpPr>
            <a:spLocks noGrp="1"/>
          </p:cNvSpPr>
          <p:nvPr>
            <p:ph type="ftr" sz="quarter" idx="11"/>
          </p:nvPr>
        </p:nvSpPr>
        <p:spPr/>
        <p:txBody>
          <a:bodyPr/>
          <a:lstStyle>
            <a:lvl1pPr>
              <a:defRPr/>
            </a:lvl1pPr>
          </a:lstStyle>
          <a:p>
            <a:r>
              <a:rPr lang="en-US" altLang="en-US"/>
              <a:t>รศ.ดร.สมหมาย ปรีเปรม</a:t>
            </a:r>
            <a:endParaRPr lang="th-TH" altLang="en-US"/>
          </a:p>
        </p:txBody>
      </p:sp>
      <p:sp>
        <p:nvSpPr>
          <p:cNvPr id="6" name="Slide Number Placeholder 5"/>
          <p:cNvSpPr>
            <a:spLocks noGrp="1"/>
          </p:cNvSpPr>
          <p:nvPr>
            <p:ph type="sldNum" sz="quarter" idx="12"/>
          </p:nvPr>
        </p:nvSpPr>
        <p:spPr/>
        <p:txBody>
          <a:bodyPr/>
          <a:lstStyle>
            <a:lvl1pPr>
              <a:defRPr/>
            </a:lvl1pPr>
          </a:lstStyle>
          <a:p>
            <a:fld id="{A69BE665-D85B-4BF6-BC9A-C41B0D6BD091}" type="slidenum">
              <a:rPr lang="en-US" altLang="en-US"/>
              <a:pPr/>
              <a:t>‹#›</a:t>
            </a:fld>
            <a:endParaRPr lang="th-TH"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th-TH"/>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th-TH" altLang="en-US"/>
          </a:p>
        </p:txBody>
      </p:sp>
      <p:sp>
        <p:nvSpPr>
          <p:cNvPr id="5" name="Footer Placeholder 4"/>
          <p:cNvSpPr>
            <a:spLocks noGrp="1"/>
          </p:cNvSpPr>
          <p:nvPr>
            <p:ph type="ftr" sz="quarter" idx="11"/>
          </p:nvPr>
        </p:nvSpPr>
        <p:spPr/>
        <p:txBody>
          <a:bodyPr/>
          <a:lstStyle>
            <a:lvl1pPr>
              <a:defRPr/>
            </a:lvl1pPr>
          </a:lstStyle>
          <a:p>
            <a:r>
              <a:rPr lang="en-US" altLang="en-US"/>
              <a:t>รศ.ดร.สมหมาย ปรีเปรม</a:t>
            </a:r>
            <a:endParaRPr lang="th-TH" altLang="en-US"/>
          </a:p>
        </p:txBody>
      </p:sp>
      <p:sp>
        <p:nvSpPr>
          <p:cNvPr id="6" name="Slide Number Placeholder 5"/>
          <p:cNvSpPr>
            <a:spLocks noGrp="1"/>
          </p:cNvSpPr>
          <p:nvPr>
            <p:ph type="sldNum" sz="quarter" idx="12"/>
          </p:nvPr>
        </p:nvSpPr>
        <p:spPr/>
        <p:txBody>
          <a:bodyPr/>
          <a:lstStyle>
            <a:lvl1pPr>
              <a:defRPr/>
            </a:lvl1pPr>
          </a:lstStyle>
          <a:p>
            <a:fld id="{887F779F-A0B8-4B33-A9F5-D9C3C2D814A1}" type="slidenum">
              <a:rPr lang="en-US" altLang="en-US"/>
              <a:pPr/>
              <a:t>‹#›</a:t>
            </a:fld>
            <a:endParaRPr lang="th-TH"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h-TH"/>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h-TH"/>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h-TH"/>
          </a:p>
        </p:txBody>
      </p:sp>
      <p:sp>
        <p:nvSpPr>
          <p:cNvPr id="5" name="Date Placeholder 4"/>
          <p:cNvSpPr>
            <a:spLocks noGrp="1"/>
          </p:cNvSpPr>
          <p:nvPr>
            <p:ph type="dt" sz="half" idx="10"/>
          </p:nvPr>
        </p:nvSpPr>
        <p:spPr/>
        <p:txBody>
          <a:bodyPr/>
          <a:lstStyle>
            <a:lvl1pPr>
              <a:defRPr/>
            </a:lvl1pPr>
          </a:lstStyle>
          <a:p>
            <a:endParaRPr lang="th-TH" altLang="en-US"/>
          </a:p>
        </p:txBody>
      </p:sp>
      <p:sp>
        <p:nvSpPr>
          <p:cNvPr id="6" name="Footer Placeholder 5"/>
          <p:cNvSpPr>
            <a:spLocks noGrp="1"/>
          </p:cNvSpPr>
          <p:nvPr>
            <p:ph type="ftr" sz="quarter" idx="11"/>
          </p:nvPr>
        </p:nvSpPr>
        <p:spPr/>
        <p:txBody>
          <a:bodyPr/>
          <a:lstStyle>
            <a:lvl1pPr>
              <a:defRPr/>
            </a:lvl1pPr>
          </a:lstStyle>
          <a:p>
            <a:r>
              <a:rPr lang="en-US" altLang="en-US"/>
              <a:t>รศ.ดร.สมหมาย ปรีเปรม</a:t>
            </a:r>
            <a:endParaRPr lang="th-TH" altLang="en-US"/>
          </a:p>
        </p:txBody>
      </p:sp>
      <p:sp>
        <p:nvSpPr>
          <p:cNvPr id="7" name="Slide Number Placeholder 6"/>
          <p:cNvSpPr>
            <a:spLocks noGrp="1"/>
          </p:cNvSpPr>
          <p:nvPr>
            <p:ph type="sldNum" sz="quarter" idx="12"/>
          </p:nvPr>
        </p:nvSpPr>
        <p:spPr/>
        <p:txBody>
          <a:bodyPr/>
          <a:lstStyle>
            <a:lvl1pPr>
              <a:defRPr/>
            </a:lvl1pPr>
          </a:lstStyle>
          <a:p>
            <a:fld id="{3CCD4D68-33A4-4503-ADA0-16F6FAE7C559}" type="slidenum">
              <a:rPr lang="en-US" altLang="en-US"/>
              <a:pPr/>
              <a:t>‹#›</a:t>
            </a:fld>
            <a:endParaRPr lang="th-TH"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th-TH"/>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h-TH"/>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h-TH"/>
          </a:p>
        </p:txBody>
      </p:sp>
      <p:sp>
        <p:nvSpPr>
          <p:cNvPr id="7" name="Date Placeholder 6"/>
          <p:cNvSpPr>
            <a:spLocks noGrp="1"/>
          </p:cNvSpPr>
          <p:nvPr>
            <p:ph type="dt" sz="half" idx="10"/>
          </p:nvPr>
        </p:nvSpPr>
        <p:spPr/>
        <p:txBody>
          <a:bodyPr/>
          <a:lstStyle>
            <a:lvl1pPr>
              <a:defRPr/>
            </a:lvl1pPr>
          </a:lstStyle>
          <a:p>
            <a:endParaRPr lang="th-TH" altLang="en-US"/>
          </a:p>
        </p:txBody>
      </p:sp>
      <p:sp>
        <p:nvSpPr>
          <p:cNvPr id="8" name="Footer Placeholder 7"/>
          <p:cNvSpPr>
            <a:spLocks noGrp="1"/>
          </p:cNvSpPr>
          <p:nvPr>
            <p:ph type="ftr" sz="quarter" idx="11"/>
          </p:nvPr>
        </p:nvSpPr>
        <p:spPr/>
        <p:txBody>
          <a:bodyPr/>
          <a:lstStyle>
            <a:lvl1pPr>
              <a:defRPr/>
            </a:lvl1pPr>
          </a:lstStyle>
          <a:p>
            <a:r>
              <a:rPr lang="en-US" altLang="en-US"/>
              <a:t>รศ.ดร.สมหมาย ปรีเปรม</a:t>
            </a:r>
            <a:endParaRPr lang="th-TH" altLang="en-US"/>
          </a:p>
        </p:txBody>
      </p:sp>
      <p:sp>
        <p:nvSpPr>
          <p:cNvPr id="9" name="Slide Number Placeholder 8"/>
          <p:cNvSpPr>
            <a:spLocks noGrp="1"/>
          </p:cNvSpPr>
          <p:nvPr>
            <p:ph type="sldNum" sz="quarter" idx="12"/>
          </p:nvPr>
        </p:nvSpPr>
        <p:spPr/>
        <p:txBody>
          <a:bodyPr/>
          <a:lstStyle>
            <a:lvl1pPr>
              <a:defRPr/>
            </a:lvl1pPr>
          </a:lstStyle>
          <a:p>
            <a:fld id="{BA3610B0-A62A-4BEA-AF53-356E5B1F3EDB}" type="slidenum">
              <a:rPr lang="en-US" altLang="en-US"/>
              <a:pPr/>
              <a:t>‹#›</a:t>
            </a:fld>
            <a:endParaRPr lang="th-TH"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h-TH"/>
          </a:p>
        </p:txBody>
      </p:sp>
      <p:sp>
        <p:nvSpPr>
          <p:cNvPr id="3" name="Date Placeholder 2"/>
          <p:cNvSpPr>
            <a:spLocks noGrp="1"/>
          </p:cNvSpPr>
          <p:nvPr>
            <p:ph type="dt" sz="half" idx="10"/>
          </p:nvPr>
        </p:nvSpPr>
        <p:spPr/>
        <p:txBody>
          <a:bodyPr/>
          <a:lstStyle>
            <a:lvl1pPr>
              <a:defRPr/>
            </a:lvl1pPr>
          </a:lstStyle>
          <a:p>
            <a:endParaRPr lang="th-TH" altLang="en-US"/>
          </a:p>
        </p:txBody>
      </p:sp>
      <p:sp>
        <p:nvSpPr>
          <p:cNvPr id="4" name="Footer Placeholder 3"/>
          <p:cNvSpPr>
            <a:spLocks noGrp="1"/>
          </p:cNvSpPr>
          <p:nvPr>
            <p:ph type="ftr" sz="quarter" idx="11"/>
          </p:nvPr>
        </p:nvSpPr>
        <p:spPr/>
        <p:txBody>
          <a:bodyPr/>
          <a:lstStyle>
            <a:lvl1pPr>
              <a:defRPr/>
            </a:lvl1pPr>
          </a:lstStyle>
          <a:p>
            <a:r>
              <a:rPr lang="en-US" altLang="en-US"/>
              <a:t>รศ.ดร.สมหมาย ปรีเปรม</a:t>
            </a:r>
            <a:endParaRPr lang="th-TH" altLang="en-US"/>
          </a:p>
        </p:txBody>
      </p:sp>
      <p:sp>
        <p:nvSpPr>
          <p:cNvPr id="5" name="Slide Number Placeholder 4"/>
          <p:cNvSpPr>
            <a:spLocks noGrp="1"/>
          </p:cNvSpPr>
          <p:nvPr>
            <p:ph type="sldNum" sz="quarter" idx="12"/>
          </p:nvPr>
        </p:nvSpPr>
        <p:spPr/>
        <p:txBody>
          <a:bodyPr/>
          <a:lstStyle>
            <a:lvl1pPr>
              <a:defRPr/>
            </a:lvl1pPr>
          </a:lstStyle>
          <a:p>
            <a:fld id="{F119B190-2929-4AE6-B9D5-004A9F72A3D8}" type="slidenum">
              <a:rPr lang="en-US" altLang="en-US"/>
              <a:pPr/>
              <a:t>‹#›</a:t>
            </a:fld>
            <a:endParaRPr lang="th-TH"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th-TH" altLang="en-US"/>
          </a:p>
        </p:txBody>
      </p:sp>
      <p:sp>
        <p:nvSpPr>
          <p:cNvPr id="3" name="Footer Placeholder 2"/>
          <p:cNvSpPr>
            <a:spLocks noGrp="1"/>
          </p:cNvSpPr>
          <p:nvPr>
            <p:ph type="ftr" sz="quarter" idx="11"/>
          </p:nvPr>
        </p:nvSpPr>
        <p:spPr/>
        <p:txBody>
          <a:bodyPr/>
          <a:lstStyle>
            <a:lvl1pPr>
              <a:defRPr/>
            </a:lvl1pPr>
          </a:lstStyle>
          <a:p>
            <a:r>
              <a:rPr lang="en-US" altLang="en-US"/>
              <a:t>รศ.ดร.สมหมาย ปรีเปรม</a:t>
            </a:r>
            <a:endParaRPr lang="th-TH" altLang="en-US"/>
          </a:p>
        </p:txBody>
      </p:sp>
      <p:sp>
        <p:nvSpPr>
          <p:cNvPr id="4" name="Slide Number Placeholder 3"/>
          <p:cNvSpPr>
            <a:spLocks noGrp="1"/>
          </p:cNvSpPr>
          <p:nvPr>
            <p:ph type="sldNum" sz="quarter" idx="12"/>
          </p:nvPr>
        </p:nvSpPr>
        <p:spPr/>
        <p:txBody>
          <a:bodyPr/>
          <a:lstStyle>
            <a:lvl1pPr>
              <a:defRPr/>
            </a:lvl1pPr>
          </a:lstStyle>
          <a:p>
            <a:fld id="{DA0B9B42-8269-485B-AC56-0E3863752FB1}" type="slidenum">
              <a:rPr lang="en-US" altLang="en-US"/>
              <a:pPr/>
              <a:t>‹#›</a:t>
            </a:fld>
            <a:endParaRPr lang="th-TH"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h-TH"/>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h-TH"/>
          </a:p>
        </p:txBody>
      </p:sp>
      <p:sp>
        <p:nvSpPr>
          <p:cNvPr id="4" name="Date Placeholder 3"/>
          <p:cNvSpPr>
            <a:spLocks noGrp="1"/>
          </p:cNvSpPr>
          <p:nvPr>
            <p:ph type="dt" sz="half" idx="10"/>
          </p:nvPr>
        </p:nvSpPr>
        <p:spPr/>
        <p:txBody>
          <a:bodyPr/>
          <a:lstStyle>
            <a:lvl1pPr>
              <a:defRPr/>
            </a:lvl1pPr>
          </a:lstStyle>
          <a:p>
            <a:endParaRPr lang="th-TH"/>
          </a:p>
        </p:txBody>
      </p:sp>
      <p:sp>
        <p:nvSpPr>
          <p:cNvPr id="5" name="Footer Placeholder 4"/>
          <p:cNvSpPr>
            <a:spLocks noGrp="1"/>
          </p:cNvSpPr>
          <p:nvPr>
            <p:ph type="ftr" sz="quarter" idx="11"/>
          </p:nvPr>
        </p:nvSpPr>
        <p:spPr/>
        <p:txBody>
          <a:bodyPr/>
          <a:lstStyle>
            <a:lvl1pPr>
              <a:defRPr/>
            </a:lvl1pPr>
          </a:lstStyle>
          <a:p>
            <a:r>
              <a:rPr lang="en-US"/>
              <a:t>รศ.ดร.สมหมาย ปรีเปรม</a:t>
            </a:r>
            <a:endParaRPr lang="th-TH"/>
          </a:p>
        </p:txBody>
      </p:sp>
      <p:sp>
        <p:nvSpPr>
          <p:cNvPr id="6" name="Slide Number Placeholder 5"/>
          <p:cNvSpPr>
            <a:spLocks noGrp="1"/>
          </p:cNvSpPr>
          <p:nvPr>
            <p:ph type="sldNum" sz="quarter" idx="12"/>
          </p:nvPr>
        </p:nvSpPr>
        <p:spPr/>
        <p:txBody>
          <a:bodyPr/>
          <a:lstStyle>
            <a:lvl1pPr>
              <a:defRPr/>
            </a:lvl1pPr>
          </a:lstStyle>
          <a:p>
            <a:fld id="{48853A73-B458-4F68-A942-3FB303540A71}" type="slidenum">
              <a:rPr lang="en-US"/>
              <a:pPr/>
              <a:t>‹#›</a:t>
            </a:fld>
            <a:endParaRPr lang="th-TH"/>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h-TH"/>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h-TH"/>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th-TH" altLang="en-US"/>
          </a:p>
        </p:txBody>
      </p:sp>
      <p:sp>
        <p:nvSpPr>
          <p:cNvPr id="6" name="Footer Placeholder 5"/>
          <p:cNvSpPr>
            <a:spLocks noGrp="1"/>
          </p:cNvSpPr>
          <p:nvPr>
            <p:ph type="ftr" sz="quarter" idx="11"/>
          </p:nvPr>
        </p:nvSpPr>
        <p:spPr/>
        <p:txBody>
          <a:bodyPr/>
          <a:lstStyle>
            <a:lvl1pPr>
              <a:defRPr/>
            </a:lvl1pPr>
          </a:lstStyle>
          <a:p>
            <a:r>
              <a:rPr lang="en-US" altLang="en-US"/>
              <a:t>รศ.ดร.สมหมาย ปรีเปรม</a:t>
            </a:r>
            <a:endParaRPr lang="th-TH" altLang="en-US"/>
          </a:p>
        </p:txBody>
      </p:sp>
      <p:sp>
        <p:nvSpPr>
          <p:cNvPr id="7" name="Slide Number Placeholder 6"/>
          <p:cNvSpPr>
            <a:spLocks noGrp="1"/>
          </p:cNvSpPr>
          <p:nvPr>
            <p:ph type="sldNum" sz="quarter" idx="12"/>
          </p:nvPr>
        </p:nvSpPr>
        <p:spPr/>
        <p:txBody>
          <a:bodyPr/>
          <a:lstStyle>
            <a:lvl1pPr>
              <a:defRPr/>
            </a:lvl1pPr>
          </a:lstStyle>
          <a:p>
            <a:fld id="{D5CED12B-9E97-49E0-9854-C9EF6AB29D53}" type="slidenum">
              <a:rPr lang="en-US" altLang="en-US"/>
              <a:pPr/>
              <a:t>‹#›</a:t>
            </a:fld>
            <a:endParaRPr lang="th-TH" alt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h-TH"/>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h-TH"/>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th-TH" altLang="en-US"/>
          </a:p>
        </p:txBody>
      </p:sp>
      <p:sp>
        <p:nvSpPr>
          <p:cNvPr id="6" name="Footer Placeholder 5"/>
          <p:cNvSpPr>
            <a:spLocks noGrp="1"/>
          </p:cNvSpPr>
          <p:nvPr>
            <p:ph type="ftr" sz="quarter" idx="11"/>
          </p:nvPr>
        </p:nvSpPr>
        <p:spPr/>
        <p:txBody>
          <a:bodyPr/>
          <a:lstStyle>
            <a:lvl1pPr>
              <a:defRPr/>
            </a:lvl1pPr>
          </a:lstStyle>
          <a:p>
            <a:r>
              <a:rPr lang="en-US" altLang="en-US"/>
              <a:t>รศ.ดร.สมหมาย ปรีเปรม</a:t>
            </a:r>
            <a:endParaRPr lang="th-TH" altLang="en-US"/>
          </a:p>
        </p:txBody>
      </p:sp>
      <p:sp>
        <p:nvSpPr>
          <p:cNvPr id="7" name="Slide Number Placeholder 6"/>
          <p:cNvSpPr>
            <a:spLocks noGrp="1"/>
          </p:cNvSpPr>
          <p:nvPr>
            <p:ph type="sldNum" sz="quarter" idx="12"/>
          </p:nvPr>
        </p:nvSpPr>
        <p:spPr/>
        <p:txBody>
          <a:bodyPr/>
          <a:lstStyle>
            <a:lvl1pPr>
              <a:defRPr/>
            </a:lvl1pPr>
          </a:lstStyle>
          <a:p>
            <a:fld id="{8683509A-DF05-4A2D-907D-156D305EF88C}" type="slidenum">
              <a:rPr lang="en-US" altLang="en-US"/>
              <a:pPr/>
              <a:t>‹#›</a:t>
            </a:fld>
            <a:endParaRPr lang="th-TH" alt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h-TH"/>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h-TH"/>
          </a:p>
        </p:txBody>
      </p:sp>
      <p:sp>
        <p:nvSpPr>
          <p:cNvPr id="4" name="Date Placeholder 3"/>
          <p:cNvSpPr>
            <a:spLocks noGrp="1"/>
          </p:cNvSpPr>
          <p:nvPr>
            <p:ph type="dt" sz="half" idx="10"/>
          </p:nvPr>
        </p:nvSpPr>
        <p:spPr/>
        <p:txBody>
          <a:bodyPr/>
          <a:lstStyle>
            <a:lvl1pPr>
              <a:defRPr/>
            </a:lvl1pPr>
          </a:lstStyle>
          <a:p>
            <a:endParaRPr lang="th-TH" altLang="en-US"/>
          </a:p>
        </p:txBody>
      </p:sp>
      <p:sp>
        <p:nvSpPr>
          <p:cNvPr id="5" name="Footer Placeholder 4"/>
          <p:cNvSpPr>
            <a:spLocks noGrp="1"/>
          </p:cNvSpPr>
          <p:nvPr>
            <p:ph type="ftr" sz="quarter" idx="11"/>
          </p:nvPr>
        </p:nvSpPr>
        <p:spPr/>
        <p:txBody>
          <a:bodyPr/>
          <a:lstStyle>
            <a:lvl1pPr>
              <a:defRPr/>
            </a:lvl1pPr>
          </a:lstStyle>
          <a:p>
            <a:r>
              <a:rPr lang="en-US" altLang="en-US"/>
              <a:t>รศ.ดร.สมหมาย ปรีเปรม</a:t>
            </a:r>
            <a:endParaRPr lang="th-TH" altLang="en-US"/>
          </a:p>
        </p:txBody>
      </p:sp>
      <p:sp>
        <p:nvSpPr>
          <p:cNvPr id="6" name="Slide Number Placeholder 5"/>
          <p:cNvSpPr>
            <a:spLocks noGrp="1"/>
          </p:cNvSpPr>
          <p:nvPr>
            <p:ph type="sldNum" sz="quarter" idx="12"/>
          </p:nvPr>
        </p:nvSpPr>
        <p:spPr/>
        <p:txBody>
          <a:bodyPr/>
          <a:lstStyle>
            <a:lvl1pPr>
              <a:defRPr/>
            </a:lvl1pPr>
          </a:lstStyle>
          <a:p>
            <a:fld id="{1B03315D-EE2F-4658-AA21-EBD79D4FBB90}" type="slidenum">
              <a:rPr lang="en-US" altLang="en-US"/>
              <a:pPr/>
              <a:t>‹#›</a:t>
            </a:fld>
            <a:endParaRPr lang="th-TH" alt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th-TH"/>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h-TH"/>
          </a:p>
        </p:txBody>
      </p:sp>
      <p:sp>
        <p:nvSpPr>
          <p:cNvPr id="4" name="Date Placeholder 3"/>
          <p:cNvSpPr>
            <a:spLocks noGrp="1"/>
          </p:cNvSpPr>
          <p:nvPr>
            <p:ph type="dt" sz="half" idx="10"/>
          </p:nvPr>
        </p:nvSpPr>
        <p:spPr/>
        <p:txBody>
          <a:bodyPr/>
          <a:lstStyle>
            <a:lvl1pPr>
              <a:defRPr/>
            </a:lvl1pPr>
          </a:lstStyle>
          <a:p>
            <a:endParaRPr lang="th-TH" altLang="en-US"/>
          </a:p>
        </p:txBody>
      </p:sp>
      <p:sp>
        <p:nvSpPr>
          <p:cNvPr id="5" name="Footer Placeholder 4"/>
          <p:cNvSpPr>
            <a:spLocks noGrp="1"/>
          </p:cNvSpPr>
          <p:nvPr>
            <p:ph type="ftr" sz="quarter" idx="11"/>
          </p:nvPr>
        </p:nvSpPr>
        <p:spPr/>
        <p:txBody>
          <a:bodyPr/>
          <a:lstStyle>
            <a:lvl1pPr>
              <a:defRPr/>
            </a:lvl1pPr>
          </a:lstStyle>
          <a:p>
            <a:r>
              <a:rPr lang="en-US" altLang="en-US"/>
              <a:t>รศ.ดร.สมหมาย ปรีเปรม</a:t>
            </a:r>
            <a:endParaRPr lang="th-TH" altLang="en-US"/>
          </a:p>
        </p:txBody>
      </p:sp>
      <p:sp>
        <p:nvSpPr>
          <p:cNvPr id="6" name="Slide Number Placeholder 5"/>
          <p:cNvSpPr>
            <a:spLocks noGrp="1"/>
          </p:cNvSpPr>
          <p:nvPr>
            <p:ph type="sldNum" sz="quarter" idx="12"/>
          </p:nvPr>
        </p:nvSpPr>
        <p:spPr/>
        <p:txBody>
          <a:bodyPr/>
          <a:lstStyle>
            <a:lvl1pPr>
              <a:defRPr/>
            </a:lvl1pPr>
          </a:lstStyle>
          <a:p>
            <a:fld id="{74FFB8E3-CBEE-4EC7-A862-CEFEFCD6FCBD}" type="slidenum">
              <a:rPr lang="en-US" altLang="en-US"/>
              <a:pPr/>
              <a:t>‹#›</a:t>
            </a:fld>
            <a:endParaRPr lang="th-TH"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h-TH"/>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th-TH"/>
          </a:p>
        </p:txBody>
      </p:sp>
      <p:sp>
        <p:nvSpPr>
          <p:cNvPr id="5" name="Footer Placeholder 4"/>
          <p:cNvSpPr>
            <a:spLocks noGrp="1"/>
          </p:cNvSpPr>
          <p:nvPr>
            <p:ph type="ftr" sz="quarter" idx="11"/>
          </p:nvPr>
        </p:nvSpPr>
        <p:spPr/>
        <p:txBody>
          <a:bodyPr/>
          <a:lstStyle>
            <a:lvl1pPr>
              <a:defRPr/>
            </a:lvl1pPr>
          </a:lstStyle>
          <a:p>
            <a:r>
              <a:rPr lang="en-US"/>
              <a:t>รศ.ดร.สมหมาย ปรีเปรม</a:t>
            </a:r>
            <a:endParaRPr lang="th-TH"/>
          </a:p>
        </p:txBody>
      </p:sp>
      <p:sp>
        <p:nvSpPr>
          <p:cNvPr id="6" name="Slide Number Placeholder 5"/>
          <p:cNvSpPr>
            <a:spLocks noGrp="1"/>
          </p:cNvSpPr>
          <p:nvPr>
            <p:ph type="sldNum" sz="quarter" idx="12"/>
          </p:nvPr>
        </p:nvSpPr>
        <p:spPr/>
        <p:txBody>
          <a:bodyPr/>
          <a:lstStyle>
            <a:lvl1pPr>
              <a:defRPr/>
            </a:lvl1pPr>
          </a:lstStyle>
          <a:p>
            <a:fld id="{424B9C9F-4418-4588-AB3B-1800C6BAF6E4}" type="slidenum">
              <a:rPr lang="en-US"/>
              <a:pPr/>
              <a:t>‹#›</a:t>
            </a:fld>
            <a:endParaRPr lang="th-TH"/>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h-TH"/>
          </a:p>
        </p:txBody>
      </p:sp>
      <p:sp>
        <p:nvSpPr>
          <p:cNvPr id="3" name="Content Placeholder 2"/>
          <p:cNvSpPr>
            <a:spLocks noGrp="1"/>
          </p:cNvSpPr>
          <p:nvPr>
            <p:ph sz="half" idx="1"/>
          </p:nvPr>
        </p:nvSpPr>
        <p:spPr>
          <a:xfrm>
            <a:off x="762000" y="1905000"/>
            <a:ext cx="3771900" cy="4038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h-TH"/>
          </a:p>
        </p:txBody>
      </p:sp>
      <p:sp>
        <p:nvSpPr>
          <p:cNvPr id="4" name="Content Placeholder 3"/>
          <p:cNvSpPr>
            <a:spLocks noGrp="1"/>
          </p:cNvSpPr>
          <p:nvPr>
            <p:ph sz="half" idx="2"/>
          </p:nvPr>
        </p:nvSpPr>
        <p:spPr>
          <a:xfrm>
            <a:off x="4686300" y="1905000"/>
            <a:ext cx="3771900" cy="4038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h-TH"/>
          </a:p>
        </p:txBody>
      </p:sp>
      <p:sp>
        <p:nvSpPr>
          <p:cNvPr id="5" name="Date Placeholder 4"/>
          <p:cNvSpPr>
            <a:spLocks noGrp="1"/>
          </p:cNvSpPr>
          <p:nvPr>
            <p:ph type="dt" sz="half" idx="10"/>
          </p:nvPr>
        </p:nvSpPr>
        <p:spPr/>
        <p:txBody>
          <a:bodyPr/>
          <a:lstStyle>
            <a:lvl1pPr>
              <a:defRPr/>
            </a:lvl1pPr>
          </a:lstStyle>
          <a:p>
            <a:endParaRPr lang="th-TH"/>
          </a:p>
        </p:txBody>
      </p:sp>
      <p:sp>
        <p:nvSpPr>
          <p:cNvPr id="6" name="Footer Placeholder 5"/>
          <p:cNvSpPr>
            <a:spLocks noGrp="1"/>
          </p:cNvSpPr>
          <p:nvPr>
            <p:ph type="ftr" sz="quarter" idx="11"/>
          </p:nvPr>
        </p:nvSpPr>
        <p:spPr/>
        <p:txBody>
          <a:bodyPr/>
          <a:lstStyle>
            <a:lvl1pPr>
              <a:defRPr/>
            </a:lvl1pPr>
          </a:lstStyle>
          <a:p>
            <a:r>
              <a:rPr lang="en-US"/>
              <a:t>รศ.ดร.สมหมาย ปรีเปรม</a:t>
            </a:r>
            <a:endParaRPr lang="th-TH"/>
          </a:p>
        </p:txBody>
      </p:sp>
      <p:sp>
        <p:nvSpPr>
          <p:cNvPr id="7" name="Slide Number Placeholder 6"/>
          <p:cNvSpPr>
            <a:spLocks noGrp="1"/>
          </p:cNvSpPr>
          <p:nvPr>
            <p:ph type="sldNum" sz="quarter" idx="12"/>
          </p:nvPr>
        </p:nvSpPr>
        <p:spPr/>
        <p:txBody>
          <a:bodyPr/>
          <a:lstStyle>
            <a:lvl1pPr>
              <a:defRPr/>
            </a:lvl1pPr>
          </a:lstStyle>
          <a:p>
            <a:fld id="{6D1461EC-F3C3-4D08-AAD5-4DB226D45527}" type="slidenum">
              <a:rPr lang="en-US"/>
              <a:pPr/>
              <a:t>‹#›</a:t>
            </a:fld>
            <a:endParaRPr lang="th-TH"/>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th-TH"/>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h-TH"/>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h-TH"/>
          </a:p>
        </p:txBody>
      </p:sp>
      <p:sp>
        <p:nvSpPr>
          <p:cNvPr id="7" name="Date Placeholder 6"/>
          <p:cNvSpPr>
            <a:spLocks noGrp="1"/>
          </p:cNvSpPr>
          <p:nvPr>
            <p:ph type="dt" sz="half" idx="10"/>
          </p:nvPr>
        </p:nvSpPr>
        <p:spPr/>
        <p:txBody>
          <a:bodyPr/>
          <a:lstStyle>
            <a:lvl1pPr>
              <a:defRPr/>
            </a:lvl1pPr>
          </a:lstStyle>
          <a:p>
            <a:endParaRPr lang="th-TH"/>
          </a:p>
        </p:txBody>
      </p:sp>
      <p:sp>
        <p:nvSpPr>
          <p:cNvPr id="8" name="Footer Placeholder 7"/>
          <p:cNvSpPr>
            <a:spLocks noGrp="1"/>
          </p:cNvSpPr>
          <p:nvPr>
            <p:ph type="ftr" sz="quarter" idx="11"/>
          </p:nvPr>
        </p:nvSpPr>
        <p:spPr/>
        <p:txBody>
          <a:bodyPr/>
          <a:lstStyle>
            <a:lvl1pPr>
              <a:defRPr/>
            </a:lvl1pPr>
          </a:lstStyle>
          <a:p>
            <a:r>
              <a:rPr lang="en-US"/>
              <a:t>รศ.ดร.สมหมาย ปรีเปรม</a:t>
            </a:r>
            <a:endParaRPr lang="th-TH"/>
          </a:p>
        </p:txBody>
      </p:sp>
      <p:sp>
        <p:nvSpPr>
          <p:cNvPr id="9" name="Slide Number Placeholder 8"/>
          <p:cNvSpPr>
            <a:spLocks noGrp="1"/>
          </p:cNvSpPr>
          <p:nvPr>
            <p:ph type="sldNum" sz="quarter" idx="12"/>
          </p:nvPr>
        </p:nvSpPr>
        <p:spPr/>
        <p:txBody>
          <a:bodyPr/>
          <a:lstStyle>
            <a:lvl1pPr>
              <a:defRPr/>
            </a:lvl1pPr>
          </a:lstStyle>
          <a:p>
            <a:fld id="{728AB75E-F0DB-416D-98D3-FA505D338A7D}" type="slidenum">
              <a:rPr lang="en-US"/>
              <a:pPr/>
              <a:t>‹#›</a:t>
            </a:fld>
            <a:endParaRPr lang="th-TH"/>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h-TH"/>
          </a:p>
        </p:txBody>
      </p:sp>
      <p:sp>
        <p:nvSpPr>
          <p:cNvPr id="3" name="Date Placeholder 2"/>
          <p:cNvSpPr>
            <a:spLocks noGrp="1"/>
          </p:cNvSpPr>
          <p:nvPr>
            <p:ph type="dt" sz="half" idx="10"/>
          </p:nvPr>
        </p:nvSpPr>
        <p:spPr/>
        <p:txBody>
          <a:bodyPr/>
          <a:lstStyle>
            <a:lvl1pPr>
              <a:defRPr/>
            </a:lvl1pPr>
          </a:lstStyle>
          <a:p>
            <a:endParaRPr lang="th-TH"/>
          </a:p>
        </p:txBody>
      </p:sp>
      <p:sp>
        <p:nvSpPr>
          <p:cNvPr id="4" name="Footer Placeholder 3"/>
          <p:cNvSpPr>
            <a:spLocks noGrp="1"/>
          </p:cNvSpPr>
          <p:nvPr>
            <p:ph type="ftr" sz="quarter" idx="11"/>
          </p:nvPr>
        </p:nvSpPr>
        <p:spPr/>
        <p:txBody>
          <a:bodyPr/>
          <a:lstStyle>
            <a:lvl1pPr>
              <a:defRPr/>
            </a:lvl1pPr>
          </a:lstStyle>
          <a:p>
            <a:r>
              <a:rPr lang="en-US"/>
              <a:t>รศ.ดร.สมหมาย ปรีเปรม</a:t>
            </a:r>
            <a:endParaRPr lang="th-TH"/>
          </a:p>
        </p:txBody>
      </p:sp>
      <p:sp>
        <p:nvSpPr>
          <p:cNvPr id="5" name="Slide Number Placeholder 4"/>
          <p:cNvSpPr>
            <a:spLocks noGrp="1"/>
          </p:cNvSpPr>
          <p:nvPr>
            <p:ph type="sldNum" sz="quarter" idx="12"/>
          </p:nvPr>
        </p:nvSpPr>
        <p:spPr/>
        <p:txBody>
          <a:bodyPr/>
          <a:lstStyle>
            <a:lvl1pPr>
              <a:defRPr/>
            </a:lvl1pPr>
          </a:lstStyle>
          <a:p>
            <a:fld id="{2EFA8F28-1872-4659-956D-44111846300E}" type="slidenum">
              <a:rPr lang="en-US"/>
              <a:pPr/>
              <a:t>‹#›</a:t>
            </a:fld>
            <a:endParaRPr lang="th-TH"/>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th-TH"/>
          </a:p>
        </p:txBody>
      </p:sp>
      <p:sp>
        <p:nvSpPr>
          <p:cNvPr id="3" name="Footer Placeholder 2"/>
          <p:cNvSpPr>
            <a:spLocks noGrp="1"/>
          </p:cNvSpPr>
          <p:nvPr>
            <p:ph type="ftr" sz="quarter" idx="11"/>
          </p:nvPr>
        </p:nvSpPr>
        <p:spPr/>
        <p:txBody>
          <a:bodyPr/>
          <a:lstStyle>
            <a:lvl1pPr>
              <a:defRPr/>
            </a:lvl1pPr>
          </a:lstStyle>
          <a:p>
            <a:r>
              <a:rPr lang="en-US"/>
              <a:t>รศ.ดร.สมหมาย ปรีเปรม</a:t>
            </a:r>
            <a:endParaRPr lang="th-TH"/>
          </a:p>
        </p:txBody>
      </p:sp>
      <p:sp>
        <p:nvSpPr>
          <p:cNvPr id="4" name="Slide Number Placeholder 3"/>
          <p:cNvSpPr>
            <a:spLocks noGrp="1"/>
          </p:cNvSpPr>
          <p:nvPr>
            <p:ph type="sldNum" sz="quarter" idx="12"/>
          </p:nvPr>
        </p:nvSpPr>
        <p:spPr/>
        <p:txBody>
          <a:bodyPr/>
          <a:lstStyle>
            <a:lvl1pPr>
              <a:defRPr/>
            </a:lvl1pPr>
          </a:lstStyle>
          <a:p>
            <a:fld id="{A2F31510-8E54-4BA0-981F-6B561EFEBCDB}" type="slidenum">
              <a:rPr lang="en-US"/>
              <a:pPr/>
              <a:t>‹#›</a:t>
            </a:fld>
            <a:endParaRPr lang="th-TH"/>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th-TH"/>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h-TH"/>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th-TH"/>
          </a:p>
        </p:txBody>
      </p:sp>
      <p:sp>
        <p:nvSpPr>
          <p:cNvPr id="6" name="Footer Placeholder 5"/>
          <p:cNvSpPr>
            <a:spLocks noGrp="1"/>
          </p:cNvSpPr>
          <p:nvPr>
            <p:ph type="ftr" sz="quarter" idx="11"/>
          </p:nvPr>
        </p:nvSpPr>
        <p:spPr/>
        <p:txBody>
          <a:bodyPr/>
          <a:lstStyle>
            <a:lvl1pPr>
              <a:defRPr/>
            </a:lvl1pPr>
          </a:lstStyle>
          <a:p>
            <a:r>
              <a:rPr lang="en-US"/>
              <a:t>รศ.ดร.สมหมาย ปรีเปรม</a:t>
            </a:r>
            <a:endParaRPr lang="th-TH"/>
          </a:p>
        </p:txBody>
      </p:sp>
      <p:sp>
        <p:nvSpPr>
          <p:cNvPr id="7" name="Slide Number Placeholder 6"/>
          <p:cNvSpPr>
            <a:spLocks noGrp="1"/>
          </p:cNvSpPr>
          <p:nvPr>
            <p:ph type="sldNum" sz="quarter" idx="12"/>
          </p:nvPr>
        </p:nvSpPr>
        <p:spPr/>
        <p:txBody>
          <a:bodyPr/>
          <a:lstStyle>
            <a:lvl1pPr>
              <a:defRPr/>
            </a:lvl1pPr>
          </a:lstStyle>
          <a:p>
            <a:fld id="{B8624C2B-C120-4ED2-8471-ACCC5DAF1133}" type="slidenum">
              <a:rPr lang="en-US"/>
              <a:pPr/>
              <a:t>‹#›</a:t>
            </a:fld>
            <a:endParaRPr lang="th-TH"/>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th-TH"/>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h-TH"/>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th-TH"/>
          </a:p>
        </p:txBody>
      </p:sp>
      <p:sp>
        <p:nvSpPr>
          <p:cNvPr id="6" name="Footer Placeholder 5"/>
          <p:cNvSpPr>
            <a:spLocks noGrp="1"/>
          </p:cNvSpPr>
          <p:nvPr>
            <p:ph type="ftr" sz="quarter" idx="11"/>
          </p:nvPr>
        </p:nvSpPr>
        <p:spPr/>
        <p:txBody>
          <a:bodyPr/>
          <a:lstStyle>
            <a:lvl1pPr>
              <a:defRPr/>
            </a:lvl1pPr>
          </a:lstStyle>
          <a:p>
            <a:r>
              <a:rPr lang="en-US"/>
              <a:t>รศ.ดร.สมหมาย ปรีเปรม</a:t>
            </a:r>
            <a:endParaRPr lang="th-TH"/>
          </a:p>
        </p:txBody>
      </p:sp>
      <p:sp>
        <p:nvSpPr>
          <p:cNvPr id="7" name="Slide Number Placeholder 6"/>
          <p:cNvSpPr>
            <a:spLocks noGrp="1"/>
          </p:cNvSpPr>
          <p:nvPr>
            <p:ph type="sldNum" sz="quarter" idx="12"/>
          </p:nvPr>
        </p:nvSpPr>
        <p:spPr/>
        <p:txBody>
          <a:bodyPr/>
          <a:lstStyle>
            <a:lvl1pPr>
              <a:defRPr/>
            </a:lvl1pPr>
          </a:lstStyle>
          <a:p>
            <a:fld id="{8FDF5A58-C009-404D-8977-CEDF0DC43B35}" type="slidenum">
              <a:rPr lang="en-US"/>
              <a:pPr/>
              <a:t>‹#›</a:t>
            </a:fld>
            <a:endParaRPr lang="th-TH"/>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5218" name="Rectangle 2"/>
          <p:cNvSpPr>
            <a:spLocks noGrp="1" noChangeArrowheads="1"/>
          </p:cNvSpPr>
          <p:nvPr>
            <p:ph type="title"/>
          </p:nvPr>
        </p:nvSpPr>
        <p:spPr bwMode="auto">
          <a:xfrm>
            <a:off x="762000" y="533400"/>
            <a:ext cx="7696200" cy="11430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th-TH" smtClean="0"/>
              <a:t>Click to edit Master title style</a:t>
            </a:r>
          </a:p>
        </p:txBody>
      </p:sp>
      <p:sp>
        <p:nvSpPr>
          <p:cNvPr id="265219" name="Rectangle 3"/>
          <p:cNvSpPr>
            <a:spLocks noGrp="1" noChangeArrowheads="1"/>
          </p:cNvSpPr>
          <p:nvPr>
            <p:ph type="body" idx="1"/>
          </p:nvPr>
        </p:nvSpPr>
        <p:spPr bwMode="auto">
          <a:xfrm>
            <a:off x="762000" y="1905000"/>
            <a:ext cx="7696200" cy="4038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th-TH" smtClean="0"/>
              <a:t>Click to edit Master text styles</a:t>
            </a:r>
          </a:p>
          <a:p>
            <a:pPr lvl="1"/>
            <a:r>
              <a:rPr lang="th-TH" smtClean="0"/>
              <a:t>Second level</a:t>
            </a:r>
          </a:p>
          <a:p>
            <a:pPr lvl="2"/>
            <a:r>
              <a:rPr lang="th-TH" smtClean="0"/>
              <a:t>Third level</a:t>
            </a:r>
          </a:p>
          <a:p>
            <a:pPr lvl="3"/>
            <a:r>
              <a:rPr lang="th-TH" smtClean="0"/>
              <a:t>Fourth level</a:t>
            </a:r>
          </a:p>
          <a:p>
            <a:pPr lvl="4"/>
            <a:r>
              <a:rPr lang="th-TH" smtClean="0"/>
              <a:t>Fifth level</a:t>
            </a:r>
          </a:p>
        </p:txBody>
      </p:sp>
      <p:sp>
        <p:nvSpPr>
          <p:cNvPr id="265220" name="Rectangle 4"/>
          <p:cNvSpPr>
            <a:spLocks noGrp="1" noChangeArrowheads="1"/>
          </p:cNvSpPr>
          <p:nvPr>
            <p:ph type="dt" sz="half" idx="2"/>
          </p:nvPr>
        </p:nvSpPr>
        <p:spPr bwMode="auto">
          <a:xfrm>
            <a:off x="762000" y="6391275"/>
            <a:ext cx="2057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th-TH"/>
          </a:p>
        </p:txBody>
      </p:sp>
      <p:sp>
        <p:nvSpPr>
          <p:cNvPr id="265221" name="Rectangle 5"/>
          <p:cNvSpPr>
            <a:spLocks noGrp="1" noChangeArrowheads="1"/>
          </p:cNvSpPr>
          <p:nvPr>
            <p:ph type="ftr" sz="quarter" idx="3"/>
          </p:nvPr>
        </p:nvSpPr>
        <p:spPr bwMode="auto">
          <a:xfrm>
            <a:off x="3352800" y="6403975"/>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r>
              <a:rPr lang="en-US"/>
              <a:t>รศ.ดร.สมหมาย ปรีเปรม</a:t>
            </a:r>
            <a:endParaRPr lang="th-TH"/>
          </a:p>
        </p:txBody>
      </p:sp>
      <p:sp>
        <p:nvSpPr>
          <p:cNvPr id="265222" name="Rectangle 6"/>
          <p:cNvSpPr>
            <a:spLocks noGrp="1" noChangeArrowheads="1"/>
          </p:cNvSpPr>
          <p:nvPr>
            <p:ph type="sldNum" sz="quarter" idx="4"/>
          </p:nvPr>
        </p:nvSpPr>
        <p:spPr bwMode="auto">
          <a:xfrm>
            <a:off x="6858000" y="6400800"/>
            <a:ext cx="16002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fld id="{A00EEB35-990B-424F-9A76-79BA79EC20D0}" type="slidenum">
              <a:rPr lang="en-US"/>
              <a:pPr/>
              <a:t>‹#›</a:t>
            </a:fld>
            <a:endParaRPr lang="th-TH"/>
          </a:p>
        </p:txBody>
      </p:sp>
      <p:grpSp>
        <p:nvGrpSpPr>
          <p:cNvPr id="265223" name="Group 7"/>
          <p:cNvGrpSpPr>
            <a:grpSpLocks/>
          </p:cNvGrpSpPr>
          <p:nvPr/>
        </p:nvGrpSpPr>
        <p:grpSpPr bwMode="auto">
          <a:xfrm>
            <a:off x="168275" y="228600"/>
            <a:ext cx="8823325" cy="6096000"/>
            <a:chOff x="106" y="144"/>
            <a:chExt cx="5558" cy="3840"/>
          </a:xfrm>
        </p:grpSpPr>
        <p:sp>
          <p:nvSpPr>
            <p:cNvPr id="265224" name="AutoShape 8"/>
            <p:cNvSpPr>
              <a:spLocks noChangeArrowheads="1"/>
            </p:cNvSpPr>
            <p:nvPr/>
          </p:nvSpPr>
          <p:spPr bwMode="auto">
            <a:xfrm>
              <a:off x="106" y="144"/>
              <a:ext cx="5558" cy="3840"/>
            </a:xfrm>
            <a:prstGeom prst="roundRect">
              <a:avLst>
                <a:gd name="adj" fmla="val 11046"/>
              </a:avLst>
            </a:prstGeom>
            <a:noFill/>
            <a:ln w="28575">
              <a:solidFill>
                <a:schemeClr val="folHlink"/>
              </a:solidFill>
              <a:round/>
              <a:headEnd/>
              <a:tailEnd/>
            </a:ln>
            <a:effectLst/>
          </p:spPr>
          <p:txBody>
            <a:bodyPr wrap="none" anchor="ctr"/>
            <a:lstStyle/>
            <a:p>
              <a:pPr algn="ctr"/>
              <a:endParaRPr lang="th-TH" sz="2400">
                <a:latin typeface="Times New Roman" pitchFamily="18" charset="0"/>
              </a:endParaRPr>
            </a:p>
          </p:txBody>
        </p:sp>
        <p:sp>
          <p:nvSpPr>
            <p:cNvPr id="265225" name="Line 9"/>
            <p:cNvSpPr>
              <a:spLocks noChangeShapeType="1"/>
            </p:cNvSpPr>
            <p:nvPr/>
          </p:nvSpPr>
          <p:spPr bwMode="auto">
            <a:xfrm>
              <a:off x="480" y="1077"/>
              <a:ext cx="4848" cy="0"/>
            </a:xfrm>
            <a:prstGeom prst="line">
              <a:avLst/>
            </a:prstGeom>
            <a:noFill/>
            <a:ln w="38100">
              <a:solidFill>
                <a:schemeClr val="folHlink"/>
              </a:solidFill>
              <a:round/>
              <a:headEnd/>
              <a:tailEnd/>
            </a:ln>
            <a:effectLst/>
          </p:spPr>
          <p:txBody>
            <a:bodyPr/>
            <a:lstStyle/>
            <a:p>
              <a:endParaRPr lang="th-TH"/>
            </a:p>
          </p:txBody>
        </p:sp>
      </p:grpSp>
    </p:spTree>
  </p:cSld>
  <p:clrMap bg1="lt1" tx1="dk1" bg2="lt2" tx2="dk2" accent1="accent1" accent2="accent2" accent3="accent3" accent4="accent4" accent5="accent5" accent6="accent6" hlink="hlink" folHlink="folHlink"/>
  <p:sldLayoutIdLst>
    <p:sldLayoutId id="2147483698"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 id="2147483721" r:id="rId12"/>
  </p:sldLayoutIdLst>
  <p:hf sldNum="0" hdr="0" dt="0"/>
  <p:txStyles>
    <p:titleStyle>
      <a:lvl1pPr algn="l" rtl="0" fontAlgn="base">
        <a:spcBef>
          <a:spcPct val="0"/>
        </a:spcBef>
        <a:spcAft>
          <a:spcPct val="0"/>
        </a:spcAft>
        <a:defRPr sz="3300">
          <a:solidFill>
            <a:schemeClr val="tx2"/>
          </a:solidFill>
          <a:latin typeface="+mj-lt"/>
          <a:ea typeface="+mj-ea"/>
          <a:cs typeface="+mj-cs"/>
        </a:defRPr>
      </a:lvl1pPr>
      <a:lvl2pPr algn="l" rtl="0" fontAlgn="base">
        <a:spcBef>
          <a:spcPct val="0"/>
        </a:spcBef>
        <a:spcAft>
          <a:spcPct val="0"/>
        </a:spcAft>
        <a:defRPr sz="3300">
          <a:solidFill>
            <a:schemeClr val="tx2"/>
          </a:solidFill>
          <a:latin typeface="Arial Black" pitchFamily="34" charset="0"/>
          <a:cs typeface="Angsana New" pitchFamily="18" charset="-34"/>
        </a:defRPr>
      </a:lvl2pPr>
      <a:lvl3pPr algn="l" rtl="0" fontAlgn="base">
        <a:spcBef>
          <a:spcPct val="0"/>
        </a:spcBef>
        <a:spcAft>
          <a:spcPct val="0"/>
        </a:spcAft>
        <a:defRPr sz="3300">
          <a:solidFill>
            <a:schemeClr val="tx2"/>
          </a:solidFill>
          <a:latin typeface="Arial Black" pitchFamily="34" charset="0"/>
          <a:cs typeface="Angsana New" pitchFamily="18" charset="-34"/>
        </a:defRPr>
      </a:lvl3pPr>
      <a:lvl4pPr algn="l" rtl="0" fontAlgn="base">
        <a:spcBef>
          <a:spcPct val="0"/>
        </a:spcBef>
        <a:spcAft>
          <a:spcPct val="0"/>
        </a:spcAft>
        <a:defRPr sz="3300">
          <a:solidFill>
            <a:schemeClr val="tx2"/>
          </a:solidFill>
          <a:latin typeface="Arial Black" pitchFamily="34" charset="0"/>
          <a:cs typeface="Angsana New" pitchFamily="18" charset="-34"/>
        </a:defRPr>
      </a:lvl4pPr>
      <a:lvl5pPr algn="l" rtl="0" fontAlgn="base">
        <a:spcBef>
          <a:spcPct val="0"/>
        </a:spcBef>
        <a:spcAft>
          <a:spcPct val="0"/>
        </a:spcAft>
        <a:defRPr sz="3300">
          <a:solidFill>
            <a:schemeClr val="tx2"/>
          </a:solidFill>
          <a:latin typeface="Arial Black" pitchFamily="34" charset="0"/>
          <a:cs typeface="Angsana New" pitchFamily="18" charset="-34"/>
        </a:defRPr>
      </a:lvl5pPr>
      <a:lvl6pPr marL="457200" algn="l" rtl="0" fontAlgn="base">
        <a:spcBef>
          <a:spcPct val="0"/>
        </a:spcBef>
        <a:spcAft>
          <a:spcPct val="0"/>
        </a:spcAft>
        <a:defRPr sz="3300">
          <a:solidFill>
            <a:schemeClr val="tx2"/>
          </a:solidFill>
          <a:latin typeface="Arial Black" pitchFamily="34" charset="0"/>
          <a:cs typeface="Angsana New" pitchFamily="18" charset="-34"/>
        </a:defRPr>
      </a:lvl6pPr>
      <a:lvl7pPr marL="914400" algn="l" rtl="0" fontAlgn="base">
        <a:spcBef>
          <a:spcPct val="0"/>
        </a:spcBef>
        <a:spcAft>
          <a:spcPct val="0"/>
        </a:spcAft>
        <a:defRPr sz="3300">
          <a:solidFill>
            <a:schemeClr val="tx2"/>
          </a:solidFill>
          <a:latin typeface="Arial Black" pitchFamily="34" charset="0"/>
          <a:cs typeface="Angsana New" pitchFamily="18" charset="-34"/>
        </a:defRPr>
      </a:lvl7pPr>
      <a:lvl8pPr marL="1371600" algn="l" rtl="0" fontAlgn="base">
        <a:spcBef>
          <a:spcPct val="0"/>
        </a:spcBef>
        <a:spcAft>
          <a:spcPct val="0"/>
        </a:spcAft>
        <a:defRPr sz="3300">
          <a:solidFill>
            <a:schemeClr val="tx2"/>
          </a:solidFill>
          <a:latin typeface="Arial Black" pitchFamily="34" charset="0"/>
          <a:cs typeface="Angsana New" pitchFamily="18" charset="-34"/>
        </a:defRPr>
      </a:lvl8pPr>
      <a:lvl9pPr marL="1828800" algn="l" rtl="0" fontAlgn="base">
        <a:spcBef>
          <a:spcPct val="0"/>
        </a:spcBef>
        <a:spcAft>
          <a:spcPct val="0"/>
        </a:spcAft>
        <a:defRPr sz="3300">
          <a:solidFill>
            <a:schemeClr val="tx2"/>
          </a:solidFill>
          <a:latin typeface="Arial Black" pitchFamily="34" charset="0"/>
          <a:cs typeface="Angsana New" pitchFamily="18" charset="-34"/>
        </a:defRPr>
      </a:lvl9pPr>
    </p:titleStyle>
    <p:bodyStyle>
      <a:lvl1pPr marL="342900" indent="-342900" algn="l" rtl="0" fontAlgn="base">
        <a:spcBef>
          <a:spcPct val="20000"/>
        </a:spcBef>
        <a:spcAft>
          <a:spcPct val="0"/>
        </a:spcAft>
        <a:buClr>
          <a:schemeClr val="bg2"/>
        </a:buClr>
        <a:buSzPct val="70000"/>
        <a:buFont typeface="Wingdings" pitchFamily="2" charset="2"/>
        <a:buChar char="l"/>
        <a:defRPr sz="3100">
          <a:solidFill>
            <a:schemeClr val="tx1"/>
          </a:solidFill>
          <a:latin typeface="+mn-lt"/>
          <a:ea typeface="+mn-ea"/>
          <a:cs typeface="+mn-cs"/>
        </a:defRPr>
      </a:lvl1pPr>
      <a:lvl2pPr marL="742950" indent="-285750" algn="l" rtl="0" fontAlgn="base">
        <a:spcBef>
          <a:spcPct val="20000"/>
        </a:spcBef>
        <a:spcAft>
          <a:spcPct val="0"/>
        </a:spcAft>
        <a:buClr>
          <a:schemeClr val="accent1"/>
        </a:buClr>
        <a:buSzPct val="150000"/>
        <a:buChar char="•"/>
        <a:defRPr sz="2600">
          <a:solidFill>
            <a:schemeClr val="tx1"/>
          </a:solidFill>
          <a:latin typeface="+mn-lt"/>
          <a:cs typeface="+mn-cs"/>
        </a:defRPr>
      </a:lvl2pPr>
      <a:lvl3pPr marL="1143000" indent="-228600" algn="l" rtl="0" fontAlgn="base">
        <a:spcBef>
          <a:spcPct val="20000"/>
        </a:spcBef>
        <a:spcAft>
          <a:spcPct val="0"/>
        </a:spcAft>
        <a:buClr>
          <a:schemeClr val="tx1"/>
        </a:buClr>
        <a:buSzPct val="150000"/>
        <a:buChar char="•"/>
        <a:defRPr sz="2200">
          <a:solidFill>
            <a:schemeClr val="tx1"/>
          </a:solidFill>
          <a:latin typeface="+mn-lt"/>
          <a:cs typeface="+mn-cs"/>
        </a:defRPr>
      </a:lvl3pPr>
      <a:lvl4pPr marL="1600200" indent="-228600" algn="l" rtl="0" fontAlgn="base">
        <a:spcBef>
          <a:spcPct val="20000"/>
        </a:spcBef>
        <a:spcAft>
          <a:spcPct val="0"/>
        </a:spcAft>
        <a:buClr>
          <a:schemeClr val="tx2"/>
        </a:buClr>
        <a:buSzPct val="150000"/>
        <a:buChar char="•"/>
        <a:defRPr sz="2000">
          <a:solidFill>
            <a:schemeClr val="tx1"/>
          </a:solidFill>
          <a:latin typeface="+mn-lt"/>
          <a:cs typeface="+mn-cs"/>
        </a:defRPr>
      </a:lvl4pPr>
      <a:lvl5pPr marL="2057400" indent="-228600" algn="l" rtl="0" fontAlgn="base">
        <a:spcBef>
          <a:spcPct val="20000"/>
        </a:spcBef>
        <a:spcAft>
          <a:spcPct val="0"/>
        </a:spcAft>
        <a:buClr>
          <a:schemeClr val="folHlink"/>
        </a:buClr>
        <a:buSzPct val="150000"/>
        <a:buChar char="•"/>
        <a:defRPr sz="2000">
          <a:solidFill>
            <a:schemeClr val="tx1"/>
          </a:solidFill>
          <a:latin typeface="+mn-lt"/>
          <a:cs typeface="+mn-cs"/>
        </a:defRPr>
      </a:lvl5pPr>
      <a:lvl6pPr marL="2514600" indent="-228600" algn="l" rtl="0" fontAlgn="base">
        <a:spcBef>
          <a:spcPct val="20000"/>
        </a:spcBef>
        <a:spcAft>
          <a:spcPct val="0"/>
        </a:spcAft>
        <a:buClr>
          <a:schemeClr val="folHlink"/>
        </a:buClr>
        <a:buSzPct val="150000"/>
        <a:buChar char="•"/>
        <a:defRPr sz="2000">
          <a:solidFill>
            <a:schemeClr val="tx1"/>
          </a:solidFill>
          <a:latin typeface="+mn-lt"/>
          <a:cs typeface="+mn-cs"/>
        </a:defRPr>
      </a:lvl6pPr>
      <a:lvl7pPr marL="2971800" indent="-228600" algn="l" rtl="0" fontAlgn="base">
        <a:spcBef>
          <a:spcPct val="20000"/>
        </a:spcBef>
        <a:spcAft>
          <a:spcPct val="0"/>
        </a:spcAft>
        <a:buClr>
          <a:schemeClr val="folHlink"/>
        </a:buClr>
        <a:buSzPct val="150000"/>
        <a:buChar char="•"/>
        <a:defRPr sz="2000">
          <a:solidFill>
            <a:schemeClr val="tx1"/>
          </a:solidFill>
          <a:latin typeface="+mn-lt"/>
          <a:cs typeface="+mn-cs"/>
        </a:defRPr>
      </a:lvl7pPr>
      <a:lvl8pPr marL="3429000" indent="-228600" algn="l" rtl="0" fontAlgn="base">
        <a:spcBef>
          <a:spcPct val="20000"/>
        </a:spcBef>
        <a:spcAft>
          <a:spcPct val="0"/>
        </a:spcAft>
        <a:buClr>
          <a:schemeClr val="folHlink"/>
        </a:buClr>
        <a:buSzPct val="150000"/>
        <a:buChar char="•"/>
        <a:defRPr sz="2000">
          <a:solidFill>
            <a:schemeClr val="tx1"/>
          </a:solidFill>
          <a:latin typeface="+mn-lt"/>
          <a:cs typeface="+mn-cs"/>
        </a:defRPr>
      </a:lvl8pPr>
      <a:lvl9pPr marL="3886200" indent="-228600" algn="l" rtl="0" fontAlgn="base">
        <a:spcBef>
          <a:spcPct val="20000"/>
        </a:spcBef>
        <a:spcAft>
          <a:spcPct val="0"/>
        </a:spcAft>
        <a:buClr>
          <a:schemeClr val="folHlink"/>
        </a:buClr>
        <a:buSzPct val="150000"/>
        <a:buChar char="•"/>
        <a:defRPr sz="2000">
          <a:solidFill>
            <a:schemeClr val="tx1"/>
          </a:solidFill>
          <a:latin typeface="+mn-lt"/>
          <a:cs typeface="+mn-cs"/>
        </a:defRPr>
      </a:lvl9pPr>
    </p:bodyStyle>
    <p:other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3650" name="Rectangle 2"/>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th-TH" altLang="en-US" smtClean="0"/>
              <a:t>Click to edit Master title style</a:t>
            </a:r>
          </a:p>
        </p:txBody>
      </p:sp>
      <p:sp>
        <p:nvSpPr>
          <p:cNvPr id="283651" name="Rectangle 3"/>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th-TH" altLang="en-US" smtClean="0"/>
              <a:t>Click to edit Master text styles</a:t>
            </a:r>
          </a:p>
          <a:p>
            <a:pPr lvl="1"/>
            <a:r>
              <a:rPr lang="th-TH" altLang="en-US" smtClean="0"/>
              <a:t>Second level</a:t>
            </a:r>
          </a:p>
          <a:p>
            <a:pPr lvl="2"/>
            <a:r>
              <a:rPr lang="th-TH" altLang="en-US" smtClean="0"/>
              <a:t>Third level</a:t>
            </a:r>
          </a:p>
          <a:p>
            <a:pPr lvl="3"/>
            <a:r>
              <a:rPr lang="th-TH" altLang="en-US" smtClean="0"/>
              <a:t>Fourth level</a:t>
            </a:r>
          </a:p>
          <a:p>
            <a:pPr lvl="4"/>
            <a:r>
              <a:rPr lang="th-TH" altLang="en-US" smtClean="0"/>
              <a:t>Fifth level</a:t>
            </a:r>
          </a:p>
        </p:txBody>
      </p:sp>
      <p:sp>
        <p:nvSpPr>
          <p:cNvPr id="283652" name="Rectangle 4"/>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mj-lt"/>
              </a:defRPr>
            </a:lvl1pPr>
          </a:lstStyle>
          <a:p>
            <a:endParaRPr lang="th-TH" altLang="en-US"/>
          </a:p>
        </p:txBody>
      </p:sp>
      <p:sp>
        <p:nvSpPr>
          <p:cNvPr id="283653"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latin typeface="+mj-lt"/>
              </a:defRPr>
            </a:lvl1pPr>
          </a:lstStyle>
          <a:p>
            <a:r>
              <a:rPr lang="en-US" altLang="en-US"/>
              <a:t>รศ.ดร.สมหมาย ปรีเปรม</a:t>
            </a:r>
            <a:endParaRPr lang="th-TH" altLang="en-US"/>
          </a:p>
        </p:txBody>
      </p:sp>
      <p:sp>
        <p:nvSpPr>
          <p:cNvPr id="283654" name="Rectangle 6"/>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mj-lt"/>
              </a:defRPr>
            </a:lvl1pPr>
          </a:lstStyle>
          <a:p>
            <a:fld id="{07CA5DEA-18DC-420C-955A-A02339CC9AED}" type="slidenum">
              <a:rPr lang="en-US" altLang="en-US"/>
              <a:pPr/>
              <a:t>‹#›</a:t>
            </a:fld>
            <a:endParaRPr lang="th-TH" altLang="en-US"/>
          </a:p>
        </p:txBody>
      </p:sp>
      <p:sp>
        <p:nvSpPr>
          <p:cNvPr id="283655" name="Freeform 7"/>
          <p:cNvSpPr>
            <a:spLocks noChangeArrowheads="1"/>
          </p:cNvSpPr>
          <p:nvPr/>
        </p:nvSpPr>
        <p:spPr bwMode="auto">
          <a:xfrm>
            <a:off x="381000" y="228600"/>
            <a:ext cx="8229600" cy="609600"/>
          </a:xfrm>
          <a:custGeom>
            <a:avLst/>
            <a:gdLst/>
            <a:ahLst/>
            <a:cxnLst>
              <a:cxn ang="0">
                <a:pos x="0" y="1000"/>
              </a:cxn>
              <a:cxn ang="0">
                <a:pos x="0" y="0"/>
              </a:cxn>
              <a:cxn ang="0">
                <a:pos x="1000" y="0"/>
              </a:cxn>
            </a:cxnLst>
            <a:rect l="0" t="0" r="r" b="b"/>
            <a:pathLst>
              <a:path w="1000" h="1000">
                <a:moveTo>
                  <a:pt x="0" y="1000"/>
                </a:moveTo>
                <a:lnTo>
                  <a:pt x="0" y="0"/>
                </a:lnTo>
                <a:lnTo>
                  <a:pt x="1000" y="0"/>
                </a:lnTo>
              </a:path>
            </a:pathLst>
          </a:custGeom>
          <a:noFill/>
          <a:ln w="19050" cap="flat" cmpd="sng">
            <a:solidFill>
              <a:schemeClr val="accent1"/>
            </a:solidFill>
            <a:prstDash val="solid"/>
            <a:miter lim="800000"/>
            <a:headEnd/>
            <a:tailEnd/>
          </a:ln>
        </p:spPr>
        <p:txBody>
          <a:bodyPr/>
          <a:lstStyle/>
          <a:p>
            <a:endParaRPr lang="th-TH"/>
          </a:p>
        </p:txBody>
      </p:sp>
      <p:sp>
        <p:nvSpPr>
          <p:cNvPr id="283656" name="Line 8"/>
          <p:cNvSpPr>
            <a:spLocks noChangeShapeType="1"/>
          </p:cNvSpPr>
          <p:nvPr/>
        </p:nvSpPr>
        <p:spPr bwMode="auto">
          <a:xfrm>
            <a:off x="457200" y="6172200"/>
            <a:ext cx="8229600" cy="0"/>
          </a:xfrm>
          <a:prstGeom prst="line">
            <a:avLst/>
          </a:prstGeom>
          <a:noFill/>
          <a:ln w="19050">
            <a:solidFill>
              <a:schemeClr val="accent1"/>
            </a:solidFill>
            <a:round/>
            <a:headEnd/>
            <a:tailEnd/>
          </a:ln>
          <a:effectLst/>
        </p:spPr>
        <p:txBody>
          <a:bodyPr/>
          <a:lstStyle/>
          <a:p>
            <a:endParaRPr lang="th-TH"/>
          </a:p>
        </p:txBody>
      </p:sp>
    </p:spTree>
  </p:cSld>
  <p:clrMap bg1="lt1" tx1="dk1" bg2="lt2" tx2="dk2" accent1="accent1" accent2="accent2" accent3="accent3" accent4="accent4" accent5="accent5" accent6="accent6" hlink="hlink" folHlink="folHlink"/>
  <p:sldLayoutIdLst>
    <p:sldLayoutId id="2147483700"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Lst>
  <p:timing>
    <p:tnLst>
      <p:par>
        <p:cTn id="1" dur="indefinite" restart="never" nodeType="tmRoot"/>
      </p:par>
    </p:tnLst>
  </p:timing>
  <p:hf sldNum="0" hdr="0" dt="0"/>
  <p:txStyles>
    <p:titleStyle>
      <a:lvl1pPr algn="l" rtl="0" fontAlgn="base">
        <a:spcBef>
          <a:spcPct val="0"/>
        </a:spcBef>
        <a:spcAft>
          <a:spcPct val="0"/>
        </a:spcAft>
        <a:defRPr sz="4200">
          <a:solidFill>
            <a:schemeClr val="tx2"/>
          </a:solidFill>
          <a:latin typeface="+mj-lt"/>
          <a:ea typeface="+mj-ea"/>
          <a:cs typeface="+mj-cs"/>
        </a:defRPr>
      </a:lvl1pPr>
      <a:lvl2pPr algn="l" rtl="0" fontAlgn="base">
        <a:spcBef>
          <a:spcPct val="0"/>
        </a:spcBef>
        <a:spcAft>
          <a:spcPct val="0"/>
        </a:spcAft>
        <a:defRPr sz="4200">
          <a:solidFill>
            <a:schemeClr val="tx2"/>
          </a:solidFill>
          <a:latin typeface="Garamond" pitchFamily="18" charset="0"/>
          <a:cs typeface="Angsana New" pitchFamily="18" charset="-34"/>
        </a:defRPr>
      </a:lvl2pPr>
      <a:lvl3pPr algn="l" rtl="0" fontAlgn="base">
        <a:spcBef>
          <a:spcPct val="0"/>
        </a:spcBef>
        <a:spcAft>
          <a:spcPct val="0"/>
        </a:spcAft>
        <a:defRPr sz="4200">
          <a:solidFill>
            <a:schemeClr val="tx2"/>
          </a:solidFill>
          <a:latin typeface="Garamond" pitchFamily="18" charset="0"/>
          <a:cs typeface="Angsana New" pitchFamily="18" charset="-34"/>
        </a:defRPr>
      </a:lvl3pPr>
      <a:lvl4pPr algn="l" rtl="0" fontAlgn="base">
        <a:spcBef>
          <a:spcPct val="0"/>
        </a:spcBef>
        <a:spcAft>
          <a:spcPct val="0"/>
        </a:spcAft>
        <a:defRPr sz="4200">
          <a:solidFill>
            <a:schemeClr val="tx2"/>
          </a:solidFill>
          <a:latin typeface="Garamond" pitchFamily="18" charset="0"/>
          <a:cs typeface="Angsana New" pitchFamily="18" charset="-34"/>
        </a:defRPr>
      </a:lvl4pPr>
      <a:lvl5pPr algn="l" rtl="0" fontAlgn="base">
        <a:spcBef>
          <a:spcPct val="0"/>
        </a:spcBef>
        <a:spcAft>
          <a:spcPct val="0"/>
        </a:spcAft>
        <a:defRPr sz="4200">
          <a:solidFill>
            <a:schemeClr val="tx2"/>
          </a:solidFill>
          <a:latin typeface="Garamond" pitchFamily="18" charset="0"/>
          <a:cs typeface="Angsana New" pitchFamily="18" charset="-34"/>
        </a:defRPr>
      </a:lvl5pPr>
      <a:lvl6pPr marL="457200" algn="l" rtl="0" fontAlgn="base">
        <a:spcBef>
          <a:spcPct val="0"/>
        </a:spcBef>
        <a:spcAft>
          <a:spcPct val="0"/>
        </a:spcAft>
        <a:defRPr sz="4200">
          <a:solidFill>
            <a:schemeClr val="tx2"/>
          </a:solidFill>
          <a:latin typeface="Garamond" pitchFamily="18" charset="0"/>
          <a:cs typeface="Angsana New" pitchFamily="18" charset="-34"/>
        </a:defRPr>
      </a:lvl6pPr>
      <a:lvl7pPr marL="914400" algn="l" rtl="0" fontAlgn="base">
        <a:spcBef>
          <a:spcPct val="0"/>
        </a:spcBef>
        <a:spcAft>
          <a:spcPct val="0"/>
        </a:spcAft>
        <a:defRPr sz="4200">
          <a:solidFill>
            <a:schemeClr val="tx2"/>
          </a:solidFill>
          <a:latin typeface="Garamond" pitchFamily="18" charset="0"/>
          <a:cs typeface="Angsana New" pitchFamily="18" charset="-34"/>
        </a:defRPr>
      </a:lvl7pPr>
      <a:lvl8pPr marL="1371600" algn="l" rtl="0" fontAlgn="base">
        <a:spcBef>
          <a:spcPct val="0"/>
        </a:spcBef>
        <a:spcAft>
          <a:spcPct val="0"/>
        </a:spcAft>
        <a:defRPr sz="4200">
          <a:solidFill>
            <a:schemeClr val="tx2"/>
          </a:solidFill>
          <a:latin typeface="Garamond" pitchFamily="18" charset="0"/>
          <a:cs typeface="Angsana New" pitchFamily="18" charset="-34"/>
        </a:defRPr>
      </a:lvl8pPr>
      <a:lvl9pPr marL="1828800" algn="l" rtl="0" fontAlgn="base">
        <a:spcBef>
          <a:spcPct val="0"/>
        </a:spcBef>
        <a:spcAft>
          <a:spcPct val="0"/>
        </a:spcAft>
        <a:defRPr sz="4200">
          <a:solidFill>
            <a:schemeClr val="tx2"/>
          </a:solidFill>
          <a:latin typeface="Garamond" pitchFamily="18" charset="0"/>
          <a:cs typeface="Angsana New" pitchFamily="18" charset="-34"/>
        </a:defRPr>
      </a:lvl9pPr>
    </p:titleStyle>
    <p:bodyStyle>
      <a:lvl1pPr marL="342900" indent="-342900" algn="l" rtl="0" fontAlgn="base">
        <a:spcBef>
          <a:spcPct val="20000"/>
        </a:spcBef>
        <a:spcAft>
          <a:spcPct val="0"/>
        </a:spcAft>
        <a:buClr>
          <a:schemeClr val="accent1"/>
        </a:buClr>
        <a:buSzPct val="65000"/>
        <a:buFont typeface="Wingdings" pitchFamily="2" charset="2"/>
        <a:buChar char="n"/>
        <a:defRPr sz="3000">
          <a:solidFill>
            <a:schemeClr val="tx1"/>
          </a:solidFill>
          <a:latin typeface="+mn-lt"/>
          <a:ea typeface="+mn-ea"/>
          <a:cs typeface="+mn-cs"/>
        </a:defRPr>
      </a:lvl1pPr>
      <a:lvl2pPr marL="669925" indent="-325438" algn="l" rtl="0" fontAlgn="base">
        <a:spcBef>
          <a:spcPct val="20000"/>
        </a:spcBef>
        <a:spcAft>
          <a:spcPct val="0"/>
        </a:spcAft>
        <a:buClr>
          <a:schemeClr val="accent2"/>
        </a:buClr>
        <a:buSzPct val="60000"/>
        <a:buFont typeface="Wingdings" pitchFamily="2" charset="2"/>
        <a:buChar char="q"/>
        <a:defRPr sz="2600">
          <a:solidFill>
            <a:schemeClr val="tx1"/>
          </a:solidFill>
          <a:latin typeface="+mn-lt"/>
          <a:cs typeface="+mn-cs"/>
        </a:defRPr>
      </a:lvl2pPr>
      <a:lvl3pPr marL="1022350" indent="-350838" algn="l" rtl="0" fontAlgn="base">
        <a:spcBef>
          <a:spcPct val="20000"/>
        </a:spcBef>
        <a:spcAft>
          <a:spcPct val="0"/>
        </a:spcAft>
        <a:buClr>
          <a:schemeClr val="accent1"/>
        </a:buClr>
        <a:buSzPct val="65000"/>
        <a:buFont typeface="Wingdings" pitchFamily="2" charset="2"/>
        <a:buChar char="n"/>
        <a:defRPr sz="2200">
          <a:solidFill>
            <a:schemeClr val="tx1"/>
          </a:solidFill>
          <a:latin typeface="+mn-lt"/>
          <a:cs typeface="+mn-cs"/>
        </a:defRPr>
      </a:lvl3pPr>
      <a:lvl4pPr marL="1339850" indent="-315913" algn="l" rtl="0" fontAlgn="base">
        <a:spcBef>
          <a:spcPct val="20000"/>
        </a:spcBef>
        <a:spcAft>
          <a:spcPct val="0"/>
        </a:spcAft>
        <a:buClr>
          <a:schemeClr val="accent2"/>
        </a:buClr>
        <a:buSzPct val="70000"/>
        <a:buFont typeface="Wingdings" pitchFamily="2" charset="2"/>
        <a:buChar char="q"/>
        <a:defRPr sz="2000">
          <a:solidFill>
            <a:schemeClr val="tx1"/>
          </a:solidFill>
          <a:latin typeface="+mn-lt"/>
          <a:cs typeface="+mn-cs"/>
        </a:defRPr>
      </a:lvl4pPr>
      <a:lvl5pPr marL="16811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cs typeface="+mn-cs"/>
        </a:defRPr>
      </a:lvl5pPr>
      <a:lvl6pPr marL="21383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cs typeface="+mn-cs"/>
        </a:defRPr>
      </a:lvl6pPr>
      <a:lvl7pPr marL="25955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cs typeface="+mn-cs"/>
        </a:defRPr>
      </a:lvl7pPr>
      <a:lvl8pPr marL="30527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cs typeface="+mn-cs"/>
        </a:defRPr>
      </a:lvl8pPr>
      <a:lvl9pPr marL="35099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cs typeface="+mn-cs"/>
        </a:defRPr>
      </a:lvl9pPr>
    </p:bodyStyle>
    <p:other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9.xml"/><Relationship Id="rId1" Type="http://schemas.openxmlformats.org/officeDocument/2006/relationships/vmlDrawing" Target="../drawings/vmlDrawing1.vml"/><Relationship Id="rId5" Type="http://schemas.openxmlformats.org/officeDocument/2006/relationships/oleObject" Target="../embeddings/oleObject3.bin"/><Relationship Id="rId4" Type="http://schemas.openxmlformats.org/officeDocument/2006/relationships/oleObject" Target="../embeddings/oleObject2.bin"/></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19.xml"/><Relationship Id="rId1" Type="http://schemas.openxmlformats.org/officeDocument/2006/relationships/vmlDrawing" Target="../drawings/vmlDrawing2.v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19.xml"/><Relationship Id="rId1" Type="http://schemas.openxmlformats.org/officeDocument/2006/relationships/vmlDrawing" Target="../drawings/vmlDrawing3.v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14.xml"/><Relationship Id="rId1" Type="http://schemas.openxmlformats.org/officeDocument/2006/relationships/vmlDrawing" Target="../drawings/vmlDrawing4.vml"/></Relationships>
</file>

<file path=ppt/slides/_rels/slide18.xml.rels><?xml version="1.0" encoding="UTF-8" standalone="yes"?>
<Relationships xmlns="http://schemas.openxmlformats.org/package/2006/relationships"><Relationship Id="rId3" Type="http://schemas.openxmlformats.org/officeDocument/2006/relationships/image" Target="../media/image6.gif"/><Relationship Id="rId7" Type="http://schemas.openxmlformats.org/officeDocument/2006/relationships/image" Target="../media/image9.jpeg"/><Relationship Id="rId2" Type="http://schemas.openxmlformats.org/officeDocument/2006/relationships/image" Target="../media/image5.gif"/><Relationship Id="rId1" Type="http://schemas.openxmlformats.org/officeDocument/2006/relationships/slideLayout" Target="../slideLayouts/slideLayout19.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1.gi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1.xml"/></Relationships>
</file>

<file path=ppt/slides/_rels/slide6.xml.rels><?xml version="1.0" encoding="UTF-8" standalone="yes"?>
<Relationships xmlns="http://schemas.openxmlformats.org/package/2006/relationships"><Relationship Id="rId3" Type="http://schemas.openxmlformats.org/officeDocument/2006/relationships/image" Target="../media/image6.gif"/><Relationship Id="rId7" Type="http://schemas.openxmlformats.org/officeDocument/2006/relationships/image" Target="../media/image9.jpeg"/><Relationship Id="rId2" Type="http://schemas.openxmlformats.org/officeDocument/2006/relationships/image" Target="../media/image5.gif"/><Relationship Id="rId1" Type="http://schemas.openxmlformats.org/officeDocument/2006/relationships/slideLayout" Target="../slideLayouts/slideLayout7.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1.gi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8"/>
          <p:cNvSpPr>
            <a:spLocks noGrp="1" noChangeArrowheads="1"/>
          </p:cNvSpPr>
          <p:nvPr>
            <p:ph type="ftr" sz="quarter" idx="3"/>
          </p:nvPr>
        </p:nvSpPr>
        <p:spPr/>
        <p:txBody>
          <a:bodyPr/>
          <a:lstStyle/>
          <a:p>
            <a:r>
              <a:rPr lang="en-US"/>
              <a:t>รศ.ดร.สมหมาย ปรีเปรม</a:t>
            </a:r>
            <a:endParaRPr lang="th-TH"/>
          </a:p>
        </p:txBody>
      </p:sp>
      <p:sp>
        <p:nvSpPr>
          <p:cNvPr id="2051" name="Rectangle 3"/>
          <p:cNvSpPr>
            <a:spLocks noGrp="1" noChangeArrowheads="1"/>
          </p:cNvSpPr>
          <p:nvPr>
            <p:ph type="subTitle" idx="1"/>
          </p:nvPr>
        </p:nvSpPr>
        <p:spPr>
          <a:xfrm>
            <a:off x="3538538" y="4484688"/>
            <a:ext cx="4100512" cy="1116012"/>
          </a:xfrm>
        </p:spPr>
        <p:txBody>
          <a:bodyPr/>
          <a:lstStyle/>
          <a:p>
            <a:pPr algn="r">
              <a:lnSpc>
                <a:spcPct val="90000"/>
              </a:lnSpc>
              <a:spcBef>
                <a:spcPct val="0"/>
              </a:spcBef>
            </a:pPr>
            <a:r>
              <a:rPr lang="en-US" sz="2100">
                <a:solidFill>
                  <a:srgbClr val="008000"/>
                </a:solidFill>
                <a:latin typeface="Monotype Corsiva" pitchFamily="66" charset="0"/>
              </a:rPr>
              <a:t>Assoc.Prof.Sommai Priprem,Ph.D.</a:t>
            </a:r>
          </a:p>
          <a:p>
            <a:pPr algn="r">
              <a:lnSpc>
                <a:spcPct val="90000"/>
              </a:lnSpc>
              <a:spcBef>
                <a:spcPct val="0"/>
              </a:spcBef>
            </a:pPr>
            <a:r>
              <a:rPr lang="en-US" sz="2100">
                <a:solidFill>
                  <a:srgbClr val="008000"/>
                </a:solidFill>
                <a:latin typeface="Monotype Corsiva" pitchFamily="66" charset="0"/>
              </a:rPr>
              <a:t>Department of Mechanical Engineering</a:t>
            </a:r>
          </a:p>
          <a:p>
            <a:pPr algn="r">
              <a:lnSpc>
                <a:spcPct val="90000"/>
              </a:lnSpc>
              <a:spcBef>
                <a:spcPct val="0"/>
              </a:spcBef>
            </a:pPr>
            <a:r>
              <a:rPr lang="en-US" sz="2100">
                <a:solidFill>
                  <a:srgbClr val="008000"/>
                </a:solidFill>
                <a:latin typeface="Monotype Corsiva" pitchFamily="66" charset="0"/>
              </a:rPr>
              <a:t>Khon Kaen University</a:t>
            </a:r>
            <a:endParaRPr lang="th-TH" sz="2100">
              <a:solidFill>
                <a:srgbClr val="008000"/>
              </a:solidFill>
              <a:latin typeface="Monotype Corsiva" pitchFamily="66" charset="0"/>
            </a:endParaRPr>
          </a:p>
        </p:txBody>
      </p:sp>
      <p:sp>
        <p:nvSpPr>
          <p:cNvPr id="2056" name="Rectangle 8"/>
          <p:cNvSpPr>
            <a:spLocks noChangeArrowheads="1"/>
          </p:cNvSpPr>
          <p:nvPr/>
        </p:nvSpPr>
        <p:spPr bwMode="auto">
          <a:xfrm>
            <a:off x="1460500" y="3355975"/>
            <a:ext cx="6178550" cy="915988"/>
          </a:xfrm>
          <a:prstGeom prst="rect">
            <a:avLst/>
          </a:prstGeom>
          <a:noFill/>
          <a:ln w="9525">
            <a:noFill/>
            <a:miter lim="800000"/>
            <a:headEnd/>
            <a:tailEnd/>
          </a:ln>
          <a:effectLst/>
        </p:spPr>
        <p:txBody>
          <a:bodyPr>
            <a:spAutoFit/>
          </a:bodyPr>
          <a:lstStyle/>
          <a:p>
            <a:pPr algn="ctr"/>
            <a:r>
              <a:rPr lang="en-US" sz="3600" b="1" i="1">
                <a:effectLst>
                  <a:outerShdw blurRad="38100" dist="38100" dir="2700000" algn="tl">
                    <a:srgbClr val="C0C0C0"/>
                  </a:outerShdw>
                </a:effectLst>
              </a:rPr>
              <a:t>Part 4</a:t>
            </a:r>
            <a:endParaRPr lang="en-US" i="1"/>
          </a:p>
          <a:p>
            <a:r>
              <a:rPr lang="en-US" i="1">
                <a:solidFill>
                  <a:srgbClr val="0000CC"/>
                </a:solidFill>
              </a:rPr>
              <a:t> Brayton Cycle: The Ideal Cycle for Gas-Turbine Engines</a:t>
            </a:r>
            <a:r>
              <a:rPr lang="en-US" i="1"/>
              <a:t> </a:t>
            </a:r>
            <a:endParaRPr lang="th-TH" i="1"/>
          </a:p>
        </p:txBody>
      </p:sp>
      <p:pic>
        <p:nvPicPr>
          <p:cNvPr id="2059" name="Picture 11" descr="tprop"/>
          <p:cNvPicPr>
            <a:picLocks noChangeAspect="1" noChangeArrowheads="1" noCrop="1"/>
          </p:cNvPicPr>
          <p:nvPr/>
        </p:nvPicPr>
        <p:blipFill>
          <a:blip r:embed="rId3" cstate="print"/>
          <a:srcRect/>
          <a:stretch>
            <a:fillRect/>
          </a:stretch>
        </p:blipFill>
        <p:spPr bwMode="auto">
          <a:xfrm>
            <a:off x="381000" y="1181100"/>
            <a:ext cx="5676900" cy="2028825"/>
          </a:xfrm>
          <a:prstGeom prst="rect">
            <a:avLst/>
          </a:prstGeom>
          <a:noFill/>
        </p:spPr>
      </p:pic>
      <p:sp>
        <p:nvSpPr>
          <p:cNvPr id="2050" name="Rectangle 2"/>
          <p:cNvSpPr>
            <a:spLocks noGrp="1" noChangeArrowheads="1"/>
          </p:cNvSpPr>
          <p:nvPr>
            <p:ph type="ctrTitle"/>
          </p:nvPr>
        </p:nvSpPr>
        <p:spPr>
          <a:xfrm>
            <a:off x="4105275" y="390525"/>
            <a:ext cx="4673600" cy="1366838"/>
          </a:xfrm>
        </p:spPr>
        <p:txBody>
          <a:bodyPr/>
          <a:lstStyle/>
          <a:p>
            <a:pPr algn="l"/>
            <a:r>
              <a:rPr lang="en-US" sz="3300" i="0">
                <a:latin typeface="Comic Sans MS" pitchFamily="66" charset="0"/>
              </a:rPr>
              <a:t>Chapter 8</a:t>
            </a:r>
            <a:br>
              <a:rPr lang="en-US" sz="3300" i="0">
                <a:latin typeface="Comic Sans MS" pitchFamily="66" charset="0"/>
              </a:rPr>
            </a:br>
            <a:r>
              <a:rPr lang="en-US" sz="3300" i="0">
                <a:latin typeface="Comic Sans MS" pitchFamily="66" charset="0"/>
              </a:rPr>
              <a:t>Gas Power cycle</a:t>
            </a:r>
            <a:endParaRPr lang="th-TH" sz="3300" i="0">
              <a:latin typeface="Comic Sans MS" pitchFamily="66"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 name="Footer Placeholder 4"/>
          <p:cNvSpPr>
            <a:spLocks noGrp="1"/>
          </p:cNvSpPr>
          <p:nvPr>
            <p:ph type="ftr" sz="quarter" idx="11"/>
          </p:nvPr>
        </p:nvSpPr>
        <p:spPr/>
        <p:txBody>
          <a:bodyPr/>
          <a:lstStyle/>
          <a:p>
            <a:r>
              <a:rPr lang="en-US" altLang="en-US"/>
              <a:t>รศ.ดร.สมหมาย ปรีเปรม</a:t>
            </a:r>
            <a:endParaRPr lang="th-TH" altLang="en-US"/>
          </a:p>
        </p:txBody>
      </p:sp>
      <p:grpSp>
        <p:nvGrpSpPr>
          <p:cNvPr id="281654" name="Group 54"/>
          <p:cNvGrpSpPr>
            <a:grpSpLocks/>
          </p:cNvGrpSpPr>
          <p:nvPr/>
        </p:nvGrpSpPr>
        <p:grpSpPr bwMode="auto">
          <a:xfrm>
            <a:off x="5405438" y="381000"/>
            <a:ext cx="3030537" cy="2676525"/>
            <a:chOff x="537" y="1000"/>
            <a:chExt cx="2191" cy="2005"/>
          </a:xfrm>
        </p:grpSpPr>
        <p:grpSp>
          <p:nvGrpSpPr>
            <p:cNvPr id="281655" name="Group 55"/>
            <p:cNvGrpSpPr>
              <a:grpSpLocks/>
            </p:cNvGrpSpPr>
            <p:nvPr/>
          </p:nvGrpSpPr>
          <p:grpSpPr bwMode="auto">
            <a:xfrm>
              <a:off x="728" y="1000"/>
              <a:ext cx="2000" cy="1696"/>
              <a:chOff x="728" y="928"/>
              <a:chExt cx="2000" cy="1696"/>
            </a:xfrm>
          </p:grpSpPr>
          <p:sp>
            <p:nvSpPr>
              <p:cNvPr id="281656" name="Line 56"/>
              <p:cNvSpPr>
                <a:spLocks noChangeShapeType="1"/>
              </p:cNvSpPr>
              <p:nvPr/>
            </p:nvSpPr>
            <p:spPr bwMode="auto">
              <a:xfrm>
                <a:off x="728" y="2615"/>
                <a:ext cx="2000" cy="0"/>
              </a:xfrm>
              <a:prstGeom prst="line">
                <a:avLst/>
              </a:prstGeom>
              <a:noFill/>
              <a:ln w="38100">
                <a:solidFill>
                  <a:srgbClr val="666699"/>
                </a:solidFill>
                <a:round/>
                <a:headEnd/>
                <a:tailEnd type="triangle" w="med" len="med"/>
              </a:ln>
              <a:effectLst/>
            </p:spPr>
            <p:txBody>
              <a:bodyPr/>
              <a:lstStyle/>
              <a:p>
                <a:endParaRPr lang="th-TH"/>
              </a:p>
            </p:txBody>
          </p:sp>
          <p:sp>
            <p:nvSpPr>
              <p:cNvPr id="281657" name="Line 57"/>
              <p:cNvSpPr>
                <a:spLocks noChangeShapeType="1"/>
              </p:cNvSpPr>
              <p:nvPr/>
            </p:nvSpPr>
            <p:spPr bwMode="auto">
              <a:xfrm flipV="1">
                <a:off x="745" y="928"/>
                <a:ext cx="0" cy="1696"/>
              </a:xfrm>
              <a:prstGeom prst="line">
                <a:avLst/>
              </a:prstGeom>
              <a:noFill/>
              <a:ln w="38100">
                <a:solidFill>
                  <a:srgbClr val="666699"/>
                </a:solidFill>
                <a:round/>
                <a:headEnd/>
                <a:tailEnd type="triangle" w="med" len="med"/>
              </a:ln>
              <a:effectLst/>
            </p:spPr>
            <p:txBody>
              <a:bodyPr/>
              <a:lstStyle/>
              <a:p>
                <a:endParaRPr lang="th-TH"/>
              </a:p>
            </p:txBody>
          </p:sp>
        </p:grpSp>
        <p:sp>
          <p:nvSpPr>
            <p:cNvPr id="281658" name="Text Box 58"/>
            <p:cNvSpPr txBox="1">
              <a:spLocks noChangeArrowheads="1"/>
            </p:cNvSpPr>
            <p:nvPr/>
          </p:nvSpPr>
          <p:spPr bwMode="auto">
            <a:xfrm>
              <a:off x="2537" y="2730"/>
              <a:ext cx="191" cy="275"/>
            </a:xfrm>
            <a:prstGeom prst="rect">
              <a:avLst/>
            </a:prstGeom>
            <a:noFill/>
            <a:ln w="9525">
              <a:noFill/>
              <a:miter lim="800000"/>
              <a:headEnd/>
              <a:tailEnd/>
            </a:ln>
            <a:effectLst/>
          </p:spPr>
          <p:txBody>
            <a:bodyPr>
              <a:spAutoFit/>
            </a:bodyPr>
            <a:lstStyle/>
            <a:p>
              <a:pPr>
                <a:spcBef>
                  <a:spcPct val="50000"/>
                </a:spcBef>
              </a:pPr>
              <a:r>
                <a:rPr lang="en-US"/>
                <a:t>s</a:t>
              </a:r>
              <a:endParaRPr lang="th-TH"/>
            </a:p>
          </p:txBody>
        </p:sp>
        <p:sp>
          <p:nvSpPr>
            <p:cNvPr id="281659" name="Text Box 59"/>
            <p:cNvSpPr txBox="1">
              <a:spLocks noChangeArrowheads="1"/>
            </p:cNvSpPr>
            <p:nvPr/>
          </p:nvSpPr>
          <p:spPr bwMode="auto">
            <a:xfrm>
              <a:off x="537" y="1000"/>
              <a:ext cx="191" cy="275"/>
            </a:xfrm>
            <a:prstGeom prst="rect">
              <a:avLst/>
            </a:prstGeom>
            <a:noFill/>
            <a:ln w="9525">
              <a:noFill/>
              <a:miter lim="800000"/>
              <a:headEnd/>
              <a:tailEnd/>
            </a:ln>
            <a:effectLst/>
          </p:spPr>
          <p:txBody>
            <a:bodyPr>
              <a:spAutoFit/>
            </a:bodyPr>
            <a:lstStyle/>
            <a:p>
              <a:pPr>
                <a:spcBef>
                  <a:spcPct val="50000"/>
                </a:spcBef>
              </a:pPr>
              <a:r>
                <a:rPr lang="en-US"/>
                <a:t>T</a:t>
              </a:r>
              <a:endParaRPr lang="th-TH"/>
            </a:p>
          </p:txBody>
        </p:sp>
      </p:grpSp>
      <p:grpSp>
        <p:nvGrpSpPr>
          <p:cNvPr id="281703" name="Group 103"/>
          <p:cNvGrpSpPr>
            <a:grpSpLocks/>
          </p:cNvGrpSpPr>
          <p:nvPr/>
        </p:nvGrpSpPr>
        <p:grpSpPr bwMode="auto">
          <a:xfrm>
            <a:off x="5764213" y="1738313"/>
            <a:ext cx="2271712" cy="706437"/>
            <a:chOff x="829" y="2445"/>
            <a:chExt cx="1431" cy="445"/>
          </a:xfrm>
        </p:grpSpPr>
        <p:grpSp>
          <p:nvGrpSpPr>
            <p:cNvPr id="281702" name="Group 102"/>
            <p:cNvGrpSpPr>
              <a:grpSpLocks/>
            </p:cNvGrpSpPr>
            <p:nvPr/>
          </p:nvGrpSpPr>
          <p:grpSpPr bwMode="auto">
            <a:xfrm>
              <a:off x="1575" y="2599"/>
              <a:ext cx="337" cy="291"/>
              <a:chOff x="1575" y="2599"/>
              <a:chExt cx="337" cy="291"/>
            </a:xfrm>
          </p:grpSpPr>
          <p:sp>
            <p:nvSpPr>
              <p:cNvPr id="281664" name="Rectangle 64"/>
              <p:cNvSpPr>
                <a:spLocks noChangeArrowheads="1"/>
              </p:cNvSpPr>
              <p:nvPr/>
            </p:nvSpPr>
            <p:spPr bwMode="auto">
              <a:xfrm>
                <a:off x="1575" y="2717"/>
                <a:ext cx="259" cy="173"/>
              </a:xfrm>
              <a:prstGeom prst="rect">
                <a:avLst/>
              </a:prstGeom>
              <a:noFill/>
              <a:ln w="9525" algn="ctr">
                <a:noFill/>
                <a:miter lim="800000"/>
                <a:headEnd/>
                <a:tailEnd/>
              </a:ln>
              <a:effectLst/>
            </p:spPr>
            <p:txBody>
              <a:bodyPr wrap="none">
                <a:spAutoFit/>
              </a:bodyPr>
              <a:lstStyle/>
              <a:p>
                <a:pPr algn="ctr"/>
                <a:r>
                  <a:rPr lang="en-US" sz="1200" i="1"/>
                  <a:t>q</a:t>
                </a:r>
                <a:r>
                  <a:rPr lang="en-US" sz="1200" i="1" baseline="-25000"/>
                  <a:t>out</a:t>
                </a:r>
                <a:endParaRPr lang="th-TH" sz="1200" i="1"/>
              </a:p>
            </p:txBody>
          </p:sp>
          <p:sp>
            <p:nvSpPr>
              <p:cNvPr id="281665" name="Freeform 65"/>
              <p:cNvSpPr>
                <a:spLocks/>
              </p:cNvSpPr>
              <p:nvPr/>
            </p:nvSpPr>
            <p:spPr bwMode="auto">
              <a:xfrm rot="11066530">
                <a:off x="1793" y="2599"/>
                <a:ext cx="119" cy="246"/>
              </a:xfrm>
              <a:custGeom>
                <a:avLst/>
                <a:gdLst/>
                <a:ahLst/>
                <a:cxnLst>
                  <a:cxn ang="0">
                    <a:pos x="0" y="792"/>
                  </a:cxn>
                  <a:cxn ang="0">
                    <a:pos x="24" y="640"/>
                  </a:cxn>
                  <a:cxn ang="0">
                    <a:pos x="88" y="432"/>
                  </a:cxn>
                  <a:cxn ang="0">
                    <a:pos x="184" y="248"/>
                  </a:cxn>
                  <a:cxn ang="0">
                    <a:pos x="288" y="104"/>
                  </a:cxn>
                  <a:cxn ang="0">
                    <a:pos x="206" y="64"/>
                  </a:cxn>
                  <a:cxn ang="0">
                    <a:pos x="456" y="0"/>
                  </a:cxn>
                  <a:cxn ang="0">
                    <a:pos x="503" y="202"/>
                  </a:cxn>
                  <a:cxn ang="0">
                    <a:pos x="437" y="166"/>
                  </a:cxn>
                  <a:cxn ang="0">
                    <a:pos x="404" y="229"/>
                  </a:cxn>
                  <a:cxn ang="0">
                    <a:pos x="392" y="336"/>
                  </a:cxn>
                  <a:cxn ang="0">
                    <a:pos x="392" y="472"/>
                  </a:cxn>
                  <a:cxn ang="0">
                    <a:pos x="408" y="608"/>
                  </a:cxn>
                  <a:cxn ang="0">
                    <a:pos x="432" y="672"/>
                  </a:cxn>
                  <a:cxn ang="0">
                    <a:pos x="472" y="768"/>
                  </a:cxn>
                  <a:cxn ang="0">
                    <a:pos x="504" y="808"/>
                  </a:cxn>
                  <a:cxn ang="0">
                    <a:pos x="209" y="649"/>
                  </a:cxn>
                  <a:cxn ang="0">
                    <a:pos x="0" y="792"/>
                  </a:cxn>
                </a:cxnLst>
                <a:rect l="0" t="0" r="r" b="b"/>
                <a:pathLst>
                  <a:path w="504" h="808">
                    <a:moveTo>
                      <a:pt x="0" y="792"/>
                    </a:moveTo>
                    <a:lnTo>
                      <a:pt x="24" y="640"/>
                    </a:lnTo>
                    <a:lnTo>
                      <a:pt x="88" y="432"/>
                    </a:lnTo>
                    <a:lnTo>
                      <a:pt x="184" y="248"/>
                    </a:lnTo>
                    <a:lnTo>
                      <a:pt x="288" y="104"/>
                    </a:lnTo>
                    <a:lnTo>
                      <a:pt x="206" y="64"/>
                    </a:lnTo>
                    <a:lnTo>
                      <a:pt x="456" y="0"/>
                    </a:lnTo>
                    <a:lnTo>
                      <a:pt x="503" y="202"/>
                    </a:lnTo>
                    <a:lnTo>
                      <a:pt x="437" y="166"/>
                    </a:lnTo>
                    <a:lnTo>
                      <a:pt x="404" y="229"/>
                    </a:lnTo>
                    <a:lnTo>
                      <a:pt x="392" y="336"/>
                    </a:lnTo>
                    <a:lnTo>
                      <a:pt x="392" y="472"/>
                    </a:lnTo>
                    <a:lnTo>
                      <a:pt x="408" y="608"/>
                    </a:lnTo>
                    <a:lnTo>
                      <a:pt x="432" y="672"/>
                    </a:lnTo>
                    <a:lnTo>
                      <a:pt x="472" y="768"/>
                    </a:lnTo>
                    <a:lnTo>
                      <a:pt x="504" y="808"/>
                    </a:lnTo>
                    <a:lnTo>
                      <a:pt x="209" y="649"/>
                    </a:lnTo>
                    <a:lnTo>
                      <a:pt x="0" y="792"/>
                    </a:lnTo>
                    <a:close/>
                  </a:path>
                </a:pathLst>
              </a:custGeom>
              <a:solidFill>
                <a:srgbClr val="00FF00">
                  <a:alpha val="60001"/>
                </a:srgbClr>
              </a:solidFill>
              <a:ln w="9525" cap="flat" cmpd="sng">
                <a:noFill/>
                <a:prstDash val="solid"/>
                <a:round/>
                <a:headEnd type="none" w="med" len="med"/>
                <a:tailEnd type="none" w="med" len="med"/>
              </a:ln>
              <a:effectLst/>
            </p:spPr>
            <p:txBody>
              <a:bodyPr/>
              <a:lstStyle/>
              <a:p>
                <a:endParaRPr lang="th-TH"/>
              </a:p>
            </p:txBody>
          </p:sp>
        </p:grpSp>
        <p:grpSp>
          <p:nvGrpSpPr>
            <p:cNvPr id="281701" name="Group 101"/>
            <p:cNvGrpSpPr>
              <a:grpSpLocks/>
            </p:cNvGrpSpPr>
            <p:nvPr/>
          </p:nvGrpSpPr>
          <p:grpSpPr bwMode="auto">
            <a:xfrm>
              <a:off x="829" y="2445"/>
              <a:ext cx="1431" cy="442"/>
              <a:chOff x="829" y="2445"/>
              <a:chExt cx="1431" cy="442"/>
            </a:xfrm>
          </p:grpSpPr>
          <p:sp>
            <p:nvSpPr>
              <p:cNvPr id="281661" name="Line 61"/>
              <p:cNvSpPr>
                <a:spLocks noChangeShapeType="1"/>
              </p:cNvSpPr>
              <p:nvPr/>
            </p:nvSpPr>
            <p:spPr bwMode="auto">
              <a:xfrm flipH="1">
                <a:off x="1481" y="2694"/>
                <a:ext cx="126" cy="43"/>
              </a:xfrm>
              <a:prstGeom prst="line">
                <a:avLst/>
              </a:prstGeom>
              <a:noFill/>
              <a:ln w="38100">
                <a:solidFill>
                  <a:srgbClr val="0000FF"/>
                </a:solidFill>
                <a:round/>
                <a:headEnd/>
                <a:tailEnd type="triangle" w="med" len="med"/>
              </a:ln>
              <a:effectLst/>
            </p:spPr>
            <p:txBody>
              <a:bodyPr/>
              <a:lstStyle/>
              <a:p>
                <a:endParaRPr lang="th-TH"/>
              </a:p>
            </p:txBody>
          </p:sp>
          <p:grpSp>
            <p:nvGrpSpPr>
              <p:cNvPr id="281700" name="Group 100"/>
              <p:cNvGrpSpPr>
                <a:grpSpLocks/>
              </p:cNvGrpSpPr>
              <p:nvPr/>
            </p:nvGrpSpPr>
            <p:grpSpPr bwMode="auto">
              <a:xfrm>
                <a:off x="829" y="2445"/>
                <a:ext cx="1431" cy="442"/>
                <a:chOff x="985" y="2154"/>
                <a:chExt cx="1485" cy="730"/>
              </a:xfrm>
            </p:grpSpPr>
            <p:sp>
              <p:nvSpPr>
                <p:cNvPr id="281662" name="Freeform 62"/>
                <p:cNvSpPr>
                  <a:spLocks/>
                </p:cNvSpPr>
                <p:nvPr/>
              </p:nvSpPr>
              <p:spPr bwMode="auto">
                <a:xfrm>
                  <a:off x="1146" y="2272"/>
                  <a:ext cx="1147" cy="571"/>
                </a:xfrm>
                <a:custGeom>
                  <a:avLst/>
                  <a:gdLst/>
                  <a:ahLst/>
                  <a:cxnLst>
                    <a:cxn ang="0">
                      <a:pos x="0" y="594"/>
                    </a:cxn>
                    <a:cxn ang="0">
                      <a:pos x="309" y="478"/>
                    </a:cxn>
                    <a:cxn ang="0">
                      <a:pos x="655" y="313"/>
                    </a:cxn>
                    <a:cxn ang="0">
                      <a:pos x="921" y="160"/>
                    </a:cxn>
                    <a:cxn ang="0">
                      <a:pos x="1179" y="0"/>
                    </a:cxn>
                  </a:cxnLst>
                  <a:rect l="0" t="0" r="r" b="b"/>
                  <a:pathLst>
                    <a:path w="1179" h="594">
                      <a:moveTo>
                        <a:pt x="0" y="594"/>
                      </a:moveTo>
                      <a:cubicBezTo>
                        <a:pt x="51" y="575"/>
                        <a:pt x="200" y="525"/>
                        <a:pt x="309" y="478"/>
                      </a:cubicBezTo>
                      <a:cubicBezTo>
                        <a:pt x="418" y="431"/>
                        <a:pt x="554" y="366"/>
                        <a:pt x="655" y="313"/>
                      </a:cubicBezTo>
                      <a:cubicBezTo>
                        <a:pt x="757" y="260"/>
                        <a:pt x="834" y="212"/>
                        <a:pt x="921" y="160"/>
                      </a:cubicBezTo>
                      <a:cubicBezTo>
                        <a:pt x="1008" y="108"/>
                        <a:pt x="1125" y="33"/>
                        <a:pt x="1179" y="0"/>
                      </a:cubicBezTo>
                    </a:path>
                  </a:pathLst>
                </a:custGeom>
                <a:noFill/>
                <a:ln w="38100">
                  <a:solidFill>
                    <a:srgbClr val="0000FF"/>
                  </a:solidFill>
                  <a:round/>
                  <a:headEnd/>
                  <a:tailEnd/>
                </a:ln>
                <a:effectLst/>
              </p:spPr>
              <p:txBody>
                <a:bodyPr/>
                <a:lstStyle/>
                <a:p>
                  <a:endParaRPr lang="th-TH"/>
                </a:p>
              </p:txBody>
            </p:sp>
            <p:sp>
              <p:nvSpPr>
                <p:cNvPr id="281666" name="Freeform 66"/>
                <p:cNvSpPr>
                  <a:spLocks/>
                </p:cNvSpPr>
                <p:nvPr/>
              </p:nvSpPr>
              <p:spPr bwMode="auto">
                <a:xfrm>
                  <a:off x="985" y="2154"/>
                  <a:ext cx="1485" cy="730"/>
                </a:xfrm>
                <a:custGeom>
                  <a:avLst/>
                  <a:gdLst/>
                  <a:ahLst/>
                  <a:cxnLst>
                    <a:cxn ang="0">
                      <a:pos x="0" y="591"/>
                    </a:cxn>
                    <a:cxn ang="0">
                      <a:pos x="336" y="501"/>
                    </a:cxn>
                    <a:cxn ang="0">
                      <a:pos x="756" y="339"/>
                    </a:cxn>
                    <a:cxn ang="0">
                      <a:pos x="1263" y="81"/>
                    </a:cxn>
                    <a:cxn ang="0">
                      <a:pos x="1401" y="0"/>
                    </a:cxn>
                  </a:cxnLst>
                  <a:rect l="0" t="0" r="r" b="b"/>
                  <a:pathLst>
                    <a:path w="1401" h="591">
                      <a:moveTo>
                        <a:pt x="0" y="591"/>
                      </a:moveTo>
                      <a:cubicBezTo>
                        <a:pt x="105" y="567"/>
                        <a:pt x="210" y="543"/>
                        <a:pt x="336" y="501"/>
                      </a:cubicBezTo>
                      <a:cubicBezTo>
                        <a:pt x="462" y="459"/>
                        <a:pt x="602" y="409"/>
                        <a:pt x="756" y="339"/>
                      </a:cubicBezTo>
                      <a:cubicBezTo>
                        <a:pt x="910" y="269"/>
                        <a:pt x="1156" y="137"/>
                        <a:pt x="1263" y="81"/>
                      </a:cubicBezTo>
                      <a:cubicBezTo>
                        <a:pt x="1370" y="25"/>
                        <a:pt x="1385" y="12"/>
                        <a:pt x="1401" y="0"/>
                      </a:cubicBezTo>
                    </a:path>
                  </a:pathLst>
                </a:custGeom>
                <a:noFill/>
                <a:ln w="9525">
                  <a:solidFill>
                    <a:srgbClr val="808080"/>
                  </a:solidFill>
                  <a:round/>
                  <a:headEnd/>
                  <a:tailEnd/>
                </a:ln>
                <a:effectLst/>
              </p:spPr>
              <p:txBody>
                <a:bodyPr/>
                <a:lstStyle/>
                <a:p>
                  <a:endParaRPr lang="th-TH"/>
                </a:p>
              </p:txBody>
            </p:sp>
          </p:grpSp>
        </p:grpSp>
        <p:sp>
          <p:nvSpPr>
            <p:cNvPr id="281667" name="Text Box 67"/>
            <p:cNvSpPr txBox="1">
              <a:spLocks noChangeArrowheads="1"/>
            </p:cNvSpPr>
            <p:nvPr/>
          </p:nvSpPr>
          <p:spPr bwMode="auto">
            <a:xfrm rot="-1179641">
              <a:off x="1422" y="2499"/>
              <a:ext cx="676" cy="135"/>
            </a:xfrm>
            <a:prstGeom prst="rect">
              <a:avLst/>
            </a:prstGeom>
            <a:noFill/>
            <a:ln w="9525">
              <a:noFill/>
              <a:miter lim="800000"/>
              <a:headEnd/>
              <a:tailEnd/>
            </a:ln>
            <a:effectLst/>
          </p:spPr>
          <p:txBody>
            <a:bodyPr>
              <a:spAutoFit/>
            </a:bodyPr>
            <a:lstStyle/>
            <a:p>
              <a:pPr>
                <a:lnSpc>
                  <a:spcPct val="80000"/>
                </a:lnSpc>
              </a:pPr>
              <a:r>
                <a:rPr lang="en-US" sz="1000" i="1">
                  <a:latin typeface="Times New Roman" pitchFamily="18" charset="0"/>
                </a:rPr>
                <a:t>P = const. = P</a:t>
              </a:r>
              <a:r>
                <a:rPr lang="en-US" sz="1000" i="1" baseline="-25000">
                  <a:latin typeface="Times New Roman" pitchFamily="18" charset="0"/>
                </a:rPr>
                <a:t>1</a:t>
              </a:r>
              <a:endParaRPr lang="th-TH" sz="1000" i="1">
                <a:latin typeface="Times New Roman" pitchFamily="18" charset="0"/>
              </a:endParaRPr>
            </a:p>
          </p:txBody>
        </p:sp>
      </p:grpSp>
      <p:grpSp>
        <p:nvGrpSpPr>
          <p:cNvPr id="281706" name="Group 106"/>
          <p:cNvGrpSpPr>
            <a:grpSpLocks/>
          </p:cNvGrpSpPr>
          <p:nvPr/>
        </p:nvGrpSpPr>
        <p:grpSpPr bwMode="auto">
          <a:xfrm>
            <a:off x="5751513" y="417513"/>
            <a:ext cx="2306637" cy="1638300"/>
            <a:chOff x="821" y="1613"/>
            <a:chExt cx="1453" cy="1032"/>
          </a:xfrm>
        </p:grpSpPr>
        <p:grpSp>
          <p:nvGrpSpPr>
            <p:cNvPr id="281704" name="Group 104"/>
            <p:cNvGrpSpPr>
              <a:grpSpLocks/>
            </p:cNvGrpSpPr>
            <p:nvPr/>
          </p:nvGrpSpPr>
          <p:grpSpPr bwMode="auto">
            <a:xfrm>
              <a:off x="821" y="1613"/>
              <a:ext cx="1453" cy="1032"/>
              <a:chOff x="821" y="1613"/>
              <a:chExt cx="1453" cy="1032"/>
            </a:xfrm>
          </p:grpSpPr>
          <p:sp>
            <p:nvSpPr>
              <p:cNvPr id="281669" name="Line 69"/>
              <p:cNvSpPr>
                <a:spLocks noChangeShapeType="1"/>
              </p:cNvSpPr>
              <p:nvPr/>
            </p:nvSpPr>
            <p:spPr bwMode="auto">
              <a:xfrm flipV="1">
                <a:off x="1591" y="2139"/>
                <a:ext cx="127" cy="98"/>
              </a:xfrm>
              <a:prstGeom prst="line">
                <a:avLst/>
              </a:prstGeom>
              <a:noFill/>
              <a:ln w="38100">
                <a:solidFill>
                  <a:srgbClr val="0000FF"/>
                </a:solidFill>
                <a:round/>
                <a:headEnd/>
                <a:tailEnd type="triangle" w="med" len="med"/>
              </a:ln>
              <a:effectLst/>
            </p:spPr>
            <p:txBody>
              <a:bodyPr/>
              <a:lstStyle/>
              <a:p>
                <a:endParaRPr lang="th-TH"/>
              </a:p>
            </p:txBody>
          </p:sp>
          <p:grpSp>
            <p:nvGrpSpPr>
              <p:cNvPr id="281698" name="Group 98"/>
              <p:cNvGrpSpPr>
                <a:grpSpLocks/>
              </p:cNvGrpSpPr>
              <p:nvPr/>
            </p:nvGrpSpPr>
            <p:grpSpPr bwMode="auto">
              <a:xfrm>
                <a:off x="821" y="1613"/>
                <a:ext cx="1453" cy="1032"/>
                <a:chOff x="932" y="1574"/>
                <a:chExt cx="1522" cy="474"/>
              </a:xfrm>
            </p:grpSpPr>
            <p:sp>
              <p:nvSpPr>
                <p:cNvPr id="281671" name="Freeform 71"/>
                <p:cNvSpPr>
                  <a:spLocks/>
                </p:cNvSpPr>
                <p:nvPr/>
              </p:nvSpPr>
              <p:spPr bwMode="auto">
                <a:xfrm>
                  <a:off x="932" y="1574"/>
                  <a:ext cx="1522" cy="474"/>
                </a:xfrm>
                <a:custGeom>
                  <a:avLst/>
                  <a:gdLst/>
                  <a:ahLst/>
                  <a:cxnLst>
                    <a:cxn ang="0">
                      <a:pos x="0" y="1022"/>
                    </a:cxn>
                    <a:cxn ang="0">
                      <a:pos x="339" y="839"/>
                    </a:cxn>
                    <a:cxn ang="0">
                      <a:pos x="669" y="560"/>
                    </a:cxn>
                    <a:cxn ang="0">
                      <a:pos x="921" y="296"/>
                    </a:cxn>
                    <a:cxn ang="0">
                      <a:pos x="1162" y="0"/>
                    </a:cxn>
                  </a:cxnLst>
                  <a:rect l="0" t="0" r="r" b="b"/>
                  <a:pathLst>
                    <a:path w="1162" h="1022">
                      <a:moveTo>
                        <a:pt x="0" y="1022"/>
                      </a:moveTo>
                      <a:cubicBezTo>
                        <a:pt x="56" y="992"/>
                        <a:pt x="228" y="916"/>
                        <a:pt x="339" y="839"/>
                      </a:cubicBezTo>
                      <a:cubicBezTo>
                        <a:pt x="450" y="762"/>
                        <a:pt x="572" y="650"/>
                        <a:pt x="669" y="560"/>
                      </a:cubicBezTo>
                      <a:cubicBezTo>
                        <a:pt x="766" y="470"/>
                        <a:pt x="839" y="389"/>
                        <a:pt x="921" y="296"/>
                      </a:cubicBezTo>
                      <a:cubicBezTo>
                        <a:pt x="1003" y="203"/>
                        <a:pt x="1112" y="62"/>
                        <a:pt x="1162" y="0"/>
                      </a:cubicBezTo>
                    </a:path>
                  </a:pathLst>
                </a:custGeom>
                <a:noFill/>
                <a:ln w="9525">
                  <a:solidFill>
                    <a:srgbClr val="808080"/>
                  </a:solidFill>
                  <a:round/>
                  <a:headEnd/>
                  <a:tailEnd/>
                </a:ln>
                <a:effectLst/>
              </p:spPr>
              <p:txBody>
                <a:bodyPr/>
                <a:lstStyle/>
                <a:p>
                  <a:endParaRPr lang="th-TH"/>
                </a:p>
              </p:txBody>
            </p:sp>
            <p:sp>
              <p:nvSpPr>
                <p:cNvPr id="281672" name="Freeform 72"/>
                <p:cNvSpPr>
                  <a:spLocks/>
                </p:cNvSpPr>
                <p:nvPr/>
              </p:nvSpPr>
              <p:spPr bwMode="auto">
                <a:xfrm>
                  <a:off x="1110" y="1663"/>
                  <a:ext cx="1143" cy="350"/>
                </a:xfrm>
                <a:custGeom>
                  <a:avLst/>
                  <a:gdLst/>
                  <a:ahLst/>
                  <a:cxnLst>
                    <a:cxn ang="0">
                      <a:pos x="0" y="1022"/>
                    </a:cxn>
                    <a:cxn ang="0">
                      <a:pos x="312" y="845"/>
                    </a:cxn>
                    <a:cxn ang="0">
                      <a:pos x="657" y="560"/>
                    </a:cxn>
                    <a:cxn ang="0">
                      <a:pos x="921" y="296"/>
                    </a:cxn>
                    <a:cxn ang="0">
                      <a:pos x="1162" y="0"/>
                    </a:cxn>
                  </a:cxnLst>
                  <a:rect l="0" t="0" r="r" b="b"/>
                  <a:pathLst>
                    <a:path w="1162" h="1022">
                      <a:moveTo>
                        <a:pt x="0" y="1022"/>
                      </a:moveTo>
                      <a:cubicBezTo>
                        <a:pt x="52" y="993"/>
                        <a:pt x="202" y="922"/>
                        <a:pt x="312" y="845"/>
                      </a:cubicBezTo>
                      <a:cubicBezTo>
                        <a:pt x="422" y="768"/>
                        <a:pt x="556" y="651"/>
                        <a:pt x="657" y="560"/>
                      </a:cubicBezTo>
                      <a:cubicBezTo>
                        <a:pt x="758" y="469"/>
                        <a:pt x="837" y="389"/>
                        <a:pt x="921" y="296"/>
                      </a:cubicBezTo>
                      <a:cubicBezTo>
                        <a:pt x="1005" y="203"/>
                        <a:pt x="1112" y="62"/>
                        <a:pt x="1162" y="0"/>
                      </a:cubicBezTo>
                    </a:path>
                  </a:pathLst>
                </a:custGeom>
                <a:noFill/>
                <a:ln w="38100">
                  <a:solidFill>
                    <a:srgbClr val="0000FF"/>
                  </a:solidFill>
                  <a:round/>
                  <a:headEnd/>
                  <a:tailEnd/>
                </a:ln>
                <a:effectLst/>
              </p:spPr>
              <p:txBody>
                <a:bodyPr/>
                <a:lstStyle/>
                <a:p>
                  <a:endParaRPr lang="th-TH"/>
                </a:p>
              </p:txBody>
            </p:sp>
          </p:grpSp>
        </p:grpSp>
        <p:grpSp>
          <p:nvGrpSpPr>
            <p:cNvPr id="281673" name="Group 73"/>
            <p:cNvGrpSpPr>
              <a:grpSpLocks/>
            </p:cNvGrpSpPr>
            <p:nvPr/>
          </p:nvGrpSpPr>
          <p:grpSpPr bwMode="auto">
            <a:xfrm>
              <a:off x="2047" y="1710"/>
              <a:ext cx="206" cy="155"/>
              <a:chOff x="4450" y="1953"/>
              <a:chExt cx="167" cy="127"/>
            </a:xfrm>
          </p:grpSpPr>
          <p:sp>
            <p:nvSpPr>
              <p:cNvPr id="281674" name="Text Box 74"/>
              <p:cNvSpPr txBox="1">
                <a:spLocks noChangeArrowheads="1"/>
              </p:cNvSpPr>
              <p:nvPr/>
            </p:nvSpPr>
            <p:spPr bwMode="auto">
              <a:xfrm>
                <a:off x="4482" y="1953"/>
                <a:ext cx="135" cy="127"/>
              </a:xfrm>
              <a:prstGeom prst="rect">
                <a:avLst/>
              </a:prstGeom>
              <a:noFill/>
              <a:ln w="9525">
                <a:noFill/>
                <a:miter lim="800000"/>
                <a:headEnd/>
                <a:tailEnd/>
              </a:ln>
              <a:effectLst/>
            </p:spPr>
            <p:txBody>
              <a:bodyPr>
                <a:spAutoFit/>
              </a:bodyPr>
              <a:lstStyle/>
              <a:p>
                <a:pPr>
                  <a:spcBef>
                    <a:spcPct val="50000"/>
                  </a:spcBef>
                </a:pPr>
                <a:r>
                  <a:rPr lang="en-US" sz="1000" i="1">
                    <a:latin typeface="Times New Roman" pitchFamily="18" charset="0"/>
                  </a:rPr>
                  <a:t>3</a:t>
                </a:r>
                <a:endParaRPr lang="th-TH" sz="1000" i="1">
                  <a:latin typeface="Times New Roman" pitchFamily="18" charset="0"/>
                </a:endParaRPr>
              </a:p>
            </p:txBody>
          </p:sp>
          <p:sp>
            <p:nvSpPr>
              <p:cNvPr id="281675" name="Oval 75"/>
              <p:cNvSpPr>
                <a:spLocks noChangeArrowheads="1"/>
              </p:cNvSpPr>
              <p:nvPr/>
            </p:nvSpPr>
            <p:spPr bwMode="auto">
              <a:xfrm>
                <a:off x="4450" y="2006"/>
                <a:ext cx="56" cy="56"/>
              </a:xfrm>
              <a:prstGeom prst="ellipse">
                <a:avLst/>
              </a:prstGeom>
              <a:solidFill>
                <a:srgbClr val="808080"/>
              </a:solidFill>
              <a:ln w="9525">
                <a:solidFill>
                  <a:schemeClr val="tx1"/>
                </a:solidFill>
                <a:round/>
                <a:headEnd/>
                <a:tailEnd/>
              </a:ln>
              <a:effectLst/>
            </p:spPr>
            <p:txBody>
              <a:bodyPr wrap="none" anchor="ctr"/>
              <a:lstStyle/>
              <a:p>
                <a:endParaRPr lang="th-TH"/>
              </a:p>
            </p:txBody>
          </p:sp>
        </p:grpSp>
        <p:sp>
          <p:nvSpPr>
            <p:cNvPr id="281676" name="Text Box 76"/>
            <p:cNvSpPr txBox="1">
              <a:spLocks noChangeArrowheads="1"/>
            </p:cNvSpPr>
            <p:nvPr/>
          </p:nvSpPr>
          <p:spPr bwMode="auto">
            <a:xfrm rot="-1916197">
              <a:off x="1020" y="2194"/>
              <a:ext cx="750" cy="135"/>
            </a:xfrm>
            <a:prstGeom prst="rect">
              <a:avLst/>
            </a:prstGeom>
            <a:noFill/>
            <a:ln w="9525">
              <a:noFill/>
              <a:miter lim="800000"/>
              <a:headEnd/>
              <a:tailEnd/>
            </a:ln>
            <a:effectLst/>
          </p:spPr>
          <p:txBody>
            <a:bodyPr>
              <a:spAutoFit/>
            </a:bodyPr>
            <a:lstStyle/>
            <a:p>
              <a:pPr>
                <a:lnSpc>
                  <a:spcPct val="80000"/>
                </a:lnSpc>
              </a:pPr>
              <a:r>
                <a:rPr lang="en-US" sz="1000" i="1">
                  <a:latin typeface="Times New Roman" pitchFamily="18" charset="0"/>
                </a:rPr>
                <a:t>P = const. = P</a:t>
              </a:r>
              <a:r>
                <a:rPr lang="en-US" sz="1000" i="1" baseline="-25000">
                  <a:latin typeface="Times New Roman" pitchFamily="18" charset="0"/>
                </a:rPr>
                <a:t>2</a:t>
              </a:r>
              <a:endParaRPr lang="th-TH" sz="1000" i="1">
                <a:latin typeface="Times New Roman" pitchFamily="18" charset="0"/>
              </a:endParaRPr>
            </a:p>
          </p:txBody>
        </p:sp>
        <p:grpSp>
          <p:nvGrpSpPr>
            <p:cNvPr id="281705" name="Group 105"/>
            <p:cNvGrpSpPr>
              <a:grpSpLocks/>
            </p:cNvGrpSpPr>
            <p:nvPr/>
          </p:nvGrpSpPr>
          <p:grpSpPr bwMode="auto">
            <a:xfrm>
              <a:off x="1488" y="1674"/>
              <a:ext cx="343" cy="451"/>
              <a:chOff x="1488" y="1674"/>
              <a:chExt cx="343" cy="451"/>
            </a:xfrm>
          </p:grpSpPr>
          <p:sp>
            <p:nvSpPr>
              <p:cNvPr id="281670" name="Rectangle 70"/>
              <p:cNvSpPr>
                <a:spLocks noChangeArrowheads="1"/>
              </p:cNvSpPr>
              <p:nvPr/>
            </p:nvSpPr>
            <p:spPr bwMode="auto">
              <a:xfrm>
                <a:off x="1612" y="1724"/>
                <a:ext cx="219" cy="173"/>
              </a:xfrm>
              <a:prstGeom prst="rect">
                <a:avLst/>
              </a:prstGeom>
              <a:noFill/>
              <a:ln w="9525" algn="ctr">
                <a:noFill/>
                <a:miter lim="800000"/>
                <a:headEnd/>
                <a:tailEnd/>
              </a:ln>
              <a:effectLst/>
            </p:spPr>
            <p:txBody>
              <a:bodyPr wrap="none">
                <a:spAutoFit/>
              </a:bodyPr>
              <a:lstStyle/>
              <a:p>
                <a:pPr algn="ctr"/>
                <a:r>
                  <a:rPr lang="en-US" sz="1200" i="1"/>
                  <a:t>q</a:t>
                </a:r>
                <a:r>
                  <a:rPr lang="en-US" sz="1200" i="1" baseline="-25000"/>
                  <a:t>in</a:t>
                </a:r>
                <a:endParaRPr lang="th-TH" sz="1200" i="1"/>
              </a:p>
            </p:txBody>
          </p:sp>
          <p:sp>
            <p:nvSpPr>
              <p:cNvPr id="281677" name="Freeform 77"/>
              <p:cNvSpPr>
                <a:spLocks/>
              </p:cNvSpPr>
              <p:nvPr/>
            </p:nvSpPr>
            <p:spPr bwMode="auto">
              <a:xfrm rot="9971544" flipH="1">
                <a:off x="1488" y="1674"/>
                <a:ext cx="212" cy="451"/>
              </a:xfrm>
              <a:custGeom>
                <a:avLst/>
                <a:gdLst/>
                <a:ahLst/>
                <a:cxnLst>
                  <a:cxn ang="0">
                    <a:pos x="0" y="792"/>
                  </a:cxn>
                  <a:cxn ang="0">
                    <a:pos x="24" y="640"/>
                  </a:cxn>
                  <a:cxn ang="0">
                    <a:pos x="88" y="432"/>
                  </a:cxn>
                  <a:cxn ang="0">
                    <a:pos x="184" y="248"/>
                  </a:cxn>
                  <a:cxn ang="0">
                    <a:pos x="288" y="104"/>
                  </a:cxn>
                  <a:cxn ang="0">
                    <a:pos x="206" y="64"/>
                  </a:cxn>
                  <a:cxn ang="0">
                    <a:pos x="456" y="0"/>
                  </a:cxn>
                  <a:cxn ang="0">
                    <a:pos x="503" y="202"/>
                  </a:cxn>
                  <a:cxn ang="0">
                    <a:pos x="437" y="166"/>
                  </a:cxn>
                  <a:cxn ang="0">
                    <a:pos x="404" y="229"/>
                  </a:cxn>
                  <a:cxn ang="0">
                    <a:pos x="392" y="336"/>
                  </a:cxn>
                  <a:cxn ang="0">
                    <a:pos x="392" y="472"/>
                  </a:cxn>
                  <a:cxn ang="0">
                    <a:pos x="408" y="608"/>
                  </a:cxn>
                  <a:cxn ang="0">
                    <a:pos x="432" y="672"/>
                  </a:cxn>
                  <a:cxn ang="0">
                    <a:pos x="472" y="768"/>
                  </a:cxn>
                  <a:cxn ang="0">
                    <a:pos x="504" y="808"/>
                  </a:cxn>
                  <a:cxn ang="0">
                    <a:pos x="209" y="649"/>
                  </a:cxn>
                  <a:cxn ang="0">
                    <a:pos x="0" y="792"/>
                  </a:cxn>
                </a:cxnLst>
                <a:rect l="0" t="0" r="r" b="b"/>
                <a:pathLst>
                  <a:path w="504" h="808">
                    <a:moveTo>
                      <a:pt x="0" y="792"/>
                    </a:moveTo>
                    <a:lnTo>
                      <a:pt x="24" y="640"/>
                    </a:lnTo>
                    <a:lnTo>
                      <a:pt x="88" y="432"/>
                    </a:lnTo>
                    <a:lnTo>
                      <a:pt x="184" y="248"/>
                    </a:lnTo>
                    <a:lnTo>
                      <a:pt x="288" y="104"/>
                    </a:lnTo>
                    <a:lnTo>
                      <a:pt x="206" y="64"/>
                    </a:lnTo>
                    <a:lnTo>
                      <a:pt x="456" y="0"/>
                    </a:lnTo>
                    <a:lnTo>
                      <a:pt x="503" y="202"/>
                    </a:lnTo>
                    <a:lnTo>
                      <a:pt x="437" y="166"/>
                    </a:lnTo>
                    <a:lnTo>
                      <a:pt x="404" y="229"/>
                    </a:lnTo>
                    <a:lnTo>
                      <a:pt x="392" y="336"/>
                    </a:lnTo>
                    <a:lnTo>
                      <a:pt x="392" y="472"/>
                    </a:lnTo>
                    <a:lnTo>
                      <a:pt x="408" y="608"/>
                    </a:lnTo>
                    <a:lnTo>
                      <a:pt x="432" y="672"/>
                    </a:lnTo>
                    <a:lnTo>
                      <a:pt x="472" y="768"/>
                    </a:lnTo>
                    <a:lnTo>
                      <a:pt x="504" y="808"/>
                    </a:lnTo>
                    <a:lnTo>
                      <a:pt x="209" y="649"/>
                    </a:lnTo>
                    <a:lnTo>
                      <a:pt x="0" y="792"/>
                    </a:lnTo>
                    <a:close/>
                  </a:path>
                </a:pathLst>
              </a:custGeom>
              <a:solidFill>
                <a:srgbClr val="FF0000"/>
              </a:solidFill>
              <a:ln w="9525" cap="flat" cmpd="sng">
                <a:noFill/>
                <a:prstDash val="solid"/>
                <a:round/>
                <a:headEnd type="none" w="med" len="med"/>
                <a:tailEnd type="none" w="med" len="med"/>
              </a:ln>
              <a:effectLst/>
            </p:spPr>
            <p:txBody>
              <a:bodyPr/>
              <a:lstStyle/>
              <a:p>
                <a:endParaRPr lang="th-TH"/>
              </a:p>
            </p:txBody>
          </p:sp>
        </p:grpSp>
      </p:grpSp>
      <p:grpSp>
        <p:nvGrpSpPr>
          <p:cNvPr id="281707" name="Group 107"/>
          <p:cNvGrpSpPr>
            <a:grpSpLocks/>
          </p:cNvGrpSpPr>
          <p:nvPr/>
        </p:nvGrpSpPr>
        <p:grpSpPr bwMode="auto">
          <a:xfrm>
            <a:off x="5776913" y="1662113"/>
            <a:ext cx="485775" cy="1439862"/>
            <a:chOff x="270" y="2196"/>
            <a:chExt cx="306" cy="907"/>
          </a:xfrm>
        </p:grpSpPr>
        <p:sp>
          <p:nvSpPr>
            <p:cNvPr id="281679" name="Line 79"/>
            <p:cNvSpPr>
              <a:spLocks noChangeShapeType="1"/>
            </p:cNvSpPr>
            <p:nvPr/>
          </p:nvSpPr>
          <p:spPr bwMode="auto">
            <a:xfrm flipV="1">
              <a:off x="423" y="2416"/>
              <a:ext cx="0" cy="126"/>
            </a:xfrm>
            <a:prstGeom prst="line">
              <a:avLst/>
            </a:prstGeom>
            <a:noFill/>
            <a:ln w="38100">
              <a:solidFill>
                <a:srgbClr val="0000FF"/>
              </a:solidFill>
              <a:round/>
              <a:headEnd/>
              <a:tailEnd type="triangle" w="med" len="med"/>
            </a:ln>
            <a:effectLst/>
          </p:spPr>
          <p:txBody>
            <a:bodyPr/>
            <a:lstStyle/>
            <a:p>
              <a:endParaRPr lang="th-TH"/>
            </a:p>
          </p:txBody>
        </p:sp>
        <p:sp>
          <p:nvSpPr>
            <p:cNvPr id="281680" name="Line 80"/>
            <p:cNvSpPr>
              <a:spLocks noChangeShapeType="1"/>
            </p:cNvSpPr>
            <p:nvPr/>
          </p:nvSpPr>
          <p:spPr bwMode="auto">
            <a:xfrm>
              <a:off x="420" y="2354"/>
              <a:ext cx="3" cy="312"/>
            </a:xfrm>
            <a:prstGeom prst="line">
              <a:avLst/>
            </a:prstGeom>
            <a:noFill/>
            <a:ln w="38100">
              <a:solidFill>
                <a:srgbClr val="0000FF"/>
              </a:solidFill>
              <a:round/>
              <a:headEnd/>
              <a:tailEnd/>
            </a:ln>
            <a:effectLst/>
          </p:spPr>
          <p:txBody>
            <a:bodyPr/>
            <a:lstStyle/>
            <a:p>
              <a:endParaRPr lang="th-TH"/>
            </a:p>
          </p:txBody>
        </p:sp>
        <p:grpSp>
          <p:nvGrpSpPr>
            <p:cNvPr id="281681" name="Group 81"/>
            <p:cNvGrpSpPr>
              <a:grpSpLocks/>
            </p:cNvGrpSpPr>
            <p:nvPr/>
          </p:nvGrpSpPr>
          <p:grpSpPr bwMode="auto">
            <a:xfrm>
              <a:off x="340" y="2196"/>
              <a:ext cx="135" cy="187"/>
              <a:chOff x="3517" y="2656"/>
              <a:chExt cx="135" cy="196"/>
            </a:xfrm>
          </p:grpSpPr>
          <p:sp>
            <p:nvSpPr>
              <p:cNvPr id="281682" name="Text Box 82"/>
              <p:cNvSpPr txBox="1">
                <a:spLocks noChangeArrowheads="1"/>
              </p:cNvSpPr>
              <p:nvPr/>
            </p:nvSpPr>
            <p:spPr bwMode="auto">
              <a:xfrm>
                <a:off x="3517" y="2656"/>
                <a:ext cx="135" cy="161"/>
              </a:xfrm>
              <a:prstGeom prst="rect">
                <a:avLst/>
              </a:prstGeom>
              <a:noFill/>
              <a:ln w="9525">
                <a:noFill/>
                <a:miter lim="800000"/>
                <a:headEnd/>
                <a:tailEnd/>
              </a:ln>
              <a:effectLst/>
            </p:spPr>
            <p:txBody>
              <a:bodyPr>
                <a:spAutoFit/>
              </a:bodyPr>
              <a:lstStyle/>
              <a:p>
                <a:pPr>
                  <a:spcBef>
                    <a:spcPct val="50000"/>
                  </a:spcBef>
                </a:pPr>
                <a:r>
                  <a:rPr lang="en-US" sz="1000" i="1">
                    <a:latin typeface="Times New Roman" pitchFamily="18" charset="0"/>
                  </a:rPr>
                  <a:t>2</a:t>
                </a:r>
                <a:endParaRPr lang="th-TH" sz="1000" i="1">
                  <a:latin typeface="Times New Roman" pitchFamily="18" charset="0"/>
                </a:endParaRPr>
              </a:p>
            </p:txBody>
          </p:sp>
          <p:sp>
            <p:nvSpPr>
              <p:cNvPr id="281683" name="Oval 83"/>
              <p:cNvSpPr>
                <a:spLocks noChangeArrowheads="1"/>
              </p:cNvSpPr>
              <p:nvPr/>
            </p:nvSpPr>
            <p:spPr bwMode="auto">
              <a:xfrm>
                <a:off x="3569" y="2796"/>
                <a:ext cx="56" cy="56"/>
              </a:xfrm>
              <a:prstGeom prst="ellipse">
                <a:avLst/>
              </a:prstGeom>
              <a:solidFill>
                <a:srgbClr val="808080"/>
              </a:solidFill>
              <a:ln w="9525">
                <a:solidFill>
                  <a:schemeClr val="tx1"/>
                </a:solidFill>
                <a:round/>
                <a:headEnd/>
                <a:tailEnd/>
              </a:ln>
              <a:effectLst/>
            </p:spPr>
            <p:txBody>
              <a:bodyPr wrap="none" anchor="ctr"/>
              <a:lstStyle/>
              <a:p>
                <a:endParaRPr lang="th-TH"/>
              </a:p>
            </p:txBody>
          </p:sp>
        </p:grpSp>
        <p:grpSp>
          <p:nvGrpSpPr>
            <p:cNvPr id="281684" name="Group 84"/>
            <p:cNvGrpSpPr>
              <a:grpSpLocks/>
            </p:cNvGrpSpPr>
            <p:nvPr/>
          </p:nvGrpSpPr>
          <p:grpSpPr bwMode="auto">
            <a:xfrm>
              <a:off x="270" y="2641"/>
              <a:ext cx="306" cy="462"/>
              <a:chOff x="2775" y="3140"/>
              <a:chExt cx="306" cy="462"/>
            </a:xfrm>
          </p:grpSpPr>
          <p:sp>
            <p:nvSpPr>
              <p:cNvPr id="281685" name="Line 85"/>
              <p:cNvSpPr>
                <a:spLocks noChangeShapeType="1"/>
              </p:cNvSpPr>
              <p:nvPr/>
            </p:nvSpPr>
            <p:spPr bwMode="auto">
              <a:xfrm flipV="1">
                <a:off x="2926" y="3159"/>
                <a:ext cx="3" cy="304"/>
              </a:xfrm>
              <a:prstGeom prst="line">
                <a:avLst/>
              </a:prstGeom>
              <a:noFill/>
              <a:ln w="12700">
                <a:solidFill>
                  <a:srgbClr val="FF0000"/>
                </a:solidFill>
                <a:prstDash val="dashDot"/>
                <a:round/>
                <a:headEnd/>
                <a:tailEnd/>
              </a:ln>
              <a:effectLst/>
            </p:spPr>
            <p:txBody>
              <a:bodyPr/>
              <a:lstStyle/>
              <a:p>
                <a:endParaRPr lang="th-TH"/>
              </a:p>
            </p:txBody>
          </p:sp>
          <p:sp>
            <p:nvSpPr>
              <p:cNvPr id="281686" name="Text Box 86"/>
              <p:cNvSpPr txBox="1">
                <a:spLocks noChangeArrowheads="1"/>
              </p:cNvSpPr>
              <p:nvPr/>
            </p:nvSpPr>
            <p:spPr bwMode="auto">
              <a:xfrm>
                <a:off x="2775" y="3448"/>
                <a:ext cx="306" cy="154"/>
              </a:xfrm>
              <a:prstGeom prst="rect">
                <a:avLst/>
              </a:prstGeom>
              <a:noFill/>
              <a:ln w="9525">
                <a:noFill/>
                <a:miter lim="800000"/>
                <a:headEnd/>
                <a:tailEnd/>
              </a:ln>
              <a:effectLst/>
            </p:spPr>
            <p:txBody>
              <a:bodyPr>
                <a:spAutoFit/>
              </a:bodyPr>
              <a:lstStyle/>
              <a:p>
                <a:pPr>
                  <a:spcBef>
                    <a:spcPct val="50000"/>
                  </a:spcBef>
                </a:pPr>
                <a:r>
                  <a:rPr lang="en-US" sz="1000" i="1">
                    <a:latin typeface="Times New Roman" pitchFamily="18" charset="0"/>
                  </a:rPr>
                  <a:t>s</a:t>
                </a:r>
                <a:r>
                  <a:rPr lang="en-US" sz="1000" i="1" baseline="-25000">
                    <a:latin typeface="Times New Roman" pitchFamily="18" charset="0"/>
                  </a:rPr>
                  <a:t>1</a:t>
                </a:r>
                <a:r>
                  <a:rPr lang="en-US" sz="1000" i="1">
                    <a:latin typeface="Times New Roman" pitchFamily="18" charset="0"/>
                  </a:rPr>
                  <a:t>=s</a:t>
                </a:r>
                <a:r>
                  <a:rPr lang="en-US" sz="1000" i="1" baseline="-25000">
                    <a:latin typeface="Times New Roman" pitchFamily="18" charset="0"/>
                  </a:rPr>
                  <a:t>2</a:t>
                </a:r>
                <a:endParaRPr lang="th-TH" sz="1000" i="1">
                  <a:latin typeface="Times New Roman" pitchFamily="18" charset="0"/>
                </a:endParaRPr>
              </a:p>
            </p:txBody>
          </p:sp>
          <p:sp>
            <p:nvSpPr>
              <p:cNvPr id="281687" name="Text Box 87"/>
              <p:cNvSpPr txBox="1">
                <a:spLocks noChangeArrowheads="1"/>
              </p:cNvSpPr>
              <p:nvPr/>
            </p:nvSpPr>
            <p:spPr bwMode="auto">
              <a:xfrm>
                <a:off x="2780" y="3161"/>
                <a:ext cx="135" cy="153"/>
              </a:xfrm>
              <a:prstGeom prst="rect">
                <a:avLst/>
              </a:prstGeom>
              <a:noFill/>
              <a:ln w="9525">
                <a:noFill/>
                <a:miter lim="800000"/>
                <a:headEnd/>
                <a:tailEnd/>
              </a:ln>
              <a:effectLst/>
            </p:spPr>
            <p:txBody>
              <a:bodyPr>
                <a:spAutoFit/>
              </a:bodyPr>
              <a:lstStyle/>
              <a:p>
                <a:pPr>
                  <a:spcBef>
                    <a:spcPct val="50000"/>
                  </a:spcBef>
                </a:pPr>
                <a:r>
                  <a:rPr lang="en-US" sz="1000" i="1">
                    <a:latin typeface="Times New Roman" pitchFamily="18" charset="0"/>
                  </a:rPr>
                  <a:t>1</a:t>
                </a:r>
                <a:endParaRPr lang="th-TH" sz="1000" i="1">
                  <a:latin typeface="Times New Roman" pitchFamily="18" charset="0"/>
                </a:endParaRPr>
              </a:p>
            </p:txBody>
          </p:sp>
          <p:sp>
            <p:nvSpPr>
              <p:cNvPr id="281688" name="Oval 88"/>
              <p:cNvSpPr>
                <a:spLocks noChangeArrowheads="1"/>
              </p:cNvSpPr>
              <p:nvPr/>
            </p:nvSpPr>
            <p:spPr bwMode="auto">
              <a:xfrm>
                <a:off x="2901" y="3140"/>
                <a:ext cx="56" cy="53"/>
              </a:xfrm>
              <a:prstGeom prst="ellipse">
                <a:avLst/>
              </a:prstGeom>
              <a:solidFill>
                <a:srgbClr val="808080"/>
              </a:solidFill>
              <a:ln w="9525">
                <a:solidFill>
                  <a:schemeClr val="tx1"/>
                </a:solidFill>
                <a:round/>
                <a:headEnd/>
                <a:tailEnd/>
              </a:ln>
              <a:effectLst/>
            </p:spPr>
            <p:txBody>
              <a:bodyPr wrap="none" anchor="ctr"/>
              <a:lstStyle/>
              <a:p>
                <a:endParaRPr lang="th-TH"/>
              </a:p>
            </p:txBody>
          </p:sp>
        </p:grpSp>
      </p:grpSp>
      <p:grpSp>
        <p:nvGrpSpPr>
          <p:cNvPr id="281709" name="Group 109"/>
          <p:cNvGrpSpPr>
            <a:grpSpLocks/>
          </p:cNvGrpSpPr>
          <p:nvPr/>
        </p:nvGrpSpPr>
        <p:grpSpPr bwMode="auto">
          <a:xfrm>
            <a:off x="7516813" y="746125"/>
            <a:ext cx="485775" cy="2284413"/>
            <a:chOff x="1933" y="1820"/>
            <a:chExt cx="306" cy="1439"/>
          </a:xfrm>
        </p:grpSpPr>
        <p:sp>
          <p:nvSpPr>
            <p:cNvPr id="281690" name="Line 90"/>
            <p:cNvSpPr>
              <a:spLocks noChangeShapeType="1"/>
            </p:cNvSpPr>
            <p:nvPr/>
          </p:nvSpPr>
          <p:spPr bwMode="auto">
            <a:xfrm flipV="1">
              <a:off x="2078" y="2505"/>
              <a:ext cx="3" cy="634"/>
            </a:xfrm>
            <a:prstGeom prst="line">
              <a:avLst/>
            </a:prstGeom>
            <a:noFill/>
            <a:ln w="12700">
              <a:solidFill>
                <a:srgbClr val="FF0000"/>
              </a:solidFill>
              <a:prstDash val="dashDot"/>
              <a:round/>
              <a:headEnd/>
              <a:tailEnd/>
            </a:ln>
            <a:effectLst/>
          </p:spPr>
          <p:txBody>
            <a:bodyPr/>
            <a:lstStyle/>
            <a:p>
              <a:endParaRPr lang="th-TH"/>
            </a:p>
          </p:txBody>
        </p:sp>
        <p:sp>
          <p:nvSpPr>
            <p:cNvPr id="281691" name="Text Box 91"/>
            <p:cNvSpPr txBox="1">
              <a:spLocks noChangeArrowheads="1"/>
            </p:cNvSpPr>
            <p:nvPr/>
          </p:nvSpPr>
          <p:spPr bwMode="auto">
            <a:xfrm>
              <a:off x="1933" y="3105"/>
              <a:ext cx="306" cy="154"/>
            </a:xfrm>
            <a:prstGeom prst="rect">
              <a:avLst/>
            </a:prstGeom>
            <a:noFill/>
            <a:ln w="9525">
              <a:noFill/>
              <a:miter lim="800000"/>
              <a:headEnd/>
              <a:tailEnd/>
            </a:ln>
            <a:effectLst/>
          </p:spPr>
          <p:txBody>
            <a:bodyPr>
              <a:spAutoFit/>
            </a:bodyPr>
            <a:lstStyle/>
            <a:p>
              <a:pPr>
                <a:spcBef>
                  <a:spcPct val="50000"/>
                </a:spcBef>
              </a:pPr>
              <a:r>
                <a:rPr lang="en-US" sz="1000" i="1">
                  <a:latin typeface="Times New Roman" pitchFamily="18" charset="0"/>
                </a:rPr>
                <a:t>s</a:t>
              </a:r>
              <a:r>
                <a:rPr lang="en-US" sz="1000" i="1" baseline="-25000">
                  <a:latin typeface="Times New Roman" pitchFamily="18" charset="0"/>
                </a:rPr>
                <a:t>3</a:t>
              </a:r>
              <a:r>
                <a:rPr lang="en-US" sz="1000" i="1">
                  <a:latin typeface="Times New Roman" pitchFamily="18" charset="0"/>
                </a:rPr>
                <a:t>=s</a:t>
              </a:r>
              <a:r>
                <a:rPr lang="en-US" sz="1000" i="1" baseline="-25000">
                  <a:latin typeface="Times New Roman" pitchFamily="18" charset="0"/>
                </a:rPr>
                <a:t>4</a:t>
              </a:r>
              <a:endParaRPr lang="th-TH" sz="1000" i="1">
                <a:latin typeface="Times New Roman" pitchFamily="18" charset="0"/>
              </a:endParaRPr>
            </a:p>
          </p:txBody>
        </p:sp>
        <p:grpSp>
          <p:nvGrpSpPr>
            <p:cNvPr id="281708" name="Group 108"/>
            <p:cNvGrpSpPr>
              <a:grpSpLocks/>
            </p:cNvGrpSpPr>
            <p:nvPr/>
          </p:nvGrpSpPr>
          <p:grpSpPr bwMode="auto">
            <a:xfrm>
              <a:off x="2079" y="1820"/>
              <a:ext cx="2" cy="699"/>
              <a:chOff x="2079" y="1820"/>
              <a:chExt cx="2" cy="699"/>
            </a:xfrm>
          </p:grpSpPr>
          <p:sp>
            <p:nvSpPr>
              <p:cNvPr id="281692" name="Line 92"/>
              <p:cNvSpPr>
                <a:spLocks noChangeShapeType="1"/>
              </p:cNvSpPr>
              <p:nvPr/>
            </p:nvSpPr>
            <p:spPr bwMode="auto">
              <a:xfrm>
                <a:off x="2079" y="2126"/>
                <a:ext cx="0" cy="111"/>
              </a:xfrm>
              <a:prstGeom prst="line">
                <a:avLst/>
              </a:prstGeom>
              <a:noFill/>
              <a:ln w="38100">
                <a:solidFill>
                  <a:srgbClr val="0000FF"/>
                </a:solidFill>
                <a:round/>
                <a:headEnd/>
                <a:tailEnd type="triangle" w="med" len="med"/>
              </a:ln>
              <a:effectLst/>
            </p:spPr>
            <p:txBody>
              <a:bodyPr/>
              <a:lstStyle/>
              <a:p>
                <a:endParaRPr lang="th-TH"/>
              </a:p>
            </p:txBody>
          </p:sp>
          <p:sp>
            <p:nvSpPr>
              <p:cNvPr id="281693" name="Line 93"/>
              <p:cNvSpPr>
                <a:spLocks noChangeShapeType="1"/>
              </p:cNvSpPr>
              <p:nvPr/>
            </p:nvSpPr>
            <p:spPr bwMode="auto">
              <a:xfrm>
                <a:off x="2081" y="1820"/>
                <a:ext cx="0" cy="699"/>
              </a:xfrm>
              <a:prstGeom prst="line">
                <a:avLst/>
              </a:prstGeom>
              <a:noFill/>
              <a:ln w="38100">
                <a:solidFill>
                  <a:srgbClr val="0000FF"/>
                </a:solidFill>
                <a:round/>
                <a:headEnd/>
                <a:tailEnd/>
              </a:ln>
              <a:effectLst/>
            </p:spPr>
            <p:txBody>
              <a:bodyPr/>
              <a:lstStyle/>
              <a:p>
                <a:endParaRPr lang="th-TH"/>
              </a:p>
            </p:txBody>
          </p:sp>
        </p:grpSp>
        <p:grpSp>
          <p:nvGrpSpPr>
            <p:cNvPr id="281694" name="Group 94"/>
            <p:cNvGrpSpPr>
              <a:grpSpLocks/>
            </p:cNvGrpSpPr>
            <p:nvPr/>
          </p:nvGrpSpPr>
          <p:grpSpPr bwMode="auto">
            <a:xfrm>
              <a:off x="2057" y="2455"/>
              <a:ext cx="156" cy="154"/>
              <a:chOff x="4448" y="2693"/>
              <a:chExt cx="156" cy="154"/>
            </a:xfrm>
          </p:grpSpPr>
          <p:sp>
            <p:nvSpPr>
              <p:cNvPr id="281695" name="Text Box 95"/>
              <p:cNvSpPr txBox="1">
                <a:spLocks noChangeArrowheads="1"/>
              </p:cNvSpPr>
              <p:nvPr/>
            </p:nvSpPr>
            <p:spPr bwMode="auto">
              <a:xfrm>
                <a:off x="4469" y="2693"/>
                <a:ext cx="135" cy="154"/>
              </a:xfrm>
              <a:prstGeom prst="rect">
                <a:avLst/>
              </a:prstGeom>
              <a:noFill/>
              <a:ln w="9525">
                <a:noFill/>
                <a:miter lim="800000"/>
                <a:headEnd/>
                <a:tailEnd/>
              </a:ln>
              <a:effectLst/>
            </p:spPr>
            <p:txBody>
              <a:bodyPr>
                <a:spAutoFit/>
              </a:bodyPr>
              <a:lstStyle/>
              <a:p>
                <a:pPr>
                  <a:spcBef>
                    <a:spcPct val="50000"/>
                  </a:spcBef>
                </a:pPr>
                <a:r>
                  <a:rPr lang="en-US" sz="1000" i="1">
                    <a:latin typeface="Times New Roman" pitchFamily="18" charset="0"/>
                  </a:rPr>
                  <a:t>4</a:t>
                </a:r>
                <a:endParaRPr lang="th-TH" sz="1000" i="1">
                  <a:latin typeface="Times New Roman" pitchFamily="18" charset="0"/>
                </a:endParaRPr>
              </a:p>
            </p:txBody>
          </p:sp>
          <p:sp>
            <p:nvSpPr>
              <p:cNvPr id="281696" name="Oval 96"/>
              <p:cNvSpPr>
                <a:spLocks noChangeArrowheads="1"/>
              </p:cNvSpPr>
              <p:nvPr/>
            </p:nvSpPr>
            <p:spPr bwMode="auto">
              <a:xfrm>
                <a:off x="4448" y="2733"/>
                <a:ext cx="56" cy="56"/>
              </a:xfrm>
              <a:prstGeom prst="ellipse">
                <a:avLst/>
              </a:prstGeom>
              <a:solidFill>
                <a:srgbClr val="808080"/>
              </a:solidFill>
              <a:ln w="9525">
                <a:solidFill>
                  <a:schemeClr val="tx1"/>
                </a:solidFill>
                <a:round/>
                <a:headEnd/>
                <a:tailEnd/>
              </a:ln>
              <a:effectLst/>
            </p:spPr>
            <p:txBody>
              <a:bodyPr wrap="none" anchor="ctr"/>
              <a:lstStyle/>
              <a:p>
                <a:endParaRPr lang="th-TH"/>
              </a:p>
            </p:txBody>
          </p:sp>
        </p:grpSp>
      </p:grpSp>
      <p:sp>
        <p:nvSpPr>
          <p:cNvPr id="281697" name="Text Box 97"/>
          <p:cNvSpPr txBox="1">
            <a:spLocks noChangeArrowheads="1"/>
          </p:cNvSpPr>
          <p:nvPr/>
        </p:nvSpPr>
        <p:spPr bwMode="auto">
          <a:xfrm>
            <a:off x="7312025" y="3581400"/>
            <a:ext cx="1270000" cy="476250"/>
          </a:xfrm>
          <a:prstGeom prst="rect">
            <a:avLst/>
          </a:prstGeom>
          <a:noFill/>
          <a:ln w="9525">
            <a:noFill/>
            <a:miter lim="800000"/>
            <a:headEnd/>
            <a:tailEnd/>
          </a:ln>
          <a:effectLst/>
        </p:spPr>
        <p:txBody>
          <a:bodyPr>
            <a:spAutoFit/>
          </a:bodyPr>
          <a:lstStyle/>
          <a:p>
            <a:pPr>
              <a:lnSpc>
                <a:spcPct val="90000"/>
              </a:lnSpc>
            </a:pPr>
            <a:r>
              <a:rPr lang="en-US" sz="1400" b="1" i="1">
                <a:solidFill>
                  <a:srgbClr val="000066"/>
                </a:solidFill>
                <a:latin typeface="Times New Roman" pitchFamily="18" charset="0"/>
              </a:rPr>
              <a:t>pressure ratio</a:t>
            </a:r>
            <a:r>
              <a:rPr lang="en-US" sz="1400" i="1">
                <a:solidFill>
                  <a:srgbClr val="000066"/>
                </a:solidFill>
                <a:latin typeface="Times New Roman" pitchFamily="18" charset="0"/>
              </a:rPr>
              <a:t>, </a:t>
            </a:r>
          </a:p>
          <a:p>
            <a:pPr>
              <a:lnSpc>
                <a:spcPct val="90000"/>
              </a:lnSpc>
            </a:pPr>
            <a:r>
              <a:rPr lang="en-US" sz="1400" i="1">
                <a:solidFill>
                  <a:srgbClr val="000066"/>
                </a:solidFill>
                <a:latin typeface="Times New Roman" pitchFamily="18" charset="0"/>
              </a:rPr>
              <a:t>r</a:t>
            </a:r>
            <a:r>
              <a:rPr lang="en-US" sz="1400" i="1" baseline="-25000">
                <a:solidFill>
                  <a:srgbClr val="000066"/>
                </a:solidFill>
                <a:latin typeface="Times New Roman" pitchFamily="18" charset="0"/>
              </a:rPr>
              <a:t>p</a:t>
            </a:r>
            <a:r>
              <a:rPr lang="en-US" sz="1400" i="1">
                <a:solidFill>
                  <a:srgbClr val="000066"/>
                </a:solidFill>
                <a:latin typeface="Times New Roman" pitchFamily="18" charset="0"/>
              </a:rPr>
              <a:t> =  P</a:t>
            </a:r>
            <a:r>
              <a:rPr lang="en-US" sz="1400" i="1" baseline="-25000">
                <a:solidFill>
                  <a:srgbClr val="000066"/>
                </a:solidFill>
                <a:latin typeface="Times New Roman" pitchFamily="18" charset="0"/>
              </a:rPr>
              <a:t>1</a:t>
            </a:r>
            <a:r>
              <a:rPr lang="en-US" sz="1400" i="1">
                <a:solidFill>
                  <a:srgbClr val="000066"/>
                </a:solidFill>
                <a:latin typeface="Times New Roman" pitchFamily="18" charset="0"/>
              </a:rPr>
              <a:t>/P</a:t>
            </a:r>
            <a:r>
              <a:rPr lang="en-US" sz="1400" i="1" baseline="-25000">
                <a:solidFill>
                  <a:srgbClr val="000066"/>
                </a:solidFill>
                <a:latin typeface="Times New Roman" pitchFamily="18" charset="0"/>
              </a:rPr>
              <a:t>2</a:t>
            </a:r>
            <a:endParaRPr lang="th-TH" sz="1400" i="1">
              <a:solidFill>
                <a:srgbClr val="000066"/>
              </a:solidFill>
              <a:latin typeface="Times New Roman" pitchFamily="18" charset="0"/>
            </a:endParaRPr>
          </a:p>
        </p:txBody>
      </p:sp>
      <p:sp>
        <p:nvSpPr>
          <p:cNvPr id="281710" name="Line 110"/>
          <p:cNvSpPr>
            <a:spLocks noChangeShapeType="1"/>
          </p:cNvSpPr>
          <p:nvPr/>
        </p:nvSpPr>
        <p:spPr bwMode="auto">
          <a:xfrm>
            <a:off x="7175500" y="4556125"/>
            <a:ext cx="88900" cy="157163"/>
          </a:xfrm>
          <a:prstGeom prst="line">
            <a:avLst/>
          </a:prstGeom>
          <a:noFill/>
          <a:ln w="38100">
            <a:solidFill>
              <a:srgbClr val="0000FF"/>
            </a:solidFill>
            <a:round/>
            <a:headEnd/>
            <a:tailEnd type="triangle" w="med" len="med"/>
          </a:ln>
          <a:effectLst/>
        </p:spPr>
        <p:txBody>
          <a:bodyPr/>
          <a:lstStyle/>
          <a:p>
            <a:endParaRPr lang="th-TH"/>
          </a:p>
        </p:txBody>
      </p:sp>
      <p:grpSp>
        <p:nvGrpSpPr>
          <p:cNvPr id="281711" name="Group 111"/>
          <p:cNvGrpSpPr>
            <a:grpSpLocks/>
          </p:cNvGrpSpPr>
          <p:nvPr/>
        </p:nvGrpSpPr>
        <p:grpSpPr bwMode="auto">
          <a:xfrm>
            <a:off x="5316538" y="3508375"/>
            <a:ext cx="3271837" cy="2630488"/>
            <a:chOff x="825" y="947"/>
            <a:chExt cx="2061" cy="1657"/>
          </a:xfrm>
        </p:grpSpPr>
        <p:grpSp>
          <p:nvGrpSpPr>
            <p:cNvPr id="281712" name="Group 112"/>
            <p:cNvGrpSpPr>
              <a:grpSpLocks/>
            </p:cNvGrpSpPr>
            <p:nvPr/>
          </p:nvGrpSpPr>
          <p:grpSpPr bwMode="auto">
            <a:xfrm>
              <a:off x="1023" y="972"/>
              <a:ext cx="1863" cy="1632"/>
              <a:chOff x="837" y="294"/>
              <a:chExt cx="1863" cy="1632"/>
            </a:xfrm>
          </p:grpSpPr>
          <p:grpSp>
            <p:nvGrpSpPr>
              <p:cNvPr id="281713" name="Group 113"/>
              <p:cNvGrpSpPr>
                <a:grpSpLocks/>
              </p:cNvGrpSpPr>
              <p:nvPr/>
            </p:nvGrpSpPr>
            <p:grpSpPr bwMode="auto">
              <a:xfrm>
                <a:off x="837" y="294"/>
                <a:ext cx="1803" cy="1426"/>
                <a:chOff x="728" y="928"/>
                <a:chExt cx="2000" cy="1696"/>
              </a:xfrm>
            </p:grpSpPr>
            <p:sp>
              <p:nvSpPr>
                <p:cNvPr id="281714" name="Line 114"/>
                <p:cNvSpPr>
                  <a:spLocks noChangeShapeType="1"/>
                </p:cNvSpPr>
                <p:nvPr/>
              </p:nvSpPr>
              <p:spPr bwMode="auto">
                <a:xfrm>
                  <a:off x="728" y="2615"/>
                  <a:ext cx="2000" cy="0"/>
                </a:xfrm>
                <a:prstGeom prst="line">
                  <a:avLst/>
                </a:prstGeom>
                <a:noFill/>
                <a:ln w="38100">
                  <a:solidFill>
                    <a:srgbClr val="969696"/>
                  </a:solidFill>
                  <a:round/>
                  <a:headEnd/>
                  <a:tailEnd type="triangle" w="med" len="med"/>
                </a:ln>
                <a:effectLst/>
              </p:spPr>
              <p:txBody>
                <a:bodyPr/>
                <a:lstStyle/>
                <a:p>
                  <a:endParaRPr lang="th-TH"/>
                </a:p>
              </p:txBody>
            </p:sp>
            <p:sp>
              <p:nvSpPr>
                <p:cNvPr id="281715" name="Line 115"/>
                <p:cNvSpPr>
                  <a:spLocks noChangeShapeType="1"/>
                </p:cNvSpPr>
                <p:nvPr/>
              </p:nvSpPr>
              <p:spPr bwMode="auto">
                <a:xfrm flipV="1">
                  <a:off x="745" y="928"/>
                  <a:ext cx="0" cy="1696"/>
                </a:xfrm>
                <a:prstGeom prst="line">
                  <a:avLst/>
                </a:prstGeom>
                <a:noFill/>
                <a:ln w="38100">
                  <a:solidFill>
                    <a:srgbClr val="969696"/>
                  </a:solidFill>
                  <a:round/>
                  <a:headEnd/>
                  <a:tailEnd type="triangle" w="med" len="med"/>
                </a:ln>
                <a:effectLst/>
              </p:spPr>
              <p:txBody>
                <a:bodyPr/>
                <a:lstStyle/>
                <a:p>
                  <a:endParaRPr lang="th-TH"/>
                </a:p>
              </p:txBody>
            </p:sp>
          </p:grpSp>
          <p:sp>
            <p:nvSpPr>
              <p:cNvPr id="281716" name="Text Box 116"/>
              <p:cNvSpPr txBox="1">
                <a:spLocks noChangeArrowheads="1"/>
              </p:cNvSpPr>
              <p:nvPr/>
            </p:nvSpPr>
            <p:spPr bwMode="auto">
              <a:xfrm>
                <a:off x="2534" y="1734"/>
                <a:ext cx="166" cy="192"/>
              </a:xfrm>
              <a:prstGeom prst="rect">
                <a:avLst/>
              </a:prstGeom>
              <a:noFill/>
              <a:ln w="9525">
                <a:noFill/>
                <a:miter lim="800000"/>
                <a:headEnd/>
                <a:tailEnd/>
              </a:ln>
              <a:effectLst/>
            </p:spPr>
            <p:txBody>
              <a:bodyPr>
                <a:spAutoFit/>
              </a:bodyPr>
              <a:lstStyle/>
              <a:p>
                <a:pPr>
                  <a:spcBef>
                    <a:spcPct val="50000"/>
                  </a:spcBef>
                </a:pPr>
                <a:r>
                  <a:rPr lang="en-US" sz="1400" i="1">
                    <a:latin typeface="Times New Roman" pitchFamily="18" charset="0"/>
                  </a:rPr>
                  <a:t>v</a:t>
                </a:r>
                <a:endParaRPr lang="th-TH" sz="1400" i="1">
                  <a:latin typeface="Times New Roman" pitchFamily="18" charset="0"/>
                </a:endParaRPr>
              </a:p>
            </p:txBody>
          </p:sp>
        </p:grpSp>
        <p:sp>
          <p:nvSpPr>
            <p:cNvPr id="281717" name="Text Box 117"/>
            <p:cNvSpPr txBox="1">
              <a:spLocks noChangeArrowheads="1"/>
            </p:cNvSpPr>
            <p:nvPr/>
          </p:nvSpPr>
          <p:spPr bwMode="auto">
            <a:xfrm>
              <a:off x="825" y="947"/>
              <a:ext cx="166" cy="192"/>
            </a:xfrm>
            <a:prstGeom prst="rect">
              <a:avLst/>
            </a:prstGeom>
            <a:noFill/>
            <a:ln w="9525">
              <a:noFill/>
              <a:miter lim="800000"/>
              <a:headEnd/>
              <a:tailEnd/>
            </a:ln>
            <a:effectLst/>
          </p:spPr>
          <p:txBody>
            <a:bodyPr>
              <a:spAutoFit/>
            </a:bodyPr>
            <a:lstStyle/>
            <a:p>
              <a:pPr>
                <a:spcBef>
                  <a:spcPct val="50000"/>
                </a:spcBef>
              </a:pPr>
              <a:r>
                <a:rPr lang="en-US" sz="1400"/>
                <a:t>P</a:t>
              </a:r>
              <a:endParaRPr lang="th-TH" sz="1400"/>
            </a:p>
          </p:txBody>
        </p:sp>
      </p:grpSp>
      <p:grpSp>
        <p:nvGrpSpPr>
          <p:cNvPr id="281718" name="Group 118"/>
          <p:cNvGrpSpPr>
            <a:grpSpLocks/>
          </p:cNvGrpSpPr>
          <p:nvPr/>
        </p:nvGrpSpPr>
        <p:grpSpPr bwMode="auto">
          <a:xfrm>
            <a:off x="5897563" y="3540125"/>
            <a:ext cx="984250" cy="2617788"/>
            <a:chOff x="3139" y="1516"/>
            <a:chExt cx="620" cy="1649"/>
          </a:xfrm>
        </p:grpSpPr>
        <p:sp>
          <p:nvSpPr>
            <p:cNvPr id="281719" name="Text Box 119"/>
            <p:cNvSpPr txBox="1">
              <a:spLocks noChangeArrowheads="1"/>
            </p:cNvSpPr>
            <p:nvPr/>
          </p:nvSpPr>
          <p:spPr bwMode="auto">
            <a:xfrm>
              <a:off x="3497" y="2668"/>
              <a:ext cx="135" cy="154"/>
            </a:xfrm>
            <a:prstGeom prst="rect">
              <a:avLst/>
            </a:prstGeom>
            <a:noFill/>
            <a:ln w="9525">
              <a:noFill/>
              <a:miter lim="800000"/>
              <a:headEnd/>
              <a:tailEnd/>
            </a:ln>
            <a:effectLst/>
          </p:spPr>
          <p:txBody>
            <a:bodyPr>
              <a:spAutoFit/>
            </a:bodyPr>
            <a:lstStyle/>
            <a:p>
              <a:pPr>
                <a:spcBef>
                  <a:spcPct val="50000"/>
                </a:spcBef>
              </a:pPr>
              <a:r>
                <a:rPr lang="en-US" sz="1000" i="1">
                  <a:latin typeface="Times New Roman" pitchFamily="18" charset="0"/>
                </a:rPr>
                <a:t>1</a:t>
              </a:r>
              <a:endParaRPr lang="th-TH" sz="1000" i="1">
                <a:latin typeface="Times New Roman" pitchFamily="18" charset="0"/>
              </a:endParaRPr>
            </a:p>
          </p:txBody>
        </p:sp>
        <p:sp>
          <p:nvSpPr>
            <p:cNvPr id="281720" name="Line 120"/>
            <p:cNvSpPr>
              <a:spLocks noChangeShapeType="1"/>
            </p:cNvSpPr>
            <p:nvPr/>
          </p:nvSpPr>
          <p:spPr bwMode="auto">
            <a:xfrm flipH="1" flipV="1">
              <a:off x="3210" y="1704"/>
              <a:ext cx="4" cy="1305"/>
            </a:xfrm>
            <a:prstGeom prst="line">
              <a:avLst/>
            </a:prstGeom>
            <a:noFill/>
            <a:ln w="12700">
              <a:solidFill>
                <a:srgbClr val="FF0000"/>
              </a:solidFill>
              <a:prstDash val="dashDot"/>
              <a:round/>
              <a:headEnd/>
              <a:tailEnd/>
            </a:ln>
            <a:effectLst/>
          </p:spPr>
          <p:txBody>
            <a:bodyPr/>
            <a:lstStyle/>
            <a:p>
              <a:endParaRPr lang="th-TH"/>
            </a:p>
          </p:txBody>
        </p:sp>
        <p:grpSp>
          <p:nvGrpSpPr>
            <p:cNvPr id="281721" name="Group 121"/>
            <p:cNvGrpSpPr>
              <a:grpSpLocks/>
            </p:cNvGrpSpPr>
            <p:nvPr/>
          </p:nvGrpSpPr>
          <p:grpSpPr bwMode="auto">
            <a:xfrm>
              <a:off x="3150" y="2377"/>
              <a:ext cx="235" cy="270"/>
              <a:chOff x="885" y="2659"/>
              <a:chExt cx="183" cy="266"/>
            </a:xfrm>
          </p:grpSpPr>
          <p:sp>
            <p:nvSpPr>
              <p:cNvPr id="281722" name="Freeform 122"/>
              <p:cNvSpPr>
                <a:spLocks/>
              </p:cNvSpPr>
              <p:nvPr/>
            </p:nvSpPr>
            <p:spPr bwMode="auto">
              <a:xfrm rot="-20839933">
                <a:off x="954" y="2659"/>
                <a:ext cx="67" cy="170"/>
              </a:xfrm>
              <a:custGeom>
                <a:avLst/>
                <a:gdLst/>
                <a:ahLst/>
                <a:cxnLst>
                  <a:cxn ang="0">
                    <a:pos x="0" y="792"/>
                  </a:cxn>
                  <a:cxn ang="0">
                    <a:pos x="24" y="640"/>
                  </a:cxn>
                  <a:cxn ang="0">
                    <a:pos x="88" y="432"/>
                  </a:cxn>
                  <a:cxn ang="0">
                    <a:pos x="184" y="248"/>
                  </a:cxn>
                  <a:cxn ang="0">
                    <a:pos x="288" y="104"/>
                  </a:cxn>
                  <a:cxn ang="0">
                    <a:pos x="206" y="64"/>
                  </a:cxn>
                  <a:cxn ang="0">
                    <a:pos x="456" y="0"/>
                  </a:cxn>
                  <a:cxn ang="0">
                    <a:pos x="503" y="202"/>
                  </a:cxn>
                  <a:cxn ang="0">
                    <a:pos x="437" y="166"/>
                  </a:cxn>
                  <a:cxn ang="0">
                    <a:pos x="404" y="229"/>
                  </a:cxn>
                  <a:cxn ang="0">
                    <a:pos x="392" y="336"/>
                  </a:cxn>
                  <a:cxn ang="0">
                    <a:pos x="392" y="472"/>
                  </a:cxn>
                  <a:cxn ang="0">
                    <a:pos x="408" y="608"/>
                  </a:cxn>
                  <a:cxn ang="0">
                    <a:pos x="432" y="672"/>
                  </a:cxn>
                  <a:cxn ang="0">
                    <a:pos x="472" y="768"/>
                  </a:cxn>
                  <a:cxn ang="0">
                    <a:pos x="504" y="808"/>
                  </a:cxn>
                  <a:cxn ang="0">
                    <a:pos x="209" y="649"/>
                  </a:cxn>
                  <a:cxn ang="0">
                    <a:pos x="0" y="792"/>
                  </a:cxn>
                </a:cxnLst>
                <a:rect l="0" t="0" r="r" b="b"/>
                <a:pathLst>
                  <a:path w="504" h="808">
                    <a:moveTo>
                      <a:pt x="0" y="792"/>
                    </a:moveTo>
                    <a:lnTo>
                      <a:pt x="24" y="640"/>
                    </a:lnTo>
                    <a:lnTo>
                      <a:pt x="88" y="432"/>
                    </a:lnTo>
                    <a:lnTo>
                      <a:pt x="184" y="248"/>
                    </a:lnTo>
                    <a:lnTo>
                      <a:pt x="288" y="104"/>
                    </a:lnTo>
                    <a:lnTo>
                      <a:pt x="206" y="64"/>
                    </a:lnTo>
                    <a:lnTo>
                      <a:pt x="456" y="0"/>
                    </a:lnTo>
                    <a:lnTo>
                      <a:pt x="503" y="202"/>
                    </a:lnTo>
                    <a:lnTo>
                      <a:pt x="437" y="166"/>
                    </a:lnTo>
                    <a:lnTo>
                      <a:pt x="404" y="229"/>
                    </a:lnTo>
                    <a:lnTo>
                      <a:pt x="392" y="336"/>
                    </a:lnTo>
                    <a:lnTo>
                      <a:pt x="392" y="472"/>
                    </a:lnTo>
                    <a:lnTo>
                      <a:pt x="408" y="608"/>
                    </a:lnTo>
                    <a:lnTo>
                      <a:pt x="432" y="672"/>
                    </a:lnTo>
                    <a:lnTo>
                      <a:pt x="472" y="768"/>
                    </a:lnTo>
                    <a:lnTo>
                      <a:pt x="504" y="808"/>
                    </a:lnTo>
                    <a:lnTo>
                      <a:pt x="209" y="649"/>
                    </a:lnTo>
                    <a:lnTo>
                      <a:pt x="0" y="792"/>
                    </a:lnTo>
                    <a:close/>
                  </a:path>
                </a:pathLst>
              </a:custGeom>
              <a:solidFill>
                <a:srgbClr val="00FF00">
                  <a:alpha val="60001"/>
                </a:srgbClr>
              </a:solidFill>
              <a:ln w="9525" cap="flat" cmpd="sng">
                <a:noFill/>
                <a:prstDash val="solid"/>
                <a:round/>
                <a:headEnd type="none" w="med" len="med"/>
                <a:tailEnd type="none" w="med" len="med"/>
              </a:ln>
              <a:effectLst/>
            </p:spPr>
            <p:txBody>
              <a:bodyPr/>
              <a:lstStyle/>
              <a:p>
                <a:endParaRPr lang="th-TH"/>
              </a:p>
            </p:txBody>
          </p:sp>
          <p:sp>
            <p:nvSpPr>
              <p:cNvPr id="281723" name="Rectangle 123"/>
              <p:cNvSpPr>
                <a:spLocks noChangeArrowheads="1"/>
              </p:cNvSpPr>
              <p:nvPr/>
            </p:nvSpPr>
            <p:spPr bwMode="auto">
              <a:xfrm>
                <a:off x="885" y="2755"/>
                <a:ext cx="183" cy="170"/>
              </a:xfrm>
              <a:prstGeom prst="rect">
                <a:avLst/>
              </a:prstGeom>
              <a:noFill/>
              <a:ln w="9525" algn="ctr">
                <a:noFill/>
                <a:miter lim="800000"/>
                <a:headEnd/>
                <a:tailEnd/>
              </a:ln>
              <a:effectLst/>
            </p:spPr>
            <p:txBody>
              <a:bodyPr wrap="none">
                <a:spAutoFit/>
              </a:bodyPr>
              <a:lstStyle/>
              <a:p>
                <a:pPr algn="ctr"/>
                <a:r>
                  <a:rPr lang="en-US" sz="1200" i="1"/>
                  <a:t>w</a:t>
                </a:r>
                <a:r>
                  <a:rPr lang="en-US" sz="1200" i="1" baseline="-25000"/>
                  <a:t>in</a:t>
                </a:r>
                <a:endParaRPr lang="th-TH" sz="1200" i="1"/>
              </a:p>
            </p:txBody>
          </p:sp>
        </p:grpSp>
        <p:sp>
          <p:nvSpPr>
            <p:cNvPr id="281724" name="Text Box 124"/>
            <p:cNvSpPr txBox="1">
              <a:spLocks noChangeArrowheads="1"/>
            </p:cNvSpPr>
            <p:nvPr/>
          </p:nvSpPr>
          <p:spPr bwMode="auto">
            <a:xfrm>
              <a:off x="3142" y="3010"/>
              <a:ext cx="195" cy="154"/>
            </a:xfrm>
            <a:prstGeom prst="rect">
              <a:avLst/>
            </a:prstGeom>
            <a:noFill/>
            <a:ln w="9525">
              <a:noFill/>
              <a:miter lim="800000"/>
              <a:headEnd/>
              <a:tailEnd/>
            </a:ln>
            <a:effectLst/>
          </p:spPr>
          <p:txBody>
            <a:bodyPr>
              <a:spAutoFit/>
            </a:bodyPr>
            <a:lstStyle/>
            <a:p>
              <a:pPr>
                <a:spcBef>
                  <a:spcPct val="50000"/>
                </a:spcBef>
              </a:pPr>
              <a:r>
                <a:rPr lang="en-US" sz="1000" i="1">
                  <a:latin typeface="Times New Roman" pitchFamily="18" charset="0"/>
                </a:rPr>
                <a:t>v</a:t>
              </a:r>
              <a:r>
                <a:rPr lang="en-US" sz="1000" i="1" baseline="-25000">
                  <a:latin typeface="Times New Roman" pitchFamily="18" charset="0"/>
                </a:rPr>
                <a:t>2</a:t>
              </a:r>
              <a:endParaRPr lang="th-TH" sz="1000" i="1">
                <a:latin typeface="Times New Roman" pitchFamily="18" charset="0"/>
              </a:endParaRPr>
            </a:p>
          </p:txBody>
        </p:sp>
        <p:sp>
          <p:nvSpPr>
            <p:cNvPr id="281725" name="Text Box 125"/>
            <p:cNvSpPr txBox="1">
              <a:spLocks noChangeArrowheads="1"/>
            </p:cNvSpPr>
            <p:nvPr/>
          </p:nvSpPr>
          <p:spPr bwMode="auto">
            <a:xfrm rot="4220217">
              <a:off x="3156" y="2198"/>
              <a:ext cx="506" cy="154"/>
            </a:xfrm>
            <a:prstGeom prst="rect">
              <a:avLst/>
            </a:prstGeom>
            <a:noFill/>
            <a:ln w="9525">
              <a:noFill/>
              <a:miter lim="800000"/>
              <a:headEnd/>
              <a:tailEnd/>
            </a:ln>
            <a:effectLst/>
          </p:spPr>
          <p:txBody>
            <a:bodyPr>
              <a:spAutoFit/>
            </a:bodyPr>
            <a:lstStyle/>
            <a:p>
              <a:pPr>
                <a:spcBef>
                  <a:spcPct val="50000"/>
                </a:spcBef>
              </a:pPr>
              <a:r>
                <a:rPr lang="en-US" sz="1000" i="1"/>
                <a:t>Pv</a:t>
              </a:r>
              <a:r>
                <a:rPr lang="en-US" sz="1000" i="1" baseline="30000"/>
                <a:t>k </a:t>
              </a:r>
              <a:r>
                <a:rPr lang="en-US" sz="1000" i="1"/>
                <a:t>= c</a:t>
              </a:r>
              <a:endParaRPr lang="th-TH" sz="1000" i="1"/>
            </a:p>
          </p:txBody>
        </p:sp>
        <p:sp>
          <p:nvSpPr>
            <p:cNvPr id="281726" name="Freeform 126"/>
            <p:cNvSpPr>
              <a:spLocks/>
            </p:cNvSpPr>
            <p:nvPr/>
          </p:nvSpPr>
          <p:spPr bwMode="auto">
            <a:xfrm>
              <a:off x="3218" y="1692"/>
              <a:ext cx="454" cy="996"/>
            </a:xfrm>
            <a:custGeom>
              <a:avLst/>
              <a:gdLst/>
              <a:ahLst/>
              <a:cxnLst>
                <a:cxn ang="0">
                  <a:pos x="454" y="996"/>
                </a:cxn>
                <a:cxn ang="0">
                  <a:pos x="316" y="927"/>
                </a:cxn>
                <a:cxn ang="0">
                  <a:pos x="172" y="780"/>
                </a:cxn>
                <a:cxn ang="0">
                  <a:pos x="82" y="558"/>
                </a:cxn>
                <a:cxn ang="0">
                  <a:pos x="34" y="306"/>
                </a:cxn>
                <a:cxn ang="0">
                  <a:pos x="0" y="0"/>
                </a:cxn>
              </a:cxnLst>
              <a:rect l="0" t="0" r="r" b="b"/>
              <a:pathLst>
                <a:path w="454" h="996">
                  <a:moveTo>
                    <a:pt x="454" y="996"/>
                  </a:moveTo>
                  <a:cubicBezTo>
                    <a:pt x="431" y="985"/>
                    <a:pt x="363" y="963"/>
                    <a:pt x="316" y="927"/>
                  </a:cubicBezTo>
                  <a:cubicBezTo>
                    <a:pt x="269" y="891"/>
                    <a:pt x="211" y="842"/>
                    <a:pt x="172" y="780"/>
                  </a:cubicBezTo>
                  <a:cubicBezTo>
                    <a:pt x="133" y="718"/>
                    <a:pt x="105" y="637"/>
                    <a:pt x="82" y="558"/>
                  </a:cubicBezTo>
                  <a:cubicBezTo>
                    <a:pt x="59" y="479"/>
                    <a:pt x="48" y="399"/>
                    <a:pt x="34" y="306"/>
                  </a:cubicBezTo>
                  <a:cubicBezTo>
                    <a:pt x="20" y="213"/>
                    <a:pt x="7" y="64"/>
                    <a:pt x="0" y="0"/>
                  </a:cubicBezTo>
                </a:path>
              </a:pathLst>
            </a:custGeom>
            <a:noFill/>
            <a:ln w="38100">
              <a:solidFill>
                <a:srgbClr val="0000FF"/>
              </a:solidFill>
              <a:round/>
              <a:headEnd/>
              <a:tailEnd/>
            </a:ln>
            <a:effectLst/>
          </p:spPr>
          <p:txBody>
            <a:bodyPr/>
            <a:lstStyle/>
            <a:p>
              <a:endParaRPr lang="th-TH"/>
            </a:p>
          </p:txBody>
        </p:sp>
        <p:sp>
          <p:nvSpPr>
            <p:cNvPr id="281727" name="Freeform 127"/>
            <p:cNvSpPr>
              <a:spLocks/>
            </p:cNvSpPr>
            <p:nvPr/>
          </p:nvSpPr>
          <p:spPr bwMode="auto">
            <a:xfrm>
              <a:off x="3287" y="2215"/>
              <a:ext cx="46" cy="128"/>
            </a:xfrm>
            <a:custGeom>
              <a:avLst/>
              <a:gdLst/>
              <a:ahLst/>
              <a:cxnLst>
                <a:cxn ang="0">
                  <a:pos x="55" y="122"/>
                </a:cxn>
                <a:cxn ang="0">
                  <a:pos x="0" y="0"/>
                </a:cxn>
              </a:cxnLst>
              <a:rect l="0" t="0" r="r" b="b"/>
              <a:pathLst>
                <a:path w="55" h="122">
                  <a:moveTo>
                    <a:pt x="55" y="122"/>
                  </a:moveTo>
                  <a:lnTo>
                    <a:pt x="0" y="0"/>
                  </a:lnTo>
                </a:path>
              </a:pathLst>
            </a:custGeom>
            <a:noFill/>
            <a:ln w="38100">
              <a:solidFill>
                <a:srgbClr val="0000FF"/>
              </a:solidFill>
              <a:round/>
              <a:headEnd/>
              <a:tailEnd type="triangle" w="med" len="med"/>
            </a:ln>
            <a:effectLst/>
          </p:spPr>
          <p:txBody>
            <a:bodyPr/>
            <a:lstStyle/>
            <a:p>
              <a:endParaRPr lang="th-TH"/>
            </a:p>
          </p:txBody>
        </p:sp>
        <p:grpSp>
          <p:nvGrpSpPr>
            <p:cNvPr id="281728" name="Group 128"/>
            <p:cNvGrpSpPr>
              <a:grpSpLocks/>
            </p:cNvGrpSpPr>
            <p:nvPr/>
          </p:nvGrpSpPr>
          <p:grpSpPr bwMode="auto">
            <a:xfrm>
              <a:off x="3576" y="2648"/>
              <a:ext cx="183" cy="517"/>
              <a:chOff x="3696" y="2651"/>
              <a:chExt cx="183" cy="517"/>
            </a:xfrm>
          </p:grpSpPr>
          <p:sp>
            <p:nvSpPr>
              <p:cNvPr id="281729" name="Line 129"/>
              <p:cNvSpPr>
                <a:spLocks noChangeShapeType="1"/>
              </p:cNvSpPr>
              <p:nvPr/>
            </p:nvSpPr>
            <p:spPr bwMode="auto">
              <a:xfrm flipV="1">
                <a:off x="3782" y="2706"/>
                <a:ext cx="5" cy="321"/>
              </a:xfrm>
              <a:prstGeom prst="line">
                <a:avLst/>
              </a:prstGeom>
              <a:noFill/>
              <a:ln w="12700">
                <a:solidFill>
                  <a:srgbClr val="FF0000"/>
                </a:solidFill>
                <a:prstDash val="dashDot"/>
                <a:round/>
                <a:headEnd/>
                <a:tailEnd/>
              </a:ln>
              <a:effectLst/>
            </p:spPr>
            <p:txBody>
              <a:bodyPr/>
              <a:lstStyle/>
              <a:p>
                <a:endParaRPr lang="th-TH"/>
              </a:p>
            </p:txBody>
          </p:sp>
          <p:sp>
            <p:nvSpPr>
              <p:cNvPr id="281730" name="Text Box 130"/>
              <p:cNvSpPr txBox="1">
                <a:spLocks noChangeArrowheads="1"/>
              </p:cNvSpPr>
              <p:nvPr/>
            </p:nvSpPr>
            <p:spPr bwMode="auto">
              <a:xfrm>
                <a:off x="3696" y="3014"/>
                <a:ext cx="183" cy="154"/>
              </a:xfrm>
              <a:prstGeom prst="rect">
                <a:avLst/>
              </a:prstGeom>
              <a:noFill/>
              <a:ln w="9525">
                <a:noFill/>
                <a:miter lim="800000"/>
                <a:headEnd/>
                <a:tailEnd/>
              </a:ln>
              <a:effectLst/>
            </p:spPr>
            <p:txBody>
              <a:bodyPr>
                <a:spAutoFit/>
              </a:bodyPr>
              <a:lstStyle/>
              <a:p>
                <a:pPr>
                  <a:spcBef>
                    <a:spcPct val="50000"/>
                  </a:spcBef>
                </a:pPr>
                <a:r>
                  <a:rPr lang="en-US" sz="1000" i="1">
                    <a:latin typeface="Times New Roman" pitchFamily="18" charset="0"/>
                  </a:rPr>
                  <a:t>v</a:t>
                </a:r>
                <a:r>
                  <a:rPr lang="en-US" sz="1000" i="1" baseline="-25000">
                    <a:latin typeface="Times New Roman" pitchFamily="18" charset="0"/>
                  </a:rPr>
                  <a:t>1</a:t>
                </a:r>
                <a:endParaRPr lang="th-TH" sz="1000" i="1">
                  <a:latin typeface="Times New Roman" pitchFamily="18" charset="0"/>
                </a:endParaRPr>
              </a:p>
            </p:txBody>
          </p:sp>
          <p:sp>
            <p:nvSpPr>
              <p:cNvPr id="281731" name="Oval 131"/>
              <p:cNvSpPr>
                <a:spLocks noChangeArrowheads="1"/>
              </p:cNvSpPr>
              <p:nvPr/>
            </p:nvSpPr>
            <p:spPr bwMode="auto">
              <a:xfrm flipH="1">
                <a:off x="3752" y="2651"/>
                <a:ext cx="72" cy="75"/>
              </a:xfrm>
              <a:prstGeom prst="ellipse">
                <a:avLst/>
              </a:prstGeom>
              <a:solidFill>
                <a:srgbClr val="808080"/>
              </a:solidFill>
              <a:ln w="9525">
                <a:solidFill>
                  <a:schemeClr val="tx1"/>
                </a:solidFill>
                <a:round/>
                <a:headEnd/>
                <a:tailEnd/>
              </a:ln>
              <a:effectLst/>
            </p:spPr>
            <p:txBody>
              <a:bodyPr wrap="none" anchor="ctr"/>
              <a:lstStyle/>
              <a:p>
                <a:endParaRPr lang="th-TH"/>
              </a:p>
            </p:txBody>
          </p:sp>
        </p:grpSp>
        <p:sp>
          <p:nvSpPr>
            <p:cNvPr id="281732" name="Oval 132"/>
            <p:cNvSpPr>
              <a:spLocks noChangeArrowheads="1"/>
            </p:cNvSpPr>
            <p:nvPr/>
          </p:nvSpPr>
          <p:spPr bwMode="auto">
            <a:xfrm flipH="1">
              <a:off x="3180" y="1657"/>
              <a:ext cx="72" cy="75"/>
            </a:xfrm>
            <a:prstGeom prst="ellipse">
              <a:avLst/>
            </a:prstGeom>
            <a:solidFill>
              <a:srgbClr val="808080"/>
            </a:solidFill>
            <a:ln w="9525">
              <a:solidFill>
                <a:schemeClr val="tx1"/>
              </a:solidFill>
              <a:round/>
              <a:headEnd/>
              <a:tailEnd/>
            </a:ln>
            <a:effectLst/>
          </p:spPr>
          <p:txBody>
            <a:bodyPr wrap="none" anchor="ctr"/>
            <a:lstStyle/>
            <a:p>
              <a:endParaRPr lang="th-TH"/>
            </a:p>
          </p:txBody>
        </p:sp>
        <p:sp>
          <p:nvSpPr>
            <p:cNvPr id="281733" name="Text Box 133"/>
            <p:cNvSpPr txBox="1">
              <a:spLocks noChangeArrowheads="1"/>
            </p:cNvSpPr>
            <p:nvPr/>
          </p:nvSpPr>
          <p:spPr bwMode="auto">
            <a:xfrm>
              <a:off x="3139" y="1516"/>
              <a:ext cx="173" cy="154"/>
            </a:xfrm>
            <a:prstGeom prst="rect">
              <a:avLst/>
            </a:prstGeom>
            <a:noFill/>
            <a:ln w="9525">
              <a:noFill/>
              <a:miter lim="800000"/>
              <a:headEnd/>
              <a:tailEnd/>
            </a:ln>
            <a:effectLst/>
          </p:spPr>
          <p:txBody>
            <a:bodyPr>
              <a:spAutoFit/>
            </a:bodyPr>
            <a:lstStyle/>
            <a:p>
              <a:pPr>
                <a:spcBef>
                  <a:spcPct val="50000"/>
                </a:spcBef>
              </a:pPr>
              <a:r>
                <a:rPr lang="en-US" sz="1000" i="1">
                  <a:latin typeface="Times New Roman" pitchFamily="18" charset="0"/>
                </a:rPr>
                <a:t>2</a:t>
              </a:r>
              <a:endParaRPr lang="th-TH" sz="1000" i="1">
                <a:latin typeface="Times New Roman" pitchFamily="18" charset="0"/>
              </a:endParaRPr>
            </a:p>
          </p:txBody>
        </p:sp>
      </p:grpSp>
      <p:grpSp>
        <p:nvGrpSpPr>
          <p:cNvPr id="281734" name="Group 134"/>
          <p:cNvGrpSpPr>
            <a:grpSpLocks/>
          </p:cNvGrpSpPr>
          <p:nvPr/>
        </p:nvGrpSpPr>
        <p:grpSpPr bwMode="auto">
          <a:xfrm>
            <a:off x="6886575" y="3822700"/>
            <a:ext cx="1722438" cy="2309813"/>
            <a:chOff x="3762" y="1694"/>
            <a:chExt cx="1085" cy="1455"/>
          </a:xfrm>
        </p:grpSpPr>
        <p:sp>
          <p:nvSpPr>
            <p:cNvPr id="281735" name="Rectangle 135"/>
            <p:cNvSpPr>
              <a:spLocks noChangeArrowheads="1"/>
            </p:cNvSpPr>
            <p:nvPr/>
          </p:nvSpPr>
          <p:spPr bwMode="auto">
            <a:xfrm>
              <a:off x="4536" y="2995"/>
              <a:ext cx="180" cy="154"/>
            </a:xfrm>
            <a:prstGeom prst="rect">
              <a:avLst/>
            </a:prstGeom>
            <a:noFill/>
            <a:ln w="9525">
              <a:noFill/>
              <a:miter lim="800000"/>
              <a:headEnd/>
              <a:tailEnd/>
            </a:ln>
            <a:effectLst/>
          </p:spPr>
          <p:txBody>
            <a:bodyPr wrap="none">
              <a:spAutoFit/>
            </a:bodyPr>
            <a:lstStyle/>
            <a:p>
              <a:r>
                <a:rPr lang="en-US" sz="1000" i="1">
                  <a:latin typeface="Times New Roman" pitchFamily="18" charset="0"/>
                </a:rPr>
                <a:t>v</a:t>
              </a:r>
              <a:r>
                <a:rPr lang="en-US" sz="1000" i="1" baseline="-25000">
                  <a:latin typeface="Times New Roman" pitchFamily="18" charset="0"/>
                </a:rPr>
                <a:t>4</a:t>
              </a:r>
              <a:endParaRPr lang="th-TH" sz="1000" i="1" baseline="-25000">
                <a:latin typeface="Times New Roman" pitchFamily="18" charset="0"/>
              </a:endParaRPr>
            </a:p>
          </p:txBody>
        </p:sp>
        <p:sp>
          <p:nvSpPr>
            <p:cNvPr id="281736" name="Line 136"/>
            <p:cNvSpPr>
              <a:spLocks noChangeShapeType="1"/>
            </p:cNvSpPr>
            <p:nvPr/>
          </p:nvSpPr>
          <p:spPr bwMode="auto">
            <a:xfrm>
              <a:off x="4617" y="2694"/>
              <a:ext cx="0" cy="315"/>
            </a:xfrm>
            <a:prstGeom prst="line">
              <a:avLst/>
            </a:prstGeom>
            <a:noFill/>
            <a:ln w="9525">
              <a:solidFill>
                <a:srgbClr val="FF0000"/>
              </a:solidFill>
              <a:prstDash val="dashDot"/>
              <a:round/>
              <a:headEnd/>
              <a:tailEnd/>
            </a:ln>
            <a:effectLst/>
          </p:spPr>
          <p:txBody>
            <a:bodyPr/>
            <a:lstStyle/>
            <a:p>
              <a:endParaRPr lang="th-TH"/>
            </a:p>
          </p:txBody>
        </p:sp>
        <p:grpSp>
          <p:nvGrpSpPr>
            <p:cNvPr id="281737" name="Group 137"/>
            <p:cNvGrpSpPr>
              <a:grpSpLocks/>
            </p:cNvGrpSpPr>
            <p:nvPr/>
          </p:nvGrpSpPr>
          <p:grpSpPr bwMode="auto">
            <a:xfrm>
              <a:off x="3762" y="1694"/>
              <a:ext cx="1085" cy="1081"/>
              <a:chOff x="3762" y="1694"/>
              <a:chExt cx="1085" cy="1081"/>
            </a:xfrm>
          </p:grpSpPr>
          <p:sp>
            <p:nvSpPr>
              <p:cNvPr id="281738" name="Text Box 138"/>
              <p:cNvSpPr txBox="1">
                <a:spLocks noChangeArrowheads="1"/>
              </p:cNvSpPr>
              <p:nvPr/>
            </p:nvSpPr>
            <p:spPr bwMode="auto">
              <a:xfrm rot="4014376">
                <a:off x="3728" y="1856"/>
                <a:ext cx="419" cy="154"/>
              </a:xfrm>
              <a:prstGeom prst="rect">
                <a:avLst/>
              </a:prstGeom>
              <a:noFill/>
              <a:ln w="9525">
                <a:noFill/>
                <a:miter lim="800000"/>
                <a:headEnd/>
                <a:tailEnd/>
              </a:ln>
              <a:effectLst/>
            </p:spPr>
            <p:txBody>
              <a:bodyPr>
                <a:spAutoFit/>
              </a:bodyPr>
              <a:lstStyle/>
              <a:p>
                <a:pPr>
                  <a:spcBef>
                    <a:spcPct val="50000"/>
                  </a:spcBef>
                </a:pPr>
                <a:r>
                  <a:rPr lang="en-US" sz="1000" i="1"/>
                  <a:t>Pv</a:t>
                </a:r>
                <a:r>
                  <a:rPr lang="en-US" sz="1000" i="1" baseline="30000"/>
                  <a:t>k </a:t>
                </a:r>
                <a:r>
                  <a:rPr lang="en-US" sz="1000" i="1"/>
                  <a:t>= c</a:t>
                </a:r>
                <a:endParaRPr lang="th-TH" sz="1000" i="1"/>
              </a:p>
            </p:txBody>
          </p:sp>
          <p:sp>
            <p:nvSpPr>
              <p:cNvPr id="281739" name="Freeform 139"/>
              <p:cNvSpPr>
                <a:spLocks/>
              </p:cNvSpPr>
              <p:nvPr/>
            </p:nvSpPr>
            <p:spPr bwMode="auto">
              <a:xfrm>
                <a:off x="3762" y="1694"/>
                <a:ext cx="849" cy="1006"/>
              </a:xfrm>
              <a:custGeom>
                <a:avLst/>
                <a:gdLst/>
                <a:ahLst/>
                <a:cxnLst>
                  <a:cxn ang="0">
                    <a:pos x="849" y="1006"/>
                  </a:cxn>
                  <a:cxn ang="0">
                    <a:pos x="495" y="829"/>
                  </a:cxn>
                  <a:cxn ang="0">
                    <a:pos x="255" y="592"/>
                  </a:cxn>
                  <a:cxn ang="0">
                    <a:pos x="99" y="289"/>
                  </a:cxn>
                  <a:cxn ang="0">
                    <a:pos x="0" y="0"/>
                  </a:cxn>
                </a:cxnLst>
                <a:rect l="0" t="0" r="r" b="b"/>
                <a:pathLst>
                  <a:path w="849" h="1006">
                    <a:moveTo>
                      <a:pt x="849" y="1006"/>
                    </a:moveTo>
                    <a:cubicBezTo>
                      <a:pt x="790" y="977"/>
                      <a:pt x="594" y="898"/>
                      <a:pt x="495" y="829"/>
                    </a:cubicBezTo>
                    <a:cubicBezTo>
                      <a:pt x="396" y="760"/>
                      <a:pt x="321" y="682"/>
                      <a:pt x="255" y="592"/>
                    </a:cubicBezTo>
                    <a:cubicBezTo>
                      <a:pt x="189" y="502"/>
                      <a:pt x="142" y="388"/>
                      <a:pt x="99" y="289"/>
                    </a:cubicBezTo>
                    <a:cubicBezTo>
                      <a:pt x="56" y="190"/>
                      <a:pt x="21" y="60"/>
                      <a:pt x="0" y="0"/>
                    </a:cubicBezTo>
                  </a:path>
                </a:pathLst>
              </a:custGeom>
              <a:noFill/>
              <a:ln w="38100">
                <a:solidFill>
                  <a:srgbClr val="0000FF"/>
                </a:solidFill>
                <a:round/>
                <a:headEnd/>
                <a:tailEnd/>
              </a:ln>
              <a:effectLst/>
            </p:spPr>
            <p:txBody>
              <a:bodyPr/>
              <a:lstStyle/>
              <a:p>
                <a:endParaRPr lang="th-TH"/>
              </a:p>
            </p:txBody>
          </p:sp>
          <p:grpSp>
            <p:nvGrpSpPr>
              <p:cNvPr id="281740" name="Group 140"/>
              <p:cNvGrpSpPr>
                <a:grpSpLocks/>
              </p:cNvGrpSpPr>
              <p:nvPr/>
            </p:nvGrpSpPr>
            <p:grpSpPr bwMode="auto">
              <a:xfrm>
                <a:off x="4583" y="2621"/>
                <a:ext cx="264" cy="154"/>
                <a:chOff x="4667" y="2096"/>
                <a:chExt cx="264" cy="154"/>
              </a:xfrm>
            </p:grpSpPr>
            <p:sp>
              <p:nvSpPr>
                <p:cNvPr id="281741" name="Text Box 141"/>
                <p:cNvSpPr txBox="1">
                  <a:spLocks noChangeArrowheads="1"/>
                </p:cNvSpPr>
                <p:nvPr/>
              </p:nvSpPr>
              <p:spPr bwMode="auto">
                <a:xfrm>
                  <a:off x="4712" y="2096"/>
                  <a:ext cx="219" cy="154"/>
                </a:xfrm>
                <a:prstGeom prst="rect">
                  <a:avLst/>
                </a:prstGeom>
                <a:noFill/>
                <a:ln w="9525">
                  <a:noFill/>
                  <a:miter lim="800000"/>
                  <a:headEnd/>
                  <a:tailEnd/>
                </a:ln>
                <a:effectLst/>
              </p:spPr>
              <p:txBody>
                <a:bodyPr>
                  <a:spAutoFit/>
                </a:bodyPr>
                <a:lstStyle/>
                <a:p>
                  <a:pPr>
                    <a:spcBef>
                      <a:spcPct val="50000"/>
                    </a:spcBef>
                  </a:pPr>
                  <a:r>
                    <a:rPr lang="en-US" sz="1000" i="1">
                      <a:latin typeface="Times New Roman" pitchFamily="18" charset="0"/>
                    </a:rPr>
                    <a:t>4</a:t>
                  </a:r>
                  <a:endParaRPr lang="th-TH" sz="1000" i="1">
                    <a:latin typeface="Times New Roman" pitchFamily="18" charset="0"/>
                  </a:endParaRPr>
                </a:p>
              </p:txBody>
            </p:sp>
            <p:sp>
              <p:nvSpPr>
                <p:cNvPr id="281742" name="Oval 142"/>
                <p:cNvSpPr>
                  <a:spLocks noChangeArrowheads="1"/>
                </p:cNvSpPr>
                <p:nvPr/>
              </p:nvSpPr>
              <p:spPr bwMode="auto">
                <a:xfrm flipH="1">
                  <a:off x="4667" y="2136"/>
                  <a:ext cx="67" cy="71"/>
                </a:xfrm>
                <a:prstGeom prst="ellipse">
                  <a:avLst/>
                </a:prstGeom>
                <a:solidFill>
                  <a:srgbClr val="808080"/>
                </a:solidFill>
                <a:ln w="9525">
                  <a:solidFill>
                    <a:schemeClr val="tx1"/>
                  </a:solidFill>
                  <a:round/>
                  <a:headEnd/>
                  <a:tailEnd/>
                </a:ln>
                <a:effectLst/>
              </p:spPr>
              <p:txBody>
                <a:bodyPr wrap="none" anchor="ctr"/>
                <a:lstStyle/>
                <a:p>
                  <a:endParaRPr lang="th-TH"/>
                </a:p>
              </p:txBody>
            </p:sp>
          </p:grpSp>
          <p:grpSp>
            <p:nvGrpSpPr>
              <p:cNvPr id="281743" name="Group 143"/>
              <p:cNvGrpSpPr>
                <a:grpSpLocks/>
              </p:cNvGrpSpPr>
              <p:nvPr/>
            </p:nvGrpSpPr>
            <p:grpSpPr bwMode="auto">
              <a:xfrm>
                <a:off x="3984" y="2102"/>
                <a:ext cx="483" cy="209"/>
                <a:chOff x="2224" y="1297"/>
                <a:chExt cx="465" cy="209"/>
              </a:xfrm>
            </p:grpSpPr>
            <p:sp>
              <p:nvSpPr>
                <p:cNvPr id="281744" name="Rectangle 144"/>
                <p:cNvSpPr>
                  <a:spLocks noChangeArrowheads="1"/>
                </p:cNvSpPr>
                <p:nvPr/>
              </p:nvSpPr>
              <p:spPr bwMode="auto">
                <a:xfrm>
                  <a:off x="2424" y="1333"/>
                  <a:ext cx="265" cy="173"/>
                </a:xfrm>
                <a:prstGeom prst="rect">
                  <a:avLst/>
                </a:prstGeom>
                <a:noFill/>
                <a:ln w="9525" algn="ctr">
                  <a:noFill/>
                  <a:miter lim="800000"/>
                  <a:headEnd/>
                  <a:tailEnd/>
                </a:ln>
                <a:effectLst/>
              </p:spPr>
              <p:txBody>
                <a:bodyPr wrap="none">
                  <a:spAutoFit/>
                </a:bodyPr>
                <a:lstStyle/>
                <a:p>
                  <a:pPr algn="ctr"/>
                  <a:r>
                    <a:rPr lang="en-US" sz="1200" i="1"/>
                    <a:t>w</a:t>
                  </a:r>
                  <a:r>
                    <a:rPr lang="en-US" sz="1200" i="1" baseline="-25000"/>
                    <a:t>out</a:t>
                  </a:r>
                  <a:endParaRPr lang="th-TH" sz="1200" i="1"/>
                </a:p>
              </p:txBody>
            </p:sp>
            <p:sp>
              <p:nvSpPr>
                <p:cNvPr id="281745" name="Freeform 145"/>
                <p:cNvSpPr>
                  <a:spLocks/>
                </p:cNvSpPr>
                <p:nvPr/>
              </p:nvSpPr>
              <p:spPr bwMode="auto">
                <a:xfrm rot="-18710920">
                  <a:off x="2351" y="1170"/>
                  <a:ext cx="153" cy="408"/>
                </a:xfrm>
                <a:custGeom>
                  <a:avLst/>
                  <a:gdLst/>
                  <a:ahLst/>
                  <a:cxnLst>
                    <a:cxn ang="0">
                      <a:pos x="0" y="792"/>
                    </a:cxn>
                    <a:cxn ang="0">
                      <a:pos x="24" y="640"/>
                    </a:cxn>
                    <a:cxn ang="0">
                      <a:pos x="88" y="432"/>
                    </a:cxn>
                    <a:cxn ang="0">
                      <a:pos x="184" y="248"/>
                    </a:cxn>
                    <a:cxn ang="0">
                      <a:pos x="288" y="104"/>
                    </a:cxn>
                    <a:cxn ang="0">
                      <a:pos x="206" y="64"/>
                    </a:cxn>
                    <a:cxn ang="0">
                      <a:pos x="456" y="0"/>
                    </a:cxn>
                    <a:cxn ang="0">
                      <a:pos x="503" y="202"/>
                    </a:cxn>
                    <a:cxn ang="0">
                      <a:pos x="437" y="166"/>
                    </a:cxn>
                    <a:cxn ang="0">
                      <a:pos x="404" y="229"/>
                    </a:cxn>
                    <a:cxn ang="0">
                      <a:pos x="392" y="336"/>
                    </a:cxn>
                    <a:cxn ang="0">
                      <a:pos x="392" y="472"/>
                    </a:cxn>
                    <a:cxn ang="0">
                      <a:pos x="408" y="608"/>
                    </a:cxn>
                    <a:cxn ang="0">
                      <a:pos x="432" y="672"/>
                    </a:cxn>
                    <a:cxn ang="0">
                      <a:pos x="472" y="768"/>
                    </a:cxn>
                    <a:cxn ang="0">
                      <a:pos x="504" y="808"/>
                    </a:cxn>
                    <a:cxn ang="0">
                      <a:pos x="209" y="649"/>
                    </a:cxn>
                    <a:cxn ang="0">
                      <a:pos x="0" y="792"/>
                    </a:cxn>
                  </a:cxnLst>
                  <a:rect l="0" t="0" r="r" b="b"/>
                  <a:pathLst>
                    <a:path w="504" h="808">
                      <a:moveTo>
                        <a:pt x="0" y="792"/>
                      </a:moveTo>
                      <a:lnTo>
                        <a:pt x="24" y="640"/>
                      </a:lnTo>
                      <a:lnTo>
                        <a:pt x="88" y="432"/>
                      </a:lnTo>
                      <a:lnTo>
                        <a:pt x="184" y="248"/>
                      </a:lnTo>
                      <a:lnTo>
                        <a:pt x="288" y="104"/>
                      </a:lnTo>
                      <a:lnTo>
                        <a:pt x="206" y="64"/>
                      </a:lnTo>
                      <a:lnTo>
                        <a:pt x="456" y="0"/>
                      </a:lnTo>
                      <a:lnTo>
                        <a:pt x="503" y="202"/>
                      </a:lnTo>
                      <a:lnTo>
                        <a:pt x="437" y="166"/>
                      </a:lnTo>
                      <a:lnTo>
                        <a:pt x="404" y="229"/>
                      </a:lnTo>
                      <a:lnTo>
                        <a:pt x="392" y="336"/>
                      </a:lnTo>
                      <a:lnTo>
                        <a:pt x="392" y="472"/>
                      </a:lnTo>
                      <a:lnTo>
                        <a:pt x="408" y="608"/>
                      </a:lnTo>
                      <a:lnTo>
                        <a:pt x="432" y="672"/>
                      </a:lnTo>
                      <a:lnTo>
                        <a:pt x="472" y="768"/>
                      </a:lnTo>
                      <a:lnTo>
                        <a:pt x="504" y="808"/>
                      </a:lnTo>
                      <a:lnTo>
                        <a:pt x="209" y="649"/>
                      </a:lnTo>
                      <a:lnTo>
                        <a:pt x="0" y="792"/>
                      </a:lnTo>
                      <a:close/>
                    </a:path>
                  </a:pathLst>
                </a:custGeom>
                <a:gradFill rotWithShape="1">
                  <a:gsLst>
                    <a:gs pos="0">
                      <a:srgbClr val="800080">
                        <a:gamma/>
                        <a:shade val="46275"/>
                        <a:invGamma/>
                      </a:srgbClr>
                    </a:gs>
                    <a:gs pos="50000">
                      <a:srgbClr val="800080">
                        <a:alpha val="84000"/>
                      </a:srgbClr>
                    </a:gs>
                    <a:gs pos="100000">
                      <a:srgbClr val="800080">
                        <a:gamma/>
                        <a:shade val="46275"/>
                        <a:invGamma/>
                      </a:srgbClr>
                    </a:gs>
                  </a:gsLst>
                  <a:lin ang="2700000" scaled="1"/>
                </a:gradFill>
                <a:ln w="9525" cap="flat" cmpd="sng">
                  <a:noFill/>
                  <a:prstDash val="solid"/>
                  <a:round/>
                  <a:headEnd type="none" w="med" len="med"/>
                  <a:tailEnd type="none" w="med" len="med"/>
                </a:ln>
                <a:effectLst/>
              </p:spPr>
              <p:txBody>
                <a:bodyPr/>
                <a:lstStyle/>
                <a:p>
                  <a:endParaRPr lang="th-TH"/>
                </a:p>
              </p:txBody>
            </p:sp>
          </p:grpSp>
        </p:grpSp>
      </p:grpSp>
      <p:grpSp>
        <p:nvGrpSpPr>
          <p:cNvPr id="281746" name="Group 146"/>
          <p:cNvGrpSpPr>
            <a:grpSpLocks/>
          </p:cNvGrpSpPr>
          <p:nvPr/>
        </p:nvGrpSpPr>
        <p:grpSpPr bwMode="auto">
          <a:xfrm>
            <a:off x="5087938" y="5281613"/>
            <a:ext cx="3111500" cy="412750"/>
            <a:chOff x="2629" y="2613"/>
            <a:chExt cx="1960" cy="260"/>
          </a:xfrm>
        </p:grpSpPr>
        <p:grpSp>
          <p:nvGrpSpPr>
            <p:cNvPr id="281747" name="Group 147"/>
            <p:cNvGrpSpPr>
              <a:grpSpLocks/>
            </p:cNvGrpSpPr>
            <p:nvPr/>
          </p:nvGrpSpPr>
          <p:grpSpPr bwMode="auto">
            <a:xfrm>
              <a:off x="3665" y="2697"/>
              <a:ext cx="924" cy="176"/>
              <a:chOff x="3665" y="2697"/>
              <a:chExt cx="924" cy="176"/>
            </a:xfrm>
          </p:grpSpPr>
          <p:grpSp>
            <p:nvGrpSpPr>
              <p:cNvPr id="281748" name="Group 148"/>
              <p:cNvGrpSpPr>
                <a:grpSpLocks/>
              </p:cNvGrpSpPr>
              <p:nvPr/>
            </p:nvGrpSpPr>
            <p:grpSpPr bwMode="auto">
              <a:xfrm>
                <a:off x="3665" y="2697"/>
                <a:ext cx="924" cy="4"/>
                <a:chOff x="3665" y="2697"/>
                <a:chExt cx="924" cy="4"/>
              </a:xfrm>
            </p:grpSpPr>
            <p:sp>
              <p:nvSpPr>
                <p:cNvPr id="281749" name="Line 149"/>
                <p:cNvSpPr>
                  <a:spLocks noChangeShapeType="1"/>
                </p:cNvSpPr>
                <p:nvPr/>
              </p:nvSpPr>
              <p:spPr bwMode="auto">
                <a:xfrm flipH="1">
                  <a:off x="4106" y="2698"/>
                  <a:ext cx="167" cy="3"/>
                </a:xfrm>
                <a:prstGeom prst="line">
                  <a:avLst/>
                </a:prstGeom>
                <a:noFill/>
                <a:ln w="38100">
                  <a:solidFill>
                    <a:srgbClr val="0000FF"/>
                  </a:solidFill>
                  <a:round/>
                  <a:headEnd/>
                  <a:tailEnd type="triangle" w="med" len="med"/>
                </a:ln>
                <a:effectLst/>
              </p:spPr>
              <p:txBody>
                <a:bodyPr/>
                <a:lstStyle/>
                <a:p>
                  <a:endParaRPr lang="th-TH"/>
                </a:p>
              </p:txBody>
            </p:sp>
            <p:sp>
              <p:nvSpPr>
                <p:cNvPr id="281750" name="Line 150"/>
                <p:cNvSpPr>
                  <a:spLocks noChangeShapeType="1"/>
                </p:cNvSpPr>
                <p:nvPr/>
              </p:nvSpPr>
              <p:spPr bwMode="auto">
                <a:xfrm flipH="1" flipV="1">
                  <a:off x="3665" y="2697"/>
                  <a:ext cx="924" cy="3"/>
                </a:xfrm>
                <a:prstGeom prst="line">
                  <a:avLst/>
                </a:prstGeom>
                <a:noFill/>
                <a:ln w="38100">
                  <a:solidFill>
                    <a:srgbClr val="0000FF"/>
                  </a:solidFill>
                  <a:round/>
                  <a:headEnd/>
                  <a:tailEnd/>
                </a:ln>
                <a:effectLst/>
              </p:spPr>
              <p:txBody>
                <a:bodyPr/>
                <a:lstStyle/>
                <a:p>
                  <a:endParaRPr lang="th-TH"/>
                </a:p>
              </p:txBody>
            </p:sp>
          </p:grpSp>
          <p:grpSp>
            <p:nvGrpSpPr>
              <p:cNvPr id="281751" name="Group 151"/>
              <p:cNvGrpSpPr>
                <a:grpSpLocks/>
              </p:cNvGrpSpPr>
              <p:nvPr/>
            </p:nvGrpSpPr>
            <p:grpSpPr bwMode="auto">
              <a:xfrm>
                <a:off x="4008" y="2700"/>
                <a:ext cx="342" cy="173"/>
                <a:chOff x="4896" y="1863"/>
                <a:chExt cx="342" cy="173"/>
              </a:xfrm>
            </p:grpSpPr>
            <p:sp>
              <p:nvSpPr>
                <p:cNvPr id="281752" name="Freeform 152"/>
                <p:cNvSpPr>
                  <a:spLocks/>
                </p:cNvSpPr>
                <p:nvPr/>
              </p:nvSpPr>
              <p:spPr bwMode="auto">
                <a:xfrm rot="10137567" flipH="1">
                  <a:off x="4896" y="1867"/>
                  <a:ext cx="81" cy="163"/>
                </a:xfrm>
                <a:custGeom>
                  <a:avLst/>
                  <a:gdLst/>
                  <a:ahLst/>
                  <a:cxnLst>
                    <a:cxn ang="0">
                      <a:pos x="0" y="792"/>
                    </a:cxn>
                    <a:cxn ang="0">
                      <a:pos x="24" y="640"/>
                    </a:cxn>
                    <a:cxn ang="0">
                      <a:pos x="88" y="432"/>
                    </a:cxn>
                    <a:cxn ang="0">
                      <a:pos x="184" y="248"/>
                    </a:cxn>
                    <a:cxn ang="0">
                      <a:pos x="288" y="104"/>
                    </a:cxn>
                    <a:cxn ang="0">
                      <a:pos x="206" y="64"/>
                    </a:cxn>
                    <a:cxn ang="0">
                      <a:pos x="456" y="0"/>
                    </a:cxn>
                    <a:cxn ang="0">
                      <a:pos x="503" y="202"/>
                    </a:cxn>
                    <a:cxn ang="0">
                      <a:pos x="437" y="166"/>
                    </a:cxn>
                    <a:cxn ang="0">
                      <a:pos x="404" y="229"/>
                    </a:cxn>
                    <a:cxn ang="0">
                      <a:pos x="392" y="336"/>
                    </a:cxn>
                    <a:cxn ang="0">
                      <a:pos x="392" y="472"/>
                    </a:cxn>
                    <a:cxn ang="0">
                      <a:pos x="408" y="608"/>
                    </a:cxn>
                    <a:cxn ang="0">
                      <a:pos x="432" y="672"/>
                    </a:cxn>
                    <a:cxn ang="0">
                      <a:pos x="472" y="768"/>
                    </a:cxn>
                    <a:cxn ang="0">
                      <a:pos x="504" y="808"/>
                    </a:cxn>
                    <a:cxn ang="0">
                      <a:pos x="209" y="649"/>
                    </a:cxn>
                    <a:cxn ang="0">
                      <a:pos x="0" y="792"/>
                    </a:cxn>
                  </a:cxnLst>
                  <a:rect l="0" t="0" r="r" b="b"/>
                  <a:pathLst>
                    <a:path w="504" h="808">
                      <a:moveTo>
                        <a:pt x="0" y="792"/>
                      </a:moveTo>
                      <a:lnTo>
                        <a:pt x="24" y="640"/>
                      </a:lnTo>
                      <a:lnTo>
                        <a:pt x="88" y="432"/>
                      </a:lnTo>
                      <a:lnTo>
                        <a:pt x="184" y="248"/>
                      </a:lnTo>
                      <a:lnTo>
                        <a:pt x="288" y="104"/>
                      </a:lnTo>
                      <a:lnTo>
                        <a:pt x="206" y="64"/>
                      </a:lnTo>
                      <a:lnTo>
                        <a:pt x="456" y="0"/>
                      </a:lnTo>
                      <a:lnTo>
                        <a:pt x="503" y="202"/>
                      </a:lnTo>
                      <a:lnTo>
                        <a:pt x="437" y="166"/>
                      </a:lnTo>
                      <a:lnTo>
                        <a:pt x="404" y="229"/>
                      </a:lnTo>
                      <a:lnTo>
                        <a:pt x="392" y="336"/>
                      </a:lnTo>
                      <a:lnTo>
                        <a:pt x="392" y="472"/>
                      </a:lnTo>
                      <a:lnTo>
                        <a:pt x="408" y="608"/>
                      </a:lnTo>
                      <a:lnTo>
                        <a:pt x="432" y="672"/>
                      </a:lnTo>
                      <a:lnTo>
                        <a:pt x="472" y="768"/>
                      </a:lnTo>
                      <a:lnTo>
                        <a:pt x="504" y="808"/>
                      </a:lnTo>
                      <a:lnTo>
                        <a:pt x="209" y="649"/>
                      </a:lnTo>
                      <a:lnTo>
                        <a:pt x="0" y="792"/>
                      </a:lnTo>
                      <a:close/>
                    </a:path>
                  </a:pathLst>
                </a:custGeom>
                <a:solidFill>
                  <a:srgbClr val="FF0000"/>
                </a:solidFill>
                <a:ln w="9525" cap="flat" cmpd="sng">
                  <a:noFill/>
                  <a:prstDash val="solid"/>
                  <a:round/>
                  <a:headEnd type="none" w="med" len="med"/>
                  <a:tailEnd type="none" w="med" len="med"/>
                </a:ln>
                <a:effectLst/>
              </p:spPr>
              <p:txBody>
                <a:bodyPr/>
                <a:lstStyle/>
                <a:p>
                  <a:endParaRPr lang="th-TH"/>
                </a:p>
              </p:txBody>
            </p:sp>
            <p:sp>
              <p:nvSpPr>
                <p:cNvPr id="281753" name="Rectangle 153"/>
                <p:cNvSpPr>
                  <a:spLocks noChangeArrowheads="1"/>
                </p:cNvSpPr>
                <p:nvPr/>
              </p:nvSpPr>
              <p:spPr bwMode="auto">
                <a:xfrm>
                  <a:off x="4959" y="1863"/>
                  <a:ext cx="279" cy="173"/>
                </a:xfrm>
                <a:prstGeom prst="rect">
                  <a:avLst/>
                </a:prstGeom>
                <a:noFill/>
                <a:ln w="9525">
                  <a:noFill/>
                  <a:miter lim="800000"/>
                  <a:headEnd/>
                  <a:tailEnd/>
                </a:ln>
                <a:effectLst/>
              </p:spPr>
              <p:txBody>
                <a:bodyPr>
                  <a:spAutoFit/>
                </a:bodyPr>
                <a:lstStyle/>
                <a:p>
                  <a:r>
                    <a:rPr lang="en-US" sz="1200" i="1"/>
                    <a:t>q</a:t>
                  </a:r>
                  <a:r>
                    <a:rPr lang="en-US" sz="1200" i="1" baseline="-25000"/>
                    <a:t>out</a:t>
                  </a:r>
                  <a:endParaRPr lang="th-TH" sz="1200" i="1"/>
                </a:p>
              </p:txBody>
            </p:sp>
          </p:grpSp>
        </p:grpSp>
        <p:sp>
          <p:nvSpPr>
            <p:cNvPr id="281754" name="Text Box 154"/>
            <p:cNvSpPr txBox="1">
              <a:spLocks noChangeArrowheads="1"/>
            </p:cNvSpPr>
            <p:nvPr/>
          </p:nvSpPr>
          <p:spPr bwMode="auto">
            <a:xfrm>
              <a:off x="2629" y="2613"/>
              <a:ext cx="399" cy="154"/>
            </a:xfrm>
            <a:prstGeom prst="rect">
              <a:avLst/>
            </a:prstGeom>
            <a:noFill/>
            <a:ln w="9525">
              <a:noFill/>
              <a:miter lim="800000"/>
              <a:headEnd/>
              <a:tailEnd/>
            </a:ln>
            <a:effectLst/>
          </p:spPr>
          <p:txBody>
            <a:bodyPr>
              <a:spAutoFit/>
            </a:bodyPr>
            <a:lstStyle/>
            <a:p>
              <a:pPr>
                <a:spcBef>
                  <a:spcPct val="50000"/>
                </a:spcBef>
              </a:pPr>
              <a:r>
                <a:rPr lang="en-US" sz="1000" i="1">
                  <a:latin typeface="Times New Roman" pitchFamily="18" charset="0"/>
                </a:rPr>
                <a:t>P</a:t>
              </a:r>
              <a:r>
                <a:rPr lang="en-US" sz="1000" i="1" baseline="-25000">
                  <a:latin typeface="Times New Roman" pitchFamily="18" charset="0"/>
                </a:rPr>
                <a:t>1</a:t>
              </a:r>
              <a:r>
                <a:rPr lang="en-US" sz="1000" i="1">
                  <a:latin typeface="Times New Roman" pitchFamily="18" charset="0"/>
                </a:rPr>
                <a:t>=</a:t>
              </a:r>
              <a:r>
                <a:rPr lang="th-TH" sz="1000" i="1">
                  <a:latin typeface="Times New Roman" pitchFamily="18" charset="0"/>
                </a:rPr>
                <a:t> </a:t>
              </a:r>
              <a:r>
                <a:rPr lang="en-US" sz="1000" i="1">
                  <a:latin typeface="Times New Roman" pitchFamily="18" charset="0"/>
                </a:rPr>
                <a:t>P</a:t>
              </a:r>
              <a:r>
                <a:rPr lang="en-US" sz="1000" i="1" baseline="-25000">
                  <a:latin typeface="Times New Roman" pitchFamily="18" charset="0"/>
                </a:rPr>
                <a:t>4</a:t>
              </a:r>
              <a:endParaRPr lang="th-TH" sz="1000" i="1">
                <a:latin typeface="Times New Roman" pitchFamily="18" charset="0"/>
              </a:endParaRPr>
            </a:p>
          </p:txBody>
        </p:sp>
        <p:sp>
          <p:nvSpPr>
            <p:cNvPr id="281755" name="Line 155"/>
            <p:cNvSpPr>
              <a:spLocks noChangeShapeType="1"/>
            </p:cNvSpPr>
            <p:nvPr/>
          </p:nvSpPr>
          <p:spPr bwMode="auto">
            <a:xfrm flipH="1">
              <a:off x="2922" y="2697"/>
              <a:ext cx="738" cy="0"/>
            </a:xfrm>
            <a:prstGeom prst="line">
              <a:avLst/>
            </a:prstGeom>
            <a:noFill/>
            <a:ln w="9525">
              <a:solidFill>
                <a:srgbClr val="0000FF"/>
              </a:solidFill>
              <a:prstDash val="dashDot"/>
              <a:round/>
              <a:headEnd/>
              <a:tailEnd/>
            </a:ln>
            <a:effectLst/>
          </p:spPr>
          <p:txBody>
            <a:bodyPr/>
            <a:lstStyle/>
            <a:p>
              <a:endParaRPr lang="th-TH"/>
            </a:p>
          </p:txBody>
        </p:sp>
      </p:grpSp>
      <p:grpSp>
        <p:nvGrpSpPr>
          <p:cNvPr id="281756" name="Group 156"/>
          <p:cNvGrpSpPr>
            <a:grpSpLocks/>
          </p:cNvGrpSpPr>
          <p:nvPr/>
        </p:nvGrpSpPr>
        <p:grpSpPr bwMode="auto">
          <a:xfrm>
            <a:off x="5041900" y="3073400"/>
            <a:ext cx="2065338" cy="3084513"/>
            <a:chOff x="2600" y="1222"/>
            <a:chExt cx="1301" cy="1943"/>
          </a:xfrm>
        </p:grpSpPr>
        <p:grpSp>
          <p:nvGrpSpPr>
            <p:cNvPr id="281757" name="Group 157"/>
            <p:cNvGrpSpPr>
              <a:grpSpLocks/>
            </p:cNvGrpSpPr>
            <p:nvPr/>
          </p:nvGrpSpPr>
          <p:grpSpPr bwMode="auto">
            <a:xfrm>
              <a:off x="3225" y="1222"/>
              <a:ext cx="676" cy="1943"/>
              <a:chOff x="3225" y="1222"/>
              <a:chExt cx="676" cy="1943"/>
            </a:xfrm>
          </p:grpSpPr>
          <p:sp>
            <p:nvSpPr>
              <p:cNvPr id="281758" name="Line 158"/>
              <p:cNvSpPr>
                <a:spLocks noChangeShapeType="1"/>
              </p:cNvSpPr>
              <p:nvPr/>
            </p:nvSpPr>
            <p:spPr bwMode="auto">
              <a:xfrm flipH="1" flipV="1">
                <a:off x="3773" y="1705"/>
                <a:ext cx="2" cy="1322"/>
              </a:xfrm>
              <a:prstGeom prst="line">
                <a:avLst/>
              </a:prstGeom>
              <a:noFill/>
              <a:ln w="12700">
                <a:solidFill>
                  <a:srgbClr val="FF0000"/>
                </a:solidFill>
                <a:prstDash val="dashDot"/>
                <a:round/>
                <a:headEnd/>
                <a:tailEnd/>
              </a:ln>
              <a:effectLst/>
            </p:spPr>
            <p:txBody>
              <a:bodyPr/>
              <a:lstStyle/>
              <a:p>
                <a:endParaRPr lang="th-TH"/>
              </a:p>
            </p:txBody>
          </p:sp>
          <p:sp>
            <p:nvSpPr>
              <p:cNvPr id="281759" name="Text Box 159"/>
              <p:cNvSpPr txBox="1">
                <a:spLocks noChangeArrowheads="1"/>
              </p:cNvSpPr>
              <p:nvPr/>
            </p:nvSpPr>
            <p:spPr bwMode="auto">
              <a:xfrm>
                <a:off x="3706" y="3011"/>
                <a:ext cx="195" cy="154"/>
              </a:xfrm>
              <a:prstGeom prst="rect">
                <a:avLst/>
              </a:prstGeom>
              <a:noFill/>
              <a:ln w="9525">
                <a:noFill/>
                <a:miter lim="800000"/>
                <a:headEnd/>
                <a:tailEnd/>
              </a:ln>
              <a:effectLst/>
            </p:spPr>
            <p:txBody>
              <a:bodyPr>
                <a:spAutoFit/>
              </a:bodyPr>
              <a:lstStyle/>
              <a:p>
                <a:pPr>
                  <a:spcBef>
                    <a:spcPct val="50000"/>
                  </a:spcBef>
                </a:pPr>
                <a:r>
                  <a:rPr lang="en-US" sz="1000" i="1">
                    <a:latin typeface="Times New Roman" pitchFamily="18" charset="0"/>
                  </a:rPr>
                  <a:t>v</a:t>
                </a:r>
                <a:r>
                  <a:rPr lang="en-US" sz="1000" i="1" baseline="-25000">
                    <a:latin typeface="Times New Roman" pitchFamily="18" charset="0"/>
                  </a:rPr>
                  <a:t>3</a:t>
                </a:r>
                <a:endParaRPr lang="th-TH" sz="1000" i="1">
                  <a:latin typeface="Times New Roman" pitchFamily="18" charset="0"/>
                </a:endParaRPr>
              </a:p>
            </p:txBody>
          </p:sp>
          <p:grpSp>
            <p:nvGrpSpPr>
              <p:cNvPr id="281760" name="Group 160"/>
              <p:cNvGrpSpPr>
                <a:grpSpLocks/>
              </p:cNvGrpSpPr>
              <p:nvPr/>
            </p:nvGrpSpPr>
            <p:grpSpPr bwMode="auto">
              <a:xfrm>
                <a:off x="3225" y="1222"/>
                <a:ext cx="609" cy="505"/>
                <a:chOff x="3225" y="1222"/>
                <a:chExt cx="609" cy="505"/>
              </a:xfrm>
            </p:grpSpPr>
            <p:sp>
              <p:nvSpPr>
                <p:cNvPr id="281761" name="Text Box 161"/>
                <p:cNvSpPr txBox="1">
                  <a:spLocks noChangeArrowheads="1"/>
                </p:cNvSpPr>
                <p:nvPr/>
              </p:nvSpPr>
              <p:spPr bwMode="auto">
                <a:xfrm>
                  <a:off x="3699" y="1536"/>
                  <a:ext cx="135" cy="154"/>
                </a:xfrm>
                <a:prstGeom prst="rect">
                  <a:avLst/>
                </a:prstGeom>
                <a:noFill/>
                <a:ln w="9525">
                  <a:noFill/>
                  <a:miter lim="800000"/>
                  <a:headEnd/>
                  <a:tailEnd/>
                </a:ln>
                <a:effectLst/>
              </p:spPr>
              <p:txBody>
                <a:bodyPr>
                  <a:spAutoFit/>
                </a:bodyPr>
                <a:lstStyle/>
                <a:p>
                  <a:pPr>
                    <a:spcBef>
                      <a:spcPct val="50000"/>
                    </a:spcBef>
                  </a:pPr>
                  <a:r>
                    <a:rPr lang="en-US" sz="1000" i="1">
                      <a:latin typeface="Times New Roman" pitchFamily="18" charset="0"/>
                    </a:rPr>
                    <a:t>3</a:t>
                  </a:r>
                  <a:endParaRPr lang="th-TH" sz="1000" i="1">
                    <a:latin typeface="Times New Roman" pitchFamily="18" charset="0"/>
                  </a:endParaRPr>
                </a:p>
              </p:txBody>
            </p:sp>
            <p:sp>
              <p:nvSpPr>
                <p:cNvPr id="281762" name="Line 162"/>
                <p:cNvSpPr>
                  <a:spLocks noChangeShapeType="1"/>
                </p:cNvSpPr>
                <p:nvPr/>
              </p:nvSpPr>
              <p:spPr bwMode="auto">
                <a:xfrm>
                  <a:off x="3464" y="1697"/>
                  <a:ext cx="129" cy="3"/>
                </a:xfrm>
                <a:prstGeom prst="line">
                  <a:avLst/>
                </a:prstGeom>
                <a:noFill/>
                <a:ln w="38100">
                  <a:solidFill>
                    <a:srgbClr val="0000FF"/>
                  </a:solidFill>
                  <a:round/>
                  <a:headEnd/>
                  <a:tailEnd type="triangle" w="med" len="med"/>
                </a:ln>
                <a:effectLst/>
              </p:spPr>
              <p:txBody>
                <a:bodyPr/>
                <a:lstStyle/>
                <a:p>
                  <a:endParaRPr lang="th-TH"/>
                </a:p>
              </p:txBody>
            </p:sp>
            <p:sp>
              <p:nvSpPr>
                <p:cNvPr id="281763" name="Line 163"/>
                <p:cNvSpPr>
                  <a:spLocks noChangeShapeType="1"/>
                </p:cNvSpPr>
                <p:nvPr/>
              </p:nvSpPr>
              <p:spPr bwMode="auto">
                <a:xfrm>
                  <a:off x="3225" y="1695"/>
                  <a:ext cx="543" cy="5"/>
                </a:xfrm>
                <a:prstGeom prst="line">
                  <a:avLst/>
                </a:prstGeom>
                <a:noFill/>
                <a:ln w="38100">
                  <a:solidFill>
                    <a:srgbClr val="0000FF"/>
                  </a:solidFill>
                  <a:round/>
                  <a:headEnd/>
                  <a:tailEnd/>
                </a:ln>
                <a:effectLst/>
              </p:spPr>
              <p:txBody>
                <a:bodyPr/>
                <a:lstStyle/>
                <a:p>
                  <a:endParaRPr lang="th-TH"/>
                </a:p>
              </p:txBody>
            </p:sp>
            <p:sp>
              <p:nvSpPr>
                <p:cNvPr id="281764" name="Oval 164"/>
                <p:cNvSpPr>
                  <a:spLocks noChangeArrowheads="1"/>
                </p:cNvSpPr>
                <p:nvPr/>
              </p:nvSpPr>
              <p:spPr bwMode="auto">
                <a:xfrm flipH="1">
                  <a:off x="3744" y="1671"/>
                  <a:ext cx="56" cy="56"/>
                </a:xfrm>
                <a:prstGeom prst="ellipse">
                  <a:avLst/>
                </a:prstGeom>
                <a:solidFill>
                  <a:srgbClr val="808080"/>
                </a:solidFill>
                <a:ln w="9525">
                  <a:solidFill>
                    <a:schemeClr val="tx1"/>
                  </a:solidFill>
                  <a:round/>
                  <a:headEnd/>
                  <a:tailEnd/>
                </a:ln>
                <a:effectLst/>
              </p:spPr>
              <p:txBody>
                <a:bodyPr wrap="none" anchor="ctr"/>
                <a:lstStyle/>
                <a:p>
                  <a:endParaRPr lang="th-TH"/>
                </a:p>
              </p:txBody>
            </p:sp>
            <p:grpSp>
              <p:nvGrpSpPr>
                <p:cNvPr id="281765" name="Group 165"/>
                <p:cNvGrpSpPr>
                  <a:grpSpLocks/>
                </p:cNvGrpSpPr>
                <p:nvPr/>
              </p:nvGrpSpPr>
              <p:grpSpPr bwMode="auto">
                <a:xfrm>
                  <a:off x="3452" y="1222"/>
                  <a:ext cx="343" cy="450"/>
                  <a:chOff x="1688" y="1722"/>
                  <a:chExt cx="343" cy="450"/>
                </a:xfrm>
              </p:grpSpPr>
              <p:sp>
                <p:nvSpPr>
                  <p:cNvPr id="281766" name="Freeform 166"/>
                  <p:cNvSpPr>
                    <a:spLocks/>
                  </p:cNvSpPr>
                  <p:nvPr/>
                </p:nvSpPr>
                <p:spPr bwMode="auto">
                  <a:xfrm rot="13032721" flipH="1">
                    <a:off x="1688" y="1801"/>
                    <a:ext cx="172" cy="371"/>
                  </a:xfrm>
                  <a:custGeom>
                    <a:avLst/>
                    <a:gdLst/>
                    <a:ahLst/>
                    <a:cxnLst>
                      <a:cxn ang="0">
                        <a:pos x="0" y="792"/>
                      </a:cxn>
                      <a:cxn ang="0">
                        <a:pos x="24" y="640"/>
                      </a:cxn>
                      <a:cxn ang="0">
                        <a:pos x="88" y="432"/>
                      </a:cxn>
                      <a:cxn ang="0">
                        <a:pos x="184" y="248"/>
                      </a:cxn>
                      <a:cxn ang="0">
                        <a:pos x="288" y="104"/>
                      </a:cxn>
                      <a:cxn ang="0">
                        <a:pos x="206" y="64"/>
                      </a:cxn>
                      <a:cxn ang="0">
                        <a:pos x="456" y="0"/>
                      </a:cxn>
                      <a:cxn ang="0">
                        <a:pos x="503" y="202"/>
                      </a:cxn>
                      <a:cxn ang="0">
                        <a:pos x="437" y="166"/>
                      </a:cxn>
                      <a:cxn ang="0">
                        <a:pos x="404" y="229"/>
                      </a:cxn>
                      <a:cxn ang="0">
                        <a:pos x="392" y="336"/>
                      </a:cxn>
                      <a:cxn ang="0">
                        <a:pos x="392" y="472"/>
                      </a:cxn>
                      <a:cxn ang="0">
                        <a:pos x="408" y="608"/>
                      </a:cxn>
                      <a:cxn ang="0">
                        <a:pos x="432" y="672"/>
                      </a:cxn>
                      <a:cxn ang="0">
                        <a:pos x="472" y="768"/>
                      </a:cxn>
                      <a:cxn ang="0">
                        <a:pos x="504" y="808"/>
                      </a:cxn>
                      <a:cxn ang="0">
                        <a:pos x="209" y="649"/>
                      </a:cxn>
                      <a:cxn ang="0">
                        <a:pos x="0" y="792"/>
                      </a:cxn>
                    </a:cxnLst>
                    <a:rect l="0" t="0" r="r" b="b"/>
                    <a:pathLst>
                      <a:path w="504" h="808">
                        <a:moveTo>
                          <a:pt x="0" y="792"/>
                        </a:moveTo>
                        <a:lnTo>
                          <a:pt x="24" y="640"/>
                        </a:lnTo>
                        <a:lnTo>
                          <a:pt x="88" y="432"/>
                        </a:lnTo>
                        <a:lnTo>
                          <a:pt x="184" y="248"/>
                        </a:lnTo>
                        <a:lnTo>
                          <a:pt x="288" y="104"/>
                        </a:lnTo>
                        <a:lnTo>
                          <a:pt x="206" y="64"/>
                        </a:lnTo>
                        <a:lnTo>
                          <a:pt x="456" y="0"/>
                        </a:lnTo>
                        <a:lnTo>
                          <a:pt x="503" y="202"/>
                        </a:lnTo>
                        <a:lnTo>
                          <a:pt x="437" y="166"/>
                        </a:lnTo>
                        <a:lnTo>
                          <a:pt x="404" y="229"/>
                        </a:lnTo>
                        <a:lnTo>
                          <a:pt x="392" y="336"/>
                        </a:lnTo>
                        <a:lnTo>
                          <a:pt x="392" y="472"/>
                        </a:lnTo>
                        <a:lnTo>
                          <a:pt x="408" y="608"/>
                        </a:lnTo>
                        <a:lnTo>
                          <a:pt x="432" y="672"/>
                        </a:lnTo>
                        <a:lnTo>
                          <a:pt x="472" y="768"/>
                        </a:lnTo>
                        <a:lnTo>
                          <a:pt x="504" y="808"/>
                        </a:lnTo>
                        <a:lnTo>
                          <a:pt x="209" y="649"/>
                        </a:lnTo>
                        <a:lnTo>
                          <a:pt x="0" y="792"/>
                        </a:lnTo>
                        <a:close/>
                      </a:path>
                    </a:pathLst>
                  </a:custGeom>
                  <a:solidFill>
                    <a:srgbClr val="FF0000"/>
                  </a:solidFill>
                  <a:ln w="9525" cap="flat" cmpd="sng">
                    <a:noFill/>
                    <a:prstDash val="solid"/>
                    <a:round/>
                    <a:headEnd type="none" w="med" len="med"/>
                    <a:tailEnd type="none" w="med" len="med"/>
                  </a:ln>
                  <a:effectLst/>
                </p:spPr>
                <p:txBody>
                  <a:bodyPr/>
                  <a:lstStyle/>
                  <a:p>
                    <a:endParaRPr lang="th-TH"/>
                  </a:p>
                </p:txBody>
              </p:sp>
              <p:sp>
                <p:nvSpPr>
                  <p:cNvPr id="281767" name="Rectangle 167"/>
                  <p:cNvSpPr>
                    <a:spLocks noChangeArrowheads="1"/>
                  </p:cNvSpPr>
                  <p:nvPr/>
                </p:nvSpPr>
                <p:spPr bwMode="auto">
                  <a:xfrm>
                    <a:off x="1794" y="1722"/>
                    <a:ext cx="237" cy="173"/>
                  </a:xfrm>
                  <a:prstGeom prst="rect">
                    <a:avLst/>
                  </a:prstGeom>
                  <a:noFill/>
                  <a:ln w="9525">
                    <a:noFill/>
                    <a:miter lim="800000"/>
                    <a:headEnd/>
                    <a:tailEnd/>
                  </a:ln>
                  <a:effectLst/>
                </p:spPr>
                <p:txBody>
                  <a:bodyPr>
                    <a:spAutoFit/>
                  </a:bodyPr>
                  <a:lstStyle/>
                  <a:p>
                    <a:r>
                      <a:rPr lang="en-US" sz="1200" i="1"/>
                      <a:t>q</a:t>
                    </a:r>
                    <a:r>
                      <a:rPr lang="en-US" sz="1200" i="1" baseline="-25000"/>
                      <a:t>in</a:t>
                    </a:r>
                    <a:endParaRPr lang="th-TH" sz="1200" i="1"/>
                  </a:p>
                </p:txBody>
              </p:sp>
            </p:grpSp>
          </p:grpSp>
        </p:grpSp>
        <p:grpSp>
          <p:nvGrpSpPr>
            <p:cNvPr id="281768" name="Group 168"/>
            <p:cNvGrpSpPr>
              <a:grpSpLocks/>
            </p:cNvGrpSpPr>
            <p:nvPr/>
          </p:nvGrpSpPr>
          <p:grpSpPr bwMode="auto">
            <a:xfrm>
              <a:off x="2600" y="1621"/>
              <a:ext cx="617" cy="154"/>
              <a:chOff x="2600" y="1621"/>
              <a:chExt cx="617" cy="154"/>
            </a:xfrm>
          </p:grpSpPr>
          <p:sp>
            <p:nvSpPr>
              <p:cNvPr id="281769" name="Line 169"/>
              <p:cNvSpPr>
                <a:spLocks noChangeShapeType="1"/>
              </p:cNvSpPr>
              <p:nvPr/>
            </p:nvSpPr>
            <p:spPr bwMode="auto">
              <a:xfrm flipH="1" flipV="1">
                <a:off x="2899" y="1699"/>
                <a:ext cx="318" cy="3"/>
              </a:xfrm>
              <a:prstGeom prst="line">
                <a:avLst/>
              </a:prstGeom>
              <a:noFill/>
              <a:ln w="9525">
                <a:solidFill>
                  <a:srgbClr val="0000FF"/>
                </a:solidFill>
                <a:prstDash val="dashDot"/>
                <a:round/>
                <a:headEnd/>
                <a:tailEnd/>
              </a:ln>
              <a:effectLst/>
            </p:spPr>
            <p:txBody>
              <a:bodyPr/>
              <a:lstStyle/>
              <a:p>
                <a:endParaRPr lang="th-TH"/>
              </a:p>
            </p:txBody>
          </p:sp>
          <p:sp>
            <p:nvSpPr>
              <p:cNvPr id="281770" name="Text Box 170"/>
              <p:cNvSpPr txBox="1">
                <a:spLocks noChangeArrowheads="1"/>
              </p:cNvSpPr>
              <p:nvPr/>
            </p:nvSpPr>
            <p:spPr bwMode="auto">
              <a:xfrm>
                <a:off x="2600" y="1621"/>
                <a:ext cx="399" cy="154"/>
              </a:xfrm>
              <a:prstGeom prst="rect">
                <a:avLst/>
              </a:prstGeom>
              <a:noFill/>
              <a:ln w="9525">
                <a:noFill/>
                <a:miter lim="800000"/>
                <a:headEnd/>
                <a:tailEnd/>
              </a:ln>
              <a:effectLst/>
            </p:spPr>
            <p:txBody>
              <a:bodyPr>
                <a:spAutoFit/>
              </a:bodyPr>
              <a:lstStyle/>
              <a:p>
                <a:pPr>
                  <a:spcBef>
                    <a:spcPct val="50000"/>
                  </a:spcBef>
                </a:pPr>
                <a:r>
                  <a:rPr lang="en-US" sz="1000" i="1">
                    <a:latin typeface="Times New Roman" pitchFamily="18" charset="0"/>
                  </a:rPr>
                  <a:t>P</a:t>
                </a:r>
                <a:r>
                  <a:rPr lang="en-US" sz="1000" i="1" baseline="-25000">
                    <a:latin typeface="Times New Roman" pitchFamily="18" charset="0"/>
                  </a:rPr>
                  <a:t>2</a:t>
                </a:r>
                <a:r>
                  <a:rPr lang="en-US" sz="1000" i="1">
                    <a:latin typeface="Times New Roman" pitchFamily="18" charset="0"/>
                  </a:rPr>
                  <a:t>=</a:t>
                </a:r>
                <a:r>
                  <a:rPr lang="th-TH" sz="1000" i="1">
                    <a:latin typeface="Times New Roman" pitchFamily="18" charset="0"/>
                  </a:rPr>
                  <a:t> </a:t>
                </a:r>
                <a:r>
                  <a:rPr lang="en-US" sz="1000" i="1">
                    <a:latin typeface="Times New Roman" pitchFamily="18" charset="0"/>
                  </a:rPr>
                  <a:t>P</a:t>
                </a:r>
                <a:r>
                  <a:rPr lang="en-US" sz="1000" i="1" baseline="-25000">
                    <a:latin typeface="Times New Roman" pitchFamily="18" charset="0"/>
                  </a:rPr>
                  <a:t>3</a:t>
                </a:r>
                <a:endParaRPr lang="th-TH" sz="1000" i="1">
                  <a:latin typeface="Times New Roman" pitchFamily="18" charset="0"/>
                </a:endParaRPr>
              </a:p>
            </p:txBody>
          </p:sp>
        </p:grpSp>
      </p:grpSp>
      <p:grpSp>
        <p:nvGrpSpPr>
          <p:cNvPr id="281851" name="Group 251"/>
          <p:cNvGrpSpPr>
            <a:grpSpLocks/>
          </p:cNvGrpSpPr>
          <p:nvPr/>
        </p:nvGrpSpPr>
        <p:grpSpPr bwMode="auto">
          <a:xfrm>
            <a:off x="1924050" y="2944813"/>
            <a:ext cx="1069975" cy="846137"/>
            <a:chOff x="1944" y="3042"/>
            <a:chExt cx="1152" cy="904"/>
          </a:xfrm>
        </p:grpSpPr>
        <p:sp>
          <p:nvSpPr>
            <p:cNvPr id="281852" name="Rectangle 252"/>
            <p:cNvSpPr>
              <a:spLocks noChangeArrowheads="1"/>
            </p:cNvSpPr>
            <p:nvPr/>
          </p:nvSpPr>
          <p:spPr bwMode="auto">
            <a:xfrm>
              <a:off x="1988" y="3368"/>
              <a:ext cx="684" cy="336"/>
            </a:xfrm>
            <a:prstGeom prst="rect">
              <a:avLst/>
            </a:prstGeom>
            <a:gradFill rotWithShape="1">
              <a:gsLst>
                <a:gs pos="0">
                  <a:srgbClr val="FFCC99">
                    <a:gamma/>
                    <a:shade val="46275"/>
                    <a:invGamma/>
                  </a:srgbClr>
                </a:gs>
                <a:gs pos="50000">
                  <a:srgbClr val="FFCC99"/>
                </a:gs>
                <a:gs pos="100000">
                  <a:srgbClr val="FFCC99">
                    <a:gamma/>
                    <a:shade val="46275"/>
                    <a:invGamma/>
                  </a:srgbClr>
                </a:gs>
              </a:gsLst>
              <a:lin ang="5400000" scaled="1"/>
            </a:gradFill>
            <a:ln w="38100">
              <a:solidFill>
                <a:srgbClr val="808080"/>
              </a:solidFill>
              <a:miter lim="800000"/>
              <a:headEnd/>
              <a:tailEnd/>
            </a:ln>
            <a:effectLst/>
          </p:spPr>
          <p:txBody>
            <a:bodyPr wrap="none" anchor="ctr"/>
            <a:lstStyle/>
            <a:p>
              <a:endParaRPr lang="th-TH"/>
            </a:p>
          </p:txBody>
        </p:sp>
        <p:sp>
          <p:nvSpPr>
            <p:cNvPr id="281853" name="Text Box 253"/>
            <p:cNvSpPr txBox="1">
              <a:spLocks noChangeArrowheads="1"/>
            </p:cNvSpPr>
            <p:nvPr/>
          </p:nvSpPr>
          <p:spPr bwMode="auto">
            <a:xfrm>
              <a:off x="1944" y="3042"/>
              <a:ext cx="822" cy="332"/>
            </a:xfrm>
            <a:prstGeom prst="rect">
              <a:avLst/>
            </a:prstGeom>
            <a:noFill/>
            <a:ln w="9525">
              <a:noFill/>
              <a:miter lim="800000"/>
              <a:headEnd/>
              <a:tailEnd/>
            </a:ln>
            <a:effectLst/>
          </p:spPr>
          <p:txBody>
            <a:bodyPr>
              <a:spAutoFit/>
            </a:bodyPr>
            <a:lstStyle/>
            <a:p>
              <a:pPr algn="ctr">
                <a:lnSpc>
                  <a:spcPct val="80000"/>
                </a:lnSpc>
              </a:pPr>
              <a:r>
                <a:rPr lang="en-US" sz="900" i="1">
                  <a:solidFill>
                    <a:srgbClr val="000066"/>
                  </a:solidFill>
                  <a:latin typeface="Times New Roman" pitchFamily="18" charset="0"/>
                </a:rPr>
                <a:t>Heat Exchanger</a:t>
              </a:r>
              <a:endParaRPr lang="th-TH" sz="900" i="1">
                <a:solidFill>
                  <a:srgbClr val="000066"/>
                </a:solidFill>
                <a:latin typeface="Times New Roman" pitchFamily="18" charset="0"/>
              </a:endParaRPr>
            </a:p>
          </p:txBody>
        </p:sp>
        <p:sp>
          <p:nvSpPr>
            <p:cNvPr id="281854" name="Line 254"/>
            <p:cNvSpPr>
              <a:spLocks noChangeShapeType="1"/>
            </p:cNvSpPr>
            <p:nvPr/>
          </p:nvSpPr>
          <p:spPr bwMode="auto">
            <a:xfrm>
              <a:off x="2276" y="3624"/>
              <a:ext cx="420" cy="296"/>
            </a:xfrm>
            <a:prstGeom prst="line">
              <a:avLst/>
            </a:prstGeom>
            <a:noFill/>
            <a:ln w="53975">
              <a:solidFill>
                <a:srgbClr val="FF9900"/>
              </a:solidFill>
              <a:round/>
              <a:headEnd/>
              <a:tailEnd type="arrow" w="med" len="lg"/>
            </a:ln>
            <a:effectLst/>
          </p:spPr>
          <p:txBody>
            <a:bodyPr/>
            <a:lstStyle/>
            <a:p>
              <a:endParaRPr lang="th-TH"/>
            </a:p>
          </p:txBody>
        </p:sp>
        <p:sp>
          <p:nvSpPr>
            <p:cNvPr id="281855" name="Text Box 255"/>
            <p:cNvSpPr txBox="1">
              <a:spLocks noChangeArrowheads="1"/>
            </p:cNvSpPr>
            <p:nvPr/>
          </p:nvSpPr>
          <p:spPr bwMode="auto">
            <a:xfrm>
              <a:off x="2640" y="3701"/>
              <a:ext cx="456" cy="245"/>
            </a:xfrm>
            <a:prstGeom prst="rect">
              <a:avLst/>
            </a:prstGeom>
            <a:noFill/>
            <a:ln w="9525">
              <a:noFill/>
              <a:miter lim="800000"/>
              <a:headEnd/>
              <a:tailEnd/>
            </a:ln>
            <a:effectLst/>
          </p:spPr>
          <p:txBody>
            <a:bodyPr>
              <a:spAutoFit/>
            </a:bodyPr>
            <a:lstStyle/>
            <a:p>
              <a:pPr algn="ctr">
                <a:spcBef>
                  <a:spcPct val="50000"/>
                </a:spcBef>
              </a:pPr>
              <a:r>
                <a:rPr lang="en-US" sz="900" b="1" i="1">
                  <a:solidFill>
                    <a:srgbClr val="000066"/>
                  </a:solidFill>
                  <a:latin typeface="Times New Roman" pitchFamily="18" charset="0"/>
                </a:rPr>
                <a:t>Q</a:t>
              </a:r>
              <a:r>
                <a:rPr lang="en-US" sz="900" b="1" i="1" baseline="-25000">
                  <a:solidFill>
                    <a:srgbClr val="000066"/>
                  </a:solidFill>
                  <a:latin typeface="Times New Roman" pitchFamily="18" charset="0"/>
                </a:rPr>
                <a:t>out</a:t>
              </a:r>
              <a:endParaRPr lang="th-TH" sz="900" b="1" i="1">
                <a:solidFill>
                  <a:srgbClr val="000066"/>
                </a:solidFill>
                <a:latin typeface="Times New Roman" pitchFamily="18" charset="0"/>
              </a:endParaRPr>
            </a:p>
          </p:txBody>
        </p:sp>
      </p:grpSp>
      <p:sp>
        <p:nvSpPr>
          <p:cNvPr id="281859" name="Rectangle 259"/>
          <p:cNvSpPr>
            <a:spLocks noGrp="1" noChangeArrowheads="1"/>
          </p:cNvSpPr>
          <p:nvPr>
            <p:ph type="body" idx="1"/>
          </p:nvPr>
        </p:nvSpPr>
        <p:spPr>
          <a:xfrm>
            <a:off x="390525" y="4029075"/>
            <a:ext cx="4419600" cy="295275"/>
          </a:xfrm>
          <a:gradFill rotWithShape="1">
            <a:gsLst>
              <a:gs pos="0">
                <a:srgbClr val="800080">
                  <a:gamma/>
                  <a:shade val="25490"/>
                  <a:invGamma/>
                </a:srgbClr>
              </a:gs>
              <a:gs pos="50000">
                <a:srgbClr val="800080"/>
              </a:gs>
              <a:gs pos="100000">
                <a:srgbClr val="800080">
                  <a:gamma/>
                  <a:shade val="25490"/>
                  <a:invGamma/>
                </a:srgbClr>
              </a:gs>
            </a:gsLst>
            <a:lin ang="5400000" scaled="1"/>
          </a:gradFill>
          <a:ln/>
        </p:spPr>
        <p:txBody>
          <a:bodyPr/>
          <a:lstStyle/>
          <a:p>
            <a:pPr>
              <a:lnSpc>
                <a:spcPct val="85000"/>
              </a:lnSpc>
              <a:spcBef>
                <a:spcPct val="0"/>
              </a:spcBef>
              <a:buFont typeface="Wingdings" pitchFamily="2" charset="2"/>
              <a:buNone/>
            </a:pPr>
            <a:r>
              <a:rPr lang="en-US" sz="1400" b="1" i="1">
                <a:solidFill>
                  <a:srgbClr val="FFFF66"/>
                </a:solidFill>
                <a:latin typeface="Times New Roman" pitchFamily="18" charset="0"/>
              </a:rPr>
              <a:t>Proc. 1-2</a:t>
            </a:r>
            <a:r>
              <a:rPr lang="en-US" sz="1400" i="1">
                <a:solidFill>
                  <a:srgbClr val="66FF66"/>
                </a:solidFill>
                <a:latin typeface="Times New Roman" pitchFamily="18" charset="0"/>
              </a:rPr>
              <a:t>  Isentropic Compression (in compressor)</a:t>
            </a:r>
          </a:p>
        </p:txBody>
      </p:sp>
      <p:sp>
        <p:nvSpPr>
          <p:cNvPr id="281860" name="Rectangle 260"/>
          <p:cNvSpPr>
            <a:spLocks noChangeArrowheads="1"/>
          </p:cNvSpPr>
          <p:nvPr/>
        </p:nvSpPr>
        <p:spPr bwMode="auto">
          <a:xfrm>
            <a:off x="392113" y="4354513"/>
            <a:ext cx="4171950" cy="293687"/>
          </a:xfrm>
          <a:prstGeom prst="rect">
            <a:avLst/>
          </a:prstGeom>
          <a:gradFill rotWithShape="1">
            <a:gsLst>
              <a:gs pos="0">
                <a:srgbClr val="800080">
                  <a:gamma/>
                  <a:shade val="25490"/>
                  <a:invGamma/>
                </a:srgbClr>
              </a:gs>
              <a:gs pos="50000">
                <a:srgbClr val="800080"/>
              </a:gs>
              <a:gs pos="100000">
                <a:srgbClr val="800080">
                  <a:gamma/>
                  <a:shade val="25490"/>
                  <a:invGamma/>
                </a:srgbClr>
              </a:gs>
            </a:gsLst>
            <a:lin ang="5400000" scaled="1"/>
          </a:gradFill>
          <a:ln w="9525">
            <a:noFill/>
            <a:miter lim="800000"/>
            <a:headEnd/>
            <a:tailEnd/>
          </a:ln>
          <a:effectLst/>
        </p:spPr>
        <p:txBody>
          <a:bodyPr/>
          <a:lstStyle/>
          <a:p>
            <a:pPr marL="342900" indent="-342900">
              <a:lnSpc>
                <a:spcPct val="85000"/>
              </a:lnSpc>
              <a:buClr>
                <a:schemeClr val="accent1"/>
              </a:buClr>
              <a:buSzPct val="65000"/>
              <a:buFont typeface="Wingdings" pitchFamily="2" charset="2"/>
              <a:buNone/>
            </a:pPr>
            <a:r>
              <a:rPr lang="en-US" sz="1400" b="1" i="1">
                <a:solidFill>
                  <a:srgbClr val="FFFF66"/>
                </a:solidFill>
                <a:latin typeface="Times New Roman" pitchFamily="18" charset="0"/>
              </a:rPr>
              <a:t>Proc. 2-3</a:t>
            </a:r>
            <a:r>
              <a:rPr lang="en-US" sz="1400" i="1">
                <a:solidFill>
                  <a:srgbClr val="66FF66"/>
                </a:solidFill>
                <a:latin typeface="Times New Roman" pitchFamily="18" charset="0"/>
              </a:rPr>
              <a:t>  P = Constant, Heat Addition</a:t>
            </a:r>
          </a:p>
        </p:txBody>
      </p:sp>
      <p:sp>
        <p:nvSpPr>
          <p:cNvPr id="281861" name="Rectangle 261"/>
          <p:cNvSpPr>
            <a:spLocks noChangeArrowheads="1"/>
          </p:cNvSpPr>
          <p:nvPr/>
        </p:nvSpPr>
        <p:spPr bwMode="auto">
          <a:xfrm>
            <a:off x="388938" y="5022850"/>
            <a:ext cx="3419475" cy="280988"/>
          </a:xfrm>
          <a:prstGeom prst="rect">
            <a:avLst/>
          </a:prstGeom>
          <a:gradFill rotWithShape="1">
            <a:gsLst>
              <a:gs pos="0">
                <a:srgbClr val="800080">
                  <a:gamma/>
                  <a:shade val="25490"/>
                  <a:invGamma/>
                </a:srgbClr>
              </a:gs>
              <a:gs pos="50000">
                <a:srgbClr val="800080"/>
              </a:gs>
              <a:gs pos="100000">
                <a:srgbClr val="800080">
                  <a:gamma/>
                  <a:shade val="25490"/>
                  <a:invGamma/>
                </a:srgbClr>
              </a:gs>
            </a:gsLst>
            <a:lin ang="5400000" scaled="1"/>
          </a:gradFill>
          <a:ln w="9525">
            <a:noFill/>
            <a:miter lim="800000"/>
            <a:headEnd/>
            <a:tailEnd/>
          </a:ln>
          <a:effectLst/>
        </p:spPr>
        <p:txBody>
          <a:bodyPr/>
          <a:lstStyle/>
          <a:p>
            <a:pPr marL="342900" indent="-342900">
              <a:lnSpc>
                <a:spcPct val="85000"/>
              </a:lnSpc>
              <a:buClr>
                <a:schemeClr val="accent1"/>
              </a:buClr>
              <a:buSzPct val="65000"/>
              <a:buFont typeface="Wingdings" pitchFamily="2" charset="2"/>
              <a:buNone/>
            </a:pPr>
            <a:r>
              <a:rPr lang="en-US" sz="1400" b="1" i="1">
                <a:solidFill>
                  <a:srgbClr val="FFFF66"/>
                </a:solidFill>
                <a:latin typeface="Times New Roman" pitchFamily="18" charset="0"/>
              </a:rPr>
              <a:t>Proc. 4-1</a:t>
            </a:r>
            <a:r>
              <a:rPr lang="en-US" sz="1400" i="1">
                <a:solidFill>
                  <a:srgbClr val="66FF66"/>
                </a:solidFill>
                <a:latin typeface="Times New Roman" pitchFamily="18" charset="0"/>
              </a:rPr>
              <a:t>  P = constant, Heat Rejection</a:t>
            </a:r>
            <a:endParaRPr lang="th-TH" sz="1400" i="1">
              <a:solidFill>
                <a:srgbClr val="66FF66"/>
              </a:solidFill>
              <a:latin typeface="Times New Roman" pitchFamily="18" charset="0"/>
            </a:endParaRPr>
          </a:p>
        </p:txBody>
      </p:sp>
      <p:sp>
        <p:nvSpPr>
          <p:cNvPr id="281862" name="Rectangle 262"/>
          <p:cNvSpPr>
            <a:spLocks noChangeArrowheads="1"/>
          </p:cNvSpPr>
          <p:nvPr/>
        </p:nvSpPr>
        <p:spPr bwMode="auto">
          <a:xfrm>
            <a:off x="392113" y="4687888"/>
            <a:ext cx="3848100" cy="290512"/>
          </a:xfrm>
          <a:prstGeom prst="rect">
            <a:avLst/>
          </a:prstGeom>
          <a:gradFill rotWithShape="1">
            <a:gsLst>
              <a:gs pos="0">
                <a:srgbClr val="800080">
                  <a:gamma/>
                  <a:shade val="25490"/>
                  <a:invGamma/>
                </a:srgbClr>
              </a:gs>
              <a:gs pos="50000">
                <a:srgbClr val="800080"/>
              </a:gs>
              <a:gs pos="100000">
                <a:srgbClr val="800080">
                  <a:gamma/>
                  <a:shade val="25490"/>
                  <a:invGamma/>
                </a:srgbClr>
              </a:gs>
            </a:gsLst>
            <a:lin ang="5400000" scaled="1"/>
          </a:gradFill>
          <a:ln w="9525">
            <a:noFill/>
            <a:miter lim="800000"/>
            <a:headEnd/>
            <a:tailEnd/>
          </a:ln>
          <a:effectLst/>
        </p:spPr>
        <p:txBody>
          <a:bodyPr/>
          <a:lstStyle/>
          <a:p>
            <a:pPr marL="342900" indent="-342900">
              <a:lnSpc>
                <a:spcPct val="85000"/>
              </a:lnSpc>
              <a:buClr>
                <a:schemeClr val="accent1"/>
              </a:buClr>
              <a:buSzPct val="65000"/>
              <a:buFont typeface="Wingdings" pitchFamily="2" charset="2"/>
              <a:buNone/>
            </a:pPr>
            <a:r>
              <a:rPr lang="en-US" sz="1400" b="1" i="1">
                <a:solidFill>
                  <a:srgbClr val="FFFF66"/>
                </a:solidFill>
                <a:latin typeface="Times New Roman" pitchFamily="18" charset="0"/>
              </a:rPr>
              <a:t>Proc. 3-4</a:t>
            </a:r>
            <a:r>
              <a:rPr lang="en-US" sz="1400" i="1">
                <a:solidFill>
                  <a:srgbClr val="66FF66"/>
                </a:solidFill>
                <a:latin typeface="Times New Roman" pitchFamily="18" charset="0"/>
              </a:rPr>
              <a:t>  Isentropic Expansion in (Turbine)</a:t>
            </a:r>
          </a:p>
        </p:txBody>
      </p:sp>
      <p:grpSp>
        <p:nvGrpSpPr>
          <p:cNvPr id="281879" name="Group 279"/>
          <p:cNvGrpSpPr>
            <a:grpSpLocks/>
          </p:cNvGrpSpPr>
          <p:nvPr/>
        </p:nvGrpSpPr>
        <p:grpSpPr bwMode="auto">
          <a:xfrm>
            <a:off x="1411288" y="1157288"/>
            <a:ext cx="1908175" cy="868362"/>
            <a:chOff x="1279" y="129"/>
            <a:chExt cx="1202" cy="547"/>
          </a:xfrm>
        </p:grpSpPr>
        <p:sp>
          <p:nvSpPr>
            <p:cNvPr id="281841" name="Rectangle 241"/>
            <p:cNvSpPr>
              <a:spLocks noChangeArrowheads="1"/>
            </p:cNvSpPr>
            <p:nvPr/>
          </p:nvSpPr>
          <p:spPr bwMode="auto">
            <a:xfrm>
              <a:off x="1648" y="321"/>
              <a:ext cx="400" cy="198"/>
            </a:xfrm>
            <a:prstGeom prst="rect">
              <a:avLst/>
            </a:prstGeom>
            <a:gradFill rotWithShape="1">
              <a:gsLst>
                <a:gs pos="0">
                  <a:srgbClr val="FF0000">
                    <a:gamma/>
                    <a:shade val="46275"/>
                    <a:invGamma/>
                  </a:srgbClr>
                </a:gs>
                <a:gs pos="50000">
                  <a:srgbClr val="FF0000"/>
                </a:gs>
                <a:gs pos="100000">
                  <a:srgbClr val="FF0000">
                    <a:gamma/>
                    <a:shade val="46275"/>
                    <a:invGamma/>
                  </a:srgbClr>
                </a:gs>
              </a:gsLst>
              <a:lin ang="5400000" scaled="1"/>
            </a:gradFill>
            <a:ln w="38100">
              <a:solidFill>
                <a:srgbClr val="808080"/>
              </a:solidFill>
              <a:miter lim="800000"/>
              <a:headEnd/>
              <a:tailEnd/>
            </a:ln>
            <a:effectLst/>
          </p:spPr>
          <p:txBody>
            <a:bodyPr wrap="none" anchor="ctr"/>
            <a:lstStyle/>
            <a:p>
              <a:endParaRPr lang="th-TH"/>
            </a:p>
          </p:txBody>
        </p:sp>
        <p:sp>
          <p:nvSpPr>
            <p:cNvPr id="281842" name="Text Box 242"/>
            <p:cNvSpPr txBox="1">
              <a:spLocks noChangeArrowheads="1"/>
            </p:cNvSpPr>
            <p:nvPr/>
          </p:nvSpPr>
          <p:spPr bwMode="auto">
            <a:xfrm>
              <a:off x="1637" y="129"/>
              <a:ext cx="480" cy="196"/>
            </a:xfrm>
            <a:prstGeom prst="rect">
              <a:avLst/>
            </a:prstGeom>
            <a:noFill/>
            <a:ln w="9525">
              <a:noFill/>
              <a:miter lim="800000"/>
              <a:headEnd/>
              <a:tailEnd/>
            </a:ln>
            <a:effectLst/>
          </p:spPr>
          <p:txBody>
            <a:bodyPr>
              <a:spAutoFit/>
            </a:bodyPr>
            <a:lstStyle/>
            <a:p>
              <a:pPr algn="ctr">
                <a:lnSpc>
                  <a:spcPct val="80000"/>
                </a:lnSpc>
              </a:pPr>
              <a:r>
                <a:rPr lang="en-US" sz="900" i="1">
                  <a:solidFill>
                    <a:srgbClr val="000066"/>
                  </a:solidFill>
                  <a:latin typeface="Times New Roman" pitchFamily="18" charset="0"/>
                </a:rPr>
                <a:t>Heat Exchanger</a:t>
              </a:r>
              <a:endParaRPr lang="th-TH" sz="900" i="1">
                <a:solidFill>
                  <a:srgbClr val="000066"/>
                </a:solidFill>
                <a:latin typeface="Times New Roman" pitchFamily="18" charset="0"/>
              </a:endParaRPr>
            </a:p>
          </p:txBody>
        </p:sp>
        <p:grpSp>
          <p:nvGrpSpPr>
            <p:cNvPr id="281843" name="Group 243"/>
            <p:cNvGrpSpPr>
              <a:grpSpLocks/>
            </p:cNvGrpSpPr>
            <p:nvPr/>
          </p:nvGrpSpPr>
          <p:grpSpPr bwMode="auto">
            <a:xfrm>
              <a:off x="1279" y="143"/>
              <a:ext cx="422" cy="196"/>
              <a:chOff x="1349" y="1247"/>
              <a:chExt cx="722" cy="332"/>
            </a:xfrm>
          </p:grpSpPr>
          <p:sp>
            <p:nvSpPr>
              <p:cNvPr id="281844" name="Line 244"/>
              <p:cNvSpPr>
                <a:spLocks noChangeShapeType="1"/>
              </p:cNvSpPr>
              <p:nvPr/>
            </p:nvSpPr>
            <p:spPr bwMode="auto">
              <a:xfrm>
                <a:off x="1651" y="1283"/>
                <a:ext cx="420" cy="296"/>
              </a:xfrm>
              <a:prstGeom prst="line">
                <a:avLst/>
              </a:prstGeom>
              <a:noFill/>
              <a:ln w="53975">
                <a:solidFill>
                  <a:srgbClr val="FF0000"/>
                </a:solidFill>
                <a:round/>
                <a:headEnd/>
                <a:tailEnd type="arrow" w="med" len="lg"/>
              </a:ln>
              <a:effectLst/>
            </p:spPr>
            <p:txBody>
              <a:bodyPr/>
              <a:lstStyle/>
              <a:p>
                <a:endParaRPr lang="th-TH"/>
              </a:p>
            </p:txBody>
          </p:sp>
          <p:sp>
            <p:nvSpPr>
              <p:cNvPr id="281845" name="Text Box 245"/>
              <p:cNvSpPr txBox="1">
                <a:spLocks noChangeArrowheads="1"/>
              </p:cNvSpPr>
              <p:nvPr/>
            </p:nvSpPr>
            <p:spPr bwMode="auto">
              <a:xfrm>
                <a:off x="1349" y="1247"/>
                <a:ext cx="457" cy="244"/>
              </a:xfrm>
              <a:prstGeom prst="rect">
                <a:avLst/>
              </a:prstGeom>
              <a:noFill/>
              <a:ln w="9525">
                <a:noFill/>
                <a:miter lim="800000"/>
                <a:headEnd/>
                <a:tailEnd/>
              </a:ln>
              <a:effectLst/>
            </p:spPr>
            <p:txBody>
              <a:bodyPr>
                <a:spAutoFit/>
              </a:bodyPr>
              <a:lstStyle/>
              <a:p>
                <a:pPr algn="ctr">
                  <a:spcBef>
                    <a:spcPct val="50000"/>
                  </a:spcBef>
                </a:pPr>
                <a:r>
                  <a:rPr lang="en-US" sz="900" b="1" i="1">
                    <a:solidFill>
                      <a:srgbClr val="000066"/>
                    </a:solidFill>
                    <a:latin typeface="Times New Roman" pitchFamily="18" charset="0"/>
                  </a:rPr>
                  <a:t>Q</a:t>
                </a:r>
                <a:r>
                  <a:rPr lang="en-US" sz="900" b="1" i="1" baseline="-25000">
                    <a:solidFill>
                      <a:srgbClr val="000066"/>
                    </a:solidFill>
                    <a:latin typeface="Times New Roman" pitchFamily="18" charset="0"/>
                  </a:rPr>
                  <a:t>in</a:t>
                </a:r>
                <a:endParaRPr lang="th-TH" sz="900" b="1" i="1">
                  <a:solidFill>
                    <a:srgbClr val="000066"/>
                  </a:solidFill>
                  <a:latin typeface="Times New Roman" pitchFamily="18" charset="0"/>
                </a:endParaRPr>
              </a:p>
            </p:txBody>
          </p:sp>
        </p:grpSp>
        <p:sp>
          <p:nvSpPr>
            <p:cNvPr id="281848" name="Freeform 248"/>
            <p:cNvSpPr>
              <a:spLocks/>
            </p:cNvSpPr>
            <p:nvPr/>
          </p:nvSpPr>
          <p:spPr bwMode="auto">
            <a:xfrm rot="5400000">
              <a:off x="1982" y="474"/>
              <a:ext cx="276" cy="127"/>
            </a:xfrm>
            <a:custGeom>
              <a:avLst/>
              <a:gdLst/>
              <a:ahLst/>
              <a:cxnLst>
                <a:cxn ang="0">
                  <a:pos x="0" y="530"/>
                </a:cxn>
                <a:cxn ang="0">
                  <a:pos x="0" y="86"/>
                </a:cxn>
                <a:cxn ang="0">
                  <a:pos x="54" y="14"/>
                </a:cxn>
                <a:cxn ang="0">
                  <a:pos x="258" y="14"/>
                </a:cxn>
              </a:cxnLst>
              <a:rect l="0" t="0" r="r" b="b"/>
              <a:pathLst>
                <a:path w="258" h="530">
                  <a:moveTo>
                    <a:pt x="0" y="530"/>
                  </a:moveTo>
                  <a:lnTo>
                    <a:pt x="0" y="86"/>
                  </a:lnTo>
                  <a:cubicBezTo>
                    <a:pt x="9" y="0"/>
                    <a:pt x="11" y="26"/>
                    <a:pt x="54" y="14"/>
                  </a:cubicBezTo>
                  <a:lnTo>
                    <a:pt x="258" y="14"/>
                  </a:lnTo>
                </a:path>
              </a:pathLst>
            </a:custGeom>
            <a:noFill/>
            <a:ln w="63500">
              <a:solidFill>
                <a:srgbClr val="FF0000"/>
              </a:solidFill>
              <a:round/>
              <a:headEnd/>
              <a:tailEnd type="arrow" w="sm" len="sm"/>
            </a:ln>
            <a:effectLst/>
          </p:spPr>
          <p:txBody>
            <a:bodyPr/>
            <a:lstStyle/>
            <a:p>
              <a:endParaRPr lang="th-TH"/>
            </a:p>
          </p:txBody>
        </p:sp>
        <p:grpSp>
          <p:nvGrpSpPr>
            <p:cNvPr id="281878" name="Group 278"/>
            <p:cNvGrpSpPr>
              <a:grpSpLocks/>
            </p:cNvGrpSpPr>
            <p:nvPr/>
          </p:nvGrpSpPr>
          <p:grpSpPr bwMode="auto">
            <a:xfrm>
              <a:off x="2128" y="401"/>
              <a:ext cx="353" cy="162"/>
              <a:chOff x="2170" y="279"/>
              <a:chExt cx="353" cy="162"/>
            </a:xfrm>
          </p:grpSpPr>
          <p:grpSp>
            <p:nvGrpSpPr>
              <p:cNvPr id="281874" name="Group 274"/>
              <p:cNvGrpSpPr>
                <a:grpSpLocks/>
              </p:cNvGrpSpPr>
              <p:nvPr/>
            </p:nvGrpSpPr>
            <p:grpSpPr bwMode="auto">
              <a:xfrm>
                <a:off x="2363" y="279"/>
                <a:ext cx="160" cy="162"/>
                <a:chOff x="362" y="472"/>
                <a:chExt cx="160" cy="162"/>
              </a:xfrm>
            </p:grpSpPr>
            <p:sp>
              <p:nvSpPr>
                <p:cNvPr id="281875" name="Rectangle 275"/>
                <p:cNvSpPr>
                  <a:spLocks noChangeArrowheads="1"/>
                </p:cNvSpPr>
                <p:nvPr/>
              </p:nvSpPr>
              <p:spPr bwMode="auto">
                <a:xfrm>
                  <a:off x="364" y="494"/>
                  <a:ext cx="144" cy="127"/>
                </a:xfrm>
                <a:prstGeom prst="rect">
                  <a:avLst/>
                </a:prstGeom>
                <a:noFill/>
                <a:ln w="9525">
                  <a:noFill/>
                  <a:miter lim="800000"/>
                  <a:headEnd/>
                  <a:tailEnd/>
                </a:ln>
                <a:effectLst/>
              </p:spPr>
              <p:txBody>
                <a:bodyPr>
                  <a:spAutoFit/>
                </a:bodyPr>
                <a:lstStyle/>
                <a:p>
                  <a:pPr>
                    <a:lnSpc>
                      <a:spcPct val="80000"/>
                    </a:lnSpc>
                  </a:pPr>
                  <a:r>
                    <a:rPr lang="en-US" sz="900" b="1" i="1">
                      <a:solidFill>
                        <a:srgbClr val="000066"/>
                      </a:solidFill>
                      <a:latin typeface="Times New Roman" pitchFamily="18" charset="0"/>
                    </a:rPr>
                    <a:t>3</a:t>
                  </a:r>
                  <a:endParaRPr lang="th-TH" sz="900" b="1" i="1">
                    <a:solidFill>
                      <a:srgbClr val="000066"/>
                    </a:solidFill>
                    <a:latin typeface="Times New Roman" pitchFamily="18" charset="0"/>
                  </a:endParaRPr>
                </a:p>
              </p:txBody>
            </p:sp>
            <p:sp>
              <p:nvSpPr>
                <p:cNvPr id="281876" name="Oval 276"/>
                <p:cNvSpPr>
                  <a:spLocks noChangeArrowheads="1"/>
                </p:cNvSpPr>
                <p:nvPr/>
              </p:nvSpPr>
              <p:spPr bwMode="auto">
                <a:xfrm>
                  <a:off x="362" y="472"/>
                  <a:ext cx="160" cy="162"/>
                </a:xfrm>
                <a:prstGeom prst="ellipse">
                  <a:avLst/>
                </a:prstGeom>
                <a:noFill/>
                <a:ln w="9525">
                  <a:solidFill>
                    <a:schemeClr val="tx1"/>
                  </a:solidFill>
                  <a:round/>
                  <a:headEnd/>
                  <a:tailEnd/>
                </a:ln>
                <a:effectLst/>
              </p:spPr>
              <p:txBody>
                <a:bodyPr wrap="none" anchor="ctr"/>
                <a:lstStyle/>
                <a:p>
                  <a:endParaRPr lang="th-TH"/>
                </a:p>
              </p:txBody>
            </p:sp>
          </p:grpSp>
          <p:sp>
            <p:nvSpPr>
              <p:cNvPr id="281877" name="Line 277"/>
              <p:cNvSpPr>
                <a:spLocks noChangeShapeType="1"/>
              </p:cNvSpPr>
              <p:nvPr/>
            </p:nvSpPr>
            <p:spPr bwMode="auto">
              <a:xfrm flipH="1">
                <a:off x="2170" y="356"/>
                <a:ext cx="194" cy="0"/>
              </a:xfrm>
              <a:prstGeom prst="line">
                <a:avLst/>
              </a:prstGeom>
              <a:noFill/>
              <a:ln w="9525">
                <a:solidFill>
                  <a:schemeClr val="tx1"/>
                </a:solidFill>
                <a:round/>
                <a:headEnd/>
                <a:tailEnd/>
              </a:ln>
              <a:effectLst/>
            </p:spPr>
            <p:txBody>
              <a:bodyPr/>
              <a:lstStyle/>
              <a:p>
                <a:endParaRPr lang="th-TH"/>
              </a:p>
            </p:txBody>
          </p:sp>
        </p:grpSp>
      </p:grpSp>
      <p:grpSp>
        <p:nvGrpSpPr>
          <p:cNvPr id="281888" name="Group 288"/>
          <p:cNvGrpSpPr>
            <a:grpSpLocks/>
          </p:cNvGrpSpPr>
          <p:nvPr/>
        </p:nvGrpSpPr>
        <p:grpSpPr bwMode="auto">
          <a:xfrm>
            <a:off x="723900" y="1601788"/>
            <a:ext cx="1519238" cy="2238375"/>
            <a:chOff x="576" y="673"/>
            <a:chExt cx="957" cy="1410"/>
          </a:xfrm>
        </p:grpSpPr>
        <p:sp>
          <p:nvSpPr>
            <p:cNvPr id="281828" name="Rectangle 228"/>
            <p:cNvSpPr>
              <a:spLocks noChangeArrowheads="1"/>
            </p:cNvSpPr>
            <p:nvPr/>
          </p:nvSpPr>
          <p:spPr bwMode="auto">
            <a:xfrm flipH="1">
              <a:off x="1263" y="1184"/>
              <a:ext cx="270" cy="102"/>
            </a:xfrm>
            <a:prstGeom prst="rect">
              <a:avLst/>
            </a:prstGeom>
            <a:gradFill rotWithShape="1">
              <a:gsLst>
                <a:gs pos="0">
                  <a:srgbClr val="008000">
                    <a:gamma/>
                    <a:shade val="60392"/>
                    <a:invGamma/>
                  </a:srgbClr>
                </a:gs>
                <a:gs pos="50000">
                  <a:srgbClr val="008000"/>
                </a:gs>
                <a:gs pos="100000">
                  <a:srgbClr val="008000">
                    <a:gamma/>
                    <a:shade val="60392"/>
                    <a:invGamma/>
                  </a:srgbClr>
                </a:gs>
              </a:gsLst>
              <a:lin ang="5400000" scaled="1"/>
            </a:gradFill>
            <a:ln w="9525">
              <a:noFill/>
              <a:miter lim="800000"/>
              <a:headEnd/>
              <a:tailEnd/>
            </a:ln>
            <a:effectLst/>
          </p:spPr>
          <p:txBody>
            <a:bodyPr wrap="none" anchor="ctr"/>
            <a:lstStyle/>
            <a:p>
              <a:endParaRPr lang="th-TH"/>
            </a:p>
          </p:txBody>
        </p:sp>
        <p:grpSp>
          <p:nvGrpSpPr>
            <p:cNvPr id="281885" name="Group 285"/>
            <p:cNvGrpSpPr>
              <a:grpSpLocks/>
            </p:cNvGrpSpPr>
            <p:nvPr/>
          </p:nvGrpSpPr>
          <p:grpSpPr bwMode="auto">
            <a:xfrm>
              <a:off x="576" y="673"/>
              <a:ext cx="792" cy="1410"/>
              <a:chOff x="144" y="289"/>
              <a:chExt cx="792" cy="1410"/>
            </a:xfrm>
          </p:grpSpPr>
          <p:grpSp>
            <p:nvGrpSpPr>
              <p:cNvPr id="281863" name="Group 263"/>
              <p:cNvGrpSpPr>
                <a:grpSpLocks/>
              </p:cNvGrpSpPr>
              <p:nvPr/>
            </p:nvGrpSpPr>
            <p:grpSpPr bwMode="auto">
              <a:xfrm>
                <a:off x="144" y="289"/>
                <a:ext cx="792" cy="1129"/>
                <a:chOff x="582" y="679"/>
                <a:chExt cx="792" cy="1129"/>
              </a:xfrm>
            </p:grpSpPr>
            <p:grpSp>
              <p:nvGrpSpPr>
                <p:cNvPr id="281820" name="Group 220"/>
                <p:cNvGrpSpPr>
                  <a:grpSpLocks/>
                </p:cNvGrpSpPr>
                <p:nvPr/>
              </p:nvGrpSpPr>
              <p:grpSpPr bwMode="auto">
                <a:xfrm flipH="1">
                  <a:off x="582" y="897"/>
                  <a:ext cx="690" cy="734"/>
                  <a:chOff x="1041" y="2057"/>
                  <a:chExt cx="1180" cy="1245"/>
                </a:xfrm>
              </p:grpSpPr>
              <p:sp>
                <p:nvSpPr>
                  <p:cNvPr id="281821" name="AutoShape 221"/>
                  <p:cNvSpPr>
                    <a:spLocks noChangeArrowheads="1"/>
                  </p:cNvSpPr>
                  <p:nvPr/>
                </p:nvSpPr>
                <p:spPr bwMode="auto">
                  <a:xfrm rot="5400000">
                    <a:off x="1046" y="2052"/>
                    <a:ext cx="1170" cy="1180"/>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gradFill rotWithShape="1">
                    <a:gsLst>
                      <a:gs pos="0">
                        <a:srgbClr val="008000"/>
                      </a:gs>
                      <a:gs pos="50000">
                        <a:srgbClr val="008000">
                          <a:gamma/>
                          <a:tint val="41176"/>
                          <a:invGamma/>
                        </a:srgbClr>
                      </a:gs>
                      <a:gs pos="100000">
                        <a:srgbClr val="008000"/>
                      </a:gs>
                    </a:gsLst>
                    <a:lin ang="0" scaled="1"/>
                  </a:gradFill>
                  <a:ln w="63500">
                    <a:solidFill>
                      <a:srgbClr val="008000"/>
                    </a:solidFill>
                    <a:miter lim="800000"/>
                    <a:headEnd/>
                    <a:tailEnd/>
                  </a:ln>
                  <a:effectLst/>
                </p:spPr>
                <p:txBody>
                  <a:bodyPr wrap="none" anchor="ctr"/>
                  <a:lstStyle/>
                  <a:p>
                    <a:endParaRPr lang="th-TH"/>
                  </a:p>
                </p:txBody>
              </p:sp>
              <p:grpSp>
                <p:nvGrpSpPr>
                  <p:cNvPr id="281822" name="Group 222"/>
                  <p:cNvGrpSpPr>
                    <a:grpSpLocks/>
                  </p:cNvGrpSpPr>
                  <p:nvPr/>
                </p:nvGrpSpPr>
                <p:grpSpPr bwMode="auto">
                  <a:xfrm>
                    <a:off x="2045" y="3142"/>
                    <a:ext cx="137" cy="160"/>
                    <a:chOff x="2176" y="2953"/>
                    <a:chExt cx="137" cy="160"/>
                  </a:xfrm>
                </p:grpSpPr>
                <p:sp>
                  <p:nvSpPr>
                    <p:cNvPr id="281823" name="Rectangle 223"/>
                    <p:cNvSpPr>
                      <a:spLocks noChangeArrowheads="1"/>
                    </p:cNvSpPr>
                    <p:nvPr/>
                  </p:nvSpPr>
                  <p:spPr bwMode="auto">
                    <a:xfrm>
                      <a:off x="2185" y="2953"/>
                      <a:ext cx="128" cy="160"/>
                    </a:xfrm>
                    <a:prstGeom prst="rect">
                      <a:avLst/>
                    </a:prstGeom>
                    <a:gradFill rotWithShape="1">
                      <a:gsLst>
                        <a:gs pos="0">
                          <a:srgbClr val="008000"/>
                        </a:gs>
                        <a:gs pos="50000">
                          <a:srgbClr val="008000">
                            <a:gamma/>
                            <a:tint val="41176"/>
                            <a:invGamma/>
                          </a:srgbClr>
                        </a:gs>
                        <a:gs pos="100000">
                          <a:srgbClr val="008000"/>
                        </a:gs>
                      </a:gsLst>
                      <a:lin ang="0" scaled="1"/>
                    </a:gradFill>
                    <a:ln w="9525">
                      <a:noFill/>
                      <a:miter lim="800000"/>
                      <a:headEnd/>
                      <a:tailEnd/>
                    </a:ln>
                    <a:effectLst/>
                  </p:spPr>
                  <p:txBody>
                    <a:bodyPr wrap="none" anchor="ctr"/>
                    <a:lstStyle/>
                    <a:p>
                      <a:endParaRPr lang="th-TH"/>
                    </a:p>
                  </p:txBody>
                </p:sp>
                <p:sp>
                  <p:nvSpPr>
                    <p:cNvPr id="281824" name="Freeform 224"/>
                    <p:cNvSpPr>
                      <a:spLocks/>
                    </p:cNvSpPr>
                    <p:nvPr/>
                  </p:nvSpPr>
                  <p:spPr bwMode="auto">
                    <a:xfrm>
                      <a:off x="2176" y="2972"/>
                      <a:ext cx="136" cy="140"/>
                    </a:xfrm>
                    <a:custGeom>
                      <a:avLst/>
                      <a:gdLst/>
                      <a:ahLst/>
                      <a:cxnLst>
                        <a:cxn ang="0">
                          <a:pos x="0" y="0"/>
                        </a:cxn>
                        <a:cxn ang="0">
                          <a:pos x="0" y="140"/>
                        </a:cxn>
                        <a:cxn ang="0">
                          <a:pos x="136" y="140"/>
                        </a:cxn>
                        <a:cxn ang="0">
                          <a:pos x="136" y="36"/>
                        </a:cxn>
                      </a:cxnLst>
                      <a:rect l="0" t="0" r="r" b="b"/>
                      <a:pathLst>
                        <a:path w="136" h="140">
                          <a:moveTo>
                            <a:pt x="0" y="0"/>
                          </a:moveTo>
                          <a:lnTo>
                            <a:pt x="0" y="140"/>
                          </a:lnTo>
                          <a:lnTo>
                            <a:pt x="136" y="140"/>
                          </a:lnTo>
                          <a:lnTo>
                            <a:pt x="136" y="36"/>
                          </a:lnTo>
                        </a:path>
                      </a:pathLst>
                    </a:custGeom>
                    <a:gradFill rotWithShape="1">
                      <a:gsLst>
                        <a:gs pos="0">
                          <a:srgbClr val="008000"/>
                        </a:gs>
                        <a:gs pos="50000">
                          <a:srgbClr val="008000">
                            <a:gamma/>
                            <a:tint val="41176"/>
                            <a:invGamma/>
                          </a:srgbClr>
                        </a:gs>
                        <a:gs pos="100000">
                          <a:srgbClr val="008000"/>
                        </a:gs>
                      </a:gsLst>
                      <a:lin ang="0" scaled="1"/>
                    </a:gradFill>
                    <a:ln w="63500">
                      <a:solidFill>
                        <a:srgbClr val="008000"/>
                      </a:solidFill>
                      <a:round/>
                      <a:headEnd/>
                      <a:tailEnd/>
                    </a:ln>
                    <a:effectLst/>
                  </p:spPr>
                  <p:txBody>
                    <a:bodyPr/>
                    <a:lstStyle/>
                    <a:p>
                      <a:endParaRPr lang="th-TH"/>
                    </a:p>
                  </p:txBody>
                </p:sp>
              </p:grpSp>
              <p:grpSp>
                <p:nvGrpSpPr>
                  <p:cNvPr id="281825" name="Group 225"/>
                  <p:cNvGrpSpPr>
                    <a:grpSpLocks/>
                  </p:cNvGrpSpPr>
                  <p:nvPr/>
                </p:nvGrpSpPr>
                <p:grpSpPr bwMode="auto">
                  <a:xfrm rot="10800000">
                    <a:off x="1096" y="2217"/>
                    <a:ext cx="137" cy="160"/>
                    <a:chOff x="2176" y="2953"/>
                    <a:chExt cx="137" cy="160"/>
                  </a:xfrm>
                </p:grpSpPr>
                <p:sp>
                  <p:nvSpPr>
                    <p:cNvPr id="281826" name="Rectangle 226"/>
                    <p:cNvSpPr>
                      <a:spLocks noChangeArrowheads="1"/>
                    </p:cNvSpPr>
                    <p:nvPr/>
                  </p:nvSpPr>
                  <p:spPr bwMode="auto">
                    <a:xfrm>
                      <a:off x="2185" y="2953"/>
                      <a:ext cx="128" cy="160"/>
                    </a:xfrm>
                    <a:prstGeom prst="rect">
                      <a:avLst/>
                    </a:prstGeom>
                    <a:gradFill rotWithShape="1">
                      <a:gsLst>
                        <a:gs pos="0">
                          <a:srgbClr val="008000"/>
                        </a:gs>
                        <a:gs pos="50000">
                          <a:srgbClr val="008000">
                            <a:gamma/>
                            <a:tint val="41176"/>
                            <a:invGamma/>
                          </a:srgbClr>
                        </a:gs>
                        <a:gs pos="100000">
                          <a:srgbClr val="008000"/>
                        </a:gs>
                      </a:gsLst>
                      <a:lin ang="0" scaled="1"/>
                    </a:gradFill>
                    <a:ln w="9525">
                      <a:noFill/>
                      <a:miter lim="800000"/>
                      <a:headEnd/>
                      <a:tailEnd/>
                    </a:ln>
                    <a:effectLst/>
                  </p:spPr>
                  <p:txBody>
                    <a:bodyPr wrap="none" anchor="ctr"/>
                    <a:lstStyle/>
                    <a:p>
                      <a:endParaRPr lang="th-TH"/>
                    </a:p>
                  </p:txBody>
                </p:sp>
                <p:sp>
                  <p:nvSpPr>
                    <p:cNvPr id="281827" name="Freeform 227"/>
                    <p:cNvSpPr>
                      <a:spLocks/>
                    </p:cNvSpPr>
                    <p:nvPr/>
                  </p:nvSpPr>
                  <p:spPr bwMode="auto">
                    <a:xfrm flipH="1">
                      <a:off x="2176" y="2972"/>
                      <a:ext cx="136" cy="140"/>
                    </a:xfrm>
                    <a:custGeom>
                      <a:avLst/>
                      <a:gdLst/>
                      <a:ahLst/>
                      <a:cxnLst>
                        <a:cxn ang="0">
                          <a:pos x="0" y="0"/>
                        </a:cxn>
                        <a:cxn ang="0">
                          <a:pos x="0" y="140"/>
                        </a:cxn>
                        <a:cxn ang="0">
                          <a:pos x="136" y="140"/>
                        </a:cxn>
                        <a:cxn ang="0">
                          <a:pos x="136" y="36"/>
                        </a:cxn>
                      </a:cxnLst>
                      <a:rect l="0" t="0" r="r" b="b"/>
                      <a:pathLst>
                        <a:path w="136" h="140">
                          <a:moveTo>
                            <a:pt x="0" y="0"/>
                          </a:moveTo>
                          <a:lnTo>
                            <a:pt x="0" y="140"/>
                          </a:lnTo>
                          <a:lnTo>
                            <a:pt x="136" y="140"/>
                          </a:lnTo>
                          <a:lnTo>
                            <a:pt x="136" y="36"/>
                          </a:lnTo>
                        </a:path>
                      </a:pathLst>
                    </a:custGeom>
                    <a:gradFill rotWithShape="1">
                      <a:gsLst>
                        <a:gs pos="0">
                          <a:srgbClr val="008000"/>
                        </a:gs>
                        <a:gs pos="50000">
                          <a:srgbClr val="008000">
                            <a:gamma/>
                            <a:tint val="41176"/>
                            <a:invGamma/>
                          </a:srgbClr>
                        </a:gs>
                        <a:gs pos="100000">
                          <a:srgbClr val="008000"/>
                        </a:gs>
                      </a:gsLst>
                      <a:lin ang="0" scaled="1"/>
                    </a:gradFill>
                    <a:ln w="63500">
                      <a:solidFill>
                        <a:srgbClr val="008000"/>
                      </a:solidFill>
                      <a:round/>
                      <a:headEnd/>
                      <a:tailEnd/>
                    </a:ln>
                    <a:effectLst/>
                  </p:spPr>
                  <p:txBody>
                    <a:bodyPr/>
                    <a:lstStyle/>
                    <a:p>
                      <a:endParaRPr lang="th-TH"/>
                    </a:p>
                  </p:txBody>
                </p:sp>
              </p:grpSp>
            </p:grpSp>
            <p:sp>
              <p:nvSpPr>
                <p:cNvPr id="281846" name="Freeform 246"/>
                <p:cNvSpPr>
                  <a:spLocks/>
                </p:cNvSpPr>
                <p:nvPr/>
              </p:nvSpPr>
              <p:spPr bwMode="auto">
                <a:xfrm>
                  <a:off x="1202" y="679"/>
                  <a:ext cx="168" cy="312"/>
                </a:xfrm>
                <a:custGeom>
                  <a:avLst/>
                  <a:gdLst/>
                  <a:ahLst/>
                  <a:cxnLst>
                    <a:cxn ang="0">
                      <a:pos x="0" y="530"/>
                    </a:cxn>
                    <a:cxn ang="0">
                      <a:pos x="0" y="86"/>
                    </a:cxn>
                    <a:cxn ang="0">
                      <a:pos x="54" y="14"/>
                    </a:cxn>
                    <a:cxn ang="0">
                      <a:pos x="258" y="14"/>
                    </a:cxn>
                  </a:cxnLst>
                  <a:rect l="0" t="0" r="r" b="b"/>
                  <a:pathLst>
                    <a:path w="258" h="530">
                      <a:moveTo>
                        <a:pt x="0" y="530"/>
                      </a:moveTo>
                      <a:lnTo>
                        <a:pt x="0" y="86"/>
                      </a:lnTo>
                      <a:cubicBezTo>
                        <a:pt x="9" y="0"/>
                        <a:pt x="11" y="26"/>
                        <a:pt x="54" y="14"/>
                      </a:cubicBezTo>
                      <a:lnTo>
                        <a:pt x="258" y="14"/>
                      </a:lnTo>
                    </a:path>
                  </a:pathLst>
                </a:custGeom>
                <a:noFill/>
                <a:ln w="63500">
                  <a:solidFill>
                    <a:srgbClr val="000080"/>
                  </a:solidFill>
                  <a:round/>
                  <a:headEnd/>
                  <a:tailEnd type="arrow" w="sm" len="sm"/>
                </a:ln>
                <a:effectLst/>
              </p:spPr>
              <p:txBody>
                <a:bodyPr/>
                <a:lstStyle/>
                <a:p>
                  <a:endParaRPr lang="th-TH"/>
                </a:p>
              </p:txBody>
            </p:sp>
            <p:sp>
              <p:nvSpPr>
                <p:cNvPr id="281857" name="Freeform 257"/>
                <p:cNvSpPr>
                  <a:spLocks/>
                </p:cNvSpPr>
                <p:nvPr/>
              </p:nvSpPr>
              <p:spPr bwMode="auto">
                <a:xfrm rot="16200000">
                  <a:off x="901" y="1335"/>
                  <a:ext cx="198" cy="748"/>
                </a:xfrm>
                <a:custGeom>
                  <a:avLst/>
                  <a:gdLst/>
                  <a:ahLst/>
                  <a:cxnLst>
                    <a:cxn ang="0">
                      <a:pos x="0" y="530"/>
                    </a:cxn>
                    <a:cxn ang="0">
                      <a:pos x="0" y="86"/>
                    </a:cxn>
                    <a:cxn ang="0">
                      <a:pos x="54" y="14"/>
                    </a:cxn>
                    <a:cxn ang="0">
                      <a:pos x="258" y="14"/>
                    </a:cxn>
                  </a:cxnLst>
                  <a:rect l="0" t="0" r="r" b="b"/>
                  <a:pathLst>
                    <a:path w="258" h="530">
                      <a:moveTo>
                        <a:pt x="0" y="530"/>
                      </a:moveTo>
                      <a:lnTo>
                        <a:pt x="0" y="86"/>
                      </a:lnTo>
                      <a:cubicBezTo>
                        <a:pt x="9" y="0"/>
                        <a:pt x="11" y="26"/>
                        <a:pt x="54" y="14"/>
                      </a:cubicBezTo>
                      <a:lnTo>
                        <a:pt x="258" y="14"/>
                      </a:lnTo>
                    </a:path>
                  </a:pathLst>
                </a:custGeom>
                <a:noFill/>
                <a:ln w="63500">
                  <a:solidFill>
                    <a:srgbClr val="3366FF"/>
                  </a:solidFill>
                  <a:round/>
                  <a:headEnd/>
                  <a:tailEnd type="arrow" w="sm" len="sm"/>
                </a:ln>
                <a:effectLst/>
              </p:spPr>
              <p:txBody>
                <a:bodyPr/>
                <a:lstStyle/>
                <a:p>
                  <a:endParaRPr lang="th-TH"/>
                </a:p>
              </p:txBody>
            </p:sp>
          </p:grpSp>
          <p:grpSp>
            <p:nvGrpSpPr>
              <p:cNvPr id="281870" name="Group 270"/>
              <p:cNvGrpSpPr>
                <a:grpSpLocks/>
              </p:cNvGrpSpPr>
              <p:nvPr/>
            </p:nvGrpSpPr>
            <p:grpSpPr bwMode="auto">
              <a:xfrm>
                <a:off x="492" y="346"/>
                <a:ext cx="324" cy="162"/>
                <a:chOff x="362" y="472"/>
                <a:chExt cx="324" cy="162"/>
              </a:xfrm>
            </p:grpSpPr>
            <p:grpSp>
              <p:nvGrpSpPr>
                <p:cNvPr id="281865" name="Group 265"/>
                <p:cNvGrpSpPr>
                  <a:grpSpLocks/>
                </p:cNvGrpSpPr>
                <p:nvPr/>
              </p:nvGrpSpPr>
              <p:grpSpPr bwMode="auto">
                <a:xfrm>
                  <a:off x="362" y="472"/>
                  <a:ext cx="160" cy="162"/>
                  <a:chOff x="362" y="472"/>
                  <a:chExt cx="160" cy="162"/>
                </a:xfrm>
              </p:grpSpPr>
              <p:sp>
                <p:nvSpPr>
                  <p:cNvPr id="281819" name="Rectangle 219"/>
                  <p:cNvSpPr>
                    <a:spLocks noChangeArrowheads="1"/>
                  </p:cNvSpPr>
                  <p:nvPr/>
                </p:nvSpPr>
                <p:spPr bwMode="auto">
                  <a:xfrm>
                    <a:off x="364" y="494"/>
                    <a:ext cx="144" cy="127"/>
                  </a:xfrm>
                  <a:prstGeom prst="rect">
                    <a:avLst/>
                  </a:prstGeom>
                  <a:noFill/>
                  <a:ln w="9525">
                    <a:noFill/>
                    <a:miter lim="800000"/>
                    <a:headEnd/>
                    <a:tailEnd/>
                  </a:ln>
                  <a:effectLst/>
                </p:spPr>
                <p:txBody>
                  <a:bodyPr>
                    <a:spAutoFit/>
                  </a:bodyPr>
                  <a:lstStyle/>
                  <a:p>
                    <a:pPr>
                      <a:lnSpc>
                        <a:spcPct val="80000"/>
                      </a:lnSpc>
                    </a:pPr>
                    <a:r>
                      <a:rPr lang="en-US" sz="900" b="1" i="1">
                        <a:solidFill>
                          <a:srgbClr val="000066"/>
                        </a:solidFill>
                        <a:latin typeface="Times New Roman" pitchFamily="18" charset="0"/>
                      </a:rPr>
                      <a:t>2</a:t>
                    </a:r>
                    <a:endParaRPr lang="th-TH" sz="900" b="1" i="1">
                      <a:solidFill>
                        <a:srgbClr val="000066"/>
                      </a:solidFill>
                      <a:latin typeface="Times New Roman" pitchFamily="18" charset="0"/>
                    </a:endParaRPr>
                  </a:p>
                </p:txBody>
              </p:sp>
              <p:sp>
                <p:nvSpPr>
                  <p:cNvPr id="281864" name="Oval 264"/>
                  <p:cNvSpPr>
                    <a:spLocks noChangeArrowheads="1"/>
                  </p:cNvSpPr>
                  <p:nvPr/>
                </p:nvSpPr>
                <p:spPr bwMode="auto">
                  <a:xfrm>
                    <a:off x="362" y="472"/>
                    <a:ext cx="160" cy="162"/>
                  </a:xfrm>
                  <a:prstGeom prst="ellipse">
                    <a:avLst/>
                  </a:prstGeom>
                  <a:noFill/>
                  <a:ln w="9525">
                    <a:solidFill>
                      <a:schemeClr val="tx1"/>
                    </a:solidFill>
                    <a:round/>
                    <a:headEnd/>
                    <a:tailEnd/>
                  </a:ln>
                  <a:effectLst/>
                </p:spPr>
                <p:txBody>
                  <a:bodyPr wrap="none" anchor="ctr"/>
                  <a:lstStyle/>
                  <a:p>
                    <a:endParaRPr lang="th-TH"/>
                  </a:p>
                </p:txBody>
              </p:sp>
            </p:grpSp>
            <p:sp>
              <p:nvSpPr>
                <p:cNvPr id="281869" name="Line 269"/>
                <p:cNvSpPr>
                  <a:spLocks noChangeShapeType="1"/>
                </p:cNvSpPr>
                <p:nvPr/>
              </p:nvSpPr>
              <p:spPr bwMode="auto">
                <a:xfrm>
                  <a:off x="518" y="554"/>
                  <a:ext cx="168" cy="0"/>
                </a:xfrm>
                <a:prstGeom prst="line">
                  <a:avLst/>
                </a:prstGeom>
                <a:noFill/>
                <a:ln w="9525">
                  <a:solidFill>
                    <a:schemeClr val="tx1"/>
                  </a:solidFill>
                  <a:round/>
                  <a:headEnd/>
                  <a:tailEnd/>
                </a:ln>
                <a:effectLst/>
              </p:spPr>
              <p:txBody>
                <a:bodyPr/>
                <a:lstStyle/>
                <a:p>
                  <a:endParaRPr lang="th-TH"/>
                </a:p>
              </p:txBody>
            </p:sp>
          </p:grpSp>
          <p:grpSp>
            <p:nvGrpSpPr>
              <p:cNvPr id="281884" name="Group 284"/>
              <p:cNvGrpSpPr>
                <a:grpSpLocks/>
              </p:cNvGrpSpPr>
              <p:nvPr/>
            </p:nvGrpSpPr>
            <p:grpSpPr bwMode="auto">
              <a:xfrm>
                <a:off x="409" y="1382"/>
                <a:ext cx="160" cy="317"/>
                <a:chOff x="937" y="1742"/>
                <a:chExt cx="160" cy="353"/>
              </a:xfrm>
            </p:grpSpPr>
            <p:grpSp>
              <p:nvGrpSpPr>
                <p:cNvPr id="281866" name="Group 266"/>
                <p:cNvGrpSpPr>
                  <a:grpSpLocks/>
                </p:cNvGrpSpPr>
                <p:nvPr/>
              </p:nvGrpSpPr>
              <p:grpSpPr bwMode="auto">
                <a:xfrm>
                  <a:off x="937" y="1931"/>
                  <a:ext cx="160" cy="164"/>
                  <a:chOff x="362" y="472"/>
                  <a:chExt cx="160" cy="164"/>
                </a:xfrm>
              </p:grpSpPr>
              <p:sp>
                <p:nvSpPr>
                  <p:cNvPr id="281867" name="Rectangle 267"/>
                  <p:cNvSpPr>
                    <a:spLocks noChangeArrowheads="1"/>
                  </p:cNvSpPr>
                  <p:nvPr/>
                </p:nvSpPr>
                <p:spPr bwMode="auto">
                  <a:xfrm>
                    <a:off x="364" y="494"/>
                    <a:ext cx="144" cy="142"/>
                  </a:xfrm>
                  <a:prstGeom prst="rect">
                    <a:avLst/>
                  </a:prstGeom>
                  <a:noFill/>
                  <a:ln w="9525">
                    <a:noFill/>
                    <a:miter lim="800000"/>
                    <a:headEnd/>
                    <a:tailEnd/>
                  </a:ln>
                  <a:effectLst/>
                </p:spPr>
                <p:txBody>
                  <a:bodyPr>
                    <a:spAutoFit/>
                  </a:bodyPr>
                  <a:lstStyle/>
                  <a:p>
                    <a:pPr>
                      <a:lnSpc>
                        <a:spcPct val="80000"/>
                      </a:lnSpc>
                    </a:pPr>
                    <a:r>
                      <a:rPr lang="en-US" sz="900" b="1" i="1">
                        <a:solidFill>
                          <a:srgbClr val="000066"/>
                        </a:solidFill>
                        <a:latin typeface="Times New Roman" pitchFamily="18" charset="0"/>
                      </a:rPr>
                      <a:t>1</a:t>
                    </a:r>
                    <a:endParaRPr lang="th-TH" sz="900" b="1" i="1">
                      <a:solidFill>
                        <a:srgbClr val="000066"/>
                      </a:solidFill>
                      <a:latin typeface="Times New Roman" pitchFamily="18" charset="0"/>
                    </a:endParaRPr>
                  </a:p>
                </p:txBody>
              </p:sp>
              <p:sp>
                <p:nvSpPr>
                  <p:cNvPr id="281868" name="Oval 268"/>
                  <p:cNvSpPr>
                    <a:spLocks noChangeArrowheads="1"/>
                  </p:cNvSpPr>
                  <p:nvPr/>
                </p:nvSpPr>
                <p:spPr bwMode="auto">
                  <a:xfrm>
                    <a:off x="362" y="472"/>
                    <a:ext cx="160" cy="162"/>
                  </a:xfrm>
                  <a:prstGeom prst="ellipse">
                    <a:avLst/>
                  </a:prstGeom>
                  <a:noFill/>
                  <a:ln w="9525">
                    <a:solidFill>
                      <a:schemeClr val="tx1"/>
                    </a:solidFill>
                    <a:round/>
                    <a:headEnd/>
                    <a:tailEnd/>
                  </a:ln>
                  <a:effectLst/>
                </p:spPr>
                <p:txBody>
                  <a:bodyPr wrap="none" anchor="ctr"/>
                  <a:lstStyle/>
                  <a:p>
                    <a:endParaRPr lang="th-TH"/>
                  </a:p>
                </p:txBody>
              </p:sp>
            </p:grpSp>
            <p:sp>
              <p:nvSpPr>
                <p:cNvPr id="281883" name="Line 283"/>
                <p:cNvSpPr>
                  <a:spLocks noChangeShapeType="1"/>
                </p:cNvSpPr>
                <p:nvPr/>
              </p:nvSpPr>
              <p:spPr bwMode="auto">
                <a:xfrm flipV="1">
                  <a:off x="1018" y="1742"/>
                  <a:ext cx="0" cy="190"/>
                </a:xfrm>
                <a:prstGeom prst="line">
                  <a:avLst/>
                </a:prstGeom>
                <a:noFill/>
                <a:ln w="9525">
                  <a:solidFill>
                    <a:schemeClr val="tx1"/>
                  </a:solidFill>
                  <a:round/>
                  <a:headEnd/>
                  <a:tailEnd/>
                </a:ln>
                <a:effectLst/>
              </p:spPr>
              <p:txBody>
                <a:bodyPr/>
                <a:lstStyle/>
                <a:p>
                  <a:endParaRPr lang="th-TH"/>
                </a:p>
              </p:txBody>
            </p:sp>
          </p:grpSp>
          <p:sp>
            <p:nvSpPr>
              <p:cNvPr id="281829" name="Text Box 229"/>
              <p:cNvSpPr txBox="1">
                <a:spLocks noChangeArrowheads="1"/>
              </p:cNvSpPr>
              <p:nvPr/>
            </p:nvSpPr>
            <p:spPr bwMode="auto">
              <a:xfrm>
                <a:off x="245" y="783"/>
                <a:ext cx="480" cy="144"/>
              </a:xfrm>
              <a:prstGeom prst="rect">
                <a:avLst/>
              </a:prstGeom>
              <a:noFill/>
              <a:ln w="9525">
                <a:noFill/>
                <a:miter lim="800000"/>
                <a:headEnd/>
                <a:tailEnd/>
              </a:ln>
              <a:effectLst/>
            </p:spPr>
            <p:txBody>
              <a:bodyPr>
                <a:spAutoFit/>
              </a:bodyPr>
              <a:lstStyle/>
              <a:p>
                <a:pPr algn="ctr">
                  <a:spcBef>
                    <a:spcPct val="50000"/>
                  </a:spcBef>
                </a:pPr>
                <a:r>
                  <a:rPr lang="en-US" sz="900" i="1">
                    <a:solidFill>
                      <a:srgbClr val="000066"/>
                    </a:solidFill>
                    <a:latin typeface="Times New Roman" pitchFamily="18" charset="0"/>
                  </a:rPr>
                  <a:t>Compressor</a:t>
                </a:r>
                <a:endParaRPr lang="th-TH" sz="900" i="1">
                  <a:solidFill>
                    <a:srgbClr val="000066"/>
                  </a:solidFill>
                  <a:latin typeface="Times New Roman" pitchFamily="18" charset="0"/>
                </a:endParaRPr>
              </a:p>
            </p:txBody>
          </p:sp>
        </p:grpSp>
      </p:grpSp>
      <p:grpSp>
        <p:nvGrpSpPr>
          <p:cNvPr id="281891" name="Group 291"/>
          <p:cNvGrpSpPr>
            <a:grpSpLocks/>
          </p:cNvGrpSpPr>
          <p:nvPr/>
        </p:nvGrpSpPr>
        <p:grpSpPr bwMode="auto">
          <a:xfrm>
            <a:off x="1981200" y="1914525"/>
            <a:ext cx="2655888" cy="1947863"/>
            <a:chOff x="1368" y="870"/>
            <a:chExt cx="1673" cy="1227"/>
          </a:xfrm>
        </p:grpSpPr>
        <p:grpSp>
          <p:nvGrpSpPr>
            <p:cNvPr id="281889" name="Group 289"/>
            <p:cNvGrpSpPr>
              <a:grpSpLocks/>
            </p:cNvGrpSpPr>
            <p:nvPr/>
          </p:nvGrpSpPr>
          <p:grpSpPr bwMode="auto">
            <a:xfrm>
              <a:off x="1368" y="870"/>
              <a:ext cx="1673" cy="1227"/>
              <a:chOff x="1368" y="870"/>
              <a:chExt cx="1673" cy="1227"/>
            </a:xfrm>
          </p:grpSpPr>
          <p:grpSp>
            <p:nvGrpSpPr>
              <p:cNvPr id="281886" name="Group 286"/>
              <p:cNvGrpSpPr>
                <a:grpSpLocks/>
              </p:cNvGrpSpPr>
              <p:nvPr/>
            </p:nvGrpSpPr>
            <p:grpSpPr bwMode="auto">
              <a:xfrm>
                <a:off x="1531" y="870"/>
                <a:ext cx="1510" cy="1227"/>
                <a:chOff x="2014" y="675"/>
                <a:chExt cx="1510" cy="1227"/>
              </a:xfrm>
            </p:grpSpPr>
            <p:sp>
              <p:nvSpPr>
                <p:cNvPr id="281839" name="Rectangle 239"/>
                <p:cNvSpPr>
                  <a:spLocks noChangeArrowheads="1"/>
                </p:cNvSpPr>
                <p:nvPr/>
              </p:nvSpPr>
              <p:spPr bwMode="auto">
                <a:xfrm>
                  <a:off x="2014" y="989"/>
                  <a:ext cx="291" cy="103"/>
                </a:xfrm>
                <a:prstGeom prst="rect">
                  <a:avLst/>
                </a:prstGeom>
                <a:gradFill rotWithShape="1">
                  <a:gsLst>
                    <a:gs pos="0">
                      <a:srgbClr val="008000">
                        <a:gamma/>
                        <a:shade val="60392"/>
                        <a:invGamma/>
                      </a:srgbClr>
                    </a:gs>
                    <a:gs pos="50000">
                      <a:srgbClr val="008000"/>
                    </a:gs>
                    <a:gs pos="100000">
                      <a:srgbClr val="008000">
                        <a:gamma/>
                        <a:shade val="60392"/>
                        <a:invGamma/>
                      </a:srgbClr>
                    </a:gs>
                  </a:gsLst>
                  <a:lin ang="5400000" scaled="1"/>
                </a:gradFill>
                <a:ln w="9525">
                  <a:noFill/>
                  <a:miter lim="800000"/>
                  <a:headEnd/>
                  <a:tailEnd/>
                </a:ln>
                <a:effectLst/>
              </p:spPr>
              <p:txBody>
                <a:bodyPr wrap="none" anchor="ctr"/>
                <a:lstStyle/>
                <a:p>
                  <a:endParaRPr lang="th-TH"/>
                </a:p>
              </p:txBody>
            </p:sp>
            <p:grpSp>
              <p:nvGrpSpPr>
                <p:cNvPr id="281882" name="Group 282"/>
                <p:cNvGrpSpPr>
                  <a:grpSpLocks/>
                </p:cNvGrpSpPr>
                <p:nvPr/>
              </p:nvGrpSpPr>
              <p:grpSpPr bwMode="auto">
                <a:xfrm>
                  <a:off x="2221" y="675"/>
                  <a:ext cx="1303" cy="1227"/>
                  <a:chOff x="1747" y="873"/>
                  <a:chExt cx="1303" cy="1227"/>
                </a:xfrm>
              </p:grpSpPr>
              <p:grpSp>
                <p:nvGrpSpPr>
                  <p:cNvPr id="281816" name="Group 216"/>
                  <p:cNvGrpSpPr>
                    <a:grpSpLocks/>
                  </p:cNvGrpSpPr>
                  <p:nvPr/>
                </p:nvGrpSpPr>
                <p:grpSpPr bwMode="auto">
                  <a:xfrm>
                    <a:off x="2735" y="956"/>
                    <a:ext cx="94" cy="515"/>
                    <a:chOff x="4278" y="2003"/>
                    <a:chExt cx="161" cy="873"/>
                  </a:xfrm>
                </p:grpSpPr>
                <p:sp>
                  <p:nvSpPr>
                    <p:cNvPr id="281817" name="Freeform 217"/>
                    <p:cNvSpPr>
                      <a:spLocks/>
                    </p:cNvSpPr>
                    <p:nvPr/>
                  </p:nvSpPr>
                  <p:spPr bwMode="auto">
                    <a:xfrm>
                      <a:off x="4278" y="2141"/>
                      <a:ext cx="138" cy="735"/>
                    </a:xfrm>
                    <a:custGeom>
                      <a:avLst/>
                      <a:gdLst/>
                      <a:ahLst/>
                      <a:cxnLst>
                        <a:cxn ang="0">
                          <a:pos x="138" y="597"/>
                        </a:cxn>
                        <a:cxn ang="0">
                          <a:pos x="129" y="649"/>
                        </a:cxn>
                        <a:cxn ang="0">
                          <a:pos x="119" y="690"/>
                        </a:cxn>
                        <a:cxn ang="0">
                          <a:pos x="107" y="717"/>
                        </a:cxn>
                        <a:cxn ang="0">
                          <a:pos x="81" y="735"/>
                        </a:cxn>
                        <a:cxn ang="0">
                          <a:pos x="59" y="723"/>
                        </a:cxn>
                        <a:cxn ang="0">
                          <a:pos x="44" y="691"/>
                        </a:cxn>
                        <a:cxn ang="0">
                          <a:pos x="29" y="640"/>
                        </a:cxn>
                        <a:cxn ang="0">
                          <a:pos x="20" y="589"/>
                        </a:cxn>
                        <a:cxn ang="0">
                          <a:pos x="9" y="523"/>
                        </a:cxn>
                        <a:cxn ang="0">
                          <a:pos x="5" y="462"/>
                        </a:cxn>
                        <a:cxn ang="0">
                          <a:pos x="0" y="393"/>
                        </a:cxn>
                        <a:cxn ang="0">
                          <a:pos x="0" y="339"/>
                        </a:cxn>
                        <a:cxn ang="0">
                          <a:pos x="0" y="274"/>
                        </a:cxn>
                        <a:cxn ang="0">
                          <a:pos x="0" y="216"/>
                        </a:cxn>
                        <a:cxn ang="0">
                          <a:pos x="2" y="157"/>
                        </a:cxn>
                        <a:cxn ang="0">
                          <a:pos x="9" y="85"/>
                        </a:cxn>
                        <a:cxn ang="0">
                          <a:pos x="14" y="40"/>
                        </a:cxn>
                        <a:cxn ang="0">
                          <a:pos x="23" y="0"/>
                        </a:cxn>
                      </a:cxnLst>
                      <a:rect l="0" t="0" r="r" b="b"/>
                      <a:pathLst>
                        <a:path w="138" h="735">
                          <a:moveTo>
                            <a:pt x="138" y="597"/>
                          </a:moveTo>
                          <a:lnTo>
                            <a:pt x="129" y="649"/>
                          </a:lnTo>
                          <a:lnTo>
                            <a:pt x="119" y="690"/>
                          </a:lnTo>
                          <a:lnTo>
                            <a:pt x="107" y="717"/>
                          </a:lnTo>
                          <a:lnTo>
                            <a:pt x="81" y="735"/>
                          </a:lnTo>
                          <a:lnTo>
                            <a:pt x="59" y="723"/>
                          </a:lnTo>
                          <a:lnTo>
                            <a:pt x="44" y="691"/>
                          </a:lnTo>
                          <a:lnTo>
                            <a:pt x="29" y="640"/>
                          </a:lnTo>
                          <a:lnTo>
                            <a:pt x="20" y="589"/>
                          </a:lnTo>
                          <a:lnTo>
                            <a:pt x="9" y="523"/>
                          </a:lnTo>
                          <a:lnTo>
                            <a:pt x="5" y="462"/>
                          </a:lnTo>
                          <a:lnTo>
                            <a:pt x="0" y="393"/>
                          </a:lnTo>
                          <a:lnTo>
                            <a:pt x="0" y="339"/>
                          </a:lnTo>
                          <a:lnTo>
                            <a:pt x="0" y="274"/>
                          </a:lnTo>
                          <a:lnTo>
                            <a:pt x="0" y="216"/>
                          </a:lnTo>
                          <a:lnTo>
                            <a:pt x="2" y="157"/>
                          </a:lnTo>
                          <a:lnTo>
                            <a:pt x="9" y="85"/>
                          </a:lnTo>
                          <a:lnTo>
                            <a:pt x="14" y="40"/>
                          </a:lnTo>
                          <a:lnTo>
                            <a:pt x="23" y="0"/>
                          </a:lnTo>
                        </a:path>
                      </a:pathLst>
                    </a:custGeom>
                    <a:noFill/>
                    <a:ln w="76200">
                      <a:solidFill>
                        <a:srgbClr val="0000FF"/>
                      </a:solidFill>
                      <a:round/>
                      <a:headEnd/>
                      <a:tailEnd/>
                    </a:ln>
                    <a:effectLst/>
                  </p:spPr>
                  <p:txBody>
                    <a:bodyPr/>
                    <a:lstStyle/>
                    <a:p>
                      <a:endParaRPr lang="th-TH"/>
                    </a:p>
                  </p:txBody>
                </p:sp>
                <p:sp>
                  <p:nvSpPr>
                    <p:cNvPr id="281818" name="Freeform 218"/>
                    <p:cNvSpPr>
                      <a:spLocks/>
                    </p:cNvSpPr>
                    <p:nvPr/>
                  </p:nvSpPr>
                  <p:spPr bwMode="auto">
                    <a:xfrm>
                      <a:off x="4292" y="2003"/>
                      <a:ext cx="147" cy="579"/>
                    </a:xfrm>
                    <a:custGeom>
                      <a:avLst/>
                      <a:gdLst/>
                      <a:ahLst/>
                      <a:cxnLst>
                        <a:cxn ang="0">
                          <a:pos x="0" y="195"/>
                        </a:cxn>
                        <a:cxn ang="0">
                          <a:pos x="8" y="138"/>
                        </a:cxn>
                        <a:cxn ang="0">
                          <a:pos x="17" y="86"/>
                        </a:cxn>
                        <a:cxn ang="0">
                          <a:pos x="27" y="45"/>
                        </a:cxn>
                        <a:cxn ang="0">
                          <a:pos x="39" y="18"/>
                        </a:cxn>
                        <a:cxn ang="0">
                          <a:pos x="65" y="0"/>
                        </a:cxn>
                        <a:cxn ang="0">
                          <a:pos x="87" y="12"/>
                        </a:cxn>
                        <a:cxn ang="0">
                          <a:pos x="102" y="44"/>
                        </a:cxn>
                        <a:cxn ang="0">
                          <a:pos x="117" y="95"/>
                        </a:cxn>
                        <a:cxn ang="0">
                          <a:pos x="126" y="146"/>
                        </a:cxn>
                        <a:cxn ang="0">
                          <a:pos x="137" y="212"/>
                        </a:cxn>
                        <a:cxn ang="0">
                          <a:pos x="141" y="273"/>
                        </a:cxn>
                        <a:cxn ang="0">
                          <a:pos x="146" y="342"/>
                        </a:cxn>
                        <a:cxn ang="0">
                          <a:pos x="146" y="396"/>
                        </a:cxn>
                        <a:cxn ang="0">
                          <a:pos x="146" y="461"/>
                        </a:cxn>
                        <a:cxn ang="0">
                          <a:pos x="147" y="517"/>
                        </a:cxn>
                        <a:cxn ang="0">
                          <a:pos x="142" y="579"/>
                        </a:cxn>
                      </a:cxnLst>
                      <a:rect l="0" t="0" r="r" b="b"/>
                      <a:pathLst>
                        <a:path w="147" h="579">
                          <a:moveTo>
                            <a:pt x="0" y="195"/>
                          </a:moveTo>
                          <a:lnTo>
                            <a:pt x="8" y="138"/>
                          </a:lnTo>
                          <a:lnTo>
                            <a:pt x="17" y="86"/>
                          </a:lnTo>
                          <a:lnTo>
                            <a:pt x="27" y="45"/>
                          </a:lnTo>
                          <a:lnTo>
                            <a:pt x="39" y="18"/>
                          </a:lnTo>
                          <a:lnTo>
                            <a:pt x="65" y="0"/>
                          </a:lnTo>
                          <a:lnTo>
                            <a:pt x="87" y="12"/>
                          </a:lnTo>
                          <a:lnTo>
                            <a:pt x="102" y="44"/>
                          </a:lnTo>
                          <a:lnTo>
                            <a:pt x="117" y="95"/>
                          </a:lnTo>
                          <a:lnTo>
                            <a:pt x="126" y="146"/>
                          </a:lnTo>
                          <a:lnTo>
                            <a:pt x="137" y="212"/>
                          </a:lnTo>
                          <a:lnTo>
                            <a:pt x="141" y="273"/>
                          </a:lnTo>
                          <a:lnTo>
                            <a:pt x="146" y="342"/>
                          </a:lnTo>
                          <a:lnTo>
                            <a:pt x="146" y="396"/>
                          </a:lnTo>
                          <a:lnTo>
                            <a:pt x="146" y="461"/>
                          </a:lnTo>
                          <a:lnTo>
                            <a:pt x="147" y="517"/>
                          </a:lnTo>
                          <a:lnTo>
                            <a:pt x="142" y="579"/>
                          </a:lnTo>
                        </a:path>
                      </a:pathLst>
                    </a:custGeom>
                    <a:noFill/>
                    <a:ln w="76200">
                      <a:solidFill>
                        <a:srgbClr val="0000FF"/>
                      </a:solidFill>
                      <a:round/>
                      <a:headEnd/>
                      <a:tailEnd type="stealth" w="med" len="lg"/>
                    </a:ln>
                    <a:effectLst/>
                  </p:spPr>
                  <p:txBody>
                    <a:bodyPr/>
                    <a:lstStyle/>
                    <a:p>
                      <a:endParaRPr lang="th-TH"/>
                    </a:p>
                  </p:txBody>
                </p:sp>
              </p:grpSp>
              <p:grpSp>
                <p:nvGrpSpPr>
                  <p:cNvPr id="281830" name="Group 230"/>
                  <p:cNvGrpSpPr>
                    <a:grpSpLocks/>
                  </p:cNvGrpSpPr>
                  <p:nvPr/>
                </p:nvGrpSpPr>
                <p:grpSpPr bwMode="auto">
                  <a:xfrm>
                    <a:off x="1824" y="873"/>
                    <a:ext cx="690" cy="733"/>
                    <a:chOff x="1041" y="2057"/>
                    <a:chExt cx="1180" cy="1245"/>
                  </a:xfrm>
                </p:grpSpPr>
                <p:sp>
                  <p:nvSpPr>
                    <p:cNvPr id="281831" name="AutoShape 231"/>
                    <p:cNvSpPr>
                      <a:spLocks noChangeArrowheads="1"/>
                    </p:cNvSpPr>
                    <p:nvPr/>
                  </p:nvSpPr>
                  <p:spPr bwMode="auto">
                    <a:xfrm rot="5400000">
                      <a:off x="1046" y="2052"/>
                      <a:ext cx="1170" cy="1180"/>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gradFill rotWithShape="1">
                      <a:gsLst>
                        <a:gs pos="0">
                          <a:srgbClr val="008000"/>
                        </a:gs>
                        <a:gs pos="50000">
                          <a:srgbClr val="008000">
                            <a:gamma/>
                            <a:tint val="41176"/>
                            <a:invGamma/>
                          </a:srgbClr>
                        </a:gs>
                        <a:gs pos="100000">
                          <a:srgbClr val="008000"/>
                        </a:gs>
                      </a:gsLst>
                      <a:lin ang="0" scaled="1"/>
                    </a:gradFill>
                    <a:ln w="63500">
                      <a:solidFill>
                        <a:srgbClr val="008000"/>
                      </a:solidFill>
                      <a:miter lim="800000"/>
                      <a:headEnd/>
                      <a:tailEnd/>
                    </a:ln>
                    <a:effectLst/>
                  </p:spPr>
                  <p:txBody>
                    <a:bodyPr wrap="none" anchor="ctr"/>
                    <a:lstStyle/>
                    <a:p>
                      <a:endParaRPr lang="th-TH"/>
                    </a:p>
                  </p:txBody>
                </p:sp>
                <p:grpSp>
                  <p:nvGrpSpPr>
                    <p:cNvPr id="281832" name="Group 232"/>
                    <p:cNvGrpSpPr>
                      <a:grpSpLocks/>
                    </p:cNvGrpSpPr>
                    <p:nvPr/>
                  </p:nvGrpSpPr>
                  <p:grpSpPr bwMode="auto">
                    <a:xfrm>
                      <a:off x="2045" y="3142"/>
                      <a:ext cx="137" cy="160"/>
                      <a:chOff x="2176" y="2953"/>
                      <a:chExt cx="137" cy="160"/>
                    </a:xfrm>
                  </p:grpSpPr>
                  <p:sp>
                    <p:nvSpPr>
                      <p:cNvPr id="281833" name="Rectangle 233"/>
                      <p:cNvSpPr>
                        <a:spLocks noChangeArrowheads="1"/>
                      </p:cNvSpPr>
                      <p:nvPr/>
                    </p:nvSpPr>
                    <p:spPr bwMode="auto">
                      <a:xfrm>
                        <a:off x="2185" y="2953"/>
                        <a:ext cx="128" cy="160"/>
                      </a:xfrm>
                      <a:prstGeom prst="rect">
                        <a:avLst/>
                      </a:prstGeom>
                      <a:gradFill rotWithShape="1">
                        <a:gsLst>
                          <a:gs pos="0">
                            <a:srgbClr val="008000"/>
                          </a:gs>
                          <a:gs pos="50000">
                            <a:srgbClr val="008000">
                              <a:gamma/>
                              <a:tint val="41176"/>
                              <a:invGamma/>
                            </a:srgbClr>
                          </a:gs>
                          <a:gs pos="100000">
                            <a:srgbClr val="008000"/>
                          </a:gs>
                        </a:gsLst>
                        <a:lin ang="0" scaled="1"/>
                      </a:gradFill>
                      <a:ln w="9525">
                        <a:noFill/>
                        <a:miter lim="800000"/>
                        <a:headEnd/>
                        <a:tailEnd/>
                      </a:ln>
                      <a:effectLst/>
                    </p:spPr>
                    <p:txBody>
                      <a:bodyPr wrap="none" anchor="ctr"/>
                      <a:lstStyle/>
                      <a:p>
                        <a:endParaRPr lang="th-TH"/>
                      </a:p>
                    </p:txBody>
                  </p:sp>
                  <p:sp>
                    <p:nvSpPr>
                      <p:cNvPr id="281834" name="Freeform 234"/>
                      <p:cNvSpPr>
                        <a:spLocks/>
                      </p:cNvSpPr>
                      <p:nvPr/>
                    </p:nvSpPr>
                    <p:spPr bwMode="auto">
                      <a:xfrm>
                        <a:off x="2176" y="2972"/>
                        <a:ext cx="136" cy="140"/>
                      </a:xfrm>
                      <a:custGeom>
                        <a:avLst/>
                        <a:gdLst/>
                        <a:ahLst/>
                        <a:cxnLst>
                          <a:cxn ang="0">
                            <a:pos x="0" y="0"/>
                          </a:cxn>
                          <a:cxn ang="0">
                            <a:pos x="0" y="140"/>
                          </a:cxn>
                          <a:cxn ang="0">
                            <a:pos x="136" y="140"/>
                          </a:cxn>
                          <a:cxn ang="0">
                            <a:pos x="136" y="36"/>
                          </a:cxn>
                        </a:cxnLst>
                        <a:rect l="0" t="0" r="r" b="b"/>
                        <a:pathLst>
                          <a:path w="136" h="140">
                            <a:moveTo>
                              <a:pt x="0" y="0"/>
                            </a:moveTo>
                            <a:lnTo>
                              <a:pt x="0" y="140"/>
                            </a:lnTo>
                            <a:lnTo>
                              <a:pt x="136" y="140"/>
                            </a:lnTo>
                            <a:lnTo>
                              <a:pt x="136" y="36"/>
                            </a:lnTo>
                          </a:path>
                        </a:pathLst>
                      </a:custGeom>
                      <a:gradFill rotWithShape="1">
                        <a:gsLst>
                          <a:gs pos="0">
                            <a:srgbClr val="008000"/>
                          </a:gs>
                          <a:gs pos="50000">
                            <a:srgbClr val="008000">
                              <a:gamma/>
                              <a:tint val="41176"/>
                              <a:invGamma/>
                            </a:srgbClr>
                          </a:gs>
                          <a:gs pos="100000">
                            <a:srgbClr val="008000"/>
                          </a:gs>
                        </a:gsLst>
                        <a:lin ang="0" scaled="1"/>
                      </a:gradFill>
                      <a:ln w="63500">
                        <a:solidFill>
                          <a:srgbClr val="008000"/>
                        </a:solidFill>
                        <a:round/>
                        <a:headEnd/>
                        <a:tailEnd/>
                      </a:ln>
                      <a:effectLst/>
                    </p:spPr>
                    <p:txBody>
                      <a:bodyPr/>
                      <a:lstStyle/>
                      <a:p>
                        <a:endParaRPr lang="th-TH"/>
                      </a:p>
                    </p:txBody>
                  </p:sp>
                </p:grpSp>
                <p:grpSp>
                  <p:nvGrpSpPr>
                    <p:cNvPr id="281835" name="Group 235"/>
                    <p:cNvGrpSpPr>
                      <a:grpSpLocks/>
                    </p:cNvGrpSpPr>
                    <p:nvPr/>
                  </p:nvGrpSpPr>
                  <p:grpSpPr bwMode="auto">
                    <a:xfrm rot="10800000">
                      <a:off x="1096" y="2217"/>
                      <a:ext cx="137" cy="160"/>
                      <a:chOff x="2176" y="2953"/>
                      <a:chExt cx="137" cy="160"/>
                    </a:xfrm>
                  </p:grpSpPr>
                  <p:sp>
                    <p:nvSpPr>
                      <p:cNvPr id="281836" name="Rectangle 236"/>
                      <p:cNvSpPr>
                        <a:spLocks noChangeArrowheads="1"/>
                      </p:cNvSpPr>
                      <p:nvPr/>
                    </p:nvSpPr>
                    <p:spPr bwMode="auto">
                      <a:xfrm>
                        <a:off x="2185" y="2953"/>
                        <a:ext cx="128" cy="160"/>
                      </a:xfrm>
                      <a:prstGeom prst="rect">
                        <a:avLst/>
                      </a:prstGeom>
                      <a:gradFill rotWithShape="1">
                        <a:gsLst>
                          <a:gs pos="0">
                            <a:srgbClr val="008000"/>
                          </a:gs>
                          <a:gs pos="50000">
                            <a:srgbClr val="008000">
                              <a:gamma/>
                              <a:tint val="41176"/>
                              <a:invGamma/>
                            </a:srgbClr>
                          </a:gs>
                          <a:gs pos="100000">
                            <a:srgbClr val="008000"/>
                          </a:gs>
                        </a:gsLst>
                        <a:lin ang="0" scaled="1"/>
                      </a:gradFill>
                      <a:ln w="9525">
                        <a:noFill/>
                        <a:miter lim="800000"/>
                        <a:headEnd/>
                        <a:tailEnd/>
                      </a:ln>
                      <a:effectLst/>
                    </p:spPr>
                    <p:txBody>
                      <a:bodyPr wrap="none" anchor="ctr"/>
                      <a:lstStyle/>
                      <a:p>
                        <a:endParaRPr lang="th-TH"/>
                      </a:p>
                    </p:txBody>
                  </p:sp>
                  <p:sp>
                    <p:nvSpPr>
                      <p:cNvPr id="281837" name="Freeform 237"/>
                      <p:cNvSpPr>
                        <a:spLocks/>
                      </p:cNvSpPr>
                      <p:nvPr/>
                    </p:nvSpPr>
                    <p:spPr bwMode="auto">
                      <a:xfrm flipH="1">
                        <a:off x="2176" y="2972"/>
                        <a:ext cx="136" cy="140"/>
                      </a:xfrm>
                      <a:custGeom>
                        <a:avLst/>
                        <a:gdLst/>
                        <a:ahLst/>
                        <a:cxnLst>
                          <a:cxn ang="0">
                            <a:pos x="0" y="0"/>
                          </a:cxn>
                          <a:cxn ang="0">
                            <a:pos x="0" y="140"/>
                          </a:cxn>
                          <a:cxn ang="0">
                            <a:pos x="136" y="140"/>
                          </a:cxn>
                          <a:cxn ang="0">
                            <a:pos x="136" y="36"/>
                          </a:cxn>
                        </a:cxnLst>
                        <a:rect l="0" t="0" r="r" b="b"/>
                        <a:pathLst>
                          <a:path w="136" h="140">
                            <a:moveTo>
                              <a:pt x="0" y="0"/>
                            </a:moveTo>
                            <a:lnTo>
                              <a:pt x="0" y="140"/>
                            </a:lnTo>
                            <a:lnTo>
                              <a:pt x="136" y="140"/>
                            </a:lnTo>
                            <a:lnTo>
                              <a:pt x="136" y="36"/>
                            </a:lnTo>
                          </a:path>
                        </a:pathLst>
                      </a:custGeom>
                      <a:gradFill rotWithShape="1">
                        <a:gsLst>
                          <a:gs pos="0">
                            <a:srgbClr val="008000"/>
                          </a:gs>
                          <a:gs pos="50000">
                            <a:srgbClr val="008000">
                              <a:gamma/>
                              <a:tint val="41176"/>
                              <a:invGamma/>
                            </a:srgbClr>
                          </a:gs>
                          <a:gs pos="100000">
                            <a:srgbClr val="008000"/>
                          </a:gs>
                        </a:gsLst>
                        <a:lin ang="0" scaled="1"/>
                      </a:gradFill>
                      <a:ln w="63500">
                        <a:solidFill>
                          <a:srgbClr val="008000"/>
                        </a:solidFill>
                        <a:round/>
                        <a:headEnd/>
                        <a:tailEnd/>
                      </a:ln>
                      <a:effectLst/>
                    </p:spPr>
                    <p:txBody>
                      <a:bodyPr/>
                      <a:lstStyle/>
                      <a:p>
                        <a:endParaRPr lang="th-TH"/>
                      </a:p>
                    </p:txBody>
                  </p:sp>
                </p:grpSp>
              </p:grpSp>
              <p:sp>
                <p:nvSpPr>
                  <p:cNvPr id="281838" name="Rectangle 238"/>
                  <p:cNvSpPr>
                    <a:spLocks noChangeArrowheads="1"/>
                  </p:cNvSpPr>
                  <p:nvPr/>
                </p:nvSpPr>
                <p:spPr bwMode="auto">
                  <a:xfrm>
                    <a:off x="2505" y="1188"/>
                    <a:ext cx="270" cy="102"/>
                  </a:xfrm>
                  <a:prstGeom prst="rect">
                    <a:avLst/>
                  </a:prstGeom>
                  <a:gradFill rotWithShape="1">
                    <a:gsLst>
                      <a:gs pos="0">
                        <a:srgbClr val="008000">
                          <a:gamma/>
                          <a:shade val="60392"/>
                          <a:invGamma/>
                        </a:srgbClr>
                      </a:gs>
                      <a:gs pos="50000">
                        <a:srgbClr val="008000"/>
                      </a:gs>
                      <a:gs pos="100000">
                        <a:srgbClr val="008000">
                          <a:gamma/>
                          <a:shade val="60392"/>
                          <a:invGamma/>
                        </a:srgbClr>
                      </a:gs>
                    </a:gsLst>
                    <a:lin ang="5400000" scaled="1"/>
                  </a:gradFill>
                  <a:ln w="9525">
                    <a:noFill/>
                    <a:miter lim="800000"/>
                    <a:headEnd/>
                    <a:tailEnd/>
                  </a:ln>
                  <a:effectLst/>
                </p:spPr>
                <p:txBody>
                  <a:bodyPr wrap="none" anchor="ctr"/>
                  <a:lstStyle/>
                  <a:p>
                    <a:endParaRPr lang="th-TH"/>
                  </a:p>
                </p:txBody>
              </p:sp>
              <p:sp>
                <p:nvSpPr>
                  <p:cNvPr id="281850" name="Text Box 250"/>
                  <p:cNvSpPr txBox="1">
                    <a:spLocks noChangeArrowheads="1"/>
                  </p:cNvSpPr>
                  <p:nvPr/>
                </p:nvSpPr>
                <p:spPr bwMode="auto">
                  <a:xfrm>
                    <a:off x="1983" y="1164"/>
                    <a:ext cx="364" cy="144"/>
                  </a:xfrm>
                  <a:prstGeom prst="rect">
                    <a:avLst/>
                  </a:prstGeom>
                  <a:noFill/>
                  <a:ln w="9525">
                    <a:noFill/>
                    <a:miter lim="800000"/>
                    <a:headEnd/>
                    <a:tailEnd/>
                  </a:ln>
                  <a:effectLst/>
                </p:spPr>
                <p:txBody>
                  <a:bodyPr>
                    <a:spAutoFit/>
                  </a:bodyPr>
                  <a:lstStyle/>
                  <a:p>
                    <a:pPr algn="ctr">
                      <a:spcBef>
                        <a:spcPct val="50000"/>
                      </a:spcBef>
                    </a:pPr>
                    <a:r>
                      <a:rPr lang="en-US" sz="900" i="1">
                        <a:solidFill>
                          <a:srgbClr val="000066"/>
                        </a:solidFill>
                        <a:latin typeface="Times New Roman" pitchFamily="18" charset="0"/>
                      </a:rPr>
                      <a:t>Turbine</a:t>
                    </a:r>
                    <a:endParaRPr lang="th-TH" sz="900" i="1">
                      <a:solidFill>
                        <a:srgbClr val="000066"/>
                      </a:solidFill>
                      <a:latin typeface="Times New Roman" pitchFamily="18" charset="0"/>
                    </a:endParaRPr>
                  </a:p>
                </p:txBody>
              </p:sp>
              <p:sp>
                <p:nvSpPr>
                  <p:cNvPr id="281856" name="Freeform 256"/>
                  <p:cNvSpPr>
                    <a:spLocks/>
                  </p:cNvSpPr>
                  <p:nvPr/>
                </p:nvSpPr>
                <p:spPr bwMode="auto">
                  <a:xfrm rot="10800000">
                    <a:off x="1747" y="1614"/>
                    <a:ext cx="708" cy="210"/>
                  </a:xfrm>
                  <a:custGeom>
                    <a:avLst/>
                    <a:gdLst/>
                    <a:ahLst/>
                    <a:cxnLst>
                      <a:cxn ang="0">
                        <a:pos x="0" y="530"/>
                      </a:cxn>
                      <a:cxn ang="0">
                        <a:pos x="0" y="86"/>
                      </a:cxn>
                      <a:cxn ang="0">
                        <a:pos x="54" y="14"/>
                      </a:cxn>
                      <a:cxn ang="0">
                        <a:pos x="258" y="14"/>
                      </a:cxn>
                    </a:cxnLst>
                    <a:rect l="0" t="0" r="r" b="b"/>
                    <a:pathLst>
                      <a:path w="258" h="530">
                        <a:moveTo>
                          <a:pt x="0" y="530"/>
                        </a:moveTo>
                        <a:lnTo>
                          <a:pt x="0" y="86"/>
                        </a:lnTo>
                        <a:cubicBezTo>
                          <a:pt x="9" y="0"/>
                          <a:pt x="11" y="26"/>
                          <a:pt x="54" y="14"/>
                        </a:cubicBezTo>
                        <a:lnTo>
                          <a:pt x="258" y="14"/>
                        </a:lnTo>
                      </a:path>
                    </a:pathLst>
                  </a:custGeom>
                  <a:noFill/>
                  <a:ln w="63500">
                    <a:solidFill>
                      <a:srgbClr val="FF9900"/>
                    </a:solidFill>
                    <a:round/>
                    <a:headEnd/>
                    <a:tailEnd type="arrow" w="sm" len="sm"/>
                  </a:ln>
                  <a:effectLst/>
                </p:spPr>
                <p:txBody>
                  <a:bodyPr/>
                  <a:lstStyle/>
                  <a:p>
                    <a:endParaRPr lang="th-TH"/>
                  </a:p>
                </p:txBody>
              </p:sp>
              <p:sp>
                <p:nvSpPr>
                  <p:cNvPr id="281858" name="Rectangle 258"/>
                  <p:cNvSpPr>
                    <a:spLocks noChangeArrowheads="1"/>
                  </p:cNvSpPr>
                  <p:nvPr/>
                </p:nvSpPr>
                <p:spPr bwMode="auto">
                  <a:xfrm>
                    <a:off x="2809" y="1292"/>
                    <a:ext cx="241" cy="144"/>
                  </a:xfrm>
                  <a:prstGeom prst="rect">
                    <a:avLst/>
                  </a:prstGeom>
                  <a:noFill/>
                  <a:ln w="9525">
                    <a:noFill/>
                    <a:miter lim="800000"/>
                    <a:headEnd/>
                    <a:tailEnd/>
                  </a:ln>
                  <a:effectLst/>
                </p:spPr>
                <p:txBody>
                  <a:bodyPr wrap="none">
                    <a:spAutoFit/>
                  </a:bodyPr>
                  <a:lstStyle/>
                  <a:p>
                    <a:r>
                      <a:rPr lang="en-US" sz="900" b="1" i="1">
                        <a:solidFill>
                          <a:srgbClr val="000066"/>
                        </a:solidFill>
                        <a:latin typeface="Times New Roman" pitchFamily="18" charset="0"/>
                      </a:rPr>
                      <a:t>W</a:t>
                    </a:r>
                    <a:r>
                      <a:rPr lang="en-US" sz="900" b="1" i="1" baseline="-25000">
                        <a:solidFill>
                          <a:srgbClr val="000066"/>
                        </a:solidFill>
                        <a:latin typeface="Times New Roman" pitchFamily="18" charset="0"/>
                      </a:rPr>
                      <a:t>net</a:t>
                    </a:r>
                    <a:endParaRPr lang="th-TH" sz="900" b="1" i="1" baseline="-25000">
                      <a:solidFill>
                        <a:srgbClr val="000066"/>
                      </a:solidFill>
                      <a:latin typeface="Times New Roman" pitchFamily="18" charset="0"/>
                    </a:endParaRPr>
                  </a:p>
                </p:txBody>
              </p:sp>
              <p:grpSp>
                <p:nvGrpSpPr>
                  <p:cNvPr id="281881" name="Group 281"/>
                  <p:cNvGrpSpPr>
                    <a:grpSpLocks/>
                  </p:cNvGrpSpPr>
                  <p:nvPr/>
                </p:nvGrpSpPr>
                <p:grpSpPr bwMode="auto">
                  <a:xfrm>
                    <a:off x="2198" y="1776"/>
                    <a:ext cx="160" cy="324"/>
                    <a:chOff x="2198" y="1744"/>
                    <a:chExt cx="160" cy="324"/>
                  </a:xfrm>
                </p:grpSpPr>
                <p:grpSp>
                  <p:nvGrpSpPr>
                    <p:cNvPr id="281871" name="Group 271"/>
                    <p:cNvGrpSpPr>
                      <a:grpSpLocks/>
                    </p:cNvGrpSpPr>
                    <p:nvPr/>
                  </p:nvGrpSpPr>
                  <p:grpSpPr bwMode="auto">
                    <a:xfrm>
                      <a:off x="2198" y="1906"/>
                      <a:ext cx="160" cy="162"/>
                      <a:chOff x="362" y="472"/>
                      <a:chExt cx="160" cy="162"/>
                    </a:xfrm>
                  </p:grpSpPr>
                  <p:sp>
                    <p:nvSpPr>
                      <p:cNvPr id="281872" name="Rectangle 272"/>
                      <p:cNvSpPr>
                        <a:spLocks noChangeArrowheads="1"/>
                      </p:cNvSpPr>
                      <p:nvPr/>
                    </p:nvSpPr>
                    <p:spPr bwMode="auto">
                      <a:xfrm>
                        <a:off x="364" y="494"/>
                        <a:ext cx="144" cy="127"/>
                      </a:xfrm>
                      <a:prstGeom prst="rect">
                        <a:avLst/>
                      </a:prstGeom>
                      <a:noFill/>
                      <a:ln w="9525">
                        <a:noFill/>
                        <a:miter lim="800000"/>
                        <a:headEnd/>
                        <a:tailEnd/>
                      </a:ln>
                      <a:effectLst/>
                    </p:spPr>
                    <p:txBody>
                      <a:bodyPr>
                        <a:spAutoFit/>
                      </a:bodyPr>
                      <a:lstStyle/>
                      <a:p>
                        <a:pPr>
                          <a:lnSpc>
                            <a:spcPct val="80000"/>
                          </a:lnSpc>
                        </a:pPr>
                        <a:r>
                          <a:rPr lang="en-US" sz="900" b="1" i="1">
                            <a:solidFill>
                              <a:srgbClr val="000066"/>
                            </a:solidFill>
                            <a:latin typeface="Times New Roman" pitchFamily="18" charset="0"/>
                          </a:rPr>
                          <a:t>4</a:t>
                        </a:r>
                        <a:endParaRPr lang="th-TH" sz="900" b="1" i="1">
                          <a:solidFill>
                            <a:srgbClr val="000066"/>
                          </a:solidFill>
                          <a:latin typeface="Times New Roman" pitchFamily="18" charset="0"/>
                        </a:endParaRPr>
                      </a:p>
                    </p:txBody>
                  </p:sp>
                  <p:sp>
                    <p:nvSpPr>
                      <p:cNvPr id="281873" name="Oval 273"/>
                      <p:cNvSpPr>
                        <a:spLocks noChangeArrowheads="1"/>
                      </p:cNvSpPr>
                      <p:nvPr/>
                    </p:nvSpPr>
                    <p:spPr bwMode="auto">
                      <a:xfrm>
                        <a:off x="362" y="472"/>
                        <a:ext cx="160" cy="162"/>
                      </a:xfrm>
                      <a:prstGeom prst="ellipse">
                        <a:avLst/>
                      </a:prstGeom>
                      <a:noFill/>
                      <a:ln w="9525">
                        <a:solidFill>
                          <a:schemeClr val="tx1"/>
                        </a:solidFill>
                        <a:round/>
                        <a:headEnd/>
                        <a:tailEnd/>
                      </a:ln>
                      <a:effectLst/>
                    </p:spPr>
                    <p:txBody>
                      <a:bodyPr wrap="none" anchor="ctr"/>
                      <a:lstStyle/>
                      <a:p>
                        <a:endParaRPr lang="th-TH"/>
                      </a:p>
                    </p:txBody>
                  </p:sp>
                </p:grpSp>
                <p:sp>
                  <p:nvSpPr>
                    <p:cNvPr id="281880" name="Line 280"/>
                    <p:cNvSpPr>
                      <a:spLocks noChangeShapeType="1"/>
                    </p:cNvSpPr>
                    <p:nvPr/>
                  </p:nvSpPr>
                  <p:spPr bwMode="auto">
                    <a:xfrm flipV="1">
                      <a:off x="2272" y="1744"/>
                      <a:ext cx="0" cy="160"/>
                    </a:xfrm>
                    <a:prstGeom prst="line">
                      <a:avLst/>
                    </a:prstGeom>
                    <a:noFill/>
                    <a:ln w="9525">
                      <a:solidFill>
                        <a:schemeClr val="tx1"/>
                      </a:solidFill>
                      <a:round/>
                      <a:headEnd/>
                      <a:tailEnd/>
                    </a:ln>
                    <a:effectLst/>
                  </p:spPr>
                  <p:txBody>
                    <a:bodyPr/>
                    <a:lstStyle/>
                    <a:p>
                      <a:endParaRPr lang="th-TH"/>
                    </a:p>
                  </p:txBody>
                </p:sp>
              </p:grpSp>
            </p:grpSp>
          </p:grpSp>
          <p:sp>
            <p:nvSpPr>
              <p:cNvPr id="281887" name="Line 287"/>
              <p:cNvSpPr>
                <a:spLocks noChangeShapeType="1"/>
              </p:cNvSpPr>
              <p:nvPr/>
            </p:nvSpPr>
            <p:spPr bwMode="auto">
              <a:xfrm flipH="1">
                <a:off x="1368" y="1230"/>
                <a:ext cx="381" cy="0"/>
              </a:xfrm>
              <a:prstGeom prst="line">
                <a:avLst/>
              </a:prstGeom>
              <a:noFill/>
              <a:ln w="38100">
                <a:solidFill>
                  <a:srgbClr val="FF0000"/>
                </a:solidFill>
                <a:round/>
                <a:headEnd/>
                <a:tailEnd type="triangle" w="med" len="med"/>
              </a:ln>
              <a:effectLst/>
            </p:spPr>
            <p:txBody>
              <a:bodyPr/>
              <a:lstStyle/>
              <a:p>
                <a:endParaRPr lang="th-TH"/>
              </a:p>
            </p:txBody>
          </p:sp>
        </p:grpSp>
        <p:sp>
          <p:nvSpPr>
            <p:cNvPr id="281890" name="Rectangle 290"/>
            <p:cNvSpPr>
              <a:spLocks noChangeArrowheads="1"/>
            </p:cNvSpPr>
            <p:nvPr/>
          </p:nvSpPr>
          <p:spPr bwMode="auto">
            <a:xfrm>
              <a:off x="1500" y="1047"/>
              <a:ext cx="212" cy="144"/>
            </a:xfrm>
            <a:prstGeom prst="rect">
              <a:avLst/>
            </a:prstGeom>
            <a:noFill/>
            <a:ln w="9525">
              <a:noFill/>
              <a:miter lim="800000"/>
              <a:headEnd/>
              <a:tailEnd/>
            </a:ln>
            <a:effectLst/>
          </p:spPr>
          <p:txBody>
            <a:bodyPr wrap="none">
              <a:spAutoFit/>
            </a:bodyPr>
            <a:lstStyle/>
            <a:p>
              <a:r>
                <a:rPr lang="en-US" sz="900" b="1" i="1">
                  <a:solidFill>
                    <a:srgbClr val="000066"/>
                  </a:solidFill>
                  <a:latin typeface="Times New Roman" pitchFamily="18" charset="0"/>
                </a:rPr>
                <a:t>W</a:t>
              </a:r>
              <a:r>
                <a:rPr lang="en-US" sz="900" b="1" i="1" baseline="-25000">
                  <a:solidFill>
                    <a:srgbClr val="000066"/>
                  </a:solidFill>
                  <a:latin typeface="Times New Roman" pitchFamily="18" charset="0"/>
                </a:rPr>
                <a:t>C</a:t>
              </a:r>
              <a:endParaRPr lang="th-TH" sz="900" b="1" i="1" baseline="-25000">
                <a:solidFill>
                  <a:srgbClr val="000066"/>
                </a:solidFill>
                <a:latin typeface="Times New Roman" pitchFamily="18" charset="0"/>
              </a:endParaRPr>
            </a:p>
          </p:txBody>
        </p:sp>
      </p:grpSp>
      <p:sp>
        <p:nvSpPr>
          <p:cNvPr id="281892" name="Rectangle 292"/>
          <p:cNvSpPr>
            <a:spLocks noChangeArrowheads="1"/>
          </p:cNvSpPr>
          <p:nvPr/>
        </p:nvSpPr>
        <p:spPr bwMode="auto">
          <a:xfrm>
            <a:off x="390525" y="450850"/>
            <a:ext cx="4840288" cy="336550"/>
          </a:xfrm>
          <a:prstGeom prst="rect">
            <a:avLst/>
          </a:prstGeom>
          <a:noFill/>
          <a:ln w="9525">
            <a:noFill/>
            <a:miter lim="800000"/>
            <a:headEnd/>
            <a:tailEnd/>
          </a:ln>
          <a:effectLst/>
        </p:spPr>
        <p:txBody>
          <a:bodyPr>
            <a:spAutoFit/>
          </a:bodyPr>
          <a:lstStyle/>
          <a:p>
            <a:pPr algn="ctr">
              <a:lnSpc>
                <a:spcPct val="80000"/>
              </a:lnSpc>
            </a:pPr>
            <a:r>
              <a:rPr lang="en-US" sz="2000" i="1">
                <a:solidFill>
                  <a:srgbClr val="3366FF"/>
                </a:solidFill>
                <a:latin typeface="Times New Roman" pitchFamily="18" charset="0"/>
              </a:rPr>
              <a:t>Processes on the T-s and P-v Diagrams </a:t>
            </a:r>
            <a:endParaRPr lang="th-TH" sz="2000" i="1">
              <a:solidFill>
                <a:srgbClr val="3366FF"/>
              </a:solidFill>
              <a:latin typeface="Times New Roman" pitchFamily="18" charset="0"/>
            </a:endParaRPr>
          </a:p>
        </p:txBody>
      </p:sp>
      <p:sp>
        <p:nvSpPr>
          <p:cNvPr id="281893" name="Rectangle 293"/>
          <p:cNvSpPr>
            <a:spLocks noChangeArrowheads="1"/>
          </p:cNvSpPr>
          <p:nvPr/>
        </p:nvSpPr>
        <p:spPr bwMode="auto">
          <a:xfrm>
            <a:off x="3327400" y="1058863"/>
            <a:ext cx="1920875" cy="396875"/>
          </a:xfrm>
          <a:prstGeom prst="rect">
            <a:avLst/>
          </a:prstGeom>
          <a:noFill/>
          <a:ln w="9525">
            <a:noFill/>
            <a:miter lim="800000"/>
            <a:headEnd/>
            <a:tailEnd/>
          </a:ln>
          <a:effectLst/>
        </p:spPr>
        <p:txBody>
          <a:bodyPr wrap="none">
            <a:spAutoFit/>
          </a:bodyPr>
          <a:lstStyle/>
          <a:p>
            <a:r>
              <a:rPr lang="en-US" sz="1000" b="1">
                <a:sym typeface="Symbol" pitchFamily="18" charset="2"/>
              </a:rPr>
              <a:t>Back Work Ratio</a:t>
            </a:r>
            <a:r>
              <a:rPr lang="en-US" sz="1000">
                <a:sym typeface="Symbol" pitchFamily="18" charset="2"/>
              </a:rPr>
              <a:t> = </a:t>
            </a:r>
            <a:r>
              <a:rPr lang="en-US" sz="1000" u="sng">
                <a:sym typeface="Symbol" pitchFamily="18" charset="2"/>
              </a:rPr>
              <a:t>W</a:t>
            </a:r>
            <a:r>
              <a:rPr lang="en-US" sz="1000" baseline="-25000">
                <a:sym typeface="Symbol" pitchFamily="18" charset="2"/>
              </a:rPr>
              <a:t>compressor</a:t>
            </a:r>
          </a:p>
          <a:p>
            <a:r>
              <a:rPr lang="en-US" sz="1000">
                <a:sym typeface="Symbol" pitchFamily="18" charset="2"/>
              </a:rPr>
              <a:t>                                 W</a:t>
            </a:r>
            <a:r>
              <a:rPr lang="en-US" sz="1000" baseline="-25000">
                <a:sym typeface="Symbol" pitchFamily="18" charset="2"/>
              </a:rPr>
              <a:t>turbine</a:t>
            </a:r>
            <a:r>
              <a:rPr lang="en-US" sz="1000">
                <a:sym typeface="Symbol" pitchFamily="18" charset="2"/>
              </a:rPr>
              <a:t> </a:t>
            </a:r>
            <a:endParaRPr lang="th-TH" sz="1000">
              <a:sym typeface="Symbol" pitchFamily="18" charset="2"/>
            </a:endParaRPr>
          </a:p>
        </p:txBody>
      </p:sp>
      <p:sp>
        <p:nvSpPr>
          <p:cNvPr id="281894" name="Text Box 294"/>
          <p:cNvSpPr txBox="1">
            <a:spLocks noChangeArrowheads="1"/>
          </p:cNvSpPr>
          <p:nvPr/>
        </p:nvSpPr>
        <p:spPr bwMode="auto">
          <a:xfrm>
            <a:off x="352425" y="5815013"/>
            <a:ext cx="5191125" cy="304800"/>
          </a:xfrm>
          <a:prstGeom prst="rect">
            <a:avLst/>
          </a:prstGeom>
          <a:solidFill>
            <a:srgbClr val="C0C0C0"/>
          </a:solidFill>
          <a:ln w="9525">
            <a:noFill/>
            <a:miter lim="800000"/>
            <a:headEnd/>
            <a:tailEnd/>
          </a:ln>
          <a:effectLst/>
          <a:scene3d>
            <a:camera prst="legacyPerspectiveBottom"/>
            <a:lightRig rig="legacyFlat3" dir="t"/>
          </a:scene3d>
          <a:sp3d extrusionH="887400" prstMaterial="legacyMatte">
            <a:bevelT w="13500" h="13500" prst="angle"/>
            <a:bevelB w="13500" h="13500" prst="angle"/>
            <a:extrusionClr>
              <a:srgbClr val="C0C0C0"/>
            </a:extrusionClr>
          </a:sp3d>
        </p:spPr>
        <p:txBody>
          <a:bodyPr>
            <a:spAutoFit/>
            <a:flatTx/>
          </a:bodyPr>
          <a:lstStyle/>
          <a:p>
            <a:pPr algn="ctr">
              <a:spcBef>
                <a:spcPct val="50000"/>
              </a:spcBef>
            </a:pPr>
            <a:r>
              <a:rPr lang="en-US" sz="1400" b="1">
                <a:solidFill>
                  <a:srgbClr val="0000CC"/>
                </a:solidFill>
                <a:latin typeface="Comic Sans MS" pitchFamily="66" charset="0"/>
              </a:rPr>
              <a:t>Draw the T-s and P-v diagrams by yourself &gt; 5 times</a:t>
            </a:r>
            <a:endParaRPr lang="th-TH" sz="1400" b="1">
              <a:solidFill>
                <a:srgbClr val="0000CC"/>
              </a:solidFill>
              <a:latin typeface="Comic Sans MS" pitchFamily="66"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281859">
                                            <p:bg/>
                                          </p:spTgt>
                                        </p:tgtEl>
                                        <p:attrNameLst>
                                          <p:attrName>style.visibility</p:attrName>
                                        </p:attrNameLst>
                                      </p:cBhvr>
                                      <p:to>
                                        <p:strVal val="visible"/>
                                      </p:to>
                                    </p:set>
                                    <p:animEffect transition="in" filter="wipe(down)">
                                      <p:cBhvr>
                                        <p:cTn id="7" dur="1000"/>
                                        <p:tgtEl>
                                          <p:spTgt spid="281859">
                                            <p:bg/>
                                          </p:spTgt>
                                        </p:tgtEl>
                                      </p:cBhvr>
                                    </p:animEffect>
                                  </p:childTnLst>
                                </p:cTn>
                              </p:par>
                            </p:childTnLst>
                          </p:cTn>
                        </p:par>
                        <p:par>
                          <p:cTn id="8" fill="hold">
                            <p:stCondLst>
                              <p:cond delay="1000"/>
                            </p:stCondLst>
                            <p:childTnLst>
                              <p:par>
                                <p:cTn id="9" presetID="22" presetClass="entr" presetSubtype="4" fill="hold" grpId="0" nodeType="afterEffect">
                                  <p:stCondLst>
                                    <p:cond delay="0"/>
                                  </p:stCondLst>
                                  <p:childTnLst>
                                    <p:set>
                                      <p:cBhvr>
                                        <p:cTn id="10" dur="1" fill="hold">
                                          <p:stCondLst>
                                            <p:cond delay="0"/>
                                          </p:stCondLst>
                                        </p:cTn>
                                        <p:tgtEl>
                                          <p:spTgt spid="281859">
                                            <p:txEl>
                                              <p:pRg st="0" end="0"/>
                                            </p:txEl>
                                          </p:spTgt>
                                        </p:tgtEl>
                                        <p:attrNameLst>
                                          <p:attrName>style.visibility</p:attrName>
                                        </p:attrNameLst>
                                      </p:cBhvr>
                                      <p:to>
                                        <p:strVal val="visible"/>
                                      </p:to>
                                    </p:set>
                                    <p:animEffect transition="in" filter="wipe(down)">
                                      <p:cBhvr>
                                        <p:cTn id="11" dur="1000"/>
                                        <p:tgtEl>
                                          <p:spTgt spid="281859">
                                            <p:txEl>
                                              <p:pRg st="0" end="0"/>
                                            </p:txEl>
                                          </p:spTgt>
                                        </p:tgtEl>
                                      </p:cBhvr>
                                    </p:animEffect>
                                  </p:childTnLst>
                                </p:cTn>
                              </p:par>
                              <p:par>
                                <p:cTn id="12" presetID="22" presetClass="entr" presetSubtype="4" fill="hold" nodeType="withEffect">
                                  <p:stCondLst>
                                    <p:cond delay="0"/>
                                  </p:stCondLst>
                                  <p:childTnLst>
                                    <p:set>
                                      <p:cBhvr>
                                        <p:cTn id="13" dur="1" fill="hold">
                                          <p:stCondLst>
                                            <p:cond delay="0"/>
                                          </p:stCondLst>
                                        </p:cTn>
                                        <p:tgtEl>
                                          <p:spTgt spid="281888"/>
                                        </p:tgtEl>
                                        <p:attrNameLst>
                                          <p:attrName>style.visibility</p:attrName>
                                        </p:attrNameLst>
                                      </p:cBhvr>
                                      <p:to>
                                        <p:strVal val="visible"/>
                                      </p:to>
                                    </p:set>
                                    <p:animEffect transition="in" filter="wipe(down)">
                                      <p:cBhvr>
                                        <p:cTn id="14" dur="500"/>
                                        <p:tgtEl>
                                          <p:spTgt spid="281888"/>
                                        </p:tgtEl>
                                      </p:cBhvr>
                                    </p:animEffect>
                                  </p:childTnLst>
                                </p:cTn>
                              </p:par>
                              <p:par>
                                <p:cTn id="15" presetID="22" presetClass="entr" presetSubtype="4" fill="hold" nodeType="withEffect">
                                  <p:stCondLst>
                                    <p:cond delay="0"/>
                                  </p:stCondLst>
                                  <p:childTnLst>
                                    <p:set>
                                      <p:cBhvr>
                                        <p:cTn id="16" dur="1" fill="hold">
                                          <p:stCondLst>
                                            <p:cond delay="0"/>
                                          </p:stCondLst>
                                        </p:cTn>
                                        <p:tgtEl>
                                          <p:spTgt spid="281707"/>
                                        </p:tgtEl>
                                        <p:attrNameLst>
                                          <p:attrName>style.visibility</p:attrName>
                                        </p:attrNameLst>
                                      </p:cBhvr>
                                      <p:to>
                                        <p:strVal val="visible"/>
                                      </p:to>
                                    </p:set>
                                    <p:animEffect transition="in" filter="wipe(down)">
                                      <p:cBhvr>
                                        <p:cTn id="17" dur="500"/>
                                        <p:tgtEl>
                                          <p:spTgt spid="281707"/>
                                        </p:tgtEl>
                                      </p:cBhvr>
                                    </p:animEffect>
                                  </p:childTnLst>
                                </p:cTn>
                              </p:par>
                            </p:childTnLst>
                          </p:cTn>
                        </p:par>
                        <p:par>
                          <p:cTn id="18" fill="hold">
                            <p:stCondLst>
                              <p:cond delay="2000"/>
                            </p:stCondLst>
                            <p:childTnLst>
                              <p:par>
                                <p:cTn id="19" presetID="22" presetClass="entr" presetSubtype="8" fill="hold" grpId="0" nodeType="afterEffect">
                                  <p:stCondLst>
                                    <p:cond delay="0"/>
                                  </p:stCondLst>
                                  <p:childTnLst>
                                    <p:set>
                                      <p:cBhvr>
                                        <p:cTn id="20" dur="1" fill="hold">
                                          <p:stCondLst>
                                            <p:cond delay="0"/>
                                          </p:stCondLst>
                                        </p:cTn>
                                        <p:tgtEl>
                                          <p:spTgt spid="281860"/>
                                        </p:tgtEl>
                                        <p:attrNameLst>
                                          <p:attrName>style.visibility</p:attrName>
                                        </p:attrNameLst>
                                      </p:cBhvr>
                                      <p:to>
                                        <p:strVal val="visible"/>
                                      </p:to>
                                    </p:set>
                                    <p:animEffect transition="in" filter="wipe(left)">
                                      <p:cBhvr>
                                        <p:cTn id="21" dur="1000"/>
                                        <p:tgtEl>
                                          <p:spTgt spid="281860"/>
                                        </p:tgtEl>
                                      </p:cBhvr>
                                    </p:animEffect>
                                  </p:childTnLst>
                                </p:cTn>
                              </p:par>
                              <p:par>
                                <p:cTn id="22" presetID="22" presetClass="entr" presetSubtype="8" fill="hold" nodeType="withEffect">
                                  <p:stCondLst>
                                    <p:cond delay="0"/>
                                  </p:stCondLst>
                                  <p:childTnLst>
                                    <p:set>
                                      <p:cBhvr>
                                        <p:cTn id="23" dur="1" fill="hold">
                                          <p:stCondLst>
                                            <p:cond delay="0"/>
                                          </p:stCondLst>
                                        </p:cTn>
                                        <p:tgtEl>
                                          <p:spTgt spid="281879"/>
                                        </p:tgtEl>
                                        <p:attrNameLst>
                                          <p:attrName>style.visibility</p:attrName>
                                        </p:attrNameLst>
                                      </p:cBhvr>
                                      <p:to>
                                        <p:strVal val="visible"/>
                                      </p:to>
                                    </p:set>
                                    <p:animEffect transition="in" filter="wipe(left)">
                                      <p:cBhvr>
                                        <p:cTn id="24" dur="500"/>
                                        <p:tgtEl>
                                          <p:spTgt spid="281879"/>
                                        </p:tgtEl>
                                      </p:cBhvr>
                                    </p:animEffect>
                                  </p:childTnLst>
                                </p:cTn>
                              </p:par>
                              <p:par>
                                <p:cTn id="25" presetID="22" presetClass="entr" presetSubtype="8" fill="hold" nodeType="withEffect">
                                  <p:stCondLst>
                                    <p:cond delay="0"/>
                                  </p:stCondLst>
                                  <p:childTnLst>
                                    <p:set>
                                      <p:cBhvr>
                                        <p:cTn id="26" dur="1" fill="hold">
                                          <p:stCondLst>
                                            <p:cond delay="0"/>
                                          </p:stCondLst>
                                        </p:cTn>
                                        <p:tgtEl>
                                          <p:spTgt spid="281706"/>
                                        </p:tgtEl>
                                        <p:attrNameLst>
                                          <p:attrName>style.visibility</p:attrName>
                                        </p:attrNameLst>
                                      </p:cBhvr>
                                      <p:to>
                                        <p:strVal val="visible"/>
                                      </p:to>
                                    </p:set>
                                    <p:animEffect transition="in" filter="wipe(left)">
                                      <p:cBhvr>
                                        <p:cTn id="27" dur="500"/>
                                        <p:tgtEl>
                                          <p:spTgt spid="281706"/>
                                        </p:tgtEl>
                                      </p:cBhvr>
                                    </p:animEffect>
                                  </p:childTnLst>
                                </p:cTn>
                              </p:par>
                            </p:childTnLst>
                          </p:cTn>
                        </p:par>
                        <p:par>
                          <p:cTn id="28" fill="hold">
                            <p:stCondLst>
                              <p:cond delay="3000"/>
                            </p:stCondLst>
                            <p:childTnLst>
                              <p:par>
                                <p:cTn id="29" presetID="22" presetClass="entr" presetSubtype="1" fill="hold" grpId="0" nodeType="afterEffect">
                                  <p:stCondLst>
                                    <p:cond delay="0"/>
                                  </p:stCondLst>
                                  <p:childTnLst>
                                    <p:set>
                                      <p:cBhvr>
                                        <p:cTn id="30" dur="1" fill="hold">
                                          <p:stCondLst>
                                            <p:cond delay="0"/>
                                          </p:stCondLst>
                                        </p:cTn>
                                        <p:tgtEl>
                                          <p:spTgt spid="281862"/>
                                        </p:tgtEl>
                                        <p:attrNameLst>
                                          <p:attrName>style.visibility</p:attrName>
                                        </p:attrNameLst>
                                      </p:cBhvr>
                                      <p:to>
                                        <p:strVal val="visible"/>
                                      </p:to>
                                    </p:set>
                                    <p:animEffect transition="in" filter="wipe(up)">
                                      <p:cBhvr>
                                        <p:cTn id="31" dur="1000"/>
                                        <p:tgtEl>
                                          <p:spTgt spid="281862"/>
                                        </p:tgtEl>
                                      </p:cBhvr>
                                    </p:animEffect>
                                  </p:childTnLst>
                                </p:cTn>
                              </p:par>
                              <p:par>
                                <p:cTn id="32" presetID="22" presetClass="entr" presetSubtype="1" fill="hold" nodeType="withEffect">
                                  <p:stCondLst>
                                    <p:cond delay="0"/>
                                  </p:stCondLst>
                                  <p:childTnLst>
                                    <p:set>
                                      <p:cBhvr>
                                        <p:cTn id="33" dur="1" fill="hold">
                                          <p:stCondLst>
                                            <p:cond delay="0"/>
                                          </p:stCondLst>
                                        </p:cTn>
                                        <p:tgtEl>
                                          <p:spTgt spid="281891"/>
                                        </p:tgtEl>
                                        <p:attrNameLst>
                                          <p:attrName>style.visibility</p:attrName>
                                        </p:attrNameLst>
                                      </p:cBhvr>
                                      <p:to>
                                        <p:strVal val="visible"/>
                                      </p:to>
                                    </p:set>
                                    <p:animEffect transition="in" filter="wipe(up)">
                                      <p:cBhvr>
                                        <p:cTn id="34" dur="500"/>
                                        <p:tgtEl>
                                          <p:spTgt spid="281891"/>
                                        </p:tgtEl>
                                      </p:cBhvr>
                                    </p:animEffect>
                                  </p:childTnLst>
                                </p:cTn>
                              </p:par>
                              <p:par>
                                <p:cTn id="35" presetID="22" presetClass="entr" presetSubtype="1" fill="hold" nodeType="withEffect">
                                  <p:stCondLst>
                                    <p:cond delay="0"/>
                                  </p:stCondLst>
                                  <p:childTnLst>
                                    <p:set>
                                      <p:cBhvr>
                                        <p:cTn id="36" dur="1" fill="hold">
                                          <p:stCondLst>
                                            <p:cond delay="0"/>
                                          </p:stCondLst>
                                        </p:cTn>
                                        <p:tgtEl>
                                          <p:spTgt spid="281709"/>
                                        </p:tgtEl>
                                        <p:attrNameLst>
                                          <p:attrName>style.visibility</p:attrName>
                                        </p:attrNameLst>
                                      </p:cBhvr>
                                      <p:to>
                                        <p:strVal val="visible"/>
                                      </p:to>
                                    </p:set>
                                    <p:animEffect transition="in" filter="wipe(up)">
                                      <p:cBhvr>
                                        <p:cTn id="37" dur="500"/>
                                        <p:tgtEl>
                                          <p:spTgt spid="281709"/>
                                        </p:tgtEl>
                                      </p:cBhvr>
                                    </p:animEffect>
                                  </p:childTnLst>
                                </p:cTn>
                              </p:par>
                            </p:childTnLst>
                          </p:cTn>
                        </p:par>
                        <p:par>
                          <p:cTn id="38" fill="hold">
                            <p:stCondLst>
                              <p:cond delay="4000"/>
                            </p:stCondLst>
                            <p:childTnLst>
                              <p:par>
                                <p:cTn id="39" presetID="22" presetClass="entr" presetSubtype="2" fill="hold" grpId="0" nodeType="afterEffect">
                                  <p:stCondLst>
                                    <p:cond delay="0"/>
                                  </p:stCondLst>
                                  <p:childTnLst>
                                    <p:set>
                                      <p:cBhvr>
                                        <p:cTn id="40" dur="1" fill="hold">
                                          <p:stCondLst>
                                            <p:cond delay="0"/>
                                          </p:stCondLst>
                                        </p:cTn>
                                        <p:tgtEl>
                                          <p:spTgt spid="281861"/>
                                        </p:tgtEl>
                                        <p:attrNameLst>
                                          <p:attrName>style.visibility</p:attrName>
                                        </p:attrNameLst>
                                      </p:cBhvr>
                                      <p:to>
                                        <p:strVal val="visible"/>
                                      </p:to>
                                    </p:set>
                                    <p:animEffect transition="in" filter="wipe(right)">
                                      <p:cBhvr>
                                        <p:cTn id="41" dur="1000"/>
                                        <p:tgtEl>
                                          <p:spTgt spid="281861"/>
                                        </p:tgtEl>
                                      </p:cBhvr>
                                    </p:animEffect>
                                  </p:childTnLst>
                                </p:cTn>
                              </p:par>
                              <p:par>
                                <p:cTn id="42" presetID="22" presetClass="entr" presetSubtype="2" fill="hold" nodeType="withEffect">
                                  <p:stCondLst>
                                    <p:cond delay="0"/>
                                  </p:stCondLst>
                                  <p:childTnLst>
                                    <p:set>
                                      <p:cBhvr>
                                        <p:cTn id="43" dur="1" fill="hold">
                                          <p:stCondLst>
                                            <p:cond delay="0"/>
                                          </p:stCondLst>
                                        </p:cTn>
                                        <p:tgtEl>
                                          <p:spTgt spid="281851"/>
                                        </p:tgtEl>
                                        <p:attrNameLst>
                                          <p:attrName>style.visibility</p:attrName>
                                        </p:attrNameLst>
                                      </p:cBhvr>
                                      <p:to>
                                        <p:strVal val="visible"/>
                                      </p:to>
                                    </p:set>
                                    <p:animEffect transition="in" filter="wipe(right)">
                                      <p:cBhvr>
                                        <p:cTn id="44" dur="500"/>
                                        <p:tgtEl>
                                          <p:spTgt spid="281851"/>
                                        </p:tgtEl>
                                      </p:cBhvr>
                                    </p:animEffect>
                                  </p:childTnLst>
                                </p:cTn>
                              </p:par>
                              <p:par>
                                <p:cTn id="45" presetID="22" presetClass="entr" presetSubtype="2" fill="hold" nodeType="withEffect">
                                  <p:stCondLst>
                                    <p:cond delay="0"/>
                                  </p:stCondLst>
                                  <p:childTnLst>
                                    <p:set>
                                      <p:cBhvr>
                                        <p:cTn id="46" dur="1" fill="hold">
                                          <p:stCondLst>
                                            <p:cond delay="0"/>
                                          </p:stCondLst>
                                        </p:cTn>
                                        <p:tgtEl>
                                          <p:spTgt spid="281703"/>
                                        </p:tgtEl>
                                        <p:attrNameLst>
                                          <p:attrName>style.visibility</p:attrName>
                                        </p:attrNameLst>
                                      </p:cBhvr>
                                      <p:to>
                                        <p:strVal val="visible"/>
                                      </p:to>
                                    </p:set>
                                    <p:animEffect transition="in" filter="wipe(right)">
                                      <p:cBhvr>
                                        <p:cTn id="47" dur="500"/>
                                        <p:tgtEl>
                                          <p:spTgt spid="281703"/>
                                        </p:tgtEl>
                                      </p:cBhvr>
                                    </p:animEffect>
                                  </p:childTnLst>
                                </p:cTn>
                              </p:par>
                            </p:childTnLst>
                          </p:cTn>
                        </p:par>
                        <p:par>
                          <p:cTn id="48" fill="hold">
                            <p:stCondLst>
                              <p:cond delay="5000"/>
                            </p:stCondLst>
                            <p:childTnLst>
                              <p:par>
                                <p:cTn id="49" presetID="17" presetClass="entr" presetSubtype="4" fill="hold" grpId="1" nodeType="afterEffect">
                                  <p:stCondLst>
                                    <p:cond delay="1500"/>
                                  </p:stCondLst>
                                  <p:childTnLst>
                                    <p:set>
                                      <p:cBhvr>
                                        <p:cTn id="50" dur="1" fill="hold">
                                          <p:stCondLst>
                                            <p:cond delay="0"/>
                                          </p:stCondLst>
                                        </p:cTn>
                                        <p:tgtEl>
                                          <p:spTgt spid="281859">
                                            <p:txEl>
                                              <p:pRg st="0" end="0"/>
                                            </p:txEl>
                                          </p:spTgt>
                                        </p:tgtEl>
                                        <p:attrNameLst>
                                          <p:attrName>style.visibility</p:attrName>
                                        </p:attrNameLst>
                                      </p:cBhvr>
                                      <p:to>
                                        <p:strVal val="visible"/>
                                      </p:to>
                                    </p:set>
                                    <p:anim calcmode="lin" valueType="num">
                                      <p:cBhvr>
                                        <p:cTn id="51" dur="1000" fill="hold"/>
                                        <p:tgtEl>
                                          <p:spTgt spid="281859">
                                            <p:txEl>
                                              <p:pRg st="0" end="0"/>
                                            </p:txEl>
                                          </p:spTgt>
                                        </p:tgtEl>
                                        <p:attrNameLst>
                                          <p:attrName>ppt_x</p:attrName>
                                        </p:attrNameLst>
                                      </p:cBhvr>
                                      <p:tavLst>
                                        <p:tav tm="0">
                                          <p:val>
                                            <p:strVal val="#ppt_x"/>
                                          </p:val>
                                        </p:tav>
                                        <p:tav tm="100000">
                                          <p:val>
                                            <p:strVal val="#ppt_x"/>
                                          </p:val>
                                        </p:tav>
                                      </p:tavLst>
                                    </p:anim>
                                    <p:anim calcmode="lin" valueType="num">
                                      <p:cBhvr>
                                        <p:cTn id="52" dur="1000" fill="hold"/>
                                        <p:tgtEl>
                                          <p:spTgt spid="281859">
                                            <p:txEl>
                                              <p:pRg st="0" end="0"/>
                                            </p:txEl>
                                          </p:spTgt>
                                        </p:tgtEl>
                                        <p:attrNameLst>
                                          <p:attrName>ppt_y</p:attrName>
                                        </p:attrNameLst>
                                      </p:cBhvr>
                                      <p:tavLst>
                                        <p:tav tm="0">
                                          <p:val>
                                            <p:strVal val="#ppt_y+#ppt_h/2"/>
                                          </p:val>
                                        </p:tav>
                                        <p:tav tm="100000">
                                          <p:val>
                                            <p:strVal val="#ppt_y"/>
                                          </p:val>
                                        </p:tav>
                                      </p:tavLst>
                                    </p:anim>
                                    <p:anim calcmode="lin" valueType="num">
                                      <p:cBhvr>
                                        <p:cTn id="53" dur="1000" fill="hold"/>
                                        <p:tgtEl>
                                          <p:spTgt spid="281859">
                                            <p:txEl>
                                              <p:pRg st="0" end="0"/>
                                            </p:txEl>
                                          </p:spTgt>
                                        </p:tgtEl>
                                        <p:attrNameLst>
                                          <p:attrName>ppt_w</p:attrName>
                                        </p:attrNameLst>
                                      </p:cBhvr>
                                      <p:tavLst>
                                        <p:tav tm="0">
                                          <p:val>
                                            <p:strVal val="#ppt_w"/>
                                          </p:val>
                                        </p:tav>
                                        <p:tav tm="100000">
                                          <p:val>
                                            <p:strVal val="#ppt_w"/>
                                          </p:val>
                                        </p:tav>
                                      </p:tavLst>
                                    </p:anim>
                                    <p:anim calcmode="lin" valueType="num">
                                      <p:cBhvr>
                                        <p:cTn id="54" dur="1000" fill="hold"/>
                                        <p:tgtEl>
                                          <p:spTgt spid="281859">
                                            <p:txEl>
                                              <p:pRg st="0" end="0"/>
                                            </p:txEl>
                                          </p:spTgt>
                                        </p:tgtEl>
                                        <p:attrNameLst>
                                          <p:attrName>ppt_h</p:attrName>
                                        </p:attrNameLst>
                                      </p:cBhvr>
                                      <p:tavLst>
                                        <p:tav tm="0">
                                          <p:val>
                                            <p:fltVal val="0"/>
                                          </p:val>
                                        </p:tav>
                                        <p:tav tm="100000">
                                          <p:val>
                                            <p:strVal val="#ppt_h"/>
                                          </p:val>
                                        </p:tav>
                                      </p:tavLst>
                                    </p:anim>
                                  </p:childTnLst>
                                </p:cTn>
                              </p:par>
                              <p:par>
                                <p:cTn id="55" presetID="17" presetClass="entr" presetSubtype="4" fill="hold" nodeType="withEffect">
                                  <p:stCondLst>
                                    <p:cond delay="0"/>
                                  </p:stCondLst>
                                  <p:childTnLst>
                                    <p:set>
                                      <p:cBhvr>
                                        <p:cTn id="56" dur="1" fill="hold">
                                          <p:stCondLst>
                                            <p:cond delay="0"/>
                                          </p:stCondLst>
                                        </p:cTn>
                                        <p:tgtEl>
                                          <p:spTgt spid="281888"/>
                                        </p:tgtEl>
                                        <p:attrNameLst>
                                          <p:attrName>style.visibility</p:attrName>
                                        </p:attrNameLst>
                                      </p:cBhvr>
                                      <p:to>
                                        <p:strVal val="visible"/>
                                      </p:to>
                                    </p:set>
                                    <p:anim calcmode="lin" valueType="num">
                                      <p:cBhvr>
                                        <p:cTn id="57" dur="1000" fill="hold"/>
                                        <p:tgtEl>
                                          <p:spTgt spid="281888"/>
                                        </p:tgtEl>
                                        <p:attrNameLst>
                                          <p:attrName>ppt_x</p:attrName>
                                        </p:attrNameLst>
                                      </p:cBhvr>
                                      <p:tavLst>
                                        <p:tav tm="0">
                                          <p:val>
                                            <p:strVal val="#ppt_x"/>
                                          </p:val>
                                        </p:tav>
                                        <p:tav tm="100000">
                                          <p:val>
                                            <p:strVal val="#ppt_x"/>
                                          </p:val>
                                        </p:tav>
                                      </p:tavLst>
                                    </p:anim>
                                    <p:anim calcmode="lin" valueType="num">
                                      <p:cBhvr>
                                        <p:cTn id="58" dur="1000" fill="hold"/>
                                        <p:tgtEl>
                                          <p:spTgt spid="281888"/>
                                        </p:tgtEl>
                                        <p:attrNameLst>
                                          <p:attrName>ppt_y</p:attrName>
                                        </p:attrNameLst>
                                      </p:cBhvr>
                                      <p:tavLst>
                                        <p:tav tm="0">
                                          <p:val>
                                            <p:strVal val="#ppt_y+#ppt_h/2"/>
                                          </p:val>
                                        </p:tav>
                                        <p:tav tm="100000">
                                          <p:val>
                                            <p:strVal val="#ppt_y"/>
                                          </p:val>
                                        </p:tav>
                                      </p:tavLst>
                                    </p:anim>
                                    <p:anim calcmode="lin" valueType="num">
                                      <p:cBhvr>
                                        <p:cTn id="59" dur="1000" fill="hold"/>
                                        <p:tgtEl>
                                          <p:spTgt spid="281888"/>
                                        </p:tgtEl>
                                        <p:attrNameLst>
                                          <p:attrName>ppt_w</p:attrName>
                                        </p:attrNameLst>
                                      </p:cBhvr>
                                      <p:tavLst>
                                        <p:tav tm="0">
                                          <p:val>
                                            <p:strVal val="#ppt_w"/>
                                          </p:val>
                                        </p:tav>
                                        <p:tav tm="100000">
                                          <p:val>
                                            <p:strVal val="#ppt_w"/>
                                          </p:val>
                                        </p:tav>
                                      </p:tavLst>
                                    </p:anim>
                                    <p:anim calcmode="lin" valueType="num">
                                      <p:cBhvr>
                                        <p:cTn id="60" dur="1000" fill="hold"/>
                                        <p:tgtEl>
                                          <p:spTgt spid="281888"/>
                                        </p:tgtEl>
                                        <p:attrNameLst>
                                          <p:attrName>ppt_h</p:attrName>
                                        </p:attrNameLst>
                                      </p:cBhvr>
                                      <p:tavLst>
                                        <p:tav tm="0">
                                          <p:val>
                                            <p:fltVal val="0"/>
                                          </p:val>
                                        </p:tav>
                                        <p:tav tm="100000">
                                          <p:val>
                                            <p:strVal val="#ppt_h"/>
                                          </p:val>
                                        </p:tav>
                                      </p:tavLst>
                                    </p:anim>
                                  </p:childTnLst>
                                </p:cTn>
                              </p:par>
                              <p:par>
                                <p:cTn id="61" presetID="17" presetClass="entr" presetSubtype="4" fill="hold" nodeType="withEffect">
                                  <p:stCondLst>
                                    <p:cond delay="0"/>
                                  </p:stCondLst>
                                  <p:childTnLst>
                                    <p:set>
                                      <p:cBhvr>
                                        <p:cTn id="62" dur="1" fill="hold">
                                          <p:stCondLst>
                                            <p:cond delay="0"/>
                                          </p:stCondLst>
                                        </p:cTn>
                                        <p:tgtEl>
                                          <p:spTgt spid="281718"/>
                                        </p:tgtEl>
                                        <p:attrNameLst>
                                          <p:attrName>style.visibility</p:attrName>
                                        </p:attrNameLst>
                                      </p:cBhvr>
                                      <p:to>
                                        <p:strVal val="visible"/>
                                      </p:to>
                                    </p:set>
                                    <p:anim calcmode="lin" valueType="num">
                                      <p:cBhvr>
                                        <p:cTn id="63" dur="1000" fill="hold"/>
                                        <p:tgtEl>
                                          <p:spTgt spid="281718"/>
                                        </p:tgtEl>
                                        <p:attrNameLst>
                                          <p:attrName>ppt_x</p:attrName>
                                        </p:attrNameLst>
                                      </p:cBhvr>
                                      <p:tavLst>
                                        <p:tav tm="0">
                                          <p:val>
                                            <p:strVal val="#ppt_x"/>
                                          </p:val>
                                        </p:tav>
                                        <p:tav tm="100000">
                                          <p:val>
                                            <p:strVal val="#ppt_x"/>
                                          </p:val>
                                        </p:tav>
                                      </p:tavLst>
                                    </p:anim>
                                    <p:anim calcmode="lin" valueType="num">
                                      <p:cBhvr>
                                        <p:cTn id="64" dur="1000" fill="hold"/>
                                        <p:tgtEl>
                                          <p:spTgt spid="281718"/>
                                        </p:tgtEl>
                                        <p:attrNameLst>
                                          <p:attrName>ppt_y</p:attrName>
                                        </p:attrNameLst>
                                      </p:cBhvr>
                                      <p:tavLst>
                                        <p:tav tm="0">
                                          <p:val>
                                            <p:strVal val="#ppt_y+#ppt_h/2"/>
                                          </p:val>
                                        </p:tav>
                                        <p:tav tm="100000">
                                          <p:val>
                                            <p:strVal val="#ppt_y"/>
                                          </p:val>
                                        </p:tav>
                                      </p:tavLst>
                                    </p:anim>
                                    <p:anim calcmode="lin" valueType="num">
                                      <p:cBhvr>
                                        <p:cTn id="65" dur="1000" fill="hold"/>
                                        <p:tgtEl>
                                          <p:spTgt spid="281718"/>
                                        </p:tgtEl>
                                        <p:attrNameLst>
                                          <p:attrName>ppt_w</p:attrName>
                                        </p:attrNameLst>
                                      </p:cBhvr>
                                      <p:tavLst>
                                        <p:tav tm="0">
                                          <p:val>
                                            <p:strVal val="#ppt_w"/>
                                          </p:val>
                                        </p:tav>
                                        <p:tav tm="100000">
                                          <p:val>
                                            <p:strVal val="#ppt_w"/>
                                          </p:val>
                                        </p:tav>
                                      </p:tavLst>
                                    </p:anim>
                                    <p:anim calcmode="lin" valueType="num">
                                      <p:cBhvr>
                                        <p:cTn id="66" dur="1000" fill="hold"/>
                                        <p:tgtEl>
                                          <p:spTgt spid="281718"/>
                                        </p:tgtEl>
                                        <p:attrNameLst>
                                          <p:attrName>ppt_h</p:attrName>
                                        </p:attrNameLst>
                                      </p:cBhvr>
                                      <p:tavLst>
                                        <p:tav tm="0">
                                          <p:val>
                                            <p:fltVal val="0"/>
                                          </p:val>
                                        </p:tav>
                                        <p:tav tm="100000">
                                          <p:val>
                                            <p:strVal val="#ppt_h"/>
                                          </p:val>
                                        </p:tav>
                                      </p:tavLst>
                                    </p:anim>
                                  </p:childTnLst>
                                </p:cTn>
                              </p:par>
                            </p:childTnLst>
                          </p:cTn>
                        </p:par>
                        <p:par>
                          <p:cTn id="67" fill="hold">
                            <p:stCondLst>
                              <p:cond delay="7500"/>
                            </p:stCondLst>
                            <p:childTnLst>
                              <p:par>
                                <p:cTn id="68" presetID="17" presetClass="entr" presetSubtype="8" fill="hold" grpId="1" nodeType="afterEffect">
                                  <p:stCondLst>
                                    <p:cond delay="0"/>
                                  </p:stCondLst>
                                  <p:childTnLst>
                                    <p:set>
                                      <p:cBhvr>
                                        <p:cTn id="69" dur="1" fill="hold">
                                          <p:stCondLst>
                                            <p:cond delay="0"/>
                                          </p:stCondLst>
                                        </p:cTn>
                                        <p:tgtEl>
                                          <p:spTgt spid="281860"/>
                                        </p:tgtEl>
                                        <p:attrNameLst>
                                          <p:attrName>style.visibility</p:attrName>
                                        </p:attrNameLst>
                                      </p:cBhvr>
                                      <p:to>
                                        <p:strVal val="visible"/>
                                      </p:to>
                                    </p:set>
                                    <p:anim calcmode="lin" valueType="num">
                                      <p:cBhvr>
                                        <p:cTn id="70" dur="1000" fill="hold"/>
                                        <p:tgtEl>
                                          <p:spTgt spid="281860"/>
                                        </p:tgtEl>
                                        <p:attrNameLst>
                                          <p:attrName>ppt_x</p:attrName>
                                        </p:attrNameLst>
                                      </p:cBhvr>
                                      <p:tavLst>
                                        <p:tav tm="0">
                                          <p:val>
                                            <p:strVal val="#ppt_x-#ppt_w/2"/>
                                          </p:val>
                                        </p:tav>
                                        <p:tav tm="100000">
                                          <p:val>
                                            <p:strVal val="#ppt_x"/>
                                          </p:val>
                                        </p:tav>
                                      </p:tavLst>
                                    </p:anim>
                                    <p:anim calcmode="lin" valueType="num">
                                      <p:cBhvr>
                                        <p:cTn id="71" dur="1000" fill="hold"/>
                                        <p:tgtEl>
                                          <p:spTgt spid="281860"/>
                                        </p:tgtEl>
                                        <p:attrNameLst>
                                          <p:attrName>ppt_y</p:attrName>
                                        </p:attrNameLst>
                                      </p:cBhvr>
                                      <p:tavLst>
                                        <p:tav tm="0">
                                          <p:val>
                                            <p:strVal val="#ppt_y"/>
                                          </p:val>
                                        </p:tav>
                                        <p:tav tm="100000">
                                          <p:val>
                                            <p:strVal val="#ppt_y"/>
                                          </p:val>
                                        </p:tav>
                                      </p:tavLst>
                                    </p:anim>
                                    <p:anim calcmode="lin" valueType="num">
                                      <p:cBhvr>
                                        <p:cTn id="72" dur="1000" fill="hold"/>
                                        <p:tgtEl>
                                          <p:spTgt spid="281860"/>
                                        </p:tgtEl>
                                        <p:attrNameLst>
                                          <p:attrName>ppt_w</p:attrName>
                                        </p:attrNameLst>
                                      </p:cBhvr>
                                      <p:tavLst>
                                        <p:tav tm="0">
                                          <p:val>
                                            <p:fltVal val="0"/>
                                          </p:val>
                                        </p:tav>
                                        <p:tav tm="100000">
                                          <p:val>
                                            <p:strVal val="#ppt_w"/>
                                          </p:val>
                                        </p:tav>
                                      </p:tavLst>
                                    </p:anim>
                                    <p:anim calcmode="lin" valueType="num">
                                      <p:cBhvr>
                                        <p:cTn id="73" dur="1000" fill="hold"/>
                                        <p:tgtEl>
                                          <p:spTgt spid="281860"/>
                                        </p:tgtEl>
                                        <p:attrNameLst>
                                          <p:attrName>ppt_h</p:attrName>
                                        </p:attrNameLst>
                                      </p:cBhvr>
                                      <p:tavLst>
                                        <p:tav tm="0">
                                          <p:val>
                                            <p:strVal val="#ppt_h"/>
                                          </p:val>
                                        </p:tav>
                                        <p:tav tm="100000">
                                          <p:val>
                                            <p:strVal val="#ppt_h"/>
                                          </p:val>
                                        </p:tav>
                                      </p:tavLst>
                                    </p:anim>
                                  </p:childTnLst>
                                </p:cTn>
                              </p:par>
                              <p:par>
                                <p:cTn id="74" presetID="17" presetClass="entr" presetSubtype="8" fill="hold" nodeType="withEffect">
                                  <p:stCondLst>
                                    <p:cond delay="0"/>
                                  </p:stCondLst>
                                  <p:childTnLst>
                                    <p:set>
                                      <p:cBhvr>
                                        <p:cTn id="75" dur="1" fill="hold">
                                          <p:stCondLst>
                                            <p:cond delay="0"/>
                                          </p:stCondLst>
                                        </p:cTn>
                                        <p:tgtEl>
                                          <p:spTgt spid="281879"/>
                                        </p:tgtEl>
                                        <p:attrNameLst>
                                          <p:attrName>style.visibility</p:attrName>
                                        </p:attrNameLst>
                                      </p:cBhvr>
                                      <p:to>
                                        <p:strVal val="visible"/>
                                      </p:to>
                                    </p:set>
                                    <p:anim calcmode="lin" valueType="num">
                                      <p:cBhvr>
                                        <p:cTn id="76" dur="1000" fill="hold"/>
                                        <p:tgtEl>
                                          <p:spTgt spid="281879"/>
                                        </p:tgtEl>
                                        <p:attrNameLst>
                                          <p:attrName>ppt_x</p:attrName>
                                        </p:attrNameLst>
                                      </p:cBhvr>
                                      <p:tavLst>
                                        <p:tav tm="0">
                                          <p:val>
                                            <p:strVal val="#ppt_x-#ppt_w/2"/>
                                          </p:val>
                                        </p:tav>
                                        <p:tav tm="100000">
                                          <p:val>
                                            <p:strVal val="#ppt_x"/>
                                          </p:val>
                                        </p:tav>
                                      </p:tavLst>
                                    </p:anim>
                                    <p:anim calcmode="lin" valueType="num">
                                      <p:cBhvr>
                                        <p:cTn id="77" dur="1000" fill="hold"/>
                                        <p:tgtEl>
                                          <p:spTgt spid="281879"/>
                                        </p:tgtEl>
                                        <p:attrNameLst>
                                          <p:attrName>ppt_y</p:attrName>
                                        </p:attrNameLst>
                                      </p:cBhvr>
                                      <p:tavLst>
                                        <p:tav tm="0">
                                          <p:val>
                                            <p:strVal val="#ppt_y"/>
                                          </p:val>
                                        </p:tav>
                                        <p:tav tm="100000">
                                          <p:val>
                                            <p:strVal val="#ppt_y"/>
                                          </p:val>
                                        </p:tav>
                                      </p:tavLst>
                                    </p:anim>
                                    <p:anim calcmode="lin" valueType="num">
                                      <p:cBhvr>
                                        <p:cTn id="78" dur="1000" fill="hold"/>
                                        <p:tgtEl>
                                          <p:spTgt spid="281879"/>
                                        </p:tgtEl>
                                        <p:attrNameLst>
                                          <p:attrName>ppt_w</p:attrName>
                                        </p:attrNameLst>
                                      </p:cBhvr>
                                      <p:tavLst>
                                        <p:tav tm="0">
                                          <p:val>
                                            <p:fltVal val="0"/>
                                          </p:val>
                                        </p:tav>
                                        <p:tav tm="100000">
                                          <p:val>
                                            <p:strVal val="#ppt_w"/>
                                          </p:val>
                                        </p:tav>
                                      </p:tavLst>
                                    </p:anim>
                                    <p:anim calcmode="lin" valueType="num">
                                      <p:cBhvr>
                                        <p:cTn id="79" dur="1000" fill="hold"/>
                                        <p:tgtEl>
                                          <p:spTgt spid="281879"/>
                                        </p:tgtEl>
                                        <p:attrNameLst>
                                          <p:attrName>ppt_h</p:attrName>
                                        </p:attrNameLst>
                                      </p:cBhvr>
                                      <p:tavLst>
                                        <p:tav tm="0">
                                          <p:val>
                                            <p:strVal val="#ppt_h"/>
                                          </p:val>
                                        </p:tav>
                                        <p:tav tm="100000">
                                          <p:val>
                                            <p:strVal val="#ppt_h"/>
                                          </p:val>
                                        </p:tav>
                                      </p:tavLst>
                                    </p:anim>
                                  </p:childTnLst>
                                </p:cTn>
                              </p:par>
                              <p:par>
                                <p:cTn id="80" presetID="17" presetClass="entr" presetSubtype="8" fill="hold" nodeType="withEffect">
                                  <p:stCondLst>
                                    <p:cond delay="0"/>
                                  </p:stCondLst>
                                  <p:childTnLst>
                                    <p:set>
                                      <p:cBhvr>
                                        <p:cTn id="81" dur="1" fill="hold">
                                          <p:stCondLst>
                                            <p:cond delay="0"/>
                                          </p:stCondLst>
                                        </p:cTn>
                                        <p:tgtEl>
                                          <p:spTgt spid="281756"/>
                                        </p:tgtEl>
                                        <p:attrNameLst>
                                          <p:attrName>style.visibility</p:attrName>
                                        </p:attrNameLst>
                                      </p:cBhvr>
                                      <p:to>
                                        <p:strVal val="visible"/>
                                      </p:to>
                                    </p:set>
                                    <p:anim calcmode="lin" valueType="num">
                                      <p:cBhvr>
                                        <p:cTn id="82" dur="1000" fill="hold"/>
                                        <p:tgtEl>
                                          <p:spTgt spid="281756"/>
                                        </p:tgtEl>
                                        <p:attrNameLst>
                                          <p:attrName>ppt_x</p:attrName>
                                        </p:attrNameLst>
                                      </p:cBhvr>
                                      <p:tavLst>
                                        <p:tav tm="0">
                                          <p:val>
                                            <p:strVal val="#ppt_x-#ppt_w/2"/>
                                          </p:val>
                                        </p:tav>
                                        <p:tav tm="100000">
                                          <p:val>
                                            <p:strVal val="#ppt_x"/>
                                          </p:val>
                                        </p:tav>
                                      </p:tavLst>
                                    </p:anim>
                                    <p:anim calcmode="lin" valueType="num">
                                      <p:cBhvr>
                                        <p:cTn id="83" dur="1000" fill="hold"/>
                                        <p:tgtEl>
                                          <p:spTgt spid="281756"/>
                                        </p:tgtEl>
                                        <p:attrNameLst>
                                          <p:attrName>ppt_y</p:attrName>
                                        </p:attrNameLst>
                                      </p:cBhvr>
                                      <p:tavLst>
                                        <p:tav tm="0">
                                          <p:val>
                                            <p:strVal val="#ppt_y"/>
                                          </p:val>
                                        </p:tav>
                                        <p:tav tm="100000">
                                          <p:val>
                                            <p:strVal val="#ppt_y"/>
                                          </p:val>
                                        </p:tav>
                                      </p:tavLst>
                                    </p:anim>
                                    <p:anim calcmode="lin" valueType="num">
                                      <p:cBhvr>
                                        <p:cTn id="84" dur="1000" fill="hold"/>
                                        <p:tgtEl>
                                          <p:spTgt spid="281756"/>
                                        </p:tgtEl>
                                        <p:attrNameLst>
                                          <p:attrName>ppt_w</p:attrName>
                                        </p:attrNameLst>
                                      </p:cBhvr>
                                      <p:tavLst>
                                        <p:tav tm="0">
                                          <p:val>
                                            <p:fltVal val="0"/>
                                          </p:val>
                                        </p:tav>
                                        <p:tav tm="100000">
                                          <p:val>
                                            <p:strVal val="#ppt_w"/>
                                          </p:val>
                                        </p:tav>
                                      </p:tavLst>
                                    </p:anim>
                                    <p:anim calcmode="lin" valueType="num">
                                      <p:cBhvr>
                                        <p:cTn id="85" dur="1000" fill="hold"/>
                                        <p:tgtEl>
                                          <p:spTgt spid="281756"/>
                                        </p:tgtEl>
                                        <p:attrNameLst>
                                          <p:attrName>ppt_h</p:attrName>
                                        </p:attrNameLst>
                                      </p:cBhvr>
                                      <p:tavLst>
                                        <p:tav tm="0">
                                          <p:val>
                                            <p:strVal val="#ppt_h"/>
                                          </p:val>
                                        </p:tav>
                                        <p:tav tm="100000">
                                          <p:val>
                                            <p:strVal val="#ppt_h"/>
                                          </p:val>
                                        </p:tav>
                                      </p:tavLst>
                                    </p:anim>
                                  </p:childTnLst>
                                </p:cTn>
                              </p:par>
                            </p:childTnLst>
                          </p:cTn>
                        </p:par>
                        <p:par>
                          <p:cTn id="86" fill="hold">
                            <p:stCondLst>
                              <p:cond delay="8500"/>
                            </p:stCondLst>
                            <p:childTnLst>
                              <p:par>
                                <p:cTn id="87" presetID="17" presetClass="entr" presetSubtype="1" fill="hold" grpId="1" nodeType="afterEffect">
                                  <p:stCondLst>
                                    <p:cond delay="0"/>
                                  </p:stCondLst>
                                  <p:childTnLst>
                                    <p:set>
                                      <p:cBhvr>
                                        <p:cTn id="88" dur="1" fill="hold">
                                          <p:stCondLst>
                                            <p:cond delay="0"/>
                                          </p:stCondLst>
                                        </p:cTn>
                                        <p:tgtEl>
                                          <p:spTgt spid="281862"/>
                                        </p:tgtEl>
                                        <p:attrNameLst>
                                          <p:attrName>style.visibility</p:attrName>
                                        </p:attrNameLst>
                                      </p:cBhvr>
                                      <p:to>
                                        <p:strVal val="visible"/>
                                      </p:to>
                                    </p:set>
                                    <p:anim calcmode="lin" valueType="num">
                                      <p:cBhvr>
                                        <p:cTn id="89" dur="1000" fill="hold"/>
                                        <p:tgtEl>
                                          <p:spTgt spid="281862"/>
                                        </p:tgtEl>
                                        <p:attrNameLst>
                                          <p:attrName>ppt_x</p:attrName>
                                        </p:attrNameLst>
                                      </p:cBhvr>
                                      <p:tavLst>
                                        <p:tav tm="0">
                                          <p:val>
                                            <p:strVal val="#ppt_x"/>
                                          </p:val>
                                        </p:tav>
                                        <p:tav tm="100000">
                                          <p:val>
                                            <p:strVal val="#ppt_x"/>
                                          </p:val>
                                        </p:tav>
                                      </p:tavLst>
                                    </p:anim>
                                    <p:anim calcmode="lin" valueType="num">
                                      <p:cBhvr>
                                        <p:cTn id="90" dur="1000" fill="hold"/>
                                        <p:tgtEl>
                                          <p:spTgt spid="281862"/>
                                        </p:tgtEl>
                                        <p:attrNameLst>
                                          <p:attrName>ppt_y</p:attrName>
                                        </p:attrNameLst>
                                      </p:cBhvr>
                                      <p:tavLst>
                                        <p:tav tm="0">
                                          <p:val>
                                            <p:strVal val="#ppt_y-#ppt_h/2"/>
                                          </p:val>
                                        </p:tav>
                                        <p:tav tm="100000">
                                          <p:val>
                                            <p:strVal val="#ppt_y"/>
                                          </p:val>
                                        </p:tav>
                                      </p:tavLst>
                                    </p:anim>
                                    <p:anim calcmode="lin" valueType="num">
                                      <p:cBhvr>
                                        <p:cTn id="91" dur="1000" fill="hold"/>
                                        <p:tgtEl>
                                          <p:spTgt spid="281862"/>
                                        </p:tgtEl>
                                        <p:attrNameLst>
                                          <p:attrName>ppt_w</p:attrName>
                                        </p:attrNameLst>
                                      </p:cBhvr>
                                      <p:tavLst>
                                        <p:tav tm="0">
                                          <p:val>
                                            <p:strVal val="#ppt_w"/>
                                          </p:val>
                                        </p:tav>
                                        <p:tav tm="100000">
                                          <p:val>
                                            <p:strVal val="#ppt_w"/>
                                          </p:val>
                                        </p:tav>
                                      </p:tavLst>
                                    </p:anim>
                                    <p:anim calcmode="lin" valueType="num">
                                      <p:cBhvr>
                                        <p:cTn id="92" dur="1000" fill="hold"/>
                                        <p:tgtEl>
                                          <p:spTgt spid="281862"/>
                                        </p:tgtEl>
                                        <p:attrNameLst>
                                          <p:attrName>ppt_h</p:attrName>
                                        </p:attrNameLst>
                                      </p:cBhvr>
                                      <p:tavLst>
                                        <p:tav tm="0">
                                          <p:val>
                                            <p:fltVal val="0"/>
                                          </p:val>
                                        </p:tav>
                                        <p:tav tm="100000">
                                          <p:val>
                                            <p:strVal val="#ppt_h"/>
                                          </p:val>
                                        </p:tav>
                                      </p:tavLst>
                                    </p:anim>
                                  </p:childTnLst>
                                </p:cTn>
                              </p:par>
                              <p:par>
                                <p:cTn id="93" presetID="17" presetClass="entr" presetSubtype="1" fill="hold" nodeType="withEffect">
                                  <p:stCondLst>
                                    <p:cond delay="0"/>
                                  </p:stCondLst>
                                  <p:childTnLst>
                                    <p:set>
                                      <p:cBhvr>
                                        <p:cTn id="94" dur="1" fill="hold">
                                          <p:stCondLst>
                                            <p:cond delay="0"/>
                                          </p:stCondLst>
                                        </p:cTn>
                                        <p:tgtEl>
                                          <p:spTgt spid="281891"/>
                                        </p:tgtEl>
                                        <p:attrNameLst>
                                          <p:attrName>style.visibility</p:attrName>
                                        </p:attrNameLst>
                                      </p:cBhvr>
                                      <p:to>
                                        <p:strVal val="visible"/>
                                      </p:to>
                                    </p:set>
                                    <p:anim calcmode="lin" valueType="num">
                                      <p:cBhvr>
                                        <p:cTn id="95" dur="1000" fill="hold"/>
                                        <p:tgtEl>
                                          <p:spTgt spid="281891"/>
                                        </p:tgtEl>
                                        <p:attrNameLst>
                                          <p:attrName>ppt_x</p:attrName>
                                        </p:attrNameLst>
                                      </p:cBhvr>
                                      <p:tavLst>
                                        <p:tav tm="0">
                                          <p:val>
                                            <p:strVal val="#ppt_x"/>
                                          </p:val>
                                        </p:tav>
                                        <p:tav tm="100000">
                                          <p:val>
                                            <p:strVal val="#ppt_x"/>
                                          </p:val>
                                        </p:tav>
                                      </p:tavLst>
                                    </p:anim>
                                    <p:anim calcmode="lin" valueType="num">
                                      <p:cBhvr>
                                        <p:cTn id="96" dur="1000" fill="hold"/>
                                        <p:tgtEl>
                                          <p:spTgt spid="281891"/>
                                        </p:tgtEl>
                                        <p:attrNameLst>
                                          <p:attrName>ppt_y</p:attrName>
                                        </p:attrNameLst>
                                      </p:cBhvr>
                                      <p:tavLst>
                                        <p:tav tm="0">
                                          <p:val>
                                            <p:strVal val="#ppt_y-#ppt_h/2"/>
                                          </p:val>
                                        </p:tav>
                                        <p:tav tm="100000">
                                          <p:val>
                                            <p:strVal val="#ppt_y"/>
                                          </p:val>
                                        </p:tav>
                                      </p:tavLst>
                                    </p:anim>
                                    <p:anim calcmode="lin" valueType="num">
                                      <p:cBhvr>
                                        <p:cTn id="97" dur="1000" fill="hold"/>
                                        <p:tgtEl>
                                          <p:spTgt spid="281891"/>
                                        </p:tgtEl>
                                        <p:attrNameLst>
                                          <p:attrName>ppt_w</p:attrName>
                                        </p:attrNameLst>
                                      </p:cBhvr>
                                      <p:tavLst>
                                        <p:tav tm="0">
                                          <p:val>
                                            <p:strVal val="#ppt_w"/>
                                          </p:val>
                                        </p:tav>
                                        <p:tav tm="100000">
                                          <p:val>
                                            <p:strVal val="#ppt_w"/>
                                          </p:val>
                                        </p:tav>
                                      </p:tavLst>
                                    </p:anim>
                                    <p:anim calcmode="lin" valueType="num">
                                      <p:cBhvr>
                                        <p:cTn id="98" dur="1000" fill="hold"/>
                                        <p:tgtEl>
                                          <p:spTgt spid="281891"/>
                                        </p:tgtEl>
                                        <p:attrNameLst>
                                          <p:attrName>ppt_h</p:attrName>
                                        </p:attrNameLst>
                                      </p:cBhvr>
                                      <p:tavLst>
                                        <p:tav tm="0">
                                          <p:val>
                                            <p:fltVal val="0"/>
                                          </p:val>
                                        </p:tav>
                                        <p:tav tm="100000">
                                          <p:val>
                                            <p:strVal val="#ppt_h"/>
                                          </p:val>
                                        </p:tav>
                                      </p:tavLst>
                                    </p:anim>
                                  </p:childTnLst>
                                </p:cTn>
                              </p:par>
                              <p:par>
                                <p:cTn id="99" presetID="17" presetClass="entr" presetSubtype="1" fill="hold" nodeType="withEffect">
                                  <p:stCondLst>
                                    <p:cond delay="0"/>
                                  </p:stCondLst>
                                  <p:childTnLst>
                                    <p:set>
                                      <p:cBhvr>
                                        <p:cTn id="100" dur="1" fill="hold">
                                          <p:stCondLst>
                                            <p:cond delay="0"/>
                                          </p:stCondLst>
                                        </p:cTn>
                                        <p:tgtEl>
                                          <p:spTgt spid="281734"/>
                                        </p:tgtEl>
                                        <p:attrNameLst>
                                          <p:attrName>style.visibility</p:attrName>
                                        </p:attrNameLst>
                                      </p:cBhvr>
                                      <p:to>
                                        <p:strVal val="visible"/>
                                      </p:to>
                                    </p:set>
                                    <p:anim calcmode="lin" valueType="num">
                                      <p:cBhvr>
                                        <p:cTn id="101" dur="1000" fill="hold"/>
                                        <p:tgtEl>
                                          <p:spTgt spid="281734"/>
                                        </p:tgtEl>
                                        <p:attrNameLst>
                                          <p:attrName>ppt_x</p:attrName>
                                        </p:attrNameLst>
                                      </p:cBhvr>
                                      <p:tavLst>
                                        <p:tav tm="0">
                                          <p:val>
                                            <p:strVal val="#ppt_x"/>
                                          </p:val>
                                        </p:tav>
                                        <p:tav tm="100000">
                                          <p:val>
                                            <p:strVal val="#ppt_x"/>
                                          </p:val>
                                        </p:tav>
                                      </p:tavLst>
                                    </p:anim>
                                    <p:anim calcmode="lin" valueType="num">
                                      <p:cBhvr>
                                        <p:cTn id="102" dur="1000" fill="hold"/>
                                        <p:tgtEl>
                                          <p:spTgt spid="281734"/>
                                        </p:tgtEl>
                                        <p:attrNameLst>
                                          <p:attrName>ppt_y</p:attrName>
                                        </p:attrNameLst>
                                      </p:cBhvr>
                                      <p:tavLst>
                                        <p:tav tm="0">
                                          <p:val>
                                            <p:strVal val="#ppt_y-#ppt_h/2"/>
                                          </p:val>
                                        </p:tav>
                                        <p:tav tm="100000">
                                          <p:val>
                                            <p:strVal val="#ppt_y"/>
                                          </p:val>
                                        </p:tav>
                                      </p:tavLst>
                                    </p:anim>
                                    <p:anim calcmode="lin" valueType="num">
                                      <p:cBhvr>
                                        <p:cTn id="103" dur="1000" fill="hold"/>
                                        <p:tgtEl>
                                          <p:spTgt spid="281734"/>
                                        </p:tgtEl>
                                        <p:attrNameLst>
                                          <p:attrName>ppt_w</p:attrName>
                                        </p:attrNameLst>
                                      </p:cBhvr>
                                      <p:tavLst>
                                        <p:tav tm="0">
                                          <p:val>
                                            <p:strVal val="#ppt_w"/>
                                          </p:val>
                                        </p:tav>
                                        <p:tav tm="100000">
                                          <p:val>
                                            <p:strVal val="#ppt_w"/>
                                          </p:val>
                                        </p:tav>
                                      </p:tavLst>
                                    </p:anim>
                                    <p:anim calcmode="lin" valueType="num">
                                      <p:cBhvr>
                                        <p:cTn id="104" dur="1000" fill="hold"/>
                                        <p:tgtEl>
                                          <p:spTgt spid="281734"/>
                                        </p:tgtEl>
                                        <p:attrNameLst>
                                          <p:attrName>ppt_h</p:attrName>
                                        </p:attrNameLst>
                                      </p:cBhvr>
                                      <p:tavLst>
                                        <p:tav tm="0">
                                          <p:val>
                                            <p:fltVal val="0"/>
                                          </p:val>
                                        </p:tav>
                                        <p:tav tm="100000">
                                          <p:val>
                                            <p:strVal val="#ppt_h"/>
                                          </p:val>
                                        </p:tav>
                                      </p:tavLst>
                                    </p:anim>
                                  </p:childTnLst>
                                </p:cTn>
                              </p:par>
                            </p:childTnLst>
                          </p:cTn>
                        </p:par>
                        <p:par>
                          <p:cTn id="105" fill="hold">
                            <p:stCondLst>
                              <p:cond delay="9500"/>
                            </p:stCondLst>
                            <p:childTnLst>
                              <p:par>
                                <p:cTn id="106" presetID="17" presetClass="entr" presetSubtype="2" fill="hold" grpId="1" nodeType="afterEffect">
                                  <p:stCondLst>
                                    <p:cond delay="0"/>
                                  </p:stCondLst>
                                  <p:childTnLst>
                                    <p:set>
                                      <p:cBhvr>
                                        <p:cTn id="107" dur="1" fill="hold">
                                          <p:stCondLst>
                                            <p:cond delay="0"/>
                                          </p:stCondLst>
                                        </p:cTn>
                                        <p:tgtEl>
                                          <p:spTgt spid="281861"/>
                                        </p:tgtEl>
                                        <p:attrNameLst>
                                          <p:attrName>style.visibility</p:attrName>
                                        </p:attrNameLst>
                                      </p:cBhvr>
                                      <p:to>
                                        <p:strVal val="visible"/>
                                      </p:to>
                                    </p:set>
                                    <p:anim calcmode="lin" valueType="num">
                                      <p:cBhvr>
                                        <p:cTn id="108" dur="1000" fill="hold"/>
                                        <p:tgtEl>
                                          <p:spTgt spid="281861"/>
                                        </p:tgtEl>
                                        <p:attrNameLst>
                                          <p:attrName>ppt_x</p:attrName>
                                        </p:attrNameLst>
                                      </p:cBhvr>
                                      <p:tavLst>
                                        <p:tav tm="0">
                                          <p:val>
                                            <p:strVal val="#ppt_x+#ppt_w/2"/>
                                          </p:val>
                                        </p:tav>
                                        <p:tav tm="100000">
                                          <p:val>
                                            <p:strVal val="#ppt_x"/>
                                          </p:val>
                                        </p:tav>
                                      </p:tavLst>
                                    </p:anim>
                                    <p:anim calcmode="lin" valueType="num">
                                      <p:cBhvr>
                                        <p:cTn id="109" dur="1000" fill="hold"/>
                                        <p:tgtEl>
                                          <p:spTgt spid="281861"/>
                                        </p:tgtEl>
                                        <p:attrNameLst>
                                          <p:attrName>ppt_y</p:attrName>
                                        </p:attrNameLst>
                                      </p:cBhvr>
                                      <p:tavLst>
                                        <p:tav tm="0">
                                          <p:val>
                                            <p:strVal val="#ppt_y"/>
                                          </p:val>
                                        </p:tav>
                                        <p:tav tm="100000">
                                          <p:val>
                                            <p:strVal val="#ppt_y"/>
                                          </p:val>
                                        </p:tav>
                                      </p:tavLst>
                                    </p:anim>
                                    <p:anim calcmode="lin" valueType="num">
                                      <p:cBhvr>
                                        <p:cTn id="110" dur="1000" fill="hold"/>
                                        <p:tgtEl>
                                          <p:spTgt spid="281861"/>
                                        </p:tgtEl>
                                        <p:attrNameLst>
                                          <p:attrName>ppt_w</p:attrName>
                                        </p:attrNameLst>
                                      </p:cBhvr>
                                      <p:tavLst>
                                        <p:tav tm="0">
                                          <p:val>
                                            <p:fltVal val="0"/>
                                          </p:val>
                                        </p:tav>
                                        <p:tav tm="100000">
                                          <p:val>
                                            <p:strVal val="#ppt_w"/>
                                          </p:val>
                                        </p:tav>
                                      </p:tavLst>
                                    </p:anim>
                                    <p:anim calcmode="lin" valueType="num">
                                      <p:cBhvr>
                                        <p:cTn id="111" dur="1000" fill="hold"/>
                                        <p:tgtEl>
                                          <p:spTgt spid="281861"/>
                                        </p:tgtEl>
                                        <p:attrNameLst>
                                          <p:attrName>ppt_h</p:attrName>
                                        </p:attrNameLst>
                                      </p:cBhvr>
                                      <p:tavLst>
                                        <p:tav tm="0">
                                          <p:val>
                                            <p:strVal val="#ppt_h"/>
                                          </p:val>
                                        </p:tav>
                                        <p:tav tm="100000">
                                          <p:val>
                                            <p:strVal val="#ppt_h"/>
                                          </p:val>
                                        </p:tav>
                                      </p:tavLst>
                                    </p:anim>
                                  </p:childTnLst>
                                </p:cTn>
                              </p:par>
                              <p:par>
                                <p:cTn id="112" presetID="17" presetClass="entr" presetSubtype="2" fill="hold" nodeType="withEffect">
                                  <p:stCondLst>
                                    <p:cond delay="0"/>
                                  </p:stCondLst>
                                  <p:childTnLst>
                                    <p:set>
                                      <p:cBhvr>
                                        <p:cTn id="113" dur="1" fill="hold">
                                          <p:stCondLst>
                                            <p:cond delay="0"/>
                                          </p:stCondLst>
                                        </p:cTn>
                                        <p:tgtEl>
                                          <p:spTgt spid="281851"/>
                                        </p:tgtEl>
                                        <p:attrNameLst>
                                          <p:attrName>style.visibility</p:attrName>
                                        </p:attrNameLst>
                                      </p:cBhvr>
                                      <p:to>
                                        <p:strVal val="visible"/>
                                      </p:to>
                                    </p:set>
                                    <p:anim calcmode="lin" valueType="num">
                                      <p:cBhvr>
                                        <p:cTn id="114" dur="1000" fill="hold"/>
                                        <p:tgtEl>
                                          <p:spTgt spid="281851"/>
                                        </p:tgtEl>
                                        <p:attrNameLst>
                                          <p:attrName>ppt_x</p:attrName>
                                        </p:attrNameLst>
                                      </p:cBhvr>
                                      <p:tavLst>
                                        <p:tav tm="0">
                                          <p:val>
                                            <p:strVal val="#ppt_x+#ppt_w/2"/>
                                          </p:val>
                                        </p:tav>
                                        <p:tav tm="100000">
                                          <p:val>
                                            <p:strVal val="#ppt_x"/>
                                          </p:val>
                                        </p:tav>
                                      </p:tavLst>
                                    </p:anim>
                                    <p:anim calcmode="lin" valueType="num">
                                      <p:cBhvr>
                                        <p:cTn id="115" dur="1000" fill="hold"/>
                                        <p:tgtEl>
                                          <p:spTgt spid="281851"/>
                                        </p:tgtEl>
                                        <p:attrNameLst>
                                          <p:attrName>ppt_y</p:attrName>
                                        </p:attrNameLst>
                                      </p:cBhvr>
                                      <p:tavLst>
                                        <p:tav tm="0">
                                          <p:val>
                                            <p:strVal val="#ppt_y"/>
                                          </p:val>
                                        </p:tav>
                                        <p:tav tm="100000">
                                          <p:val>
                                            <p:strVal val="#ppt_y"/>
                                          </p:val>
                                        </p:tav>
                                      </p:tavLst>
                                    </p:anim>
                                    <p:anim calcmode="lin" valueType="num">
                                      <p:cBhvr>
                                        <p:cTn id="116" dur="1000" fill="hold"/>
                                        <p:tgtEl>
                                          <p:spTgt spid="281851"/>
                                        </p:tgtEl>
                                        <p:attrNameLst>
                                          <p:attrName>ppt_w</p:attrName>
                                        </p:attrNameLst>
                                      </p:cBhvr>
                                      <p:tavLst>
                                        <p:tav tm="0">
                                          <p:val>
                                            <p:fltVal val="0"/>
                                          </p:val>
                                        </p:tav>
                                        <p:tav tm="100000">
                                          <p:val>
                                            <p:strVal val="#ppt_w"/>
                                          </p:val>
                                        </p:tav>
                                      </p:tavLst>
                                    </p:anim>
                                    <p:anim calcmode="lin" valueType="num">
                                      <p:cBhvr>
                                        <p:cTn id="117" dur="1000" fill="hold"/>
                                        <p:tgtEl>
                                          <p:spTgt spid="281851"/>
                                        </p:tgtEl>
                                        <p:attrNameLst>
                                          <p:attrName>ppt_h</p:attrName>
                                        </p:attrNameLst>
                                      </p:cBhvr>
                                      <p:tavLst>
                                        <p:tav tm="0">
                                          <p:val>
                                            <p:strVal val="#ppt_h"/>
                                          </p:val>
                                        </p:tav>
                                        <p:tav tm="100000">
                                          <p:val>
                                            <p:strVal val="#ppt_h"/>
                                          </p:val>
                                        </p:tav>
                                      </p:tavLst>
                                    </p:anim>
                                  </p:childTnLst>
                                </p:cTn>
                              </p:par>
                              <p:par>
                                <p:cTn id="118" presetID="17" presetClass="entr" presetSubtype="2" fill="hold" nodeType="withEffect">
                                  <p:stCondLst>
                                    <p:cond delay="0"/>
                                  </p:stCondLst>
                                  <p:childTnLst>
                                    <p:set>
                                      <p:cBhvr>
                                        <p:cTn id="119" dur="1" fill="hold">
                                          <p:stCondLst>
                                            <p:cond delay="0"/>
                                          </p:stCondLst>
                                        </p:cTn>
                                        <p:tgtEl>
                                          <p:spTgt spid="281746"/>
                                        </p:tgtEl>
                                        <p:attrNameLst>
                                          <p:attrName>style.visibility</p:attrName>
                                        </p:attrNameLst>
                                      </p:cBhvr>
                                      <p:to>
                                        <p:strVal val="visible"/>
                                      </p:to>
                                    </p:set>
                                    <p:anim calcmode="lin" valueType="num">
                                      <p:cBhvr>
                                        <p:cTn id="120" dur="1000" fill="hold"/>
                                        <p:tgtEl>
                                          <p:spTgt spid="281746"/>
                                        </p:tgtEl>
                                        <p:attrNameLst>
                                          <p:attrName>ppt_x</p:attrName>
                                        </p:attrNameLst>
                                      </p:cBhvr>
                                      <p:tavLst>
                                        <p:tav tm="0">
                                          <p:val>
                                            <p:strVal val="#ppt_x+#ppt_w/2"/>
                                          </p:val>
                                        </p:tav>
                                        <p:tav tm="100000">
                                          <p:val>
                                            <p:strVal val="#ppt_x"/>
                                          </p:val>
                                        </p:tav>
                                      </p:tavLst>
                                    </p:anim>
                                    <p:anim calcmode="lin" valueType="num">
                                      <p:cBhvr>
                                        <p:cTn id="121" dur="1000" fill="hold"/>
                                        <p:tgtEl>
                                          <p:spTgt spid="281746"/>
                                        </p:tgtEl>
                                        <p:attrNameLst>
                                          <p:attrName>ppt_y</p:attrName>
                                        </p:attrNameLst>
                                      </p:cBhvr>
                                      <p:tavLst>
                                        <p:tav tm="0">
                                          <p:val>
                                            <p:strVal val="#ppt_y"/>
                                          </p:val>
                                        </p:tav>
                                        <p:tav tm="100000">
                                          <p:val>
                                            <p:strVal val="#ppt_y"/>
                                          </p:val>
                                        </p:tav>
                                      </p:tavLst>
                                    </p:anim>
                                    <p:anim calcmode="lin" valueType="num">
                                      <p:cBhvr>
                                        <p:cTn id="122" dur="1000" fill="hold"/>
                                        <p:tgtEl>
                                          <p:spTgt spid="281746"/>
                                        </p:tgtEl>
                                        <p:attrNameLst>
                                          <p:attrName>ppt_w</p:attrName>
                                        </p:attrNameLst>
                                      </p:cBhvr>
                                      <p:tavLst>
                                        <p:tav tm="0">
                                          <p:val>
                                            <p:fltVal val="0"/>
                                          </p:val>
                                        </p:tav>
                                        <p:tav tm="100000">
                                          <p:val>
                                            <p:strVal val="#ppt_w"/>
                                          </p:val>
                                        </p:tav>
                                      </p:tavLst>
                                    </p:anim>
                                    <p:anim calcmode="lin" valueType="num">
                                      <p:cBhvr>
                                        <p:cTn id="123" dur="1000" fill="hold"/>
                                        <p:tgtEl>
                                          <p:spTgt spid="281746"/>
                                        </p:tgtEl>
                                        <p:attrNameLst>
                                          <p:attrName>ppt_h</p:attrName>
                                        </p:attrNameLst>
                                      </p:cBhvr>
                                      <p:tavLst>
                                        <p:tav tm="0">
                                          <p:val>
                                            <p:strVal val="#ppt_h"/>
                                          </p:val>
                                        </p:tav>
                                        <p:tav tm="100000">
                                          <p:val>
                                            <p:strVal val="#ppt_h"/>
                                          </p:val>
                                        </p:tav>
                                      </p:tavLst>
                                    </p:anim>
                                  </p:childTnLst>
                                </p:cTn>
                              </p:par>
                            </p:childTnLst>
                          </p:cTn>
                        </p:par>
                        <p:par>
                          <p:cTn id="124" fill="hold">
                            <p:stCondLst>
                              <p:cond delay="10500"/>
                            </p:stCondLst>
                            <p:childTnLst>
                              <p:par>
                                <p:cTn id="125" presetID="51" presetClass="entr" presetSubtype="0" fill="hold" grpId="0" nodeType="afterEffect">
                                  <p:stCondLst>
                                    <p:cond delay="0"/>
                                  </p:stCondLst>
                                  <p:childTnLst>
                                    <p:set>
                                      <p:cBhvr>
                                        <p:cTn id="126" dur="1" fill="hold">
                                          <p:stCondLst>
                                            <p:cond delay="0"/>
                                          </p:stCondLst>
                                        </p:cTn>
                                        <p:tgtEl>
                                          <p:spTgt spid="281894"/>
                                        </p:tgtEl>
                                        <p:attrNameLst>
                                          <p:attrName>style.visibility</p:attrName>
                                        </p:attrNameLst>
                                      </p:cBhvr>
                                      <p:to>
                                        <p:strVal val="visible"/>
                                      </p:to>
                                    </p:set>
                                    <p:animEffect transition="in" filter="fade">
                                      <p:cBhvr>
                                        <p:cTn id="127" dur="385" decel="100000"/>
                                        <p:tgtEl>
                                          <p:spTgt spid="281894"/>
                                        </p:tgtEl>
                                      </p:cBhvr>
                                    </p:animEffect>
                                    <p:animScale>
                                      <p:cBhvr>
                                        <p:cTn id="128" dur="385" decel="100000"/>
                                        <p:tgtEl>
                                          <p:spTgt spid="281894"/>
                                        </p:tgtEl>
                                      </p:cBhvr>
                                      <p:from x="10000" y="10000"/>
                                      <p:to x="200000" y="450000"/>
                                    </p:animScale>
                                    <p:animScale>
                                      <p:cBhvr>
                                        <p:cTn id="129" dur="615" accel="100000" fill="hold">
                                          <p:stCondLst>
                                            <p:cond delay="385"/>
                                          </p:stCondLst>
                                        </p:cTn>
                                        <p:tgtEl>
                                          <p:spTgt spid="281894"/>
                                        </p:tgtEl>
                                      </p:cBhvr>
                                      <p:from x="200000" y="450000"/>
                                      <p:to x="100000" y="100000"/>
                                    </p:animScale>
                                    <p:set>
                                      <p:cBhvr>
                                        <p:cTn id="130" dur="385" fill="hold"/>
                                        <p:tgtEl>
                                          <p:spTgt spid="281894"/>
                                        </p:tgtEl>
                                        <p:attrNameLst>
                                          <p:attrName>ppt_x</p:attrName>
                                        </p:attrNameLst>
                                      </p:cBhvr>
                                      <p:to>
                                        <p:strVal val="(0.5)"/>
                                      </p:to>
                                    </p:set>
                                    <p:anim from="(0.5)" to="(#ppt_x)" calcmode="lin" valueType="num">
                                      <p:cBhvr>
                                        <p:cTn id="131" dur="615" accel="100000" fill="hold">
                                          <p:stCondLst>
                                            <p:cond delay="385"/>
                                          </p:stCondLst>
                                        </p:cTn>
                                        <p:tgtEl>
                                          <p:spTgt spid="281894"/>
                                        </p:tgtEl>
                                        <p:attrNameLst>
                                          <p:attrName>ppt_x</p:attrName>
                                        </p:attrNameLst>
                                      </p:cBhvr>
                                    </p:anim>
                                    <p:set>
                                      <p:cBhvr>
                                        <p:cTn id="132" dur="385" fill="hold"/>
                                        <p:tgtEl>
                                          <p:spTgt spid="281894"/>
                                        </p:tgtEl>
                                        <p:attrNameLst>
                                          <p:attrName>ppt_y</p:attrName>
                                        </p:attrNameLst>
                                      </p:cBhvr>
                                      <p:to>
                                        <p:strVal val="(#ppt_y+0.4)"/>
                                      </p:to>
                                    </p:set>
                                    <p:anim from="(#ppt_y+0.4)" to="(#ppt_y)" calcmode="lin" valueType="num">
                                      <p:cBhvr>
                                        <p:cTn id="133" dur="615" accel="100000" fill="hold">
                                          <p:stCondLst>
                                            <p:cond delay="385"/>
                                          </p:stCondLst>
                                        </p:cTn>
                                        <p:tgtEl>
                                          <p:spTgt spid="281894"/>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1859" grpId="0" uiExpand="1" build="p" animBg="1"/>
      <p:bldP spid="281859" grpId="1" uiExpand="1" build="p"/>
      <p:bldP spid="281860" grpId="0" animBg="1"/>
      <p:bldP spid="281860" grpId="1" animBg="1"/>
      <p:bldP spid="281861" grpId="0" animBg="1"/>
      <p:bldP spid="281861" grpId="1" animBg="1"/>
      <p:bldP spid="281862" grpId="0" animBg="1"/>
      <p:bldP spid="281862" grpId="1" animBg="1"/>
      <p:bldP spid="28189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ltLang="en-US"/>
              <a:t>รศ.ดร.สมหมาย ปรีเปรม</a:t>
            </a:r>
            <a:endParaRPr lang="th-TH" altLang="en-US"/>
          </a:p>
        </p:txBody>
      </p:sp>
      <p:sp>
        <p:nvSpPr>
          <p:cNvPr id="305154" name="Rectangle 2"/>
          <p:cNvSpPr>
            <a:spLocks noGrp="1" noChangeArrowheads="1"/>
          </p:cNvSpPr>
          <p:nvPr>
            <p:ph type="title"/>
          </p:nvPr>
        </p:nvSpPr>
        <p:spPr/>
        <p:txBody>
          <a:bodyPr/>
          <a:lstStyle/>
          <a:p>
            <a:r>
              <a:rPr lang="en-US">
                <a:latin typeface="Times New Roman" pitchFamily="18" charset="0"/>
              </a:rPr>
              <a:t>Some Remarks</a:t>
            </a:r>
            <a:endParaRPr lang="th-TH">
              <a:latin typeface="Times New Roman" pitchFamily="18" charset="0"/>
            </a:endParaRPr>
          </a:p>
        </p:txBody>
      </p:sp>
      <p:sp>
        <p:nvSpPr>
          <p:cNvPr id="305155" name="Rectangle 3"/>
          <p:cNvSpPr>
            <a:spLocks noGrp="1" noChangeArrowheads="1"/>
          </p:cNvSpPr>
          <p:nvPr>
            <p:ph type="body" idx="1"/>
          </p:nvPr>
        </p:nvSpPr>
        <p:spPr>
          <a:xfrm>
            <a:off x="304800" y="1323975"/>
            <a:ext cx="8448675" cy="4406900"/>
          </a:xfrm>
        </p:spPr>
        <p:txBody>
          <a:bodyPr/>
          <a:lstStyle/>
          <a:p>
            <a:pPr marL="571500" indent="-571500">
              <a:spcBef>
                <a:spcPct val="0"/>
              </a:spcBef>
              <a:buFont typeface="Wingdings" pitchFamily="2" charset="2"/>
              <a:buAutoNum type="arabicPeriod"/>
            </a:pPr>
            <a:r>
              <a:rPr lang="th-TH" sz="2200">
                <a:latin typeface="Times New Roman" pitchFamily="18" charset="0"/>
                <a:sym typeface="Symbol" pitchFamily="18" charset="2"/>
              </a:rPr>
              <a:t></a:t>
            </a:r>
            <a:r>
              <a:rPr lang="en-US" sz="2200" baseline="-25000">
                <a:latin typeface="Times New Roman" pitchFamily="18" charset="0"/>
                <a:sym typeface="Symbol" pitchFamily="18" charset="2"/>
              </a:rPr>
              <a:t>th</a:t>
            </a:r>
            <a:r>
              <a:rPr lang="en-US" sz="2200">
                <a:latin typeface="Times New Roman" pitchFamily="18" charset="0"/>
                <a:sym typeface="Symbol" pitchFamily="18" charset="2"/>
              </a:rPr>
              <a:t> of Brayton cycle depend on the </a:t>
            </a:r>
            <a:r>
              <a:rPr lang="en-US" sz="2200" b="1">
                <a:solidFill>
                  <a:srgbClr val="FF0000"/>
                </a:solidFill>
                <a:latin typeface="Times New Roman" pitchFamily="18" charset="0"/>
                <a:sym typeface="Symbol" pitchFamily="18" charset="2"/>
              </a:rPr>
              <a:t>Pressure ratio, r</a:t>
            </a:r>
            <a:r>
              <a:rPr lang="en-US" sz="2200" b="1" baseline="-25000">
                <a:solidFill>
                  <a:srgbClr val="FF0000"/>
                </a:solidFill>
                <a:latin typeface="Times New Roman" pitchFamily="18" charset="0"/>
                <a:sym typeface="Symbol" pitchFamily="18" charset="2"/>
              </a:rPr>
              <a:t>p</a:t>
            </a:r>
            <a:r>
              <a:rPr lang="en-US" sz="2200">
                <a:latin typeface="Times New Roman" pitchFamily="18" charset="0"/>
                <a:sym typeface="Symbol" pitchFamily="18" charset="2"/>
              </a:rPr>
              <a:t> of the cycle.   (r</a:t>
            </a:r>
            <a:r>
              <a:rPr lang="en-US" sz="2200" baseline="-25000">
                <a:latin typeface="Times New Roman" pitchFamily="18" charset="0"/>
                <a:sym typeface="Symbol" pitchFamily="18" charset="2"/>
              </a:rPr>
              <a:t>p</a:t>
            </a:r>
            <a:r>
              <a:rPr lang="en-US" sz="2200">
                <a:latin typeface="Times New Roman" pitchFamily="18" charset="0"/>
                <a:sym typeface="Symbol" pitchFamily="18" charset="2"/>
              </a:rPr>
              <a:t> = P</a:t>
            </a:r>
            <a:r>
              <a:rPr lang="en-US" sz="2200" baseline="-25000">
                <a:latin typeface="Times New Roman" pitchFamily="18" charset="0"/>
                <a:sym typeface="Symbol" pitchFamily="18" charset="2"/>
              </a:rPr>
              <a:t>max</a:t>
            </a:r>
            <a:r>
              <a:rPr lang="en-US" sz="2200">
                <a:latin typeface="Times New Roman" pitchFamily="18" charset="0"/>
                <a:sym typeface="Symbol" pitchFamily="18" charset="2"/>
              </a:rPr>
              <a:t>/P</a:t>
            </a:r>
            <a:r>
              <a:rPr lang="en-US" sz="2200" baseline="-25000">
                <a:latin typeface="Times New Roman" pitchFamily="18" charset="0"/>
                <a:sym typeface="Symbol" pitchFamily="18" charset="2"/>
              </a:rPr>
              <a:t>min</a:t>
            </a:r>
            <a:r>
              <a:rPr lang="en-US" sz="2200">
                <a:latin typeface="Times New Roman" pitchFamily="18" charset="0"/>
                <a:sym typeface="Symbol" pitchFamily="18" charset="2"/>
              </a:rPr>
              <a:t>) </a:t>
            </a:r>
          </a:p>
          <a:p>
            <a:pPr marL="571500" indent="-571500">
              <a:spcBef>
                <a:spcPct val="0"/>
              </a:spcBef>
              <a:buFont typeface="Wingdings" pitchFamily="2" charset="2"/>
              <a:buAutoNum type="arabicPeriod"/>
            </a:pPr>
            <a:r>
              <a:rPr lang="en-US" sz="2200">
                <a:latin typeface="Times New Roman" pitchFamily="18" charset="0"/>
                <a:sym typeface="Symbol" pitchFamily="18" charset="2"/>
              </a:rPr>
              <a:t>Pressure ratio, r</a:t>
            </a:r>
            <a:r>
              <a:rPr lang="en-US" sz="2200" baseline="-25000">
                <a:latin typeface="Times New Roman" pitchFamily="18" charset="0"/>
                <a:sym typeface="Symbol" pitchFamily="18" charset="2"/>
              </a:rPr>
              <a:t>p</a:t>
            </a:r>
            <a:r>
              <a:rPr lang="en-US" sz="2200">
                <a:latin typeface="Times New Roman" pitchFamily="18" charset="0"/>
                <a:sym typeface="Symbol" pitchFamily="18" charset="2"/>
              </a:rPr>
              <a:t>  range from 11 -16</a:t>
            </a:r>
          </a:p>
          <a:p>
            <a:pPr marL="571500" indent="-571500">
              <a:spcBef>
                <a:spcPct val="0"/>
              </a:spcBef>
              <a:buFont typeface="Wingdings" pitchFamily="2" charset="2"/>
              <a:buAutoNum type="arabicPeriod"/>
            </a:pPr>
            <a:r>
              <a:rPr lang="en-US" sz="2200">
                <a:latin typeface="Times New Roman" pitchFamily="18" charset="0"/>
                <a:sym typeface="Symbol" pitchFamily="18" charset="2"/>
              </a:rPr>
              <a:t>T</a:t>
            </a:r>
            <a:r>
              <a:rPr lang="en-US" sz="2200" baseline="-25000">
                <a:latin typeface="Times New Roman" pitchFamily="18" charset="0"/>
                <a:sym typeface="Symbol" pitchFamily="18" charset="2"/>
              </a:rPr>
              <a:t>3</a:t>
            </a:r>
            <a:r>
              <a:rPr lang="en-US" sz="2200">
                <a:latin typeface="Times New Roman" pitchFamily="18" charset="0"/>
                <a:sym typeface="Symbol" pitchFamily="18" charset="2"/>
              </a:rPr>
              <a:t> = T</a:t>
            </a:r>
            <a:r>
              <a:rPr lang="en-US" sz="2200" baseline="-25000">
                <a:latin typeface="Times New Roman" pitchFamily="18" charset="0"/>
                <a:sym typeface="Symbol" pitchFamily="18" charset="2"/>
              </a:rPr>
              <a:t>max</a:t>
            </a:r>
            <a:r>
              <a:rPr lang="en-US" sz="2200">
                <a:latin typeface="Times New Roman" pitchFamily="18" charset="0"/>
                <a:sym typeface="Symbol" pitchFamily="18" charset="2"/>
              </a:rPr>
              <a:t>  r</a:t>
            </a:r>
            <a:r>
              <a:rPr lang="en-US" sz="2200" baseline="-25000">
                <a:latin typeface="Times New Roman" pitchFamily="18" charset="0"/>
                <a:sym typeface="Symbol" pitchFamily="18" charset="2"/>
              </a:rPr>
              <a:t>p</a:t>
            </a:r>
            <a:r>
              <a:rPr lang="en-US" sz="2200">
                <a:latin typeface="Times New Roman" pitchFamily="18" charset="0"/>
                <a:sym typeface="Wingdings" pitchFamily="2" charset="2"/>
              </a:rPr>
              <a:t> limit by the turbine blade material &amp; design</a:t>
            </a:r>
          </a:p>
          <a:p>
            <a:pPr marL="571500" indent="-571500">
              <a:spcBef>
                <a:spcPct val="0"/>
              </a:spcBef>
              <a:buFont typeface="Wingdings" pitchFamily="2" charset="2"/>
              <a:buAutoNum type="arabicPeriod"/>
            </a:pPr>
            <a:r>
              <a:rPr lang="en-US" sz="2200">
                <a:latin typeface="Times New Roman" pitchFamily="18" charset="0"/>
                <a:sym typeface="Symbol" pitchFamily="18" charset="2"/>
              </a:rPr>
              <a:t>At present T</a:t>
            </a:r>
            <a:r>
              <a:rPr lang="en-US" sz="2200" baseline="-25000">
                <a:latin typeface="Times New Roman" pitchFamily="18" charset="0"/>
                <a:sym typeface="Symbol" pitchFamily="18" charset="2"/>
              </a:rPr>
              <a:t>max</a:t>
            </a:r>
            <a:r>
              <a:rPr lang="en-US" sz="2200">
                <a:latin typeface="Times New Roman" pitchFamily="18" charset="0"/>
                <a:sym typeface="Symbol" pitchFamily="18" charset="2"/>
              </a:rPr>
              <a:t> ~ 1425</a:t>
            </a:r>
            <a:r>
              <a:rPr lang="en-US" sz="2200" baseline="30000">
                <a:latin typeface="Times New Roman" pitchFamily="18" charset="0"/>
                <a:sym typeface="Symbol" pitchFamily="18" charset="2"/>
              </a:rPr>
              <a:t>o</a:t>
            </a:r>
            <a:r>
              <a:rPr lang="en-US" sz="2200">
                <a:latin typeface="Times New Roman" pitchFamily="18" charset="0"/>
                <a:sym typeface="Symbol" pitchFamily="18" charset="2"/>
              </a:rPr>
              <a:t>C </a:t>
            </a:r>
            <a:r>
              <a:rPr lang="en-US" sz="2200">
                <a:latin typeface="Times New Roman" pitchFamily="18" charset="0"/>
                <a:sym typeface="Wingdings" pitchFamily="2" charset="2"/>
              </a:rPr>
              <a:t> </a:t>
            </a:r>
            <a:r>
              <a:rPr lang="th-TH" sz="2200">
                <a:latin typeface="Times New Roman" pitchFamily="18" charset="0"/>
                <a:sym typeface="Symbol" pitchFamily="18" charset="2"/>
              </a:rPr>
              <a:t></a:t>
            </a:r>
            <a:r>
              <a:rPr lang="en-US" sz="2200" baseline="-25000">
                <a:latin typeface="Times New Roman" pitchFamily="18" charset="0"/>
                <a:sym typeface="Symbol" pitchFamily="18" charset="2"/>
              </a:rPr>
              <a:t>th</a:t>
            </a:r>
            <a:r>
              <a:rPr lang="en-US" sz="2200">
                <a:latin typeface="Times New Roman" pitchFamily="18" charset="0"/>
                <a:sym typeface="Symbol" pitchFamily="18" charset="2"/>
              </a:rPr>
              <a:t> ~ 30%</a:t>
            </a:r>
          </a:p>
          <a:p>
            <a:pPr marL="571500" indent="-571500">
              <a:spcBef>
                <a:spcPct val="0"/>
              </a:spcBef>
              <a:buFont typeface="Wingdings" pitchFamily="2" charset="2"/>
              <a:buAutoNum type="arabicPeriod"/>
            </a:pPr>
            <a:r>
              <a:rPr lang="en-US" sz="2200" b="1">
                <a:solidFill>
                  <a:srgbClr val="FF0000"/>
                </a:solidFill>
                <a:latin typeface="Times New Roman" pitchFamily="18" charset="0"/>
                <a:sym typeface="Symbol" pitchFamily="18" charset="2"/>
              </a:rPr>
              <a:t>Back Work Ratio</a:t>
            </a:r>
            <a:r>
              <a:rPr lang="en-US" sz="2200">
                <a:latin typeface="Times New Roman" pitchFamily="18" charset="0"/>
                <a:sym typeface="Symbol" pitchFamily="18" charset="2"/>
              </a:rPr>
              <a:t> = W</a:t>
            </a:r>
            <a:r>
              <a:rPr lang="en-US" sz="2200" baseline="-25000">
                <a:latin typeface="Times New Roman" pitchFamily="18" charset="0"/>
                <a:sym typeface="Symbol" pitchFamily="18" charset="2"/>
              </a:rPr>
              <a:t>compressor</a:t>
            </a:r>
            <a:r>
              <a:rPr lang="en-US" sz="2200">
                <a:latin typeface="Times New Roman" pitchFamily="18" charset="0"/>
                <a:sym typeface="Symbol" pitchFamily="18" charset="2"/>
              </a:rPr>
              <a:t>/W</a:t>
            </a:r>
            <a:r>
              <a:rPr lang="en-US" sz="2200" baseline="-25000">
                <a:latin typeface="Times New Roman" pitchFamily="18" charset="0"/>
                <a:sym typeface="Symbol" pitchFamily="18" charset="2"/>
              </a:rPr>
              <a:t>turbine</a:t>
            </a:r>
            <a:r>
              <a:rPr lang="en-US" sz="2200">
                <a:latin typeface="Times New Roman" pitchFamily="18" charset="0"/>
                <a:sym typeface="Symbol" pitchFamily="18" charset="2"/>
              </a:rPr>
              <a:t> ~ 0.5 (very high)</a:t>
            </a:r>
          </a:p>
          <a:p>
            <a:pPr marL="571500" indent="-571500">
              <a:spcBef>
                <a:spcPct val="0"/>
              </a:spcBef>
              <a:buFont typeface="Wingdings" pitchFamily="2" charset="2"/>
              <a:buAutoNum type="arabicPeriod"/>
            </a:pPr>
            <a:r>
              <a:rPr lang="en-US" sz="2200">
                <a:latin typeface="Times New Roman" pitchFamily="18" charset="0"/>
                <a:sym typeface="Symbol" pitchFamily="18" charset="2"/>
              </a:rPr>
              <a:t>Two major used: Aircraft propulsion and Electric power generation</a:t>
            </a:r>
          </a:p>
          <a:p>
            <a:pPr marL="571500" indent="-571500">
              <a:spcBef>
                <a:spcPct val="0"/>
              </a:spcBef>
              <a:buFont typeface="Wingdings" pitchFamily="2" charset="2"/>
              <a:buAutoNum type="arabicPeriod"/>
            </a:pPr>
            <a:r>
              <a:rPr lang="th-TH" sz="2200">
                <a:latin typeface="Times New Roman" pitchFamily="18" charset="0"/>
                <a:sym typeface="Symbol" pitchFamily="18" charset="2"/>
              </a:rPr>
              <a:t></a:t>
            </a:r>
            <a:r>
              <a:rPr lang="en-US" sz="2200" baseline="-25000">
                <a:latin typeface="Times New Roman" pitchFamily="18" charset="0"/>
                <a:sym typeface="Symbol" pitchFamily="18" charset="2"/>
              </a:rPr>
              <a:t>th, gas turbine engine </a:t>
            </a:r>
            <a:r>
              <a:rPr lang="en-US" sz="2200">
                <a:latin typeface="Times New Roman" pitchFamily="18" charset="0"/>
                <a:sym typeface="Symbol" pitchFamily="18" charset="2"/>
              </a:rPr>
              <a:t>&lt; </a:t>
            </a:r>
            <a:r>
              <a:rPr lang="th-TH" sz="2200">
                <a:latin typeface="Times New Roman" pitchFamily="18" charset="0"/>
                <a:sym typeface="Symbol" pitchFamily="18" charset="2"/>
              </a:rPr>
              <a:t></a:t>
            </a:r>
            <a:r>
              <a:rPr lang="en-US" sz="2200" baseline="-25000">
                <a:latin typeface="Times New Roman" pitchFamily="18" charset="0"/>
                <a:sym typeface="Symbol" pitchFamily="18" charset="2"/>
              </a:rPr>
              <a:t>th, steam turbine plant</a:t>
            </a:r>
            <a:endParaRPr lang="en-US" sz="2200">
              <a:latin typeface="Times New Roman" pitchFamily="18" charset="0"/>
              <a:sym typeface="Symbol" pitchFamily="18" charset="2"/>
            </a:endParaRPr>
          </a:p>
          <a:p>
            <a:pPr marL="571500" indent="-571500">
              <a:spcBef>
                <a:spcPct val="0"/>
              </a:spcBef>
              <a:buFont typeface="Wingdings" pitchFamily="2" charset="2"/>
              <a:buAutoNum type="arabicPeriod"/>
            </a:pPr>
            <a:r>
              <a:rPr lang="en-US" sz="2200">
                <a:latin typeface="Times New Roman" pitchFamily="18" charset="0"/>
                <a:sym typeface="Symbol" pitchFamily="18" charset="2"/>
              </a:rPr>
              <a:t>steam turbine plant start up time ~ 4 hr</a:t>
            </a:r>
          </a:p>
          <a:p>
            <a:pPr marL="571500" indent="-571500">
              <a:spcBef>
                <a:spcPct val="0"/>
              </a:spcBef>
              <a:buFont typeface="Wingdings" pitchFamily="2" charset="2"/>
              <a:buAutoNum type="arabicPeriod"/>
            </a:pPr>
            <a:r>
              <a:rPr lang="en-US" sz="2200">
                <a:latin typeface="Times New Roman" pitchFamily="18" charset="0"/>
                <a:sym typeface="Symbol" pitchFamily="18" charset="2"/>
              </a:rPr>
              <a:t>gas turbine engine start up time ~ 2 min</a:t>
            </a:r>
          </a:p>
          <a:p>
            <a:pPr marL="571500" indent="-571500">
              <a:spcBef>
                <a:spcPct val="0"/>
              </a:spcBef>
              <a:buFont typeface="Wingdings" pitchFamily="2" charset="2"/>
              <a:buAutoNum type="arabicPeriod"/>
            </a:pPr>
            <a:r>
              <a:rPr lang="en-US" sz="2200">
                <a:latin typeface="Times New Roman" pitchFamily="18" charset="0"/>
                <a:sym typeface="Symbol" pitchFamily="18" charset="2"/>
              </a:rPr>
              <a:t>gas turbine power plants use to serve ‘</a:t>
            </a:r>
            <a:r>
              <a:rPr lang="en-US" sz="2200">
                <a:solidFill>
                  <a:srgbClr val="FF0000"/>
                </a:solidFill>
                <a:latin typeface="Times New Roman" pitchFamily="18" charset="0"/>
                <a:sym typeface="Symbol" pitchFamily="18" charset="2"/>
              </a:rPr>
              <a:t>PEAK LOAD</a:t>
            </a:r>
            <a:r>
              <a:rPr lang="en-US" sz="2200">
                <a:latin typeface="Times New Roman" pitchFamily="18" charset="0"/>
                <a:sym typeface="Symbol" pitchFamily="18" charset="2"/>
              </a:rPr>
              <a:t>’</a:t>
            </a:r>
          </a:p>
          <a:p>
            <a:pPr marL="571500" indent="-571500">
              <a:spcBef>
                <a:spcPct val="0"/>
              </a:spcBef>
              <a:buFont typeface="Wingdings" pitchFamily="2" charset="2"/>
              <a:buAutoNum type="arabicPeriod"/>
            </a:pPr>
            <a:r>
              <a:rPr lang="en-US" sz="2200">
                <a:latin typeface="Times New Roman" pitchFamily="18" charset="0"/>
                <a:sym typeface="Symbol" pitchFamily="18" charset="2"/>
              </a:rPr>
              <a:t>Steam turbine power plants use to serve ‘</a:t>
            </a:r>
            <a:r>
              <a:rPr lang="en-US" sz="2200">
                <a:solidFill>
                  <a:srgbClr val="FF0000"/>
                </a:solidFill>
                <a:latin typeface="Times New Roman" pitchFamily="18" charset="0"/>
                <a:sym typeface="Symbol" pitchFamily="18" charset="2"/>
              </a:rPr>
              <a:t>BASED LOAD</a:t>
            </a:r>
            <a:r>
              <a:rPr lang="en-US" sz="2200">
                <a:latin typeface="Times New Roman" pitchFamily="18" charset="0"/>
                <a:sym typeface="Symbol" pitchFamily="18" charset="2"/>
              </a:rPr>
              <a:t>’</a:t>
            </a:r>
            <a:endParaRPr lang="th-TH" sz="2200">
              <a:latin typeface="Times New Roman" pitchFamily="18" charset="0"/>
              <a:sym typeface="Symbol" pitchFamily="18" charset="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305155">
                                            <p:txEl>
                                              <p:pRg st="0" end="0"/>
                                            </p:txEl>
                                          </p:spTgt>
                                        </p:tgtEl>
                                        <p:attrNameLst>
                                          <p:attrName>style.visibility</p:attrName>
                                        </p:attrNameLst>
                                      </p:cBhvr>
                                      <p:to>
                                        <p:strVal val="visible"/>
                                      </p:to>
                                    </p:set>
                                    <p:animEffect transition="in" filter="wipe(up)">
                                      <p:cBhvr>
                                        <p:cTn id="7" dur="500"/>
                                        <p:tgtEl>
                                          <p:spTgt spid="305155">
                                            <p:txEl>
                                              <p:pRg st="0" end="0"/>
                                            </p:txEl>
                                          </p:spTgt>
                                        </p:tgtEl>
                                      </p:cBhvr>
                                    </p:animEffect>
                                  </p:childTnLst>
                                </p:cTn>
                              </p:par>
                            </p:childTnLst>
                          </p:cTn>
                        </p:par>
                        <p:par>
                          <p:cTn id="8" fill="hold">
                            <p:stCondLst>
                              <p:cond delay="500"/>
                            </p:stCondLst>
                            <p:childTnLst>
                              <p:par>
                                <p:cTn id="9" presetID="22" presetClass="entr" presetSubtype="1" fill="hold" grpId="0" nodeType="afterEffect">
                                  <p:stCondLst>
                                    <p:cond delay="0"/>
                                  </p:stCondLst>
                                  <p:childTnLst>
                                    <p:set>
                                      <p:cBhvr>
                                        <p:cTn id="10" dur="1" fill="hold">
                                          <p:stCondLst>
                                            <p:cond delay="0"/>
                                          </p:stCondLst>
                                        </p:cTn>
                                        <p:tgtEl>
                                          <p:spTgt spid="305155">
                                            <p:txEl>
                                              <p:pRg st="1" end="1"/>
                                            </p:txEl>
                                          </p:spTgt>
                                        </p:tgtEl>
                                        <p:attrNameLst>
                                          <p:attrName>style.visibility</p:attrName>
                                        </p:attrNameLst>
                                      </p:cBhvr>
                                      <p:to>
                                        <p:strVal val="visible"/>
                                      </p:to>
                                    </p:set>
                                    <p:animEffect transition="in" filter="wipe(up)">
                                      <p:cBhvr>
                                        <p:cTn id="11" dur="500"/>
                                        <p:tgtEl>
                                          <p:spTgt spid="305155">
                                            <p:txEl>
                                              <p:pRg st="1" end="1"/>
                                            </p:txEl>
                                          </p:spTgt>
                                        </p:tgtEl>
                                      </p:cBhvr>
                                    </p:animEffect>
                                  </p:childTnLst>
                                </p:cTn>
                              </p:par>
                            </p:childTnLst>
                          </p:cTn>
                        </p:par>
                        <p:par>
                          <p:cTn id="12" fill="hold">
                            <p:stCondLst>
                              <p:cond delay="1000"/>
                            </p:stCondLst>
                            <p:childTnLst>
                              <p:par>
                                <p:cTn id="13" presetID="22" presetClass="entr" presetSubtype="1" fill="hold" grpId="0" nodeType="afterEffect">
                                  <p:stCondLst>
                                    <p:cond delay="0"/>
                                  </p:stCondLst>
                                  <p:childTnLst>
                                    <p:set>
                                      <p:cBhvr>
                                        <p:cTn id="14" dur="1" fill="hold">
                                          <p:stCondLst>
                                            <p:cond delay="0"/>
                                          </p:stCondLst>
                                        </p:cTn>
                                        <p:tgtEl>
                                          <p:spTgt spid="305155">
                                            <p:txEl>
                                              <p:pRg st="2" end="2"/>
                                            </p:txEl>
                                          </p:spTgt>
                                        </p:tgtEl>
                                        <p:attrNameLst>
                                          <p:attrName>style.visibility</p:attrName>
                                        </p:attrNameLst>
                                      </p:cBhvr>
                                      <p:to>
                                        <p:strVal val="visible"/>
                                      </p:to>
                                    </p:set>
                                    <p:animEffect transition="in" filter="wipe(up)">
                                      <p:cBhvr>
                                        <p:cTn id="15" dur="500"/>
                                        <p:tgtEl>
                                          <p:spTgt spid="305155">
                                            <p:txEl>
                                              <p:pRg st="2" end="2"/>
                                            </p:txEl>
                                          </p:spTgt>
                                        </p:tgtEl>
                                      </p:cBhvr>
                                    </p:animEffect>
                                  </p:childTnLst>
                                </p:cTn>
                              </p:par>
                            </p:childTnLst>
                          </p:cTn>
                        </p:par>
                        <p:par>
                          <p:cTn id="16" fill="hold">
                            <p:stCondLst>
                              <p:cond delay="1500"/>
                            </p:stCondLst>
                            <p:childTnLst>
                              <p:par>
                                <p:cTn id="17" presetID="22" presetClass="entr" presetSubtype="1" fill="hold" grpId="0" nodeType="afterEffect">
                                  <p:stCondLst>
                                    <p:cond delay="0"/>
                                  </p:stCondLst>
                                  <p:childTnLst>
                                    <p:set>
                                      <p:cBhvr>
                                        <p:cTn id="18" dur="1" fill="hold">
                                          <p:stCondLst>
                                            <p:cond delay="0"/>
                                          </p:stCondLst>
                                        </p:cTn>
                                        <p:tgtEl>
                                          <p:spTgt spid="305155">
                                            <p:txEl>
                                              <p:pRg st="3" end="3"/>
                                            </p:txEl>
                                          </p:spTgt>
                                        </p:tgtEl>
                                        <p:attrNameLst>
                                          <p:attrName>style.visibility</p:attrName>
                                        </p:attrNameLst>
                                      </p:cBhvr>
                                      <p:to>
                                        <p:strVal val="visible"/>
                                      </p:to>
                                    </p:set>
                                    <p:animEffect transition="in" filter="wipe(up)">
                                      <p:cBhvr>
                                        <p:cTn id="19" dur="500"/>
                                        <p:tgtEl>
                                          <p:spTgt spid="305155">
                                            <p:txEl>
                                              <p:pRg st="3" end="3"/>
                                            </p:txEl>
                                          </p:spTgt>
                                        </p:tgtEl>
                                      </p:cBhvr>
                                    </p:animEffect>
                                  </p:childTnLst>
                                </p:cTn>
                              </p:par>
                            </p:childTnLst>
                          </p:cTn>
                        </p:par>
                        <p:par>
                          <p:cTn id="20" fill="hold">
                            <p:stCondLst>
                              <p:cond delay="2000"/>
                            </p:stCondLst>
                            <p:childTnLst>
                              <p:par>
                                <p:cTn id="21" presetID="22" presetClass="entr" presetSubtype="1" fill="hold" grpId="0" nodeType="afterEffect">
                                  <p:stCondLst>
                                    <p:cond delay="0"/>
                                  </p:stCondLst>
                                  <p:childTnLst>
                                    <p:set>
                                      <p:cBhvr>
                                        <p:cTn id="22" dur="1" fill="hold">
                                          <p:stCondLst>
                                            <p:cond delay="0"/>
                                          </p:stCondLst>
                                        </p:cTn>
                                        <p:tgtEl>
                                          <p:spTgt spid="305155">
                                            <p:txEl>
                                              <p:pRg st="4" end="4"/>
                                            </p:txEl>
                                          </p:spTgt>
                                        </p:tgtEl>
                                        <p:attrNameLst>
                                          <p:attrName>style.visibility</p:attrName>
                                        </p:attrNameLst>
                                      </p:cBhvr>
                                      <p:to>
                                        <p:strVal val="visible"/>
                                      </p:to>
                                    </p:set>
                                    <p:animEffect transition="in" filter="wipe(up)">
                                      <p:cBhvr>
                                        <p:cTn id="23" dur="500"/>
                                        <p:tgtEl>
                                          <p:spTgt spid="305155">
                                            <p:txEl>
                                              <p:pRg st="4" end="4"/>
                                            </p:txEl>
                                          </p:spTgt>
                                        </p:tgtEl>
                                      </p:cBhvr>
                                    </p:animEffect>
                                  </p:childTnLst>
                                </p:cTn>
                              </p:par>
                            </p:childTnLst>
                          </p:cTn>
                        </p:par>
                        <p:par>
                          <p:cTn id="24" fill="hold">
                            <p:stCondLst>
                              <p:cond delay="2500"/>
                            </p:stCondLst>
                            <p:childTnLst>
                              <p:par>
                                <p:cTn id="25" presetID="22" presetClass="entr" presetSubtype="1" fill="hold" grpId="0" nodeType="afterEffect">
                                  <p:stCondLst>
                                    <p:cond delay="0"/>
                                  </p:stCondLst>
                                  <p:childTnLst>
                                    <p:set>
                                      <p:cBhvr>
                                        <p:cTn id="26" dur="1" fill="hold">
                                          <p:stCondLst>
                                            <p:cond delay="0"/>
                                          </p:stCondLst>
                                        </p:cTn>
                                        <p:tgtEl>
                                          <p:spTgt spid="305155">
                                            <p:txEl>
                                              <p:pRg st="5" end="5"/>
                                            </p:txEl>
                                          </p:spTgt>
                                        </p:tgtEl>
                                        <p:attrNameLst>
                                          <p:attrName>style.visibility</p:attrName>
                                        </p:attrNameLst>
                                      </p:cBhvr>
                                      <p:to>
                                        <p:strVal val="visible"/>
                                      </p:to>
                                    </p:set>
                                    <p:animEffect transition="in" filter="wipe(up)">
                                      <p:cBhvr>
                                        <p:cTn id="27" dur="500"/>
                                        <p:tgtEl>
                                          <p:spTgt spid="305155">
                                            <p:txEl>
                                              <p:pRg st="5" end="5"/>
                                            </p:txEl>
                                          </p:spTgt>
                                        </p:tgtEl>
                                      </p:cBhvr>
                                    </p:animEffect>
                                  </p:childTnLst>
                                </p:cTn>
                              </p:par>
                            </p:childTnLst>
                          </p:cTn>
                        </p:par>
                        <p:par>
                          <p:cTn id="28" fill="hold">
                            <p:stCondLst>
                              <p:cond delay="3000"/>
                            </p:stCondLst>
                            <p:childTnLst>
                              <p:par>
                                <p:cTn id="29" presetID="22" presetClass="entr" presetSubtype="1" fill="hold" grpId="0" nodeType="afterEffect">
                                  <p:stCondLst>
                                    <p:cond delay="0"/>
                                  </p:stCondLst>
                                  <p:childTnLst>
                                    <p:set>
                                      <p:cBhvr>
                                        <p:cTn id="30" dur="1" fill="hold">
                                          <p:stCondLst>
                                            <p:cond delay="0"/>
                                          </p:stCondLst>
                                        </p:cTn>
                                        <p:tgtEl>
                                          <p:spTgt spid="305155">
                                            <p:txEl>
                                              <p:pRg st="6" end="6"/>
                                            </p:txEl>
                                          </p:spTgt>
                                        </p:tgtEl>
                                        <p:attrNameLst>
                                          <p:attrName>style.visibility</p:attrName>
                                        </p:attrNameLst>
                                      </p:cBhvr>
                                      <p:to>
                                        <p:strVal val="visible"/>
                                      </p:to>
                                    </p:set>
                                    <p:animEffect transition="in" filter="wipe(up)">
                                      <p:cBhvr>
                                        <p:cTn id="31" dur="500"/>
                                        <p:tgtEl>
                                          <p:spTgt spid="305155">
                                            <p:txEl>
                                              <p:pRg st="6" end="6"/>
                                            </p:txEl>
                                          </p:spTgt>
                                        </p:tgtEl>
                                      </p:cBhvr>
                                    </p:animEffect>
                                  </p:childTnLst>
                                </p:cTn>
                              </p:par>
                            </p:childTnLst>
                          </p:cTn>
                        </p:par>
                        <p:par>
                          <p:cTn id="32" fill="hold">
                            <p:stCondLst>
                              <p:cond delay="3500"/>
                            </p:stCondLst>
                            <p:childTnLst>
                              <p:par>
                                <p:cTn id="33" presetID="22" presetClass="entr" presetSubtype="1" fill="hold" grpId="0" nodeType="afterEffect">
                                  <p:stCondLst>
                                    <p:cond delay="0"/>
                                  </p:stCondLst>
                                  <p:childTnLst>
                                    <p:set>
                                      <p:cBhvr>
                                        <p:cTn id="34" dur="1" fill="hold">
                                          <p:stCondLst>
                                            <p:cond delay="0"/>
                                          </p:stCondLst>
                                        </p:cTn>
                                        <p:tgtEl>
                                          <p:spTgt spid="305155">
                                            <p:txEl>
                                              <p:pRg st="7" end="7"/>
                                            </p:txEl>
                                          </p:spTgt>
                                        </p:tgtEl>
                                        <p:attrNameLst>
                                          <p:attrName>style.visibility</p:attrName>
                                        </p:attrNameLst>
                                      </p:cBhvr>
                                      <p:to>
                                        <p:strVal val="visible"/>
                                      </p:to>
                                    </p:set>
                                    <p:animEffect transition="in" filter="wipe(up)">
                                      <p:cBhvr>
                                        <p:cTn id="35" dur="500"/>
                                        <p:tgtEl>
                                          <p:spTgt spid="305155">
                                            <p:txEl>
                                              <p:pRg st="7" end="7"/>
                                            </p:txEl>
                                          </p:spTgt>
                                        </p:tgtEl>
                                      </p:cBhvr>
                                    </p:animEffect>
                                  </p:childTnLst>
                                </p:cTn>
                              </p:par>
                            </p:childTnLst>
                          </p:cTn>
                        </p:par>
                        <p:par>
                          <p:cTn id="36" fill="hold">
                            <p:stCondLst>
                              <p:cond delay="4000"/>
                            </p:stCondLst>
                            <p:childTnLst>
                              <p:par>
                                <p:cTn id="37" presetID="22" presetClass="entr" presetSubtype="1" fill="hold" grpId="0" nodeType="afterEffect">
                                  <p:stCondLst>
                                    <p:cond delay="0"/>
                                  </p:stCondLst>
                                  <p:childTnLst>
                                    <p:set>
                                      <p:cBhvr>
                                        <p:cTn id="38" dur="1" fill="hold">
                                          <p:stCondLst>
                                            <p:cond delay="0"/>
                                          </p:stCondLst>
                                        </p:cTn>
                                        <p:tgtEl>
                                          <p:spTgt spid="305155">
                                            <p:txEl>
                                              <p:pRg st="8" end="8"/>
                                            </p:txEl>
                                          </p:spTgt>
                                        </p:tgtEl>
                                        <p:attrNameLst>
                                          <p:attrName>style.visibility</p:attrName>
                                        </p:attrNameLst>
                                      </p:cBhvr>
                                      <p:to>
                                        <p:strVal val="visible"/>
                                      </p:to>
                                    </p:set>
                                    <p:animEffect transition="in" filter="wipe(up)">
                                      <p:cBhvr>
                                        <p:cTn id="39" dur="500"/>
                                        <p:tgtEl>
                                          <p:spTgt spid="305155">
                                            <p:txEl>
                                              <p:pRg st="8" end="8"/>
                                            </p:txEl>
                                          </p:spTgt>
                                        </p:tgtEl>
                                      </p:cBhvr>
                                    </p:animEffect>
                                  </p:childTnLst>
                                </p:cTn>
                              </p:par>
                            </p:childTnLst>
                          </p:cTn>
                        </p:par>
                        <p:par>
                          <p:cTn id="40" fill="hold">
                            <p:stCondLst>
                              <p:cond delay="4500"/>
                            </p:stCondLst>
                            <p:childTnLst>
                              <p:par>
                                <p:cTn id="41" presetID="22" presetClass="entr" presetSubtype="1" fill="hold" grpId="0" nodeType="afterEffect">
                                  <p:stCondLst>
                                    <p:cond delay="0"/>
                                  </p:stCondLst>
                                  <p:childTnLst>
                                    <p:set>
                                      <p:cBhvr>
                                        <p:cTn id="42" dur="1" fill="hold">
                                          <p:stCondLst>
                                            <p:cond delay="0"/>
                                          </p:stCondLst>
                                        </p:cTn>
                                        <p:tgtEl>
                                          <p:spTgt spid="305155">
                                            <p:txEl>
                                              <p:pRg st="9" end="9"/>
                                            </p:txEl>
                                          </p:spTgt>
                                        </p:tgtEl>
                                        <p:attrNameLst>
                                          <p:attrName>style.visibility</p:attrName>
                                        </p:attrNameLst>
                                      </p:cBhvr>
                                      <p:to>
                                        <p:strVal val="visible"/>
                                      </p:to>
                                    </p:set>
                                    <p:animEffect transition="in" filter="wipe(up)">
                                      <p:cBhvr>
                                        <p:cTn id="43" dur="500"/>
                                        <p:tgtEl>
                                          <p:spTgt spid="305155">
                                            <p:txEl>
                                              <p:pRg st="9" end="9"/>
                                            </p:txEl>
                                          </p:spTgt>
                                        </p:tgtEl>
                                      </p:cBhvr>
                                    </p:animEffect>
                                  </p:childTnLst>
                                </p:cTn>
                              </p:par>
                            </p:childTnLst>
                          </p:cTn>
                        </p:par>
                        <p:par>
                          <p:cTn id="44" fill="hold">
                            <p:stCondLst>
                              <p:cond delay="5000"/>
                            </p:stCondLst>
                            <p:childTnLst>
                              <p:par>
                                <p:cTn id="45" presetID="22" presetClass="entr" presetSubtype="1" fill="hold" grpId="0" nodeType="afterEffect">
                                  <p:stCondLst>
                                    <p:cond delay="0"/>
                                  </p:stCondLst>
                                  <p:childTnLst>
                                    <p:set>
                                      <p:cBhvr>
                                        <p:cTn id="46" dur="1" fill="hold">
                                          <p:stCondLst>
                                            <p:cond delay="0"/>
                                          </p:stCondLst>
                                        </p:cTn>
                                        <p:tgtEl>
                                          <p:spTgt spid="305155">
                                            <p:txEl>
                                              <p:pRg st="10" end="10"/>
                                            </p:txEl>
                                          </p:spTgt>
                                        </p:tgtEl>
                                        <p:attrNameLst>
                                          <p:attrName>style.visibility</p:attrName>
                                        </p:attrNameLst>
                                      </p:cBhvr>
                                      <p:to>
                                        <p:strVal val="visible"/>
                                      </p:to>
                                    </p:set>
                                    <p:animEffect transition="in" filter="wipe(up)">
                                      <p:cBhvr>
                                        <p:cTn id="47" dur="500"/>
                                        <p:tgtEl>
                                          <p:spTgt spid="305155">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5155"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 name="Footer Placeholder 2"/>
          <p:cNvSpPr>
            <a:spLocks noGrp="1"/>
          </p:cNvSpPr>
          <p:nvPr>
            <p:ph type="ftr" sz="quarter" idx="11"/>
          </p:nvPr>
        </p:nvSpPr>
        <p:spPr/>
        <p:txBody>
          <a:bodyPr/>
          <a:lstStyle/>
          <a:p>
            <a:r>
              <a:rPr lang="en-US" altLang="en-US"/>
              <a:t>รศ.ดร.สมหมาย ปรีเปรม</a:t>
            </a:r>
            <a:endParaRPr lang="th-TH" altLang="en-US"/>
          </a:p>
        </p:txBody>
      </p:sp>
      <p:graphicFrame>
        <p:nvGraphicFramePr>
          <p:cNvPr id="288770" name="Object 2"/>
          <p:cNvGraphicFramePr>
            <a:graphicFrameLocks noChangeAspect="1"/>
          </p:cNvGraphicFramePr>
          <p:nvPr/>
        </p:nvGraphicFramePr>
        <p:xfrm>
          <a:off x="414338" y="2841625"/>
          <a:ext cx="3865562" cy="3330575"/>
        </p:xfrm>
        <a:graphic>
          <a:graphicData uri="http://schemas.openxmlformats.org/presentationml/2006/ole">
            <p:oleObj spid="_x0000_s288770" name="Equation" r:id="rId3" imgW="2857320" imgH="2552400" progId="Equation.3">
              <p:embed/>
            </p:oleObj>
          </a:graphicData>
        </a:graphic>
      </p:graphicFrame>
      <p:graphicFrame>
        <p:nvGraphicFramePr>
          <p:cNvPr id="288773" name="Object 5"/>
          <p:cNvGraphicFramePr>
            <a:graphicFrameLocks noChangeAspect="1"/>
          </p:cNvGraphicFramePr>
          <p:nvPr/>
        </p:nvGraphicFramePr>
        <p:xfrm>
          <a:off x="422275" y="1423988"/>
          <a:ext cx="3848100" cy="1379537"/>
        </p:xfrm>
        <a:graphic>
          <a:graphicData uri="http://schemas.openxmlformats.org/presentationml/2006/ole">
            <p:oleObj spid="_x0000_s288773" name="Equation" r:id="rId4" imgW="3111480" imgH="1143000" progId="Equation.3">
              <p:embed/>
            </p:oleObj>
          </a:graphicData>
        </a:graphic>
      </p:graphicFrame>
      <p:sp>
        <p:nvSpPr>
          <p:cNvPr id="288774" name="Rectangle 6"/>
          <p:cNvSpPr>
            <a:spLocks noChangeArrowheads="1"/>
          </p:cNvSpPr>
          <p:nvPr/>
        </p:nvSpPr>
        <p:spPr bwMode="auto">
          <a:xfrm>
            <a:off x="590550" y="238125"/>
            <a:ext cx="7623175" cy="971550"/>
          </a:xfrm>
          <a:prstGeom prst="rect">
            <a:avLst/>
          </a:prstGeom>
          <a:noFill/>
          <a:ln w="9525">
            <a:noFill/>
            <a:miter lim="800000"/>
            <a:headEnd/>
            <a:tailEnd/>
          </a:ln>
          <a:effectLst/>
        </p:spPr>
        <p:txBody>
          <a:bodyPr/>
          <a:lstStyle/>
          <a:p>
            <a:pPr>
              <a:lnSpc>
                <a:spcPct val="80000"/>
              </a:lnSpc>
            </a:pPr>
            <a:r>
              <a:rPr lang="en-US" sz="3800">
                <a:solidFill>
                  <a:schemeClr val="tx2"/>
                </a:solidFill>
                <a:latin typeface="Times New Roman" pitchFamily="18" charset="0"/>
              </a:rPr>
              <a:t>Summary Review of Relevance Important  Equations</a:t>
            </a:r>
            <a:endParaRPr lang="th-TH" sz="3800">
              <a:solidFill>
                <a:schemeClr val="tx2"/>
              </a:solidFill>
              <a:latin typeface="Times New Roman" pitchFamily="18" charset="0"/>
            </a:endParaRPr>
          </a:p>
        </p:txBody>
      </p:sp>
      <p:grpSp>
        <p:nvGrpSpPr>
          <p:cNvPr id="288777" name="Group 9"/>
          <p:cNvGrpSpPr>
            <a:grpSpLocks/>
          </p:cNvGrpSpPr>
          <p:nvPr/>
        </p:nvGrpSpPr>
        <p:grpSpPr bwMode="auto">
          <a:xfrm>
            <a:off x="4467225" y="1806575"/>
            <a:ext cx="4197350" cy="2851150"/>
            <a:chOff x="2814" y="1138"/>
            <a:chExt cx="2644" cy="1796"/>
          </a:xfrm>
        </p:grpSpPr>
        <p:sp>
          <p:nvSpPr>
            <p:cNvPr id="288775" name="Text Box 7"/>
            <p:cNvSpPr txBox="1">
              <a:spLocks noChangeArrowheads="1"/>
            </p:cNvSpPr>
            <p:nvPr/>
          </p:nvSpPr>
          <p:spPr bwMode="auto">
            <a:xfrm>
              <a:off x="2814" y="1138"/>
              <a:ext cx="2644" cy="1556"/>
            </a:xfrm>
            <a:prstGeom prst="rect">
              <a:avLst/>
            </a:prstGeom>
            <a:noFill/>
            <a:ln w="9525">
              <a:noFill/>
              <a:miter lim="800000"/>
              <a:headEnd/>
              <a:tailEnd/>
            </a:ln>
            <a:effectLst/>
          </p:spPr>
          <p:txBody>
            <a:bodyPr>
              <a:spAutoFit/>
            </a:bodyPr>
            <a:lstStyle/>
            <a:p>
              <a:r>
                <a:rPr lang="en-US" sz="2000" b="1">
                  <a:solidFill>
                    <a:srgbClr val="800080"/>
                  </a:solidFill>
                  <a:latin typeface="Verdana" pitchFamily="34" charset="0"/>
                </a:rPr>
                <a:t>Table A-17</a:t>
              </a:r>
              <a:r>
                <a:rPr lang="en-US">
                  <a:latin typeface="Verdana" pitchFamily="34" charset="0"/>
                </a:rPr>
                <a:t> Ideal gas properties of AIR</a:t>
              </a:r>
            </a:p>
            <a:p>
              <a:r>
                <a:rPr lang="en-US" sz="1400" i="1">
                  <a:solidFill>
                    <a:srgbClr val="FF3300"/>
                  </a:solidFill>
                </a:rPr>
                <a:t>Account for the variation of specific heat with temperature.</a:t>
              </a:r>
              <a:endParaRPr lang="en-US" sz="1400" i="1">
                <a:latin typeface="Verdana" pitchFamily="34" charset="0"/>
              </a:endParaRPr>
            </a:p>
            <a:p>
              <a:r>
                <a:rPr lang="th-TH">
                  <a:latin typeface="Verdana" pitchFamily="34" charset="0"/>
                </a:rPr>
                <a:t>เพื่อความง่ายในการคำนวณหาค่าคุณสมบัติที่เปลี่ยนแปลงใน </a:t>
              </a:r>
              <a:r>
                <a:rPr lang="en-US" sz="1600" i="1">
                  <a:solidFill>
                    <a:srgbClr val="800080"/>
                  </a:solidFill>
                  <a:latin typeface="Verdana" pitchFamily="34" charset="0"/>
                </a:rPr>
                <a:t>isentropic process of ideal gas </a:t>
              </a:r>
              <a:r>
                <a:rPr lang="th-TH">
                  <a:latin typeface="Verdana" pitchFamily="34" charset="0"/>
                </a:rPr>
                <a:t>จึงได้กำหนดค่า </a:t>
              </a:r>
              <a:r>
                <a:rPr lang="en-US">
                  <a:latin typeface="Verdana" pitchFamily="34" charset="0"/>
                </a:rPr>
                <a:t>:</a:t>
              </a:r>
            </a:p>
            <a:p>
              <a:r>
                <a:rPr lang="en-US" i="1">
                  <a:solidFill>
                    <a:srgbClr val="FF3300"/>
                  </a:solidFill>
                  <a:latin typeface="Verdana" pitchFamily="34" charset="0"/>
                </a:rPr>
                <a:t>Relative Pressure, P</a:t>
              </a:r>
              <a:r>
                <a:rPr lang="en-US" i="1" baseline="-25000">
                  <a:solidFill>
                    <a:srgbClr val="FF3300"/>
                  </a:solidFill>
                  <a:latin typeface="Verdana" pitchFamily="34" charset="0"/>
                </a:rPr>
                <a:t>r</a:t>
              </a:r>
            </a:p>
            <a:p>
              <a:r>
                <a:rPr lang="en-US" i="1">
                  <a:solidFill>
                    <a:srgbClr val="FF3300"/>
                  </a:solidFill>
                  <a:latin typeface="Verdana" pitchFamily="34" charset="0"/>
                </a:rPr>
                <a:t>Relative Volume, v</a:t>
              </a:r>
              <a:r>
                <a:rPr lang="en-US" i="1" baseline="-25000">
                  <a:solidFill>
                    <a:srgbClr val="FF3300"/>
                  </a:solidFill>
                  <a:latin typeface="Verdana" pitchFamily="34" charset="0"/>
                </a:rPr>
                <a:t>r</a:t>
              </a:r>
            </a:p>
          </p:txBody>
        </p:sp>
        <p:graphicFrame>
          <p:nvGraphicFramePr>
            <p:cNvPr id="288776" name="Object 8"/>
            <p:cNvGraphicFramePr>
              <a:graphicFrameLocks noChangeAspect="1"/>
            </p:cNvGraphicFramePr>
            <p:nvPr/>
          </p:nvGraphicFramePr>
          <p:xfrm>
            <a:off x="4612" y="2222"/>
            <a:ext cx="518" cy="712"/>
          </p:xfrm>
          <a:graphic>
            <a:graphicData uri="http://schemas.openxmlformats.org/presentationml/2006/ole">
              <p:oleObj spid="_x0000_s288776" name="Equation" r:id="rId5" imgW="609480" imgH="838080" progId="Equation.3">
                <p:embed/>
              </p:oleObj>
            </a:graphicData>
          </a:graphic>
        </p:graphicFrame>
      </p:grpSp>
      <p:graphicFrame>
        <p:nvGraphicFramePr>
          <p:cNvPr id="288778" name="Group 10"/>
          <p:cNvGraphicFramePr>
            <a:graphicFrameLocks noGrp="1"/>
          </p:cNvGraphicFramePr>
          <p:nvPr/>
        </p:nvGraphicFramePr>
        <p:xfrm>
          <a:off x="5175250" y="4799013"/>
          <a:ext cx="2863850" cy="1214437"/>
        </p:xfrm>
        <a:graphic>
          <a:graphicData uri="http://schemas.openxmlformats.org/drawingml/2006/table">
            <a:tbl>
              <a:tblPr/>
              <a:tblGrid>
                <a:gridCol w="487363"/>
                <a:gridCol w="508000"/>
                <a:gridCol w="508000"/>
                <a:gridCol w="508000"/>
                <a:gridCol w="508000"/>
                <a:gridCol w="344487"/>
              </a:tblGrid>
              <a:tr h="180975">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1000" b="1" i="1" u="none" strike="noStrike" cap="none" normalizeH="0" baseline="0" smtClean="0">
                          <a:ln>
                            <a:noFill/>
                          </a:ln>
                          <a:solidFill>
                            <a:srgbClr val="0000CC"/>
                          </a:solidFill>
                          <a:effectLst/>
                          <a:latin typeface="Times New Roman" pitchFamily="18" charset="0"/>
                          <a:cs typeface="Angsana New" pitchFamily="18" charset="-34"/>
                        </a:rPr>
                        <a:t>T</a:t>
                      </a:r>
                      <a:endParaRPr kumimoji="0" lang="th-TH" sz="1000" b="1" i="1" u="none" strike="noStrike" cap="none" normalizeH="0" baseline="0" smtClean="0">
                        <a:ln>
                          <a:noFill/>
                        </a:ln>
                        <a:solidFill>
                          <a:srgbClr val="0000CC"/>
                        </a:solidFill>
                        <a:effectLst/>
                        <a:latin typeface="Times New Roman" pitchFamily="18" charset="0"/>
                        <a:cs typeface="Angsana New" pitchFamily="18" charset="-34"/>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66FF">
                        <a:alpha val="50000"/>
                      </a:srgbClr>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1000" b="1" i="1" u="none" strike="noStrike" cap="none" normalizeH="0" baseline="0" smtClean="0">
                          <a:ln>
                            <a:noFill/>
                          </a:ln>
                          <a:solidFill>
                            <a:srgbClr val="0000CC"/>
                          </a:solidFill>
                          <a:effectLst/>
                          <a:latin typeface="Times New Roman" pitchFamily="18" charset="0"/>
                          <a:cs typeface="Angsana New" pitchFamily="18" charset="-34"/>
                        </a:rPr>
                        <a:t>h</a:t>
                      </a:r>
                      <a:endParaRPr kumimoji="0" lang="th-TH" sz="1000" b="1" i="1" u="none" strike="noStrike" cap="none" normalizeH="0" baseline="0" smtClean="0">
                        <a:ln>
                          <a:noFill/>
                        </a:ln>
                        <a:solidFill>
                          <a:srgbClr val="0000CC"/>
                        </a:solidFill>
                        <a:effectLst/>
                        <a:latin typeface="Times New Roman" pitchFamily="18" charset="0"/>
                        <a:cs typeface="Angsana New" pitchFamily="18" charset="-34"/>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66FF">
                        <a:alpha val="50000"/>
                      </a:srgbClr>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1000" b="1" i="1" u="none" strike="noStrike" cap="none" normalizeH="0" baseline="0" smtClean="0">
                          <a:ln>
                            <a:noFill/>
                          </a:ln>
                          <a:solidFill>
                            <a:srgbClr val="0000CC"/>
                          </a:solidFill>
                          <a:effectLst/>
                          <a:latin typeface="Times New Roman" pitchFamily="18" charset="0"/>
                          <a:cs typeface="Angsana New" pitchFamily="18" charset="-34"/>
                        </a:rPr>
                        <a:t>P</a:t>
                      </a:r>
                      <a:r>
                        <a:rPr kumimoji="0" lang="en-US" sz="1000" b="1" i="1" u="none" strike="noStrike" cap="none" normalizeH="0" baseline="-25000" smtClean="0">
                          <a:ln>
                            <a:noFill/>
                          </a:ln>
                          <a:solidFill>
                            <a:srgbClr val="0000CC"/>
                          </a:solidFill>
                          <a:effectLst/>
                          <a:latin typeface="Times New Roman" pitchFamily="18" charset="0"/>
                          <a:cs typeface="Angsana New" pitchFamily="18" charset="-34"/>
                        </a:rPr>
                        <a:t>r</a:t>
                      </a:r>
                      <a:endParaRPr kumimoji="0" lang="th-TH" sz="1000" b="1" i="1" u="none" strike="noStrike" cap="none" normalizeH="0" baseline="0" smtClean="0">
                        <a:ln>
                          <a:noFill/>
                        </a:ln>
                        <a:solidFill>
                          <a:srgbClr val="0000CC"/>
                        </a:solidFill>
                        <a:effectLst/>
                        <a:latin typeface="Times New Roman" pitchFamily="18" charset="0"/>
                        <a:cs typeface="Angsana New" pitchFamily="18" charset="-34"/>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66FF">
                        <a:alpha val="50000"/>
                      </a:srgbClr>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1000" b="1" i="1" u="none" strike="noStrike" cap="none" normalizeH="0" baseline="0" smtClean="0">
                          <a:ln>
                            <a:noFill/>
                          </a:ln>
                          <a:solidFill>
                            <a:srgbClr val="0000CC"/>
                          </a:solidFill>
                          <a:effectLst/>
                          <a:latin typeface="Times New Roman" pitchFamily="18" charset="0"/>
                          <a:cs typeface="Angsana New" pitchFamily="18" charset="-34"/>
                        </a:rPr>
                        <a:t>u</a:t>
                      </a:r>
                      <a:endParaRPr kumimoji="0" lang="th-TH" sz="1000" b="1" i="1" u="none" strike="noStrike" cap="none" normalizeH="0" baseline="0" smtClean="0">
                        <a:ln>
                          <a:noFill/>
                        </a:ln>
                        <a:solidFill>
                          <a:srgbClr val="0000CC"/>
                        </a:solidFill>
                        <a:effectLst/>
                        <a:latin typeface="Times New Roman" pitchFamily="18" charset="0"/>
                        <a:cs typeface="Angsana New" pitchFamily="18" charset="-34"/>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66FF">
                        <a:alpha val="50000"/>
                      </a:srgbClr>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1000" b="1" i="1" u="none" strike="noStrike" cap="none" normalizeH="0" baseline="0" smtClean="0">
                          <a:ln>
                            <a:noFill/>
                          </a:ln>
                          <a:solidFill>
                            <a:srgbClr val="0000CC"/>
                          </a:solidFill>
                          <a:effectLst/>
                          <a:latin typeface="Times New Roman" pitchFamily="18" charset="0"/>
                          <a:cs typeface="Angsana New" pitchFamily="18" charset="-34"/>
                        </a:rPr>
                        <a:t>v</a:t>
                      </a:r>
                      <a:r>
                        <a:rPr kumimoji="0" lang="en-US" sz="1000" b="1" i="1" u="none" strike="noStrike" cap="none" normalizeH="0" baseline="-25000" smtClean="0">
                          <a:ln>
                            <a:noFill/>
                          </a:ln>
                          <a:solidFill>
                            <a:srgbClr val="0000CC"/>
                          </a:solidFill>
                          <a:effectLst/>
                          <a:latin typeface="Times New Roman" pitchFamily="18" charset="0"/>
                          <a:cs typeface="Angsana New" pitchFamily="18" charset="-34"/>
                        </a:rPr>
                        <a:t>r</a:t>
                      </a:r>
                      <a:endParaRPr kumimoji="0" lang="th-TH" sz="1000" b="1" i="1" u="none" strike="noStrike" cap="none" normalizeH="0" baseline="0" smtClean="0">
                        <a:ln>
                          <a:noFill/>
                        </a:ln>
                        <a:solidFill>
                          <a:srgbClr val="0000CC"/>
                        </a:solidFill>
                        <a:effectLst/>
                        <a:latin typeface="Times New Roman" pitchFamily="18" charset="0"/>
                        <a:cs typeface="Angsana New" pitchFamily="18" charset="-34"/>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66FF">
                        <a:alpha val="50000"/>
                      </a:srgbClr>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1000" b="1" i="1" u="none" strike="noStrike" cap="none" normalizeH="0" baseline="0" smtClean="0">
                          <a:ln>
                            <a:noFill/>
                          </a:ln>
                          <a:solidFill>
                            <a:srgbClr val="0000CC"/>
                          </a:solidFill>
                          <a:effectLst/>
                          <a:latin typeface="Times New Roman" pitchFamily="18" charset="0"/>
                          <a:cs typeface="Angsana New" pitchFamily="18" charset="-34"/>
                        </a:rPr>
                        <a:t>s</a:t>
                      </a:r>
                      <a:r>
                        <a:rPr kumimoji="0" lang="en-US" sz="1000" b="1" i="1" u="none" strike="noStrike" cap="none" normalizeH="0" baseline="30000" smtClean="0">
                          <a:ln>
                            <a:noFill/>
                          </a:ln>
                          <a:solidFill>
                            <a:srgbClr val="0000CC"/>
                          </a:solidFill>
                          <a:effectLst/>
                          <a:latin typeface="Times New Roman" pitchFamily="18" charset="0"/>
                          <a:cs typeface="Angsana New" pitchFamily="18" charset="-34"/>
                        </a:rPr>
                        <a:t>o</a:t>
                      </a:r>
                      <a:endParaRPr kumimoji="0" lang="th-TH" sz="1000" b="1" i="1" u="none" strike="noStrike" cap="none" normalizeH="0" baseline="0" smtClean="0">
                        <a:ln>
                          <a:noFill/>
                        </a:ln>
                        <a:solidFill>
                          <a:srgbClr val="0000CC"/>
                        </a:solidFill>
                        <a:effectLst/>
                        <a:latin typeface="Times New Roman" pitchFamily="18" charset="0"/>
                        <a:cs typeface="Angsana New" pitchFamily="18" charset="-34"/>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66FF">
                        <a:alpha val="50000"/>
                      </a:srgbClr>
                    </a:solidFill>
                  </a:tcPr>
                </a:tc>
              </a:tr>
              <a:tr h="234950">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1000" b="0" i="1" u="none" strike="noStrike" cap="none" normalizeH="0" baseline="0" smtClean="0">
                          <a:ln>
                            <a:noFill/>
                          </a:ln>
                          <a:solidFill>
                            <a:srgbClr val="0000CC"/>
                          </a:solidFill>
                          <a:effectLst/>
                          <a:latin typeface="Times New Roman" pitchFamily="18" charset="0"/>
                          <a:cs typeface="Angsana New" pitchFamily="18" charset="-34"/>
                        </a:rPr>
                        <a:t>Tyyy</a:t>
                      </a:r>
                      <a:endParaRPr kumimoji="0" lang="th-TH" sz="1000" b="0" i="1" u="none" strike="noStrike" cap="none" normalizeH="0" baseline="0" smtClean="0">
                        <a:ln>
                          <a:noFill/>
                        </a:ln>
                        <a:solidFill>
                          <a:srgbClr val="0000CC"/>
                        </a:solidFill>
                        <a:effectLst/>
                        <a:latin typeface="Times New Roman" pitchFamily="18" charset="0"/>
                        <a:cs typeface="Angsana New" pitchFamily="18" charset="-34"/>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alpha val="5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th-TH" sz="1000" b="0" i="1" u="none" strike="noStrike" cap="none" normalizeH="0" baseline="0" smtClean="0">
                        <a:ln>
                          <a:noFill/>
                        </a:ln>
                        <a:solidFill>
                          <a:schemeClr val="tx1"/>
                        </a:solidFill>
                        <a:effectLst/>
                        <a:latin typeface="Times New Roman" pitchFamily="18" charset="0"/>
                        <a:cs typeface="Angsana New" pitchFamily="18" charset="-34"/>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th-TH" sz="1000" b="1" i="1" u="none" strike="noStrike" cap="none" normalizeH="0" baseline="0" smtClean="0">
                        <a:ln>
                          <a:noFill/>
                        </a:ln>
                        <a:solidFill>
                          <a:schemeClr val="tx1"/>
                        </a:solidFill>
                        <a:effectLst/>
                        <a:latin typeface="Times New Roman" pitchFamily="18" charset="0"/>
                        <a:cs typeface="Angsana New" pitchFamily="18" charset="-34"/>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th-TH" sz="1000" b="0" i="1" u="none" strike="noStrike" cap="none" normalizeH="0" baseline="0" smtClean="0">
                        <a:ln>
                          <a:noFill/>
                        </a:ln>
                        <a:solidFill>
                          <a:schemeClr val="tx1"/>
                        </a:solidFill>
                        <a:effectLst/>
                        <a:latin typeface="Times New Roman" pitchFamily="18" charset="0"/>
                        <a:cs typeface="Angsana New" pitchFamily="18" charset="-34"/>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th-TH" sz="1000" b="0" i="1" u="none" strike="noStrike" cap="none" normalizeH="0" baseline="0" smtClean="0">
                        <a:ln>
                          <a:noFill/>
                        </a:ln>
                        <a:solidFill>
                          <a:schemeClr val="tx1"/>
                        </a:solidFill>
                        <a:effectLst/>
                        <a:latin typeface="Times New Roman" pitchFamily="18" charset="0"/>
                        <a:cs typeface="Angsana New" pitchFamily="18" charset="-34"/>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th-TH" sz="1000" b="0" i="0" u="none" strike="noStrike" cap="none" normalizeH="0" baseline="0" smtClean="0">
                        <a:ln>
                          <a:noFill/>
                        </a:ln>
                        <a:solidFill>
                          <a:schemeClr val="tx1"/>
                        </a:solidFill>
                        <a:effectLst/>
                        <a:latin typeface="Times New Roman" pitchFamily="18" charset="0"/>
                        <a:cs typeface="Angsana New" pitchFamily="18" charset="-34"/>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34950">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1000" b="0" i="1" u="none" strike="noStrike" cap="none" normalizeH="0" baseline="0" smtClean="0">
                          <a:ln>
                            <a:noFill/>
                          </a:ln>
                          <a:solidFill>
                            <a:srgbClr val="0000CC"/>
                          </a:solidFill>
                          <a:effectLst/>
                          <a:latin typeface="Times New Roman" pitchFamily="18" charset="0"/>
                          <a:cs typeface="Angsana New" pitchFamily="18" charset="-34"/>
                        </a:rPr>
                        <a:t>T1</a:t>
                      </a:r>
                      <a:endParaRPr kumimoji="0" lang="th-TH" sz="1000" b="0" i="1" u="none" strike="noStrike" cap="none" normalizeH="0" baseline="0" smtClean="0">
                        <a:ln>
                          <a:noFill/>
                        </a:ln>
                        <a:solidFill>
                          <a:srgbClr val="0000CC"/>
                        </a:solidFill>
                        <a:effectLst/>
                        <a:latin typeface="Times New Roman" pitchFamily="18" charset="0"/>
                        <a:cs typeface="Angsana New" pitchFamily="18" charset="-34"/>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alpha val="5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1000" b="0" i="1" u="none" strike="noStrike" cap="none" normalizeH="0" baseline="0" smtClean="0">
                          <a:ln>
                            <a:noFill/>
                          </a:ln>
                          <a:solidFill>
                            <a:schemeClr val="tx1"/>
                          </a:solidFill>
                          <a:effectLst/>
                          <a:latin typeface="Times New Roman" pitchFamily="18" charset="0"/>
                          <a:cs typeface="Angsana New" pitchFamily="18" charset="-34"/>
                        </a:rPr>
                        <a:t>h</a:t>
                      </a:r>
                      <a:r>
                        <a:rPr kumimoji="0" lang="en-US" sz="1000" b="0" i="1" u="none" strike="noStrike" cap="none" normalizeH="0" baseline="-25000" smtClean="0">
                          <a:ln>
                            <a:noFill/>
                          </a:ln>
                          <a:solidFill>
                            <a:schemeClr val="tx1"/>
                          </a:solidFill>
                          <a:effectLst/>
                          <a:latin typeface="Times New Roman" pitchFamily="18" charset="0"/>
                          <a:cs typeface="Angsana New" pitchFamily="18" charset="-34"/>
                        </a:rPr>
                        <a:t>1</a:t>
                      </a:r>
                      <a:endParaRPr kumimoji="0" lang="th-TH" sz="1000" b="0" i="1" u="none" strike="noStrike" cap="none" normalizeH="0" baseline="0" smtClean="0">
                        <a:ln>
                          <a:noFill/>
                        </a:ln>
                        <a:solidFill>
                          <a:schemeClr val="tx1"/>
                        </a:solidFill>
                        <a:effectLst/>
                        <a:latin typeface="Times New Roman" pitchFamily="18" charset="0"/>
                        <a:cs typeface="Angsana New" pitchFamily="18" charset="-34"/>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1000" b="1" i="1" u="none" strike="noStrike" cap="none" normalizeH="0" baseline="0" smtClean="0">
                          <a:ln>
                            <a:noFill/>
                          </a:ln>
                          <a:solidFill>
                            <a:srgbClr val="0000CC"/>
                          </a:solidFill>
                          <a:effectLst/>
                          <a:latin typeface="Times New Roman" pitchFamily="18" charset="0"/>
                          <a:cs typeface="Angsana New" pitchFamily="18" charset="-34"/>
                        </a:rPr>
                        <a:t>P</a:t>
                      </a:r>
                      <a:r>
                        <a:rPr kumimoji="0" lang="en-US" sz="1000" b="1" i="1" u="none" strike="noStrike" cap="none" normalizeH="0" baseline="-25000" smtClean="0">
                          <a:ln>
                            <a:noFill/>
                          </a:ln>
                          <a:solidFill>
                            <a:srgbClr val="0000CC"/>
                          </a:solidFill>
                          <a:effectLst/>
                          <a:latin typeface="Times New Roman" pitchFamily="18" charset="0"/>
                          <a:cs typeface="Angsana New" pitchFamily="18" charset="-34"/>
                        </a:rPr>
                        <a:t>r1</a:t>
                      </a:r>
                      <a:endParaRPr kumimoji="0" lang="th-TH" sz="1000" b="1" i="1" u="none" strike="noStrike" cap="none" normalizeH="0" baseline="0" smtClean="0">
                        <a:ln>
                          <a:noFill/>
                        </a:ln>
                        <a:solidFill>
                          <a:srgbClr val="0000CC"/>
                        </a:solidFill>
                        <a:effectLst/>
                        <a:latin typeface="Times New Roman" pitchFamily="18" charset="0"/>
                        <a:cs typeface="Angsana New" pitchFamily="18" charset="-34"/>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1000" b="0" i="1" u="none" strike="noStrike" cap="none" normalizeH="0" baseline="0" smtClean="0">
                          <a:ln>
                            <a:noFill/>
                          </a:ln>
                          <a:solidFill>
                            <a:schemeClr val="tx1"/>
                          </a:solidFill>
                          <a:effectLst/>
                          <a:latin typeface="Times New Roman" pitchFamily="18" charset="0"/>
                          <a:cs typeface="Angsana New" pitchFamily="18" charset="-34"/>
                        </a:rPr>
                        <a:t>u</a:t>
                      </a:r>
                      <a:r>
                        <a:rPr kumimoji="0" lang="en-US" sz="1000" b="0" i="1" u="none" strike="noStrike" cap="none" normalizeH="0" baseline="-25000" smtClean="0">
                          <a:ln>
                            <a:noFill/>
                          </a:ln>
                          <a:solidFill>
                            <a:schemeClr val="tx1"/>
                          </a:solidFill>
                          <a:effectLst/>
                          <a:latin typeface="Times New Roman" pitchFamily="18" charset="0"/>
                          <a:cs typeface="Angsana New" pitchFamily="18" charset="-34"/>
                        </a:rPr>
                        <a:t>1</a:t>
                      </a:r>
                      <a:endParaRPr kumimoji="0" lang="th-TH" sz="1000" b="0" i="1" u="none" strike="noStrike" cap="none" normalizeH="0" baseline="0" smtClean="0">
                        <a:ln>
                          <a:noFill/>
                        </a:ln>
                        <a:solidFill>
                          <a:schemeClr val="tx1"/>
                        </a:solidFill>
                        <a:effectLst/>
                        <a:latin typeface="Times New Roman" pitchFamily="18" charset="0"/>
                        <a:cs typeface="Angsana New" pitchFamily="18" charset="-34"/>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1000" b="1" i="1" u="none" strike="noStrike" cap="none" normalizeH="0" baseline="0" smtClean="0">
                          <a:ln>
                            <a:noFill/>
                          </a:ln>
                          <a:solidFill>
                            <a:srgbClr val="800080"/>
                          </a:solidFill>
                          <a:effectLst/>
                          <a:latin typeface="Times New Roman" pitchFamily="18" charset="0"/>
                          <a:cs typeface="Angsana New" pitchFamily="18" charset="-34"/>
                        </a:rPr>
                        <a:t>v</a:t>
                      </a:r>
                      <a:r>
                        <a:rPr kumimoji="0" lang="en-US" sz="1000" b="1" i="1" u="none" strike="noStrike" cap="none" normalizeH="0" baseline="-25000" smtClean="0">
                          <a:ln>
                            <a:noFill/>
                          </a:ln>
                          <a:solidFill>
                            <a:srgbClr val="800080"/>
                          </a:solidFill>
                          <a:effectLst/>
                          <a:latin typeface="Times New Roman" pitchFamily="18" charset="0"/>
                          <a:cs typeface="Angsana New" pitchFamily="18" charset="-34"/>
                        </a:rPr>
                        <a:t>r1</a:t>
                      </a:r>
                      <a:endParaRPr kumimoji="0" lang="th-TH" sz="1000" b="1" i="1" u="none" strike="noStrike" cap="none" normalizeH="0" baseline="0" smtClean="0">
                        <a:ln>
                          <a:noFill/>
                        </a:ln>
                        <a:solidFill>
                          <a:srgbClr val="800080"/>
                        </a:solidFill>
                        <a:effectLst/>
                        <a:latin typeface="Times New Roman" pitchFamily="18" charset="0"/>
                        <a:cs typeface="Angsana New" pitchFamily="18" charset="-34"/>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th-TH" sz="1000" b="0" i="0" u="none" strike="noStrike" cap="none" normalizeH="0" baseline="0" smtClean="0">
                        <a:ln>
                          <a:noFill/>
                        </a:ln>
                        <a:solidFill>
                          <a:schemeClr val="tx1"/>
                        </a:solidFill>
                        <a:effectLst/>
                        <a:latin typeface="Times New Roman" pitchFamily="18" charset="0"/>
                        <a:cs typeface="Angsana New" pitchFamily="18" charset="-34"/>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96850">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1000" b="0" i="1" u="none" strike="noStrike" cap="none" normalizeH="0" baseline="0" smtClean="0">
                          <a:ln>
                            <a:noFill/>
                          </a:ln>
                          <a:solidFill>
                            <a:srgbClr val="0000CC"/>
                          </a:solidFill>
                          <a:effectLst/>
                          <a:latin typeface="Times New Roman" pitchFamily="18" charset="0"/>
                          <a:cs typeface="Angsana New" pitchFamily="18" charset="-34"/>
                        </a:rPr>
                        <a:t>Txxx</a:t>
                      </a:r>
                      <a:endParaRPr kumimoji="0" lang="th-TH" sz="1000" b="0" i="1" u="none" strike="noStrike" cap="none" normalizeH="0" baseline="0" smtClean="0">
                        <a:ln>
                          <a:noFill/>
                        </a:ln>
                        <a:solidFill>
                          <a:srgbClr val="0000CC"/>
                        </a:solidFill>
                        <a:effectLst/>
                        <a:latin typeface="Times New Roman" pitchFamily="18" charset="0"/>
                        <a:cs typeface="Angsana New" pitchFamily="18" charset="-34"/>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alpha val="5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th-TH" sz="1000" b="0" i="0" u="none" strike="noStrike" cap="none" normalizeH="0" baseline="0" smtClean="0">
                        <a:ln>
                          <a:noFill/>
                        </a:ln>
                        <a:solidFill>
                          <a:schemeClr val="tx1"/>
                        </a:solidFill>
                        <a:effectLst/>
                        <a:latin typeface="Times New Roman" pitchFamily="18" charset="0"/>
                        <a:cs typeface="Angsana New" pitchFamily="18" charset="-34"/>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th-TH" sz="1000" b="0" i="0" u="none" strike="noStrike" cap="none" normalizeH="0" baseline="0" smtClean="0">
                        <a:ln>
                          <a:noFill/>
                        </a:ln>
                        <a:solidFill>
                          <a:schemeClr val="tx1"/>
                        </a:solidFill>
                        <a:effectLst/>
                        <a:latin typeface="Times New Roman" pitchFamily="18" charset="0"/>
                        <a:cs typeface="Angsana New" pitchFamily="18" charset="-34"/>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th-TH" sz="1000" b="0" i="0" u="none" strike="noStrike" cap="none" normalizeH="0" baseline="0" smtClean="0">
                        <a:ln>
                          <a:noFill/>
                        </a:ln>
                        <a:solidFill>
                          <a:schemeClr val="tx1"/>
                        </a:solidFill>
                        <a:effectLst/>
                        <a:latin typeface="Times New Roman" pitchFamily="18" charset="0"/>
                        <a:cs typeface="Angsana New" pitchFamily="18" charset="-34"/>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th-TH" sz="1000" b="0" i="0" u="none" strike="noStrike" cap="none" normalizeH="0" baseline="0" smtClean="0">
                        <a:ln>
                          <a:noFill/>
                        </a:ln>
                        <a:solidFill>
                          <a:schemeClr val="tx1"/>
                        </a:solidFill>
                        <a:effectLst/>
                        <a:latin typeface="Times New Roman" pitchFamily="18" charset="0"/>
                        <a:cs typeface="Angsana New" pitchFamily="18" charset="-34"/>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th-TH" sz="1000" b="0" i="0" u="none" strike="noStrike" cap="none" normalizeH="0" baseline="0" smtClean="0">
                        <a:ln>
                          <a:noFill/>
                        </a:ln>
                        <a:solidFill>
                          <a:schemeClr val="tx1"/>
                        </a:solidFill>
                        <a:effectLst/>
                        <a:latin typeface="Times New Roman" pitchFamily="18" charset="0"/>
                        <a:cs typeface="Angsana New" pitchFamily="18" charset="-34"/>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38125">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1000" b="0" i="1" u="none" strike="noStrike" cap="none" normalizeH="0" baseline="0" smtClean="0">
                          <a:ln>
                            <a:noFill/>
                          </a:ln>
                          <a:solidFill>
                            <a:srgbClr val="0000CC"/>
                          </a:solidFill>
                          <a:effectLst/>
                          <a:latin typeface="Times New Roman" pitchFamily="18" charset="0"/>
                          <a:cs typeface="Angsana New" pitchFamily="18" charset="-34"/>
                        </a:rPr>
                        <a:t>T2</a:t>
                      </a:r>
                      <a:endParaRPr kumimoji="0" lang="th-TH" sz="1000" b="0" i="1" u="none" strike="noStrike" cap="none" normalizeH="0" baseline="0" smtClean="0">
                        <a:ln>
                          <a:noFill/>
                        </a:ln>
                        <a:solidFill>
                          <a:srgbClr val="0000CC"/>
                        </a:solidFill>
                        <a:effectLst/>
                        <a:latin typeface="Times New Roman" pitchFamily="18" charset="0"/>
                        <a:cs typeface="Angsana New" pitchFamily="18" charset="-34"/>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1">
                        <a:alpha val="5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1000" b="0" i="1" u="none" strike="noStrike" cap="none" normalizeH="0" baseline="0" smtClean="0">
                          <a:ln>
                            <a:noFill/>
                          </a:ln>
                          <a:solidFill>
                            <a:schemeClr val="tx1"/>
                          </a:solidFill>
                          <a:effectLst/>
                          <a:latin typeface="Times New Roman" pitchFamily="18" charset="0"/>
                          <a:cs typeface="Angsana New" pitchFamily="18" charset="-34"/>
                        </a:rPr>
                        <a:t>h</a:t>
                      </a:r>
                      <a:r>
                        <a:rPr kumimoji="0" lang="en-US" sz="1000" b="0" i="1" u="none" strike="noStrike" cap="none" normalizeH="0" baseline="-25000" smtClean="0">
                          <a:ln>
                            <a:noFill/>
                          </a:ln>
                          <a:solidFill>
                            <a:schemeClr val="tx1"/>
                          </a:solidFill>
                          <a:effectLst/>
                          <a:latin typeface="Times New Roman" pitchFamily="18" charset="0"/>
                          <a:cs typeface="Angsana New" pitchFamily="18" charset="-34"/>
                        </a:rPr>
                        <a:t>2</a:t>
                      </a:r>
                      <a:endParaRPr kumimoji="0" lang="th-TH" sz="1000" b="0" i="1" u="none" strike="noStrike" cap="none" normalizeH="0" baseline="0" smtClean="0">
                        <a:ln>
                          <a:noFill/>
                        </a:ln>
                        <a:solidFill>
                          <a:schemeClr val="tx1"/>
                        </a:solidFill>
                        <a:effectLst/>
                        <a:latin typeface="Times New Roman" pitchFamily="18" charset="0"/>
                        <a:cs typeface="Angsana New" pitchFamily="18" charset="-34"/>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1000" b="1" i="1" u="none" strike="noStrike" cap="none" normalizeH="0" baseline="0" smtClean="0">
                          <a:ln>
                            <a:noFill/>
                          </a:ln>
                          <a:solidFill>
                            <a:srgbClr val="0000CC"/>
                          </a:solidFill>
                          <a:effectLst/>
                          <a:latin typeface="Times New Roman" pitchFamily="18" charset="0"/>
                          <a:cs typeface="Angsana New" pitchFamily="18" charset="-34"/>
                        </a:rPr>
                        <a:t>P</a:t>
                      </a:r>
                      <a:r>
                        <a:rPr kumimoji="0" lang="en-US" sz="1000" b="1" i="1" u="none" strike="noStrike" cap="none" normalizeH="0" baseline="-25000" smtClean="0">
                          <a:ln>
                            <a:noFill/>
                          </a:ln>
                          <a:solidFill>
                            <a:srgbClr val="0000CC"/>
                          </a:solidFill>
                          <a:effectLst/>
                          <a:latin typeface="Times New Roman" pitchFamily="18" charset="0"/>
                          <a:cs typeface="Angsana New" pitchFamily="18" charset="-34"/>
                        </a:rPr>
                        <a:t>r2</a:t>
                      </a:r>
                      <a:endParaRPr kumimoji="0" lang="th-TH" sz="1000" b="1" i="1" u="none" strike="noStrike" cap="none" normalizeH="0" baseline="0" smtClean="0">
                        <a:ln>
                          <a:noFill/>
                        </a:ln>
                        <a:solidFill>
                          <a:srgbClr val="0000CC"/>
                        </a:solidFill>
                        <a:effectLst/>
                        <a:latin typeface="Times New Roman" pitchFamily="18" charset="0"/>
                        <a:cs typeface="Angsana New" pitchFamily="18" charset="-34"/>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1000" b="0" i="1" u="none" strike="noStrike" cap="none" normalizeH="0" baseline="0" smtClean="0">
                          <a:ln>
                            <a:noFill/>
                          </a:ln>
                          <a:solidFill>
                            <a:schemeClr val="tx1"/>
                          </a:solidFill>
                          <a:effectLst/>
                          <a:latin typeface="Times New Roman" pitchFamily="18" charset="0"/>
                          <a:cs typeface="Angsana New" pitchFamily="18" charset="-34"/>
                        </a:rPr>
                        <a:t>u</a:t>
                      </a:r>
                      <a:r>
                        <a:rPr kumimoji="0" lang="en-US" sz="1000" b="0" i="1" u="none" strike="noStrike" cap="none" normalizeH="0" baseline="-25000" smtClean="0">
                          <a:ln>
                            <a:noFill/>
                          </a:ln>
                          <a:solidFill>
                            <a:schemeClr val="tx1"/>
                          </a:solidFill>
                          <a:effectLst/>
                          <a:latin typeface="Times New Roman" pitchFamily="18" charset="0"/>
                          <a:cs typeface="Angsana New" pitchFamily="18" charset="-34"/>
                        </a:rPr>
                        <a:t>2</a:t>
                      </a:r>
                      <a:endParaRPr kumimoji="0" lang="th-TH" sz="1000" b="0" i="1" u="none" strike="noStrike" cap="none" normalizeH="0" baseline="0" smtClean="0">
                        <a:ln>
                          <a:noFill/>
                        </a:ln>
                        <a:solidFill>
                          <a:schemeClr val="tx1"/>
                        </a:solidFill>
                        <a:effectLst/>
                        <a:latin typeface="Times New Roman" pitchFamily="18" charset="0"/>
                        <a:cs typeface="Angsana New" pitchFamily="18" charset="-34"/>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1000" b="1" i="1" u="none" strike="noStrike" cap="none" normalizeH="0" baseline="0" smtClean="0">
                          <a:ln>
                            <a:noFill/>
                          </a:ln>
                          <a:solidFill>
                            <a:srgbClr val="800080"/>
                          </a:solidFill>
                          <a:effectLst/>
                          <a:latin typeface="Times New Roman" pitchFamily="18" charset="0"/>
                          <a:cs typeface="Angsana New" pitchFamily="18" charset="-34"/>
                        </a:rPr>
                        <a:t>v</a:t>
                      </a:r>
                      <a:r>
                        <a:rPr kumimoji="0" lang="en-US" sz="1000" b="1" i="1" u="none" strike="noStrike" cap="none" normalizeH="0" baseline="-25000" smtClean="0">
                          <a:ln>
                            <a:noFill/>
                          </a:ln>
                          <a:solidFill>
                            <a:srgbClr val="800080"/>
                          </a:solidFill>
                          <a:effectLst/>
                          <a:latin typeface="Times New Roman" pitchFamily="18" charset="0"/>
                          <a:cs typeface="Angsana New" pitchFamily="18" charset="-34"/>
                        </a:rPr>
                        <a:t>r2</a:t>
                      </a:r>
                      <a:endParaRPr kumimoji="0" lang="th-TH" sz="1000" b="1" i="1" u="none" strike="noStrike" cap="none" normalizeH="0" baseline="0" smtClean="0">
                        <a:ln>
                          <a:noFill/>
                        </a:ln>
                        <a:solidFill>
                          <a:srgbClr val="800080"/>
                        </a:solidFill>
                        <a:effectLst/>
                        <a:latin typeface="Times New Roman" pitchFamily="18" charset="0"/>
                        <a:cs typeface="Angsana New" pitchFamily="18" charset="-34"/>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th-TH" sz="1000" b="0" i="0" u="none" strike="noStrike" cap="none" normalizeH="0" baseline="0" smtClean="0">
                        <a:ln>
                          <a:noFill/>
                        </a:ln>
                        <a:solidFill>
                          <a:schemeClr val="tx1"/>
                        </a:solidFill>
                        <a:effectLst/>
                        <a:latin typeface="Times New Roman" pitchFamily="18" charset="0"/>
                        <a:cs typeface="Angsana New" pitchFamily="18" charset="-34"/>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288773"/>
                                        </p:tgtEl>
                                        <p:attrNameLst>
                                          <p:attrName>style.visibility</p:attrName>
                                        </p:attrNameLst>
                                      </p:cBhvr>
                                      <p:to>
                                        <p:strVal val="visible"/>
                                      </p:to>
                                    </p:set>
                                    <p:animEffect transition="in" filter="fade">
                                      <p:cBhvr>
                                        <p:cTn id="7" dur="1000"/>
                                        <p:tgtEl>
                                          <p:spTgt spid="288773"/>
                                        </p:tgtEl>
                                      </p:cBhvr>
                                    </p:animEffect>
                                  </p:childTnLst>
                                </p:cTn>
                              </p:par>
                            </p:childTnLst>
                          </p:cTn>
                        </p:par>
                        <p:par>
                          <p:cTn id="8" fill="hold">
                            <p:stCondLst>
                              <p:cond delay="1000"/>
                            </p:stCondLst>
                            <p:childTnLst>
                              <p:par>
                                <p:cTn id="9" presetID="21" presetClass="entr" presetSubtype="4" fill="hold" nodeType="afterEffect">
                                  <p:stCondLst>
                                    <p:cond delay="0"/>
                                  </p:stCondLst>
                                  <p:childTnLst>
                                    <p:set>
                                      <p:cBhvr>
                                        <p:cTn id="10" dur="1" fill="hold">
                                          <p:stCondLst>
                                            <p:cond delay="0"/>
                                          </p:stCondLst>
                                        </p:cTn>
                                        <p:tgtEl>
                                          <p:spTgt spid="288770"/>
                                        </p:tgtEl>
                                        <p:attrNameLst>
                                          <p:attrName>style.visibility</p:attrName>
                                        </p:attrNameLst>
                                      </p:cBhvr>
                                      <p:to>
                                        <p:strVal val="visible"/>
                                      </p:to>
                                    </p:set>
                                    <p:animEffect transition="in" filter="wheel(4)">
                                      <p:cBhvr>
                                        <p:cTn id="11" dur="1000"/>
                                        <p:tgtEl>
                                          <p:spTgt spid="288770"/>
                                        </p:tgtEl>
                                      </p:cBhvr>
                                    </p:animEffect>
                                  </p:childTnLst>
                                </p:cTn>
                              </p:par>
                            </p:childTnLst>
                          </p:cTn>
                        </p:par>
                        <p:par>
                          <p:cTn id="12" fill="hold">
                            <p:stCondLst>
                              <p:cond delay="2000"/>
                            </p:stCondLst>
                            <p:childTnLst>
                              <p:par>
                                <p:cTn id="13" presetID="10" presetClass="entr" presetSubtype="0" fill="hold" nodeType="afterEffect">
                                  <p:stCondLst>
                                    <p:cond delay="0"/>
                                  </p:stCondLst>
                                  <p:childTnLst>
                                    <p:set>
                                      <p:cBhvr>
                                        <p:cTn id="14" dur="1" fill="hold">
                                          <p:stCondLst>
                                            <p:cond delay="0"/>
                                          </p:stCondLst>
                                        </p:cTn>
                                        <p:tgtEl>
                                          <p:spTgt spid="288777"/>
                                        </p:tgtEl>
                                        <p:attrNameLst>
                                          <p:attrName>style.visibility</p:attrName>
                                        </p:attrNameLst>
                                      </p:cBhvr>
                                      <p:to>
                                        <p:strVal val="visible"/>
                                      </p:to>
                                    </p:set>
                                    <p:animEffect transition="in" filter="fade">
                                      <p:cBhvr>
                                        <p:cTn id="15" dur="1000"/>
                                        <p:tgtEl>
                                          <p:spTgt spid="288777"/>
                                        </p:tgtEl>
                                      </p:cBhvr>
                                    </p:animEffect>
                                  </p:childTnLst>
                                </p:cTn>
                              </p:par>
                            </p:childTnLst>
                          </p:cTn>
                        </p:par>
                        <p:par>
                          <p:cTn id="16" fill="hold">
                            <p:stCondLst>
                              <p:cond delay="3000"/>
                            </p:stCondLst>
                            <p:childTnLst>
                              <p:par>
                                <p:cTn id="17" presetID="1" presetClass="entr" presetSubtype="0" fill="hold" nodeType="afterEffect">
                                  <p:stCondLst>
                                    <p:cond delay="0"/>
                                  </p:stCondLst>
                                  <p:childTnLst>
                                    <p:set>
                                      <p:cBhvr>
                                        <p:cTn id="18" dur="1" fill="hold">
                                          <p:stCondLst>
                                            <p:cond delay="499"/>
                                          </p:stCondLst>
                                        </p:cTn>
                                        <p:tgtEl>
                                          <p:spTgt spid="28877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 name="Footer Placeholder 2"/>
          <p:cNvSpPr>
            <a:spLocks noGrp="1"/>
          </p:cNvSpPr>
          <p:nvPr>
            <p:ph type="ftr" sz="quarter" idx="11"/>
          </p:nvPr>
        </p:nvSpPr>
        <p:spPr/>
        <p:txBody>
          <a:bodyPr/>
          <a:lstStyle/>
          <a:p>
            <a:r>
              <a:rPr lang="en-US" altLang="en-US"/>
              <a:t>รศ.ดร.สมหมาย ปรีเปรม</a:t>
            </a:r>
            <a:endParaRPr lang="th-TH" altLang="en-US"/>
          </a:p>
        </p:txBody>
      </p:sp>
      <p:grpSp>
        <p:nvGrpSpPr>
          <p:cNvPr id="290819" name="Group 3"/>
          <p:cNvGrpSpPr>
            <a:grpSpLocks/>
          </p:cNvGrpSpPr>
          <p:nvPr/>
        </p:nvGrpSpPr>
        <p:grpSpPr bwMode="auto">
          <a:xfrm>
            <a:off x="758825" y="2927350"/>
            <a:ext cx="3543300" cy="2933700"/>
            <a:chOff x="1162" y="1382"/>
            <a:chExt cx="2232" cy="1848"/>
          </a:xfrm>
        </p:grpSpPr>
        <p:sp>
          <p:nvSpPr>
            <p:cNvPr id="290820" name="Text Box 4"/>
            <p:cNvSpPr txBox="1">
              <a:spLocks noChangeArrowheads="1"/>
            </p:cNvSpPr>
            <p:nvPr/>
          </p:nvSpPr>
          <p:spPr bwMode="auto">
            <a:xfrm>
              <a:off x="1162" y="1382"/>
              <a:ext cx="301" cy="167"/>
            </a:xfrm>
            <a:prstGeom prst="rect">
              <a:avLst/>
            </a:prstGeom>
            <a:noFill/>
            <a:ln w="9525">
              <a:noFill/>
              <a:miter lim="800000"/>
              <a:headEnd/>
              <a:tailEnd/>
            </a:ln>
          </p:spPr>
          <p:txBody>
            <a:bodyPr/>
            <a:lstStyle/>
            <a:p>
              <a:pPr algn="ctr"/>
              <a:r>
                <a:rPr lang="en-US" sz="2000">
                  <a:latin typeface="Comic Sans MS" pitchFamily="66" charset="0"/>
                </a:rPr>
                <a:t>h</a:t>
              </a:r>
              <a:endParaRPr lang="en-US" sz="1600">
                <a:latin typeface="Comic Sans MS" pitchFamily="66" charset="0"/>
                <a:cs typeface="Arial" pitchFamily="34" charset="0"/>
              </a:endParaRPr>
            </a:p>
          </p:txBody>
        </p:sp>
        <p:sp>
          <p:nvSpPr>
            <p:cNvPr id="290821" name="Line 5"/>
            <p:cNvSpPr>
              <a:spLocks noChangeShapeType="1"/>
            </p:cNvSpPr>
            <p:nvPr/>
          </p:nvSpPr>
          <p:spPr bwMode="auto">
            <a:xfrm flipH="1" flipV="1">
              <a:off x="1467" y="1510"/>
              <a:ext cx="10" cy="1513"/>
            </a:xfrm>
            <a:prstGeom prst="line">
              <a:avLst/>
            </a:prstGeom>
            <a:noFill/>
            <a:ln w="57150">
              <a:solidFill>
                <a:srgbClr val="808080"/>
              </a:solidFill>
              <a:round/>
              <a:headEnd/>
              <a:tailEnd type="stealth" w="med" len="med"/>
            </a:ln>
          </p:spPr>
          <p:txBody>
            <a:bodyPr/>
            <a:lstStyle/>
            <a:p>
              <a:endParaRPr lang="th-TH"/>
            </a:p>
          </p:txBody>
        </p:sp>
        <p:sp>
          <p:nvSpPr>
            <p:cNvPr id="290822" name="Line 6"/>
            <p:cNvSpPr>
              <a:spLocks noChangeShapeType="1"/>
            </p:cNvSpPr>
            <p:nvPr/>
          </p:nvSpPr>
          <p:spPr bwMode="auto">
            <a:xfrm flipV="1">
              <a:off x="1471" y="3002"/>
              <a:ext cx="1859" cy="9"/>
            </a:xfrm>
            <a:prstGeom prst="line">
              <a:avLst/>
            </a:prstGeom>
            <a:noFill/>
            <a:ln w="57150">
              <a:solidFill>
                <a:srgbClr val="808080"/>
              </a:solidFill>
              <a:round/>
              <a:headEnd/>
              <a:tailEnd type="stealth" w="med" len="med"/>
            </a:ln>
          </p:spPr>
          <p:txBody>
            <a:bodyPr/>
            <a:lstStyle/>
            <a:p>
              <a:endParaRPr lang="th-TH"/>
            </a:p>
          </p:txBody>
        </p:sp>
        <p:sp>
          <p:nvSpPr>
            <p:cNvPr id="290823" name="Text Box 7"/>
            <p:cNvSpPr txBox="1">
              <a:spLocks noChangeArrowheads="1"/>
            </p:cNvSpPr>
            <p:nvPr/>
          </p:nvSpPr>
          <p:spPr bwMode="auto">
            <a:xfrm>
              <a:off x="3143" y="3063"/>
              <a:ext cx="251" cy="167"/>
            </a:xfrm>
            <a:prstGeom prst="rect">
              <a:avLst/>
            </a:prstGeom>
            <a:noFill/>
            <a:ln w="9525">
              <a:noFill/>
              <a:miter lim="800000"/>
              <a:headEnd/>
              <a:tailEnd/>
            </a:ln>
          </p:spPr>
          <p:txBody>
            <a:bodyPr/>
            <a:lstStyle/>
            <a:p>
              <a:pPr algn="ctr"/>
              <a:r>
                <a:rPr lang="en-US" sz="2400">
                  <a:latin typeface="Comic Sans MS" pitchFamily="66" charset="0"/>
                </a:rPr>
                <a:t>s</a:t>
              </a:r>
              <a:endParaRPr lang="en-US" sz="2400">
                <a:latin typeface="Comic Sans MS" pitchFamily="66" charset="0"/>
                <a:cs typeface="Arial" pitchFamily="34" charset="0"/>
              </a:endParaRPr>
            </a:p>
          </p:txBody>
        </p:sp>
      </p:grpSp>
      <p:grpSp>
        <p:nvGrpSpPr>
          <p:cNvPr id="290825" name="Group 9"/>
          <p:cNvGrpSpPr>
            <a:grpSpLocks/>
          </p:cNvGrpSpPr>
          <p:nvPr/>
        </p:nvGrpSpPr>
        <p:grpSpPr bwMode="auto">
          <a:xfrm>
            <a:off x="2076450" y="4924425"/>
            <a:ext cx="714375" cy="1039813"/>
            <a:chOff x="1992" y="2640"/>
            <a:chExt cx="450" cy="655"/>
          </a:xfrm>
        </p:grpSpPr>
        <p:sp>
          <p:nvSpPr>
            <p:cNvPr id="290826" name="Text Box 10"/>
            <p:cNvSpPr txBox="1">
              <a:spLocks noChangeArrowheads="1"/>
            </p:cNvSpPr>
            <p:nvPr/>
          </p:nvSpPr>
          <p:spPr bwMode="auto">
            <a:xfrm>
              <a:off x="1992" y="3091"/>
              <a:ext cx="450" cy="204"/>
            </a:xfrm>
            <a:prstGeom prst="rect">
              <a:avLst/>
            </a:prstGeom>
            <a:noFill/>
            <a:ln w="9525">
              <a:noFill/>
              <a:miter lim="800000"/>
              <a:headEnd/>
              <a:tailEnd/>
            </a:ln>
          </p:spPr>
          <p:txBody>
            <a:bodyPr/>
            <a:lstStyle/>
            <a:p>
              <a:pPr algn="ctr"/>
              <a:r>
                <a:rPr lang="en-US" sz="1400">
                  <a:latin typeface="Comic Sans MS" pitchFamily="66" charset="0"/>
                </a:rPr>
                <a:t>s</a:t>
              </a:r>
              <a:r>
                <a:rPr lang="en-US" sz="1400" baseline="-25000">
                  <a:latin typeface="Comic Sans MS" pitchFamily="66" charset="0"/>
                </a:rPr>
                <a:t>1</a:t>
              </a:r>
              <a:r>
                <a:rPr lang="en-US" sz="1400">
                  <a:latin typeface="Comic Sans MS" pitchFamily="66" charset="0"/>
                </a:rPr>
                <a:t>=s</a:t>
              </a:r>
              <a:r>
                <a:rPr lang="en-US" sz="1400" baseline="-25000">
                  <a:latin typeface="Comic Sans MS" pitchFamily="66" charset="0"/>
                </a:rPr>
                <a:t>2s </a:t>
              </a:r>
              <a:endParaRPr lang="en-US" sz="1400" baseline="-25000">
                <a:latin typeface="Comic Sans MS" pitchFamily="66" charset="0"/>
                <a:cs typeface="Arial" pitchFamily="34" charset="0"/>
              </a:endParaRPr>
            </a:p>
          </p:txBody>
        </p:sp>
        <p:sp>
          <p:nvSpPr>
            <p:cNvPr id="290827" name="Line 11"/>
            <p:cNvSpPr>
              <a:spLocks noChangeShapeType="1"/>
            </p:cNvSpPr>
            <p:nvPr/>
          </p:nvSpPr>
          <p:spPr bwMode="auto">
            <a:xfrm>
              <a:off x="2199" y="2640"/>
              <a:ext cx="0" cy="465"/>
            </a:xfrm>
            <a:prstGeom prst="line">
              <a:avLst/>
            </a:prstGeom>
            <a:noFill/>
            <a:ln w="9525">
              <a:solidFill>
                <a:srgbClr val="993366"/>
              </a:solidFill>
              <a:prstDash val="dash"/>
              <a:round/>
              <a:headEnd/>
              <a:tailEnd/>
            </a:ln>
            <a:effectLst/>
          </p:spPr>
          <p:txBody>
            <a:bodyPr/>
            <a:lstStyle/>
            <a:p>
              <a:endParaRPr lang="th-TH"/>
            </a:p>
          </p:txBody>
        </p:sp>
      </p:grpSp>
      <p:grpSp>
        <p:nvGrpSpPr>
          <p:cNvPr id="290828" name="Group 12"/>
          <p:cNvGrpSpPr>
            <a:grpSpLocks/>
          </p:cNvGrpSpPr>
          <p:nvPr/>
        </p:nvGrpSpPr>
        <p:grpSpPr bwMode="auto">
          <a:xfrm>
            <a:off x="2801938" y="3484563"/>
            <a:ext cx="452437" cy="2441575"/>
            <a:chOff x="2449" y="1733"/>
            <a:chExt cx="285" cy="1538"/>
          </a:xfrm>
        </p:grpSpPr>
        <p:sp>
          <p:nvSpPr>
            <p:cNvPr id="290829" name="Line 13"/>
            <p:cNvSpPr>
              <a:spLocks noChangeShapeType="1"/>
            </p:cNvSpPr>
            <p:nvPr/>
          </p:nvSpPr>
          <p:spPr bwMode="auto">
            <a:xfrm>
              <a:off x="2572" y="1733"/>
              <a:ext cx="0" cy="1362"/>
            </a:xfrm>
            <a:prstGeom prst="line">
              <a:avLst/>
            </a:prstGeom>
            <a:noFill/>
            <a:ln w="9525">
              <a:solidFill>
                <a:srgbClr val="993366"/>
              </a:solidFill>
              <a:prstDash val="dash"/>
              <a:round/>
              <a:headEnd/>
              <a:tailEnd/>
            </a:ln>
            <a:effectLst/>
          </p:spPr>
          <p:txBody>
            <a:bodyPr/>
            <a:lstStyle/>
            <a:p>
              <a:endParaRPr lang="th-TH"/>
            </a:p>
          </p:txBody>
        </p:sp>
        <p:sp>
          <p:nvSpPr>
            <p:cNvPr id="290830" name="Text Box 14"/>
            <p:cNvSpPr txBox="1">
              <a:spLocks noChangeArrowheads="1"/>
            </p:cNvSpPr>
            <p:nvPr/>
          </p:nvSpPr>
          <p:spPr bwMode="auto">
            <a:xfrm>
              <a:off x="2449" y="3067"/>
              <a:ext cx="285" cy="204"/>
            </a:xfrm>
            <a:prstGeom prst="rect">
              <a:avLst/>
            </a:prstGeom>
            <a:noFill/>
            <a:ln w="9525">
              <a:noFill/>
              <a:miter lim="800000"/>
              <a:headEnd/>
              <a:tailEnd/>
            </a:ln>
          </p:spPr>
          <p:txBody>
            <a:bodyPr/>
            <a:lstStyle/>
            <a:p>
              <a:pPr algn="ctr"/>
              <a:r>
                <a:rPr lang="en-US" sz="1400">
                  <a:latin typeface="Comic Sans MS" pitchFamily="66" charset="0"/>
                </a:rPr>
                <a:t>s</a:t>
              </a:r>
              <a:r>
                <a:rPr lang="en-US" sz="1400" baseline="-25000">
                  <a:latin typeface="Comic Sans MS" pitchFamily="66" charset="0"/>
                </a:rPr>
                <a:t>2</a:t>
              </a:r>
              <a:endParaRPr lang="en-US" sz="1400" baseline="-25000">
                <a:latin typeface="Comic Sans MS" pitchFamily="66" charset="0"/>
                <a:cs typeface="Arial" pitchFamily="34" charset="0"/>
              </a:endParaRPr>
            </a:p>
          </p:txBody>
        </p:sp>
      </p:grpSp>
      <p:grpSp>
        <p:nvGrpSpPr>
          <p:cNvPr id="290831" name="Group 15"/>
          <p:cNvGrpSpPr>
            <a:grpSpLocks/>
          </p:cNvGrpSpPr>
          <p:nvPr/>
        </p:nvGrpSpPr>
        <p:grpSpPr bwMode="auto">
          <a:xfrm>
            <a:off x="2030413" y="4311650"/>
            <a:ext cx="2379662" cy="709613"/>
            <a:chOff x="1963" y="2254"/>
            <a:chExt cx="1499" cy="447"/>
          </a:xfrm>
        </p:grpSpPr>
        <p:sp>
          <p:nvSpPr>
            <p:cNvPr id="290832" name="Text Box 16"/>
            <p:cNvSpPr txBox="1">
              <a:spLocks noChangeArrowheads="1"/>
            </p:cNvSpPr>
            <p:nvPr/>
          </p:nvSpPr>
          <p:spPr bwMode="auto">
            <a:xfrm>
              <a:off x="3170" y="2254"/>
              <a:ext cx="292" cy="167"/>
            </a:xfrm>
            <a:prstGeom prst="rect">
              <a:avLst/>
            </a:prstGeom>
            <a:noFill/>
            <a:ln w="9525">
              <a:noFill/>
              <a:miter lim="800000"/>
              <a:headEnd/>
              <a:tailEnd/>
            </a:ln>
          </p:spPr>
          <p:txBody>
            <a:bodyPr/>
            <a:lstStyle/>
            <a:p>
              <a:pPr algn="ctr"/>
              <a:r>
                <a:rPr lang="en-US">
                  <a:latin typeface="Comic Sans MS" pitchFamily="66" charset="0"/>
                </a:rPr>
                <a:t>P</a:t>
              </a:r>
              <a:r>
                <a:rPr lang="en-US" baseline="-25000">
                  <a:latin typeface="Comic Sans MS" pitchFamily="66" charset="0"/>
                </a:rPr>
                <a:t>1</a:t>
              </a:r>
              <a:endParaRPr lang="en-US" baseline="-25000">
                <a:latin typeface="Comic Sans MS" pitchFamily="66" charset="0"/>
                <a:cs typeface="Arial" pitchFamily="34" charset="0"/>
              </a:endParaRPr>
            </a:p>
          </p:txBody>
        </p:sp>
        <p:sp>
          <p:nvSpPr>
            <p:cNvPr id="290833" name="Line 17"/>
            <p:cNvSpPr>
              <a:spLocks noChangeShapeType="1"/>
            </p:cNvSpPr>
            <p:nvPr/>
          </p:nvSpPr>
          <p:spPr bwMode="auto">
            <a:xfrm flipV="1">
              <a:off x="1963" y="2362"/>
              <a:ext cx="1218" cy="339"/>
            </a:xfrm>
            <a:prstGeom prst="line">
              <a:avLst/>
            </a:prstGeom>
            <a:noFill/>
            <a:ln w="19050">
              <a:solidFill>
                <a:srgbClr val="808080"/>
              </a:solidFill>
              <a:round/>
              <a:headEnd/>
              <a:tailEnd/>
            </a:ln>
            <a:effectLst/>
          </p:spPr>
          <p:txBody>
            <a:bodyPr/>
            <a:lstStyle/>
            <a:p>
              <a:endParaRPr lang="th-TH"/>
            </a:p>
          </p:txBody>
        </p:sp>
      </p:grpSp>
      <p:grpSp>
        <p:nvGrpSpPr>
          <p:cNvPr id="290834" name="Group 18"/>
          <p:cNvGrpSpPr>
            <a:grpSpLocks/>
          </p:cNvGrpSpPr>
          <p:nvPr/>
        </p:nvGrpSpPr>
        <p:grpSpPr bwMode="auto">
          <a:xfrm>
            <a:off x="2413000" y="3143250"/>
            <a:ext cx="781050" cy="1762125"/>
            <a:chOff x="1520" y="1764"/>
            <a:chExt cx="492" cy="1110"/>
          </a:xfrm>
        </p:grpSpPr>
        <p:sp>
          <p:nvSpPr>
            <p:cNvPr id="290835" name="Line 19"/>
            <p:cNvSpPr>
              <a:spLocks noChangeShapeType="1"/>
            </p:cNvSpPr>
            <p:nvPr/>
          </p:nvSpPr>
          <p:spPr bwMode="auto">
            <a:xfrm flipV="1">
              <a:off x="1678" y="2234"/>
              <a:ext cx="47" cy="104"/>
            </a:xfrm>
            <a:prstGeom prst="line">
              <a:avLst/>
            </a:prstGeom>
            <a:noFill/>
            <a:ln w="28575">
              <a:solidFill>
                <a:srgbClr val="0000FF"/>
              </a:solidFill>
              <a:round/>
              <a:headEnd/>
              <a:tailEnd type="triangle" w="med" len="med"/>
            </a:ln>
            <a:effectLst/>
          </p:spPr>
          <p:txBody>
            <a:bodyPr/>
            <a:lstStyle/>
            <a:p>
              <a:endParaRPr lang="th-TH"/>
            </a:p>
          </p:txBody>
        </p:sp>
        <p:grpSp>
          <p:nvGrpSpPr>
            <p:cNvPr id="290836" name="Group 20"/>
            <p:cNvGrpSpPr>
              <a:grpSpLocks/>
            </p:cNvGrpSpPr>
            <p:nvPr/>
          </p:nvGrpSpPr>
          <p:grpSpPr bwMode="auto">
            <a:xfrm>
              <a:off x="1520" y="1764"/>
              <a:ext cx="492" cy="1110"/>
              <a:chOff x="2204" y="1518"/>
              <a:chExt cx="492" cy="1110"/>
            </a:xfrm>
          </p:grpSpPr>
          <p:sp>
            <p:nvSpPr>
              <p:cNvPr id="290837" name="Text Box 21"/>
              <p:cNvSpPr txBox="1">
                <a:spLocks noChangeArrowheads="1"/>
              </p:cNvSpPr>
              <p:nvPr/>
            </p:nvSpPr>
            <p:spPr bwMode="auto">
              <a:xfrm>
                <a:off x="2411" y="1518"/>
                <a:ext cx="285" cy="204"/>
              </a:xfrm>
              <a:prstGeom prst="rect">
                <a:avLst/>
              </a:prstGeom>
              <a:noFill/>
              <a:ln w="9525">
                <a:noFill/>
                <a:miter lim="800000"/>
                <a:headEnd/>
                <a:tailEnd/>
              </a:ln>
            </p:spPr>
            <p:txBody>
              <a:bodyPr/>
              <a:lstStyle/>
              <a:p>
                <a:pPr algn="ctr"/>
                <a:r>
                  <a:rPr lang="en-US" sz="1400">
                    <a:latin typeface="Comic Sans MS" pitchFamily="66" charset="0"/>
                  </a:rPr>
                  <a:t>2</a:t>
                </a:r>
                <a:endParaRPr lang="en-US" sz="1400" baseline="-25000">
                  <a:latin typeface="Comic Sans MS" pitchFamily="66" charset="0"/>
                  <a:cs typeface="Arial" pitchFamily="34" charset="0"/>
                </a:endParaRPr>
              </a:p>
            </p:txBody>
          </p:sp>
          <p:sp>
            <p:nvSpPr>
              <p:cNvPr id="290838" name="Freeform 22"/>
              <p:cNvSpPr>
                <a:spLocks/>
              </p:cNvSpPr>
              <p:nvPr/>
            </p:nvSpPr>
            <p:spPr bwMode="auto">
              <a:xfrm>
                <a:off x="2204" y="1712"/>
                <a:ext cx="372" cy="916"/>
              </a:xfrm>
              <a:custGeom>
                <a:avLst/>
                <a:gdLst/>
                <a:ahLst/>
                <a:cxnLst>
                  <a:cxn ang="0">
                    <a:pos x="0" y="804"/>
                  </a:cxn>
                  <a:cxn ang="0">
                    <a:pos x="32" y="596"/>
                  </a:cxn>
                  <a:cxn ang="0">
                    <a:pos x="88" y="348"/>
                  </a:cxn>
                  <a:cxn ang="0">
                    <a:pos x="168" y="108"/>
                  </a:cxn>
                  <a:cxn ang="0">
                    <a:pos x="216" y="0"/>
                  </a:cxn>
                </a:cxnLst>
                <a:rect l="0" t="0" r="r" b="b"/>
                <a:pathLst>
                  <a:path w="216" h="804">
                    <a:moveTo>
                      <a:pt x="0" y="804"/>
                    </a:moveTo>
                    <a:cubicBezTo>
                      <a:pt x="8" y="738"/>
                      <a:pt x="17" y="672"/>
                      <a:pt x="32" y="596"/>
                    </a:cubicBezTo>
                    <a:cubicBezTo>
                      <a:pt x="47" y="520"/>
                      <a:pt x="65" y="429"/>
                      <a:pt x="88" y="348"/>
                    </a:cubicBezTo>
                    <a:cubicBezTo>
                      <a:pt x="111" y="267"/>
                      <a:pt x="147" y="166"/>
                      <a:pt x="168" y="108"/>
                    </a:cubicBezTo>
                    <a:cubicBezTo>
                      <a:pt x="189" y="50"/>
                      <a:pt x="202" y="25"/>
                      <a:pt x="216" y="0"/>
                    </a:cubicBezTo>
                  </a:path>
                </a:pathLst>
              </a:custGeom>
              <a:noFill/>
              <a:ln w="31750" cap="flat">
                <a:solidFill>
                  <a:srgbClr val="0000FF"/>
                </a:solidFill>
                <a:prstDash val="dash"/>
                <a:round/>
                <a:headEnd/>
                <a:tailEnd/>
              </a:ln>
              <a:effectLst/>
            </p:spPr>
            <p:txBody>
              <a:bodyPr/>
              <a:lstStyle/>
              <a:p>
                <a:endParaRPr lang="th-TH"/>
              </a:p>
            </p:txBody>
          </p:sp>
          <p:sp>
            <p:nvSpPr>
              <p:cNvPr id="290839" name="Oval 23"/>
              <p:cNvSpPr>
                <a:spLocks noChangeArrowheads="1"/>
              </p:cNvSpPr>
              <p:nvPr/>
            </p:nvSpPr>
            <p:spPr bwMode="auto">
              <a:xfrm>
                <a:off x="2530" y="1684"/>
                <a:ext cx="79" cy="75"/>
              </a:xfrm>
              <a:prstGeom prst="ellipse">
                <a:avLst/>
              </a:prstGeom>
              <a:solidFill>
                <a:srgbClr val="FF00FF"/>
              </a:solidFill>
              <a:ln w="9525">
                <a:solidFill>
                  <a:schemeClr val="tx1"/>
                </a:solidFill>
                <a:round/>
                <a:headEnd/>
                <a:tailEnd/>
              </a:ln>
              <a:effectLst/>
            </p:spPr>
            <p:txBody>
              <a:bodyPr wrap="none" anchor="ctr"/>
              <a:lstStyle/>
              <a:p>
                <a:endParaRPr lang="th-TH"/>
              </a:p>
            </p:txBody>
          </p:sp>
        </p:grpSp>
      </p:grpSp>
      <p:grpSp>
        <p:nvGrpSpPr>
          <p:cNvPr id="290840" name="Group 24"/>
          <p:cNvGrpSpPr>
            <a:grpSpLocks/>
          </p:cNvGrpSpPr>
          <p:nvPr/>
        </p:nvGrpSpPr>
        <p:grpSpPr bwMode="auto">
          <a:xfrm>
            <a:off x="2071688" y="3508375"/>
            <a:ext cx="566737" cy="1727200"/>
            <a:chOff x="1989" y="1748"/>
            <a:chExt cx="357" cy="1088"/>
          </a:xfrm>
        </p:grpSpPr>
        <p:sp>
          <p:nvSpPr>
            <p:cNvPr id="290841" name="Line 25"/>
            <p:cNvSpPr>
              <a:spLocks noChangeShapeType="1"/>
            </p:cNvSpPr>
            <p:nvPr/>
          </p:nvSpPr>
          <p:spPr bwMode="auto">
            <a:xfrm flipV="1">
              <a:off x="2200" y="1988"/>
              <a:ext cx="0" cy="648"/>
            </a:xfrm>
            <a:prstGeom prst="line">
              <a:avLst/>
            </a:prstGeom>
            <a:noFill/>
            <a:ln w="38100">
              <a:solidFill>
                <a:srgbClr val="FF0000"/>
              </a:solidFill>
              <a:round/>
              <a:headEnd/>
              <a:tailEnd/>
            </a:ln>
            <a:effectLst/>
          </p:spPr>
          <p:txBody>
            <a:bodyPr/>
            <a:lstStyle/>
            <a:p>
              <a:endParaRPr lang="th-TH"/>
            </a:p>
          </p:txBody>
        </p:sp>
        <p:sp>
          <p:nvSpPr>
            <p:cNvPr id="290842" name="Text Box 26"/>
            <p:cNvSpPr txBox="1">
              <a:spLocks noChangeArrowheads="1"/>
            </p:cNvSpPr>
            <p:nvPr/>
          </p:nvSpPr>
          <p:spPr bwMode="auto">
            <a:xfrm>
              <a:off x="1989" y="2632"/>
              <a:ext cx="285" cy="204"/>
            </a:xfrm>
            <a:prstGeom prst="rect">
              <a:avLst/>
            </a:prstGeom>
            <a:noFill/>
            <a:ln w="9525">
              <a:noFill/>
              <a:miter lim="800000"/>
              <a:headEnd/>
              <a:tailEnd/>
            </a:ln>
          </p:spPr>
          <p:txBody>
            <a:bodyPr/>
            <a:lstStyle/>
            <a:p>
              <a:pPr algn="ctr"/>
              <a:r>
                <a:rPr lang="en-US" sz="1400">
                  <a:latin typeface="Comic Sans MS" pitchFamily="66" charset="0"/>
                </a:rPr>
                <a:t>1</a:t>
              </a:r>
              <a:endParaRPr lang="en-US" sz="1400" baseline="-25000">
                <a:latin typeface="Comic Sans MS" pitchFamily="66" charset="0"/>
                <a:cs typeface="Arial" pitchFamily="34" charset="0"/>
              </a:endParaRPr>
            </a:p>
          </p:txBody>
        </p:sp>
        <p:sp>
          <p:nvSpPr>
            <p:cNvPr id="290843" name="Oval 27"/>
            <p:cNvSpPr>
              <a:spLocks noChangeArrowheads="1"/>
            </p:cNvSpPr>
            <p:nvPr/>
          </p:nvSpPr>
          <p:spPr bwMode="auto">
            <a:xfrm>
              <a:off x="2164" y="2594"/>
              <a:ext cx="79" cy="75"/>
            </a:xfrm>
            <a:prstGeom prst="ellipse">
              <a:avLst/>
            </a:prstGeom>
            <a:solidFill>
              <a:srgbClr val="FF00FF"/>
            </a:solidFill>
            <a:ln w="9525">
              <a:solidFill>
                <a:schemeClr val="tx1"/>
              </a:solidFill>
              <a:round/>
              <a:headEnd/>
              <a:tailEnd/>
            </a:ln>
            <a:effectLst/>
          </p:spPr>
          <p:txBody>
            <a:bodyPr wrap="none" anchor="ctr"/>
            <a:lstStyle/>
            <a:p>
              <a:endParaRPr lang="th-TH"/>
            </a:p>
          </p:txBody>
        </p:sp>
        <p:sp>
          <p:nvSpPr>
            <p:cNvPr id="290844" name="Oval 28"/>
            <p:cNvSpPr>
              <a:spLocks noChangeArrowheads="1"/>
            </p:cNvSpPr>
            <p:nvPr/>
          </p:nvSpPr>
          <p:spPr bwMode="auto">
            <a:xfrm>
              <a:off x="2158" y="1959"/>
              <a:ext cx="79" cy="75"/>
            </a:xfrm>
            <a:prstGeom prst="ellipse">
              <a:avLst/>
            </a:prstGeom>
            <a:solidFill>
              <a:srgbClr val="FF00FF"/>
            </a:solidFill>
            <a:ln w="9525">
              <a:solidFill>
                <a:schemeClr val="tx1"/>
              </a:solidFill>
              <a:round/>
              <a:headEnd/>
              <a:tailEnd/>
            </a:ln>
            <a:effectLst/>
          </p:spPr>
          <p:txBody>
            <a:bodyPr wrap="none" anchor="ctr"/>
            <a:lstStyle/>
            <a:p>
              <a:endParaRPr lang="th-TH"/>
            </a:p>
          </p:txBody>
        </p:sp>
        <p:sp>
          <p:nvSpPr>
            <p:cNvPr id="290845" name="Line 29"/>
            <p:cNvSpPr>
              <a:spLocks noChangeShapeType="1"/>
            </p:cNvSpPr>
            <p:nvPr/>
          </p:nvSpPr>
          <p:spPr bwMode="auto">
            <a:xfrm flipV="1">
              <a:off x="2200" y="2204"/>
              <a:ext cx="0" cy="104"/>
            </a:xfrm>
            <a:prstGeom prst="line">
              <a:avLst/>
            </a:prstGeom>
            <a:noFill/>
            <a:ln w="38100">
              <a:solidFill>
                <a:srgbClr val="FF0000"/>
              </a:solidFill>
              <a:round/>
              <a:headEnd/>
              <a:tailEnd type="triangle" w="med" len="med"/>
            </a:ln>
            <a:effectLst/>
          </p:spPr>
          <p:txBody>
            <a:bodyPr/>
            <a:lstStyle/>
            <a:p>
              <a:endParaRPr lang="th-TH"/>
            </a:p>
          </p:txBody>
        </p:sp>
        <p:sp>
          <p:nvSpPr>
            <p:cNvPr id="290846" name="Text Box 30"/>
            <p:cNvSpPr txBox="1">
              <a:spLocks noChangeArrowheads="1"/>
            </p:cNvSpPr>
            <p:nvPr/>
          </p:nvSpPr>
          <p:spPr bwMode="auto">
            <a:xfrm>
              <a:off x="2061" y="1748"/>
              <a:ext cx="285" cy="204"/>
            </a:xfrm>
            <a:prstGeom prst="rect">
              <a:avLst/>
            </a:prstGeom>
            <a:noFill/>
            <a:ln w="9525">
              <a:noFill/>
              <a:miter lim="800000"/>
              <a:headEnd/>
              <a:tailEnd/>
            </a:ln>
          </p:spPr>
          <p:txBody>
            <a:bodyPr/>
            <a:lstStyle/>
            <a:p>
              <a:pPr algn="ctr"/>
              <a:r>
                <a:rPr lang="en-US" sz="1400">
                  <a:latin typeface="Comic Sans MS" pitchFamily="66" charset="0"/>
                </a:rPr>
                <a:t>2</a:t>
              </a:r>
              <a:r>
                <a:rPr lang="en-US" sz="1400" baseline="-25000">
                  <a:latin typeface="Comic Sans MS" pitchFamily="66" charset="0"/>
                </a:rPr>
                <a:t>s</a:t>
              </a:r>
              <a:endParaRPr lang="en-US" sz="1400" baseline="-25000">
                <a:latin typeface="Comic Sans MS" pitchFamily="66" charset="0"/>
                <a:cs typeface="Arial" pitchFamily="34" charset="0"/>
              </a:endParaRPr>
            </a:p>
          </p:txBody>
        </p:sp>
      </p:grpSp>
      <p:grpSp>
        <p:nvGrpSpPr>
          <p:cNvPr id="290847" name="Group 31"/>
          <p:cNvGrpSpPr>
            <a:grpSpLocks/>
          </p:cNvGrpSpPr>
          <p:nvPr/>
        </p:nvGrpSpPr>
        <p:grpSpPr bwMode="auto">
          <a:xfrm>
            <a:off x="2047875" y="2997200"/>
            <a:ext cx="2020888" cy="1174750"/>
            <a:chOff x="1974" y="1426"/>
            <a:chExt cx="1273" cy="740"/>
          </a:xfrm>
        </p:grpSpPr>
        <p:sp>
          <p:nvSpPr>
            <p:cNvPr id="290848" name="Line 32"/>
            <p:cNvSpPr>
              <a:spLocks noChangeShapeType="1"/>
            </p:cNvSpPr>
            <p:nvPr/>
          </p:nvSpPr>
          <p:spPr bwMode="auto">
            <a:xfrm flipV="1">
              <a:off x="1974" y="1431"/>
              <a:ext cx="993" cy="735"/>
            </a:xfrm>
            <a:prstGeom prst="line">
              <a:avLst/>
            </a:prstGeom>
            <a:noFill/>
            <a:ln w="19050">
              <a:solidFill>
                <a:srgbClr val="808080"/>
              </a:solidFill>
              <a:round/>
              <a:headEnd/>
              <a:tailEnd/>
            </a:ln>
            <a:effectLst/>
          </p:spPr>
          <p:txBody>
            <a:bodyPr/>
            <a:lstStyle/>
            <a:p>
              <a:endParaRPr lang="th-TH"/>
            </a:p>
          </p:txBody>
        </p:sp>
        <p:sp>
          <p:nvSpPr>
            <p:cNvPr id="290849" name="Text Box 33"/>
            <p:cNvSpPr txBox="1">
              <a:spLocks noChangeArrowheads="1"/>
            </p:cNvSpPr>
            <p:nvPr/>
          </p:nvSpPr>
          <p:spPr bwMode="auto">
            <a:xfrm>
              <a:off x="2955" y="1426"/>
              <a:ext cx="292" cy="167"/>
            </a:xfrm>
            <a:prstGeom prst="rect">
              <a:avLst/>
            </a:prstGeom>
            <a:noFill/>
            <a:ln w="9525">
              <a:noFill/>
              <a:miter lim="800000"/>
              <a:headEnd/>
              <a:tailEnd/>
            </a:ln>
          </p:spPr>
          <p:txBody>
            <a:bodyPr/>
            <a:lstStyle/>
            <a:p>
              <a:pPr algn="ctr"/>
              <a:r>
                <a:rPr lang="en-US">
                  <a:latin typeface="Comic Sans MS" pitchFamily="66" charset="0"/>
                </a:rPr>
                <a:t>P</a:t>
              </a:r>
              <a:r>
                <a:rPr lang="en-US" baseline="-25000">
                  <a:latin typeface="Comic Sans MS" pitchFamily="66" charset="0"/>
                </a:rPr>
                <a:t>2</a:t>
              </a:r>
              <a:endParaRPr lang="en-US" baseline="-25000">
                <a:latin typeface="Comic Sans MS" pitchFamily="66" charset="0"/>
                <a:cs typeface="Arial" pitchFamily="34" charset="0"/>
              </a:endParaRPr>
            </a:p>
          </p:txBody>
        </p:sp>
      </p:grpSp>
      <p:grpSp>
        <p:nvGrpSpPr>
          <p:cNvPr id="290850" name="Group 34"/>
          <p:cNvGrpSpPr>
            <a:grpSpLocks/>
          </p:cNvGrpSpPr>
          <p:nvPr/>
        </p:nvGrpSpPr>
        <p:grpSpPr bwMode="auto">
          <a:xfrm>
            <a:off x="731838" y="3322638"/>
            <a:ext cx="2249487" cy="265112"/>
            <a:chOff x="1145" y="1631"/>
            <a:chExt cx="1417" cy="167"/>
          </a:xfrm>
        </p:grpSpPr>
        <p:sp>
          <p:nvSpPr>
            <p:cNvPr id="290851" name="Line 35"/>
            <p:cNvSpPr>
              <a:spLocks noChangeShapeType="1"/>
            </p:cNvSpPr>
            <p:nvPr/>
          </p:nvSpPr>
          <p:spPr bwMode="auto">
            <a:xfrm flipV="1">
              <a:off x="1358" y="1720"/>
              <a:ext cx="1204" cy="17"/>
            </a:xfrm>
            <a:prstGeom prst="line">
              <a:avLst/>
            </a:prstGeom>
            <a:noFill/>
            <a:ln w="9525">
              <a:solidFill>
                <a:srgbClr val="993366"/>
              </a:solidFill>
              <a:prstDash val="dash"/>
              <a:round/>
              <a:headEnd/>
              <a:tailEnd/>
            </a:ln>
            <a:effectLst/>
          </p:spPr>
          <p:txBody>
            <a:bodyPr/>
            <a:lstStyle/>
            <a:p>
              <a:endParaRPr lang="th-TH"/>
            </a:p>
          </p:txBody>
        </p:sp>
        <p:sp>
          <p:nvSpPr>
            <p:cNvPr id="290852" name="Text Box 36"/>
            <p:cNvSpPr txBox="1">
              <a:spLocks noChangeArrowheads="1"/>
            </p:cNvSpPr>
            <p:nvPr/>
          </p:nvSpPr>
          <p:spPr bwMode="auto">
            <a:xfrm>
              <a:off x="1145" y="1631"/>
              <a:ext cx="226" cy="167"/>
            </a:xfrm>
            <a:prstGeom prst="rect">
              <a:avLst/>
            </a:prstGeom>
            <a:noFill/>
            <a:ln w="9525">
              <a:noFill/>
              <a:miter lim="800000"/>
              <a:headEnd/>
              <a:tailEnd/>
            </a:ln>
          </p:spPr>
          <p:txBody>
            <a:bodyPr/>
            <a:lstStyle/>
            <a:p>
              <a:pPr algn="ctr"/>
              <a:r>
                <a:rPr lang="en-US" sz="1400" i="1">
                  <a:latin typeface="Comic Sans MS" pitchFamily="66" charset="0"/>
                </a:rPr>
                <a:t>h</a:t>
              </a:r>
              <a:r>
                <a:rPr lang="en-US" sz="1400" i="1" baseline="-25000">
                  <a:latin typeface="Comic Sans MS" pitchFamily="66" charset="0"/>
                </a:rPr>
                <a:t>2</a:t>
              </a:r>
              <a:endParaRPr lang="en-US" sz="1000" i="1">
                <a:latin typeface="Comic Sans MS" pitchFamily="66" charset="0"/>
                <a:cs typeface="Arial" pitchFamily="34" charset="0"/>
              </a:endParaRPr>
            </a:p>
          </p:txBody>
        </p:sp>
      </p:grpSp>
      <p:grpSp>
        <p:nvGrpSpPr>
          <p:cNvPr id="290853" name="Group 37"/>
          <p:cNvGrpSpPr>
            <a:grpSpLocks/>
          </p:cNvGrpSpPr>
          <p:nvPr/>
        </p:nvGrpSpPr>
        <p:grpSpPr bwMode="auto">
          <a:xfrm>
            <a:off x="655638" y="3754438"/>
            <a:ext cx="1752600" cy="1277937"/>
            <a:chOff x="1097" y="1903"/>
            <a:chExt cx="1104" cy="805"/>
          </a:xfrm>
        </p:grpSpPr>
        <p:sp>
          <p:nvSpPr>
            <p:cNvPr id="290854" name="Line 38"/>
            <p:cNvSpPr>
              <a:spLocks noChangeShapeType="1"/>
            </p:cNvSpPr>
            <p:nvPr/>
          </p:nvSpPr>
          <p:spPr bwMode="auto">
            <a:xfrm flipV="1">
              <a:off x="1354" y="2635"/>
              <a:ext cx="844" cy="12"/>
            </a:xfrm>
            <a:prstGeom prst="line">
              <a:avLst/>
            </a:prstGeom>
            <a:noFill/>
            <a:ln w="9525">
              <a:solidFill>
                <a:srgbClr val="993366"/>
              </a:solidFill>
              <a:prstDash val="dash"/>
              <a:round/>
              <a:headEnd/>
              <a:tailEnd/>
            </a:ln>
            <a:effectLst/>
          </p:spPr>
          <p:txBody>
            <a:bodyPr/>
            <a:lstStyle/>
            <a:p>
              <a:endParaRPr lang="th-TH"/>
            </a:p>
          </p:txBody>
        </p:sp>
        <p:sp>
          <p:nvSpPr>
            <p:cNvPr id="290855" name="Line 39"/>
            <p:cNvSpPr>
              <a:spLocks noChangeShapeType="1"/>
            </p:cNvSpPr>
            <p:nvPr/>
          </p:nvSpPr>
          <p:spPr bwMode="auto">
            <a:xfrm flipV="1">
              <a:off x="1357" y="2000"/>
              <a:ext cx="844" cy="12"/>
            </a:xfrm>
            <a:prstGeom prst="line">
              <a:avLst/>
            </a:prstGeom>
            <a:noFill/>
            <a:ln w="9525">
              <a:solidFill>
                <a:srgbClr val="993366"/>
              </a:solidFill>
              <a:prstDash val="dash"/>
              <a:round/>
              <a:headEnd/>
              <a:tailEnd/>
            </a:ln>
            <a:effectLst/>
          </p:spPr>
          <p:txBody>
            <a:bodyPr/>
            <a:lstStyle/>
            <a:p>
              <a:endParaRPr lang="th-TH"/>
            </a:p>
          </p:txBody>
        </p:sp>
        <p:sp>
          <p:nvSpPr>
            <p:cNvPr id="290856" name="Text Box 40"/>
            <p:cNvSpPr txBox="1">
              <a:spLocks noChangeArrowheads="1"/>
            </p:cNvSpPr>
            <p:nvPr/>
          </p:nvSpPr>
          <p:spPr bwMode="auto">
            <a:xfrm>
              <a:off x="1097" y="1903"/>
              <a:ext cx="303" cy="167"/>
            </a:xfrm>
            <a:prstGeom prst="rect">
              <a:avLst/>
            </a:prstGeom>
            <a:noFill/>
            <a:ln w="9525">
              <a:noFill/>
              <a:miter lim="800000"/>
              <a:headEnd/>
              <a:tailEnd/>
            </a:ln>
          </p:spPr>
          <p:txBody>
            <a:bodyPr/>
            <a:lstStyle/>
            <a:p>
              <a:pPr algn="ctr"/>
              <a:r>
                <a:rPr lang="en-US" sz="1400" i="1">
                  <a:latin typeface="Comic Sans MS" pitchFamily="66" charset="0"/>
                </a:rPr>
                <a:t>h</a:t>
              </a:r>
              <a:r>
                <a:rPr lang="en-US" sz="1400" i="1" baseline="-25000">
                  <a:latin typeface="Comic Sans MS" pitchFamily="66" charset="0"/>
                </a:rPr>
                <a:t>2s</a:t>
              </a:r>
              <a:endParaRPr lang="en-US" sz="1000" i="1">
                <a:latin typeface="Comic Sans MS" pitchFamily="66" charset="0"/>
                <a:cs typeface="Arial" pitchFamily="34" charset="0"/>
              </a:endParaRPr>
            </a:p>
          </p:txBody>
        </p:sp>
        <p:sp>
          <p:nvSpPr>
            <p:cNvPr id="290857" name="Text Box 41"/>
            <p:cNvSpPr txBox="1">
              <a:spLocks noChangeArrowheads="1"/>
            </p:cNvSpPr>
            <p:nvPr/>
          </p:nvSpPr>
          <p:spPr bwMode="auto">
            <a:xfrm>
              <a:off x="1170" y="2541"/>
              <a:ext cx="226" cy="167"/>
            </a:xfrm>
            <a:prstGeom prst="rect">
              <a:avLst/>
            </a:prstGeom>
            <a:noFill/>
            <a:ln w="9525">
              <a:noFill/>
              <a:miter lim="800000"/>
              <a:headEnd/>
              <a:tailEnd/>
            </a:ln>
          </p:spPr>
          <p:txBody>
            <a:bodyPr/>
            <a:lstStyle/>
            <a:p>
              <a:pPr algn="ctr"/>
              <a:r>
                <a:rPr lang="en-US" sz="1400" i="1">
                  <a:latin typeface="Comic Sans MS" pitchFamily="66" charset="0"/>
                </a:rPr>
                <a:t>h</a:t>
              </a:r>
              <a:r>
                <a:rPr lang="en-US" sz="1400" i="1" baseline="-25000">
                  <a:latin typeface="Comic Sans MS" pitchFamily="66" charset="0"/>
                </a:rPr>
                <a:t>1</a:t>
              </a:r>
              <a:endParaRPr lang="en-US" sz="1000" i="1">
                <a:latin typeface="Comic Sans MS" pitchFamily="66" charset="0"/>
                <a:cs typeface="Arial" pitchFamily="34" charset="0"/>
              </a:endParaRPr>
            </a:p>
          </p:txBody>
        </p:sp>
      </p:grpSp>
      <p:grpSp>
        <p:nvGrpSpPr>
          <p:cNvPr id="290858" name="Group 42"/>
          <p:cNvGrpSpPr>
            <a:grpSpLocks/>
          </p:cNvGrpSpPr>
          <p:nvPr/>
        </p:nvGrpSpPr>
        <p:grpSpPr bwMode="auto">
          <a:xfrm>
            <a:off x="1346200" y="3486150"/>
            <a:ext cx="436563" cy="1441450"/>
            <a:chOff x="848" y="1980"/>
            <a:chExt cx="275" cy="908"/>
          </a:xfrm>
        </p:grpSpPr>
        <p:sp>
          <p:nvSpPr>
            <p:cNvPr id="290859" name="Line 43"/>
            <p:cNvSpPr>
              <a:spLocks noChangeShapeType="1"/>
            </p:cNvSpPr>
            <p:nvPr/>
          </p:nvSpPr>
          <p:spPr bwMode="auto">
            <a:xfrm>
              <a:off x="980" y="2534"/>
              <a:ext cx="0" cy="354"/>
            </a:xfrm>
            <a:prstGeom prst="line">
              <a:avLst/>
            </a:prstGeom>
            <a:noFill/>
            <a:ln w="9525">
              <a:solidFill>
                <a:schemeClr val="tx1"/>
              </a:solidFill>
              <a:round/>
              <a:headEnd/>
              <a:tailEnd type="triangle" w="med" len="med"/>
            </a:ln>
            <a:effectLst/>
          </p:spPr>
          <p:txBody>
            <a:bodyPr/>
            <a:lstStyle/>
            <a:p>
              <a:endParaRPr lang="th-TH"/>
            </a:p>
          </p:txBody>
        </p:sp>
        <p:sp>
          <p:nvSpPr>
            <p:cNvPr id="290860" name="Line 44"/>
            <p:cNvSpPr>
              <a:spLocks noChangeShapeType="1"/>
            </p:cNvSpPr>
            <p:nvPr/>
          </p:nvSpPr>
          <p:spPr bwMode="auto">
            <a:xfrm flipV="1">
              <a:off x="980" y="1980"/>
              <a:ext cx="0" cy="388"/>
            </a:xfrm>
            <a:prstGeom prst="line">
              <a:avLst/>
            </a:prstGeom>
            <a:noFill/>
            <a:ln w="9525">
              <a:solidFill>
                <a:schemeClr val="tx1"/>
              </a:solidFill>
              <a:round/>
              <a:headEnd/>
              <a:tailEnd type="triangle" w="med" len="med"/>
            </a:ln>
            <a:effectLst/>
          </p:spPr>
          <p:txBody>
            <a:bodyPr/>
            <a:lstStyle/>
            <a:p>
              <a:endParaRPr lang="th-TH"/>
            </a:p>
          </p:txBody>
        </p:sp>
        <p:sp>
          <p:nvSpPr>
            <p:cNvPr id="290861" name="Text Box 45"/>
            <p:cNvSpPr txBox="1">
              <a:spLocks noChangeArrowheads="1"/>
            </p:cNvSpPr>
            <p:nvPr/>
          </p:nvSpPr>
          <p:spPr bwMode="auto">
            <a:xfrm>
              <a:off x="848" y="2338"/>
              <a:ext cx="275" cy="167"/>
            </a:xfrm>
            <a:prstGeom prst="rect">
              <a:avLst/>
            </a:prstGeom>
            <a:noFill/>
            <a:ln w="9525">
              <a:noFill/>
              <a:miter lim="800000"/>
              <a:headEnd/>
              <a:tailEnd/>
            </a:ln>
          </p:spPr>
          <p:txBody>
            <a:bodyPr/>
            <a:lstStyle/>
            <a:p>
              <a:pPr algn="ctr"/>
              <a:r>
                <a:rPr lang="en-US" sz="1400" i="1">
                  <a:latin typeface="Comic Sans MS" pitchFamily="66" charset="0"/>
                </a:rPr>
                <a:t>w</a:t>
              </a:r>
              <a:r>
                <a:rPr lang="en-US" sz="1400" i="1" baseline="-25000">
                  <a:latin typeface="Comic Sans MS" pitchFamily="66" charset="0"/>
                </a:rPr>
                <a:t>a</a:t>
              </a:r>
              <a:endParaRPr lang="en-US" sz="1000" i="1">
                <a:latin typeface="Comic Sans MS" pitchFamily="66" charset="0"/>
                <a:cs typeface="Arial" pitchFamily="34" charset="0"/>
              </a:endParaRPr>
            </a:p>
          </p:txBody>
        </p:sp>
      </p:grpSp>
      <p:grpSp>
        <p:nvGrpSpPr>
          <p:cNvPr id="290862" name="Group 46"/>
          <p:cNvGrpSpPr>
            <a:grpSpLocks/>
          </p:cNvGrpSpPr>
          <p:nvPr/>
        </p:nvGrpSpPr>
        <p:grpSpPr bwMode="auto">
          <a:xfrm>
            <a:off x="1576388" y="3911600"/>
            <a:ext cx="436562" cy="1011238"/>
            <a:chOff x="1677" y="2002"/>
            <a:chExt cx="275" cy="637"/>
          </a:xfrm>
        </p:grpSpPr>
        <p:sp>
          <p:nvSpPr>
            <p:cNvPr id="290863" name="Line 47"/>
            <p:cNvSpPr>
              <a:spLocks noChangeShapeType="1"/>
            </p:cNvSpPr>
            <p:nvPr/>
          </p:nvSpPr>
          <p:spPr bwMode="auto">
            <a:xfrm>
              <a:off x="1827" y="2419"/>
              <a:ext cx="0" cy="220"/>
            </a:xfrm>
            <a:prstGeom prst="line">
              <a:avLst/>
            </a:prstGeom>
            <a:noFill/>
            <a:ln w="9525">
              <a:solidFill>
                <a:schemeClr val="tx1"/>
              </a:solidFill>
              <a:round/>
              <a:headEnd/>
              <a:tailEnd type="triangle" w="med" len="med"/>
            </a:ln>
            <a:effectLst/>
          </p:spPr>
          <p:txBody>
            <a:bodyPr/>
            <a:lstStyle/>
            <a:p>
              <a:endParaRPr lang="th-TH"/>
            </a:p>
          </p:txBody>
        </p:sp>
        <p:sp>
          <p:nvSpPr>
            <p:cNvPr id="290864" name="Text Box 48"/>
            <p:cNvSpPr txBox="1">
              <a:spLocks noChangeArrowheads="1"/>
            </p:cNvSpPr>
            <p:nvPr/>
          </p:nvSpPr>
          <p:spPr bwMode="auto">
            <a:xfrm>
              <a:off x="1677" y="2230"/>
              <a:ext cx="275" cy="167"/>
            </a:xfrm>
            <a:prstGeom prst="rect">
              <a:avLst/>
            </a:prstGeom>
            <a:noFill/>
            <a:ln w="9525">
              <a:noFill/>
              <a:miter lim="800000"/>
              <a:headEnd/>
              <a:tailEnd/>
            </a:ln>
          </p:spPr>
          <p:txBody>
            <a:bodyPr/>
            <a:lstStyle/>
            <a:p>
              <a:pPr algn="ctr"/>
              <a:r>
                <a:rPr lang="en-US" sz="1400" i="1">
                  <a:latin typeface="Comic Sans MS" pitchFamily="66" charset="0"/>
                </a:rPr>
                <a:t>w</a:t>
              </a:r>
              <a:r>
                <a:rPr lang="en-US" sz="1400" i="1" baseline="-25000">
                  <a:latin typeface="Comic Sans MS" pitchFamily="66" charset="0"/>
                </a:rPr>
                <a:t>s</a:t>
              </a:r>
              <a:endParaRPr lang="en-US" sz="1000" i="1">
                <a:latin typeface="Comic Sans MS" pitchFamily="66" charset="0"/>
                <a:cs typeface="Arial" pitchFamily="34" charset="0"/>
              </a:endParaRPr>
            </a:p>
          </p:txBody>
        </p:sp>
        <p:sp>
          <p:nvSpPr>
            <p:cNvPr id="290865" name="Line 49"/>
            <p:cNvSpPr>
              <a:spLocks noChangeShapeType="1"/>
            </p:cNvSpPr>
            <p:nvPr/>
          </p:nvSpPr>
          <p:spPr bwMode="auto">
            <a:xfrm flipV="1">
              <a:off x="1827" y="2002"/>
              <a:ext cx="0" cy="263"/>
            </a:xfrm>
            <a:prstGeom prst="line">
              <a:avLst/>
            </a:prstGeom>
            <a:noFill/>
            <a:ln w="9525">
              <a:solidFill>
                <a:schemeClr val="tx1"/>
              </a:solidFill>
              <a:round/>
              <a:headEnd/>
              <a:tailEnd type="triangle" w="med" len="med"/>
            </a:ln>
            <a:effectLst/>
          </p:spPr>
          <p:txBody>
            <a:bodyPr/>
            <a:lstStyle/>
            <a:p>
              <a:endParaRPr lang="th-TH"/>
            </a:p>
          </p:txBody>
        </p:sp>
      </p:grpSp>
      <p:grpSp>
        <p:nvGrpSpPr>
          <p:cNvPr id="290866" name="Group 50"/>
          <p:cNvGrpSpPr>
            <a:grpSpLocks/>
          </p:cNvGrpSpPr>
          <p:nvPr/>
        </p:nvGrpSpPr>
        <p:grpSpPr bwMode="auto">
          <a:xfrm>
            <a:off x="2400300" y="4184650"/>
            <a:ext cx="1495425" cy="393700"/>
            <a:chOff x="2196" y="2174"/>
            <a:chExt cx="942" cy="248"/>
          </a:xfrm>
        </p:grpSpPr>
        <p:sp>
          <p:nvSpPr>
            <p:cNvPr id="290867" name="Text Box 51"/>
            <p:cNvSpPr txBox="1">
              <a:spLocks noChangeArrowheads="1"/>
            </p:cNvSpPr>
            <p:nvPr/>
          </p:nvSpPr>
          <p:spPr bwMode="auto">
            <a:xfrm>
              <a:off x="2527" y="2174"/>
              <a:ext cx="611" cy="248"/>
            </a:xfrm>
            <a:prstGeom prst="rect">
              <a:avLst/>
            </a:prstGeom>
            <a:noFill/>
            <a:ln w="9525">
              <a:noFill/>
              <a:miter lim="800000"/>
              <a:headEnd/>
              <a:tailEnd/>
            </a:ln>
          </p:spPr>
          <p:txBody>
            <a:bodyPr/>
            <a:lstStyle/>
            <a:p>
              <a:pPr algn="ctr"/>
              <a:r>
                <a:rPr lang="en-US" sz="1000" i="1">
                  <a:latin typeface="Comic Sans MS" pitchFamily="66" charset="0"/>
                </a:rPr>
                <a:t>Isentropic Process</a:t>
              </a:r>
              <a:endParaRPr lang="en-US" sz="800" i="1">
                <a:latin typeface="Comic Sans MS" pitchFamily="66" charset="0"/>
                <a:cs typeface="Arial" pitchFamily="34" charset="0"/>
              </a:endParaRPr>
            </a:p>
          </p:txBody>
        </p:sp>
        <p:sp>
          <p:nvSpPr>
            <p:cNvPr id="290868" name="Line 52"/>
            <p:cNvSpPr>
              <a:spLocks noChangeShapeType="1"/>
            </p:cNvSpPr>
            <p:nvPr/>
          </p:nvSpPr>
          <p:spPr bwMode="auto">
            <a:xfrm flipH="1">
              <a:off x="2196" y="2241"/>
              <a:ext cx="411" cy="99"/>
            </a:xfrm>
            <a:prstGeom prst="line">
              <a:avLst/>
            </a:prstGeom>
            <a:noFill/>
            <a:ln w="6350">
              <a:solidFill>
                <a:schemeClr val="tx1"/>
              </a:solidFill>
              <a:round/>
              <a:headEnd/>
              <a:tailEnd type="triangle" w="med" len="med"/>
            </a:ln>
            <a:effectLst/>
          </p:spPr>
          <p:txBody>
            <a:bodyPr/>
            <a:lstStyle/>
            <a:p>
              <a:endParaRPr lang="th-TH"/>
            </a:p>
          </p:txBody>
        </p:sp>
      </p:grpSp>
      <p:grpSp>
        <p:nvGrpSpPr>
          <p:cNvPr id="290869" name="Group 53"/>
          <p:cNvGrpSpPr>
            <a:grpSpLocks/>
          </p:cNvGrpSpPr>
          <p:nvPr/>
        </p:nvGrpSpPr>
        <p:grpSpPr bwMode="auto">
          <a:xfrm>
            <a:off x="2806700" y="3514725"/>
            <a:ext cx="1319213" cy="393700"/>
            <a:chOff x="2452" y="1752"/>
            <a:chExt cx="831" cy="248"/>
          </a:xfrm>
        </p:grpSpPr>
        <p:sp>
          <p:nvSpPr>
            <p:cNvPr id="290870" name="Text Box 54"/>
            <p:cNvSpPr txBox="1">
              <a:spLocks noChangeArrowheads="1"/>
            </p:cNvSpPr>
            <p:nvPr/>
          </p:nvSpPr>
          <p:spPr bwMode="auto">
            <a:xfrm>
              <a:off x="2750" y="1752"/>
              <a:ext cx="533" cy="248"/>
            </a:xfrm>
            <a:prstGeom prst="rect">
              <a:avLst/>
            </a:prstGeom>
            <a:noFill/>
            <a:ln w="9525">
              <a:noFill/>
              <a:miter lim="800000"/>
              <a:headEnd/>
              <a:tailEnd/>
            </a:ln>
          </p:spPr>
          <p:txBody>
            <a:bodyPr/>
            <a:lstStyle/>
            <a:p>
              <a:pPr algn="ctr"/>
              <a:r>
                <a:rPr lang="en-US" sz="1000" i="1">
                  <a:latin typeface="Comic Sans MS" pitchFamily="66" charset="0"/>
                </a:rPr>
                <a:t>Actual Process</a:t>
              </a:r>
              <a:endParaRPr lang="en-US" sz="800" i="1">
                <a:latin typeface="Comic Sans MS" pitchFamily="66" charset="0"/>
                <a:cs typeface="Arial" pitchFamily="34" charset="0"/>
              </a:endParaRPr>
            </a:p>
          </p:txBody>
        </p:sp>
        <p:sp>
          <p:nvSpPr>
            <p:cNvPr id="290871" name="Line 55"/>
            <p:cNvSpPr>
              <a:spLocks noChangeShapeType="1"/>
            </p:cNvSpPr>
            <p:nvPr/>
          </p:nvSpPr>
          <p:spPr bwMode="auto">
            <a:xfrm flipH="1">
              <a:off x="2452" y="1921"/>
              <a:ext cx="375" cy="18"/>
            </a:xfrm>
            <a:prstGeom prst="line">
              <a:avLst/>
            </a:prstGeom>
            <a:noFill/>
            <a:ln w="6350">
              <a:solidFill>
                <a:schemeClr val="tx1"/>
              </a:solidFill>
              <a:round/>
              <a:headEnd/>
              <a:tailEnd type="triangle" w="med" len="med"/>
            </a:ln>
            <a:effectLst/>
          </p:spPr>
          <p:txBody>
            <a:bodyPr/>
            <a:lstStyle/>
            <a:p>
              <a:endParaRPr lang="th-TH"/>
            </a:p>
          </p:txBody>
        </p:sp>
      </p:grpSp>
      <p:grpSp>
        <p:nvGrpSpPr>
          <p:cNvPr id="290872" name="Group 56"/>
          <p:cNvGrpSpPr>
            <a:grpSpLocks/>
          </p:cNvGrpSpPr>
          <p:nvPr/>
        </p:nvGrpSpPr>
        <p:grpSpPr bwMode="auto">
          <a:xfrm>
            <a:off x="4779963" y="2947988"/>
            <a:ext cx="3543300" cy="2933700"/>
            <a:chOff x="1162" y="1382"/>
            <a:chExt cx="2232" cy="1848"/>
          </a:xfrm>
        </p:grpSpPr>
        <p:sp>
          <p:nvSpPr>
            <p:cNvPr id="290873" name="Text Box 57"/>
            <p:cNvSpPr txBox="1">
              <a:spLocks noChangeArrowheads="1"/>
            </p:cNvSpPr>
            <p:nvPr/>
          </p:nvSpPr>
          <p:spPr bwMode="auto">
            <a:xfrm>
              <a:off x="1162" y="1382"/>
              <a:ext cx="301" cy="167"/>
            </a:xfrm>
            <a:prstGeom prst="rect">
              <a:avLst/>
            </a:prstGeom>
            <a:noFill/>
            <a:ln w="9525">
              <a:noFill/>
              <a:miter lim="800000"/>
              <a:headEnd/>
              <a:tailEnd/>
            </a:ln>
          </p:spPr>
          <p:txBody>
            <a:bodyPr/>
            <a:lstStyle/>
            <a:p>
              <a:pPr algn="ctr"/>
              <a:r>
                <a:rPr lang="en-US" sz="2000">
                  <a:latin typeface="Comic Sans MS" pitchFamily="66" charset="0"/>
                </a:rPr>
                <a:t>T</a:t>
              </a:r>
              <a:endParaRPr lang="en-US" sz="1600">
                <a:latin typeface="Comic Sans MS" pitchFamily="66" charset="0"/>
                <a:cs typeface="Arial" pitchFamily="34" charset="0"/>
              </a:endParaRPr>
            </a:p>
          </p:txBody>
        </p:sp>
        <p:sp>
          <p:nvSpPr>
            <p:cNvPr id="290874" name="Line 58"/>
            <p:cNvSpPr>
              <a:spLocks noChangeShapeType="1"/>
            </p:cNvSpPr>
            <p:nvPr/>
          </p:nvSpPr>
          <p:spPr bwMode="auto">
            <a:xfrm flipH="1" flipV="1">
              <a:off x="1467" y="1510"/>
              <a:ext cx="10" cy="1513"/>
            </a:xfrm>
            <a:prstGeom prst="line">
              <a:avLst/>
            </a:prstGeom>
            <a:noFill/>
            <a:ln w="57150">
              <a:solidFill>
                <a:srgbClr val="808080"/>
              </a:solidFill>
              <a:round/>
              <a:headEnd/>
              <a:tailEnd type="stealth" w="med" len="med"/>
            </a:ln>
          </p:spPr>
          <p:txBody>
            <a:bodyPr/>
            <a:lstStyle/>
            <a:p>
              <a:endParaRPr lang="th-TH"/>
            </a:p>
          </p:txBody>
        </p:sp>
        <p:sp>
          <p:nvSpPr>
            <p:cNvPr id="290875" name="Line 59"/>
            <p:cNvSpPr>
              <a:spLocks noChangeShapeType="1"/>
            </p:cNvSpPr>
            <p:nvPr/>
          </p:nvSpPr>
          <p:spPr bwMode="auto">
            <a:xfrm flipV="1">
              <a:off x="1471" y="3002"/>
              <a:ext cx="1859" cy="9"/>
            </a:xfrm>
            <a:prstGeom prst="line">
              <a:avLst/>
            </a:prstGeom>
            <a:noFill/>
            <a:ln w="57150">
              <a:solidFill>
                <a:srgbClr val="808080"/>
              </a:solidFill>
              <a:round/>
              <a:headEnd/>
              <a:tailEnd type="stealth" w="med" len="med"/>
            </a:ln>
          </p:spPr>
          <p:txBody>
            <a:bodyPr/>
            <a:lstStyle/>
            <a:p>
              <a:endParaRPr lang="th-TH"/>
            </a:p>
          </p:txBody>
        </p:sp>
        <p:sp>
          <p:nvSpPr>
            <p:cNvPr id="290876" name="Text Box 60"/>
            <p:cNvSpPr txBox="1">
              <a:spLocks noChangeArrowheads="1"/>
            </p:cNvSpPr>
            <p:nvPr/>
          </p:nvSpPr>
          <p:spPr bwMode="auto">
            <a:xfrm>
              <a:off x="3143" y="3063"/>
              <a:ext cx="251" cy="167"/>
            </a:xfrm>
            <a:prstGeom prst="rect">
              <a:avLst/>
            </a:prstGeom>
            <a:noFill/>
            <a:ln w="9525">
              <a:noFill/>
              <a:miter lim="800000"/>
              <a:headEnd/>
              <a:tailEnd/>
            </a:ln>
          </p:spPr>
          <p:txBody>
            <a:bodyPr/>
            <a:lstStyle/>
            <a:p>
              <a:pPr algn="ctr"/>
              <a:r>
                <a:rPr lang="en-US" sz="2400">
                  <a:latin typeface="Comic Sans MS" pitchFamily="66" charset="0"/>
                </a:rPr>
                <a:t>s</a:t>
              </a:r>
              <a:endParaRPr lang="en-US" sz="2400">
                <a:latin typeface="Comic Sans MS" pitchFamily="66" charset="0"/>
                <a:cs typeface="Arial" pitchFamily="34" charset="0"/>
              </a:endParaRPr>
            </a:p>
          </p:txBody>
        </p:sp>
      </p:grpSp>
      <p:grpSp>
        <p:nvGrpSpPr>
          <p:cNvPr id="290877" name="Group 61"/>
          <p:cNvGrpSpPr>
            <a:grpSpLocks/>
          </p:cNvGrpSpPr>
          <p:nvPr/>
        </p:nvGrpSpPr>
        <p:grpSpPr bwMode="auto">
          <a:xfrm>
            <a:off x="6097588" y="4945063"/>
            <a:ext cx="714375" cy="1039812"/>
            <a:chOff x="1992" y="2640"/>
            <a:chExt cx="450" cy="655"/>
          </a:xfrm>
        </p:grpSpPr>
        <p:sp>
          <p:nvSpPr>
            <p:cNvPr id="290878" name="Text Box 62"/>
            <p:cNvSpPr txBox="1">
              <a:spLocks noChangeArrowheads="1"/>
            </p:cNvSpPr>
            <p:nvPr/>
          </p:nvSpPr>
          <p:spPr bwMode="auto">
            <a:xfrm>
              <a:off x="1992" y="3091"/>
              <a:ext cx="450" cy="204"/>
            </a:xfrm>
            <a:prstGeom prst="rect">
              <a:avLst/>
            </a:prstGeom>
            <a:noFill/>
            <a:ln w="9525">
              <a:noFill/>
              <a:miter lim="800000"/>
              <a:headEnd/>
              <a:tailEnd/>
            </a:ln>
          </p:spPr>
          <p:txBody>
            <a:bodyPr/>
            <a:lstStyle/>
            <a:p>
              <a:pPr algn="ctr"/>
              <a:r>
                <a:rPr lang="en-US" sz="1400">
                  <a:latin typeface="Comic Sans MS" pitchFamily="66" charset="0"/>
                </a:rPr>
                <a:t>s</a:t>
              </a:r>
              <a:r>
                <a:rPr lang="en-US" sz="1400" baseline="-25000">
                  <a:latin typeface="Comic Sans MS" pitchFamily="66" charset="0"/>
                </a:rPr>
                <a:t>1</a:t>
              </a:r>
              <a:r>
                <a:rPr lang="en-US" sz="1400">
                  <a:latin typeface="Comic Sans MS" pitchFamily="66" charset="0"/>
                </a:rPr>
                <a:t>=s</a:t>
              </a:r>
              <a:r>
                <a:rPr lang="en-US" sz="1400" baseline="-25000">
                  <a:latin typeface="Comic Sans MS" pitchFamily="66" charset="0"/>
                </a:rPr>
                <a:t>2s </a:t>
              </a:r>
              <a:endParaRPr lang="en-US" sz="1400" baseline="-25000">
                <a:latin typeface="Comic Sans MS" pitchFamily="66" charset="0"/>
                <a:cs typeface="Arial" pitchFamily="34" charset="0"/>
              </a:endParaRPr>
            </a:p>
          </p:txBody>
        </p:sp>
        <p:sp>
          <p:nvSpPr>
            <p:cNvPr id="290879" name="Line 63"/>
            <p:cNvSpPr>
              <a:spLocks noChangeShapeType="1"/>
            </p:cNvSpPr>
            <p:nvPr/>
          </p:nvSpPr>
          <p:spPr bwMode="auto">
            <a:xfrm>
              <a:off x="2199" y="2640"/>
              <a:ext cx="0" cy="465"/>
            </a:xfrm>
            <a:prstGeom prst="line">
              <a:avLst/>
            </a:prstGeom>
            <a:noFill/>
            <a:ln w="9525">
              <a:solidFill>
                <a:srgbClr val="993366"/>
              </a:solidFill>
              <a:prstDash val="dash"/>
              <a:round/>
              <a:headEnd/>
              <a:tailEnd/>
            </a:ln>
            <a:effectLst/>
          </p:spPr>
          <p:txBody>
            <a:bodyPr/>
            <a:lstStyle/>
            <a:p>
              <a:endParaRPr lang="th-TH"/>
            </a:p>
          </p:txBody>
        </p:sp>
      </p:grpSp>
      <p:grpSp>
        <p:nvGrpSpPr>
          <p:cNvPr id="290880" name="Group 64"/>
          <p:cNvGrpSpPr>
            <a:grpSpLocks/>
          </p:cNvGrpSpPr>
          <p:nvPr/>
        </p:nvGrpSpPr>
        <p:grpSpPr bwMode="auto">
          <a:xfrm>
            <a:off x="6823075" y="3505200"/>
            <a:ext cx="452438" cy="2441575"/>
            <a:chOff x="2449" y="1733"/>
            <a:chExt cx="285" cy="1538"/>
          </a:xfrm>
        </p:grpSpPr>
        <p:sp>
          <p:nvSpPr>
            <p:cNvPr id="290881" name="Line 65"/>
            <p:cNvSpPr>
              <a:spLocks noChangeShapeType="1"/>
            </p:cNvSpPr>
            <p:nvPr/>
          </p:nvSpPr>
          <p:spPr bwMode="auto">
            <a:xfrm>
              <a:off x="2572" y="1733"/>
              <a:ext cx="0" cy="1362"/>
            </a:xfrm>
            <a:prstGeom prst="line">
              <a:avLst/>
            </a:prstGeom>
            <a:noFill/>
            <a:ln w="9525">
              <a:solidFill>
                <a:srgbClr val="993366"/>
              </a:solidFill>
              <a:prstDash val="dash"/>
              <a:round/>
              <a:headEnd/>
              <a:tailEnd/>
            </a:ln>
            <a:effectLst/>
          </p:spPr>
          <p:txBody>
            <a:bodyPr/>
            <a:lstStyle/>
            <a:p>
              <a:endParaRPr lang="th-TH"/>
            </a:p>
          </p:txBody>
        </p:sp>
        <p:sp>
          <p:nvSpPr>
            <p:cNvPr id="290882" name="Text Box 66"/>
            <p:cNvSpPr txBox="1">
              <a:spLocks noChangeArrowheads="1"/>
            </p:cNvSpPr>
            <p:nvPr/>
          </p:nvSpPr>
          <p:spPr bwMode="auto">
            <a:xfrm>
              <a:off x="2449" y="3067"/>
              <a:ext cx="285" cy="204"/>
            </a:xfrm>
            <a:prstGeom prst="rect">
              <a:avLst/>
            </a:prstGeom>
            <a:noFill/>
            <a:ln w="9525">
              <a:noFill/>
              <a:miter lim="800000"/>
              <a:headEnd/>
              <a:tailEnd/>
            </a:ln>
          </p:spPr>
          <p:txBody>
            <a:bodyPr/>
            <a:lstStyle/>
            <a:p>
              <a:pPr algn="ctr"/>
              <a:r>
                <a:rPr lang="en-US" sz="1400">
                  <a:latin typeface="Comic Sans MS" pitchFamily="66" charset="0"/>
                </a:rPr>
                <a:t>s</a:t>
              </a:r>
              <a:r>
                <a:rPr lang="en-US" sz="1400" baseline="-25000">
                  <a:latin typeface="Comic Sans MS" pitchFamily="66" charset="0"/>
                </a:rPr>
                <a:t>2</a:t>
              </a:r>
              <a:endParaRPr lang="en-US" sz="1400" baseline="-25000">
                <a:latin typeface="Comic Sans MS" pitchFamily="66" charset="0"/>
                <a:cs typeface="Arial" pitchFamily="34" charset="0"/>
              </a:endParaRPr>
            </a:p>
          </p:txBody>
        </p:sp>
      </p:grpSp>
      <p:grpSp>
        <p:nvGrpSpPr>
          <p:cNvPr id="290883" name="Group 67"/>
          <p:cNvGrpSpPr>
            <a:grpSpLocks/>
          </p:cNvGrpSpPr>
          <p:nvPr/>
        </p:nvGrpSpPr>
        <p:grpSpPr bwMode="auto">
          <a:xfrm>
            <a:off x="5618163" y="4332288"/>
            <a:ext cx="2813050" cy="833437"/>
            <a:chOff x="1963" y="2254"/>
            <a:chExt cx="1499" cy="447"/>
          </a:xfrm>
        </p:grpSpPr>
        <p:sp>
          <p:nvSpPr>
            <p:cNvPr id="290884" name="Text Box 68"/>
            <p:cNvSpPr txBox="1">
              <a:spLocks noChangeArrowheads="1"/>
            </p:cNvSpPr>
            <p:nvPr/>
          </p:nvSpPr>
          <p:spPr bwMode="auto">
            <a:xfrm>
              <a:off x="3170" y="2254"/>
              <a:ext cx="292" cy="167"/>
            </a:xfrm>
            <a:prstGeom prst="rect">
              <a:avLst/>
            </a:prstGeom>
            <a:noFill/>
            <a:ln w="9525">
              <a:noFill/>
              <a:miter lim="800000"/>
              <a:headEnd/>
              <a:tailEnd/>
            </a:ln>
          </p:spPr>
          <p:txBody>
            <a:bodyPr/>
            <a:lstStyle/>
            <a:p>
              <a:pPr algn="ctr"/>
              <a:r>
                <a:rPr lang="en-US">
                  <a:latin typeface="Comic Sans MS" pitchFamily="66" charset="0"/>
                </a:rPr>
                <a:t>P</a:t>
              </a:r>
              <a:r>
                <a:rPr lang="en-US" baseline="-25000">
                  <a:latin typeface="Comic Sans MS" pitchFamily="66" charset="0"/>
                </a:rPr>
                <a:t>1</a:t>
              </a:r>
              <a:endParaRPr lang="en-US" baseline="-25000">
                <a:latin typeface="Comic Sans MS" pitchFamily="66" charset="0"/>
                <a:cs typeface="Arial" pitchFamily="34" charset="0"/>
              </a:endParaRPr>
            </a:p>
          </p:txBody>
        </p:sp>
        <p:sp>
          <p:nvSpPr>
            <p:cNvPr id="290885" name="Line 69"/>
            <p:cNvSpPr>
              <a:spLocks noChangeShapeType="1"/>
            </p:cNvSpPr>
            <p:nvPr/>
          </p:nvSpPr>
          <p:spPr bwMode="auto">
            <a:xfrm flipV="1">
              <a:off x="1963" y="2362"/>
              <a:ext cx="1218" cy="339"/>
            </a:xfrm>
            <a:prstGeom prst="line">
              <a:avLst/>
            </a:prstGeom>
            <a:noFill/>
            <a:ln w="19050">
              <a:solidFill>
                <a:srgbClr val="808080"/>
              </a:solidFill>
              <a:round/>
              <a:headEnd/>
              <a:tailEnd/>
            </a:ln>
            <a:effectLst/>
          </p:spPr>
          <p:txBody>
            <a:bodyPr/>
            <a:lstStyle/>
            <a:p>
              <a:endParaRPr lang="th-TH"/>
            </a:p>
          </p:txBody>
        </p:sp>
      </p:grpSp>
      <p:grpSp>
        <p:nvGrpSpPr>
          <p:cNvPr id="290886" name="Group 70"/>
          <p:cNvGrpSpPr>
            <a:grpSpLocks/>
          </p:cNvGrpSpPr>
          <p:nvPr/>
        </p:nvGrpSpPr>
        <p:grpSpPr bwMode="auto">
          <a:xfrm>
            <a:off x="6434138" y="3163888"/>
            <a:ext cx="781050" cy="1762125"/>
            <a:chOff x="1520" y="1764"/>
            <a:chExt cx="492" cy="1110"/>
          </a:xfrm>
        </p:grpSpPr>
        <p:sp>
          <p:nvSpPr>
            <p:cNvPr id="290887" name="Line 71"/>
            <p:cNvSpPr>
              <a:spLocks noChangeShapeType="1"/>
            </p:cNvSpPr>
            <p:nvPr/>
          </p:nvSpPr>
          <p:spPr bwMode="auto">
            <a:xfrm flipV="1">
              <a:off x="1678" y="2234"/>
              <a:ext cx="47" cy="104"/>
            </a:xfrm>
            <a:prstGeom prst="line">
              <a:avLst/>
            </a:prstGeom>
            <a:noFill/>
            <a:ln w="28575">
              <a:solidFill>
                <a:srgbClr val="0000FF"/>
              </a:solidFill>
              <a:round/>
              <a:headEnd/>
              <a:tailEnd type="triangle" w="med" len="med"/>
            </a:ln>
            <a:effectLst/>
          </p:spPr>
          <p:txBody>
            <a:bodyPr/>
            <a:lstStyle/>
            <a:p>
              <a:endParaRPr lang="th-TH"/>
            </a:p>
          </p:txBody>
        </p:sp>
        <p:grpSp>
          <p:nvGrpSpPr>
            <p:cNvPr id="290888" name="Group 72"/>
            <p:cNvGrpSpPr>
              <a:grpSpLocks/>
            </p:cNvGrpSpPr>
            <p:nvPr/>
          </p:nvGrpSpPr>
          <p:grpSpPr bwMode="auto">
            <a:xfrm>
              <a:off x="1520" y="1764"/>
              <a:ext cx="492" cy="1110"/>
              <a:chOff x="2204" y="1518"/>
              <a:chExt cx="492" cy="1110"/>
            </a:xfrm>
          </p:grpSpPr>
          <p:sp>
            <p:nvSpPr>
              <p:cNvPr id="290889" name="Text Box 73"/>
              <p:cNvSpPr txBox="1">
                <a:spLocks noChangeArrowheads="1"/>
              </p:cNvSpPr>
              <p:nvPr/>
            </p:nvSpPr>
            <p:spPr bwMode="auto">
              <a:xfrm>
                <a:off x="2411" y="1518"/>
                <a:ext cx="285" cy="204"/>
              </a:xfrm>
              <a:prstGeom prst="rect">
                <a:avLst/>
              </a:prstGeom>
              <a:noFill/>
              <a:ln w="9525">
                <a:noFill/>
                <a:miter lim="800000"/>
                <a:headEnd/>
                <a:tailEnd/>
              </a:ln>
            </p:spPr>
            <p:txBody>
              <a:bodyPr/>
              <a:lstStyle/>
              <a:p>
                <a:pPr algn="ctr"/>
                <a:r>
                  <a:rPr lang="en-US" sz="1400">
                    <a:latin typeface="Comic Sans MS" pitchFamily="66" charset="0"/>
                  </a:rPr>
                  <a:t>2</a:t>
                </a:r>
                <a:endParaRPr lang="en-US" sz="1400" baseline="-25000">
                  <a:latin typeface="Comic Sans MS" pitchFamily="66" charset="0"/>
                  <a:cs typeface="Arial" pitchFamily="34" charset="0"/>
                </a:endParaRPr>
              </a:p>
            </p:txBody>
          </p:sp>
          <p:sp>
            <p:nvSpPr>
              <p:cNvPr id="290890" name="Freeform 74"/>
              <p:cNvSpPr>
                <a:spLocks/>
              </p:cNvSpPr>
              <p:nvPr/>
            </p:nvSpPr>
            <p:spPr bwMode="auto">
              <a:xfrm>
                <a:off x="2204" y="1712"/>
                <a:ext cx="372" cy="916"/>
              </a:xfrm>
              <a:custGeom>
                <a:avLst/>
                <a:gdLst/>
                <a:ahLst/>
                <a:cxnLst>
                  <a:cxn ang="0">
                    <a:pos x="0" y="804"/>
                  </a:cxn>
                  <a:cxn ang="0">
                    <a:pos x="32" y="596"/>
                  </a:cxn>
                  <a:cxn ang="0">
                    <a:pos x="88" y="348"/>
                  </a:cxn>
                  <a:cxn ang="0">
                    <a:pos x="168" y="108"/>
                  </a:cxn>
                  <a:cxn ang="0">
                    <a:pos x="216" y="0"/>
                  </a:cxn>
                </a:cxnLst>
                <a:rect l="0" t="0" r="r" b="b"/>
                <a:pathLst>
                  <a:path w="216" h="804">
                    <a:moveTo>
                      <a:pt x="0" y="804"/>
                    </a:moveTo>
                    <a:cubicBezTo>
                      <a:pt x="8" y="738"/>
                      <a:pt x="17" y="672"/>
                      <a:pt x="32" y="596"/>
                    </a:cubicBezTo>
                    <a:cubicBezTo>
                      <a:pt x="47" y="520"/>
                      <a:pt x="65" y="429"/>
                      <a:pt x="88" y="348"/>
                    </a:cubicBezTo>
                    <a:cubicBezTo>
                      <a:pt x="111" y="267"/>
                      <a:pt x="147" y="166"/>
                      <a:pt x="168" y="108"/>
                    </a:cubicBezTo>
                    <a:cubicBezTo>
                      <a:pt x="189" y="50"/>
                      <a:pt x="202" y="25"/>
                      <a:pt x="216" y="0"/>
                    </a:cubicBezTo>
                  </a:path>
                </a:pathLst>
              </a:custGeom>
              <a:noFill/>
              <a:ln w="31750" cap="flat">
                <a:solidFill>
                  <a:srgbClr val="0000FF"/>
                </a:solidFill>
                <a:prstDash val="dash"/>
                <a:round/>
                <a:headEnd/>
                <a:tailEnd/>
              </a:ln>
              <a:effectLst/>
            </p:spPr>
            <p:txBody>
              <a:bodyPr/>
              <a:lstStyle/>
              <a:p>
                <a:endParaRPr lang="th-TH"/>
              </a:p>
            </p:txBody>
          </p:sp>
          <p:sp>
            <p:nvSpPr>
              <p:cNvPr id="290891" name="Oval 75"/>
              <p:cNvSpPr>
                <a:spLocks noChangeArrowheads="1"/>
              </p:cNvSpPr>
              <p:nvPr/>
            </p:nvSpPr>
            <p:spPr bwMode="auto">
              <a:xfrm>
                <a:off x="2530" y="1684"/>
                <a:ext cx="79" cy="75"/>
              </a:xfrm>
              <a:prstGeom prst="ellipse">
                <a:avLst/>
              </a:prstGeom>
              <a:solidFill>
                <a:srgbClr val="FF00FF"/>
              </a:solidFill>
              <a:ln w="9525">
                <a:solidFill>
                  <a:schemeClr val="tx1"/>
                </a:solidFill>
                <a:round/>
                <a:headEnd/>
                <a:tailEnd/>
              </a:ln>
              <a:effectLst/>
            </p:spPr>
            <p:txBody>
              <a:bodyPr wrap="none" anchor="ctr"/>
              <a:lstStyle/>
              <a:p>
                <a:endParaRPr lang="th-TH"/>
              </a:p>
            </p:txBody>
          </p:sp>
        </p:grpSp>
      </p:grpSp>
      <p:grpSp>
        <p:nvGrpSpPr>
          <p:cNvPr id="290892" name="Group 76"/>
          <p:cNvGrpSpPr>
            <a:grpSpLocks/>
          </p:cNvGrpSpPr>
          <p:nvPr/>
        </p:nvGrpSpPr>
        <p:grpSpPr bwMode="auto">
          <a:xfrm>
            <a:off x="6092825" y="3529013"/>
            <a:ext cx="566738" cy="1727200"/>
            <a:chOff x="1989" y="1748"/>
            <a:chExt cx="357" cy="1088"/>
          </a:xfrm>
        </p:grpSpPr>
        <p:sp>
          <p:nvSpPr>
            <p:cNvPr id="290893" name="Line 77"/>
            <p:cNvSpPr>
              <a:spLocks noChangeShapeType="1"/>
            </p:cNvSpPr>
            <p:nvPr/>
          </p:nvSpPr>
          <p:spPr bwMode="auto">
            <a:xfrm flipV="1">
              <a:off x="2200" y="1988"/>
              <a:ext cx="0" cy="648"/>
            </a:xfrm>
            <a:prstGeom prst="line">
              <a:avLst/>
            </a:prstGeom>
            <a:noFill/>
            <a:ln w="38100">
              <a:solidFill>
                <a:srgbClr val="FF0000"/>
              </a:solidFill>
              <a:round/>
              <a:headEnd/>
              <a:tailEnd/>
            </a:ln>
            <a:effectLst/>
          </p:spPr>
          <p:txBody>
            <a:bodyPr/>
            <a:lstStyle/>
            <a:p>
              <a:endParaRPr lang="th-TH"/>
            </a:p>
          </p:txBody>
        </p:sp>
        <p:sp>
          <p:nvSpPr>
            <p:cNvPr id="290894" name="Text Box 78"/>
            <p:cNvSpPr txBox="1">
              <a:spLocks noChangeArrowheads="1"/>
            </p:cNvSpPr>
            <p:nvPr/>
          </p:nvSpPr>
          <p:spPr bwMode="auto">
            <a:xfrm>
              <a:off x="1989" y="2632"/>
              <a:ext cx="285" cy="204"/>
            </a:xfrm>
            <a:prstGeom prst="rect">
              <a:avLst/>
            </a:prstGeom>
            <a:noFill/>
            <a:ln w="9525">
              <a:noFill/>
              <a:miter lim="800000"/>
              <a:headEnd/>
              <a:tailEnd/>
            </a:ln>
          </p:spPr>
          <p:txBody>
            <a:bodyPr/>
            <a:lstStyle/>
            <a:p>
              <a:pPr algn="ctr"/>
              <a:r>
                <a:rPr lang="en-US" sz="1400">
                  <a:latin typeface="Comic Sans MS" pitchFamily="66" charset="0"/>
                </a:rPr>
                <a:t>1</a:t>
              </a:r>
              <a:endParaRPr lang="en-US" sz="1400" baseline="-25000">
                <a:latin typeface="Comic Sans MS" pitchFamily="66" charset="0"/>
                <a:cs typeface="Arial" pitchFamily="34" charset="0"/>
              </a:endParaRPr>
            </a:p>
          </p:txBody>
        </p:sp>
        <p:sp>
          <p:nvSpPr>
            <p:cNvPr id="290895" name="Oval 79"/>
            <p:cNvSpPr>
              <a:spLocks noChangeArrowheads="1"/>
            </p:cNvSpPr>
            <p:nvPr/>
          </p:nvSpPr>
          <p:spPr bwMode="auto">
            <a:xfrm>
              <a:off x="2164" y="2594"/>
              <a:ext cx="79" cy="75"/>
            </a:xfrm>
            <a:prstGeom prst="ellipse">
              <a:avLst/>
            </a:prstGeom>
            <a:solidFill>
              <a:srgbClr val="FF00FF"/>
            </a:solidFill>
            <a:ln w="9525">
              <a:solidFill>
                <a:schemeClr val="tx1"/>
              </a:solidFill>
              <a:round/>
              <a:headEnd/>
              <a:tailEnd/>
            </a:ln>
            <a:effectLst/>
          </p:spPr>
          <p:txBody>
            <a:bodyPr wrap="none" anchor="ctr"/>
            <a:lstStyle/>
            <a:p>
              <a:endParaRPr lang="th-TH"/>
            </a:p>
          </p:txBody>
        </p:sp>
        <p:sp>
          <p:nvSpPr>
            <p:cNvPr id="290896" name="Oval 80"/>
            <p:cNvSpPr>
              <a:spLocks noChangeArrowheads="1"/>
            </p:cNvSpPr>
            <p:nvPr/>
          </p:nvSpPr>
          <p:spPr bwMode="auto">
            <a:xfrm>
              <a:off x="2158" y="1959"/>
              <a:ext cx="79" cy="75"/>
            </a:xfrm>
            <a:prstGeom prst="ellipse">
              <a:avLst/>
            </a:prstGeom>
            <a:solidFill>
              <a:srgbClr val="FF00FF"/>
            </a:solidFill>
            <a:ln w="9525">
              <a:solidFill>
                <a:schemeClr val="tx1"/>
              </a:solidFill>
              <a:round/>
              <a:headEnd/>
              <a:tailEnd/>
            </a:ln>
            <a:effectLst/>
          </p:spPr>
          <p:txBody>
            <a:bodyPr wrap="none" anchor="ctr"/>
            <a:lstStyle/>
            <a:p>
              <a:endParaRPr lang="th-TH"/>
            </a:p>
          </p:txBody>
        </p:sp>
        <p:sp>
          <p:nvSpPr>
            <p:cNvPr id="290897" name="Line 81"/>
            <p:cNvSpPr>
              <a:spLocks noChangeShapeType="1"/>
            </p:cNvSpPr>
            <p:nvPr/>
          </p:nvSpPr>
          <p:spPr bwMode="auto">
            <a:xfrm flipV="1">
              <a:off x="2200" y="2204"/>
              <a:ext cx="0" cy="104"/>
            </a:xfrm>
            <a:prstGeom prst="line">
              <a:avLst/>
            </a:prstGeom>
            <a:noFill/>
            <a:ln w="38100">
              <a:solidFill>
                <a:srgbClr val="FF0000"/>
              </a:solidFill>
              <a:round/>
              <a:headEnd/>
              <a:tailEnd type="triangle" w="med" len="med"/>
            </a:ln>
            <a:effectLst/>
          </p:spPr>
          <p:txBody>
            <a:bodyPr/>
            <a:lstStyle/>
            <a:p>
              <a:endParaRPr lang="th-TH"/>
            </a:p>
          </p:txBody>
        </p:sp>
        <p:sp>
          <p:nvSpPr>
            <p:cNvPr id="290898" name="Text Box 82"/>
            <p:cNvSpPr txBox="1">
              <a:spLocks noChangeArrowheads="1"/>
            </p:cNvSpPr>
            <p:nvPr/>
          </p:nvSpPr>
          <p:spPr bwMode="auto">
            <a:xfrm>
              <a:off x="2061" y="1748"/>
              <a:ext cx="285" cy="204"/>
            </a:xfrm>
            <a:prstGeom prst="rect">
              <a:avLst/>
            </a:prstGeom>
            <a:noFill/>
            <a:ln w="9525">
              <a:noFill/>
              <a:miter lim="800000"/>
              <a:headEnd/>
              <a:tailEnd/>
            </a:ln>
          </p:spPr>
          <p:txBody>
            <a:bodyPr/>
            <a:lstStyle/>
            <a:p>
              <a:pPr algn="ctr"/>
              <a:r>
                <a:rPr lang="en-US" sz="1400">
                  <a:latin typeface="Comic Sans MS" pitchFamily="66" charset="0"/>
                </a:rPr>
                <a:t>2</a:t>
              </a:r>
              <a:r>
                <a:rPr lang="en-US" sz="1400" baseline="-25000">
                  <a:latin typeface="Comic Sans MS" pitchFamily="66" charset="0"/>
                </a:rPr>
                <a:t>s</a:t>
              </a:r>
              <a:endParaRPr lang="en-US" sz="1400" baseline="-25000">
                <a:latin typeface="Comic Sans MS" pitchFamily="66" charset="0"/>
                <a:cs typeface="Arial" pitchFamily="34" charset="0"/>
              </a:endParaRPr>
            </a:p>
          </p:txBody>
        </p:sp>
      </p:grpSp>
      <p:grpSp>
        <p:nvGrpSpPr>
          <p:cNvPr id="290899" name="Group 83"/>
          <p:cNvGrpSpPr>
            <a:grpSpLocks/>
          </p:cNvGrpSpPr>
          <p:nvPr/>
        </p:nvGrpSpPr>
        <p:grpSpPr bwMode="auto">
          <a:xfrm>
            <a:off x="5626100" y="3032125"/>
            <a:ext cx="2473325" cy="1536700"/>
            <a:chOff x="1974" y="1426"/>
            <a:chExt cx="1273" cy="740"/>
          </a:xfrm>
        </p:grpSpPr>
        <p:sp>
          <p:nvSpPr>
            <p:cNvPr id="290900" name="Line 84"/>
            <p:cNvSpPr>
              <a:spLocks noChangeShapeType="1"/>
            </p:cNvSpPr>
            <p:nvPr/>
          </p:nvSpPr>
          <p:spPr bwMode="auto">
            <a:xfrm flipV="1">
              <a:off x="1974" y="1431"/>
              <a:ext cx="993" cy="735"/>
            </a:xfrm>
            <a:prstGeom prst="line">
              <a:avLst/>
            </a:prstGeom>
            <a:noFill/>
            <a:ln w="19050">
              <a:solidFill>
                <a:srgbClr val="808080"/>
              </a:solidFill>
              <a:round/>
              <a:headEnd/>
              <a:tailEnd/>
            </a:ln>
            <a:effectLst/>
          </p:spPr>
          <p:txBody>
            <a:bodyPr/>
            <a:lstStyle/>
            <a:p>
              <a:endParaRPr lang="th-TH"/>
            </a:p>
          </p:txBody>
        </p:sp>
        <p:sp>
          <p:nvSpPr>
            <p:cNvPr id="290901" name="Text Box 85"/>
            <p:cNvSpPr txBox="1">
              <a:spLocks noChangeArrowheads="1"/>
            </p:cNvSpPr>
            <p:nvPr/>
          </p:nvSpPr>
          <p:spPr bwMode="auto">
            <a:xfrm>
              <a:off x="2955" y="1426"/>
              <a:ext cx="292" cy="167"/>
            </a:xfrm>
            <a:prstGeom prst="rect">
              <a:avLst/>
            </a:prstGeom>
            <a:noFill/>
            <a:ln w="9525">
              <a:noFill/>
              <a:miter lim="800000"/>
              <a:headEnd/>
              <a:tailEnd/>
            </a:ln>
          </p:spPr>
          <p:txBody>
            <a:bodyPr/>
            <a:lstStyle/>
            <a:p>
              <a:pPr algn="ctr"/>
              <a:r>
                <a:rPr lang="en-US">
                  <a:latin typeface="Comic Sans MS" pitchFamily="66" charset="0"/>
                </a:rPr>
                <a:t>P</a:t>
              </a:r>
              <a:r>
                <a:rPr lang="en-US" baseline="-25000">
                  <a:latin typeface="Comic Sans MS" pitchFamily="66" charset="0"/>
                </a:rPr>
                <a:t>2</a:t>
              </a:r>
              <a:endParaRPr lang="en-US" baseline="-25000">
                <a:latin typeface="Comic Sans MS" pitchFamily="66" charset="0"/>
                <a:cs typeface="Arial" pitchFamily="34" charset="0"/>
              </a:endParaRPr>
            </a:p>
          </p:txBody>
        </p:sp>
      </p:grpSp>
      <p:grpSp>
        <p:nvGrpSpPr>
          <p:cNvPr id="290902" name="Group 86"/>
          <p:cNvGrpSpPr>
            <a:grpSpLocks/>
          </p:cNvGrpSpPr>
          <p:nvPr/>
        </p:nvGrpSpPr>
        <p:grpSpPr bwMode="auto">
          <a:xfrm>
            <a:off x="4752975" y="3343275"/>
            <a:ext cx="2249488" cy="265113"/>
            <a:chOff x="1145" y="1631"/>
            <a:chExt cx="1417" cy="167"/>
          </a:xfrm>
        </p:grpSpPr>
        <p:sp>
          <p:nvSpPr>
            <p:cNvPr id="290903" name="Line 87"/>
            <p:cNvSpPr>
              <a:spLocks noChangeShapeType="1"/>
            </p:cNvSpPr>
            <p:nvPr/>
          </p:nvSpPr>
          <p:spPr bwMode="auto">
            <a:xfrm flipV="1">
              <a:off x="1358" y="1720"/>
              <a:ext cx="1204" cy="17"/>
            </a:xfrm>
            <a:prstGeom prst="line">
              <a:avLst/>
            </a:prstGeom>
            <a:noFill/>
            <a:ln w="9525">
              <a:solidFill>
                <a:srgbClr val="993366"/>
              </a:solidFill>
              <a:prstDash val="dash"/>
              <a:round/>
              <a:headEnd/>
              <a:tailEnd/>
            </a:ln>
            <a:effectLst/>
          </p:spPr>
          <p:txBody>
            <a:bodyPr/>
            <a:lstStyle/>
            <a:p>
              <a:endParaRPr lang="th-TH"/>
            </a:p>
          </p:txBody>
        </p:sp>
        <p:sp>
          <p:nvSpPr>
            <p:cNvPr id="290904" name="Text Box 88"/>
            <p:cNvSpPr txBox="1">
              <a:spLocks noChangeArrowheads="1"/>
            </p:cNvSpPr>
            <p:nvPr/>
          </p:nvSpPr>
          <p:spPr bwMode="auto">
            <a:xfrm>
              <a:off x="1145" y="1631"/>
              <a:ext cx="226" cy="167"/>
            </a:xfrm>
            <a:prstGeom prst="rect">
              <a:avLst/>
            </a:prstGeom>
            <a:noFill/>
            <a:ln w="9525">
              <a:noFill/>
              <a:miter lim="800000"/>
              <a:headEnd/>
              <a:tailEnd/>
            </a:ln>
          </p:spPr>
          <p:txBody>
            <a:bodyPr/>
            <a:lstStyle/>
            <a:p>
              <a:pPr algn="ctr"/>
              <a:r>
                <a:rPr lang="en-US" sz="1200" i="1">
                  <a:latin typeface="Comic Sans MS" pitchFamily="66" charset="0"/>
                </a:rPr>
                <a:t>T</a:t>
              </a:r>
              <a:r>
                <a:rPr lang="en-US" sz="1200" i="1" baseline="-25000">
                  <a:latin typeface="Comic Sans MS" pitchFamily="66" charset="0"/>
                </a:rPr>
                <a:t>2</a:t>
              </a:r>
              <a:endParaRPr lang="en-US" sz="900" i="1">
                <a:latin typeface="Comic Sans MS" pitchFamily="66" charset="0"/>
                <a:cs typeface="Arial" pitchFamily="34" charset="0"/>
              </a:endParaRPr>
            </a:p>
          </p:txBody>
        </p:sp>
      </p:grpSp>
      <p:grpSp>
        <p:nvGrpSpPr>
          <p:cNvPr id="290905" name="Group 89"/>
          <p:cNvGrpSpPr>
            <a:grpSpLocks/>
          </p:cNvGrpSpPr>
          <p:nvPr/>
        </p:nvGrpSpPr>
        <p:grpSpPr bwMode="auto">
          <a:xfrm>
            <a:off x="4676775" y="3775075"/>
            <a:ext cx="1752600" cy="1277938"/>
            <a:chOff x="1097" y="1903"/>
            <a:chExt cx="1104" cy="805"/>
          </a:xfrm>
        </p:grpSpPr>
        <p:sp>
          <p:nvSpPr>
            <p:cNvPr id="290906" name="Line 90"/>
            <p:cNvSpPr>
              <a:spLocks noChangeShapeType="1"/>
            </p:cNvSpPr>
            <p:nvPr/>
          </p:nvSpPr>
          <p:spPr bwMode="auto">
            <a:xfrm flipV="1">
              <a:off x="1354" y="2635"/>
              <a:ext cx="844" cy="12"/>
            </a:xfrm>
            <a:prstGeom prst="line">
              <a:avLst/>
            </a:prstGeom>
            <a:noFill/>
            <a:ln w="9525">
              <a:solidFill>
                <a:srgbClr val="993366"/>
              </a:solidFill>
              <a:prstDash val="dash"/>
              <a:round/>
              <a:headEnd/>
              <a:tailEnd/>
            </a:ln>
            <a:effectLst/>
          </p:spPr>
          <p:txBody>
            <a:bodyPr/>
            <a:lstStyle/>
            <a:p>
              <a:endParaRPr lang="th-TH"/>
            </a:p>
          </p:txBody>
        </p:sp>
        <p:sp>
          <p:nvSpPr>
            <p:cNvPr id="290907" name="Line 91"/>
            <p:cNvSpPr>
              <a:spLocks noChangeShapeType="1"/>
            </p:cNvSpPr>
            <p:nvPr/>
          </p:nvSpPr>
          <p:spPr bwMode="auto">
            <a:xfrm flipV="1">
              <a:off x="1357" y="2000"/>
              <a:ext cx="844" cy="12"/>
            </a:xfrm>
            <a:prstGeom prst="line">
              <a:avLst/>
            </a:prstGeom>
            <a:noFill/>
            <a:ln w="9525">
              <a:solidFill>
                <a:srgbClr val="993366"/>
              </a:solidFill>
              <a:prstDash val="dash"/>
              <a:round/>
              <a:headEnd/>
              <a:tailEnd/>
            </a:ln>
            <a:effectLst/>
          </p:spPr>
          <p:txBody>
            <a:bodyPr/>
            <a:lstStyle/>
            <a:p>
              <a:endParaRPr lang="th-TH"/>
            </a:p>
          </p:txBody>
        </p:sp>
        <p:sp>
          <p:nvSpPr>
            <p:cNvPr id="290908" name="Text Box 92"/>
            <p:cNvSpPr txBox="1">
              <a:spLocks noChangeArrowheads="1"/>
            </p:cNvSpPr>
            <p:nvPr/>
          </p:nvSpPr>
          <p:spPr bwMode="auto">
            <a:xfrm>
              <a:off x="1097" y="1903"/>
              <a:ext cx="303" cy="167"/>
            </a:xfrm>
            <a:prstGeom prst="rect">
              <a:avLst/>
            </a:prstGeom>
            <a:noFill/>
            <a:ln w="9525">
              <a:noFill/>
              <a:miter lim="800000"/>
              <a:headEnd/>
              <a:tailEnd/>
            </a:ln>
          </p:spPr>
          <p:txBody>
            <a:bodyPr/>
            <a:lstStyle/>
            <a:p>
              <a:pPr algn="ctr"/>
              <a:r>
                <a:rPr lang="en-US" sz="1400" i="1">
                  <a:latin typeface="Comic Sans MS" pitchFamily="66" charset="0"/>
                </a:rPr>
                <a:t>T</a:t>
              </a:r>
              <a:r>
                <a:rPr lang="en-US" sz="1400" i="1" baseline="-25000">
                  <a:latin typeface="Comic Sans MS" pitchFamily="66" charset="0"/>
                </a:rPr>
                <a:t>2s</a:t>
              </a:r>
              <a:endParaRPr lang="en-US" sz="1000" i="1">
                <a:latin typeface="Comic Sans MS" pitchFamily="66" charset="0"/>
                <a:cs typeface="Arial" pitchFamily="34" charset="0"/>
              </a:endParaRPr>
            </a:p>
          </p:txBody>
        </p:sp>
        <p:sp>
          <p:nvSpPr>
            <p:cNvPr id="290909" name="Text Box 93"/>
            <p:cNvSpPr txBox="1">
              <a:spLocks noChangeArrowheads="1"/>
            </p:cNvSpPr>
            <p:nvPr/>
          </p:nvSpPr>
          <p:spPr bwMode="auto">
            <a:xfrm>
              <a:off x="1170" y="2541"/>
              <a:ext cx="226" cy="167"/>
            </a:xfrm>
            <a:prstGeom prst="rect">
              <a:avLst/>
            </a:prstGeom>
            <a:noFill/>
            <a:ln w="9525">
              <a:noFill/>
              <a:miter lim="800000"/>
              <a:headEnd/>
              <a:tailEnd/>
            </a:ln>
          </p:spPr>
          <p:txBody>
            <a:bodyPr/>
            <a:lstStyle/>
            <a:p>
              <a:pPr algn="ctr"/>
              <a:r>
                <a:rPr lang="en-US" sz="1400" i="1">
                  <a:latin typeface="Comic Sans MS" pitchFamily="66" charset="0"/>
                </a:rPr>
                <a:t>T</a:t>
              </a:r>
              <a:r>
                <a:rPr lang="en-US" sz="1400" i="1" baseline="-25000">
                  <a:latin typeface="Comic Sans MS" pitchFamily="66" charset="0"/>
                </a:rPr>
                <a:t>1</a:t>
              </a:r>
              <a:endParaRPr lang="en-US" sz="1000" i="1">
                <a:latin typeface="Comic Sans MS" pitchFamily="66" charset="0"/>
                <a:cs typeface="Arial" pitchFamily="34" charset="0"/>
              </a:endParaRPr>
            </a:p>
          </p:txBody>
        </p:sp>
      </p:grpSp>
      <p:grpSp>
        <p:nvGrpSpPr>
          <p:cNvPr id="290910" name="Group 94"/>
          <p:cNvGrpSpPr>
            <a:grpSpLocks/>
          </p:cNvGrpSpPr>
          <p:nvPr/>
        </p:nvGrpSpPr>
        <p:grpSpPr bwMode="auto">
          <a:xfrm>
            <a:off x="6421438" y="4205288"/>
            <a:ext cx="1495425" cy="393700"/>
            <a:chOff x="2196" y="2174"/>
            <a:chExt cx="942" cy="248"/>
          </a:xfrm>
        </p:grpSpPr>
        <p:sp>
          <p:nvSpPr>
            <p:cNvPr id="290911" name="Text Box 95"/>
            <p:cNvSpPr txBox="1">
              <a:spLocks noChangeArrowheads="1"/>
            </p:cNvSpPr>
            <p:nvPr/>
          </p:nvSpPr>
          <p:spPr bwMode="auto">
            <a:xfrm>
              <a:off x="2527" y="2174"/>
              <a:ext cx="611" cy="248"/>
            </a:xfrm>
            <a:prstGeom prst="rect">
              <a:avLst/>
            </a:prstGeom>
            <a:noFill/>
            <a:ln w="9525">
              <a:noFill/>
              <a:miter lim="800000"/>
              <a:headEnd/>
              <a:tailEnd/>
            </a:ln>
          </p:spPr>
          <p:txBody>
            <a:bodyPr/>
            <a:lstStyle/>
            <a:p>
              <a:pPr algn="ctr"/>
              <a:r>
                <a:rPr lang="en-US" sz="1000" i="1">
                  <a:latin typeface="Comic Sans MS" pitchFamily="66" charset="0"/>
                </a:rPr>
                <a:t>Isentropic Process</a:t>
              </a:r>
              <a:endParaRPr lang="en-US" sz="800" i="1">
                <a:latin typeface="Comic Sans MS" pitchFamily="66" charset="0"/>
                <a:cs typeface="Arial" pitchFamily="34" charset="0"/>
              </a:endParaRPr>
            </a:p>
          </p:txBody>
        </p:sp>
        <p:sp>
          <p:nvSpPr>
            <p:cNvPr id="290912" name="Line 96"/>
            <p:cNvSpPr>
              <a:spLocks noChangeShapeType="1"/>
            </p:cNvSpPr>
            <p:nvPr/>
          </p:nvSpPr>
          <p:spPr bwMode="auto">
            <a:xfrm flipH="1">
              <a:off x="2196" y="2241"/>
              <a:ext cx="411" cy="99"/>
            </a:xfrm>
            <a:prstGeom prst="line">
              <a:avLst/>
            </a:prstGeom>
            <a:noFill/>
            <a:ln w="6350">
              <a:solidFill>
                <a:schemeClr val="tx1"/>
              </a:solidFill>
              <a:round/>
              <a:headEnd/>
              <a:tailEnd type="triangle" w="med" len="med"/>
            </a:ln>
            <a:effectLst/>
          </p:spPr>
          <p:txBody>
            <a:bodyPr/>
            <a:lstStyle/>
            <a:p>
              <a:endParaRPr lang="th-TH"/>
            </a:p>
          </p:txBody>
        </p:sp>
      </p:grpSp>
      <p:grpSp>
        <p:nvGrpSpPr>
          <p:cNvPr id="290913" name="Group 97"/>
          <p:cNvGrpSpPr>
            <a:grpSpLocks/>
          </p:cNvGrpSpPr>
          <p:nvPr/>
        </p:nvGrpSpPr>
        <p:grpSpPr bwMode="auto">
          <a:xfrm>
            <a:off x="6827838" y="3535363"/>
            <a:ext cx="1319212" cy="393700"/>
            <a:chOff x="2452" y="1752"/>
            <a:chExt cx="831" cy="248"/>
          </a:xfrm>
        </p:grpSpPr>
        <p:sp>
          <p:nvSpPr>
            <p:cNvPr id="290914" name="Text Box 98"/>
            <p:cNvSpPr txBox="1">
              <a:spLocks noChangeArrowheads="1"/>
            </p:cNvSpPr>
            <p:nvPr/>
          </p:nvSpPr>
          <p:spPr bwMode="auto">
            <a:xfrm>
              <a:off x="2750" y="1752"/>
              <a:ext cx="533" cy="248"/>
            </a:xfrm>
            <a:prstGeom prst="rect">
              <a:avLst/>
            </a:prstGeom>
            <a:noFill/>
            <a:ln w="9525">
              <a:noFill/>
              <a:miter lim="800000"/>
              <a:headEnd/>
              <a:tailEnd/>
            </a:ln>
          </p:spPr>
          <p:txBody>
            <a:bodyPr/>
            <a:lstStyle/>
            <a:p>
              <a:pPr algn="ctr"/>
              <a:r>
                <a:rPr lang="en-US" sz="1000" i="1">
                  <a:latin typeface="Comic Sans MS" pitchFamily="66" charset="0"/>
                </a:rPr>
                <a:t>Actual Process</a:t>
              </a:r>
              <a:endParaRPr lang="en-US" sz="800" i="1">
                <a:latin typeface="Comic Sans MS" pitchFamily="66" charset="0"/>
                <a:cs typeface="Arial" pitchFamily="34" charset="0"/>
              </a:endParaRPr>
            </a:p>
          </p:txBody>
        </p:sp>
        <p:sp>
          <p:nvSpPr>
            <p:cNvPr id="290915" name="Line 99"/>
            <p:cNvSpPr>
              <a:spLocks noChangeShapeType="1"/>
            </p:cNvSpPr>
            <p:nvPr/>
          </p:nvSpPr>
          <p:spPr bwMode="auto">
            <a:xfrm flipH="1">
              <a:off x="2452" y="1921"/>
              <a:ext cx="375" cy="18"/>
            </a:xfrm>
            <a:prstGeom prst="line">
              <a:avLst/>
            </a:prstGeom>
            <a:noFill/>
            <a:ln w="6350">
              <a:solidFill>
                <a:schemeClr val="tx1"/>
              </a:solidFill>
              <a:round/>
              <a:headEnd/>
              <a:tailEnd type="triangle" w="med" len="med"/>
            </a:ln>
            <a:effectLst/>
          </p:spPr>
          <p:txBody>
            <a:bodyPr/>
            <a:lstStyle/>
            <a:p>
              <a:endParaRPr lang="th-TH"/>
            </a:p>
          </p:txBody>
        </p:sp>
      </p:grpSp>
      <p:sp>
        <p:nvSpPr>
          <p:cNvPr id="290916" name="Text Box 100"/>
          <p:cNvSpPr txBox="1">
            <a:spLocks noChangeArrowheads="1"/>
          </p:cNvSpPr>
          <p:nvPr/>
        </p:nvSpPr>
        <p:spPr bwMode="auto">
          <a:xfrm>
            <a:off x="638175" y="390525"/>
            <a:ext cx="4886325" cy="519113"/>
          </a:xfrm>
          <a:prstGeom prst="rect">
            <a:avLst/>
          </a:prstGeom>
          <a:noFill/>
          <a:ln w="9525" algn="ctr">
            <a:noFill/>
            <a:miter lim="800000"/>
            <a:headEnd/>
            <a:tailEnd/>
          </a:ln>
          <a:effectLst/>
        </p:spPr>
        <p:txBody>
          <a:bodyPr>
            <a:spAutoFit/>
          </a:bodyPr>
          <a:lstStyle/>
          <a:p>
            <a:pPr>
              <a:spcBef>
                <a:spcPct val="50000"/>
              </a:spcBef>
            </a:pPr>
            <a:r>
              <a:rPr lang="en-US" sz="2000">
                <a:latin typeface="Times New Roman" pitchFamily="18" charset="0"/>
              </a:rPr>
              <a:t>Isentropic Efficiency of </a:t>
            </a:r>
            <a:r>
              <a:rPr lang="en-US" sz="2800" b="1">
                <a:latin typeface="Times New Roman" pitchFamily="18" charset="0"/>
              </a:rPr>
              <a:t>Compressors</a:t>
            </a:r>
            <a:endParaRPr lang="th-TH" sz="2800" b="1">
              <a:latin typeface="Times New Roman" pitchFamily="18" charset="0"/>
            </a:endParaRPr>
          </a:p>
        </p:txBody>
      </p:sp>
      <p:graphicFrame>
        <p:nvGraphicFramePr>
          <p:cNvPr id="290917" name="Object 101"/>
          <p:cNvGraphicFramePr>
            <a:graphicFrameLocks noChangeAspect="1"/>
          </p:cNvGraphicFramePr>
          <p:nvPr/>
        </p:nvGraphicFramePr>
        <p:xfrm>
          <a:off x="590550" y="1077913"/>
          <a:ext cx="4602163" cy="1427162"/>
        </p:xfrm>
        <a:graphic>
          <a:graphicData uri="http://schemas.openxmlformats.org/presentationml/2006/ole">
            <p:oleObj spid="_x0000_s290917" name="Equation" r:id="rId3" imgW="2603160" imgH="1041120" progId="Equation.3">
              <p:embed/>
            </p:oleObj>
          </a:graphicData>
        </a:graphic>
      </p:graphicFrame>
      <p:grpSp>
        <p:nvGrpSpPr>
          <p:cNvPr id="290941" name="Group 125"/>
          <p:cNvGrpSpPr>
            <a:grpSpLocks/>
          </p:cNvGrpSpPr>
          <p:nvPr/>
        </p:nvGrpSpPr>
        <p:grpSpPr bwMode="auto">
          <a:xfrm>
            <a:off x="5975350" y="330200"/>
            <a:ext cx="2055813" cy="2541588"/>
            <a:chOff x="3764" y="208"/>
            <a:chExt cx="1295" cy="1601"/>
          </a:xfrm>
        </p:grpSpPr>
        <p:sp>
          <p:nvSpPr>
            <p:cNvPr id="290818" name="Line 2"/>
            <p:cNvSpPr>
              <a:spLocks noChangeShapeType="1"/>
            </p:cNvSpPr>
            <p:nvPr/>
          </p:nvSpPr>
          <p:spPr bwMode="auto">
            <a:xfrm>
              <a:off x="4194" y="1568"/>
              <a:ext cx="0" cy="0"/>
            </a:xfrm>
            <a:prstGeom prst="line">
              <a:avLst/>
            </a:prstGeom>
            <a:noFill/>
            <a:ln w="9525">
              <a:solidFill>
                <a:srgbClr val="000000"/>
              </a:solidFill>
              <a:round/>
              <a:headEnd/>
              <a:tailEnd/>
            </a:ln>
          </p:spPr>
          <p:txBody>
            <a:bodyPr/>
            <a:lstStyle/>
            <a:p>
              <a:endParaRPr lang="th-TH"/>
            </a:p>
          </p:txBody>
        </p:sp>
        <p:sp>
          <p:nvSpPr>
            <p:cNvPr id="290824" name="Line 8"/>
            <p:cNvSpPr>
              <a:spLocks noChangeShapeType="1"/>
            </p:cNvSpPr>
            <p:nvPr/>
          </p:nvSpPr>
          <p:spPr bwMode="auto">
            <a:xfrm>
              <a:off x="4170" y="1398"/>
              <a:ext cx="0" cy="0"/>
            </a:xfrm>
            <a:prstGeom prst="line">
              <a:avLst/>
            </a:prstGeom>
            <a:noFill/>
            <a:ln w="9525">
              <a:solidFill>
                <a:srgbClr val="000000"/>
              </a:solidFill>
              <a:round/>
              <a:headEnd/>
              <a:tailEnd/>
            </a:ln>
          </p:spPr>
          <p:txBody>
            <a:bodyPr/>
            <a:lstStyle/>
            <a:p>
              <a:endParaRPr lang="th-TH"/>
            </a:p>
          </p:txBody>
        </p:sp>
        <p:sp>
          <p:nvSpPr>
            <p:cNvPr id="290919" name="AutoShape 103"/>
            <p:cNvSpPr>
              <a:spLocks noChangeArrowheads="1"/>
            </p:cNvSpPr>
            <p:nvPr/>
          </p:nvSpPr>
          <p:spPr bwMode="auto">
            <a:xfrm rot="16200000" flipH="1">
              <a:off x="4117" y="415"/>
              <a:ext cx="930" cy="955"/>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solidFill>
              <a:schemeClr val="accent1"/>
            </a:solidFill>
            <a:ln w="19050">
              <a:solidFill>
                <a:srgbClr val="808080"/>
              </a:solidFill>
              <a:miter lim="800000"/>
              <a:headEnd/>
              <a:tailEnd/>
            </a:ln>
            <a:effectLst/>
          </p:spPr>
          <p:txBody>
            <a:bodyPr wrap="none" anchor="ctr"/>
            <a:lstStyle/>
            <a:p>
              <a:endParaRPr lang="th-TH"/>
            </a:p>
          </p:txBody>
        </p:sp>
        <p:grpSp>
          <p:nvGrpSpPr>
            <p:cNvPr id="290920" name="Group 104"/>
            <p:cNvGrpSpPr>
              <a:grpSpLocks/>
            </p:cNvGrpSpPr>
            <p:nvPr/>
          </p:nvGrpSpPr>
          <p:grpSpPr bwMode="auto">
            <a:xfrm flipH="1">
              <a:off x="4144" y="1293"/>
              <a:ext cx="131" cy="148"/>
              <a:chOff x="2176" y="2953"/>
              <a:chExt cx="137" cy="160"/>
            </a:xfrm>
          </p:grpSpPr>
          <p:sp>
            <p:nvSpPr>
              <p:cNvPr id="290921" name="Rectangle 105"/>
              <p:cNvSpPr>
                <a:spLocks noChangeArrowheads="1"/>
              </p:cNvSpPr>
              <p:nvPr/>
            </p:nvSpPr>
            <p:spPr bwMode="auto">
              <a:xfrm>
                <a:off x="2185" y="2953"/>
                <a:ext cx="128" cy="160"/>
              </a:xfrm>
              <a:prstGeom prst="rect">
                <a:avLst/>
              </a:prstGeom>
              <a:solidFill>
                <a:schemeClr val="accent1"/>
              </a:solidFill>
              <a:ln w="9525">
                <a:noFill/>
                <a:miter lim="800000"/>
                <a:headEnd/>
                <a:tailEnd/>
              </a:ln>
              <a:effectLst/>
            </p:spPr>
            <p:txBody>
              <a:bodyPr wrap="none" anchor="ctr"/>
              <a:lstStyle/>
              <a:p>
                <a:endParaRPr lang="th-TH"/>
              </a:p>
            </p:txBody>
          </p:sp>
          <p:sp>
            <p:nvSpPr>
              <p:cNvPr id="290922" name="Freeform 106"/>
              <p:cNvSpPr>
                <a:spLocks/>
              </p:cNvSpPr>
              <p:nvPr/>
            </p:nvSpPr>
            <p:spPr bwMode="auto">
              <a:xfrm>
                <a:off x="2176" y="2972"/>
                <a:ext cx="136" cy="140"/>
              </a:xfrm>
              <a:custGeom>
                <a:avLst/>
                <a:gdLst/>
                <a:ahLst/>
                <a:cxnLst>
                  <a:cxn ang="0">
                    <a:pos x="0" y="0"/>
                  </a:cxn>
                  <a:cxn ang="0">
                    <a:pos x="0" y="140"/>
                  </a:cxn>
                  <a:cxn ang="0">
                    <a:pos x="136" y="140"/>
                  </a:cxn>
                  <a:cxn ang="0">
                    <a:pos x="136" y="36"/>
                  </a:cxn>
                </a:cxnLst>
                <a:rect l="0" t="0" r="r" b="b"/>
                <a:pathLst>
                  <a:path w="136" h="140">
                    <a:moveTo>
                      <a:pt x="0" y="0"/>
                    </a:moveTo>
                    <a:lnTo>
                      <a:pt x="0" y="140"/>
                    </a:lnTo>
                    <a:lnTo>
                      <a:pt x="136" y="140"/>
                    </a:lnTo>
                    <a:lnTo>
                      <a:pt x="136" y="36"/>
                    </a:lnTo>
                  </a:path>
                </a:pathLst>
              </a:custGeom>
              <a:noFill/>
              <a:ln w="19050">
                <a:solidFill>
                  <a:srgbClr val="808080"/>
                </a:solidFill>
                <a:round/>
                <a:headEnd/>
                <a:tailEnd/>
              </a:ln>
              <a:effectLst/>
            </p:spPr>
            <p:txBody>
              <a:bodyPr/>
              <a:lstStyle/>
              <a:p>
                <a:endParaRPr lang="th-TH"/>
              </a:p>
            </p:txBody>
          </p:sp>
        </p:grpSp>
        <p:grpSp>
          <p:nvGrpSpPr>
            <p:cNvPr id="290923" name="Group 107"/>
            <p:cNvGrpSpPr>
              <a:grpSpLocks/>
            </p:cNvGrpSpPr>
            <p:nvPr/>
          </p:nvGrpSpPr>
          <p:grpSpPr bwMode="auto">
            <a:xfrm rot="10800000" flipH="1">
              <a:off x="4876" y="523"/>
              <a:ext cx="130" cy="148"/>
              <a:chOff x="2176" y="2953"/>
              <a:chExt cx="137" cy="160"/>
            </a:xfrm>
          </p:grpSpPr>
          <p:sp>
            <p:nvSpPr>
              <p:cNvPr id="290924" name="Rectangle 108"/>
              <p:cNvSpPr>
                <a:spLocks noChangeArrowheads="1"/>
              </p:cNvSpPr>
              <p:nvPr/>
            </p:nvSpPr>
            <p:spPr bwMode="auto">
              <a:xfrm>
                <a:off x="2185" y="2953"/>
                <a:ext cx="128" cy="160"/>
              </a:xfrm>
              <a:prstGeom prst="rect">
                <a:avLst/>
              </a:prstGeom>
              <a:solidFill>
                <a:schemeClr val="accent1"/>
              </a:solidFill>
              <a:ln w="9525">
                <a:noFill/>
                <a:miter lim="800000"/>
                <a:headEnd/>
                <a:tailEnd/>
              </a:ln>
              <a:effectLst/>
            </p:spPr>
            <p:txBody>
              <a:bodyPr wrap="none" anchor="ctr"/>
              <a:lstStyle/>
              <a:p>
                <a:endParaRPr lang="th-TH"/>
              </a:p>
            </p:txBody>
          </p:sp>
          <p:sp>
            <p:nvSpPr>
              <p:cNvPr id="290925" name="Freeform 109"/>
              <p:cNvSpPr>
                <a:spLocks/>
              </p:cNvSpPr>
              <p:nvPr/>
            </p:nvSpPr>
            <p:spPr bwMode="auto">
              <a:xfrm flipH="1">
                <a:off x="2176" y="2972"/>
                <a:ext cx="136" cy="140"/>
              </a:xfrm>
              <a:custGeom>
                <a:avLst/>
                <a:gdLst/>
                <a:ahLst/>
                <a:cxnLst>
                  <a:cxn ang="0">
                    <a:pos x="0" y="0"/>
                  </a:cxn>
                  <a:cxn ang="0">
                    <a:pos x="0" y="140"/>
                  </a:cxn>
                  <a:cxn ang="0">
                    <a:pos x="136" y="140"/>
                  </a:cxn>
                  <a:cxn ang="0">
                    <a:pos x="136" y="36"/>
                  </a:cxn>
                </a:cxnLst>
                <a:rect l="0" t="0" r="r" b="b"/>
                <a:pathLst>
                  <a:path w="136" h="140">
                    <a:moveTo>
                      <a:pt x="0" y="0"/>
                    </a:moveTo>
                    <a:lnTo>
                      <a:pt x="0" y="140"/>
                    </a:lnTo>
                    <a:lnTo>
                      <a:pt x="136" y="140"/>
                    </a:lnTo>
                    <a:lnTo>
                      <a:pt x="136" y="36"/>
                    </a:lnTo>
                  </a:path>
                </a:pathLst>
              </a:custGeom>
              <a:noFill/>
              <a:ln w="19050">
                <a:solidFill>
                  <a:srgbClr val="808080"/>
                </a:solidFill>
                <a:round/>
                <a:headEnd/>
                <a:tailEnd/>
              </a:ln>
              <a:effectLst/>
            </p:spPr>
            <p:txBody>
              <a:bodyPr/>
              <a:lstStyle/>
              <a:p>
                <a:endParaRPr lang="th-TH"/>
              </a:p>
            </p:txBody>
          </p:sp>
        </p:grpSp>
        <p:sp>
          <p:nvSpPr>
            <p:cNvPr id="290926" name="Rectangle 110"/>
            <p:cNvSpPr>
              <a:spLocks noChangeArrowheads="1"/>
            </p:cNvSpPr>
            <p:nvPr/>
          </p:nvSpPr>
          <p:spPr bwMode="auto">
            <a:xfrm flipH="1">
              <a:off x="3909" y="842"/>
              <a:ext cx="195" cy="99"/>
            </a:xfrm>
            <a:prstGeom prst="rect">
              <a:avLst/>
            </a:prstGeom>
            <a:solidFill>
              <a:schemeClr val="accent1"/>
            </a:solidFill>
            <a:ln w="19050">
              <a:solidFill>
                <a:srgbClr val="808080"/>
              </a:solidFill>
              <a:miter lim="800000"/>
              <a:headEnd/>
              <a:tailEnd/>
            </a:ln>
            <a:effectLst/>
          </p:spPr>
          <p:txBody>
            <a:bodyPr wrap="none" anchor="ctr"/>
            <a:lstStyle/>
            <a:p>
              <a:endParaRPr lang="th-TH"/>
            </a:p>
          </p:txBody>
        </p:sp>
        <p:grpSp>
          <p:nvGrpSpPr>
            <p:cNvPr id="290927" name="Group 111"/>
            <p:cNvGrpSpPr>
              <a:grpSpLocks/>
            </p:cNvGrpSpPr>
            <p:nvPr/>
          </p:nvGrpSpPr>
          <p:grpSpPr bwMode="auto">
            <a:xfrm rot="-1288059">
              <a:off x="3764" y="638"/>
              <a:ext cx="388" cy="352"/>
              <a:chOff x="2420" y="2268"/>
              <a:chExt cx="406" cy="381"/>
            </a:xfrm>
          </p:grpSpPr>
          <p:sp>
            <p:nvSpPr>
              <p:cNvPr id="290928" name="AutoShape 112"/>
              <p:cNvSpPr>
                <a:spLocks noChangeArrowheads="1"/>
              </p:cNvSpPr>
              <p:nvPr/>
            </p:nvSpPr>
            <p:spPr bwMode="auto">
              <a:xfrm rot="34546025">
                <a:off x="2420" y="2268"/>
                <a:ext cx="197" cy="381"/>
              </a:xfrm>
              <a:prstGeom prst="curvedLeftArrow">
                <a:avLst>
                  <a:gd name="adj1" fmla="val 38680"/>
                  <a:gd name="adj2" fmla="val 77360"/>
                  <a:gd name="adj3" fmla="val 33333"/>
                </a:avLst>
              </a:prstGeom>
              <a:gradFill rotWithShape="1">
                <a:gsLst>
                  <a:gs pos="0">
                    <a:srgbClr val="66FF66"/>
                  </a:gs>
                  <a:gs pos="100000">
                    <a:srgbClr val="66FF66">
                      <a:gamma/>
                      <a:shade val="31765"/>
                      <a:invGamma/>
                    </a:srgbClr>
                  </a:gs>
                </a:gsLst>
                <a:lin ang="5400000" scaled="1"/>
              </a:gradFill>
              <a:ln w="9525">
                <a:solidFill>
                  <a:schemeClr val="tx1"/>
                </a:solidFill>
                <a:miter lim="800000"/>
                <a:headEnd/>
                <a:tailEnd/>
              </a:ln>
              <a:effectLst/>
            </p:spPr>
            <p:txBody>
              <a:bodyPr wrap="none" anchor="ctr"/>
              <a:lstStyle/>
              <a:p>
                <a:endParaRPr lang="th-TH"/>
              </a:p>
            </p:txBody>
          </p:sp>
          <p:sp>
            <p:nvSpPr>
              <p:cNvPr id="290929" name="Text Box 113"/>
              <p:cNvSpPr txBox="1">
                <a:spLocks noChangeArrowheads="1"/>
              </p:cNvSpPr>
              <p:nvPr/>
            </p:nvSpPr>
            <p:spPr bwMode="auto">
              <a:xfrm>
                <a:off x="2610" y="2287"/>
                <a:ext cx="216" cy="251"/>
              </a:xfrm>
              <a:prstGeom prst="rect">
                <a:avLst/>
              </a:prstGeom>
              <a:noFill/>
              <a:ln w="9525">
                <a:noFill/>
                <a:miter lim="800000"/>
                <a:headEnd/>
                <a:tailEnd/>
              </a:ln>
              <a:effectLst/>
            </p:spPr>
            <p:txBody>
              <a:bodyPr>
                <a:spAutoFit/>
              </a:bodyPr>
              <a:lstStyle/>
              <a:p>
                <a:pPr>
                  <a:spcBef>
                    <a:spcPct val="50000"/>
                  </a:spcBef>
                </a:pPr>
                <a:r>
                  <a:rPr lang="en-US" i="1"/>
                  <a:t>w</a:t>
                </a:r>
                <a:endParaRPr lang="th-TH" i="1"/>
              </a:p>
            </p:txBody>
          </p:sp>
        </p:grpSp>
        <p:sp>
          <p:nvSpPr>
            <p:cNvPr id="290930" name="Line 114"/>
            <p:cNvSpPr>
              <a:spLocks noChangeShapeType="1"/>
            </p:cNvSpPr>
            <p:nvPr/>
          </p:nvSpPr>
          <p:spPr bwMode="auto">
            <a:xfrm flipH="1" flipV="1">
              <a:off x="4215" y="1396"/>
              <a:ext cx="3" cy="413"/>
            </a:xfrm>
            <a:prstGeom prst="line">
              <a:avLst/>
            </a:prstGeom>
            <a:noFill/>
            <a:ln w="38100">
              <a:solidFill>
                <a:srgbClr val="FF0000"/>
              </a:solidFill>
              <a:round/>
              <a:headEnd/>
              <a:tailEnd type="arrow" w="med" len="lg"/>
            </a:ln>
            <a:effectLst/>
          </p:spPr>
          <p:txBody>
            <a:bodyPr/>
            <a:lstStyle/>
            <a:p>
              <a:endParaRPr lang="th-TH"/>
            </a:p>
          </p:txBody>
        </p:sp>
        <p:sp>
          <p:nvSpPr>
            <p:cNvPr id="290931" name="Line 115"/>
            <p:cNvSpPr>
              <a:spLocks noChangeShapeType="1"/>
            </p:cNvSpPr>
            <p:nvPr/>
          </p:nvSpPr>
          <p:spPr bwMode="auto">
            <a:xfrm flipH="1" flipV="1">
              <a:off x="4940" y="208"/>
              <a:ext cx="3" cy="350"/>
            </a:xfrm>
            <a:prstGeom prst="line">
              <a:avLst/>
            </a:prstGeom>
            <a:noFill/>
            <a:ln w="38100">
              <a:solidFill>
                <a:srgbClr val="FF0000"/>
              </a:solidFill>
              <a:round/>
              <a:headEnd/>
              <a:tailEnd type="arrow" w="med" len="lg"/>
            </a:ln>
            <a:effectLst/>
          </p:spPr>
          <p:txBody>
            <a:bodyPr/>
            <a:lstStyle/>
            <a:p>
              <a:endParaRPr lang="th-TH"/>
            </a:p>
          </p:txBody>
        </p:sp>
        <p:sp>
          <p:nvSpPr>
            <p:cNvPr id="290932" name="Text Box 116"/>
            <p:cNvSpPr txBox="1">
              <a:spLocks noChangeArrowheads="1"/>
            </p:cNvSpPr>
            <p:nvPr/>
          </p:nvSpPr>
          <p:spPr bwMode="auto">
            <a:xfrm>
              <a:off x="4158" y="778"/>
              <a:ext cx="798" cy="192"/>
            </a:xfrm>
            <a:prstGeom prst="rect">
              <a:avLst/>
            </a:prstGeom>
            <a:noFill/>
            <a:ln w="9525">
              <a:noFill/>
              <a:miter lim="800000"/>
              <a:headEnd/>
              <a:tailEnd/>
            </a:ln>
            <a:effectLst/>
          </p:spPr>
          <p:txBody>
            <a:bodyPr>
              <a:spAutoFit/>
            </a:bodyPr>
            <a:lstStyle/>
            <a:p>
              <a:pPr>
                <a:spcBef>
                  <a:spcPct val="50000"/>
                </a:spcBef>
              </a:pPr>
              <a:r>
                <a:rPr lang="en-US" sz="1400" i="1">
                  <a:solidFill>
                    <a:srgbClr val="3366FF"/>
                  </a:solidFill>
                  <a:latin typeface="Comic Sans MS" pitchFamily="66" charset="0"/>
                </a:rPr>
                <a:t>Compressor</a:t>
              </a:r>
              <a:endParaRPr lang="th-TH" sz="1400" i="1">
                <a:solidFill>
                  <a:srgbClr val="3366FF"/>
                </a:solidFill>
                <a:latin typeface="Comic Sans MS" pitchFamily="66" charset="0"/>
              </a:endParaRPr>
            </a:p>
          </p:txBody>
        </p:sp>
        <p:grpSp>
          <p:nvGrpSpPr>
            <p:cNvPr id="290933" name="Group 117"/>
            <p:cNvGrpSpPr>
              <a:grpSpLocks/>
            </p:cNvGrpSpPr>
            <p:nvPr/>
          </p:nvGrpSpPr>
          <p:grpSpPr bwMode="auto">
            <a:xfrm>
              <a:off x="4387" y="1537"/>
              <a:ext cx="204" cy="192"/>
              <a:chOff x="462" y="1638"/>
              <a:chExt cx="204" cy="192"/>
            </a:xfrm>
          </p:grpSpPr>
          <p:sp>
            <p:nvSpPr>
              <p:cNvPr id="290934" name="Text Box 118"/>
              <p:cNvSpPr txBox="1">
                <a:spLocks noChangeArrowheads="1"/>
              </p:cNvSpPr>
              <p:nvPr/>
            </p:nvSpPr>
            <p:spPr bwMode="auto">
              <a:xfrm>
                <a:off x="462" y="1638"/>
                <a:ext cx="204" cy="192"/>
              </a:xfrm>
              <a:prstGeom prst="rect">
                <a:avLst/>
              </a:prstGeom>
              <a:noFill/>
              <a:ln w="9525">
                <a:noFill/>
                <a:miter lim="800000"/>
                <a:headEnd/>
                <a:tailEnd/>
              </a:ln>
              <a:effectLst/>
            </p:spPr>
            <p:txBody>
              <a:bodyPr>
                <a:spAutoFit/>
              </a:bodyPr>
              <a:lstStyle/>
              <a:p>
                <a:pPr>
                  <a:spcBef>
                    <a:spcPct val="50000"/>
                  </a:spcBef>
                </a:pPr>
                <a:r>
                  <a:rPr lang="en-US" sz="1400"/>
                  <a:t>1</a:t>
                </a:r>
                <a:endParaRPr lang="th-TH" sz="1400"/>
              </a:p>
            </p:txBody>
          </p:sp>
          <p:sp>
            <p:nvSpPr>
              <p:cNvPr id="290935" name="Oval 119"/>
              <p:cNvSpPr>
                <a:spLocks noChangeArrowheads="1"/>
              </p:cNvSpPr>
              <p:nvPr/>
            </p:nvSpPr>
            <p:spPr bwMode="auto">
              <a:xfrm>
                <a:off x="468" y="1656"/>
                <a:ext cx="165" cy="162"/>
              </a:xfrm>
              <a:prstGeom prst="ellipse">
                <a:avLst/>
              </a:prstGeom>
              <a:noFill/>
              <a:ln w="9525">
                <a:solidFill>
                  <a:schemeClr val="tx1"/>
                </a:solidFill>
                <a:round/>
                <a:headEnd/>
                <a:tailEnd/>
              </a:ln>
              <a:effectLst/>
            </p:spPr>
            <p:txBody>
              <a:bodyPr wrap="none" anchor="ctr"/>
              <a:lstStyle/>
              <a:p>
                <a:endParaRPr lang="th-TH"/>
              </a:p>
            </p:txBody>
          </p:sp>
        </p:grpSp>
        <p:grpSp>
          <p:nvGrpSpPr>
            <p:cNvPr id="290936" name="Group 120"/>
            <p:cNvGrpSpPr>
              <a:grpSpLocks/>
            </p:cNvGrpSpPr>
            <p:nvPr/>
          </p:nvGrpSpPr>
          <p:grpSpPr bwMode="auto">
            <a:xfrm>
              <a:off x="4580" y="314"/>
              <a:ext cx="204" cy="192"/>
              <a:chOff x="462" y="1638"/>
              <a:chExt cx="204" cy="192"/>
            </a:xfrm>
          </p:grpSpPr>
          <p:sp>
            <p:nvSpPr>
              <p:cNvPr id="290937" name="Text Box 121"/>
              <p:cNvSpPr txBox="1">
                <a:spLocks noChangeArrowheads="1"/>
              </p:cNvSpPr>
              <p:nvPr/>
            </p:nvSpPr>
            <p:spPr bwMode="auto">
              <a:xfrm>
                <a:off x="462" y="1638"/>
                <a:ext cx="204" cy="192"/>
              </a:xfrm>
              <a:prstGeom prst="rect">
                <a:avLst/>
              </a:prstGeom>
              <a:noFill/>
              <a:ln w="9525">
                <a:noFill/>
                <a:miter lim="800000"/>
                <a:headEnd/>
                <a:tailEnd/>
              </a:ln>
              <a:effectLst/>
            </p:spPr>
            <p:txBody>
              <a:bodyPr>
                <a:spAutoFit/>
              </a:bodyPr>
              <a:lstStyle/>
              <a:p>
                <a:pPr>
                  <a:spcBef>
                    <a:spcPct val="50000"/>
                  </a:spcBef>
                </a:pPr>
                <a:r>
                  <a:rPr lang="en-US" sz="1400"/>
                  <a:t>2</a:t>
                </a:r>
                <a:endParaRPr lang="th-TH" sz="1400"/>
              </a:p>
            </p:txBody>
          </p:sp>
          <p:sp>
            <p:nvSpPr>
              <p:cNvPr id="290938" name="Oval 122"/>
              <p:cNvSpPr>
                <a:spLocks noChangeArrowheads="1"/>
              </p:cNvSpPr>
              <p:nvPr/>
            </p:nvSpPr>
            <p:spPr bwMode="auto">
              <a:xfrm>
                <a:off x="468" y="1656"/>
                <a:ext cx="165" cy="162"/>
              </a:xfrm>
              <a:prstGeom prst="ellipse">
                <a:avLst/>
              </a:prstGeom>
              <a:noFill/>
              <a:ln w="9525">
                <a:solidFill>
                  <a:schemeClr val="tx1"/>
                </a:solidFill>
                <a:round/>
                <a:headEnd/>
                <a:tailEnd/>
              </a:ln>
              <a:effectLst/>
            </p:spPr>
            <p:txBody>
              <a:bodyPr wrap="none" anchor="ctr"/>
              <a:lstStyle/>
              <a:p>
                <a:endParaRPr lang="th-TH"/>
              </a:p>
            </p:txBody>
          </p:sp>
        </p:grpSp>
        <p:sp>
          <p:nvSpPr>
            <p:cNvPr id="290939" name="Line 123"/>
            <p:cNvSpPr>
              <a:spLocks noChangeShapeType="1"/>
            </p:cNvSpPr>
            <p:nvPr/>
          </p:nvSpPr>
          <p:spPr bwMode="auto">
            <a:xfrm>
              <a:off x="4162" y="1639"/>
              <a:ext cx="234" cy="0"/>
            </a:xfrm>
            <a:prstGeom prst="line">
              <a:avLst/>
            </a:prstGeom>
            <a:noFill/>
            <a:ln w="9525">
              <a:solidFill>
                <a:schemeClr val="tx1"/>
              </a:solidFill>
              <a:round/>
              <a:headEnd/>
              <a:tailEnd/>
            </a:ln>
            <a:effectLst/>
          </p:spPr>
          <p:txBody>
            <a:bodyPr/>
            <a:lstStyle/>
            <a:p>
              <a:endParaRPr lang="th-TH"/>
            </a:p>
          </p:txBody>
        </p:sp>
        <p:sp>
          <p:nvSpPr>
            <p:cNvPr id="290940" name="Line 124"/>
            <p:cNvSpPr>
              <a:spLocks noChangeShapeType="1"/>
            </p:cNvSpPr>
            <p:nvPr/>
          </p:nvSpPr>
          <p:spPr bwMode="auto">
            <a:xfrm>
              <a:off x="4757" y="413"/>
              <a:ext cx="234" cy="0"/>
            </a:xfrm>
            <a:prstGeom prst="line">
              <a:avLst/>
            </a:prstGeom>
            <a:noFill/>
            <a:ln w="9525">
              <a:solidFill>
                <a:schemeClr val="tx1"/>
              </a:solidFill>
              <a:round/>
              <a:headEnd/>
              <a:tailEnd/>
            </a:ln>
            <a:effectLst/>
          </p:spPr>
          <p:txBody>
            <a:bodyPr/>
            <a:lstStyle/>
            <a:p>
              <a:endParaRPr lang="th-TH"/>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290819"/>
                                        </p:tgtEl>
                                        <p:attrNameLst>
                                          <p:attrName>style.visibility</p:attrName>
                                        </p:attrNameLst>
                                      </p:cBhvr>
                                      <p:to>
                                        <p:strVal val="visible"/>
                                      </p:to>
                                    </p:set>
                                    <p:animEffect transition="in" filter="fade">
                                      <p:cBhvr>
                                        <p:cTn id="7" dur="1000"/>
                                        <p:tgtEl>
                                          <p:spTgt spid="290819"/>
                                        </p:tgtEl>
                                      </p:cBhvr>
                                    </p:animEffect>
                                  </p:childTnLst>
                                </p:cTn>
                              </p:par>
                            </p:childTnLst>
                          </p:cTn>
                        </p:par>
                        <p:par>
                          <p:cTn id="8" fill="hold">
                            <p:stCondLst>
                              <p:cond delay="1000"/>
                            </p:stCondLst>
                            <p:childTnLst>
                              <p:par>
                                <p:cTn id="9" presetID="22" presetClass="entr" presetSubtype="4" fill="hold" nodeType="afterEffect">
                                  <p:stCondLst>
                                    <p:cond delay="0"/>
                                  </p:stCondLst>
                                  <p:childTnLst>
                                    <p:set>
                                      <p:cBhvr>
                                        <p:cTn id="10" dur="1" fill="hold">
                                          <p:stCondLst>
                                            <p:cond delay="0"/>
                                          </p:stCondLst>
                                        </p:cTn>
                                        <p:tgtEl>
                                          <p:spTgt spid="290831"/>
                                        </p:tgtEl>
                                        <p:attrNameLst>
                                          <p:attrName>style.visibility</p:attrName>
                                        </p:attrNameLst>
                                      </p:cBhvr>
                                      <p:to>
                                        <p:strVal val="visible"/>
                                      </p:to>
                                    </p:set>
                                    <p:animEffect transition="in" filter="wipe(down)">
                                      <p:cBhvr>
                                        <p:cTn id="11" dur="1000"/>
                                        <p:tgtEl>
                                          <p:spTgt spid="290831"/>
                                        </p:tgtEl>
                                      </p:cBhvr>
                                    </p:animEffect>
                                  </p:childTnLst>
                                </p:cTn>
                              </p:par>
                            </p:childTnLst>
                          </p:cTn>
                        </p:par>
                        <p:par>
                          <p:cTn id="12" fill="hold">
                            <p:stCondLst>
                              <p:cond delay="2000"/>
                            </p:stCondLst>
                            <p:childTnLst>
                              <p:par>
                                <p:cTn id="13" presetID="22" presetClass="entr" presetSubtype="4" fill="hold" nodeType="afterEffect">
                                  <p:stCondLst>
                                    <p:cond delay="0"/>
                                  </p:stCondLst>
                                  <p:childTnLst>
                                    <p:set>
                                      <p:cBhvr>
                                        <p:cTn id="14" dur="1" fill="hold">
                                          <p:stCondLst>
                                            <p:cond delay="0"/>
                                          </p:stCondLst>
                                        </p:cTn>
                                        <p:tgtEl>
                                          <p:spTgt spid="290847"/>
                                        </p:tgtEl>
                                        <p:attrNameLst>
                                          <p:attrName>style.visibility</p:attrName>
                                        </p:attrNameLst>
                                      </p:cBhvr>
                                      <p:to>
                                        <p:strVal val="visible"/>
                                      </p:to>
                                    </p:set>
                                    <p:animEffect transition="in" filter="wipe(down)">
                                      <p:cBhvr>
                                        <p:cTn id="15" dur="1000"/>
                                        <p:tgtEl>
                                          <p:spTgt spid="290847"/>
                                        </p:tgtEl>
                                      </p:cBhvr>
                                    </p:animEffect>
                                  </p:childTnLst>
                                </p:cTn>
                              </p:par>
                            </p:childTnLst>
                          </p:cTn>
                        </p:par>
                        <p:par>
                          <p:cTn id="16" fill="hold">
                            <p:stCondLst>
                              <p:cond delay="3000"/>
                            </p:stCondLst>
                            <p:childTnLst>
                              <p:par>
                                <p:cTn id="17" presetID="22" presetClass="entr" presetSubtype="4" fill="hold" nodeType="afterEffect">
                                  <p:stCondLst>
                                    <p:cond delay="0"/>
                                  </p:stCondLst>
                                  <p:childTnLst>
                                    <p:set>
                                      <p:cBhvr>
                                        <p:cTn id="18" dur="1" fill="hold">
                                          <p:stCondLst>
                                            <p:cond delay="0"/>
                                          </p:stCondLst>
                                        </p:cTn>
                                        <p:tgtEl>
                                          <p:spTgt spid="290840"/>
                                        </p:tgtEl>
                                        <p:attrNameLst>
                                          <p:attrName>style.visibility</p:attrName>
                                        </p:attrNameLst>
                                      </p:cBhvr>
                                      <p:to>
                                        <p:strVal val="visible"/>
                                      </p:to>
                                    </p:set>
                                    <p:animEffect transition="in" filter="wipe(down)">
                                      <p:cBhvr>
                                        <p:cTn id="19" dur="2000"/>
                                        <p:tgtEl>
                                          <p:spTgt spid="290840"/>
                                        </p:tgtEl>
                                      </p:cBhvr>
                                    </p:animEffect>
                                  </p:childTnLst>
                                </p:cTn>
                              </p:par>
                            </p:childTnLst>
                          </p:cTn>
                        </p:par>
                        <p:par>
                          <p:cTn id="20" fill="hold">
                            <p:stCondLst>
                              <p:cond delay="5000"/>
                            </p:stCondLst>
                            <p:childTnLst>
                              <p:par>
                                <p:cTn id="21" presetID="22" presetClass="entr" presetSubtype="1" fill="hold" nodeType="afterEffect">
                                  <p:stCondLst>
                                    <p:cond delay="0"/>
                                  </p:stCondLst>
                                  <p:childTnLst>
                                    <p:set>
                                      <p:cBhvr>
                                        <p:cTn id="22" dur="1" fill="hold">
                                          <p:stCondLst>
                                            <p:cond delay="0"/>
                                          </p:stCondLst>
                                        </p:cTn>
                                        <p:tgtEl>
                                          <p:spTgt spid="290825"/>
                                        </p:tgtEl>
                                        <p:attrNameLst>
                                          <p:attrName>style.visibility</p:attrName>
                                        </p:attrNameLst>
                                      </p:cBhvr>
                                      <p:to>
                                        <p:strVal val="visible"/>
                                      </p:to>
                                    </p:set>
                                    <p:animEffect transition="in" filter="wipe(up)">
                                      <p:cBhvr>
                                        <p:cTn id="23" dur="1000"/>
                                        <p:tgtEl>
                                          <p:spTgt spid="290825"/>
                                        </p:tgtEl>
                                      </p:cBhvr>
                                    </p:animEffect>
                                  </p:childTnLst>
                                </p:cTn>
                              </p:par>
                            </p:childTnLst>
                          </p:cTn>
                        </p:par>
                        <p:par>
                          <p:cTn id="24" fill="hold">
                            <p:stCondLst>
                              <p:cond delay="6000"/>
                            </p:stCondLst>
                            <p:childTnLst>
                              <p:par>
                                <p:cTn id="25" presetID="22" presetClass="entr" presetSubtype="2" fill="hold" nodeType="afterEffect">
                                  <p:stCondLst>
                                    <p:cond delay="0"/>
                                  </p:stCondLst>
                                  <p:childTnLst>
                                    <p:set>
                                      <p:cBhvr>
                                        <p:cTn id="26" dur="1" fill="hold">
                                          <p:stCondLst>
                                            <p:cond delay="0"/>
                                          </p:stCondLst>
                                        </p:cTn>
                                        <p:tgtEl>
                                          <p:spTgt spid="290853"/>
                                        </p:tgtEl>
                                        <p:attrNameLst>
                                          <p:attrName>style.visibility</p:attrName>
                                        </p:attrNameLst>
                                      </p:cBhvr>
                                      <p:to>
                                        <p:strVal val="visible"/>
                                      </p:to>
                                    </p:set>
                                    <p:animEffect transition="in" filter="wipe(right)">
                                      <p:cBhvr>
                                        <p:cTn id="27" dur="500"/>
                                        <p:tgtEl>
                                          <p:spTgt spid="290853"/>
                                        </p:tgtEl>
                                      </p:cBhvr>
                                    </p:animEffect>
                                  </p:childTnLst>
                                </p:cTn>
                              </p:par>
                            </p:childTnLst>
                          </p:cTn>
                        </p:par>
                        <p:par>
                          <p:cTn id="28" fill="hold">
                            <p:stCondLst>
                              <p:cond delay="6500"/>
                            </p:stCondLst>
                            <p:childTnLst>
                              <p:par>
                                <p:cTn id="29" presetID="22" presetClass="entr" presetSubtype="2" fill="hold" nodeType="afterEffect">
                                  <p:stCondLst>
                                    <p:cond delay="0"/>
                                  </p:stCondLst>
                                  <p:childTnLst>
                                    <p:set>
                                      <p:cBhvr>
                                        <p:cTn id="30" dur="1" fill="hold">
                                          <p:stCondLst>
                                            <p:cond delay="0"/>
                                          </p:stCondLst>
                                        </p:cTn>
                                        <p:tgtEl>
                                          <p:spTgt spid="290866"/>
                                        </p:tgtEl>
                                        <p:attrNameLst>
                                          <p:attrName>style.visibility</p:attrName>
                                        </p:attrNameLst>
                                      </p:cBhvr>
                                      <p:to>
                                        <p:strVal val="visible"/>
                                      </p:to>
                                    </p:set>
                                    <p:animEffect transition="in" filter="wipe(right)">
                                      <p:cBhvr>
                                        <p:cTn id="31" dur="500"/>
                                        <p:tgtEl>
                                          <p:spTgt spid="290866"/>
                                        </p:tgtEl>
                                      </p:cBhvr>
                                    </p:animEffect>
                                  </p:childTnLst>
                                </p:cTn>
                              </p:par>
                            </p:childTnLst>
                          </p:cTn>
                        </p:par>
                        <p:par>
                          <p:cTn id="32" fill="hold">
                            <p:stCondLst>
                              <p:cond delay="7000"/>
                            </p:stCondLst>
                            <p:childTnLst>
                              <p:par>
                                <p:cTn id="33" presetID="22" presetClass="entr" presetSubtype="4" fill="hold" nodeType="afterEffect">
                                  <p:stCondLst>
                                    <p:cond delay="0"/>
                                  </p:stCondLst>
                                  <p:childTnLst>
                                    <p:set>
                                      <p:cBhvr>
                                        <p:cTn id="34" dur="1" fill="hold">
                                          <p:stCondLst>
                                            <p:cond delay="0"/>
                                          </p:stCondLst>
                                        </p:cTn>
                                        <p:tgtEl>
                                          <p:spTgt spid="290862"/>
                                        </p:tgtEl>
                                        <p:attrNameLst>
                                          <p:attrName>style.visibility</p:attrName>
                                        </p:attrNameLst>
                                      </p:cBhvr>
                                      <p:to>
                                        <p:strVal val="visible"/>
                                      </p:to>
                                    </p:set>
                                    <p:animEffect transition="in" filter="wipe(down)">
                                      <p:cBhvr>
                                        <p:cTn id="35" dur="500"/>
                                        <p:tgtEl>
                                          <p:spTgt spid="290862"/>
                                        </p:tgtEl>
                                      </p:cBhvr>
                                    </p:animEffect>
                                  </p:childTnLst>
                                </p:cTn>
                              </p:par>
                            </p:childTnLst>
                          </p:cTn>
                        </p:par>
                        <p:par>
                          <p:cTn id="36" fill="hold">
                            <p:stCondLst>
                              <p:cond delay="7500"/>
                            </p:stCondLst>
                            <p:childTnLst>
                              <p:par>
                                <p:cTn id="37" presetID="22" presetClass="entr" presetSubtype="4" fill="hold" nodeType="afterEffect">
                                  <p:stCondLst>
                                    <p:cond delay="0"/>
                                  </p:stCondLst>
                                  <p:childTnLst>
                                    <p:set>
                                      <p:cBhvr>
                                        <p:cTn id="38" dur="1" fill="hold">
                                          <p:stCondLst>
                                            <p:cond delay="0"/>
                                          </p:stCondLst>
                                        </p:cTn>
                                        <p:tgtEl>
                                          <p:spTgt spid="290834"/>
                                        </p:tgtEl>
                                        <p:attrNameLst>
                                          <p:attrName>style.visibility</p:attrName>
                                        </p:attrNameLst>
                                      </p:cBhvr>
                                      <p:to>
                                        <p:strVal val="visible"/>
                                      </p:to>
                                    </p:set>
                                    <p:animEffect transition="in" filter="wipe(down)">
                                      <p:cBhvr>
                                        <p:cTn id="39" dur="500"/>
                                        <p:tgtEl>
                                          <p:spTgt spid="290834"/>
                                        </p:tgtEl>
                                      </p:cBhvr>
                                    </p:animEffect>
                                  </p:childTnLst>
                                </p:cTn>
                              </p:par>
                            </p:childTnLst>
                          </p:cTn>
                        </p:par>
                        <p:par>
                          <p:cTn id="40" fill="hold">
                            <p:stCondLst>
                              <p:cond delay="8000"/>
                            </p:stCondLst>
                            <p:childTnLst>
                              <p:par>
                                <p:cTn id="41" presetID="22" presetClass="entr" presetSubtype="2" fill="hold" nodeType="afterEffect">
                                  <p:stCondLst>
                                    <p:cond delay="0"/>
                                  </p:stCondLst>
                                  <p:childTnLst>
                                    <p:set>
                                      <p:cBhvr>
                                        <p:cTn id="42" dur="1" fill="hold">
                                          <p:stCondLst>
                                            <p:cond delay="0"/>
                                          </p:stCondLst>
                                        </p:cTn>
                                        <p:tgtEl>
                                          <p:spTgt spid="290869"/>
                                        </p:tgtEl>
                                        <p:attrNameLst>
                                          <p:attrName>style.visibility</p:attrName>
                                        </p:attrNameLst>
                                      </p:cBhvr>
                                      <p:to>
                                        <p:strVal val="visible"/>
                                      </p:to>
                                    </p:set>
                                    <p:animEffect transition="in" filter="wipe(right)">
                                      <p:cBhvr>
                                        <p:cTn id="43" dur="500"/>
                                        <p:tgtEl>
                                          <p:spTgt spid="290869"/>
                                        </p:tgtEl>
                                      </p:cBhvr>
                                    </p:animEffect>
                                  </p:childTnLst>
                                </p:cTn>
                              </p:par>
                            </p:childTnLst>
                          </p:cTn>
                        </p:par>
                        <p:par>
                          <p:cTn id="44" fill="hold">
                            <p:stCondLst>
                              <p:cond delay="8500"/>
                            </p:stCondLst>
                            <p:childTnLst>
                              <p:par>
                                <p:cTn id="45" presetID="22" presetClass="entr" presetSubtype="1" fill="hold" nodeType="afterEffect">
                                  <p:stCondLst>
                                    <p:cond delay="0"/>
                                  </p:stCondLst>
                                  <p:childTnLst>
                                    <p:set>
                                      <p:cBhvr>
                                        <p:cTn id="46" dur="1" fill="hold">
                                          <p:stCondLst>
                                            <p:cond delay="0"/>
                                          </p:stCondLst>
                                        </p:cTn>
                                        <p:tgtEl>
                                          <p:spTgt spid="290828"/>
                                        </p:tgtEl>
                                        <p:attrNameLst>
                                          <p:attrName>style.visibility</p:attrName>
                                        </p:attrNameLst>
                                      </p:cBhvr>
                                      <p:to>
                                        <p:strVal val="visible"/>
                                      </p:to>
                                    </p:set>
                                    <p:animEffect transition="in" filter="wipe(up)">
                                      <p:cBhvr>
                                        <p:cTn id="47" dur="500"/>
                                        <p:tgtEl>
                                          <p:spTgt spid="290828"/>
                                        </p:tgtEl>
                                      </p:cBhvr>
                                    </p:animEffect>
                                  </p:childTnLst>
                                </p:cTn>
                              </p:par>
                            </p:childTnLst>
                          </p:cTn>
                        </p:par>
                        <p:par>
                          <p:cTn id="48" fill="hold">
                            <p:stCondLst>
                              <p:cond delay="9000"/>
                            </p:stCondLst>
                            <p:childTnLst>
                              <p:par>
                                <p:cTn id="49" presetID="22" presetClass="entr" presetSubtype="2" fill="hold" nodeType="afterEffect">
                                  <p:stCondLst>
                                    <p:cond delay="0"/>
                                  </p:stCondLst>
                                  <p:childTnLst>
                                    <p:set>
                                      <p:cBhvr>
                                        <p:cTn id="50" dur="1" fill="hold">
                                          <p:stCondLst>
                                            <p:cond delay="0"/>
                                          </p:stCondLst>
                                        </p:cTn>
                                        <p:tgtEl>
                                          <p:spTgt spid="290850"/>
                                        </p:tgtEl>
                                        <p:attrNameLst>
                                          <p:attrName>style.visibility</p:attrName>
                                        </p:attrNameLst>
                                      </p:cBhvr>
                                      <p:to>
                                        <p:strVal val="visible"/>
                                      </p:to>
                                    </p:set>
                                    <p:animEffect transition="in" filter="wipe(right)">
                                      <p:cBhvr>
                                        <p:cTn id="51" dur="500"/>
                                        <p:tgtEl>
                                          <p:spTgt spid="290850"/>
                                        </p:tgtEl>
                                      </p:cBhvr>
                                    </p:animEffect>
                                  </p:childTnLst>
                                </p:cTn>
                              </p:par>
                            </p:childTnLst>
                          </p:cTn>
                        </p:par>
                        <p:par>
                          <p:cTn id="52" fill="hold">
                            <p:stCondLst>
                              <p:cond delay="9500"/>
                            </p:stCondLst>
                            <p:childTnLst>
                              <p:par>
                                <p:cTn id="53" presetID="22" presetClass="entr" presetSubtype="4" fill="hold" nodeType="afterEffect">
                                  <p:stCondLst>
                                    <p:cond delay="0"/>
                                  </p:stCondLst>
                                  <p:childTnLst>
                                    <p:set>
                                      <p:cBhvr>
                                        <p:cTn id="54" dur="1" fill="hold">
                                          <p:stCondLst>
                                            <p:cond delay="0"/>
                                          </p:stCondLst>
                                        </p:cTn>
                                        <p:tgtEl>
                                          <p:spTgt spid="290858"/>
                                        </p:tgtEl>
                                        <p:attrNameLst>
                                          <p:attrName>style.visibility</p:attrName>
                                        </p:attrNameLst>
                                      </p:cBhvr>
                                      <p:to>
                                        <p:strVal val="visible"/>
                                      </p:to>
                                    </p:set>
                                    <p:animEffect transition="in" filter="wipe(down)">
                                      <p:cBhvr>
                                        <p:cTn id="55" dur="500"/>
                                        <p:tgtEl>
                                          <p:spTgt spid="290858"/>
                                        </p:tgtEl>
                                      </p:cBhvr>
                                    </p:animEffect>
                                  </p:childTnLst>
                                </p:cTn>
                              </p:par>
                            </p:childTnLst>
                          </p:cTn>
                        </p:par>
                        <p:par>
                          <p:cTn id="56" fill="hold">
                            <p:stCondLst>
                              <p:cond delay="10000"/>
                            </p:stCondLst>
                            <p:childTnLst>
                              <p:par>
                                <p:cTn id="57" presetID="10" presetClass="entr" presetSubtype="0" fill="hold" nodeType="afterEffect">
                                  <p:stCondLst>
                                    <p:cond delay="0"/>
                                  </p:stCondLst>
                                  <p:childTnLst>
                                    <p:set>
                                      <p:cBhvr>
                                        <p:cTn id="58" dur="1" fill="hold">
                                          <p:stCondLst>
                                            <p:cond delay="0"/>
                                          </p:stCondLst>
                                        </p:cTn>
                                        <p:tgtEl>
                                          <p:spTgt spid="290872"/>
                                        </p:tgtEl>
                                        <p:attrNameLst>
                                          <p:attrName>style.visibility</p:attrName>
                                        </p:attrNameLst>
                                      </p:cBhvr>
                                      <p:to>
                                        <p:strVal val="visible"/>
                                      </p:to>
                                    </p:set>
                                    <p:animEffect transition="in" filter="fade">
                                      <p:cBhvr>
                                        <p:cTn id="59" dur="1000"/>
                                        <p:tgtEl>
                                          <p:spTgt spid="290872"/>
                                        </p:tgtEl>
                                      </p:cBhvr>
                                    </p:animEffect>
                                  </p:childTnLst>
                                </p:cTn>
                              </p:par>
                            </p:childTnLst>
                          </p:cTn>
                        </p:par>
                        <p:par>
                          <p:cTn id="60" fill="hold">
                            <p:stCondLst>
                              <p:cond delay="11000"/>
                            </p:stCondLst>
                            <p:childTnLst>
                              <p:par>
                                <p:cTn id="61" presetID="22" presetClass="entr" presetSubtype="4" fill="hold" nodeType="afterEffect">
                                  <p:stCondLst>
                                    <p:cond delay="0"/>
                                  </p:stCondLst>
                                  <p:childTnLst>
                                    <p:set>
                                      <p:cBhvr>
                                        <p:cTn id="62" dur="1" fill="hold">
                                          <p:stCondLst>
                                            <p:cond delay="0"/>
                                          </p:stCondLst>
                                        </p:cTn>
                                        <p:tgtEl>
                                          <p:spTgt spid="290883"/>
                                        </p:tgtEl>
                                        <p:attrNameLst>
                                          <p:attrName>style.visibility</p:attrName>
                                        </p:attrNameLst>
                                      </p:cBhvr>
                                      <p:to>
                                        <p:strVal val="visible"/>
                                      </p:to>
                                    </p:set>
                                    <p:animEffect transition="in" filter="wipe(down)">
                                      <p:cBhvr>
                                        <p:cTn id="63" dur="1000"/>
                                        <p:tgtEl>
                                          <p:spTgt spid="290883"/>
                                        </p:tgtEl>
                                      </p:cBhvr>
                                    </p:animEffect>
                                  </p:childTnLst>
                                </p:cTn>
                              </p:par>
                            </p:childTnLst>
                          </p:cTn>
                        </p:par>
                        <p:par>
                          <p:cTn id="64" fill="hold">
                            <p:stCondLst>
                              <p:cond delay="12000"/>
                            </p:stCondLst>
                            <p:childTnLst>
                              <p:par>
                                <p:cTn id="65" presetID="22" presetClass="entr" presetSubtype="4" fill="hold" nodeType="afterEffect">
                                  <p:stCondLst>
                                    <p:cond delay="0"/>
                                  </p:stCondLst>
                                  <p:childTnLst>
                                    <p:set>
                                      <p:cBhvr>
                                        <p:cTn id="66" dur="1" fill="hold">
                                          <p:stCondLst>
                                            <p:cond delay="0"/>
                                          </p:stCondLst>
                                        </p:cTn>
                                        <p:tgtEl>
                                          <p:spTgt spid="290899"/>
                                        </p:tgtEl>
                                        <p:attrNameLst>
                                          <p:attrName>style.visibility</p:attrName>
                                        </p:attrNameLst>
                                      </p:cBhvr>
                                      <p:to>
                                        <p:strVal val="visible"/>
                                      </p:to>
                                    </p:set>
                                    <p:animEffect transition="in" filter="wipe(down)">
                                      <p:cBhvr>
                                        <p:cTn id="67" dur="1000"/>
                                        <p:tgtEl>
                                          <p:spTgt spid="290899"/>
                                        </p:tgtEl>
                                      </p:cBhvr>
                                    </p:animEffect>
                                  </p:childTnLst>
                                </p:cTn>
                              </p:par>
                            </p:childTnLst>
                          </p:cTn>
                        </p:par>
                        <p:par>
                          <p:cTn id="68" fill="hold">
                            <p:stCondLst>
                              <p:cond delay="13000"/>
                            </p:stCondLst>
                            <p:childTnLst>
                              <p:par>
                                <p:cTn id="69" presetID="22" presetClass="entr" presetSubtype="4" fill="hold" nodeType="afterEffect">
                                  <p:stCondLst>
                                    <p:cond delay="0"/>
                                  </p:stCondLst>
                                  <p:childTnLst>
                                    <p:set>
                                      <p:cBhvr>
                                        <p:cTn id="70" dur="1" fill="hold">
                                          <p:stCondLst>
                                            <p:cond delay="0"/>
                                          </p:stCondLst>
                                        </p:cTn>
                                        <p:tgtEl>
                                          <p:spTgt spid="290892"/>
                                        </p:tgtEl>
                                        <p:attrNameLst>
                                          <p:attrName>style.visibility</p:attrName>
                                        </p:attrNameLst>
                                      </p:cBhvr>
                                      <p:to>
                                        <p:strVal val="visible"/>
                                      </p:to>
                                    </p:set>
                                    <p:animEffect transition="in" filter="wipe(down)">
                                      <p:cBhvr>
                                        <p:cTn id="71" dur="2000"/>
                                        <p:tgtEl>
                                          <p:spTgt spid="290892"/>
                                        </p:tgtEl>
                                      </p:cBhvr>
                                    </p:animEffect>
                                  </p:childTnLst>
                                </p:cTn>
                              </p:par>
                            </p:childTnLst>
                          </p:cTn>
                        </p:par>
                        <p:par>
                          <p:cTn id="72" fill="hold">
                            <p:stCondLst>
                              <p:cond delay="15000"/>
                            </p:stCondLst>
                            <p:childTnLst>
                              <p:par>
                                <p:cTn id="73" presetID="22" presetClass="entr" presetSubtype="1" fill="hold" nodeType="afterEffect">
                                  <p:stCondLst>
                                    <p:cond delay="0"/>
                                  </p:stCondLst>
                                  <p:childTnLst>
                                    <p:set>
                                      <p:cBhvr>
                                        <p:cTn id="74" dur="1" fill="hold">
                                          <p:stCondLst>
                                            <p:cond delay="0"/>
                                          </p:stCondLst>
                                        </p:cTn>
                                        <p:tgtEl>
                                          <p:spTgt spid="290877"/>
                                        </p:tgtEl>
                                        <p:attrNameLst>
                                          <p:attrName>style.visibility</p:attrName>
                                        </p:attrNameLst>
                                      </p:cBhvr>
                                      <p:to>
                                        <p:strVal val="visible"/>
                                      </p:to>
                                    </p:set>
                                    <p:animEffect transition="in" filter="wipe(up)">
                                      <p:cBhvr>
                                        <p:cTn id="75" dur="1000"/>
                                        <p:tgtEl>
                                          <p:spTgt spid="290877"/>
                                        </p:tgtEl>
                                      </p:cBhvr>
                                    </p:animEffect>
                                  </p:childTnLst>
                                </p:cTn>
                              </p:par>
                            </p:childTnLst>
                          </p:cTn>
                        </p:par>
                        <p:par>
                          <p:cTn id="76" fill="hold">
                            <p:stCondLst>
                              <p:cond delay="16000"/>
                            </p:stCondLst>
                            <p:childTnLst>
                              <p:par>
                                <p:cTn id="77" presetID="22" presetClass="entr" presetSubtype="2" fill="hold" nodeType="afterEffect">
                                  <p:stCondLst>
                                    <p:cond delay="0"/>
                                  </p:stCondLst>
                                  <p:childTnLst>
                                    <p:set>
                                      <p:cBhvr>
                                        <p:cTn id="78" dur="1" fill="hold">
                                          <p:stCondLst>
                                            <p:cond delay="0"/>
                                          </p:stCondLst>
                                        </p:cTn>
                                        <p:tgtEl>
                                          <p:spTgt spid="290905"/>
                                        </p:tgtEl>
                                        <p:attrNameLst>
                                          <p:attrName>style.visibility</p:attrName>
                                        </p:attrNameLst>
                                      </p:cBhvr>
                                      <p:to>
                                        <p:strVal val="visible"/>
                                      </p:to>
                                    </p:set>
                                    <p:animEffect transition="in" filter="wipe(right)">
                                      <p:cBhvr>
                                        <p:cTn id="79" dur="500"/>
                                        <p:tgtEl>
                                          <p:spTgt spid="290905"/>
                                        </p:tgtEl>
                                      </p:cBhvr>
                                    </p:animEffect>
                                  </p:childTnLst>
                                </p:cTn>
                              </p:par>
                            </p:childTnLst>
                          </p:cTn>
                        </p:par>
                        <p:par>
                          <p:cTn id="80" fill="hold">
                            <p:stCondLst>
                              <p:cond delay="16500"/>
                            </p:stCondLst>
                            <p:childTnLst>
                              <p:par>
                                <p:cTn id="81" presetID="22" presetClass="entr" presetSubtype="2" fill="hold" nodeType="afterEffect">
                                  <p:stCondLst>
                                    <p:cond delay="0"/>
                                  </p:stCondLst>
                                  <p:childTnLst>
                                    <p:set>
                                      <p:cBhvr>
                                        <p:cTn id="82" dur="1" fill="hold">
                                          <p:stCondLst>
                                            <p:cond delay="0"/>
                                          </p:stCondLst>
                                        </p:cTn>
                                        <p:tgtEl>
                                          <p:spTgt spid="290910"/>
                                        </p:tgtEl>
                                        <p:attrNameLst>
                                          <p:attrName>style.visibility</p:attrName>
                                        </p:attrNameLst>
                                      </p:cBhvr>
                                      <p:to>
                                        <p:strVal val="visible"/>
                                      </p:to>
                                    </p:set>
                                    <p:animEffect transition="in" filter="wipe(right)">
                                      <p:cBhvr>
                                        <p:cTn id="83" dur="500"/>
                                        <p:tgtEl>
                                          <p:spTgt spid="290910"/>
                                        </p:tgtEl>
                                      </p:cBhvr>
                                    </p:animEffect>
                                  </p:childTnLst>
                                </p:cTn>
                              </p:par>
                            </p:childTnLst>
                          </p:cTn>
                        </p:par>
                        <p:par>
                          <p:cTn id="84" fill="hold">
                            <p:stCondLst>
                              <p:cond delay="17000"/>
                            </p:stCondLst>
                            <p:childTnLst>
                              <p:par>
                                <p:cTn id="85" presetID="22" presetClass="entr" presetSubtype="4" fill="hold" nodeType="afterEffect">
                                  <p:stCondLst>
                                    <p:cond delay="0"/>
                                  </p:stCondLst>
                                  <p:childTnLst>
                                    <p:set>
                                      <p:cBhvr>
                                        <p:cTn id="86" dur="1" fill="hold">
                                          <p:stCondLst>
                                            <p:cond delay="0"/>
                                          </p:stCondLst>
                                        </p:cTn>
                                        <p:tgtEl>
                                          <p:spTgt spid="290886"/>
                                        </p:tgtEl>
                                        <p:attrNameLst>
                                          <p:attrName>style.visibility</p:attrName>
                                        </p:attrNameLst>
                                      </p:cBhvr>
                                      <p:to>
                                        <p:strVal val="visible"/>
                                      </p:to>
                                    </p:set>
                                    <p:animEffect transition="in" filter="wipe(down)">
                                      <p:cBhvr>
                                        <p:cTn id="87" dur="500"/>
                                        <p:tgtEl>
                                          <p:spTgt spid="290886"/>
                                        </p:tgtEl>
                                      </p:cBhvr>
                                    </p:animEffect>
                                  </p:childTnLst>
                                </p:cTn>
                              </p:par>
                            </p:childTnLst>
                          </p:cTn>
                        </p:par>
                        <p:par>
                          <p:cTn id="88" fill="hold">
                            <p:stCondLst>
                              <p:cond delay="17500"/>
                            </p:stCondLst>
                            <p:childTnLst>
                              <p:par>
                                <p:cTn id="89" presetID="22" presetClass="entr" presetSubtype="2" fill="hold" nodeType="afterEffect">
                                  <p:stCondLst>
                                    <p:cond delay="0"/>
                                  </p:stCondLst>
                                  <p:childTnLst>
                                    <p:set>
                                      <p:cBhvr>
                                        <p:cTn id="90" dur="1" fill="hold">
                                          <p:stCondLst>
                                            <p:cond delay="0"/>
                                          </p:stCondLst>
                                        </p:cTn>
                                        <p:tgtEl>
                                          <p:spTgt spid="290913"/>
                                        </p:tgtEl>
                                        <p:attrNameLst>
                                          <p:attrName>style.visibility</p:attrName>
                                        </p:attrNameLst>
                                      </p:cBhvr>
                                      <p:to>
                                        <p:strVal val="visible"/>
                                      </p:to>
                                    </p:set>
                                    <p:animEffect transition="in" filter="wipe(right)">
                                      <p:cBhvr>
                                        <p:cTn id="91" dur="500"/>
                                        <p:tgtEl>
                                          <p:spTgt spid="290913"/>
                                        </p:tgtEl>
                                      </p:cBhvr>
                                    </p:animEffect>
                                  </p:childTnLst>
                                </p:cTn>
                              </p:par>
                            </p:childTnLst>
                          </p:cTn>
                        </p:par>
                        <p:par>
                          <p:cTn id="92" fill="hold">
                            <p:stCondLst>
                              <p:cond delay="18000"/>
                            </p:stCondLst>
                            <p:childTnLst>
                              <p:par>
                                <p:cTn id="93" presetID="22" presetClass="entr" presetSubtype="1" fill="hold" nodeType="afterEffect">
                                  <p:stCondLst>
                                    <p:cond delay="0"/>
                                  </p:stCondLst>
                                  <p:childTnLst>
                                    <p:set>
                                      <p:cBhvr>
                                        <p:cTn id="94" dur="1" fill="hold">
                                          <p:stCondLst>
                                            <p:cond delay="0"/>
                                          </p:stCondLst>
                                        </p:cTn>
                                        <p:tgtEl>
                                          <p:spTgt spid="290880"/>
                                        </p:tgtEl>
                                        <p:attrNameLst>
                                          <p:attrName>style.visibility</p:attrName>
                                        </p:attrNameLst>
                                      </p:cBhvr>
                                      <p:to>
                                        <p:strVal val="visible"/>
                                      </p:to>
                                    </p:set>
                                    <p:animEffect transition="in" filter="wipe(up)">
                                      <p:cBhvr>
                                        <p:cTn id="95" dur="500"/>
                                        <p:tgtEl>
                                          <p:spTgt spid="290880"/>
                                        </p:tgtEl>
                                      </p:cBhvr>
                                    </p:animEffect>
                                  </p:childTnLst>
                                </p:cTn>
                              </p:par>
                            </p:childTnLst>
                          </p:cTn>
                        </p:par>
                        <p:par>
                          <p:cTn id="96" fill="hold">
                            <p:stCondLst>
                              <p:cond delay="18500"/>
                            </p:stCondLst>
                            <p:childTnLst>
                              <p:par>
                                <p:cTn id="97" presetID="22" presetClass="entr" presetSubtype="2" fill="hold" nodeType="afterEffect">
                                  <p:stCondLst>
                                    <p:cond delay="0"/>
                                  </p:stCondLst>
                                  <p:childTnLst>
                                    <p:set>
                                      <p:cBhvr>
                                        <p:cTn id="98" dur="1" fill="hold">
                                          <p:stCondLst>
                                            <p:cond delay="0"/>
                                          </p:stCondLst>
                                        </p:cTn>
                                        <p:tgtEl>
                                          <p:spTgt spid="290902"/>
                                        </p:tgtEl>
                                        <p:attrNameLst>
                                          <p:attrName>style.visibility</p:attrName>
                                        </p:attrNameLst>
                                      </p:cBhvr>
                                      <p:to>
                                        <p:strVal val="visible"/>
                                      </p:to>
                                    </p:set>
                                    <p:animEffect transition="in" filter="wipe(right)">
                                      <p:cBhvr>
                                        <p:cTn id="99" dur="500"/>
                                        <p:tgtEl>
                                          <p:spTgt spid="29090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 name="Footer Placeholder 2"/>
          <p:cNvSpPr>
            <a:spLocks noGrp="1"/>
          </p:cNvSpPr>
          <p:nvPr>
            <p:ph type="ftr" sz="quarter" idx="11"/>
          </p:nvPr>
        </p:nvSpPr>
        <p:spPr/>
        <p:txBody>
          <a:bodyPr/>
          <a:lstStyle/>
          <a:p>
            <a:r>
              <a:rPr lang="en-US" altLang="en-US"/>
              <a:t>รศ.ดร.สมหมาย ปรีเปรม</a:t>
            </a:r>
            <a:endParaRPr lang="th-TH" altLang="en-US"/>
          </a:p>
        </p:txBody>
      </p:sp>
      <p:sp>
        <p:nvSpPr>
          <p:cNvPr id="291842" name="Line 2"/>
          <p:cNvSpPr>
            <a:spLocks noChangeShapeType="1"/>
          </p:cNvSpPr>
          <p:nvPr/>
        </p:nvSpPr>
        <p:spPr bwMode="auto">
          <a:xfrm>
            <a:off x="5924550" y="2355850"/>
            <a:ext cx="0" cy="0"/>
          </a:xfrm>
          <a:prstGeom prst="line">
            <a:avLst/>
          </a:prstGeom>
          <a:noFill/>
          <a:ln w="9525">
            <a:solidFill>
              <a:srgbClr val="000000"/>
            </a:solidFill>
            <a:round/>
            <a:headEnd/>
            <a:tailEnd/>
          </a:ln>
        </p:spPr>
        <p:txBody>
          <a:bodyPr/>
          <a:lstStyle/>
          <a:p>
            <a:endParaRPr lang="th-TH"/>
          </a:p>
        </p:txBody>
      </p:sp>
      <p:sp>
        <p:nvSpPr>
          <p:cNvPr id="291843" name="Line 3"/>
          <p:cNvSpPr>
            <a:spLocks noChangeShapeType="1"/>
          </p:cNvSpPr>
          <p:nvPr/>
        </p:nvSpPr>
        <p:spPr bwMode="auto">
          <a:xfrm>
            <a:off x="6619875" y="2219325"/>
            <a:ext cx="0" cy="0"/>
          </a:xfrm>
          <a:prstGeom prst="line">
            <a:avLst/>
          </a:prstGeom>
          <a:noFill/>
          <a:ln w="9525">
            <a:solidFill>
              <a:srgbClr val="000000"/>
            </a:solidFill>
            <a:round/>
            <a:headEnd/>
            <a:tailEnd/>
          </a:ln>
        </p:spPr>
        <p:txBody>
          <a:bodyPr/>
          <a:lstStyle/>
          <a:p>
            <a:endParaRPr lang="th-TH"/>
          </a:p>
        </p:txBody>
      </p:sp>
      <p:grpSp>
        <p:nvGrpSpPr>
          <p:cNvPr id="291844" name="Group 4"/>
          <p:cNvGrpSpPr>
            <a:grpSpLocks/>
          </p:cNvGrpSpPr>
          <p:nvPr/>
        </p:nvGrpSpPr>
        <p:grpSpPr bwMode="auto">
          <a:xfrm>
            <a:off x="4046538" y="2814638"/>
            <a:ext cx="3543300" cy="2933700"/>
            <a:chOff x="1162" y="1382"/>
            <a:chExt cx="2232" cy="1848"/>
          </a:xfrm>
        </p:grpSpPr>
        <p:sp>
          <p:nvSpPr>
            <p:cNvPr id="291845" name="Text Box 5"/>
            <p:cNvSpPr txBox="1">
              <a:spLocks noChangeArrowheads="1"/>
            </p:cNvSpPr>
            <p:nvPr/>
          </p:nvSpPr>
          <p:spPr bwMode="auto">
            <a:xfrm>
              <a:off x="1162" y="1382"/>
              <a:ext cx="301" cy="167"/>
            </a:xfrm>
            <a:prstGeom prst="rect">
              <a:avLst/>
            </a:prstGeom>
            <a:noFill/>
            <a:ln w="9525">
              <a:noFill/>
              <a:miter lim="800000"/>
              <a:headEnd/>
              <a:tailEnd/>
            </a:ln>
          </p:spPr>
          <p:txBody>
            <a:bodyPr/>
            <a:lstStyle/>
            <a:p>
              <a:pPr algn="ctr"/>
              <a:r>
                <a:rPr lang="en-US" sz="2000">
                  <a:latin typeface="Comic Sans MS" pitchFamily="66" charset="0"/>
                </a:rPr>
                <a:t>T</a:t>
              </a:r>
              <a:endParaRPr lang="en-US" sz="1600">
                <a:latin typeface="Comic Sans MS" pitchFamily="66" charset="0"/>
                <a:cs typeface="Arial" pitchFamily="34" charset="0"/>
              </a:endParaRPr>
            </a:p>
          </p:txBody>
        </p:sp>
        <p:sp>
          <p:nvSpPr>
            <p:cNvPr id="291846" name="Line 6"/>
            <p:cNvSpPr>
              <a:spLocks noChangeShapeType="1"/>
            </p:cNvSpPr>
            <p:nvPr/>
          </p:nvSpPr>
          <p:spPr bwMode="auto">
            <a:xfrm flipH="1" flipV="1">
              <a:off x="1467" y="1510"/>
              <a:ext cx="10" cy="1513"/>
            </a:xfrm>
            <a:prstGeom prst="line">
              <a:avLst/>
            </a:prstGeom>
            <a:noFill/>
            <a:ln w="57150">
              <a:solidFill>
                <a:srgbClr val="808080"/>
              </a:solidFill>
              <a:round/>
              <a:headEnd/>
              <a:tailEnd type="stealth" w="med" len="med"/>
            </a:ln>
          </p:spPr>
          <p:txBody>
            <a:bodyPr/>
            <a:lstStyle/>
            <a:p>
              <a:endParaRPr lang="th-TH"/>
            </a:p>
          </p:txBody>
        </p:sp>
        <p:sp>
          <p:nvSpPr>
            <p:cNvPr id="291847" name="Line 7"/>
            <p:cNvSpPr>
              <a:spLocks noChangeShapeType="1"/>
            </p:cNvSpPr>
            <p:nvPr/>
          </p:nvSpPr>
          <p:spPr bwMode="auto">
            <a:xfrm flipV="1">
              <a:off x="1471" y="3002"/>
              <a:ext cx="1859" cy="9"/>
            </a:xfrm>
            <a:prstGeom prst="line">
              <a:avLst/>
            </a:prstGeom>
            <a:noFill/>
            <a:ln w="57150">
              <a:solidFill>
                <a:srgbClr val="808080"/>
              </a:solidFill>
              <a:round/>
              <a:headEnd/>
              <a:tailEnd type="stealth" w="med" len="med"/>
            </a:ln>
          </p:spPr>
          <p:txBody>
            <a:bodyPr/>
            <a:lstStyle/>
            <a:p>
              <a:endParaRPr lang="th-TH"/>
            </a:p>
          </p:txBody>
        </p:sp>
        <p:sp>
          <p:nvSpPr>
            <p:cNvPr id="291848" name="Text Box 8"/>
            <p:cNvSpPr txBox="1">
              <a:spLocks noChangeArrowheads="1"/>
            </p:cNvSpPr>
            <p:nvPr/>
          </p:nvSpPr>
          <p:spPr bwMode="auto">
            <a:xfrm>
              <a:off x="3143" y="3063"/>
              <a:ext cx="251" cy="167"/>
            </a:xfrm>
            <a:prstGeom prst="rect">
              <a:avLst/>
            </a:prstGeom>
            <a:noFill/>
            <a:ln w="9525">
              <a:noFill/>
              <a:miter lim="800000"/>
              <a:headEnd/>
              <a:tailEnd/>
            </a:ln>
          </p:spPr>
          <p:txBody>
            <a:bodyPr/>
            <a:lstStyle/>
            <a:p>
              <a:pPr algn="ctr"/>
              <a:r>
                <a:rPr lang="en-US" sz="2400">
                  <a:latin typeface="Comic Sans MS" pitchFamily="66" charset="0"/>
                </a:rPr>
                <a:t>s</a:t>
              </a:r>
              <a:endParaRPr lang="en-US" sz="2400">
                <a:latin typeface="Comic Sans MS" pitchFamily="66" charset="0"/>
                <a:cs typeface="Arial" pitchFamily="34" charset="0"/>
              </a:endParaRPr>
            </a:p>
          </p:txBody>
        </p:sp>
      </p:grpSp>
      <p:grpSp>
        <p:nvGrpSpPr>
          <p:cNvPr id="291849" name="Group 9"/>
          <p:cNvGrpSpPr>
            <a:grpSpLocks/>
          </p:cNvGrpSpPr>
          <p:nvPr/>
        </p:nvGrpSpPr>
        <p:grpSpPr bwMode="auto">
          <a:xfrm>
            <a:off x="5364163" y="4811713"/>
            <a:ext cx="714375" cy="1039812"/>
            <a:chOff x="1992" y="2640"/>
            <a:chExt cx="450" cy="655"/>
          </a:xfrm>
        </p:grpSpPr>
        <p:sp>
          <p:nvSpPr>
            <p:cNvPr id="291850" name="Text Box 10"/>
            <p:cNvSpPr txBox="1">
              <a:spLocks noChangeArrowheads="1"/>
            </p:cNvSpPr>
            <p:nvPr/>
          </p:nvSpPr>
          <p:spPr bwMode="auto">
            <a:xfrm>
              <a:off x="1992" y="3091"/>
              <a:ext cx="450" cy="204"/>
            </a:xfrm>
            <a:prstGeom prst="rect">
              <a:avLst/>
            </a:prstGeom>
            <a:noFill/>
            <a:ln w="9525">
              <a:noFill/>
              <a:miter lim="800000"/>
              <a:headEnd/>
              <a:tailEnd/>
            </a:ln>
          </p:spPr>
          <p:txBody>
            <a:bodyPr/>
            <a:lstStyle/>
            <a:p>
              <a:pPr algn="ctr"/>
              <a:r>
                <a:rPr lang="en-US" sz="1400">
                  <a:latin typeface="Comic Sans MS" pitchFamily="66" charset="0"/>
                </a:rPr>
                <a:t>s</a:t>
              </a:r>
              <a:r>
                <a:rPr lang="en-US" sz="1400" baseline="-25000">
                  <a:latin typeface="Comic Sans MS" pitchFamily="66" charset="0"/>
                </a:rPr>
                <a:t>1</a:t>
              </a:r>
              <a:r>
                <a:rPr lang="en-US" sz="1400">
                  <a:latin typeface="Comic Sans MS" pitchFamily="66" charset="0"/>
                </a:rPr>
                <a:t>=s</a:t>
              </a:r>
              <a:r>
                <a:rPr lang="en-US" sz="1400" baseline="-25000">
                  <a:latin typeface="Comic Sans MS" pitchFamily="66" charset="0"/>
                </a:rPr>
                <a:t>2s </a:t>
              </a:r>
              <a:endParaRPr lang="en-US" sz="1400" baseline="-25000">
                <a:latin typeface="Comic Sans MS" pitchFamily="66" charset="0"/>
                <a:cs typeface="Arial" pitchFamily="34" charset="0"/>
              </a:endParaRPr>
            </a:p>
          </p:txBody>
        </p:sp>
        <p:sp>
          <p:nvSpPr>
            <p:cNvPr id="291851" name="Line 11"/>
            <p:cNvSpPr>
              <a:spLocks noChangeShapeType="1"/>
            </p:cNvSpPr>
            <p:nvPr/>
          </p:nvSpPr>
          <p:spPr bwMode="auto">
            <a:xfrm>
              <a:off x="2199" y="2640"/>
              <a:ext cx="0" cy="465"/>
            </a:xfrm>
            <a:prstGeom prst="line">
              <a:avLst/>
            </a:prstGeom>
            <a:noFill/>
            <a:ln w="9525">
              <a:solidFill>
                <a:srgbClr val="993366"/>
              </a:solidFill>
              <a:prstDash val="dash"/>
              <a:round/>
              <a:headEnd/>
              <a:tailEnd/>
            </a:ln>
            <a:effectLst/>
          </p:spPr>
          <p:txBody>
            <a:bodyPr/>
            <a:lstStyle/>
            <a:p>
              <a:endParaRPr lang="th-TH"/>
            </a:p>
          </p:txBody>
        </p:sp>
      </p:grpSp>
      <p:grpSp>
        <p:nvGrpSpPr>
          <p:cNvPr id="291852" name="Group 12"/>
          <p:cNvGrpSpPr>
            <a:grpSpLocks/>
          </p:cNvGrpSpPr>
          <p:nvPr/>
        </p:nvGrpSpPr>
        <p:grpSpPr bwMode="auto">
          <a:xfrm>
            <a:off x="6089650" y="4619625"/>
            <a:ext cx="452438" cy="1079500"/>
            <a:chOff x="2449" y="1733"/>
            <a:chExt cx="285" cy="1538"/>
          </a:xfrm>
        </p:grpSpPr>
        <p:sp>
          <p:nvSpPr>
            <p:cNvPr id="291853" name="Line 13"/>
            <p:cNvSpPr>
              <a:spLocks noChangeShapeType="1"/>
            </p:cNvSpPr>
            <p:nvPr/>
          </p:nvSpPr>
          <p:spPr bwMode="auto">
            <a:xfrm>
              <a:off x="2572" y="1733"/>
              <a:ext cx="0" cy="1362"/>
            </a:xfrm>
            <a:prstGeom prst="line">
              <a:avLst/>
            </a:prstGeom>
            <a:noFill/>
            <a:ln w="9525">
              <a:solidFill>
                <a:srgbClr val="993366"/>
              </a:solidFill>
              <a:prstDash val="dash"/>
              <a:round/>
              <a:headEnd/>
              <a:tailEnd/>
            </a:ln>
            <a:effectLst/>
          </p:spPr>
          <p:txBody>
            <a:bodyPr/>
            <a:lstStyle/>
            <a:p>
              <a:endParaRPr lang="th-TH"/>
            </a:p>
          </p:txBody>
        </p:sp>
        <p:sp>
          <p:nvSpPr>
            <p:cNvPr id="291854" name="Text Box 14"/>
            <p:cNvSpPr txBox="1">
              <a:spLocks noChangeArrowheads="1"/>
            </p:cNvSpPr>
            <p:nvPr/>
          </p:nvSpPr>
          <p:spPr bwMode="auto">
            <a:xfrm>
              <a:off x="2449" y="3067"/>
              <a:ext cx="285" cy="204"/>
            </a:xfrm>
            <a:prstGeom prst="rect">
              <a:avLst/>
            </a:prstGeom>
            <a:noFill/>
            <a:ln w="9525">
              <a:noFill/>
              <a:miter lim="800000"/>
              <a:headEnd/>
              <a:tailEnd/>
            </a:ln>
          </p:spPr>
          <p:txBody>
            <a:bodyPr/>
            <a:lstStyle/>
            <a:p>
              <a:pPr algn="ctr"/>
              <a:r>
                <a:rPr lang="en-US" sz="1400">
                  <a:latin typeface="Comic Sans MS" pitchFamily="66" charset="0"/>
                </a:rPr>
                <a:t>s</a:t>
              </a:r>
              <a:r>
                <a:rPr lang="en-US" sz="1400" baseline="-25000">
                  <a:latin typeface="Comic Sans MS" pitchFamily="66" charset="0"/>
                </a:rPr>
                <a:t>2</a:t>
              </a:r>
              <a:endParaRPr lang="en-US" sz="1400" baseline="-25000">
                <a:latin typeface="Comic Sans MS" pitchFamily="66" charset="0"/>
                <a:cs typeface="Arial" pitchFamily="34" charset="0"/>
              </a:endParaRPr>
            </a:p>
          </p:txBody>
        </p:sp>
      </p:grpSp>
      <p:grpSp>
        <p:nvGrpSpPr>
          <p:cNvPr id="291855" name="Group 15"/>
          <p:cNvGrpSpPr>
            <a:grpSpLocks/>
          </p:cNvGrpSpPr>
          <p:nvPr/>
        </p:nvGrpSpPr>
        <p:grpSpPr bwMode="auto">
          <a:xfrm>
            <a:off x="4884738" y="4198938"/>
            <a:ext cx="2813050" cy="833437"/>
            <a:chOff x="1963" y="2254"/>
            <a:chExt cx="1499" cy="447"/>
          </a:xfrm>
        </p:grpSpPr>
        <p:sp>
          <p:nvSpPr>
            <p:cNvPr id="291856" name="Text Box 16"/>
            <p:cNvSpPr txBox="1">
              <a:spLocks noChangeArrowheads="1"/>
            </p:cNvSpPr>
            <p:nvPr/>
          </p:nvSpPr>
          <p:spPr bwMode="auto">
            <a:xfrm>
              <a:off x="3170" y="2254"/>
              <a:ext cx="292" cy="167"/>
            </a:xfrm>
            <a:prstGeom prst="rect">
              <a:avLst/>
            </a:prstGeom>
            <a:noFill/>
            <a:ln w="9525">
              <a:noFill/>
              <a:miter lim="800000"/>
              <a:headEnd/>
              <a:tailEnd/>
            </a:ln>
          </p:spPr>
          <p:txBody>
            <a:bodyPr/>
            <a:lstStyle/>
            <a:p>
              <a:pPr algn="ctr"/>
              <a:r>
                <a:rPr lang="en-US">
                  <a:latin typeface="Comic Sans MS" pitchFamily="66" charset="0"/>
                </a:rPr>
                <a:t>P</a:t>
              </a:r>
              <a:r>
                <a:rPr lang="en-US" baseline="-25000">
                  <a:latin typeface="Comic Sans MS" pitchFamily="66" charset="0"/>
                </a:rPr>
                <a:t>2</a:t>
              </a:r>
              <a:endParaRPr lang="en-US" baseline="-25000">
                <a:latin typeface="Comic Sans MS" pitchFamily="66" charset="0"/>
                <a:cs typeface="Arial" pitchFamily="34" charset="0"/>
              </a:endParaRPr>
            </a:p>
          </p:txBody>
        </p:sp>
        <p:sp>
          <p:nvSpPr>
            <p:cNvPr id="291857" name="Line 17"/>
            <p:cNvSpPr>
              <a:spLocks noChangeShapeType="1"/>
            </p:cNvSpPr>
            <p:nvPr/>
          </p:nvSpPr>
          <p:spPr bwMode="auto">
            <a:xfrm flipV="1">
              <a:off x="1963" y="2362"/>
              <a:ext cx="1218" cy="339"/>
            </a:xfrm>
            <a:prstGeom prst="line">
              <a:avLst/>
            </a:prstGeom>
            <a:noFill/>
            <a:ln w="19050">
              <a:solidFill>
                <a:srgbClr val="808080"/>
              </a:solidFill>
              <a:round/>
              <a:headEnd/>
              <a:tailEnd/>
            </a:ln>
            <a:effectLst/>
          </p:spPr>
          <p:txBody>
            <a:bodyPr/>
            <a:lstStyle/>
            <a:p>
              <a:endParaRPr lang="th-TH"/>
            </a:p>
          </p:txBody>
        </p:sp>
      </p:grpSp>
      <p:grpSp>
        <p:nvGrpSpPr>
          <p:cNvPr id="291858" name="Group 18"/>
          <p:cNvGrpSpPr>
            <a:grpSpLocks/>
          </p:cNvGrpSpPr>
          <p:nvPr/>
        </p:nvGrpSpPr>
        <p:grpSpPr bwMode="auto">
          <a:xfrm>
            <a:off x="5686425" y="3787775"/>
            <a:ext cx="962025" cy="1204913"/>
            <a:chOff x="4605" y="1513"/>
            <a:chExt cx="606" cy="759"/>
          </a:xfrm>
        </p:grpSpPr>
        <p:sp>
          <p:nvSpPr>
            <p:cNvPr id="291859" name="Text Box 19"/>
            <p:cNvSpPr txBox="1">
              <a:spLocks noChangeArrowheads="1"/>
            </p:cNvSpPr>
            <p:nvPr/>
          </p:nvSpPr>
          <p:spPr bwMode="auto">
            <a:xfrm>
              <a:off x="4995" y="2068"/>
              <a:ext cx="216" cy="204"/>
            </a:xfrm>
            <a:prstGeom prst="rect">
              <a:avLst/>
            </a:prstGeom>
            <a:noFill/>
            <a:ln w="9525">
              <a:noFill/>
              <a:miter lim="800000"/>
              <a:headEnd/>
              <a:tailEnd/>
            </a:ln>
          </p:spPr>
          <p:txBody>
            <a:bodyPr/>
            <a:lstStyle/>
            <a:p>
              <a:pPr algn="ctr"/>
              <a:r>
                <a:rPr lang="en-US" sz="1400">
                  <a:latin typeface="Comic Sans MS" pitchFamily="66" charset="0"/>
                </a:rPr>
                <a:t>2</a:t>
              </a:r>
              <a:endParaRPr lang="en-US" sz="1400" baseline="-25000">
                <a:latin typeface="Comic Sans MS" pitchFamily="66" charset="0"/>
                <a:cs typeface="Arial" pitchFamily="34" charset="0"/>
              </a:endParaRPr>
            </a:p>
          </p:txBody>
        </p:sp>
        <p:grpSp>
          <p:nvGrpSpPr>
            <p:cNvPr id="291860" name="Group 20"/>
            <p:cNvGrpSpPr>
              <a:grpSpLocks/>
            </p:cNvGrpSpPr>
            <p:nvPr/>
          </p:nvGrpSpPr>
          <p:grpSpPr bwMode="auto">
            <a:xfrm>
              <a:off x="4605" y="1513"/>
              <a:ext cx="369" cy="533"/>
              <a:chOff x="4242" y="2089"/>
              <a:chExt cx="369" cy="533"/>
            </a:xfrm>
          </p:grpSpPr>
          <p:sp>
            <p:nvSpPr>
              <p:cNvPr id="291861" name="Freeform 21"/>
              <p:cNvSpPr>
                <a:spLocks/>
              </p:cNvSpPr>
              <p:nvPr/>
            </p:nvSpPr>
            <p:spPr bwMode="auto">
              <a:xfrm>
                <a:off x="4298" y="2267"/>
                <a:ext cx="43" cy="91"/>
              </a:xfrm>
              <a:custGeom>
                <a:avLst/>
                <a:gdLst/>
                <a:ahLst/>
                <a:cxnLst>
                  <a:cxn ang="0">
                    <a:pos x="0" y="0"/>
                  </a:cxn>
                  <a:cxn ang="0">
                    <a:pos x="76" y="85"/>
                  </a:cxn>
                </a:cxnLst>
                <a:rect l="0" t="0" r="r" b="b"/>
                <a:pathLst>
                  <a:path w="76" h="85">
                    <a:moveTo>
                      <a:pt x="0" y="0"/>
                    </a:moveTo>
                    <a:lnTo>
                      <a:pt x="76" y="85"/>
                    </a:lnTo>
                  </a:path>
                </a:pathLst>
              </a:custGeom>
              <a:noFill/>
              <a:ln w="28575">
                <a:solidFill>
                  <a:srgbClr val="0000FF"/>
                </a:solidFill>
                <a:round/>
                <a:headEnd type="none" w="med" len="med"/>
                <a:tailEnd type="triangle" w="med" len="med"/>
              </a:ln>
              <a:effectLst/>
            </p:spPr>
            <p:txBody>
              <a:bodyPr/>
              <a:lstStyle/>
              <a:p>
                <a:endParaRPr lang="th-TH"/>
              </a:p>
            </p:txBody>
          </p:sp>
          <p:sp>
            <p:nvSpPr>
              <p:cNvPr id="291862" name="Freeform 22"/>
              <p:cNvSpPr>
                <a:spLocks/>
              </p:cNvSpPr>
              <p:nvPr/>
            </p:nvSpPr>
            <p:spPr bwMode="auto">
              <a:xfrm>
                <a:off x="4242" y="2089"/>
                <a:ext cx="369" cy="533"/>
              </a:xfrm>
              <a:custGeom>
                <a:avLst/>
                <a:gdLst/>
                <a:ahLst/>
                <a:cxnLst>
                  <a:cxn ang="0">
                    <a:pos x="369" y="533"/>
                  </a:cxn>
                  <a:cxn ang="0">
                    <a:pos x="261" y="479"/>
                  </a:cxn>
                  <a:cxn ang="0">
                    <a:pos x="177" y="401"/>
                  </a:cxn>
                  <a:cxn ang="0">
                    <a:pos x="114" y="308"/>
                  </a:cxn>
                  <a:cxn ang="0">
                    <a:pos x="63" y="197"/>
                  </a:cxn>
                  <a:cxn ang="0">
                    <a:pos x="24" y="86"/>
                  </a:cxn>
                  <a:cxn ang="0">
                    <a:pos x="0" y="0"/>
                  </a:cxn>
                </a:cxnLst>
                <a:rect l="0" t="0" r="r" b="b"/>
                <a:pathLst>
                  <a:path w="369" h="533">
                    <a:moveTo>
                      <a:pt x="369" y="533"/>
                    </a:moveTo>
                    <a:cubicBezTo>
                      <a:pt x="352" y="524"/>
                      <a:pt x="293" y="501"/>
                      <a:pt x="261" y="479"/>
                    </a:cubicBezTo>
                    <a:cubicBezTo>
                      <a:pt x="229" y="457"/>
                      <a:pt x="201" y="429"/>
                      <a:pt x="177" y="401"/>
                    </a:cubicBezTo>
                    <a:cubicBezTo>
                      <a:pt x="153" y="373"/>
                      <a:pt x="133" y="342"/>
                      <a:pt x="114" y="308"/>
                    </a:cubicBezTo>
                    <a:cubicBezTo>
                      <a:pt x="95" y="274"/>
                      <a:pt x="78" y="234"/>
                      <a:pt x="63" y="197"/>
                    </a:cubicBezTo>
                    <a:cubicBezTo>
                      <a:pt x="48" y="160"/>
                      <a:pt x="34" y="119"/>
                      <a:pt x="24" y="86"/>
                    </a:cubicBezTo>
                    <a:cubicBezTo>
                      <a:pt x="14" y="53"/>
                      <a:pt x="5" y="18"/>
                      <a:pt x="0" y="0"/>
                    </a:cubicBezTo>
                  </a:path>
                </a:pathLst>
              </a:custGeom>
              <a:noFill/>
              <a:ln w="31750" cap="flat">
                <a:solidFill>
                  <a:srgbClr val="0000FF"/>
                </a:solidFill>
                <a:prstDash val="dash"/>
                <a:round/>
                <a:headEnd/>
                <a:tailEnd/>
              </a:ln>
              <a:effectLst/>
            </p:spPr>
            <p:txBody>
              <a:bodyPr/>
              <a:lstStyle/>
              <a:p>
                <a:endParaRPr lang="th-TH"/>
              </a:p>
            </p:txBody>
          </p:sp>
        </p:grpSp>
        <p:sp>
          <p:nvSpPr>
            <p:cNvPr id="291863" name="Oval 23"/>
            <p:cNvSpPr>
              <a:spLocks noChangeArrowheads="1"/>
            </p:cNvSpPr>
            <p:nvPr/>
          </p:nvSpPr>
          <p:spPr bwMode="auto">
            <a:xfrm>
              <a:off x="4937" y="2012"/>
              <a:ext cx="79" cy="75"/>
            </a:xfrm>
            <a:prstGeom prst="ellipse">
              <a:avLst/>
            </a:prstGeom>
            <a:solidFill>
              <a:srgbClr val="FF00FF"/>
            </a:solidFill>
            <a:ln w="9525">
              <a:solidFill>
                <a:schemeClr val="tx1"/>
              </a:solidFill>
              <a:round/>
              <a:headEnd/>
              <a:tailEnd/>
            </a:ln>
            <a:effectLst/>
          </p:spPr>
          <p:txBody>
            <a:bodyPr wrap="none" anchor="ctr"/>
            <a:lstStyle/>
            <a:p>
              <a:endParaRPr lang="th-TH"/>
            </a:p>
          </p:txBody>
        </p:sp>
      </p:grpSp>
      <p:grpSp>
        <p:nvGrpSpPr>
          <p:cNvPr id="291917" name="Group 77"/>
          <p:cNvGrpSpPr>
            <a:grpSpLocks/>
          </p:cNvGrpSpPr>
          <p:nvPr/>
        </p:nvGrpSpPr>
        <p:grpSpPr bwMode="auto">
          <a:xfrm>
            <a:off x="5357813" y="3419475"/>
            <a:ext cx="566737" cy="1727200"/>
            <a:chOff x="4608" y="651"/>
            <a:chExt cx="357" cy="1088"/>
          </a:xfrm>
        </p:grpSpPr>
        <p:sp>
          <p:nvSpPr>
            <p:cNvPr id="291865" name="Line 25"/>
            <p:cNvSpPr>
              <a:spLocks noChangeShapeType="1"/>
            </p:cNvSpPr>
            <p:nvPr/>
          </p:nvSpPr>
          <p:spPr bwMode="auto">
            <a:xfrm flipV="1">
              <a:off x="4819" y="891"/>
              <a:ext cx="0" cy="648"/>
            </a:xfrm>
            <a:prstGeom prst="line">
              <a:avLst/>
            </a:prstGeom>
            <a:noFill/>
            <a:ln w="38100">
              <a:solidFill>
                <a:srgbClr val="FF0000"/>
              </a:solidFill>
              <a:round/>
              <a:headEnd/>
              <a:tailEnd/>
            </a:ln>
            <a:effectLst/>
          </p:spPr>
          <p:txBody>
            <a:bodyPr/>
            <a:lstStyle/>
            <a:p>
              <a:endParaRPr lang="th-TH"/>
            </a:p>
          </p:txBody>
        </p:sp>
        <p:sp>
          <p:nvSpPr>
            <p:cNvPr id="291866" name="Text Box 26"/>
            <p:cNvSpPr txBox="1">
              <a:spLocks noChangeArrowheads="1"/>
            </p:cNvSpPr>
            <p:nvPr/>
          </p:nvSpPr>
          <p:spPr bwMode="auto">
            <a:xfrm>
              <a:off x="4608" y="1535"/>
              <a:ext cx="285" cy="204"/>
            </a:xfrm>
            <a:prstGeom prst="rect">
              <a:avLst/>
            </a:prstGeom>
            <a:noFill/>
            <a:ln w="9525">
              <a:noFill/>
              <a:miter lim="800000"/>
              <a:headEnd/>
              <a:tailEnd/>
            </a:ln>
          </p:spPr>
          <p:txBody>
            <a:bodyPr/>
            <a:lstStyle/>
            <a:p>
              <a:pPr algn="ctr"/>
              <a:r>
                <a:rPr lang="en-US" sz="1400">
                  <a:latin typeface="Comic Sans MS" pitchFamily="66" charset="0"/>
                </a:rPr>
                <a:t>2</a:t>
              </a:r>
              <a:r>
                <a:rPr lang="en-US" sz="1400" baseline="-25000">
                  <a:latin typeface="Comic Sans MS" pitchFamily="66" charset="0"/>
                </a:rPr>
                <a:t>s</a:t>
              </a:r>
              <a:endParaRPr lang="en-US" sz="1400" baseline="-25000">
                <a:latin typeface="Comic Sans MS" pitchFamily="66" charset="0"/>
                <a:cs typeface="Arial" pitchFamily="34" charset="0"/>
              </a:endParaRPr>
            </a:p>
          </p:txBody>
        </p:sp>
        <p:sp>
          <p:nvSpPr>
            <p:cNvPr id="291867" name="Oval 27"/>
            <p:cNvSpPr>
              <a:spLocks noChangeArrowheads="1"/>
            </p:cNvSpPr>
            <p:nvPr/>
          </p:nvSpPr>
          <p:spPr bwMode="auto">
            <a:xfrm>
              <a:off x="4783" y="1497"/>
              <a:ext cx="79" cy="75"/>
            </a:xfrm>
            <a:prstGeom prst="ellipse">
              <a:avLst/>
            </a:prstGeom>
            <a:solidFill>
              <a:srgbClr val="FF00FF"/>
            </a:solidFill>
            <a:ln w="9525">
              <a:solidFill>
                <a:schemeClr val="tx1"/>
              </a:solidFill>
              <a:round/>
              <a:headEnd/>
              <a:tailEnd/>
            </a:ln>
            <a:effectLst/>
          </p:spPr>
          <p:txBody>
            <a:bodyPr wrap="none" anchor="ctr"/>
            <a:lstStyle/>
            <a:p>
              <a:endParaRPr lang="th-TH"/>
            </a:p>
          </p:txBody>
        </p:sp>
        <p:sp>
          <p:nvSpPr>
            <p:cNvPr id="291868" name="Oval 28"/>
            <p:cNvSpPr>
              <a:spLocks noChangeArrowheads="1"/>
            </p:cNvSpPr>
            <p:nvPr/>
          </p:nvSpPr>
          <p:spPr bwMode="auto">
            <a:xfrm>
              <a:off x="4777" y="862"/>
              <a:ext cx="79" cy="75"/>
            </a:xfrm>
            <a:prstGeom prst="ellipse">
              <a:avLst/>
            </a:prstGeom>
            <a:solidFill>
              <a:srgbClr val="FF00FF"/>
            </a:solidFill>
            <a:ln w="9525">
              <a:solidFill>
                <a:schemeClr val="tx1"/>
              </a:solidFill>
              <a:round/>
              <a:headEnd/>
              <a:tailEnd/>
            </a:ln>
            <a:effectLst/>
          </p:spPr>
          <p:txBody>
            <a:bodyPr wrap="none" anchor="ctr"/>
            <a:lstStyle/>
            <a:p>
              <a:endParaRPr lang="th-TH"/>
            </a:p>
          </p:txBody>
        </p:sp>
        <p:sp>
          <p:nvSpPr>
            <p:cNvPr id="291869" name="Line 29"/>
            <p:cNvSpPr>
              <a:spLocks noChangeShapeType="1"/>
            </p:cNvSpPr>
            <p:nvPr/>
          </p:nvSpPr>
          <p:spPr bwMode="auto">
            <a:xfrm flipH="1">
              <a:off x="4816" y="1121"/>
              <a:ext cx="3" cy="85"/>
            </a:xfrm>
            <a:prstGeom prst="line">
              <a:avLst/>
            </a:prstGeom>
            <a:noFill/>
            <a:ln w="38100">
              <a:solidFill>
                <a:srgbClr val="FF0000"/>
              </a:solidFill>
              <a:round/>
              <a:headEnd/>
              <a:tailEnd type="triangle" w="med" len="med"/>
            </a:ln>
            <a:effectLst/>
          </p:spPr>
          <p:txBody>
            <a:bodyPr/>
            <a:lstStyle/>
            <a:p>
              <a:endParaRPr lang="th-TH"/>
            </a:p>
          </p:txBody>
        </p:sp>
        <p:sp>
          <p:nvSpPr>
            <p:cNvPr id="291870" name="Text Box 30"/>
            <p:cNvSpPr txBox="1">
              <a:spLocks noChangeArrowheads="1"/>
            </p:cNvSpPr>
            <p:nvPr/>
          </p:nvSpPr>
          <p:spPr bwMode="auto">
            <a:xfrm>
              <a:off x="4680" y="651"/>
              <a:ext cx="285" cy="204"/>
            </a:xfrm>
            <a:prstGeom prst="rect">
              <a:avLst/>
            </a:prstGeom>
            <a:noFill/>
            <a:ln w="9525">
              <a:noFill/>
              <a:miter lim="800000"/>
              <a:headEnd/>
              <a:tailEnd/>
            </a:ln>
          </p:spPr>
          <p:txBody>
            <a:bodyPr/>
            <a:lstStyle/>
            <a:p>
              <a:pPr algn="ctr"/>
              <a:r>
                <a:rPr lang="en-US" sz="1400">
                  <a:latin typeface="Comic Sans MS" pitchFamily="66" charset="0"/>
                </a:rPr>
                <a:t>1</a:t>
              </a:r>
              <a:endParaRPr lang="en-US" sz="1400" baseline="-25000">
                <a:latin typeface="Comic Sans MS" pitchFamily="66" charset="0"/>
                <a:cs typeface="Arial" pitchFamily="34" charset="0"/>
              </a:endParaRPr>
            </a:p>
          </p:txBody>
        </p:sp>
      </p:grpSp>
      <p:grpSp>
        <p:nvGrpSpPr>
          <p:cNvPr id="291871" name="Group 31"/>
          <p:cNvGrpSpPr>
            <a:grpSpLocks/>
          </p:cNvGrpSpPr>
          <p:nvPr/>
        </p:nvGrpSpPr>
        <p:grpSpPr bwMode="auto">
          <a:xfrm>
            <a:off x="4892675" y="2898775"/>
            <a:ext cx="2473325" cy="1536700"/>
            <a:chOff x="1974" y="1426"/>
            <a:chExt cx="1273" cy="740"/>
          </a:xfrm>
        </p:grpSpPr>
        <p:sp>
          <p:nvSpPr>
            <p:cNvPr id="291872" name="Line 32"/>
            <p:cNvSpPr>
              <a:spLocks noChangeShapeType="1"/>
            </p:cNvSpPr>
            <p:nvPr/>
          </p:nvSpPr>
          <p:spPr bwMode="auto">
            <a:xfrm flipV="1">
              <a:off x="1974" y="1431"/>
              <a:ext cx="993" cy="735"/>
            </a:xfrm>
            <a:prstGeom prst="line">
              <a:avLst/>
            </a:prstGeom>
            <a:noFill/>
            <a:ln w="19050">
              <a:solidFill>
                <a:srgbClr val="808080"/>
              </a:solidFill>
              <a:round/>
              <a:headEnd/>
              <a:tailEnd/>
            </a:ln>
            <a:effectLst/>
          </p:spPr>
          <p:txBody>
            <a:bodyPr/>
            <a:lstStyle/>
            <a:p>
              <a:endParaRPr lang="th-TH"/>
            </a:p>
          </p:txBody>
        </p:sp>
        <p:sp>
          <p:nvSpPr>
            <p:cNvPr id="291873" name="Text Box 33"/>
            <p:cNvSpPr txBox="1">
              <a:spLocks noChangeArrowheads="1"/>
            </p:cNvSpPr>
            <p:nvPr/>
          </p:nvSpPr>
          <p:spPr bwMode="auto">
            <a:xfrm>
              <a:off x="2955" y="1426"/>
              <a:ext cx="292" cy="167"/>
            </a:xfrm>
            <a:prstGeom prst="rect">
              <a:avLst/>
            </a:prstGeom>
            <a:noFill/>
            <a:ln w="9525">
              <a:noFill/>
              <a:miter lim="800000"/>
              <a:headEnd/>
              <a:tailEnd/>
            </a:ln>
          </p:spPr>
          <p:txBody>
            <a:bodyPr/>
            <a:lstStyle/>
            <a:p>
              <a:pPr algn="ctr"/>
              <a:r>
                <a:rPr lang="en-US">
                  <a:latin typeface="Comic Sans MS" pitchFamily="66" charset="0"/>
                </a:rPr>
                <a:t>P</a:t>
              </a:r>
              <a:r>
                <a:rPr lang="en-US" baseline="-25000">
                  <a:latin typeface="Comic Sans MS" pitchFamily="66" charset="0"/>
                </a:rPr>
                <a:t>1</a:t>
              </a:r>
              <a:endParaRPr lang="en-US" baseline="-25000">
                <a:latin typeface="Comic Sans MS" pitchFamily="66" charset="0"/>
                <a:cs typeface="Arial" pitchFamily="34" charset="0"/>
              </a:endParaRPr>
            </a:p>
          </p:txBody>
        </p:sp>
      </p:grpSp>
      <p:grpSp>
        <p:nvGrpSpPr>
          <p:cNvPr id="291874" name="Group 34"/>
          <p:cNvGrpSpPr>
            <a:grpSpLocks/>
          </p:cNvGrpSpPr>
          <p:nvPr/>
        </p:nvGrpSpPr>
        <p:grpSpPr bwMode="auto">
          <a:xfrm>
            <a:off x="4052888" y="4495800"/>
            <a:ext cx="2249487" cy="265113"/>
            <a:chOff x="1145" y="1631"/>
            <a:chExt cx="1417" cy="167"/>
          </a:xfrm>
        </p:grpSpPr>
        <p:sp>
          <p:nvSpPr>
            <p:cNvPr id="291875" name="Line 35"/>
            <p:cNvSpPr>
              <a:spLocks noChangeShapeType="1"/>
            </p:cNvSpPr>
            <p:nvPr/>
          </p:nvSpPr>
          <p:spPr bwMode="auto">
            <a:xfrm flipV="1">
              <a:off x="1358" y="1720"/>
              <a:ext cx="1204" cy="17"/>
            </a:xfrm>
            <a:prstGeom prst="line">
              <a:avLst/>
            </a:prstGeom>
            <a:noFill/>
            <a:ln w="9525">
              <a:solidFill>
                <a:srgbClr val="993366"/>
              </a:solidFill>
              <a:prstDash val="dash"/>
              <a:round/>
              <a:headEnd/>
              <a:tailEnd/>
            </a:ln>
            <a:effectLst/>
          </p:spPr>
          <p:txBody>
            <a:bodyPr/>
            <a:lstStyle/>
            <a:p>
              <a:endParaRPr lang="th-TH"/>
            </a:p>
          </p:txBody>
        </p:sp>
        <p:sp>
          <p:nvSpPr>
            <p:cNvPr id="291876" name="Text Box 36"/>
            <p:cNvSpPr txBox="1">
              <a:spLocks noChangeArrowheads="1"/>
            </p:cNvSpPr>
            <p:nvPr/>
          </p:nvSpPr>
          <p:spPr bwMode="auto">
            <a:xfrm>
              <a:off x="1145" y="1631"/>
              <a:ext cx="226" cy="167"/>
            </a:xfrm>
            <a:prstGeom prst="rect">
              <a:avLst/>
            </a:prstGeom>
            <a:noFill/>
            <a:ln w="9525">
              <a:noFill/>
              <a:miter lim="800000"/>
              <a:headEnd/>
              <a:tailEnd/>
            </a:ln>
          </p:spPr>
          <p:txBody>
            <a:bodyPr/>
            <a:lstStyle/>
            <a:p>
              <a:pPr algn="ctr"/>
              <a:r>
                <a:rPr lang="en-US" sz="1200" i="1">
                  <a:latin typeface="Comic Sans MS" pitchFamily="66" charset="0"/>
                </a:rPr>
                <a:t>T</a:t>
              </a:r>
              <a:r>
                <a:rPr lang="en-US" sz="1200" i="1" baseline="-25000">
                  <a:latin typeface="Comic Sans MS" pitchFamily="66" charset="0"/>
                </a:rPr>
                <a:t>2</a:t>
              </a:r>
              <a:endParaRPr lang="en-US" sz="900" i="1">
                <a:latin typeface="Comic Sans MS" pitchFamily="66" charset="0"/>
                <a:cs typeface="Arial" pitchFamily="34" charset="0"/>
              </a:endParaRPr>
            </a:p>
          </p:txBody>
        </p:sp>
      </p:grpSp>
      <p:grpSp>
        <p:nvGrpSpPr>
          <p:cNvPr id="291877" name="Group 37"/>
          <p:cNvGrpSpPr>
            <a:grpSpLocks/>
          </p:cNvGrpSpPr>
          <p:nvPr/>
        </p:nvGrpSpPr>
        <p:grpSpPr bwMode="auto">
          <a:xfrm>
            <a:off x="3938588" y="3656013"/>
            <a:ext cx="1752600" cy="1277937"/>
            <a:chOff x="1097" y="1903"/>
            <a:chExt cx="1104" cy="805"/>
          </a:xfrm>
        </p:grpSpPr>
        <p:sp>
          <p:nvSpPr>
            <p:cNvPr id="291878" name="Line 38"/>
            <p:cNvSpPr>
              <a:spLocks noChangeShapeType="1"/>
            </p:cNvSpPr>
            <p:nvPr/>
          </p:nvSpPr>
          <p:spPr bwMode="auto">
            <a:xfrm flipV="1">
              <a:off x="1354" y="2635"/>
              <a:ext cx="844" cy="12"/>
            </a:xfrm>
            <a:prstGeom prst="line">
              <a:avLst/>
            </a:prstGeom>
            <a:noFill/>
            <a:ln w="9525">
              <a:solidFill>
                <a:srgbClr val="993366"/>
              </a:solidFill>
              <a:prstDash val="dash"/>
              <a:round/>
              <a:headEnd/>
              <a:tailEnd/>
            </a:ln>
            <a:effectLst/>
          </p:spPr>
          <p:txBody>
            <a:bodyPr/>
            <a:lstStyle/>
            <a:p>
              <a:endParaRPr lang="th-TH"/>
            </a:p>
          </p:txBody>
        </p:sp>
        <p:sp>
          <p:nvSpPr>
            <p:cNvPr id="291879" name="Line 39"/>
            <p:cNvSpPr>
              <a:spLocks noChangeShapeType="1"/>
            </p:cNvSpPr>
            <p:nvPr/>
          </p:nvSpPr>
          <p:spPr bwMode="auto">
            <a:xfrm flipV="1">
              <a:off x="1357" y="2000"/>
              <a:ext cx="844" cy="12"/>
            </a:xfrm>
            <a:prstGeom prst="line">
              <a:avLst/>
            </a:prstGeom>
            <a:noFill/>
            <a:ln w="9525">
              <a:solidFill>
                <a:srgbClr val="993366"/>
              </a:solidFill>
              <a:prstDash val="dash"/>
              <a:round/>
              <a:headEnd/>
              <a:tailEnd/>
            </a:ln>
            <a:effectLst/>
          </p:spPr>
          <p:txBody>
            <a:bodyPr/>
            <a:lstStyle/>
            <a:p>
              <a:endParaRPr lang="th-TH"/>
            </a:p>
          </p:txBody>
        </p:sp>
        <p:sp>
          <p:nvSpPr>
            <p:cNvPr id="291880" name="Text Box 40"/>
            <p:cNvSpPr txBox="1">
              <a:spLocks noChangeArrowheads="1"/>
            </p:cNvSpPr>
            <p:nvPr/>
          </p:nvSpPr>
          <p:spPr bwMode="auto">
            <a:xfrm>
              <a:off x="1097" y="1903"/>
              <a:ext cx="303" cy="167"/>
            </a:xfrm>
            <a:prstGeom prst="rect">
              <a:avLst/>
            </a:prstGeom>
            <a:noFill/>
            <a:ln w="9525">
              <a:noFill/>
              <a:miter lim="800000"/>
              <a:headEnd/>
              <a:tailEnd/>
            </a:ln>
          </p:spPr>
          <p:txBody>
            <a:bodyPr/>
            <a:lstStyle/>
            <a:p>
              <a:pPr algn="ctr"/>
              <a:r>
                <a:rPr lang="en-US" sz="1400" i="1">
                  <a:latin typeface="Comic Sans MS" pitchFamily="66" charset="0"/>
                </a:rPr>
                <a:t>T</a:t>
              </a:r>
              <a:r>
                <a:rPr lang="en-US" sz="1400" i="1" baseline="-25000">
                  <a:latin typeface="Comic Sans MS" pitchFamily="66" charset="0"/>
                </a:rPr>
                <a:t>1</a:t>
              </a:r>
              <a:endParaRPr lang="en-US" sz="1000" i="1">
                <a:latin typeface="Comic Sans MS" pitchFamily="66" charset="0"/>
                <a:cs typeface="Arial" pitchFamily="34" charset="0"/>
              </a:endParaRPr>
            </a:p>
          </p:txBody>
        </p:sp>
        <p:sp>
          <p:nvSpPr>
            <p:cNvPr id="291881" name="Text Box 41"/>
            <p:cNvSpPr txBox="1">
              <a:spLocks noChangeArrowheads="1"/>
            </p:cNvSpPr>
            <p:nvPr/>
          </p:nvSpPr>
          <p:spPr bwMode="auto">
            <a:xfrm>
              <a:off x="1170" y="2541"/>
              <a:ext cx="226" cy="167"/>
            </a:xfrm>
            <a:prstGeom prst="rect">
              <a:avLst/>
            </a:prstGeom>
            <a:noFill/>
            <a:ln w="9525">
              <a:noFill/>
              <a:miter lim="800000"/>
              <a:headEnd/>
              <a:tailEnd/>
            </a:ln>
          </p:spPr>
          <p:txBody>
            <a:bodyPr/>
            <a:lstStyle/>
            <a:p>
              <a:pPr algn="ctr"/>
              <a:r>
                <a:rPr lang="en-US" sz="900" i="1">
                  <a:latin typeface="Comic Sans MS" pitchFamily="66" charset="0"/>
                </a:rPr>
                <a:t>T</a:t>
              </a:r>
              <a:r>
                <a:rPr lang="en-US" sz="900" i="1" baseline="-25000">
                  <a:latin typeface="Comic Sans MS" pitchFamily="66" charset="0"/>
                </a:rPr>
                <a:t>2s</a:t>
              </a:r>
              <a:endParaRPr lang="en-US" sz="700" i="1">
                <a:latin typeface="Comic Sans MS" pitchFamily="66" charset="0"/>
                <a:cs typeface="Arial" pitchFamily="34" charset="0"/>
              </a:endParaRPr>
            </a:p>
          </p:txBody>
        </p:sp>
      </p:grpSp>
      <p:grpSp>
        <p:nvGrpSpPr>
          <p:cNvPr id="291882" name="Group 42"/>
          <p:cNvGrpSpPr>
            <a:grpSpLocks/>
          </p:cNvGrpSpPr>
          <p:nvPr/>
        </p:nvGrpSpPr>
        <p:grpSpPr bwMode="auto">
          <a:xfrm>
            <a:off x="4584700" y="3338513"/>
            <a:ext cx="1060450" cy="1011237"/>
            <a:chOff x="2888" y="2103"/>
            <a:chExt cx="668" cy="637"/>
          </a:xfrm>
        </p:grpSpPr>
        <p:sp>
          <p:nvSpPr>
            <p:cNvPr id="291883" name="Text Box 43"/>
            <p:cNvSpPr txBox="1">
              <a:spLocks noChangeArrowheads="1"/>
            </p:cNvSpPr>
            <p:nvPr/>
          </p:nvSpPr>
          <p:spPr bwMode="auto">
            <a:xfrm>
              <a:off x="2888" y="2103"/>
              <a:ext cx="611" cy="248"/>
            </a:xfrm>
            <a:prstGeom prst="rect">
              <a:avLst/>
            </a:prstGeom>
            <a:noFill/>
            <a:ln w="9525">
              <a:noFill/>
              <a:miter lim="800000"/>
              <a:headEnd/>
              <a:tailEnd/>
            </a:ln>
          </p:spPr>
          <p:txBody>
            <a:bodyPr/>
            <a:lstStyle/>
            <a:p>
              <a:pPr algn="ctr"/>
              <a:r>
                <a:rPr lang="en-US" sz="1000" i="1">
                  <a:latin typeface="Comic Sans MS" pitchFamily="66" charset="0"/>
                </a:rPr>
                <a:t>Isentropic Process</a:t>
              </a:r>
              <a:endParaRPr lang="en-US" sz="800" i="1">
                <a:latin typeface="Comic Sans MS" pitchFamily="66" charset="0"/>
                <a:cs typeface="Arial" pitchFamily="34" charset="0"/>
              </a:endParaRPr>
            </a:p>
          </p:txBody>
        </p:sp>
        <p:sp>
          <p:nvSpPr>
            <p:cNvPr id="291884" name="Line 44"/>
            <p:cNvSpPr>
              <a:spLocks noChangeShapeType="1"/>
            </p:cNvSpPr>
            <p:nvPr/>
          </p:nvSpPr>
          <p:spPr bwMode="auto">
            <a:xfrm>
              <a:off x="3280" y="2350"/>
              <a:ext cx="276" cy="390"/>
            </a:xfrm>
            <a:prstGeom prst="line">
              <a:avLst/>
            </a:prstGeom>
            <a:noFill/>
            <a:ln w="6350">
              <a:solidFill>
                <a:schemeClr val="tx1"/>
              </a:solidFill>
              <a:round/>
              <a:headEnd/>
              <a:tailEnd type="triangle" w="med" len="med"/>
            </a:ln>
            <a:effectLst/>
          </p:spPr>
          <p:txBody>
            <a:bodyPr/>
            <a:lstStyle/>
            <a:p>
              <a:endParaRPr lang="th-TH"/>
            </a:p>
          </p:txBody>
        </p:sp>
      </p:grpSp>
      <p:grpSp>
        <p:nvGrpSpPr>
          <p:cNvPr id="291885" name="Group 45"/>
          <p:cNvGrpSpPr>
            <a:grpSpLocks/>
          </p:cNvGrpSpPr>
          <p:nvPr/>
        </p:nvGrpSpPr>
        <p:grpSpPr bwMode="auto">
          <a:xfrm>
            <a:off x="5794375" y="3768725"/>
            <a:ext cx="1309688" cy="384175"/>
            <a:chOff x="2452" y="1752"/>
            <a:chExt cx="831" cy="248"/>
          </a:xfrm>
        </p:grpSpPr>
        <p:sp>
          <p:nvSpPr>
            <p:cNvPr id="291886" name="Text Box 46"/>
            <p:cNvSpPr txBox="1">
              <a:spLocks noChangeArrowheads="1"/>
            </p:cNvSpPr>
            <p:nvPr/>
          </p:nvSpPr>
          <p:spPr bwMode="auto">
            <a:xfrm>
              <a:off x="2750" y="1752"/>
              <a:ext cx="533" cy="248"/>
            </a:xfrm>
            <a:prstGeom prst="rect">
              <a:avLst/>
            </a:prstGeom>
            <a:noFill/>
            <a:ln w="9525">
              <a:noFill/>
              <a:miter lim="800000"/>
              <a:headEnd/>
              <a:tailEnd/>
            </a:ln>
          </p:spPr>
          <p:txBody>
            <a:bodyPr/>
            <a:lstStyle/>
            <a:p>
              <a:pPr algn="ctr"/>
              <a:r>
                <a:rPr lang="en-US" sz="1000" i="1">
                  <a:latin typeface="Comic Sans MS" pitchFamily="66" charset="0"/>
                </a:rPr>
                <a:t>Actual Process</a:t>
              </a:r>
              <a:endParaRPr lang="en-US" sz="800" i="1">
                <a:latin typeface="Comic Sans MS" pitchFamily="66" charset="0"/>
                <a:cs typeface="Arial" pitchFamily="34" charset="0"/>
              </a:endParaRPr>
            </a:p>
          </p:txBody>
        </p:sp>
        <p:sp>
          <p:nvSpPr>
            <p:cNvPr id="291887" name="Line 47"/>
            <p:cNvSpPr>
              <a:spLocks noChangeShapeType="1"/>
            </p:cNvSpPr>
            <p:nvPr/>
          </p:nvSpPr>
          <p:spPr bwMode="auto">
            <a:xfrm flipH="1">
              <a:off x="2452" y="1921"/>
              <a:ext cx="375" cy="18"/>
            </a:xfrm>
            <a:prstGeom prst="line">
              <a:avLst/>
            </a:prstGeom>
            <a:noFill/>
            <a:ln w="6350">
              <a:solidFill>
                <a:schemeClr val="tx1"/>
              </a:solidFill>
              <a:round/>
              <a:headEnd/>
              <a:tailEnd type="triangle" w="med" len="med"/>
            </a:ln>
            <a:effectLst/>
          </p:spPr>
          <p:txBody>
            <a:bodyPr/>
            <a:lstStyle/>
            <a:p>
              <a:endParaRPr lang="th-TH"/>
            </a:p>
          </p:txBody>
        </p:sp>
      </p:grpSp>
      <p:sp>
        <p:nvSpPr>
          <p:cNvPr id="291888" name="Text Box 48"/>
          <p:cNvSpPr txBox="1">
            <a:spLocks noChangeArrowheads="1"/>
          </p:cNvSpPr>
          <p:nvPr/>
        </p:nvSpPr>
        <p:spPr bwMode="auto">
          <a:xfrm>
            <a:off x="638175" y="390525"/>
            <a:ext cx="4514850" cy="519113"/>
          </a:xfrm>
          <a:prstGeom prst="rect">
            <a:avLst/>
          </a:prstGeom>
          <a:noFill/>
          <a:ln w="9525">
            <a:noFill/>
            <a:miter lim="800000"/>
            <a:headEnd/>
            <a:tailEnd/>
          </a:ln>
          <a:effectLst/>
        </p:spPr>
        <p:txBody>
          <a:bodyPr>
            <a:spAutoFit/>
          </a:bodyPr>
          <a:lstStyle/>
          <a:p>
            <a:pPr>
              <a:spcBef>
                <a:spcPct val="50000"/>
              </a:spcBef>
            </a:pPr>
            <a:r>
              <a:rPr lang="en-US" sz="2000">
                <a:latin typeface="Times New Roman" pitchFamily="18" charset="0"/>
              </a:rPr>
              <a:t>Isentropic Efficiency of </a:t>
            </a:r>
            <a:r>
              <a:rPr lang="en-US" sz="2800" b="1">
                <a:latin typeface="Times New Roman" pitchFamily="18" charset="0"/>
              </a:rPr>
              <a:t>Turbines</a:t>
            </a:r>
            <a:endParaRPr lang="th-TH" sz="2800" b="1">
              <a:latin typeface="Times New Roman" pitchFamily="18" charset="0"/>
            </a:endParaRPr>
          </a:p>
        </p:txBody>
      </p:sp>
      <p:graphicFrame>
        <p:nvGraphicFramePr>
          <p:cNvPr id="291889" name="Object 49"/>
          <p:cNvGraphicFramePr>
            <a:graphicFrameLocks noChangeAspect="1"/>
          </p:cNvGraphicFramePr>
          <p:nvPr/>
        </p:nvGraphicFramePr>
        <p:xfrm>
          <a:off x="1676400" y="1077913"/>
          <a:ext cx="4602163" cy="1427162"/>
        </p:xfrm>
        <a:graphic>
          <a:graphicData uri="http://schemas.openxmlformats.org/presentationml/2006/ole">
            <p:oleObj spid="_x0000_s291889" name="Equation" r:id="rId3" imgW="2603160" imgH="1041120" progId="Equation.3">
              <p:embed/>
            </p:oleObj>
          </a:graphicData>
        </a:graphic>
      </p:graphicFrame>
      <p:grpSp>
        <p:nvGrpSpPr>
          <p:cNvPr id="291916" name="Group 76"/>
          <p:cNvGrpSpPr>
            <a:grpSpLocks/>
          </p:cNvGrpSpPr>
          <p:nvPr/>
        </p:nvGrpSpPr>
        <p:grpSpPr bwMode="auto">
          <a:xfrm>
            <a:off x="814388" y="2711450"/>
            <a:ext cx="2897187" cy="3033713"/>
            <a:chOff x="513" y="1708"/>
            <a:chExt cx="1825" cy="1911"/>
          </a:xfrm>
        </p:grpSpPr>
        <p:grpSp>
          <p:nvGrpSpPr>
            <p:cNvPr id="291891" name="Group 51"/>
            <p:cNvGrpSpPr>
              <a:grpSpLocks/>
            </p:cNvGrpSpPr>
            <p:nvPr/>
          </p:nvGrpSpPr>
          <p:grpSpPr bwMode="auto">
            <a:xfrm>
              <a:off x="726" y="2060"/>
              <a:ext cx="1332" cy="1181"/>
              <a:chOff x="1228" y="1932"/>
              <a:chExt cx="1332" cy="1181"/>
            </a:xfrm>
          </p:grpSpPr>
          <p:sp>
            <p:nvSpPr>
              <p:cNvPr id="291892" name="AutoShape 52"/>
              <p:cNvSpPr>
                <a:spLocks noChangeArrowheads="1"/>
              </p:cNvSpPr>
              <p:nvPr/>
            </p:nvSpPr>
            <p:spPr bwMode="auto">
              <a:xfrm rot="5400000">
                <a:off x="1248" y="1912"/>
                <a:ext cx="1088" cy="1128"/>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solidFill>
                <a:schemeClr val="accent1"/>
              </a:solidFill>
              <a:ln w="19050">
                <a:solidFill>
                  <a:srgbClr val="808080"/>
                </a:solidFill>
                <a:miter lim="800000"/>
                <a:headEnd/>
                <a:tailEnd/>
              </a:ln>
              <a:effectLst/>
            </p:spPr>
            <p:txBody>
              <a:bodyPr wrap="none" anchor="ctr"/>
              <a:lstStyle/>
              <a:p>
                <a:endParaRPr lang="th-TH"/>
              </a:p>
            </p:txBody>
          </p:sp>
          <p:grpSp>
            <p:nvGrpSpPr>
              <p:cNvPr id="291893" name="Group 53"/>
              <p:cNvGrpSpPr>
                <a:grpSpLocks/>
              </p:cNvGrpSpPr>
              <p:nvPr/>
            </p:nvGrpSpPr>
            <p:grpSpPr bwMode="auto">
              <a:xfrm>
                <a:off x="2180" y="2953"/>
                <a:ext cx="137" cy="160"/>
                <a:chOff x="2176" y="2953"/>
                <a:chExt cx="137" cy="160"/>
              </a:xfrm>
            </p:grpSpPr>
            <p:sp>
              <p:nvSpPr>
                <p:cNvPr id="291894" name="Rectangle 54"/>
                <p:cNvSpPr>
                  <a:spLocks noChangeArrowheads="1"/>
                </p:cNvSpPr>
                <p:nvPr/>
              </p:nvSpPr>
              <p:spPr bwMode="auto">
                <a:xfrm>
                  <a:off x="2185" y="2953"/>
                  <a:ext cx="128" cy="160"/>
                </a:xfrm>
                <a:prstGeom prst="rect">
                  <a:avLst/>
                </a:prstGeom>
                <a:solidFill>
                  <a:schemeClr val="accent1"/>
                </a:solidFill>
                <a:ln w="9525">
                  <a:noFill/>
                  <a:miter lim="800000"/>
                  <a:headEnd/>
                  <a:tailEnd/>
                </a:ln>
                <a:effectLst/>
              </p:spPr>
              <p:txBody>
                <a:bodyPr wrap="none" anchor="ctr"/>
                <a:lstStyle/>
                <a:p>
                  <a:endParaRPr lang="th-TH"/>
                </a:p>
              </p:txBody>
            </p:sp>
            <p:sp>
              <p:nvSpPr>
                <p:cNvPr id="291895" name="Freeform 55"/>
                <p:cNvSpPr>
                  <a:spLocks/>
                </p:cNvSpPr>
                <p:nvPr/>
              </p:nvSpPr>
              <p:spPr bwMode="auto">
                <a:xfrm>
                  <a:off x="2176" y="2972"/>
                  <a:ext cx="136" cy="140"/>
                </a:xfrm>
                <a:custGeom>
                  <a:avLst/>
                  <a:gdLst/>
                  <a:ahLst/>
                  <a:cxnLst>
                    <a:cxn ang="0">
                      <a:pos x="0" y="0"/>
                    </a:cxn>
                    <a:cxn ang="0">
                      <a:pos x="0" y="140"/>
                    </a:cxn>
                    <a:cxn ang="0">
                      <a:pos x="136" y="140"/>
                    </a:cxn>
                    <a:cxn ang="0">
                      <a:pos x="136" y="36"/>
                    </a:cxn>
                  </a:cxnLst>
                  <a:rect l="0" t="0" r="r" b="b"/>
                  <a:pathLst>
                    <a:path w="136" h="140">
                      <a:moveTo>
                        <a:pt x="0" y="0"/>
                      </a:moveTo>
                      <a:lnTo>
                        <a:pt x="0" y="140"/>
                      </a:lnTo>
                      <a:lnTo>
                        <a:pt x="136" y="140"/>
                      </a:lnTo>
                      <a:lnTo>
                        <a:pt x="136" y="36"/>
                      </a:lnTo>
                    </a:path>
                  </a:pathLst>
                </a:custGeom>
                <a:noFill/>
                <a:ln w="19050">
                  <a:solidFill>
                    <a:srgbClr val="808080"/>
                  </a:solidFill>
                  <a:round/>
                  <a:headEnd/>
                  <a:tailEnd/>
                </a:ln>
                <a:effectLst/>
              </p:spPr>
              <p:txBody>
                <a:bodyPr/>
                <a:lstStyle/>
                <a:p>
                  <a:endParaRPr lang="th-TH"/>
                </a:p>
              </p:txBody>
            </p:sp>
          </p:grpSp>
          <p:grpSp>
            <p:nvGrpSpPr>
              <p:cNvPr id="291896" name="Group 56"/>
              <p:cNvGrpSpPr>
                <a:grpSpLocks/>
              </p:cNvGrpSpPr>
              <p:nvPr/>
            </p:nvGrpSpPr>
            <p:grpSpPr bwMode="auto">
              <a:xfrm rot="10800000">
                <a:off x="1261" y="2058"/>
                <a:ext cx="137" cy="160"/>
                <a:chOff x="2176" y="2953"/>
                <a:chExt cx="137" cy="160"/>
              </a:xfrm>
            </p:grpSpPr>
            <p:sp>
              <p:nvSpPr>
                <p:cNvPr id="291897" name="Rectangle 57"/>
                <p:cNvSpPr>
                  <a:spLocks noChangeArrowheads="1"/>
                </p:cNvSpPr>
                <p:nvPr/>
              </p:nvSpPr>
              <p:spPr bwMode="auto">
                <a:xfrm>
                  <a:off x="2185" y="2953"/>
                  <a:ext cx="128" cy="160"/>
                </a:xfrm>
                <a:prstGeom prst="rect">
                  <a:avLst/>
                </a:prstGeom>
                <a:solidFill>
                  <a:schemeClr val="accent1"/>
                </a:solidFill>
                <a:ln w="9525">
                  <a:noFill/>
                  <a:miter lim="800000"/>
                  <a:headEnd/>
                  <a:tailEnd/>
                </a:ln>
                <a:effectLst/>
              </p:spPr>
              <p:txBody>
                <a:bodyPr wrap="none" anchor="ctr"/>
                <a:lstStyle/>
                <a:p>
                  <a:endParaRPr lang="th-TH"/>
                </a:p>
              </p:txBody>
            </p:sp>
            <p:sp>
              <p:nvSpPr>
                <p:cNvPr id="291898" name="Freeform 58"/>
                <p:cNvSpPr>
                  <a:spLocks/>
                </p:cNvSpPr>
                <p:nvPr/>
              </p:nvSpPr>
              <p:spPr bwMode="auto">
                <a:xfrm flipH="1">
                  <a:off x="2176" y="2972"/>
                  <a:ext cx="136" cy="140"/>
                </a:xfrm>
                <a:custGeom>
                  <a:avLst/>
                  <a:gdLst/>
                  <a:ahLst/>
                  <a:cxnLst>
                    <a:cxn ang="0">
                      <a:pos x="0" y="0"/>
                    </a:cxn>
                    <a:cxn ang="0">
                      <a:pos x="0" y="140"/>
                    </a:cxn>
                    <a:cxn ang="0">
                      <a:pos x="136" y="140"/>
                    </a:cxn>
                    <a:cxn ang="0">
                      <a:pos x="136" y="36"/>
                    </a:cxn>
                  </a:cxnLst>
                  <a:rect l="0" t="0" r="r" b="b"/>
                  <a:pathLst>
                    <a:path w="136" h="140">
                      <a:moveTo>
                        <a:pt x="0" y="0"/>
                      </a:moveTo>
                      <a:lnTo>
                        <a:pt x="0" y="140"/>
                      </a:lnTo>
                      <a:lnTo>
                        <a:pt x="136" y="140"/>
                      </a:lnTo>
                      <a:lnTo>
                        <a:pt x="136" y="36"/>
                      </a:lnTo>
                    </a:path>
                  </a:pathLst>
                </a:custGeom>
                <a:noFill/>
                <a:ln w="19050">
                  <a:solidFill>
                    <a:srgbClr val="808080"/>
                  </a:solidFill>
                  <a:round/>
                  <a:headEnd/>
                  <a:tailEnd/>
                </a:ln>
                <a:effectLst/>
              </p:spPr>
              <p:txBody>
                <a:bodyPr/>
                <a:lstStyle/>
                <a:p>
                  <a:endParaRPr lang="th-TH"/>
                </a:p>
              </p:txBody>
            </p:sp>
          </p:grpSp>
          <p:sp>
            <p:nvSpPr>
              <p:cNvPr id="291899" name="Rectangle 59"/>
              <p:cNvSpPr>
                <a:spLocks noChangeArrowheads="1"/>
              </p:cNvSpPr>
              <p:nvPr/>
            </p:nvSpPr>
            <p:spPr bwMode="auto">
              <a:xfrm>
                <a:off x="2356" y="2432"/>
                <a:ext cx="204" cy="108"/>
              </a:xfrm>
              <a:prstGeom prst="rect">
                <a:avLst/>
              </a:prstGeom>
              <a:solidFill>
                <a:schemeClr val="accent1"/>
              </a:solidFill>
              <a:ln w="19050">
                <a:solidFill>
                  <a:srgbClr val="808080"/>
                </a:solidFill>
                <a:miter lim="800000"/>
                <a:headEnd/>
                <a:tailEnd/>
              </a:ln>
              <a:effectLst/>
            </p:spPr>
            <p:txBody>
              <a:bodyPr wrap="none" anchor="ctr"/>
              <a:lstStyle/>
              <a:p>
                <a:endParaRPr lang="th-TH"/>
              </a:p>
            </p:txBody>
          </p:sp>
        </p:grpSp>
        <p:grpSp>
          <p:nvGrpSpPr>
            <p:cNvPr id="291900" name="Group 60"/>
            <p:cNvGrpSpPr>
              <a:grpSpLocks/>
            </p:cNvGrpSpPr>
            <p:nvPr/>
          </p:nvGrpSpPr>
          <p:grpSpPr bwMode="auto">
            <a:xfrm>
              <a:off x="1926" y="2368"/>
              <a:ext cx="412" cy="381"/>
              <a:chOff x="2420" y="2268"/>
              <a:chExt cx="412" cy="381"/>
            </a:xfrm>
          </p:grpSpPr>
          <p:sp>
            <p:nvSpPr>
              <p:cNvPr id="291901" name="AutoShape 61"/>
              <p:cNvSpPr>
                <a:spLocks noChangeArrowheads="1"/>
              </p:cNvSpPr>
              <p:nvPr/>
            </p:nvSpPr>
            <p:spPr bwMode="auto">
              <a:xfrm rot="34546025">
                <a:off x="2420" y="2268"/>
                <a:ext cx="197" cy="381"/>
              </a:xfrm>
              <a:prstGeom prst="curvedLeftArrow">
                <a:avLst>
                  <a:gd name="adj1" fmla="val 38680"/>
                  <a:gd name="adj2" fmla="val 77360"/>
                  <a:gd name="adj3" fmla="val 33333"/>
                </a:avLst>
              </a:prstGeom>
              <a:gradFill rotWithShape="1">
                <a:gsLst>
                  <a:gs pos="0">
                    <a:srgbClr val="66FF66"/>
                  </a:gs>
                  <a:gs pos="100000">
                    <a:srgbClr val="66FF66">
                      <a:gamma/>
                      <a:shade val="31765"/>
                      <a:invGamma/>
                    </a:srgbClr>
                  </a:gs>
                </a:gsLst>
                <a:lin ang="5400000" scaled="1"/>
              </a:gradFill>
              <a:ln w="9525">
                <a:solidFill>
                  <a:schemeClr val="tx1"/>
                </a:solidFill>
                <a:miter lim="800000"/>
                <a:headEnd/>
                <a:tailEnd/>
              </a:ln>
              <a:effectLst/>
            </p:spPr>
            <p:txBody>
              <a:bodyPr wrap="none" anchor="ctr"/>
              <a:lstStyle/>
              <a:p>
                <a:endParaRPr lang="th-TH"/>
              </a:p>
            </p:txBody>
          </p:sp>
          <p:sp>
            <p:nvSpPr>
              <p:cNvPr id="291902" name="Text Box 62"/>
              <p:cNvSpPr txBox="1">
                <a:spLocks noChangeArrowheads="1"/>
              </p:cNvSpPr>
              <p:nvPr/>
            </p:nvSpPr>
            <p:spPr bwMode="auto">
              <a:xfrm>
                <a:off x="2616" y="2292"/>
                <a:ext cx="216" cy="231"/>
              </a:xfrm>
              <a:prstGeom prst="rect">
                <a:avLst/>
              </a:prstGeom>
              <a:noFill/>
              <a:ln w="9525">
                <a:noFill/>
                <a:miter lim="800000"/>
                <a:headEnd/>
                <a:tailEnd/>
              </a:ln>
              <a:effectLst/>
            </p:spPr>
            <p:txBody>
              <a:bodyPr>
                <a:spAutoFit/>
              </a:bodyPr>
              <a:lstStyle/>
              <a:p>
                <a:pPr>
                  <a:spcBef>
                    <a:spcPct val="50000"/>
                  </a:spcBef>
                </a:pPr>
                <a:r>
                  <a:rPr lang="en-US" i="1"/>
                  <a:t>w</a:t>
                </a:r>
                <a:endParaRPr lang="th-TH" i="1"/>
              </a:p>
            </p:txBody>
          </p:sp>
        </p:grpSp>
        <p:sp>
          <p:nvSpPr>
            <p:cNvPr id="291903" name="Line 63"/>
            <p:cNvSpPr>
              <a:spLocks noChangeShapeType="1"/>
            </p:cNvSpPr>
            <p:nvPr/>
          </p:nvSpPr>
          <p:spPr bwMode="auto">
            <a:xfrm>
              <a:off x="834" y="1708"/>
              <a:ext cx="0" cy="512"/>
            </a:xfrm>
            <a:prstGeom prst="line">
              <a:avLst/>
            </a:prstGeom>
            <a:noFill/>
            <a:ln w="38100">
              <a:solidFill>
                <a:srgbClr val="FF0000"/>
              </a:solidFill>
              <a:round/>
              <a:headEnd/>
              <a:tailEnd type="arrow" w="med" len="lg"/>
            </a:ln>
            <a:effectLst/>
          </p:spPr>
          <p:txBody>
            <a:bodyPr/>
            <a:lstStyle/>
            <a:p>
              <a:endParaRPr lang="th-TH"/>
            </a:p>
          </p:txBody>
        </p:sp>
        <p:sp>
          <p:nvSpPr>
            <p:cNvPr id="291904" name="Line 64"/>
            <p:cNvSpPr>
              <a:spLocks noChangeShapeType="1"/>
            </p:cNvSpPr>
            <p:nvPr/>
          </p:nvSpPr>
          <p:spPr bwMode="auto">
            <a:xfrm>
              <a:off x="1743" y="3149"/>
              <a:ext cx="0" cy="470"/>
            </a:xfrm>
            <a:prstGeom prst="line">
              <a:avLst/>
            </a:prstGeom>
            <a:noFill/>
            <a:ln w="38100">
              <a:solidFill>
                <a:srgbClr val="FF0000"/>
              </a:solidFill>
              <a:round/>
              <a:headEnd/>
              <a:tailEnd type="arrow" w="med" len="lg"/>
            </a:ln>
            <a:effectLst/>
          </p:spPr>
          <p:txBody>
            <a:bodyPr/>
            <a:lstStyle/>
            <a:p>
              <a:endParaRPr lang="th-TH"/>
            </a:p>
          </p:txBody>
        </p:sp>
        <p:sp>
          <p:nvSpPr>
            <p:cNvPr id="291905" name="Text Box 65"/>
            <p:cNvSpPr txBox="1">
              <a:spLocks noChangeArrowheads="1"/>
            </p:cNvSpPr>
            <p:nvPr/>
          </p:nvSpPr>
          <p:spPr bwMode="auto">
            <a:xfrm>
              <a:off x="986" y="2492"/>
              <a:ext cx="696" cy="212"/>
            </a:xfrm>
            <a:prstGeom prst="rect">
              <a:avLst/>
            </a:prstGeom>
            <a:noFill/>
            <a:ln w="9525">
              <a:noFill/>
              <a:miter lim="800000"/>
              <a:headEnd/>
              <a:tailEnd/>
            </a:ln>
            <a:effectLst/>
          </p:spPr>
          <p:txBody>
            <a:bodyPr>
              <a:spAutoFit/>
            </a:bodyPr>
            <a:lstStyle/>
            <a:p>
              <a:pPr>
                <a:spcBef>
                  <a:spcPct val="50000"/>
                </a:spcBef>
              </a:pPr>
              <a:r>
                <a:rPr lang="en-US" sz="1600" i="1">
                  <a:solidFill>
                    <a:srgbClr val="3366FF"/>
                  </a:solidFill>
                  <a:latin typeface="Comic Sans MS" pitchFamily="66" charset="0"/>
                </a:rPr>
                <a:t>Turbine</a:t>
              </a:r>
              <a:endParaRPr lang="th-TH" sz="1600" i="1">
                <a:solidFill>
                  <a:srgbClr val="3366FF"/>
                </a:solidFill>
                <a:latin typeface="Comic Sans MS" pitchFamily="66" charset="0"/>
              </a:endParaRPr>
            </a:p>
          </p:txBody>
        </p:sp>
        <p:grpSp>
          <p:nvGrpSpPr>
            <p:cNvPr id="291915" name="Group 75"/>
            <p:cNvGrpSpPr>
              <a:grpSpLocks/>
            </p:cNvGrpSpPr>
            <p:nvPr/>
          </p:nvGrpSpPr>
          <p:grpSpPr bwMode="auto">
            <a:xfrm>
              <a:off x="513" y="1758"/>
              <a:ext cx="402" cy="192"/>
              <a:chOff x="483" y="1758"/>
              <a:chExt cx="402" cy="192"/>
            </a:xfrm>
          </p:grpSpPr>
          <p:grpSp>
            <p:nvGrpSpPr>
              <p:cNvPr id="291908" name="Group 68"/>
              <p:cNvGrpSpPr>
                <a:grpSpLocks/>
              </p:cNvGrpSpPr>
              <p:nvPr/>
            </p:nvGrpSpPr>
            <p:grpSpPr bwMode="auto">
              <a:xfrm>
                <a:off x="483" y="1758"/>
                <a:ext cx="204" cy="192"/>
                <a:chOff x="462" y="1638"/>
                <a:chExt cx="204" cy="192"/>
              </a:xfrm>
            </p:grpSpPr>
            <p:sp>
              <p:nvSpPr>
                <p:cNvPr id="291906" name="Text Box 66"/>
                <p:cNvSpPr txBox="1">
                  <a:spLocks noChangeArrowheads="1"/>
                </p:cNvSpPr>
                <p:nvPr/>
              </p:nvSpPr>
              <p:spPr bwMode="auto">
                <a:xfrm>
                  <a:off x="462" y="1638"/>
                  <a:ext cx="204" cy="192"/>
                </a:xfrm>
                <a:prstGeom prst="rect">
                  <a:avLst/>
                </a:prstGeom>
                <a:noFill/>
                <a:ln w="9525">
                  <a:noFill/>
                  <a:miter lim="800000"/>
                  <a:headEnd/>
                  <a:tailEnd/>
                </a:ln>
                <a:effectLst/>
              </p:spPr>
              <p:txBody>
                <a:bodyPr>
                  <a:spAutoFit/>
                </a:bodyPr>
                <a:lstStyle/>
                <a:p>
                  <a:pPr>
                    <a:spcBef>
                      <a:spcPct val="50000"/>
                    </a:spcBef>
                  </a:pPr>
                  <a:r>
                    <a:rPr lang="en-US" sz="1400"/>
                    <a:t>1</a:t>
                  </a:r>
                  <a:endParaRPr lang="th-TH" sz="1400"/>
                </a:p>
              </p:txBody>
            </p:sp>
            <p:sp>
              <p:nvSpPr>
                <p:cNvPr id="291907" name="Oval 67"/>
                <p:cNvSpPr>
                  <a:spLocks noChangeArrowheads="1"/>
                </p:cNvSpPr>
                <p:nvPr/>
              </p:nvSpPr>
              <p:spPr bwMode="auto">
                <a:xfrm>
                  <a:off x="468" y="1656"/>
                  <a:ext cx="165" cy="162"/>
                </a:xfrm>
                <a:prstGeom prst="ellipse">
                  <a:avLst/>
                </a:prstGeom>
                <a:noFill/>
                <a:ln w="9525">
                  <a:solidFill>
                    <a:schemeClr val="tx1"/>
                  </a:solidFill>
                  <a:round/>
                  <a:headEnd/>
                  <a:tailEnd/>
                </a:ln>
                <a:effectLst/>
              </p:spPr>
              <p:txBody>
                <a:bodyPr wrap="none" anchor="ctr"/>
                <a:lstStyle/>
                <a:p>
                  <a:endParaRPr lang="th-TH"/>
                </a:p>
              </p:txBody>
            </p:sp>
          </p:grpSp>
          <p:sp>
            <p:nvSpPr>
              <p:cNvPr id="291912" name="Line 72"/>
              <p:cNvSpPr>
                <a:spLocks noChangeShapeType="1"/>
              </p:cNvSpPr>
              <p:nvPr/>
            </p:nvSpPr>
            <p:spPr bwMode="auto">
              <a:xfrm>
                <a:off x="651" y="1857"/>
                <a:ext cx="234" cy="0"/>
              </a:xfrm>
              <a:prstGeom prst="line">
                <a:avLst/>
              </a:prstGeom>
              <a:noFill/>
              <a:ln w="9525">
                <a:solidFill>
                  <a:schemeClr val="tx1"/>
                </a:solidFill>
                <a:round/>
                <a:headEnd/>
                <a:tailEnd/>
              </a:ln>
              <a:effectLst/>
            </p:spPr>
            <p:txBody>
              <a:bodyPr/>
              <a:lstStyle/>
              <a:p>
                <a:endParaRPr lang="th-TH"/>
              </a:p>
            </p:txBody>
          </p:sp>
        </p:grpSp>
        <p:grpSp>
          <p:nvGrpSpPr>
            <p:cNvPr id="291914" name="Group 74"/>
            <p:cNvGrpSpPr>
              <a:grpSpLocks/>
            </p:cNvGrpSpPr>
            <p:nvPr/>
          </p:nvGrpSpPr>
          <p:grpSpPr bwMode="auto">
            <a:xfrm>
              <a:off x="1408" y="3277"/>
              <a:ext cx="408" cy="192"/>
              <a:chOff x="478" y="1513"/>
              <a:chExt cx="408" cy="192"/>
            </a:xfrm>
          </p:grpSpPr>
          <p:grpSp>
            <p:nvGrpSpPr>
              <p:cNvPr id="291909" name="Group 69"/>
              <p:cNvGrpSpPr>
                <a:grpSpLocks/>
              </p:cNvGrpSpPr>
              <p:nvPr/>
            </p:nvGrpSpPr>
            <p:grpSpPr bwMode="auto">
              <a:xfrm>
                <a:off x="478" y="1513"/>
                <a:ext cx="204" cy="192"/>
                <a:chOff x="462" y="1638"/>
                <a:chExt cx="204" cy="192"/>
              </a:xfrm>
            </p:grpSpPr>
            <p:sp>
              <p:nvSpPr>
                <p:cNvPr id="291910" name="Text Box 70"/>
                <p:cNvSpPr txBox="1">
                  <a:spLocks noChangeArrowheads="1"/>
                </p:cNvSpPr>
                <p:nvPr/>
              </p:nvSpPr>
              <p:spPr bwMode="auto">
                <a:xfrm>
                  <a:off x="462" y="1638"/>
                  <a:ext cx="204" cy="192"/>
                </a:xfrm>
                <a:prstGeom prst="rect">
                  <a:avLst/>
                </a:prstGeom>
                <a:noFill/>
                <a:ln w="9525">
                  <a:noFill/>
                  <a:miter lim="800000"/>
                  <a:headEnd/>
                  <a:tailEnd/>
                </a:ln>
                <a:effectLst/>
              </p:spPr>
              <p:txBody>
                <a:bodyPr>
                  <a:spAutoFit/>
                </a:bodyPr>
                <a:lstStyle/>
                <a:p>
                  <a:pPr>
                    <a:spcBef>
                      <a:spcPct val="50000"/>
                    </a:spcBef>
                  </a:pPr>
                  <a:r>
                    <a:rPr lang="en-US" sz="1400"/>
                    <a:t>2</a:t>
                  </a:r>
                  <a:endParaRPr lang="th-TH" sz="1400"/>
                </a:p>
              </p:txBody>
            </p:sp>
            <p:sp>
              <p:nvSpPr>
                <p:cNvPr id="291911" name="Oval 71"/>
                <p:cNvSpPr>
                  <a:spLocks noChangeArrowheads="1"/>
                </p:cNvSpPr>
                <p:nvPr/>
              </p:nvSpPr>
              <p:spPr bwMode="auto">
                <a:xfrm>
                  <a:off x="468" y="1656"/>
                  <a:ext cx="165" cy="162"/>
                </a:xfrm>
                <a:prstGeom prst="ellipse">
                  <a:avLst/>
                </a:prstGeom>
                <a:noFill/>
                <a:ln w="9525">
                  <a:solidFill>
                    <a:schemeClr val="tx1"/>
                  </a:solidFill>
                  <a:round/>
                  <a:headEnd/>
                  <a:tailEnd/>
                </a:ln>
                <a:effectLst/>
              </p:spPr>
              <p:txBody>
                <a:bodyPr wrap="none" anchor="ctr"/>
                <a:lstStyle/>
                <a:p>
                  <a:endParaRPr lang="th-TH"/>
                </a:p>
              </p:txBody>
            </p:sp>
          </p:grpSp>
          <p:sp>
            <p:nvSpPr>
              <p:cNvPr id="291913" name="Line 73"/>
              <p:cNvSpPr>
                <a:spLocks noChangeShapeType="1"/>
              </p:cNvSpPr>
              <p:nvPr/>
            </p:nvSpPr>
            <p:spPr bwMode="auto">
              <a:xfrm>
                <a:off x="652" y="1609"/>
                <a:ext cx="234" cy="0"/>
              </a:xfrm>
              <a:prstGeom prst="line">
                <a:avLst/>
              </a:prstGeom>
              <a:noFill/>
              <a:ln w="9525">
                <a:solidFill>
                  <a:schemeClr val="tx1"/>
                </a:solidFill>
                <a:round/>
                <a:headEnd/>
                <a:tailEnd/>
              </a:ln>
              <a:effectLst/>
            </p:spPr>
            <p:txBody>
              <a:bodyPr/>
              <a:lstStyle/>
              <a:p>
                <a:endParaRPr lang="th-TH"/>
              </a:p>
            </p:txBody>
          </p:sp>
        </p:gr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291844"/>
                                        </p:tgtEl>
                                        <p:attrNameLst>
                                          <p:attrName>style.visibility</p:attrName>
                                        </p:attrNameLst>
                                      </p:cBhvr>
                                      <p:to>
                                        <p:strVal val="visible"/>
                                      </p:to>
                                    </p:set>
                                    <p:animEffect transition="in" filter="fade">
                                      <p:cBhvr>
                                        <p:cTn id="7" dur="1000"/>
                                        <p:tgtEl>
                                          <p:spTgt spid="291844"/>
                                        </p:tgtEl>
                                      </p:cBhvr>
                                    </p:animEffect>
                                  </p:childTnLst>
                                </p:cTn>
                              </p:par>
                            </p:childTnLst>
                          </p:cTn>
                        </p:par>
                        <p:par>
                          <p:cTn id="8" fill="hold">
                            <p:stCondLst>
                              <p:cond delay="1000"/>
                            </p:stCondLst>
                            <p:childTnLst>
                              <p:par>
                                <p:cTn id="9" presetID="22" presetClass="entr" presetSubtype="4" fill="hold" nodeType="afterEffect">
                                  <p:stCondLst>
                                    <p:cond delay="0"/>
                                  </p:stCondLst>
                                  <p:childTnLst>
                                    <p:set>
                                      <p:cBhvr>
                                        <p:cTn id="10" dur="1" fill="hold">
                                          <p:stCondLst>
                                            <p:cond delay="0"/>
                                          </p:stCondLst>
                                        </p:cTn>
                                        <p:tgtEl>
                                          <p:spTgt spid="291855"/>
                                        </p:tgtEl>
                                        <p:attrNameLst>
                                          <p:attrName>style.visibility</p:attrName>
                                        </p:attrNameLst>
                                      </p:cBhvr>
                                      <p:to>
                                        <p:strVal val="visible"/>
                                      </p:to>
                                    </p:set>
                                    <p:animEffect transition="in" filter="wipe(down)">
                                      <p:cBhvr>
                                        <p:cTn id="11" dur="1000"/>
                                        <p:tgtEl>
                                          <p:spTgt spid="291855"/>
                                        </p:tgtEl>
                                      </p:cBhvr>
                                    </p:animEffect>
                                  </p:childTnLst>
                                </p:cTn>
                              </p:par>
                            </p:childTnLst>
                          </p:cTn>
                        </p:par>
                        <p:par>
                          <p:cTn id="12" fill="hold">
                            <p:stCondLst>
                              <p:cond delay="2000"/>
                            </p:stCondLst>
                            <p:childTnLst>
                              <p:par>
                                <p:cTn id="13" presetID="22" presetClass="entr" presetSubtype="4" fill="hold" nodeType="afterEffect">
                                  <p:stCondLst>
                                    <p:cond delay="0"/>
                                  </p:stCondLst>
                                  <p:childTnLst>
                                    <p:set>
                                      <p:cBhvr>
                                        <p:cTn id="14" dur="1" fill="hold">
                                          <p:stCondLst>
                                            <p:cond delay="0"/>
                                          </p:stCondLst>
                                        </p:cTn>
                                        <p:tgtEl>
                                          <p:spTgt spid="291871"/>
                                        </p:tgtEl>
                                        <p:attrNameLst>
                                          <p:attrName>style.visibility</p:attrName>
                                        </p:attrNameLst>
                                      </p:cBhvr>
                                      <p:to>
                                        <p:strVal val="visible"/>
                                      </p:to>
                                    </p:set>
                                    <p:animEffect transition="in" filter="wipe(down)">
                                      <p:cBhvr>
                                        <p:cTn id="15" dur="1000"/>
                                        <p:tgtEl>
                                          <p:spTgt spid="291871"/>
                                        </p:tgtEl>
                                      </p:cBhvr>
                                    </p:animEffect>
                                  </p:childTnLst>
                                </p:cTn>
                              </p:par>
                            </p:childTnLst>
                          </p:cTn>
                        </p:par>
                        <p:par>
                          <p:cTn id="16" fill="hold">
                            <p:stCondLst>
                              <p:cond delay="3000"/>
                            </p:stCondLst>
                            <p:childTnLst>
                              <p:par>
                                <p:cTn id="17" presetID="22" presetClass="entr" presetSubtype="1" fill="hold" nodeType="afterEffect">
                                  <p:stCondLst>
                                    <p:cond delay="0"/>
                                  </p:stCondLst>
                                  <p:childTnLst>
                                    <p:set>
                                      <p:cBhvr>
                                        <p:cTn id="18" dur="1" fill="hold">
                                          <p:stCondLst>
                                            <p:cond delay="0"/>
                                          </p:stCondLst>
                                        </p:cTn>
                                        <p:tgtEl>
                                          <p:spTgt spid="291917"/>
                                        </p:tgtEl>
                                        <p:attrNameLst>
                                          <p:attrName>style.visibility</p:attrName>
                                        </p:attrNameLst>
                                      </p:cBhvr>
                                      <p:to>
                                        <p:strVal val="visible"/>
                                      </p:to>
                                    </p:set>
                                    <p:animEffect transition="in" filter="wipe(up)">
                                      <p:cBhvr>
                                        <p:cTn id="19" dur="1000"/>
                                        <p:tgtEl>
                                          <p:spTgt spid="291917"/>
                                        </p:tgtEl>
                                      </p:cBhvr>
                                    </p:animEffect>
                                  </p:childTnLst>
                                </p:cTn>
                              </p:par>
                            </p:childTnLst>
                          </p:cTn>
                        </p:par>
                        <p:par>
                          <p:cTn id="20" fill="hold">
                            <p:stCondLst>
                              <p:cond delay="4000"/>
                            </p:stCondLst>
                            <p:childTnLst>
                              <p:par>
                                <p:cTn id="21" presetID="10" presetClass="entr" presetSubtype="0" fill="hold" nodeType="afterEffect">
                                  <p:stCondLst>
                                    <p:cond delay="0"/>
                                  </p:stCondLst>
                                  <p:childTnLst>
                                    <p:set>
                                      <p:cBhvr>
                                        <p:cTn id="22" dur="1" fill="hold">
                                          <p:stCondLst>
                                            <p:cond delay="0"/>
                                          </p:stCondLst>
                                        </p:cTn>
                                        <p:tgtEl>
                                          <p:spTgt spid="291882"/>
                                        </p:tgtEl>
                                        <p:attrNameLst>
                                          <p:attrName>style.visibility</p:attrName>
                                        </p:attrNameLst>
                                      </p:cBhvr>
                                      <p:to>
                                        <p:strVal val="visible"/>
                                      </p:to>
                                    </p:set>
                                    <p:animEffect transition="in" filter="fade">
                                      <p:cBhvr>
                                        <p:cTn id="23" dur="500"/>
                                        <p:tgtEl>
                                          <p:spTgt spid="291882"/>
                                        </p:tgtEl>
                                      </p:cBhvr>
                                    </p:animEffect>
                                  </p:childTnLst>
                                </p:cTn>
                              </p:par>
                            </p:childTnLst>
                          </p:cTn>
                        </p:par>
                        <p:par>
                          <p:cTn id="24" fill="hold">
                            <p:stCondLst>
                              <p:cond delay="4500"/>
                            </p:stCondLst>
                            <p:childTnLst>
                              <p:par>
                                <p:cTn id="25" presetID="22" presetClass="entr" presetSubtype="1" fill="hold" nodeType="afterEffect">
                                  <p:stCondLst>
                                    <p:cond delay="0"/>
                                  </p:stCondLst>
                                  <p:childTnLst>
                                    <p:set>
                                      <p:cBhvr>
                                        <p:cTn id="26" dur="1" fill="hold">
                                          <p:stCondLst>
                                            <p:cond delay="0"/>
                                          </p:stCondLst>
                                        </p:cTn>
                                        <p:tgtEl>
                                          <p:spTgt spid="291849"/>
                                        </p:tgtEl>
                                        <p:attrNameLst>
                                          <p:attrName>style.visibility</p:attrName>
                                        </p:attrNameLst>
                                      </p:cBhvr>
                                      <p:to>
                                        <p:strVal val="visible"/>
                                      </p:to>
                                    </p:set>
                                    <p:animEffect transition="in" filter="wipe(up)">
                                      <p:cBhvr>
                                        <p:cTn id="27" dur="1000"/>
                                        <p:tgtEl>
                                          <p:spTgt spid="291849"/>
                                        </p:tgtEl>
                                      </p:cBhvr>
                                    </p:animEffect>
                                  </p:childTnLst>
                                </p:cTn>
                              </p:par>
                            </p:childTnLst>
                          </p:cTn>
                        </p:par>
                        <p:par>
                          <p:cTn id="28" fill="hold">
                            <p:stCondLst>
                              <p:cond delay="5500"/>
                            </p:stCondLst>
                            <p:childTnLst>
                              <p:par>
                                <p:cTn id="29" presetID="22" presetClass="entr" presetSubtype="2" fill="hold" nodeType="afterEffect">
                                  <p:stCondLst>
                                    <p:cond delay="0"/>
                                  </p:stCondLst>
                                  <p:childTnLst>
                                    <p:set>
                                      <p:cBhvr>
                                        <p:cTn id="30" dur="1" fill="hold">
                                          <p:stCondLst>
                                            <p:cond delay="0"/>
                                          </p:stCondLst>
                                        </p:cTn>
                                        <p:tgtEl>
                                          <p:spTgt spid="291877"/>
                                        </p:tgtEl>
                                        <p:attrNameLst>
                                          <p:attrName>style.visibility</p:attrName>
                                        </p:attrNameLst>
                                      </p:cBhvr>
                                      <p:to>
                                        <p:strVal val="visible"/>
                                      </p:to>
                                    </p:set>
                                    <p:animEffect transition="in" filter="wipe(right)">
                                      <p:cBhvr>
                                        <p:cTn id="31" dur="500"/>
                                        <p:tgtEl>
                                          <p:spTgt spid="291877"/>
                                        </p:tgtEl>
                                      </p:cBhvr>
                                    </p:animEffect>
                                  </p:childTnLst>
                                </p:cTn>
                              </p:par>
                            </p:childTnLst>
                          </p:cTn>
                        </p:par>
                        <p:par>
                          <p:cTn id="32" fill="hold">
                            <p:stCondLst>
                              <p:cond delay="6000"/>
                            </p:stCondLst>
                            <p:childTnLst>
                              <p:par>
                                <p:cTn id="33" presetID="22" presetClass="entr" presetSubtype="2" fill="hold" nodeType="afterEffect">
                                  <p:stCondLst>
                                    <p:cond delay="0"/>
                                  </p:stCondLst>
                                  <p:childTnLst>
                                    <p:set>
                                      <p:cBhvr>
                                        <p:cTn id="34" dur="1" fill="hold">
                                          <p:stCondLst>
                                            <p:cond delay="0"/>
                                          </p:stCondLst>
                                        </p:cTn>
                                        <p:tgtEl>
                                          <p:spTgt spid="291885"/>
                                        </p:tgtEl>
                                        <p:attrNameLst>
                                          <p:attrName>style.visibility</p:attrName>
                                        </p:attrNameLst>
                                      </p:cBhvr>
                                      <p:to>
                                        <p:strVal val="visible"/>
                                      </p:to>
                                    </p:set>
                                    <p:animEffect transition="in" filter="wipe(right)">
                                      <p:cBhvr>
                                        <p:cTn id="35" dur="500"/>
                                        <p:tgtEl>
                                          <p:spTgt spid="291885"/>
                                        </p:tgtEl>
                                      </p:cBhvr>
                                    </p:animEffect>
                                  </p:childTnLst>
                                </p:cTn>
                              </p:par>
                            </p:childTnLst>
                          </p:cTn>
                        </p:par>
                        <p:par>
                          <p:cTn id="36" fill="hold">
                            <p:stCondLst>
                              <p:cond delay="6500"/>
                            </p:stCondLst>
                            <p:childTnLst>
                              <p:par>
                                <p:cTn id="37" presetID="22" presetClass="entr" presetSubtype="1" fill="hold" nodeType="afterEffect">
                                  <p:stCondLst>
                                    <p:cond delay="0"/>
                                  </p:stCondLst>
                                  <p:childTnLst>
                                    <p:set>
                                      <p:cBhvr>
                                        <p:cTn id="38" dur="1" fill="hold">
                                          <p:stCondLst>
                                            <p:cond delay="0"/>
                                          </p:stCondLst>
                                        </p:cTn>
                                        <p:tgtEl>
                                          <p:spTgt spid="291858"/>
                                        </p:tgtEl>
                                        <p:attrNameLst>
                                          <p:attrName>style.visibility</p:attrName>
                                        </p:attrNameLst>
                                      </p:cBhvr>
                                      <p:to>
                                        <p:strVal val="visible"/>
                                      </p:to>
                                    </p:set>
                                    <p:animEffect transition="in" filter="wipe(up)">
                                      <p:cBhvr>
                                        <p:cTn id="39" dur="1000"/>
                                        <p:tgtEl>
                                          <p:spTgt spid="291858"/>
                                        </p:tgtEl>
                                      </p:cBhvr>
                                    </p:animEffect>
                                  </p:childTnLst>
                                </p:cTn>
                              </p:par>
                            </p:childTnLst>
                          </p:cTn>
                        </p:par>
                        <p:par>
                          <p:cTn id="40" fill="hold">
                            <p:stCondLst>
                              <p:cond delay="7500"/>
                            </p:stCondLst>
                            <p:childTnLst>
                              <p:par>
                                <p:cTn id="41" presetID="22" presetClass="entr" presetSubtype="1" fill="hold" nodeType="afterEffect">
                                  <p:stCondLst>
                                    <p:cond delay="0"/>
                                  </p:stCondLst>
                                  <p:childTnLst>
                                    <p:set>
                                      <p:cBhvr>
                                        <p:cTn id="42" dur="1" fill="hold">
                                          <p:stCondLst>
                                            <p:cond delay="0"/>
                                          </p:stCondLst>
                                        </p:cTn>
                                        <p:tgtEl>
                                          <p:spTgt spid="291852"/>
                                        </p:tgtEl>
                                        <p:attrNameLst>
                                          <p:attrName>style.visibility</p:attrName>
                                        </p:attrNameLst>
                                      </p:cBhvr>
                                      <p:to>
                                        <p:strVal val="visible"/>
                                      </p:to>
                                    </p:set>
                                    <p:animEffect transition="in" filter="wipe(up)">
                                      <p:cBhvr>
                                        <p:cTn id="43" dur="500"/>
                                        <p:tgtEl>
                                          <p:spTgt spid="291852"/>
                                        </p:tgtEl>
                                      </p:cBhvr>
                                    </p:animEffect>
                                  </p:childTnLst>
                                </p:cTn>
                              </p:par>
                            </p:childTnLst>
                          </p:cTn>
                        </p:par>
                        <p:par>
                          <p:cTn id="44" fill="hold">
                            <p:stCondLst>
                              <p:cond delay="8000"/>
                            </p:stCondLst>
                            <p:childTnLst>
                              <p:par>
                                <p:cTn id="45" presetID="22" presetClass="entr" presetSubtype="2" fill="hold" nodeType="afterEffect">
                                  <p:stCondLst>
                                    <p:cond delay="0"/>
                                  </p:stCondLst>
                                  <p:childTnLst>
                                    <p:set>
                                      <p:cBhvr>
                                        <p:cTn id="46" dur="1" fill="hold">
                                          <p:stCondLst>
                                            <p:cond delay="0"/>
                                          </p:stCondLst>
                                        </p:cTn>
                                        <p:tgtEl>
                                          <p:spTgt spid="291874"/>
                                        </p:tgtEl>
                                        <p:attrNameLst>
                                          <p:attrName>style.visibility</p:attrName>
                                        </p:attrNameLst>
                                      </p:cBhvr>
                                      <p:to>
                                        <p:strVal val="visible"/>
                                      </p:to>
                                    </p:set>
                                    <p:animEffect transition="in" filter="wipe(right)">
                                      <p:cBhvr>
                                        <p:cTn id="47" dur="500"/>
                                        <p:tgtEl>
                                          <p:spTgt spid="2918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 name="Footer Placeholder 4"/>
          <p:cNvSpPr>
            <a:spLocks noGrp="1"/>
          </p:cNvSpPr>
          <p:nvPr>
            <p:ph type="ftr" sz="quarter" idx="11"/>
          </p:nvPr>
        </p:nvSpPr>
        <p:spPr/>
        <p:txBody>
          <a:bodyPr/>
          <a:lstStyle/>
          <a:p>
            <a:r>
              <a:rPr lang="en-US" altLang="en-US"/>
              <a:t>รศ.ดร.สมหมาย ปรีเปรม</a:t>
            </a:r>
            <a:endParaRPr lang="th-TH" altLang="en-US"/>
          </a:p>
        </p:txBody>
      </p:sp>
      <p:sp>
        <p:nvSpPr>
          <p:cNvPr id="296962" name="Rectangle 2"/>
          <p:cNvSpPr>
            <a:spLocks noGrp="1" noChangeArrowheads="1"/>
          </p:cNvSpPr>
          <p:nvPr>
            <p:ph type="title"/>
          </p:nvPr>
        </p:nvSpPr>
        <p:spPr>
          <a:xfrm>
            <a:off x="457200" y="277813"/>
            <a:ext cx="4305300" cy="3054350"/>
          </a:xfrm>
        </p:spPr>
        <p:txBody>
          <a:bodyPr/>
          <a:lstStyle/>
          <a:p>
            <a:pPr>
              <a:lnSpc>
                <a:spcPct val="80000"/>
              </a:lnSpc>
            </a:pPr>
            <a:r>
              <a:rPr lang="en-US" sz="2000" b="1">
                <a:latin typeface="Times New Roman" pitchFamily="18" charset="0"/>
              </a:rPr>
              <a:t>Example 8.4</a:t>
            </a:r>
            <a:r>
              <a:rPr lang="en-US" sz="2000">
                <a:latin typeface="Times New Roman" pitchFamily="18" charset="0"/>
              </a:rPr>
              <a:t> A stationary power plant operating on an ideal Brayton cycle has a pressure ratio of 8. The gas temperature is 300 K at the compressor inlet and 1300 K at the turbine inlet. Utilizing the air-standard assumptions and accounting for the variation of specific heats with temperature, determine ( a) the gas temperature at the exits of the compressor and the turbine, (b) the back pressure ratio, and (c) the thermal efficiency.</a:t>
            </a:r>
            <a:endParaRPr lang="th-TH" sz="2000">
              <a:latin typeface="Times New Roman" pitchFamily="18" charset="0"/>
            </a:endParaRPr>
          </a:p>
        </p:txBody>
      </p:sp>
      <p:grpSp>
        <p:nvGrpSpPr>
          <p:cNvPr id="296964" name="Group 4"/>
          <p:cNvGrpSpPr>
            <a:grpSpLocks/>
          </p:cNvGrpSpPr>
          <p:nvPr/>
        </p:nvGrpSpPr>
        <p:grpSpPr bwMode="auto">
          <a:xfrm>
            <a:off x="2881313" y="3914775"/>
            <a:ext cx="3030537" cy="2676525"/>
            <a:chOff x="537" y="1000"/>
            <a:chExt cx="2191" cy="2005"/>
          </a:xfrm>
        </p:grpSpPr>
        <p:grpSp>
          <p:nvGrpSpPr>
            <p:cNvPr id="296965" name="Group 5"/>
            <p:cNvGrpSpPr>
              <a:grpSpLocks/>
            </p:cNvGrpSpPr>
            <p:nvPr/>
          </p:nvGrpSpPr>
          <p:grpSpPr bwMode="auto">
            <a:xfrm>
              <a:off x="728" y="1000"/>
              <a:ext cx="2000" cy="1696"/>
              <a:chOff x="728" y="928"/>
              <a:chExt cx="2000" cy="1696"/>
            </a:xfrm>
          </p:grpSpPr>
          <p:sp>
            <p:nvSpPr>
              <p:cNvPr id="296966" name="Line 6"/>
              <p:cNvSpPr>
                <a:spLocks noChangeShapeType="1"/>
              </p:cNvSpPr>
              <p:nvPr/>
            </p:nvSpPr>
            <p:spPr bwMode="auto">
              <a:xfrm>
                <a:off x="728" y="2615"/>
                <a:ext cx="2000" cy="0"/>
              </a:xfrm>
              <a:prstGeom prst="line">
                <a:avLst/>
              </a:prstGeom>
              <a:noFill/>
              <a:ln w="38100">
                <a:solidFill>
                  <a:srgbClr val="666699"/>
                </a:solidFill>
                <a:round/>
                <a:headEnd/>
                <a:tailEnd type="triangle" w="med" len="med"/>
              </a:ln>
              <a:effectLst/>
            </p:spPr>
            <p:txBody>
              <a:bodyPr/>
              <a:lstStyle/>
              <a:p>
                <a:endParaRPr lang="th-TH"/>
              </a:p>
            </p:txBody>
          </p:sp>
          <p:sp>
            <p:nvSpPr>
              <p:cNvPr id="296967" name="Line 7"/>
              <p:cNvSpPr>
                <a:spLocks noChangeShapeType="1"/>
              </p:cNvSpPr>
              <p:nvPr/>
            </p:nvSpPr>
            <p:spPr bwMode="auto">
              <a:xfrm flipV="1">
                <a:off x="745" y="928"/>
                <a:ext cx="0" cy="1696"/>
              </a:xfrm>
              <a:prstGeom prst="line">
                <a:avLst/>
              </a:prstGeom>
              <a:noFill/>
              <a:ln w="38100">
                <a:solidFill>
                  <a:srgbClr val="666699"/>
                </a:solidFill>
                <a:round/>
                <a:headEnd/>
                <a:tailEnd type="triangle" w="med" len="med"/>
              </a:ln>
              <a:effectLst/>
            </p:spPr>
            <p:txBody>
              <a:bodyPr/>
              <a:lstStyle/>
              <a:p>
                <a:endParaRPr lang="th-TH"/>
              </a:p>
            </p:txBody>
          </p:sp>
        </p:grpSp>
        <p:sp>
          <p:nvSpPr>
            <p:cNvPr id="296968" name="Text Box 8"/>
            <p:cNvSpPr txBox="1">
              <a:spLocks noChangeArrowheads="1"/>
            </p:cNvSpPr>
            <p:nvPr/>
          </p:nvSpPr>
          <p:spPr bwMode="auto">
            <a:xfrm>
              <a:off x="2537" y="2730"/>
              <a:ext cx="191" cy="275"/>
            </a:xfrm>
            <a:prstGeom prst="rect">
              <a:avLst/>
            </a:prstGeom>
            <a:noFill/>
            <a:ln w="9525">
              <a:noFill/>
              <a:miter lim="800000"/>
              <a:headEnd/>
              <a:tailEnd/>
            </a:ln>
            <a:effectLst/>
          </p:spPr>
          <p:txBody>
            <a:bodyPr>
              <a:spAutoFit/>
            </a:bodyPr>
            <a:lstStyle/>
            <a:p>
              <a:pPr>
                <a:spcBef>
                  <a:spcPct val="50000"/>
                </a:spcBef>
              </a:pPr>
              <a:r>
                <a:rPr lang="en-US"/>
                <a:t>s</a:t>
              </a:r>
              <a:endParaRPr lang="th-TH"/>
            </a:p>
          </p:txBody>
        </p:sp>
        <p:sp>
          <p:nvSpPr>
            <p:cNvPr id="296969" name="Text Box 9"/>
            <p:cNvSpPr txBox="1">
              <a:spLocks noChangeArrowheads="1"/>
            </p:cNvSpPr>
            <p:nvPr/>
          </p:nvSpPr>
          <p:spPr bwMode="auto">
            <a:xfrm>
              <a:off x="537" y="1000"/>
              <a:ext cx="191" cy="275"/>
            </a:xfrm>
            <a:prstGeom prst="rect">
              <a:avLst/>
            </a:prstGeom>
            <a:noFill/>
            <a:ln w="9525">
              <a:noFill/>
              <a:miter lim="800000"/>
              <a:headEnd/>
              <a:tailEnd/>
            </a:ln>
            <a:effectLst/>
          </p:spPr>
          <p:txBody>
            <a:bodyPr>
              <a:spAutoFit/>
            </a:bodyPr>
            <a:lstStyle/>
            <a:p>
              <a:pPr>
                <a:spcBef>
                  <a:spcPct val="50000"/>
                </a:spcBef>
              </a:pPr>
              <a:r>
                <a:rPr lang="en-US"/>
                <a:t>T</a:t>
              </a:r>
              <a:endParaRPr lang="th-TH"/>
            </a:p>
          </p:txBody>
        </p:sp>
      </p:grpSp>
      <p:grpSp>
        <p:nvGrpSpPr>
          <p:cNvPr id="296970" name="Group 10"/>
          <p:cNvGrpSpPr>
            <a:grpSpLocks/>
          </p:cNvGrpSpPr>
          <p:nvPr/>
        </p:nvGrpSpPr>
        <p:grpSpPr bwMode="auto">
          <a:xfrm>
            <a:off x="3240088" y="5272088"/>
            <a:ext cx="2271712" cy="706437"/>
            <a:chOff x="829" y="2445"/>
            <a:chExt cx="1431" cy="445"/>
          </a:xfrm>
        </p:grpSpPr>
        <p:grpSp>
          <p:nvGrpSpPr>
            <p:cNvPr id="296971" name="Group 11"/>
            <p:cNvGrpSpPr>
              <a:grpSpLocks/>
            </p:cNvGrpSpPr>
            <p:nvPr/>
          </p:nvGrpSpPr>
          <p:grpSpPr bwMode="auto">
            <a:xfrm>
              <a:off x="1575" y="2599"/>
              <a:ext cx="337" cy="291"/>
              <a:chOff x="1575" y="2599"/>
              <a:chExt cx="337" cy="291"/>
            </a:xfrm>
          </p:grpSpPr>
          <p:sp>
            <p:nvSpPr>
              <p:cNvPr id="296972" name="Rectangle 12"/>
              <p:cNvSpPr>
                <a:spLocks noChangeArrowheads="1"/>
              </p:cNvSpPr>
              <p:nvPr/>
            </p:nvSpPr>
            <p:spPr bwMode="auto">
              <a:xfrm>
                <a:off x="1575" y="2717"/>
                <a:ext cx="259" cy="173"/>
              </a:xfrm>
              <a:prstGeom prst="rect">
                <a:avLst/>
              </a:prstGeom>
              <a:noFill/>
              <a:ln w="9525" algn="ctr">
                <a:noFill/>
                <a:miter lim="800000"/>
                <a:headEnd/>
                <a:tailEnd/>
              </a:ln>
              <a:effectLst/>
            </p:spPr>
            <p:txBody>
              <a:bodyPr wrap="none">
                <a:spAutoFit/>
              </a:bodyPr>
              <a:lstStyle/>
              <a:p>
                <a:pPr algn="ctr"/>
                <a:r>
                  <a:rPr lang="en-US" sz="1200" i="1"/>
                  <a:t>q</a:t>
                </a:r>
                <a:r>
                  <a:rPr lang="en-US" sz="1200" i="1" baseline="-25000"/>
                  <a:t>out</a:t>
                </a:r>
                <a:endParaRPr lang="th-TH" sz="1200" i="1"/>
              </a:p>
            </p:txBody>
          </p:sp>
          <p:sp>
            <p:nvSpPr>
              <p:cNvPr id="296973" name="Freeform 13"/>
              <p:cNvSpPr>
                <a:spLocks/>
              </p:cNvSpPr>
              <p:nvPr/>
            </p:nvSpPr>
            <p:spPr bwMode="auto">
              <a:xfrm rot="11066530">
                <a:off x="1793" y="2599"/>
                <a:ext cx="119" cy="246"/>
              </a:xfrm>
              <a:custGeom>
                <a:avLst/>
                <a:gdLst/>
                <a:ahLst/>
                <a:cxnLst>
                  <a:cxn ang="0">
                    <a:pos x="0" y="792"/>
                  </a:cxn>
                  <a:cxn ang="0">
                    <a:pos x="24" y="640"/>
                  </a:cxn>
                  <a:cxn ang="0">
                    <a:pos x="88" y="432"/>
                  </a:cxn>
                  <a:cxn ang="0">
                    <a:pos x="184" y="248"/>
                  </a:cxn>
                  <a:cxn ang="0">
                    <a:pos x="288" y="104"/>
                  </a:cxn>
                  <a:cxn ang="0">
                    <a:pos x="206" y="64"/>
                  </a:cxn>
                  <a:cxn ang="0">
                    <a:pos x="456" y="0"/>
                  </a:cxn>
                  <a:cxn ang="0">
                    <a:pos x="503" y="202"/>
                  </a:cxn>
                  <a:cxn ang="0">
                    <a:pos x="437" y="166"/>
                  </a:cxn>
                  <a:cxn ang="0">
                    <a:pos x="404" y="229"/>
                  </a:cxn>
                  <a:cxn ang="0">
                    <a:pos x="392" y="336"/>
                  </a:cxn>
                  <a:cxn ang="0">
                    <a:pos x="392" y="472"/>
                  </a:cxn>
                  <a:cxn ang="0">
                    <a:pos x="408" y="608"/>
                  </a:cxn>
                  <a:cxn ang="0">
                    <a:pos x="432" y="672"/>
                  </a:cxn>
                  <a:cxn ang="0">
                    <a:pos x="472" y="768"/>
                  </a:cxn>
                  <a:cxn ang="0">
                    <a:pos x="504" y="808"/>
                  </a:cxn>
                  <a:cxn ang="0">
                    <a:pos x="209" y="649"/>
                  </a:cxn>
                  <a:cxn ang="0">
                    <a:pos x="0" y="792"/>
                  </a:cxn>
                </a:cxnLst>
                <a:rect l="0" t="0" r="r" b="b"/>
                <a:pathLst>
                  <a:path w="504" h="808">
                    <a:moveTo>
                      <a:pt x="0" y="792"/>
                    </a:moveTo>
                    <a:lnTo>
                      <a:pt x="24" y="640"/>
                    </a:lnTo>
                    <a:lnTo>
                      <a:pt x="88" y="432"/>
                    </a:lnTo>
                    <a:lnTo>
                      <a:pt x="184" y="248"/>
                    </a:lnTo>
                    <a:lnTo>
                      <a:pt x="288" y="104"/>
                    </a:lnTo>
                    <a:lnTo>
                      <a:pt x="206" y="64"/>
                    </a:lnTo>
                    <a:lnTo>
                      <a:pt x="456" y="0"/>
                    </a:lnTo>
                    <a:lnTo>
                      <a:pt x="503" y="202"/>
                    </a:lnTo>
                    <a:lnTo>
                      <a:pt x="437" y="166"/>
                    </a:lnTo>
                    <a:lnTo>
                      <a:pt x="404" y="229"/>
                    </a:lnTo>
                    <a:lnTo>
                      <a:pt x="392" y="336"/>
                    </a:lnTo>
                    <a:lnTo>
                      <a:pt x="392" y="472"/>
                    </a:lnTo>
                    <a:lnTo>
                      <a:pt x="408" y="608"/>
                    </a:lnTo>
                    <a:lnTo>
                      <a:pt x="432" y="672"/>
                    </a:lnTo>
                    <a:lnTo>
                      <a:pt x="472" y="768"/>
                    </a:lnTo>
                    <a:lnTo>
                      <a:pt x="504" y="808"/>
                    </a:lnTo>
                    <a:lnTo>
                      <a:pt x="209" y="649"/>
                    </a:lnTo>
                    <a:lnTo>
                      <a:pt x="0" y="792"/>
                    </a:lnTo>
                    <a:close/>
                  </a:path>
                </a:pathLst>
              </a:custGeom>
              <a:solidFill>
                <a:srgbClr val="00FF00">
                  <a:alpha val="60001"/>
                </a:srgbClr>
              </a:solidFill>
              <a:ln w="9525" cap="flat" cmpd="sng">
                <a:noFill/>
                <a:prstDash val="solid"/>
                <a:round/>
                <a:headEnd type="none" w="med" len="med"/>
                <a:tailEnd type="none" w="med" len="med"/>
              </a:ln>
              <a:effectLst/>
            </p:spPr>
            <p:txBody>
              <a:bodyPr/>
              <a:lstStyle/>
              <a:p>
                <a:endParaRPr lang="th-TH"/>
              </a:p>
            </p:txBody>
          </p:sp>
        </p:grpSp>
        <p:grpSp>
          <p:nvGrpSpPr>
            <p:cNvPr id="296974" name="Group 14"/>
            <p:cNvGrpSpPr>
              <a:grpSpLocks/>
            </p:cNvGrpSpPr>
            <p:nvPr/>
          </p:nvGrpSpPr>
          <p:grpSpPr bwMode="auto">
            <a:xfrm>
              <a:off x="829" y="2445"/>
              <a:ext cx="1431" cy="442"/>
              <a:chOff x="829" y="2445"/>
              <a:chExt cx="1431" cy="442"/>
            </a:xfrm>
          </p:grpSpPr>
          <p:sp>
            <p:nvSpPr>
              <p:cNvPr id="296975" name="Line 15"/>
              <p:cNvSpPr>
                <a:spLocks noChangeShapeType="1"/>
              </p:cNvSpPr>
              <p:nvPr/>
            </p:nvSpPr>
            <p:spPr bwMode="auto">
              <a:xfrm flipH="1">
                <a:off x="1481" y="2694"/>
                <a:ext cx="126" cy="43"/>
              </a:xfrm>
              <a:prstGeom prst="line">
                <a:avLst/>
              </a:prstGeom>
              <a:noFill/>
              <a:ln w="38100">
                <a:solidFill>
                  <a:srgbClr val="0000FF"/>
                </a:solidFill>
                <a:round/>
                <a:headEnd/>
                <a:tailEnd type="triangle" w="med" len="med"/>
              </a:ln>
              <a:effectLst/>
            </p:spPr>
            <p:txBody>
              <a:bodyPr/>
              <a:lstStyle/>
              <a:p>
                <a:endParaRPr lang="th-TH"/>
              </a:p>
            </p:txBody>
          </p:sp>
          <p:grpSp>
            <p:nvGrpSpPr>
              <p:cNvPr id="296976" name="Group 16"/>
              <p:cNvGrpSpPr>
                <a:grpSpLocks/>
              </p:cNvGrpSpPr>
              <p:nvPr/>
            </p:nvGrpSpPr>
            <p:grpSpPr bwMode="auto">
              <a:xfrm>
                <a:off x="829" y="2445"/>
                <a:ext cx="1431" cy="442"/>
                <a:chOff x="985" y="2154"/>
                <a:chExt cx="1485" cy="730"/>
              </a:xfrm>
            </p:grpSpPr>
            <p:sp>
              <p:nvSpPr>
                <p:cNvPr id="296977" name="Freeform 17"/>
                <p:cNvSpPr>
                  <a:spLocks/>
                </p:cNvSpPr>
                <p:nvPr/>
              </p:nvSpPr>
              <p:spPr bwMode="auto">
                <a:xfrm>
                  <a:off x="1146" y="2272"/>
                  <a:ext cx="1147" cy="571"/>
                </a:xfrm>
                <a:custGeom>
                  <a:avLst/>
                  <a:gdLst/>
                  <a:ahLst/>
                  <a:cxnLst>
                    <a:cxn ang="0">
                      <a:pos x="0" y="594"/>
                    </a:cxn>
                    <a:cxn ang="0">
                      <a:pos x="309" y="478"/>
                    </a:cxn>
                    <a:cxn ang="0">
                      <a:pos x="655" y="313"/>
                    </a:cxn>
                    <a:cxn ang="0">
                      <a:pos x="921" y="160"/>
                    </a:cxn>
                    <a:cxn ang="0">
                      <a:pos x="1179" y="0"/>
                    </a:cxn>
                  </a:cxnLst>
                  <a:rect l="0" t="0" r="r" b="b"/>
                  <a:pathLst>
                    <a:path w="1179" h="594">
                      <a:moveTo>
                        <a:pt x="0" y="594"/>
                      </a:moveTo>
                      <a:cubicBezTo>
                        <a:pt x="51" y="575"/>
                        <a:pt x="200" y="525"/>
                        <a:pt x="309" y="478"/>
                      </a:cubicBezTo>
                      <a:cubicBezTo>
                        <a:pt x="418" y="431"/>
                        <a:pt x="554" y="366"/>
                        <a:pt x="655" y="313"/>
                      </a:cubicBezTo>
                      <a:cubicBezTo>
                        <a:pt x="757" y="260"/>
                        <a:pt x="834" y="212"/>
                        <a:pt x="921" y="160"/>
                      </a:cubicBezTo>
                      <a:cubicBezTo>
                        <a:pt x="1008" y="108"/>
                        <a:pt x="1125" y="33"/>
                        <a:pt x="1179" y="0"/>
                      </a:cubicBezTo>
                    </a:path>
                  </a:pathLst>
                </a:custGeom>
                <a:noFill/>
                <a:ln w="38100">
                  <a:solidFill>
                    <a:srgbClr val="0000FF"/>
                  </a:solidFill>
                  <a:round/>
                  <a:headEnd/>
                  <a:tailEnd/>
                </a:ln>
                <a:effectLst/>
              </p:spPr>
              <p:txBody>
                <a:bodyPr/>
                <a:lstStyle/>
                <a:p>
                  <a:endParaRPr lang="th-TH"/>
                </a:p>
              </p:txBody>
            </p:sp>
            <p:sp>
              <p:nvSpPr>
                <p:cNvPr id="296978" name="Freeform 18"/>
                <p:cNvSpPr>
                  <a:spLocks/>
                </p:cNvSpPr>
                <p:nvPr/>
              </p:nvSpPr>
              <p:spPr bwMode="auto">
                <a:xfrm>
                  <a:off x="985" y="2154"/>
                  <a:ext cx="1485" cy="730"/>
                </a:xfrm>
                <a:custGeom>
                  <a:avLst/>
                  <a:gdLst/>
                  <a:ahLst/>
                  <a:cxnLst>
                    <a:cxn ang="0">
                      <a:pos x="0" y="591"/>
                    </a:cxn>
                    <a:cxn ang="0">
                      <a:pos x="336" y="501"/>
                    </a:cxn>
                    <a:cxn ang="0">
                      <a:pos x="756" y="339"/>
                    </a:cxn>
                    <a:cxn ang="0">
                      <a:pos x="1263" y="81"/>
                    </a:cxn>
                    <a:cxn ang="0">
                      <a:pos x="1401" y="0"/>
                    </a:cxn>
                  </a:cxnLst>
                  <a:rect l="0" t="0" r="r" b="b"/>
                  <a:pathLst>
                    <a:path w="1401" h="591">
                      <a:moveTo>
                        <a:pt x="0" y="591"/>
                      </a:moveTo>
                      <a:cubicBezTo>
                        <a:pt x="105" y="567"/>
                        <a:pt x="210" y="543"/>
                        <a:pt x="336" y="501"/>
                      </a:cubicBezTo>
                      <a:cubicBezTo>
                        <a:pt x="462" y="459"/>
                        <a:pt x="602" y="409"/>
                        <a:pt x="756" y="339"/>
                      </a:cubicBezTo>
                      <a:cubicBezTo>
                        <a:pt x="910" y="269"/>
                        <a:pt x="1156" y="137"/>
                        <a:pt x="1263" y="81"/>
                      </a:cubicBezTo>
                      <a:cubicBezTo>
                        <a:pt x="1370" y="25"/>
                        <a:pt x="1385" y="12"/>
                        <a:pt x="1401" y="0"/>
                      </a:cubicBezTo>
                    </a:path>
                  </a:pathLst>
                </a:custGeom>
                <a:noFill/>
                <a:ln w="9525">
                  <a:solidFill>
                    <a:srgbClr val="808080"/>
                  </a:solidFill>
                  <a:round/>
                  <a:headEnd/>
                  <a:tailEnd/>
                </a:ln>
                <a:effectLst/>
              </p:spPr>
              <p:txBody>
                <a:bodyPr/>
                <a:lstStyle/>
                <a:p>
                  <a:endParaRPr lang="th-TH"/>
                </a:p>
              </p:txBody>
            </p:sp>
          </p:grpSp>
        </p:grpSp>
        <p:sp>
          <p:nvSpPr>
            <p:cNvPr id="296979" name="Text Box 19"/>
            <p:cNvSpPr txBox="1">
              <a:spLocks noChangeArrowheads="1"/>
            </p:cNvSpPr>
            <p:nvPr/>
          </p:nvSpPr>
          <p:spPr bwMode="auto">
            <a:xfrm rot="-1179641">
              <a:off x="1422" y="2499"/>
              <a:ext cx="676" cy="135"/>
            </a:xfrm>
            <a:prstGeom prst="rect">
              <a:avLst/>
            </a:prstGeom>
            <a:noFill/>
            <a:ln w="9525">
              <a:noFill/>
              <a:miter lim="800000"/>
              <a:headEnd/>
              <a:tailEnd/>
            </a:ln>
            <a:effectLst/>
          </p:spPr>
          <p:txBody>
            <a:bodyPr>
              <a:spAutoFit/>
            </a:bodyPr>
            <a:lstStyle/>
            <a:p>
              <a:pPr>
                <a:lnSpc>
                  <a:spcPct val="80000"/>
                </a:lnSpc>
              </a:pPr>
              <a:r>
                <a:rPr lang="en-US" sz="1000" i="1">
                  <a:latin typeface="Times New Roman" pitchFamily="18" charset="0"/>
                </a:rPr>
                <a:t>P = const. = P</a:t>
              </a:r>
              <a:r>
                <a:rPr lang="en-US" sz="1000" i="1" baseline="-25000">
                  <a:latin typeface="Times New Roman" pitchFamily="18" charset="0"/>
                </a:rPr>
                <a:t>1</a:t>
              </a:r>
              <a:endParaRPr lang="th-TH" sz="1000" i="1">
                <a:latin typeface="Times New Roman" pitchFamily="18" charset="0"/>
              </a:endParaRPr>
            </a:p>
          </p:txBody>
        </p:sp>
      </p:grpSp>
      <p:grpSp>
        <p:nvGrpSpPr>
          <p:cNvPr id="296980" name="Group 20"/>
          <p:cNvGrpSpPr>
            <a:grpSpLocks/>
          </p:cNvGrpSpPr>
          <p:nvPr/>
        </p:nvGrpSpPr>
        <p:grpSpPr bwMode="auto">
          <a:xfrm>
            <a:off x="3227388" y="3951288"/>
            <a:ext cx="2306637" cy="1638300"/>
            <a:chOff x="821" y="1613"/>
            <a:chExt cx="1453" cy="1032"/>
          </a:xfrm>
        </p:grpSpPr>
        <p:grpSp>
          <p:nvGrpSpPr>
            <p:cNvPr id="296981" name="Group 21"/>
            <p:cNvGrpSpPr>
              <a:grpSpLocks/>
            </p:cNvGrpSpPr>
            <p:nvPr/>
          </p:nvGrpSpPr>
          <p:grpSpPr bwMode="auto">
            <a:xfrm>
              <a:off x="821" y="1613"/>
              <a:ext cx="1453" cy="1032"/>
              <a:chOff x="821" y="1613"/>
              <a:chExt cx="1453" cy="1032"/>
            </a:xfrm>
          </p:grpSpPr>
          <p:sp>
            <p:nvSpPr>
              <p:cNvPr id="296982" name="Line 22"/>
              <p:cNvSpPr>
                <a:spLocks noChangeShapeType="1"/>
              </p:cNvSpPr>
              <p:nvPr/>
            </p:nvSpPr>
            <p:spPr bwMode="auto">
              <a:xfrm flipV="1">
                <a:off x="1591" y="2139"/>
                <a:ext cx="127" cy="98"/>
              </a:xfrm>
              <a:prstGeom prst="line">
                <a:avLst/>
              </a:prstGeom>
              <a:noFill/>
              <a:ln w="38100">
                <a:solidFill>
                  <a:srgbClr val="0000FF"/>
                </a:solidFill>
                <a:round/>
                <a:headEnd/>
                <a:tailEnd type="triangle" w="med" len="med"/>
              </a:ln>
              <a:effectLst/>
            </p:spPr>
            <p:txBody>
              <a:bodyPr/>
              <a:lstStyle/>
              <a:p>
                <a:endParaRPr lang="th-TH"/>
              </a:p>
            </p:txBody>
          </p:sp>
          <p:grpSp>
            <p:nvGrpSpPr>
              <p:cNvPr id="296983" name="Group 23"/>
              <p:cNvGrpSpPr>
                <a:grpSpLocks/>
              </p:cNvGrpSpPr>
              <p:nvPr/>
            </p:nvGrpSpPr>
            <p:grpSpPr bwMode="auto">
              <a:xfrm>
                <a:off x="821" y="1613"/>
                <a:ext cx="1453" cy="1032"/>
                <a:chOff x="932" y="1574"/>
                <a:chExt cx="1522" cy="474"/>
              </a:xfrm>
            </p:grpSpPr>
            <p:sp>
              <p:nvSpPr>
                <p:cNvPr id="296984" name="Freeform 24"/>
                <p:cNvSpPr>
                  <a:spLocks/>
                </p:cNvSpPr>
                <p:nvPr/>
              </p:nvSpPr>
              <p:spPr bwMode="auto">
                <a:xfrm>
                  <a:off x="932" y="1574"/>
                  <a:ext cx="1522" cy="474"/>
                </a:xfrm>
                <a:custGeom>
                  <a:avLst/>
                  <a:gdLst/>
                  <a:ahLst/>
                  <a:cxnLst>
                    <a:cxn ang="0">
                      <a:pos x="0" y="1022"/>
                    </a:cxn>
                    <a:cxn ang="0">
                      <a:pos x="339" y="839"/>
                    </a:cxn>
                    <a:cxn ang="0">
                      <a:pos x="669" y="560"/>
                    </a:cxn>
                    <a:cxn ang="0">
                      <a:pos x="921" y="296"/>
                    </a:cxn>
                    <a:cxn ang="0">
                      <a:pos x="1162" y="0"/>
                    </a:cxn>
                  </a:cxnLst>
                  <a:rect l="0" t="0" r="r" b="b"/>
                  <a:pathLst>
                    <a:path w="1162" h="1022">
                      <a:moveTo>
                        <a:pt x="0" y="1022"/>
                      </a:moveTo>
                      <a:cubicBezTo>
                        <a:pt x="56" y="992"/>
                        <a:pt x="228" y="916"/>
                        <a:pt x="339" y="839"/>
                      </a:cubicBezTo>
                      <a:cubicBezTo>
                        <a:pt x="450" y="762"/>
                        <a:pt x="572" y="650"/>
                        <a:pt x="669" y="560"/>
                      </a:cubicBezTo>
                      <a:cubicBezTo>
                        <a:pt x="766" y="470"/>
                        <a:pt x="839" y="389"/>
                        <a:pt x="921" y="296"/>
                      </a:cubicBezTo>
                      <a:cubicBezTo>
                        <a:pt x="1003" y="203"/>
                        <a:pt x="1112" y="62"/>
                        <a:pt x="1162" y="0"/>
                      </a:cubicBezTo>
                    </a:path>
                  </a:pathLst>
                </a:custGeom>
                <a:noFill/>
                <a:ln w="9525">
                  <a:solidFill>
                    <a:srgbClr val="808080"/>
                  </a:solidFill>
                  <a:round/>
                  <a:headEnd/>
                  <a:tailEnd/>
                </a:ln>
                <a:effectLst/>
              </p:spPr>
              <p:txBody>
                <a:bodyPr/>
                <a:lstStyle/>
                <a:p>
                  <a:endParaRPr lang="th-TH"/>
                </a:p>
              </p:txBody>
            </p:sp>
            <p:sp>
              <p:nvSpPr>
                <p:cNvPr id="296985" name="Freeform 25"/>
                <p:cNvSpPr>
                  <a:spLocks/>
                </p:cNvSpPr>
                <p:nvPr/>
              </p:nvSpPr>
              <p:spPr bwMode="auto">
                <a:xfrm>
                  <a:off x="1110" y="1663"/>
                  <a:ext cx="1143" cy="350"/>
                </a:xfrm>
                <a:custGeom>
                  <a:avLst/>
                  <a:gdLst/>
                  <a:ahLst/>
                  <a:cxnLst>
                    <a:cxn ang="0">
                      <a:pos x="0" y="1022"/>
                    </a:cxn>
                    <a:cxn ang="0">
                      <a:pos x="312" y="845"/>
                    </a:cxn>
                    <a:cxn ang="0">
                      <a:pos x="657" y="560"/>
                    </a:cxn>
                    <a:cxn ang="0">
                      <a:pos x="921" y="296"/>
                    </a:cxn>
                    <a:cxn ang="0">
                      <a:pos x="1162" y="0"/>
                    </a:cxn>
                  </a:cxnLst>
                  <a:rect l="0" t="0" r="r" b="b"/>
                  <a:pathLst>
                    <a:path w="1162" h="1022">
                      <a:moveTo>
                        <a:pt x="0" y="1022"/>
                      </a:moveTo>
                      <a:cubicBezTo>
                        <a:pt x="52" y="993"/>
                        <a:pt x="202" y="922"/>
                        <a:pt x="312" y="845"/>
                      </a:cubicBezTo>
                      <a:cubicBezTo>
                        <a:pt x="422" y="768"/>
                        <a:pt x="556" y="651"/>
                        <a:pt x="657" y="560"/>
                      </a:cubicBezTo>
                      <a:cubicBezTo>
                        <a:pt x="758" y="469"/>
                        <a:pt x="837" y="389"/>
                        <a:pt x="921" y="296"/>
                      </a:cubicBezTo>
                      <a:cubicBezTo>
                        <a:pt x="1005" y="203"/>
                        <a:pt x="1112" y="62"/>
                        <a:pt x="1162" y="0"/>
                      </a:cubicBezTo>
                    </a:path>
                  </a:pathLst>
                </a:custGeom>
                <a:noFill/>
                <a:ln w="38100">
                  <a:solidFill>
                    <a:srgbClr val="0000FF"/>
                  </a:solidFill>
                  <a:round/>
                  <a:headEnd/>
                  <a:tailEnd/>
                </a:ln>
                <a:effectLst/>
              </p:spPr>
              <p:txBody>
                <a:bodyPr/>
                <a:lstStyle/>
                <a:p>
                  <a:endParaRPr lang="th-TH"/>
                </a:p>
              </p:txBody>
            </p:sp>
          </p:grpSp>
        </p:grpSp>
        <p:grpSp>
          <p:nvGrpSpPr>
            <p:cNvPr id="296986" name="Group 26"/>
            <p:cNvGrpSpPr>
              <a:grpSpLocks/>
            </p:cNvGrpSpPr>
            <p:nvPr/>
          </p:nvGrpSpPr>
          <p:grpSpPr bwMode="auto">
            <a:xfrm>
              <a:off x="2047" y="1710"/>
              <a:ext cx="206" cy="155"/>
              <a:chOff x="4450" y="1953"/>
              <a:chExt cx="167" cy="127"/>
            </a:xfrm>
          </p:grpSpPr>
          <p:sp>
            <p:nvSpPr>
              <p:cNvPr id="296987" name="Text Box 27"/>
              <p:cNvSpPr txBox="1">
                <a:spLocks noChangeArrowheads="1"/>
              </p:cNvSpPr>
              <p:nvPr/>
            </p:nvSpPr>
            <p:spPr bwMode="auto">
              <a:xfrm>
                <a:off x="4482" y="1953"/>
                <a:ext cx="135" cy="127"/>
              </a:xfrm>
              <a:prstGeom prst="rect">
                <a:avLst/>
              </a:prstGeom>
              <a:noFill/>
              <a:ln w="9525">
                <a:noFill/>
                <a:miter lim="800000"/>
                <a:headEnd/>
                <a:tailEnd/>
              </a:ln>
              <a:effectLst/>
            </p:spPr>
            <p:txBody>
              <a:bodyPr>
                <a:spAutoFit/>
              </a:bodyPr>
              <a:lstStyle/>
              <a:p>
                <a:pPr>
                  <a:spcBef>
                    <a:spcPct val="50000"/>
                  </a:spcBef>
                </a:pPr>
                <a:r>
                  <a:rPr lang="en-US" sz="1000" i="1">
                    <a:latin typeface="Times New Roman" pitchFamily="18" charset="0"/>
                  </a:rPr>
                  <a:t>3</a:t>
                </a:r>
                <a:endParaRPr lang="th-TH" sz="1000" i="1">
                  <a:latin typeface="Times New Roman" pitchFamily="18" charset="0"/>
                </a:endParaRPr>
              </a:p>
            </p:txBody>
          </p:sp>
          <p:sp>
            <p:nvSpPr>
              <p:cNvPr id="296988" name="Oval 28"/>
              <p:cNvSpPr>
                <a:spLocks noChangeArrowheads="1"/>
              </p:cNvSpPr>
              <p:nvPr/>
            </p:nvSpPr>
            <p:spPr bwMode="auto">
              <a:xfrm>
                <a:off x="4450" y="2006"/>
                <a:ext cx="56" cy="56"/>
              </a:xfrm>
              <a:prstGeom prst="ellipse">
                <a:avLst/>
              </a:prstGeom>
              <a:solidFill>
                <a:srgbClr val="808080"/>
              </a:solidFill>
              <a:ln w="9525">
                <a:solidFill>
                  <a:schemeClr val="tx1"/>
                </a:solidFill>
                <a:round/>
                <a:headEnd/>
                <a:tailEnd/>
              </a:ln>
              <a:effectLst/>
            </p:spPr>
            <p:txBody>
              <a:bodyPr wrap="none" anchor="ctr"/>
              <a:lstStyle/>
              <a:p>
                <a:endParaRPr lang="th-TH"/>
              </a:p>
            </p:txBody>
          </p:sp>
        </p:grpSp>
        <p:sp>
          <p:nvSpPr>
            <p:cNvPr id="296989" name="Text Box 29"/>
            <p:cNvSpPr txBox="1">
              <a:spLocks noChangeArrowheads="1"/>
            </p:cNvSpPr>
            <p:nvPr/>
          </p:nvSpPr>
          <p:spPr bwMode="auto">
            <a:xfrm rot="-1916197">
              <a:off x="1020" y="2194"/>
              <a:ext cx="750" cy="135"/>
            </a:xfrm>
            <a:prstGeom prst="rect">
              <a:avLst/>
            </a:prstGeom>
            <a:noFill/>
            <a:ln w="9525">
              <a:noFill/>
              <a:miter lim="800000"/>
              <a:headEnd/>
              <a:tailEnd/>
            </a:ln>
            <a:effectLst/>
          </p:spPr>
          <p:txBody>
            <a:bodyPr>
              <a:spAutoFit/>
            </a:bodyPr>
            <a:lstStyle/>
            <a:p>
              <a:pPr>
                <a:lnSpc>
                  <a:spcPct val="80000"/>
                </a:lnSpc>
              </a:pPr>
              <a:r>
                <a:rPr lang="en-US" sz="1000" i="1">
                  <a:latin typeface="Times New Roman" pitchFamily="18" charset="0"/>
                </a:rPr>
                <a:t>P = const. = P</a:t>
              </a:r>
              <a:r>
                <a:rPr lang="en-US" sz="1000" i="1" baseline="-25000">
                  <a:latin typeface="Times New Roman" pitchFamily="18" charset="0"/>
                </a:rPr>
                <a:t>2</a:t>
              </a:r>
              <a:endParaRPr lang="th-TH" sz="1000" i="1">
                <a:latin typeface="Times New Roman" pitchFamily="18" charset="0"/>
              </a:endParaRPr>
            </a:p>
          </p:txBody>
        </p:sp>
        <p:grpSp>
          <p:nvGrpSpPr>
            <p:cNvPr id="296990" name="Group 30"/>
            <p:cNvGrpSpPr>
              <a:grpSpLocks/>
            </p:cNvGrpSpPr>
            <p:nvPr/>
          </p:nvGrpSpPr>
          <p:grpSpPr bwMode="auto">
            <a:xfrm>
              <a:off x="1488" y="1674"/>
              <a:ext cx="343" cy="451"/>
              <a:chOff x="1488" y="1674"/>
              <a:chExt cx="343" cy="451"/>
            </a:xfrm>
          </p:grpSpPr>
          <p:sp>
            <p:nvSpPr>
              <p:cNvPr id="296991" name="Rectangle 31"/>
              <p:cNvSpPr>
                <a:spLocks noChangeArrowheads="1"/>
              </p:cNvSpPr>
              <p:nvPr/>
            </p:nvSpPr>
            <p:spPr bwMode="auto">
              <a:xfrm>
                <a:off x="1612" y="1724"/>
                <a:ext cx="219" cy="173"/>
              </a:xfrm>
              <a:prstGeom prst="rect">
                <a:avLst/>
              </a:prstGeom>
              <a:noFill/>
              <a:ln w="9525" algn="ctr">
                <a:noFill/>
                <a:miter lim="800000"/>
                <a:headEnd/>
                <a:tailEnd/>
              </a:ln>
              <a:effectLst/>
            </p:spPr>
            <p:txBody>
              <a:bodyPr wrap="none">
                <a:spAutoFit/>
              </a:bodyPr>
              <a:lstStyle/>
              <a:p>
                <a:pPr algn="ctr"/>
                <a:r>
                  <a:rPr lang="en-US" sz="1200" i="1"/>
                  <a:t>q</a:t>
                </a:r>
                <a:r>
                  <a:rPr lang="en-US" sz="1200" i="1" baseline="-25000"/>
                  <a:t>in</a:t>
                </a:r>
                <a:endParaRPr lang="th-TH" sz="1200" i="1"/>
              </a:p>
            </p:txBody>
          </p:sp>
          <p:sp>
            <p:nvSpPr>
              <p:cNvPr id="296992" name="Freeform 32"/>
              <p:cNvSpPr>
                <a:spLocks/>
              </p:cNvSpPr>
              <p:nvPr/>
            </p:nvSpPr>
            <p:spPr bwMode="auto">
              <a:xfrm rot="9971544" flipH="1">
                <a:off x="1488" y="1674"/>
                <a:ext cx="212" cy="451"/>
              </a:xfrm>
              <a:custGeom>
                <a:avLst/>
                <a:gdLst/>
                <a:ahLst/>
                <a:cxnLst>
                  <a:cxn ang="0">
                    <a:pos x="0" y="792"/>
                  </a:cxn>
                  <a:cxn ang="0">
                    <a:pos x="24" y="640"/>
                  </a:cxn>
                  <a:cxn ang="0">
                    <a:pos x="88" y="432"/>
                  </a:cxn>
                  <a:cxn ang="0">
                    <a:pos x="184" y="248"/>
                  </a:cxn>
                  <a:cxn ang="0">
                    <a:pos x="288" y="104"/>
                  </a:cxn>
                  <a:cxn ang="0">
                    <a:pos x="206" y="64"/>
                  </a:cxn>
                  <a:cxn ang="0">
                    <a:pos x="456" y="0"/>
                  </a:cxn>
                  <a:cxn ang="0">
                    <a:pos x="503" y="202"/>
                  </a:cxn>
                  <a:cxn ang="0">
                    <a:pos x="437" y="166"/>
                  </a:cxn>
                  <a:cxn ang="0">
                    <a:pos x="404" y="229"/>
                  </a:cxn>
                  <a:cxn ang="0">
                    <a:pos x="392" y="336"/>
                  </a:cxn>
                  <a:cxn ang="0">
                    <a:pos x="392" y="472"/>
                  </a:cxn>
                  <a:cxn ang="0">
                    <a:pos x="408" y="608"/>
                  </a:cxn>
                  <a:cxn ang="0">
                    <a:pos x="432" y="672"/>
                  </a:cxn>
                  <a:cxn ang="0">
                    <a:pos x="472" y="768"/>
                  </a:cxn>
                  <a:cxn ang="0">
                    <a:pos x="504" y="808"/>
                  </a:cxn>
                  <a:cxn ang="0">
                    <a:pos x="209" y="649"/>
                  </a:cxn>
                  <a:cxn ang="0">
                    <a:pos x="0" y="792"/>
                  </a:cxn>
                </a:cxnLst>
                <a:rect l="0" t="0" r="r" b="b"/>
                <a:pathLst>
                  <a:path w="504" h="808">
                    <a:moveTo>
                      <a:pt x="0" y="792"/>
                    </a:moveTo>
                    <a:lnTo>
                      <a:pt x="24" y="640"/>
                    </a:lnTo>
                    <a:lnTo>
                      <a:pt x="88" y="432"/>
                    </a:lnTo>
                    <a:lnTo>
                      <a:pt x="184" y="248"/>
                    </a:lnTo>
                    <a:lnTo>
                      <a:pt x="288" y="104"/>
                    </a:lnTo>
                    <a:lnTo>
                      <a:pt x="206" y="64"/>
                    </a:lnTo>
                    <a:lnTo>
                      <a:pt x="456" y="0"/>
                    </a:lnTo>
                    <a:lnTo>
                      <a:pt x="503" y="202"/>
                    </a:lnTo>
                    <a:lnTo>
                      <a:pt x="437" y="166"/>
                    </a:lnTo>
                    <a:lnTo>
                      <a:pt x="404" y="229"/>
                    </a:lnTo>
                    <a:lnTo>
                      <a:pt x="392" y="336"/>
                    </a:lnTo>
                    <a:lnTo>
                      <a:pt x="392" y="472"/>
                    </a:lnTo>
                    <a:lnTo>
                      <a:pt x="408" y="608"/>
                    </a:lnTo>
                    <a:lnTo>
                      <a:pt x="432" y="672"/>
                    </a:lnTo>
                    <a:lnTo>
                      <a:pt x="472" y="768"/>
                    </a:lnTo>
                    <a:lnTo>
                      <a:pt x="504" y="808"/>
                    </a:lnTo>
                    <a:lnTo>
                      <a:pt x="209" y="649"/>
                    </a:lnTo>
                    <a:lnTo>
                      <a:pt x="0" y="792"/>
                    </a:lnTo>
                    <a:close/>
                  </a:path>
                </a:pathLst>
              </a:custGeom>
              <a:solidFill>
                <a:srgbClr val="FF0000"/>
              </a:solidFill>
              <a:ln w="9525" cap="flat" cmpd="sng">
                <a:noFill/>
                <a:prstDash val="solid"/>
                <a:round/>
                <a:headEnd type="none" w="med" len="med"/>
                <a:tailEnd type="none" w="med" len="med"/>
              </a:ln>
              <a:effectLst/>
            </p:spPr>
            <p:txBody>
              <a:bodyPr/>
              <a:lstStyle/>
              <a:p>
                <a:endParaRPr lang="th-TH"/>
              </a:p>
            </p:txBody>
          </p:sp>
        </p:grpSp>
      </p:grpSp>
      <p:grpSp>
        <p:nvGrpSpPr>
          <p:cNvPr id="296993" name="Group 33"/>
          <p:cNvGrpSpPr>
            <a:grpSpLocks/>
          </p:cNvGrpSpPr>
          <p:nvPr/>
        </p:nvGrpSpPr>
        <p:grpSpPr bwMode="auto">
          <a:xfrm>
            <a:off x="3252788" y="5195888"/>
            <a:ext cx="485775" cy="1439862"/>
            <a:chOff x="270" y="2196"/>
            <a:chExt cx="306" cy="907"/>
          </a:xfrm>
        </p:grpSpPr>
        <p:sp>
          <p:nvSpPr>
            <p:cNvPr id="296994" name="Line 34"/>
            <p:cNvSpPr>
              <a:spLocks noChangeShapeType="1"/>
            </p:cNvSpPr>
            <p:nvPr/>
          </p:nvSpPr>
          <p:spPr bwMode="auto">
            <a:xfrm flipV="1">
              <a:off x="423" y="2416"/>
              <a:ext cx="0" cy="126"/>
            </a:xfrm>
            <a:prstGeom prst="line">
              <a:avLst/>
            </a:prstGeom>
            <a:noFill/>
            <a:ln w="38100">
              <a:solidFill>
                <a:srgbClr val="0000FF"/>
              </a:solidFill>
              <a:round/>
              <a:headEnd/>
              <a:tailEnd type="triangle" w="med" len="med"/>
            </a:ln>
            <a:effectLst/>
          </p:spPr>
          <p:txBody>
            <a:bodyPr/>
            <a:lstStyle/>
            <a:p>
              <a:endParaRPr lang="th-TH"/>
            </a:p>
          </p:txBody>
        </p:sp>
        <p:sp>
          <p:nvSpPr>
            <p:cNvPr id="296995" name="Line 35"/>
            <p:cNvSpPr>
              <a:spLocks noChangeShapeType="1"/>
            </p:cNvSpPr>
            <p:nvPr/>
          </p:nvSpPr>
          <p:spPr bwMode="auto">
            <a:xfrm>
              <a:off x="420" y="2354"/>
              <a:ext cx="3" cy="312"/>
            </a:xfrm>
            <a:prstGeom prst="line">
              <a:avLst/>
            </a:prstGeom>
            <a:noFill/>
            <a:ln w="38100">
              <a:solidFill>
                <a:srgbClr val="0000FF"/>
              </a:solidFill>
              <a:round/>
              <a:headEnd/>
              <a:tailEnd/>
            </a:ln>
            <a:effectLst/>
          </p:spPr>
          <p:txBody>
            <a:bodyPr/>
            <a:lstStyle/>
            <a:p>
              <a:endParaRPr lang="th-TH"/>
            </a:p>
          </p:txBody>
        </p:sp>
        <p:grpSp>
          <p:nvGrpSpPr>
            <p:cNvPr id="296996" name="Group 36"/>
            <p:cNvGrpSpPr>
              <a:grpSpLocks/>
            </p:cNvGrpSpPr>
            <p:nvPr/>
          </p:nvGrpSpPr>
          <p:grpSpPr bwMode="auto">
            <a:xfrm>
              <a:off x="340" y="2196"/>
              <a:ext cx="135" cy="187"/>
              <a:chOff x="3517" y="2656"/>
              <a:chExt cx="135" cy="196"/>
            </a:xfrm>
          </p:grpSpPr>
          <p:sp>
            <p:nvSpPr>
              <p:cNvPr id="296997" name="Text Box 37"/>
              <p:cNvSpPr txBox="1">
                <a:spLocks noChangeArrowheads="1"/>
              </p:cNvSpPr>
              <p:nvPr/>
            </p:nvSpPr>
            <p:spPr bwMode="auto">
              <a:xfrm>
                <a:off x="3517" y="2656"/>
                <a:ext cx="135" cy="161"/>
              </a:xfrm>
              <a:prstGeom prst="rect">
                <a:avLst/>
              </a:prstGeom>
              <a:noFill/>
              <a:ln w="9525">
                <a:noFill/>
                <a:miter lim="800000"/>
                <a:headEnd/>
                <a:tailEnd/>
              </a:ln>
              <a:effectLst/>
            </p:spPr>
            <p:txBody>
              <a:bodyPr>
                <a:spAutoFit/>
              </a:bodyPr>
              <a:lstStyle/>
              <a:p>
                <a:pPr>
                  <a:spcBef>
                    <a:spcPct val="50000"/>
                  </a:spcBef>
                </a:pPr>
                <a:r>
                  <a:rPr lang="en-US" sz="1000" i="1">
                    <a:latin typeface="Times New Roman" pitchFamily="18" charset="0"/>
                  </a:rPr>
                  <a:t>2</a:t>
                </a:r>
                <a:endParaRPr lang="th-TH" sz="1000" i="1">
                  <a:latin typeface="Times New Roman" pitchFamily="18" charset="0"/>
                </a:endParaRPr>
              </a:p>
            </p:txBody>
          </p:sp>
          <p:sp>
            <p:nvSpPr>
              <p:cNvPr id="296998" name="Oval 38"/>
              <p:cNvSpPr>
                <a:spLocks noChangeArrowheads="1"/>
              </p:cNvSpPr>
              <p:nvPr/>
            </p:nvSpPr>
            <p:spPr bwMode="auto">
              <a:xfrm>
                <a:off x="3569" y="2796"/>
                <a:ext cx="56" cy="56"/>
              </a:xfrm>
              <a:prstGeom prst="ellipse">
                <a:avLst/>
              </a:prstGeom>
              <a:solidFill>
                <a:srgbClr val="808080"/>
              </a:solidFill>
              <a:ln w="9525">
                <a:solidFill>
                  <a:schemeClr val="tx1"/>
                </a:solidFill>
                <a:round/>
                <a:headEnd/>
                <a:tailEnd/>
              </a:ln>
              <a:effectLst/>
            </p:spPr>
            <p:txBody>
              <a:bodyPr wrap="none" anchor="ctr"/>
              <a:lstStyle/>
              <a:p>
                <a:endParaRPr lang="th-TH"/>
              </a:p>
            </p:txBody>
          </p:sp>
        </p:grpSp>
        <p:grpSp>
          <p:nvGrpSpPr>
            <p:cNvPr id="296999" name="Group 39"/>
            <p:cNvGrpSpPr>
              <a:grpSpLocks/>
            </p:cNvGrpSpPr>
            <p:nvPr/>
          </p:nvGrpSpPr>
          <p:grpSpPr bwMode="auto">
            <a:xfrm>
              <a:off x="270" y="2641"/>
              <a:ext cx="306" cy="462"/>
              <a:chOff x="2775" y="3140"/>
              <a:chExt cx="306" cy="462"/>
            </a:xfrm>
          </p:grpSpPr>
          <p:sp>
            <p:nvSpPr>
              <p:cNvPr id="297000" name="Line 40"/>
              <p:cNvSpPr>
                <a:spLocks noChangeShapeType="1"/>
              </p:cNvSpPr>
              <p:nvPr/>
            </p:nvSpPr>
            <p:spPr bwMode="auto">
              <a:xfrm flipV="1">
                <a:off x="2926" y="3159"/>
                <a:ext cx="3" cy="304"/>
              </a:xfrm>
              <a:prstGeom prst="line">
                <a:avLst/>
              </a:prstGeom>
              <a:noFill/>
              <a:ln w="12700">
                <a:solidFill>
                  <a:srgbClr val="FF0000"/>
                </a:solidFill>
                <a:prstDash val="dashDot"/>
                <a:round/>
                <a:headEnd/>
                <a:tailEnd/>
              </a:ln>
              <a:effectLst/>
            </p:spPr>
            <p:txBody>
              <a:bodyPr/>
              <a:lstStyle/>
              <a:p>
                <a:endParaRPr lang="th-TH"/>
              </a:p>
            </p:txBody>
          </p:sp>
          <p:sp>
            <p:nvSpPr>
              <p:cNvPr id="297001" name="Text Box 41"/>
              <p:cNvSpPr txBox="1">
                <a:spLocks noChangeArrowheads="1"/>
              </p:cNvSpPr>
              <p:nvPr/>
            </p:nvSpPr>
            <p:spPr bwMode="auto">
              <a:xfrm>
                <a:off x="2775" y="3448"/>
                <a:ext cx="306" cy="154"/>
              </a:xfrm>
              <a:prstGeom prst="rect">
                <a:avLst/>
              </a:prstGeom>
              <a:noFill/>
              <a:ln w="9525">
                <a:noFill/>
                <a:miter lim="800000"/>
                <a:headEnd/>
                <a:tailEnd/>
              </a:ln>
              <a:effectLst/>
            </p:spPr>
            <p:txBody>
              <a:bodyPr>
                <a:spAutoFit/>
              </a:bodyPr>
              <a:lstStyle/>
              <a:p>
                <a:pPr>
                  <a:spcBef>
                    <a:spcPct val="50000"/>
                  </a:spcBef>
                </a:pPr>
                <a:r>
                  <a:rPr lang="en-US" sz="1000" i="1">
                    <a:latin typeface="Times New Roman" pitchFamily="18" charset="0"/>
                  </a:rPr>
                  <a:t>s</a:t>
                </a:r>
                <a:r>
                  <a:rPr lang="en-US" sz="1000" i="1" baseline="-25000">
                    <a:latin typeface="Times New Roman" pitchFamily="18" charset="0"/>
                  </a:rPr>
                  <a:t>1</a:t>
                </a:r>
                <a:r>
                  <a:rPr lang="en-US" sz="1000" i="1">
                    <a:latin typeface="Times New Roman" pitchFamily="18" charset="0"/>
                  </a:rPr>
                  <a:t>=s</a:t>
                </a:r>
                <a:r>
                  <a:rPr lang="en-US" sz="1000" i="1" baseline="-25000">
                    <a:latin typeface="Times New Roman" pitchFamily="18" charset="0"/>
                  </a:rPr>
                  <a:t>2</a:t>
                </a:r>
                <a:endParaRPr lang="th-TH" sz="1000" i="1">
                  <a:latin typeface="Times New Roman" pitchFamily="18" charset="0"/>
                </a:endParaRPr>
              </a:p>
            </p:txBody>
          </p:sp>
          <p:sp>
            <p:nvSpPr>
              <p:cNvPr id="297002" name="Text Box 42"/>
              <p:cNvSpPr txBox="1">
                <a:spLocks noChangeArrowheads="1"/>
              </p:cNvSpPr>
              <p:nvPr/>
            </p:nvSpPr>
            <p:spPr bwMode="auto">
              <a:xfrm>
                <a:off x="2780" y="3161"/>
                <a:ext cx="135" cy="153"/>
              </a:xfrm>
              <a:prstGeom prst="rect">
                <a:avLst/>
              </a:prstGeom>
              <a:noFill/>
              <a:ln w="9525">
                <a:noFill/>
                <a:miter lim="800000"/>
                <a:headEnd/>
                <a:tailEnd/>
              </a:ln>
              <a:effectLst/>
            </p:spPr>
            <p:txBody>
              <a:bodyPr>
                <a:spAutoFit/>
              </a:bodyPr>
              <a:lstStyle/>
              <a:p>
                <a:pPr>
                  <a:spcBef>
                    <a:spcPct val="50000"/>
                  </a:spcBef>
                </a:pPr>
                <a:r>
                  <a:rPr lang="en-US" sz="1000" i="1">
                    <a:latin typeface="Times New Roman" pitchFamily="18" charset="0"/>
                  </a:rPr>
                  <a:t>1</a:t>
                </a:r>
                <a:endParaRPr lang="th-TH" sz="1000" i="1">
                  <a:latin typeface="Times New Roman" pitchFamily="18" charset="0"/>
                </a:endParaRPr>
              </a:p>
            </p:txBody>
          </p:sp>
          <p:sp>
            <p:nvSpPr>
              <p:cNvPr id="297003" name="Oval 43"/>
              <p:cNvSpPr>
                <a:spLocks noChangeArrowheads="1"/>
              </p:cNvSpPr>
              <p:nvPr/>
            </p:nvSpPr>
            <p:spPr bwMode="auto">
              <a:xfrm>
                <a:off x="2901" y="3140"/>
                <a:ext cx="56" cy="53"/>
              </a:xfrm>
              <a:prstGeom prst="ellipse">
                <a:avLst/>
              </a:prstGeom>
              <a:solidFill>
                <a:srgbClr val="808080"/>
              </a:solidFill>
              <a:ln w="9525">
                <a:solidFill>
                  <a:schemeClr val="tx1"/>
                </a:solidFill>
                <a:round/>
                <a:headEnd/>
                <a:tailEnd/>
              </a:ln>
              <a:effectLst/>
            </p:spPr>
            <p:txBody>
              <a:bodyPr wrap="none" anchor="ctr"/>
              <a:lstStyle/>
              <a:p>
                <a:endParaRPr lang="th-TH"/>
              </a:p>
            </p:txBody>
          </p:sp>
        </p:grpSp>
      </p:grpSp>
      <p:grpSp>
        <p:nvGrpSpPr>
          <p:cNvPr id="297004" name="Group 44"/>
          <p:cNvGrpSpPr>
            <a:grpSpLocks/>
          </p:cNvGrpSpPr>
          <p:nvPr/>
        </p:nvGrpSpPr>
        <p:grpSpPr bwMode="auto">
          <a:xfrm>
            <a:off x="4992688" y="4279900"/>
            <a:ext cx="485775" cy="2284413"/>
            <a:chOff x="1933" y="1820"/>
            <a:chExt cx="306" cy="1439"/>
          </a:xfrm>
        </p:grpSpPr>
        <p:sp>
          <p:nvSpPr>
            <p:cNvPr id="297005" name="Line 45"/>
            <p:cNvSpPr>
              <a:spLocks noChangeShapeType="1"/>
            </p:cNvSpPr>
            <p:nvPr/>
          </p:nvSpPr>
          <p:spPr bwMode="auto">
            <a:xfrm flipV="1">
              <a:off x="2078" y="2505"/>
              <a:ext cx="3" cy="634"/>
            </a:xfrm>
            <a:prstGeom prst="line">
              <a:avLst/>
            </a:prstGeom>
            <a:noFill/>
            <a:ln w="12700">
              <a:solidFill>
                <a:srgbClr val="FF0000"/>
              </a:solidFill>
              <a:prstDash val="dashDot"/>
              <a:round/>
              <a:headEnd/>
              <a:tailEnd/>
            </a:ln>
            <a:effectLst/>
          </p:spPr>
          <p:txBody>
            <a:bodyPr/>
            <a:lstStyle/>
            <a:p>
              <a:endParaRPr lang="th-TH"/>
            </a:p>
          </p:txBody>
        </p:sp>
        <p:sp>
          <p:nvSpPr>
            <p:cNvPr id="297006" name="Text Box 46"/>
            <p:cNvSpPr txBox="1">
              <a:spLocks noChangeArrowheads="1"/>
            </p:cNvSpPr>
            <p:nvPr/>
          </p:nvSpPr>
          <p:spPr bwMode="auto">
            <a:xfrm>
              <a:off x="1933" y="3105"/>
              <a:ext cx="306" cy="154"/>
            </a:xfrm>
            <a:prstGeom prst="rect">
              <a:avLst/>
            </a:prstGeom>
            <a:noFill/>
            <a:ln w="9525">
              <a:noFill/>
              <a:miter lim="800000"/>
              <a:headEnd/>
              <a:tailEnd/>
            </a:ln>
            <a:effectLst/>
          </p:spPr>
          <p:txBody>
            <a:bodyPr>
              <a:spAutoFit/>
            </a:bodyPr>
            <a:lstStyle/>
            <a:p>
              <a:pPr>
                <a:spcBef>
                  <a:spcPct val="50000"/>
                </a:spcBef>
              </a:pPr>
              <a:r>
                <a:rPr lang="en-US" sz="1000" i="1">
                  <a:latin typeface="Times New Roman" pitchFamily="18" charset="0"/>
                </a:rPr>
                <a:t>s</a:t>
              </a:r>
              <a:r>
                <a:rPr lang="en-US" sz="1000" i="1" baseline="-25000">
                  <a:latin typeface="Times New Roman" pitchFamily="18" charset="0"/>
                </a:rPr>
                <a:t>3</a:t>
              </a:r>
              <a:r>
                <a:rPr lang="en-US" sz="1000" i="1">
                  <a:latin typeface="Times New Roman" pitchFamily="18" charset="0"/>
                </a:rPr>
                <a:t>=s</a:t>
              </a:r>
              <a:r>
                <a:rPr lang="en-US" sz="1000" i="1" baseline="-25000">
                  <a:latin typeface="Times New Roman" pitchFamily="18" charset="0"/>
                </a:rPr>
                <a:t>4</a:t>
              </a:r>
              <a:endParaRPr lang="th-TH" sz="1000" i="1">
                <a:latin typeface="Times New Roman" pitchFamily="18" charset="0"/>
              </a:endParaRPr>
            </a:p>
          </p:txBody>
        </p:sp>
        <p:grpSp>
          <p:nvGrpSpPr>
            <p:cNvPr id="297007" name="Group 47"/>
            <p:cNvGrpSpPr>
              <a:grpSpLocks/>
            </p:cNvGrpSpPr>
            <p:nvPr/>
          </p:nvGrpSpPr>
          <p:grpSpPr bwMode="auto">
            <a:xfrm>
              <a:off x="2079" y="1820"/>
              <a:ext cx="2" cy="699"/>
              <a:chOff x="2079" y="1820"/>
              <a:chExt cx="2" cy="699"/>
            </a:xfrm>
          </p:grpSpPr>
          <p:sp>
            <p:nvSpPr>
              <p:cNvPr id="297008" name="Line 48"/>
              <p:cNvSpPr>
                <a:spLocks noChangeShapeType="1"/>
              </p:cNvSpPr>
              <p:nvPr/>
            </p:nvSpPr>
            <p:spPr bwMode="auto">
              <a:xfrm>
                <a:off x="2079" y="2126"/>
                <a:ext cx="0" cy="111"/>
              </a:xfrm>
              <a:prstGeom prst="line">
                <a:avLst/>
              </a:prstGeom>
              <a:noFill/>
              <a:ln w="38100">
                <a:solidFill>
                  <a:srgbClr val="0000FF"/>
                </a:solidFill>
                <a:round/>
                <a:headEnd/>
                <a:tailEnd type="triangle" w="med" len="med"/>
              </a:ln>
              <a:effectLst/>
            </p:spPr>
            <p:txBody>
              <a:bodyPr/>
              <a:lstStyle/>
              <a:p>
                <a:endParaRPr lang="th-TH"/>
              </a:p>
            </p:txBody>
          </p:sp>
          <p:sp>
            <p:nvSpPr>
              <p:cNvPr id="297009" name="Line 49"/>
              <p:cNvSpPr>
                <a:spLocks noChangeShapeType="1"/>
              </p:cNvSpPr>
              <p:nvPr/>
            </p:nvSpPr>
            <p:spPr bwMode="auto">
              <a:xfrm>
                <a:off x="2081" y="1820"/>
                <a:ext cx="0" cy="699"/>
              </a:xfrm>
              <a:prstGeom prst="line">
                <a:avLst/>
              </a:prstGeom>
              <a:noFill/>
              <a:ln w="38100">
                <a:solidFill>
                  <a:srgbClr val="0000FF"/>
                </a:solidFill>
                <a:round/>
                <a:headEnd/>
                <a:tailEnd/>
              </a:ln>
              <a:effectLst/>
            </p:spPr>
            <p:txBody>
              <a:bodyPr/>
              <a:lstStyle/>
              <a:p>
                <a:endParaRPr lang="th-TH"/>
              </a:p>
            </p:txBody>
          </p:sp>
        </p:grpSp>
        <p:grpSp>
          <p:nvGrpSpPr>
            <p:cNvPr id="297010" name="Group 50"/>
            <p:cNvGrpSpPr>
              <a:grpSpLocks/>
            </p:cNvGrpSpPr>
            <p:nvPr/>
          </p:nvGrpSpPr>
          <p:grpSpPr bwMode="auto">
            <a:xfrm>
              <a:off x="2057" y="2455"/>
              <a:ext cx="156" cy="154"/>
              <a:chOff x="4448" y="2693"/>
              <a:chExt cx="156" cy="154"/>
            </a:xfrm>
          </p:grpSpPr>
          <p:sp>
            <p:nvSpPr>
              <p:cNvPr id="297011" name="Text Box 51"/>
              <p:cNvSpPr txBox="1">
                <a:spLocks noChangeArrowheads="1"/>
              </p:cNvSpPr>
              <p:nvPr/>
            </p:nvSpPr>
            <p:spPr bwMode="auto">
              <a:xfrm>
                <a:off x="4469" y="2693"/>
                <a:ext cx="135" cy="154"/>
              </a:xfrm>
              <a:prstGeom prst="rect">
                <a:avLst/>
              </a:prstGeom>
              <a:noFill/>
              <a:ln w="9525">
                <a:noFill/>
                <a:miter lim="800000"/>
                <a:headEnd/>
                <a:tailEnd/>
              </a:ln>
              <a:effectLst/>
            </p:spPr>
            <p:txBody>
              <a:bodyPr>
                <a:spAutoFit/>
              </a:bodyPr>
              <a:lstStyle/>
              <a:p>
                <a:pPr>
                  <a:spcBef>
                    <a:spcPct val="50000"/>
                  </a:spcBef>
                </a:pPr>
                <a:r>
                  <a:rPr lang="en-US" sz="1000" i="1">
                    <a:latin typeface="Times New Roman" pitchFamily="18" charset="0"/>
                  </a:rPr>
                  <a:t>4</a:t>
                </a:r>
                <a:endParaRPr lang="th-TH" sz="1000" i="1">
                  <a:latin typeface="Times New Roman" pitchFamily="18" charset="0"/>
                </a:endParaRPr>
              </a:p>
            </p:txBody>
          </p:sp>
          <p:sp>
            <p:nvSpPr>
              <p:cNvPr id="297012" name="Oval 52"/>
              <p:cNvSpPr>
                <a:spLocks noChangeArrowheads="1"/>
              </p:cNvSpPr>
              <p:nvPr/>
            </p:nvSpPr>
            <p:spPr bwMode="auto">
              <a:xfrm>
                <a:off x="4448" y="2733"/>
                <a:ext cx="56" cy="56"/>
              </a:xfrm>
              <a:prstGeom prst="ellipse">
                <a:avLst/>
              </a:prstGeom>
              <a:solidFill>
                <a:srgbClr val="808080"/>
              </a:solidFill>
              <a:ln w="9525">
                <a:solidFill>
                  <a:schemeClr val="tx1"/>
                </a:solidFill>
                <a:round/>
                <a:headEnd/>
                <a:tailEnd/>
              </a:ln>
              <a:effectLst/>
            </p:spPr>
            <p:txBody>
              <a:bodyPr wrap="none" anchor="ctr"/>
              <a:lstStyle/>
              <a:p>
                <a:endParaRPr lang="th-TH"/>
              </a:p>
            </p:txBody>
          </p:sp>
        </p:grpSp>
      </p:grpSp>
      <p:sp>
        <p:nvSpPr>
          <p:cNvPr id="297013" name="Text Box 53"/>
          <p:cNvSpPr txBox="1">
            <a:spLocks noChangeArrowheads="1"/>
          </p:cNvSpPr>
          <p:nvPr/>
        </p:nvSpPr>
        <p:spPr bwMode="auto">
          <a:xfrm>
            <a:off x="7673975" y="4114800"/>
            <a:ext cx="1270000" cy="476250"/>
          </a:xfrm>
          <a:prstGeom prst="rect">
            <a:avLst/>
          </a:prstGeom>
          <a:noFill/>
          <a:ln w="9525">
            <a:noFill/>
            <a:miter lim="800000"/>
            <a:headEnd/>
            <a:tailEnd/>
          </a:ln>
          <a:effectLst/>
        </p:spPr>
        <p:txBody>
          <a:bodyPr>
            <a:spAutoFit/>
          </a:bodyPr>
          <a:lstStyle/>
          <a:p>
            <a:pPr>
              <a:lnSpc>
                <a:spcPct val="90000"/>
              </a:lnSpc>
            </a:pPr>
            <a:r>
              <a:rPr lang="en-US" sz="1400" b="1" i="1">
                <a:solidFill>
                  <a:srgbClr val="0000CC"/>
                </a:solidFill>
                <a:latin typeface="Times New Roman" pitchFamily="18" charset="0"/>
              </a:rPr>
              <a:t>pressure ratio</a:t>
            </a:r>
            <a:r>
              <a:rPr lang="en-US" sz="1400" i="1">
                <a:solidFill>
                  <a:srgbClr val="0000CC"/>
                </a:solidFill>
                <a:latin typeface="Times New Roman" pitchFamily="18" charset="0"/>
              </a:rPr>
              <a:t>, </a:t>
            </a:r>
          </a:p>
          <a:p>
            <a:pPr>
              <a:lnSpc>
                <a:spcPct val="90000"/>
              </a:lnSpc>
            </a:pPr>
            <a:r>
              <a:rPr lang="en-US" sz="1400" i="1">
                <a:solidFill>
                  <a:srgbClr val="0000CC"/>
                </a:solidFill>
                <a:latin typeface="Times New Roman" pitchFamily="18" charset="0"/>
              </a:rPr>
              <a:t>r</a:t>
            </a:r>
            <a:r>
              <a:rPr lang="en-US" sz="1400" i="1" baseline="-25000">
                <a:solidFill>
                  <a:srgbClr val="0000CC"/>
                </a:solidFill>
                <a:latin typeface="Times New Roman" pitchFamily="18" charset="0"/>
              </a:rPr>
              <a:t>p</a:t>
            </a:r>
            <a:r>
              <a:rPr lang="en-US" sz="1400" i="1">
                <a:solidFill>
                  <a:srgbClr val="0000CC"/>
                </a:solidFill>
                <a:latin typeface="Times New Roman" pitchFamily="18" charset="0"/>
              </a:rPr>
              <a:t> =  P</a:t>
            </a:r>
            <a:r>
              <a:rPr lang="en-US" sz="1400" i="1" baseline="-25000">
                <a:solidFill>
                  <a:srgbClr val="0000CC"/>
                </a:solidFill>
                <a:latin typeface="Times New Roman" pitchFamily="18" charset="0"/>
              </a:rPr>
              <a:t>1</a:t>
            </a:r>
            <a:r>
              <a:rPr lang="en-US" sz="1400" i="1">
                <a:solidFill>
                  <a:srgbClr val="0000CC"/>
                </a:solidFill>
                <a:latin typeface="Times New Roman" pitchFamily="18" charset="0"/>
              </a:rPr>
              <a:t>/P</a:t>
            </a:r>
            <a:r>
              <a:rPr lang="en-US" sz="1400" i="1" baseline="-25000">
                <a:solidFill>
                  <a:srgbClr val="0000CC"/>
                </a:solidFill>
                <a:latin typeface="Times New Roman" pitchFamily="18" charset="0"/>
              </a:rPr>
              <a:t>2</a:t>
            </a:r>
            <a:endParaRPr lang="th-TH" sz="1400" i="1">
              <a:solidFill>
                <a:srgbClr val="0000CC"/>
              </a:solidFill>
              <a:latin typeface="Times New Roman" pitchFamily="18" charset="0"/>
            </a:endParaRPr>
          </a:p>
        </p:txBody>
      </p:sp>
      <p:sp>
        <p:nvSpPr>
          <p:cNvPr id="297014" name="Line 54"/>
          <p:cNvSpPr>
            <a:spLocks noChangeShapeType="1"/>
          </p:cNvSpPr>
          <p:nvPr/>
        </p:nvSpPr>
        <p:spPr bwMode="auto">
          <a:xfrm>
            <a:off x="7642225" y="4908550"/>
            <a:ext cx="88900" cy="157163"/>
          </a:xfrm>
          <a:prstGeom prst="line">
            <a:avLst/>
          </a:prstGeom>
          <a:noFill/>
          <a:ln w="38100">
            <a:solidFill>
              <a:srgbClr val="0000FF"/>
            </a:solidFill>
            <a:round/>
            <a:headEnd/>
            <a:tailEnd type="triangle" w="med" len="med"/>
          </a:ln>
          <a:effectLst/>
        </p:spPr>
        <p:txBody>
          <a:bodyPr/>
          <a:lstStyle/>
          <a:p>
            <a:endParaRPr lang="th-TH"/>
          </a:p>
        </p:txBody>
      </p:sp>
      <p:grpSp>
        <p:nvGrpSpPr>
          <p:cNvPr id="297015" name="Group 55"/>
          <p:cNvGrpSpPr>
            <a:grpSpLocks/>
          </p:cNvGrpSpPr>
          <p:nvPr/>
        </p:nvGrpSpPr>
        <p:grpSpPr bwMode="auto">
          <a:xfrm>
            <a:off x="5783263" y="3860800"/>
            <a:ext cx="3271837" cy="2630488"/>
            <a:chOff x="825" y="947"/>
            <a:chExt cx="2061" cy="1657"/>
          </a:xfrm>
        </p:grpSpPr>
        <p:grpSp>
          <p:nvGrpSpPr>
            <p:cNvPr id="297016" name="Group 56"/>
            <p:cNvGrpSpPr>
              <a:grpSpLocks/>
            </p:cNvGrpSpPr>
            <p:nvPr/>
          </p:nvGrpSpPr>
          <p:grpSpPr bwMode="auto">
            <a:xfrm>
              <a:off x="1023" y="972"/>
              <a:ext cx="1863" cy="1632"/>
              <a:chOff x="837" y="294"/>
              <a:chExt cx="1863" cy="1632"/>
            </a:xfrm>
          </p:grpSpPr>
          <p:grpSp>
            <p:nvGrpSpPr>
              <p:cNvPr id="297017" name="Group 57"/>
              <p:cNvGrpSpPr>
                <a:grpSpLocks/>
              </p:cNvGrpSpPr>
              <p:nvPr/>
            </p:nvGrpSpPr>
            <p:grpSpPr bwMode="auto">
              <a:xfrm>
                <a:off x="837" y="294"/>
                <a:ext cx="1803" cy="1426"/>
                <a:chOff x="728" y="928"/>
                <a:chExt cx="2000" cy="1696"/>
              </a:xfrm>
            </p:grpSpPr>
            <p:sp>
              <p:nvSpPr>
                <p:cNvPr id="297018" name="Line 58"/>
                <p:cNvSpPr>
                  <a:spLocks noChangeShapeType="1"/>
                </p:cNvSpPr>
                <p:nvPr/>
              </p:nvSpPr>
              <p:spPr bwMode="auto">
                <a:xfrm>
                  <a:off x="728" y="2615"/>
                  <a:ext cx="2000" cy="0"/>
                </a:xfrm>
                <a:prstGeom prst="line">
                  <a:avLst/>
                </a:prstGeom>
                <a:noFill/>
                <a:ln w="38100">
                  <a:solidFill>
                    <a:srgbClr val="969696"/>
                  </a:solidFill>
                  <a:round/>
                  <a:headEnd/>
                  <a:tailEnd type="triangle" w="med" len="med"/>
                </a:ln>
                <a:effectLst/>
              </p:spPr>
              <p:txBody>
                <a:bodyPr/>
                <a:lstStyle/>
                <a:p>
                  <a:endParaRPr lang="th-TH"/>
                </a:p>
              </p:txBody>
            </p:sp>
            <p:sp>
              <p:nvSpPr>
                <p:cNvPr id="297019" name="Line 59"/>
                <p:cNvSpPr>
                  <a:spLocks noChangeShapeType="1"/>
                </p:cNvSpPr>
                <p:nvPr/>
              </p:nvSpPr>
              <p:spPr bwMode="auto">
                <a:xfrm flipV="1">
                  <a:off x="745" y="928"/>
                  <a:ext cx="0" cy="1696"/>
                </a:xfrm>
                <a:prstGeom prst="line">
                  <a:avLst/>
                </a:prstGeom>
                <a:noFill/>
                <a:ln w="38100">
                  <a:solidFill>
                    <a:srgbClr val="969696"/>
                  </a:solidFill>
                  <a:round/>
                  <a:headEnd/>
                  <a:tailEnd type="triangle" w="med" len="med"/>
                </a:ln>
                <a:effectLst/>
              </p:spPr>
              <p:txBody>
                <a:bodyPr/>
                <a:lstStyle/>
                <a:p>
                  <a:endParaRPr lang="th-TH"/>
                </a:p>
              </p:txBody>
            </p:sp>
          </p:grpSp>
          <p:sp>
            <p:nvSpPr>
              <p:cNvPr id="297020" name="Text Box 60"/>
              <p:cNvSpPr txBox="1">
                <a:spLocks noChangeArrowheads="1"/>
              </p:cNvSpPr>
              <p:nvPr/>
            </p:nvSpPr>
            <p:spPr bwMode="auto">
              <a:xfrm>
                <a:off x="2534" y="1734"/>
                <a:ext cx="166" cy="192"/>
              </a:xfrm>
              <a:prstGeom prst="rect">
                <a:avLst/>
              </a:prstGeom>
              <a:noFill/>
              <a:ln w="9525">
                <a:noFill/>
                <a:miter lim="800000"/>
                <a:headEnd/>
                <a:tailEnd/>
              </a:ln>
              <a:effectLst/>
            </p:spPr>
            <p:txBody>
              <a:bodyPr>
                <a:spAutoFit/>
              </a:bodyPr>
              <a:lstStyle/>
              <a:p>
                <a:pPr>
                  <a:spcBef>
                    <a:spcPct val="50000"/>
                  </a:spcBef>
                </a:pPr>
                <a:r>
                  <a:rPr lang="en-US" sz="1400" i="1">
                    <a:latin typeface="Times New Roman" pitchFamily="18" charset="0"/>
                  </a:rPr>
                  <a:t>v</a:t>
                </a:r>
                <a:endParaRPr lang="th-TH" sz="1400" i="1">
                  <a:latin typeface="Times New Roman" pitchFamily="18" charset="0"/>
                </a:endParaRPr>
              </a:p>
            </p:txBody>
          </p:sp>
        </p:grpSp>
        <p:sp>
          <p:nvSpPr>
            <p:cNvPr id="297021" name="Text Box 61"/>
            <p:cNvSpPr txBox="1">
              <a:spLocks noChangeArrowheads="1"/>
            </p:cNvSpPr>
            <p:nvPr/>
          </p:nvSpPr>
          <p:spPr bwMode="auto">
            <a:xfrm>
              <a:off x="825" y="947"/>
              <a:ext cx="166" cy="192"/>
            </a:xfrm>
            <a:prstGeom prst="rect">
              <a:avLst/>
            </a:prstGeom>
            <a:noFill/>
            <a:ln w="9525">
              <a:noFill/>
              <a:miter lim="800000"/>
              <a:headEnd/>
              <a:tailEnd/>
            </a:ln>
            <a:effectLst/>
          </p:spPr>
          <p:txBody>
            <a:bodyPr>
              <a:spAutoFit/>
            </a:bodyPr>
            <a:lstStyle/>
            <a:p>
              <a:pPr>
                <a:spcBef>
                  <a:spcPct val="50000"/>
                </a:spcBef>
              </a:pPr>
              <a:r>
                <a:rPr lang="en-US" sz="1400"/>
                <a:t>P</a:t>
              </a:r>
              <a:endParaRPr lang="th-TH" sz="1400"/>
            </a:p>
          </p:txBody>
        </p:sp>
      </p:grpSp>
      <p:grpSp>
        <p:nvGrpSpPr>
          <p:cNvPr id="297022" name="Group 62"/>
          <p:cNvGrpSpPr>
            <a:grpSpLocks/>
          </p:cNvGrpSpPr>
          <p:nvPr/>
        </p:nvGrpSpPr>
        <p:grpSpPr bwMode="auto">
          <a:xfrm>
            <a:off x="6364288" y="3892550"/>
            <a:ext cx="984250" cy="2617788"/>
            <a:chOff x="3139" y="1516"/>
            <a:chExt cx="620" cy="1649"/>
          </a:xfrm>
        </p:grpSpPr>
        <p:sp>
          <p:nvSpPr>
            <p:cNvPr id="297023" name="Text Box 63"/>
            <p:cNvSpPr txBox="1">
              <a:spLocks noChangeArrowheads="1"/>
            </p:cNvSpPr>
            <p:nvPr/>
          </p:nvSpPr>
          <p:spPr bwMode="auto">
            <a:xfrm>
              <a:off x="3497" y="2668"/>
              <a:ext cx="135" cy="154"/>
            </a:xfrm>
            <a:prstGeom prst="rect">
              <a:avLst/>
            </a:prstGeom>
            <a:noFill/>
            <a:ln w="9525">
              <a:noFill/>
              <a:miter lim="800000"/>
              <a:headEnd/>
              <a:tailEnd/>
            </a:ln>
            <a:effectLst/>
          </p:spPr>
          <p:txBody>
            <a:bodyPr>
              <a:spAutoFit/>
            </a:bodyPr>
            <a:lstStyle/>
            <a:p>
              <a:pPr>
                <a:spcBef>
                  <a:spcPct val="50000"/>
                </a:spcBef>
              </a:pPr>
              <a:r>
                <a:rPr lang="en-US" sz="1000" i="1">
                  <a:latin typeface="Times New Roman" pitchFamily="18" charset="0"/>
                </a:rPr>
                <a:t>1</a:t>
              </a:r>
              <a:endParaRPr lang="th-TH" sz="1000" i="1">
                <a:latin typeface="Times New Roman" pitchFamily="18" charset="0"/>
              </a:endParaRPr>
            </a:p>
          </p:txBody>
        </p:sp>
        <p:sp>
          <p:nvSpPr>
            <p:cNvPr id="297024" name="Line 64"/>
            <p:cNvSpPr>
              <a:spLocks noChangeShapeType="1"/>
            </p:cNvSpPr>
            <p:nvPr/>
          </p:nvSpPr>
          <p:spPr bwMode="auto">
            <a:xfrm flipH="1" flipV="1">
              <a:off x="3210" y="1704"/>
              <a:ext cx="4" cy="1305"/>
            </a:xfrm>
            <a:prstGeom prst="line">
              <a:avLst/>
            </a:prstGeom>
            <a:noFill/>
            <a:ln w="12700">
              <a:solidFill>
                <a:srgbClr val="FF0000"/>
              </a:solidFill>
              <a:prstDash val="dashDot"/>
              <a:round/>
              <a:headEnd/>
              <a:tailEnd/>
            </a:ln>
            <a:effectLst/>
          </p:spPr>
          <p:txBody>
            <a:bodyPr/>
            <a:lstStyle/>
            <a:p>
              <a:endParaRPr lang="th-TH"/>
            </a:p>
          </p:txBody>
        </p:sp>
        <p:grpSp>
          <p:nvGrpSpPr>
            <p:cNvPr id="297025" name="Group 65"/>
            <p:cNvGrpSpPr>
              <a:grpSpLocks/>
            </p:cNvGrpSpPr>
            <p:nvPr/>
          </p:nvGrpSpPr>
          <p:grpSpPr bwMode="auto">
            <a:xfrm>
              <a:off x="3150" y="2377"/>
              <a:ext cx="235" cy="270"/>
              <a:chOff x="885" y="2659"/>
              <a:chExt cx="183" cy="266"/>
            </a:xfrm>
          </p:grpSpPr>
          <p:sp>
            <p:nvSpPr>
              <p:cNvPr id="297026" name="Freeform 66"/>
              <p:cNvSpPr>
                <a:spLocks/>
              </p:cNvSpPr>
              <p:nvPr/>
            </p:nvSpPr>
            <p:spPr bwMode="auto">
              <a:xfrm rot="-20839933">
                <a:off x="954" y="2659"/>
                <a:ext cx="67" cy="170"/>
              </a:xfrm>
              <a:custGeom>
                <a:avLst/>
                <a:gdLst/>
                <a:ahLst/>
                <a:cxnLst>
                  <a:cxn ang="0">
                    <a:pos x="0" y="792"/>
                  </a:cxn>
                  <a:cxn ang="0">
                    <a:pos x="24" y="640"/>
                  </a:cxn>
                  <a:cxn ang="0">
                    <a:pos x="88" y="432"/>
                  </a:cxn>
                  <a:cxn ang="0">
                    <a:pos x="184" y="248"/>
                  </a:cxn>
                  <a:cxn ang="0">
                    <a:pos x="288" y="104"/>
                  </a:cxn>
                  <a:cxn ang="0">
                    <a:pos x="206" y="64"/>
                  </a:cxn>
                  <a:cxn ang="0">
                    <a:pos x="456" y="0"/>
                  </a:cxn>
                  <a:cxn ang="0">
                    <a:pos x="503" y="202"/>
                  </a:cxn>
                  <a:cxn ang="0">
                    <a:pos x="437" y="166"/>
                  </a:cxn>
                  <a:cxn ang="0">
                    <a:pos x="404" y="229"/>
                  </a:cxn>
                  <a:cxn ang="0">
                    <a:pos x="392" y="336"/>
                  </a:cxn>
                  <a:cxn ang="0">
                    <a:pos x="392" y="472"/>
                  </a:cxn>
                  <a:cxn ang="0">
                    <a:pos x="408" y="608"/>
                  </a:cxn>
                  <a:cxn ang="0">
                    <a:pos x="432" y="672"/>
                  </a:cxn>
                  <a:cxn ang="0">
                    <a:pos x="472" y="768"/>
                  </a:cxn>
                  <a:cxn ang="0">
                    <a:pos x="504" y="808"/>
                  </a:cxn>
                  <a:cxn ang="0">
                    <a:pos x="209" y="649"/>
                  </a:cxn>
                  <a:cxn ang="0">
                    <a:pos x="0" y="792"/>
                  </a:cxn>
                </a:cxnLst>
                <a:rect l="0" t="0" r="r" b="b"/>
                <a:pathLst>
                  <a:path w="504" h="808">
                    <a:moveTo>
                      <a:pt x="0" y="792"/>
                    </a:moveTo>
                    <a:lnTo>
                      <a:pt x="24" y="640"/>
                    </a:lnTo>
                    <a:lnTo>
                      <a:pt x="88" y="432"/>
                    </a:lnTo>
                    <a:lnTo>
                      <a:pt x="184" y="248"/>
                    </a:lnTo>
                    <a:lnTo>
                      <a:pt x="288" y="104"/>
                    </a:lnTo>
                    <a:lnTo>
                      <a:pt x="206" y="64"/>
                    </a:lnTo>
                    <a:lnTo>
                      <a:pt x="456" y="0"/>
                    </a:lnTo>
                    <a:lnTo>
                      <a:pt x="503" y="202"/>
                    </a:lnTo>
                    <a:lnTo>
                      <a:pt x="437" y="166"/>
                    </a:lnTo>
                    <a:lnTo>
                      <a:pt x="404" y="229"/>
                    </a:lnTo>
                    <a:lnTo>
                      <a:pt x="392" y="336"/>
                    </a:lnTo>
                    <a:lnTo>
                      <a:pt x="392" y="472"/>
                    </a:lnTo>
                    <a:lnTo>
                      <a:pt x="408" y="608"/>
                    </a:lnTo>
                    <a:lnTo>
                      <a:pt x="432" y="672"/>
                    </a:lnTo>
                    <a:lnTo>
                      <a:pt x="472" y="768"/>
                    </a:lnTo>
                    <a:lnTo>
                      <a:pt x="504" y="808"/>
                    </a:lnTo>
                    <a:lnTo>
                      <a:pt x="209" y="649"/>
                    </a:lnTo>
                    <a:lnTo>
                      <a:pt x="0" y="792"/>
                    </a:lnTo>
                    <a:close/>
                  </a:path>
                </a:pathLst>
              </a:custGeom>
              <a:solidFill>
                <a:srgbClr val="00FF00">
                  <a:alpha val="60001"/>
                </a:srgbClr>
              </a:solidFill>
              <a:ln w="9525" cap="flat" cmpd="sng">
                <a:noFill/>
                <a:prstDash val="solid"/>
                <a:round/>
                <a:headEnd type="none" w="med" len="med"/>
                <a:tailEnd type="none" w="med" len="med"/>
              </a:ln>
              <a:effectLst/>
            </p:spPr>
            <p:txBody>
              <a:bodyPr/>
              <a:lstStyle/>
              <a:p>
                <a:endParaRPr lang="th-TH"/>
              </a:p>
            </p:txBody>
          </p:sp>
          <p:sp>
            <p:nvSpPr>
              <p:cNvPr id="297027" name="Rectangle 67"/>
              <p:cNvSpPr>
                <a:spLocks noChangeArrowheads="1"/>
              </p:cNvSpPr>
              <p:nvPr/>
            </p:nvSpPr>
            <p:spPr bwMode="auto">
              <a:xfrm>
                <a:off x="885" y="2755"/>
                <a:ext cx="183" cy="170"/>
              </a:xfrm>
              <a:prstGeom prst="rect">
                <a:avLst/>
              </a:prstGeom>
              <a:noFill/>
              <a:ln w="9525" algn="ctr">
                <a:noFill/>
                <a:miter lim="800000"/>
                <a:headEnd/>
                <a:tailEnd/>
              </a:ln>
              <a:effectLst/>
            </p:spPr>
            <p:txBody>
              <a:bodyPr wrap="none">
                <a:spAutoFit/>
              </a:bodyPr>
              <a:lstStyle/>
              <a:p>
                <a:pPr algn="ctr"/>
                <a:r>
                  <a:rPr lang="en-US" sz="1200" i="1"/>
                  <a:t>w</a:t>
                </a:r>
                <a:r>
                  <a:rPr lang="en-US" sz="1200" i="1" baseline="-25000"/>
                  <a:t>in</a:t>
                </a:r>
                <a:endParaRPr lang="th-TH" sz="1200" i="1"/>
              </a:p>
            </p:txBody>
          </p:sp>
        </p:grpSp>
        <p:sp>
          <p:nvSpPr>
            <p:cNvPr id="297028" name="Text Box 68"/>
            <p:cNvSpPr txBox="1">
              <a:spLocks noChangeArrowheads="1"/>
            </p:cNvSpPr>
            <p:nvPr/>
          </p:nvSpPr>
          <p:spPr bwMode="auto">
            <a:xfrm>
              <a:off x="3142" y="3010"/>
              <a:ext cx="195" cy="154"/>
            </a:xfrm>
            <a:prstGeom prst="rect">
              <a:avLst/>
            </a:prstGeom>
            <a:noFill/>
            <a:ln w="9525">
              <a:noFill/>
              <a:miter lim="800000"/>
              <a:headEnd/>
              <a:tailEnd/>
            </a:ln>
            <a:effectLst/>
          </p:spPr>
          <p:txBody>
            <a:bodyPr>
              <a:spAutoFit/>
            </a:bodyPr>
            <a:lstStyle/>
            <a:p>
              <a:pPr>
                <a:spcBef>
                  <a:spcPct val="50000"/>
                </a:spcBef>
              </a:pPr>
              <a:r>
                <a:rPr lang="en-US" sz="1000" i="1">
                  <a:latin typeface="Times New Roman" pitchFamily="18" charset="0"/>
                </a:rPr>
                <a:t>v</a:t>
              </a:r>
              <a:r>
                <a:rPr lang="en-US" sz="1000" i="1" baseline="-25000">
                  <a:latin typeface="Times New Roman" pitchFamily="18" charset="0"/>
                </a:rPr>
                <a:t>2</a:t>
              </a:r>
              <a:endParaRPr lang="th-TH" sz="1000" i="1">
                <a:latin typeface="Times New Roman" pitchFamily="18" charset="0"/>
              </a:endParaRPr>
            </a:p>
          </p:txBody>
        </p:sp>
        <p:sp>
          <p:nvSpPr>
            <p:cNvPr id="297029" name="Text Box 69"/>
            <p:cNvSpPr txBox="1">
              <a:spLocks noChangeArrowheads="1"/>
            </p:cNvSpPr>
            <p:nvPr/>
          </p:nvSpPr>
          <p:spPr bwMode="auto">
            <a:xfrm rot="4220217">
              <a:off x="3156" y="2198"/>
              <a:ext cx="506" cy="154"/>
            </a:xfrm>
            <a:prstGeom prst="rect">
              <a:avLst/>
            </a:prstGeom>
            <a:noFill/>
            <a:ln w="9525">
              <a:noFill/>
              <a:miter lim="800000"/>
              <a:headEnd/>
              <a:tailEnd/>
            </a:ln>
            <a:effectLst/>
          </p:spPr>
          <p:txBody>
            <a:bodyPr>
              <a:spAutoFit/>
            </a:bodyPr>
            <a:lstStyle/>
            <a:p>
              <a:pPr>
                <a:spcBef>
                  <a:spcPct val="50000"/>
                </a:spcBef>
              </a:pPr>
              <a:r>
                <a:rPr lang="en-US" sz="1000" i="1"/>
                <a:t>Pv</a:t>
              </a:r>
              <a:r>
                <a:rPr lang="en-US" sz="1000" i="1" baseline="30000"/>
                <a:t>k </a:t>
              </a:r>
              <a:r>
                <a:rPr lang="en-US" sz="1000" i="1"/>
                <a:t>= c</a:t>
              </a:r>
              <a:endParaRPr lang="th-TH" sz="1000" i="1"/>
            </a:p>
          </p:txBody>
        </p:sp>
        <p:sp>
          <p:nvSpPr>
            <p:cNvPr id="297030" name="Freeform 70"/>
            <p:cNvSpPr>
              <a:spLocks/>
            </p:cNvSpPr>
            <p:nvPr/>
          </p:nvSpPr>
          <p:spPr bwMode="auto">
            <a:xfrm>
              <a:off x="3218" y="1692"/>
              <a:ext cx="454" cy="996"/>
            </a:xfrm>
            <a:custGeom>
              <a:avLst/>
              <a:gdLst/>
              <a:ahLst/>
              <a:cxnLst>
                <a:cxn ang="0">
                  <a:pos x="454" y="996"/>
                </a:cxn>
                <a:cxn ang="0">
                  <a:pos x="316" y="927"/>
                </a:cxn>
                <a:cxn ang="0">
                  <a:pos x="172" y="780"/>
                </a:cxn>
                <a:cxn ang="0">
                  <a:pos x="82" y="558"/>
                </a:cxn>
                <a:cxn ang="0">
                  <a:pos x="34" y="306"/>
                </a:cxn>
                <a:cxn ang="0">
                  <a:pos x="0" y="0"/>
                </a:cxn>
              </a:cxnLst>
              <a:rect l="0" t="0" r="r" b="b"/>
              <a:pathLst>
                <a:path w="454" h="996">
                  <a:moveTo>
                    <a:pt x="454" y="996"/>
                  </a:moveTo>
                  <a:cubicBezTo>
                    <a:pt x="431" y="985"/>
                    <a:pt x="363" y="963"/>
                    <a:pt x="316" y="927"/>
                  </a:cubicBezTo>
                  <a:cubicBezTo>
                    <a:pt x="269" y="891"/>
                    <a:pt x="211" y="842"/>
                    <a:pt x="172" y="780"/>
                  </a:cubicBezTo>
                  <a:cubicBezTo>
                    <a:pt x="133" y="718"/>
                    <a:pt x="105" y="637"/>
                    <a:pt x="82" y="558"/>
                  </a:cubicBezTo>
                  <a:cubicBezTo>
                    <a:pt x="59" y="479"/>
                    <a:pt x="48" y="399"/>
                    <a:pt x="34" y="306"/>
                  </a:cubicBezTo>
                  <a:cubicBezTo>
                    <a:pt x="20" y="213"/>
                    <a:pt x="7" y="64"/>
                    <a:pt x="0" y="0"/>
                  </a:cubicBezTo>
                </a:path>
              </a:pathLst>
            </a:custGeom>
            <a:noFill/>
            <a:ln w="38100">
              <a:solidFill>
                <a:srgbClr val="0000FF"/>
              </a:solidFill>
              <a:round/>
              <a:headEnd/>
              <a:tailEnd/>
            </a:ln>
            <a:effectLst/>
          </p:spPr>
          <p:txBody>
            <a:bodyPr/>
            <a:lstStyle/>
            <a:p>
              <a:endParaRPr lang="th-TH"/>
            </a:p>
          </p:txBody>
        </p:sp>
        <p:sp>
          <p:nvSpPr>
            <p:cNvPr id="297031" name="Freeform 71"/>
            <p:cNvSpPr>
              <a:spLocks/>
            </p:cNvSpPr>
            <p:nvPr/>
          </p:nvSpPr>
          <p:spPr bwMode="auto">
            <a:xfrm>
              <a:off x="3287" y="2215"/>
              <a:ext cx="46" cy="128"/>
            </a:xfrm>
            <a:custGeom>
              <a:avLst/>
              <a:gdLst/>
              <a:ahLst/>
              <a:cxnLst>
                <a:cxn ang="0">
                  <a:pos x="55" y="122"/>
                </a:cxn>
                <a:cxn ang="0">
                  <a:pos x="0" y="0"/>
                </a:cxn>
              </a:cxnLst>
              <a:rect l="0" t="0" r="r" b="b"/>
              <a:pathLst>
                <a:path w="55" h="122">
                  <a:moveTo>
                    <a:pt x="55" y="122"/>
                  </a:moveTo>
                  <a:lnTo>
                    <a:pt x="0" y="0"/>
                  </a:lnTo>
                </a:path>
              </a:pathLst>
            </a:custGeom>
            <a:noFill/>
            <a:ln w="38100">
              <a:solidFill>
                <a:srgbClr val="0000FF"/>
              </a:solidFill>
              <a:round/>
              <a:headEnd/>
              <a:tailEnd type="triangle" w="med" len="med"/>
            </a:ln>
            <a:effectLst/>
          </p:spPr>
          <p:txBody>
            <a:bodyPr/>
            <a:lstStyle/>
            <a:p>
              <a:endParaRPr lang="th-TH"/>
            </a:p>
          </p:txBody>
        </p:sp>
        <p:grpSp>
          <p:nvGrpSpPr>
            <p:cNvPr id="297032" name="Group 72"/>
            <p:cNvGrpSpPr>
              <a:grpSpLocks/>
            </p:cNvGrpSpPr>
            <p:nvPr/>
          </p:nvGrpSpPr>
          <p:grpSpPr bwMode="auto">
            <a:xfrm>
              <a:off x="3576" y="2648"/>
              <a:ext cx="183" cy="517"/>
              <a:chOff x="3696" y="2651"/>
              <a:chExt cx="183" cy="517"/>
            </a:xfrm>
          </p:grpSpPr>
          <p:sp>
            <p:nvSpPr>
              <p:cNvPr id="297033" name="Line 73"/>
              <p:cNvSpPr>
                <a:spLocks noChangeShapeType="1"/>
              </p:cNvSpPr>
              <p:nvPr/>
            </p:nvSpPr>
            <p:spPr bwMode="auto">
              <a:xfrm flipV="1">
                <a:off x="3782" y="2706"/>
                <a:ext cx="5" cy="321"/>
              </a:xfrm>
              <a:prstGeom prst="line">
                <a:avLst/>
              </a:prstGeom>
              <a:noFill/>
              <a:ln w="12700">
                <a:solidFill>
                  <a:srgbClr val="FF0000"/>
                </a:solidFill>
                <a:prstDash val="dashDot"/>
                <a:round/>
                <a:headEnd/>
                <a:tailEnd/>
              </a:ln>
              <a:effectLst/>
            </p:spPr>
            <p:txBody>
              <a:bodyPr/>
              <a:lstStyle/>
              <a:p>
                <a:endParaRPr lang="th-TH"/>
              </a:p>
            </p:txBody>
          </p:sp>
          <p:sp>
            <p:nvSpPr>
              <p:cNvPr id="297034" name="Text Box 74"/>
              <p:cNvSpPr txBox="1">
                <a:spLocks noChangeArrowheads="1"/>
              </p:cNvSpPr>
              <p:nvPr/>
            </p:nvSpPr>
            <p:spPr bwMode="auto">
              <a:xfrm>
                <a:off x="3696" y="3014"/>
                <a:ext cx="183" cy="154"/>
              </a:xfrm>
              <a:prstGeom prst="rect">
                <a:avLst/>
              </a:prstGeom>
              <a:noFill/>
              <a:ln w="9525">
                <a:noFill/>
                <a:miter lim="800000"/>
                <a:headEnd/>
                <a:tailEnd/>
              </a:ln>
              <a:effectLst/>
            </p:spPr>
            <p:txBody>
              <a:bodyPr>
                <a:spAutoFit/>
              </a:bodyPr>
              <a:lstStyle/>
              <a:p>
                <a:pPr>
                  <a:spcBef>
                    <a:spcPct val="50000"/>
                  </a:spcBef>
                </a:pPr>
                <a:r>
                  <a:rPr lang="en-US" sz="1000" i="1">
                    <a:latin typeface="Times New Roman" pitchFamily="18" charset="0"/>
                  </a:rPr>
                  <a:t>v</a:t>
                </a:r>
                <a:r>
                  <a:rPr lang="en-US" sz="1000" i="1" baseline="-25000">
                    <a:latin typeface="Times New Roman" pitchFamily="18" charset="0"/>
                  </a:rPr>
                  <a:t>1</a:t>
                </a:r>
                <a:endParaRPr lang="th-TH" sz="1000" i="1">
                  <a:latin typeface="Times New Roman" pitchFamily="18" charset="0"/>
                </a:endParaRPr>
              </a:p>
            </p:txBody>
          </p:sp>
          <p:sp>
            <p:nvSpPr>
              <p:cNvPr id="297035" name="Oval 75"/>
              <p:cNvSpPr>
                <a:spLocks noChangeArrowheads="1"/>
              </p:cNvSpPr>
              <p:nvPr/>
            </p:nvSpPr>
            <p:spPr bwMode="auto">
              <a:xfrm flipH="1">
                <a:off x="3752" y="2651"/>
                <a:ext cx="72" cy="75"/>
              </a:xfrm>
              <a:prstGeom prst="ellipse">
                <a:avLst/>
              </a:prstGeom>
              <a:solidFill>
                <a:srgbClr val="808080"/>
              </a:solidFill>
              <a:ln w="9525">
                <a:solidFill>
                  <a:schemeClr val="tx1"/>
                </a:solidFill>
                <a:round/>
                <a:headEnd/>
                <a:tailEnd/>
              </a:ln>
              <a:effectLst/>
            </p:spPr>
            <p:txBody>
              <a:bodyPr wrap="none" anchor="ctr"/>
              <a:lstStyle/>
              <a:p>
                <a:endParaRPr lang="th-TH"/>
              </a:p>
            </p:txBody>
          </p:sp>
        </p:grpSp>
        <p:sp>
          <p:nvSpPr>
            <p:cNvPr id="297036" name="Oval 76"/>
            <p:cNvSpPr>
              <a:spLocks noChangeArrowheads="1"/>
            </p:cNvSpPr>
            <p:nvPr/>
          </p:nvSpPr>
          <p:spPr bwMode="auto">
            <a:xfrm flipH="1">
              <a:off x="3180" y="1657"/>
              <a:ext cx="72" cy="75"/>
            </a:xfrm>
            <a:prstGeom prst="ellipse">
              <a:avLst/>
            </a:prstGeom>
            <a:solidFill>
              <a:srgbClr val="808080"/>
            </a:solidFill>
            <a:ln w="9525">
              <a:solidFill>
                <a:schemeClr val="tx1"/>
              </a:solidFill>
              <a:round/>
              <a:headEnd/>
              <a:tailEnd/>
            </a:ln>
            <a:effectLst/>
          </p:spPr>
          <p:txBody>
            <a:bodyPr wrap="none" anchor="ctr"/>
            <a:lstStyle/>
            <a:p>
              <a:endParaRPr lang="th-TH"/>
            </a:p>
          </p:txBody>
        </p:sp>
        <p:sp>
          <p:nvSpPr>
            <p:cNvPr id="297037" name="Text Box 77"/>
            <p:cNvSpPr txBox="1">
              <a:spLocks noChangeArrowheads="1"/>
            </p:cNvSpPr>
            <p:nvPr/>
          </p:nvSpPr>
          <p:spPr bwMode="auto">
            <a:xfrm>
              <a:off x="3139" y="1516"/>
              <a:ext cx="173" cy="154"/>
            </a:xfrm>
            <a:prstGeom prst="rect">
              <a:avLst/>
            </a:prstGeom>
            <a:noFill/>
            <a:ln w="9525">
              <a:noFill/>
              <a:miter lim="800000"/>
              <a:headEnd/>
              <a:tailEnd/>
            </a:ln>
            <a:effectLst/>
          </p:spPr>
          <p:txBody>
            <a:bodyPr>
              <a:spAutoFit/>
            </a:bodyPr>
            <a:lstStyle/>
            <a:p>
              <a:pPr>
                <a:spcBef>
                  <a:spcPct val="50000"/>
                </a:spcBef>
              </a:pPr>
              <a:r>
                <a:rPr lang="en-US" sz="1000" i="1">
                  <a:latin typeface="Times New Roman" pitchFamily="18" charset="0"/>
                </a:rPr>
                <a:t>2</a:t>
              </a:r>
              <a:endParaRPr lang="th-TH" sz="1000" i="1">
                <a:latin typeface="Times New Roman" pitchFamily="18" charset="0"/>
              </a:endParaRPr>
            </a:p>
          </p:txBody>
        </p:sp>
      </p:grpSp>
      <p:grpSp>
        <p:nvGrpSpPr>
          <p:cNvPr id="297038" name="Group 78"/>
          <p:cNvGrpSpPr>
            <a:grpSpLocks/>
          </p:cNvGrpSpPr>
          <p:nvPr/>
        </p:nvGrpSpPr>
        <p:grpSpPr bwMode="auto">
          <a:xfrm>
            <a:off x="7353300" y="4175125"/>
            <a:ext cx="1722438" cy="2309813"/>
            <a:chOff x="3762" y="1694"/>
            <a:chExt cx="1085" cy="1455"/>
          </a:xfrm>
        </p:grpSpPr>
        <p:sp>
          <p:nvSpPr>
            <p:cNvPr id="297039" name="Rectangle 79"/>
            <p:cNvSpPr>
              <a:spLocks noChangeArrowheads="1"/>
            </p:cNvSpPr>
            <p:nvPr/>
          </p:nvSpPr>
          <p:spPr bwMode="auto">
            <a:xfrm>
              <a:off x="4536" y="2995"/>
              <a:ext cx="180" cy="154"/>
            </a:xfrm>
            <a:prstGeom prst="rect">
              <a:avLst/>
            </a:prstGeom>
            <a:noFill/>
            <a:ln w="9525">
              <a:noFill/>
              <a:miter lim="800000"/>
              <a:headEnd/>
              <a:tailEnd/>
            </a:ln>
            <a:effectLst/>
          </p:spPr>
          <p:txBody>
            <a:bodyPr wrap="none">
              <a:spAutoFit/>
            </a:bodyPr>
            <a:lstStyle/>
            <a:p>
              <a:r>
                <a:rPr lang="en-US" sz="1000" i="1">
                  <a:latin typeface="Times New Roman" pitchFamily="18" charset="0"/>
                </a:rPr>
                <a:t>v</a:t>
              </a:r>
              <a:r>
                <a:rPr lang="en-US" sz="1000" i="1" baseline="-25000">
                  <a:latin typeface="Times New Roman" pitchFamily="18" charset="0"/>
                </a:rPr>
                <a:t>4</a:t>
              </a:r>
              <a:endParaRPr lang="th-TH" sz="1000" i="1" baseline="-25000">
                <a:latin typeface="Times New Roman" pitchFamily="18" charset="0"/>
              </a:endParaRPr>
            </a:p>
          </p:txBody>
        </p:sp>
        <p:sp>
          <p:nvSpPr>
            <p:cNvPr id="297040" name="Line 80"/>
            <p:cNvSpPr>
              <a:spLocks noChangeShapeType="1"/>
            </p:cNvSpPr>
            <p:nvPr/>
          </p:nvSpPr>
          <p:spPr bwMode="auto">
            <a:xfrm>
              <a:off x="4617" y="2694"/>
              <a:ext cx="0" cy="315"/>
            </a:xfrm>
            <a:prstGeom prst="line">
              <a:avLst/>
            </a:prstGeom>
            <a:noFill/>
            <a:ln w="9525">
              <a:solidFill>
                <a:srgbClr val="FF0000"/>
              </a:solidFill>
              <a:prstDash val="dashDot"/>
              <a:round/>
              <a:headEnd/>
              <a:tailEnd/>
            </a:ln>
            <a:effectLst/>
          </p:spPr>
          <p:txBody>
            <a:bodyPr/>
            <a:lstStyle/>
            <a:p>
              <a:endParaRPr lang="th-TH"/>
            </a:p>
          </p:txBody>
        </p:sp>
        <p:grpSp>
          <p:nvGrpSpPr>
            <p:cNvPr id="297041" name="Group 81"/>
            <p:cNvGrpSpPr>
              <a:grpSpLocks/>
            </p:cNvGrpSpPr>
            <p:nvPr/>
          </p:nvGrpSpPr>
          <p:grpSpPr bwMode="auto">
            <a:xfrm>
              <a:off x="3762" y="1694"/>
              <a:ext cx="1085" cy="1081"/>
              <a:chOff x="3762" y="1694"/>
              <a:chExt cx="1085" cy="1081"/>
            </a:xfrm>
          </p:grpSpPr>
          <p:sp>
            <p:nvSpPr>
              <p:cNvPr id="297042" name="Text Box 82"/>
              <p:cNvSpPr txBox="1">
                <a:spLocks noChangeArrowheads="1"/>
              </p:cNvSpPr>
              <p:nvPr/>
            </p:nvSpPr>
            <p:spPr bwMode="auto">
              <a:xfrm rot="4014376">
                <a:off x="3728" y="1856"/>
                <a:ext cx="419" cy="154"/>
              </a:xfrm>
              <a:prstGeom prst="rect">
                <a:avLst/>
              </a:prstGeom>
              <a:noFill/>
              <a:ln w="9525">
                <a:noFill/>
                <a:miter lim="800000"/>
                <a:headEnd/>
                <a:tailEnd/>
              </a:ln>
              <a:effectLst/>
            </p:spPr>
            <p:txBody>
              <a:bodyPr>
                <a:spAutoFit/>
              </a:bodyPr>
              <a:lstStyle/>
              <a:p>
                <a:pPr>
                  <a:spcBef>
                    <a:spcPct val="50000"/>
                  </a:spcBef>
                </a:pPr>
                <a:r>
                  <a:rPr lang="en-US" sz="1000" i="1"/>
                  <a:t>Pv</a:t>
                </a:r>
                <a:r>
                  <a:rPr lang="en-US" sz="1000" i="1" baseline="30000"/>
                  <a:t>k </a:t>
                </a:r>
                <a:r>
                  <a:rPr lang="en-US" sz="1000" i="1"/>
                  <a:t>= c</a:t>
                </a:r>
                <a:endParaRPr lang="th-TH" sz="1000" i="1"/>
              </a:p>
            </p:txBody>
          </p:sp>
          <p:sp>
            <p:nvSpPr>
              <p:cNvPr id="297043" name="Freeform 83"/>
              <p:cNvSpPr>
                <a:spLocks/>
              </p:cNvSpPr>
              <p:nvPr/>
            </p:nvSpPr>
            <p:spPr bwMode="auto">
              <a:xfrm>
                <a:off x="3762" y="1694"/>
                <a:ext cx="849" cy="1006"/>
              </a:xfrm>
              <a:custGeom>
                <a:avLst/>
                <a:gdLst/>
                <a:ahLst/>
                <a:cxnLst>
                  <a:cxn ang="0">
                    <a:pos x="849" y="1006"/>
                  </a:cxn>
                  <a:cxn ang="0">
                    <a:pos x="495" y="829"/>
                  </a:cxn>
                  <a:cxn ang="0">
                    <a:pos x="255" y="592"/>
                  </a:cxn>
                  <a:cxn ang="0">
                    <a:pos x="99" y="289"/>
                  </a:cxn>
                  <a:cxn ang="0">
                    <a:pos x="0" y="0"/>
                  </a:cxn>
                </a:cxnLst>
                <a:rect l="0" t="0" r="r" b="b"/>
                <a:pathLst>
                  <a:path w="849" h="1006">
                    <a:moveTo>
                      <a:pt x="849" y="1006"/>
                    </a:moveTo>
                    <a:cubicBezTo>
                      <a:pt x="790" y="977"/>
                      <a:pt x="594" y="898"/>
                      <a:pt x="495" y="829"/>
                    </a:cubicBezTo>
                    <a:cubicBezTo>
                      <a:pt x="396" y="760"/>
                      <a:pt x="321" y="682"/>
                      <a:pt x="255" y="592"/>
                    </a:cubicBezTo>
                    <a:cubicBezTo>
                      <a:pt x="189" y="502"/>
                      <a:pt x="142" y="388"/>
                      <a:pt x="99" y="289"/>
                    </a:cubicBezTo>
                    <a:cubicBezTo>
                      <a:pt x="56" y="190"/>
                      <a:pt x="21" y="60"/>
                      <a:pt x="0" y="0"/>
                    </a:cubicBezTo>
                  </a:path>
                </a:pathLst>
              </a:custGeom>
              <a:noFill/>
              <a:ln w="38100">
                <a:solidFill>
                  <a:srgbClr val="0000FF"/>
                </a:solidFill>
                <a:round/>
                <a:headEnd/>
                <a:tailEnd/>
              </a:ln>
              <a:effectLst/>
            </p:spPr>
            <p:txBody>
              <a:bodyPr/>
              <a:lstStyle/>
              <a:p>
                <a:endParaRPr lang="th-TH"/>
              </a:p>
            </p:txBody>
          </p:sp>
          <p:grpSp>
            <p:nvGrpSpPr>
              <p:cNvPr id="297044" name="Group 84"/>
              <p:cNvGrpSpPr>
                <a:grpSpLocks/>
              </p:cNvGrpSpPr>
              <p:nvPr/>
            </p:nvGrpSpPr>
            <p:grpSpPr bwMode="auto">
              <a:xfrm>
                <a:off x="4583" y="2621"/>
                <a:ext cx="264" cy="154"/>
                <a:chOff x="4667" y="2096"/>
                <a:chExt cx="264" cy="154"/>
              </a:xfrm>
            </p:grpSpPr>
            <p:sp>
              <p:nvSpPr>
                <p:cNvPr id="297045" name="Text Box 85"/>
                <p:cNvSpPr txBox="1">
                  <a:spLocks noChangeArrowheads="1"/>
                </p:cNvSpPr>
                <p:nvPr/>
              </p:nvSpPr>
              <p:spPr bwMode="auto">
                <a:xfrm>
                  <a:off x="4712" y="2096"/>
                  <a:ext cx="219" cy="154"/>
                </a:xfrm>
                <a:prstGeom prst="rect">
                  <a:avLst/>
                </a:prstGeom>
                <a:noFill/>
                <a:ln w="9525">
                  <a:noFill/>
                  <a:miter lim="800000"/>
                  <a:headEnd/>
                  <a:tailEnd/>
                </a:ln>
                <a:effectLst/>
              </p:spPr>
              <p:txBody>
                <a:bodyPr>
                  <a:spAutoFit/>
                </a:bodyPr>
                <a:lstStyle/>
                <a:p>
                  <a:pPr>
                    <a:spcBef>
                      <a:spcPct val="50000"/>
                    </a:spcBef>
                  </a:pPr>
                  <a:r>
                    <a:rPr lang="en-US" sz="1000" i="1">
                      <a:latin typeface="Times New Roman" pitchFamily="18" charset="0"/>
                    </a:rPr>
                    <a:t>4</a:t>
                  </a:r>
                  <a:endParaRPr lang="th-TH" sz="1000" i="1">
                    <a:latin typeface="Times New Roman" pitchFamily="18" charset="0"/>
                  </a:endParaRPr>
                </a:p>
              </p:txBody>
            </p:sp>
            <p:sp>
              <p:nvSpPr>
                <p:cNvPr id="297046" name="Oval 86"/>
                <p:cNvSpPr>
                  <a:spLocks noChangeArrowheads="1"/>
                </p:cNvSpPr>
                <p:nvPr/>
              </p:nvSpPr>
              <p:spPr bwMode="auto">
                <a:xfrm flipH="1">
                  <a:off x="4667" y="2136"/>
                  <a:ext cx="67" cy="71"/>
                </a:xfrm>
                <a:prstGeom prst="ellipse">
                  <a:avLst/>
                </a:prstGeom>
                <a:solidFill>
                  <a:srgbClr val="808080"/>
                </a:solidFill>
                <a:ln w="9525">
                  <a:solidFill>
                    <a:schemeClr val="tx1"/>
                  </a:solidFill>
                  <a:round/>
                  <a:headEnd/>
                  <a:tailEnd/>
                </a:ln>
                <a:effectLst/>
              </p:spPr>
              <p:txBody>
                <a:bodyPr wrap="none" anchor="ctr"/>
                <a:lstStyle/>
                <a:p>
                  <a:endParaRPr lang="th-TH"/>
                </a:p>
              </p:txBody>
            </p:sp>
          </p:grpSp>
          <p:grpSp>
            <p:nvGrpSpPr>
              <p:cNvPr id="297047" name="Group 87"/>
              <p:cNvGrpSpPr>
                <a:grpSpLocks/>
              </p:cNvGrpSpPr>
              <p:nvPr/>
            </p:nvGrpSpPr>
            <p:grpSpPr bwMode="auto">
              <a:xfrm>
                <a:off x="3984" y="2102"/>
                <a:ext cx="483" cy="209"/>
                <a:chOff x="2224" y="1297"/>
                <a:chExt cx="465" cy="209"/>
              </a:xfrm>
            </p:grpSpPr>
            <p:sp>
              <p:nvSpPr>
                <p:cNvPr id="297048" name="Rectangle 88"/>
                <p:cNvSpPr>
                  <a:spLocks noChangeArrowheads="1"/>
                </p:cNvSpPr>
                <p:nvPr/>
              </p:nvSpPr>
              <p:spPr bwMode="auto">
                <a:xfrm>
                  <a:off x="2424" y="1333"/>
                  <a:ext cx="265" cy="173"/>
                </a:xfrm>
                <a:prstGeom prst="rect">
                  <a:avLst/>
                </a:prstGeom>
                <a:noFill/>
                <a:ln w="9525" algn="ctr">
                  <a:noFill/>
                  <a:miter lim="800000"/>
                  <a:headEnd/>
                  <a:tailEnd/>
                </a:ln>
                <a:effectLst/>
              </p:spPr>
              <p:txBody>
                <a:bodyPr wrap="none">
                  <a:spAutoFit/>
                </a:bodyPr>
                <a:lstStyle/>
                <a:p>
                  <a:pPr algn="ctr"/>
                  <a:r>
                    <a:rPr lang="en-US" sz="1200" i="1"/>
                    <a:t>w</a:t>
                  </a:r>
                  <a:r>
                    <a:rPr lang="en-US" sz="1200" i="1" baseline="-25000"/>
                    <a:t>out</a:t>
                  </a:r>
                  <a:endParaRPr lang="th-TH" sz="1200" i="1"/>
                </a:p>
              </p:txBody>
            </p:sp>
            <p:sp>
              <p:nvSpPr>
                <p:cNvPr id="297049" name="Freeform 89"/>
                <p:cNvSpPr>
                  <a:spLocks/>
                </p:cNvSpPr>
                <p:nvPr/>
              </p:nvSpPr>
              <p:spPr bwMode="auto">
                <a:xfrm rot="-18710920">
                  <a:off x="2351" y="1170"/>
                  <a:ext cx="153" cy="408"/>
                </a:xfrm>
                <a:custGeom>
                  <a:avLst/>
                  <a:gdLst/>
                  <a:ahLst/>
                  <a:cxnLst>
                    <a:cxn ang="0">
                      <a:pos x="0" y="792"/>
                    </a:cxn>
                    <a:cxn ang="0">
                      <a:pos x="24" y="640"/>
                    </a:cxn>
                    <a:cxn ang="0">
                      <a:pos x="88" y="432"/>
                    </a:cxn>
                    <a:cxn ang="0">
                      <a:pos x="184" y="248"/>
                    </a:cxn>
                    <a:cxn ang="0">
                      <a:pos x="288" y="104"/>
                    </a:cxn>
                    <a:cxn ang="0">
                      <a:pos x="206" y="64"/>
                    </a:cxn>
                    <a:cxn ang="0">
                      <a:pos x="456" y="0"/>
                    </a:cxn>
                    <a:cxn ang="0">
                      <a:pos x="503" y="202"/>
                    </a:cxn>
                    <a:cxn ang="0">
                      <a:pos x="437" y="166"/>
                    </a:cxn>
                    <a:cxn ang="0">
                      <a:pos x="404" y="229"/>
                    </a:cxn>
                    <a:cxn ang="0">
                      <a:pos x="392" y="336"/>
                    </a:cxn>
                    <a:cxn ang="0">
                      <a:pos x="392" y="472"/>
                    </a:cxn>
                    <a:cxn ang="0">
                      <a:pos x="408" y="608"/>
                    </a:cxn>
                    <a:cxn ang="0">
                      <a:pos x="432" y="672"/>
                    </a:cxn>
                    <a:cxn ang="0">
                      <a:pos x="472" y="768"/>
                    </a:cxn>
                    <a:cxn ang="0">
                      <a:pos x="504" y="808"/>
                    </a:cxn>
                    <a:cxn ang="0">
                      <a:pos x="209" y="649"/>
                    </a:cxn>
                    <a:cxn ang="0">
                      <a:pos x="0" y="792"/>
                    </a:cxn>
                  </a:cxnLst>
                  <a:rect l="0" t="0" r="r" b="b"/>
                  <a:pathLst>
                    <a:path w="504" h="808">
                      <a:moveTo>
                        <a:pt x="0" y="792"/>
                      </a:moveTo>
                      <a:lnTo>
                        <a:pt x="24" y="640"/>
                      </a:lnTo>
                      <a:lnTo>
                        <a:pt x="88" y="432"/>
                      </a:lnTo>
                      <a:lnTo>
                        <a:pt x="184" y="248"/>
                      </a:lnTo>
                      <a:lnTo>
                        <a:pt x="288" y="104"/>
                      </a:lnTo>
                      <a:lnTo>
                        <a:pt x="206" y="64"/>
                      </a:lnTo>
                      <a:lnTo>
                        <a:pt x="456" y="0"/>
                      </a:lnTo>
                      <a:lnTo>
                        <a:pt x="503" y="202"/>
                      </a:lnTo>
                      <a:lnTo>
                        <a:pt x="437" y="166"/>
                      </a:lnTo>
                      <a:lnTo>
                        <a:pt x="404" y="229"/>
                      </a:lnTo>
                      <a:lnTo>
                        <a:pt x="392" y="336"/>
                      </a:lnTo>
                      <a:lnTo>
                        <a:pt x="392" y="472"/>
                      </a:lnTo>
                      <a:lnTo>
                        <a:pt x="408" y="608"/>
                      </a:lnTo>
                      <a:lnTo>
                        <a:pt x="432" y="672"/>
                      </a:lnTo>
                      <a:lnTo>
                        <a:pt x="472" y="768"/>
                      </a:lnTo>
                      <a:lnTo>
                        <a:pt x="504" y="808"/>
                      </a:lnTo>
                      <a:lnTo>
                        <a:pt x="209" y="649"/>
                      </a:lnTo>
                      <a:lnTo>
                        <a:pt x="0" y="792"/>
                      </a:lnTo>
                      <a:close/>
                    </a:path>
                  </a:pathLst>
                </a:custGeom>
                <a:gradFill rotWithShape="1">
                  <a:gsLst>
                    <a:gs pos="0">
                      <a:srgbClr val="800080">
                        <a:gamma/>
                        <a:shade val="46275"/>
                        <a:invGamma/>
                      </a:srgbClr>
                    </a:gs>
                    <a:gs pos="50000">
                      <a:srgbClr val="800080">
                        <a:alpha val="84000"/>
                      </a:srgbClr>
                    </a:gs>
                    <a:gs pos="100000">
                      <a:srgbClr val="800080">
                        <a:gamma/>
                        <a:shade val="46275"/>
                        <a:invGamma/>
                      </a:srgbClr>
                    </a:gs>
                  </a:gsLst>
                  <a:lin ang="2700000" scaled="1"/>
                </a:gradFill>
                <a:ln w="9525" cap="flat" cmpd="sng">
                  <a:noFill/>
                  <a:prstDash val="solid"/>
                  <a:round/>
                  <a:headEnd type="none" w="med" len="med"/>
                  <a:tailEnd type="none" w="med" len="med"/>
                </a:ln>
                <a:effectLst/>
              </p:spPr>
              <p:txBody>
                <a:bodyPr/>
                <a:lstStyle/>
                <a:p>
                  <a:endParaRPr lang="th-TH"/>
                </a:p>
              </p:txBody>
            </p:sp>
          </p:grpSp>
        </p:grpSp>
      </p:grpSp>
      <p:grpSp>
        <p:nvGrpSpPr>
          <p:cNvPr id="297050" name="Group 90"/>
          <p:cNvGrpSpPr>
            <a:grpSpLocks/>
          </p:cNvGrpSpPr>
          <p:nvPr/>
        </p:nvGrpSpPr>
        <p:grpSpPr bwMode="auto">
          <a:xfrm>
            <a:off x="5554663" y="5634038"/>
            <a:ext cx="3111500" cy="412750"/>
            <a:chOff x="2629" y="2613"/>
            <a:chExt cx="1960" cy="260"/>
          </a:xfrm>
        </p:grpSpPr>
        <p:grpSp>
          <p:nvGrpSpPr>
            <p:cNvPr id="297051" name="Group 91"/>
            <p:cNvGrpSpPr>
              <a:grpSpLocks/>
            </p:cNvGrpSpPr>
            <p:nvPr/>
          </p:nvGrpSpPr>
          <p:grpSpPr bwMode="auto">
            <a:xfrm>
              <a:off x="3665" y="2697"/>
              <a:ext cx="924" cy="176"/>
              <a:chOff x="3665" y="2697"/>
              <a:chExt cx="924" cy="176"/>
            </a:xfrm>
          </p:grpSpPr>
          <p:grpSp>
            <p:nvGrpSpPr>
              <p:cNvPr id="297052" name="Group 92"/>
              <p:cNvGrpSpPr>
                <a:grpSpLocks/>
              </p:cNvGrpSpPr>
              <p:nvPr/>
            </p:nvGrpSpPr>
            <p:grpSpPr bwMode="auto">
              <a:xfrm>
                <a:off x="3665" y="2697"/>
                <a:ext cx="924" cy="4"/>
                <a:chOff x="3665" y="2697"/>
                <a:chExt cx="924" cy="4"/>
              </a:xfrm>
            </p:grpSpPr>
            <p:sp>
              <p:nvSpPr>
                <p:cNvPr id="297053" name="Line 93"/>
                <p:cNvSpPr>
                  <a:spLocks noChangeShapeType="1"/>
                </p:cNvSpPr>
                <p:nvPr/>
              </p:nvSpPr>
              <p:spPr bwMode="auto">
                <a:xfrm flipH="1">
                  <a:off x="4106" y="2698"/>
                  <a:ext cx="167" cy="3"/>
                </a:xfrm>
                <a:prstGeom prst="line">
                  <a:avLst/>
                </a:prstGeom>
                <a:noFill/>
                <a:ln w="38100">
                  <a:solidFill>
                    <a:srgbClr val="0000FF"/>
                  </a:solidFill>
                  <a:round/>
                  <a:headEnd/>
                  <a:tailEnd type="triangle" w="med" len="med"/>
                </a:ln>
                <a:effectLst/>
              </p:spPr>
              <p:txBody>
                <a:bodyPr/>
                <a:lstStyle/>
                <a:p>
                  <a:endParaRPr lang="th-TH"/>
                </a:p>
              </p:txBody>
            </p:sp>
            <p:sp>
              <p:nvSpPr>
                <p:cNvPr id="297054" name="Line 94"/>
                <p:cNvSpPr>
                  <a:spLocks noChangeShapeType="1"/>
                </p:cNvSpPr>
                <p:nvPr/>
              </p:nvSpPr>
              <p:spPr bwMode="auto">
                <a:xfrm flipH="1" flipV="1">
                  <a:off x="3665" y="2697"/>
                  <a:ext cx="924" cy="3"/>
                </a:xfrm>
                <a:prstGeom prst="line">
                  <a:avLst/>
                </a:prstGeom>
                <a:noFill/>
                <a:ln w="38100">
                  <a:solidFill>
                    <a:srgbClr val="0000FF"/>
                  </a:solidFill>
                  <a:round/>
                  <a:headEnd/>
                  <a:tailEnd/>
                </a:ln>
                <a:effectLst/>
              </p:spPr>
              <p:txBody>
                <a:bodyPr/>
                <a:lstStyle/>
                <a:p>
                  <a:endParaRPr lang="th-TH"/>
                </a:p>
              </p:txBody>
            </p:sp>
          </p:grpSp>
          <p:grpSp>
            <p:nvGrpSpPr>
              <p:cNvPr id="297055" name="Group 95"/>
              <p:cNvGrpSpPr>
                <a:grpSpLocks/>
              </p:cNvGrpSpPr>
              <p:nvPr/>
            </p:nvGrpSpPr>
            <p:grpSpPr bwMode="auto">
              <a:xfrm>
                <a:off x="4008" y="2700"/>
                <a:ext cx="342" cy="173"/>
                <a:chOff x="4896" y="1863"/>
                <a:chExt cx="342" cy="173"/>
              </a:xfrm>
            </p:grpSpPr>
            <p:sp>
              <p:nvSpPr>
                <p:cNvPr id="297056" name="Freeform 96"/>
                <p:cNvSpPr>
                  <a:spLocks/>
                </p:cNvSpPr>
                <p:nvPr/>
              </p:nvSpPr>
              <p:spPr bwMode="auto">
                <a:xfrm rot="10137567" flipH="1">
                  <a:off x="4896" y="1867"/>
                  <a:ext cx="81" cy="163"/>
                </a:xfrm>
                <a:custGeom>
                  <a:avLst/>
                  <a:gdLst/>
                  <a:ahLst/>
                  <a:cxnLst>
                    <a:cxn ang="0">
                      <a:pos x="0" y="792"/>
                    </a:cxn>
                    <a:cxn ang="0">
                      <a:pos x="24" y="640"/>
                    </a:cxn>
                    <a:cxn ang="0">
                      <a:pos x="88" y="432"/>
                    </a:cxn>
                    <a:cxn ang="0">
                      <a:pos x="184" y="248"/>
                    </a:cxn>
                    <a:cxn ang="0">
                      <a:pos x="288" y="104"/>
                    </a:cxn>
                    <a:cxn ang="0">
                      <a:pos x="206" y="64"/>
                    </a:cxn>
                    <a:cxn ang="0">
                      <a:pos x="456" y="0"/>
                    </a:cxn>
                    <a:cxn ang="0">
                      <a:pos x="503" y="202"/>
                    </a:cxn>
                    <a:cxn ang="0">
                      <a:pos x="437" y="166"/>
                    </a:cxn>
                    <a:cxn ang="0">
                      <a:pos x="404" y="229"/>
                    </a:cxn>
                    <a:cxn ang="0">
                      <a:pos x="392" y="336"/>
                    </a:cxn>
                    <a:cxn ang="0">
                      <a:pos x="392" y="472"/>
                    </a:cxn>
                    <a:cxn ang="0">
                      <a:pos x="408" y="608"/>
                    </a:cxn>
                    <a:cxn ang="0">
                      <a:pos x="432" y="672"/>
                    </a:cxn>
                    <a:cxn ang="0">
                      <a:pos x="472" y="768"/>
                    </a:cxn>
                    <a:cxn ang="0">
                      <a:pos x="504" y="808"/>
                    </a:cxn>
                    <a:cxn ang="0">
                      <a:pos x="209" y="649"/>
                    </a:cxn>
                    <a:cxn ang="0">
                      <a:pos x="0" y="792"/>
                    </a:cxn>
                  </a:cxnLst>
                  <a:rect l="0" t="0" r="r" b="b"/>
                  <a:pathLst>
                    <a:path w="504" h="808">
                      <a:moveTo>
                        <a:pt x="0" y="792"/>
                      </a:moveTo>
                      <a:lnTo>
                        <a:pt x="24" y="640"/>
                      </a:lnTo>
                      <a:lnTo>
                        <a:pt x="88" y="432"/>
                      </a:lnTo>
                      <a:lnTo>
                        <a:pt x="184" y="248"/>
                      </a:lnTo>
                      <a:lnTo>
                        <a:pt x="288" y="104"/>
                      </a:lnTo>
                      <a:lnTo>
                        <a:pt x="206" y="64"/>
                      </a:lnTo>
                      <a:lnTo>
                        <a:pt x="456" y="0"/>
                      </a:lnTo>
                      <a:lnTo>
                        <a:pt x="503" y="202"/>
                      </a:lnTo>
                      <a:lnTo>
                        <a:pt x="437" y="166"/>
                      </a:lnTo>
                      <a:lnTo>
                        <a:pt x="404" y="229"/>
                      </a:lnTo>
                      <a:lnTo>
                        <a:pt x="392" y="336"/>
                      </a:lnTo>
                      <a:lnTo>
                        <a:pt x="392" y="472"/>
                      </a:lnTo>
                      <a:lnTo>
                        <a:pt x="408" y="608"/>
                      </a:lnTo>
                      <a:lnTo>
                        <a:pt x="432" y="672"/>
                      </a:lnTo>
                      <a:lnTo>
                        <a:pt x="472" y="768"/>
                      </a:lnTo>
                      <a:lnTo>
                        <a:pt x="504" y="808"/>
                      </a:lnTo>
                      <a:lnTo>
                        <a:pt x="209" y="649"/>
                      </a:lnTo>
                      <a:lnTo>
                        <a:pt x="0" y="792"/>
                      </a:lnTo>
                      <a:close/>
                    </a:path>
                  </a:pathLst>
                </a:custGeom>
                <a:solidFill>
                  <a:srgbClr val="FF0000"/>
                </a:solidFill>
                <a:ln w="9525" cap="flat" cmpd="sng">
                  <a:noFill/>
                  <a:prstDash val="solid"/>
                  <a:round/>
                  <a:headEnd type="none" w="med" len="med"/>
                  <a:tailEnd type="none" w="med" len="med"/>
                </a:ln>
                <a:effectLst/>
              </p:spPr>
              <p:txBody>
                <a:bodyPr/>
                <a:lstStyle/>
                <a:p>
                  <a:endParaRPr lang="th-TH"/>
                </a:p>
              </p:txBody>
            </p:sp>
            <p:sp>
              <p:nvSpPr>
                <p:cNvPr id="297057" name="Rectangle 97"/>
                <p:cNvSpPr>
                  <a:spLocks noChangeArrowheads="1"/>
                </p:cNvSpPr>
                <p:nvPr/>
              </p:nvSpPr>
              <p:spPr bwMode="auto">
                <a:xfrm>
                  <a:off x="4959" y="1863"/>
                  <a:ext cx="279" cy="173"/>
                </a:xfrm>
                <a:prstGeom prst="rect">
                  <a:avLst/>
                </a:prstGeom>
                <a:noFill/>
                <a:ln w="9525">
                  <a:noFill/>
                  <a:miter lim="800000"/>
                  <a:headEnd/>
                  <a:tailEnd/>
                </a:ln>
                <a:effectLst/>
              </p:spPr>
              <p:txBody>
                <a:bodyPr>
                  <a:spAutoFit/>
                </a:bodyPr>
                <a:lstStyle/>
                <a:p>
                  <a:r>
                    <a:rPr lang="en-US" sz="1200" i="1"/>
                    <a:t>q</a:t>
                  </a:r>
                  <a:r>
                    <a:rPr lang="en-US" sz="1200" i="1" baseline="-25000"/>
                    <a:t>out</a:t>
                  </a:r>
                  <a:endParaRPr lang="th-TH" sz="1200" i="1"/>
                </a:p>
              </p:txBody>
            </p:sp>
          </p:grpSp>
        </p:grpSp>
        <p:sp>
          <p:nvSpPr>
            <p:cNvPr id="297058" name="Text Box 98"/>
            <p:cNvSpPr txBox="1">
              <a:spLocks noChangeArrowheads="1"/>
            </p:cNvSpPr>
            <p:nvPr/>
          </p:nvSpPr>
          <p:spPr bwMode="auto">
            <a:xfrm>
              <a:off x="2629" y="2613"/>
              <a:ext cx="399" cy="154"/>
            </a:xfrm>
            <a:prstGeom prst="rect">
              <a:avLst/>
            </a:prstGeom>
            <a:noFill/>
            <a:ln w="9525">
              <a:noFill/>
              <a:miter lim="800000"/>
              <a:headEnd/>
              <a:tailEnd/>
            </a:ln>
            <a:effectLst/>
          </p:spPr>
          <p:txBody>
            <a:bodyPr>
              <a:spAutoFit/>
            </a:bodyPr>
            <a:lstStyle/>
            <a:p>
              <a:pPr>
                <a:spcBef>
                  <a:spcPct val="50000"/>
                </a:spcBef>
              </a:pPr>
              <a:r>
                <a:rPr lang="en-US" sz="1000" i="1">
                  <a:latin typeface="Times New Roman" pitchFamily="18" charset="0"/>
                </a:rPr>
                <a:t>P</a:t>
              </a:r>
              <a:r>
                <a:rPr lang="en-US" sz="1000" i="1" baseline="-25000">
                  <a:latin typeface="Times New Roman" pitchFamily="18" charset="0"/>
                </a:rPr>
                <a:t>1</a:t>
              </a:r>
              <a:r>
                <a:rPr lang="en-US" sz="1000" i="1">
                  <a:latin typeface="Times New Roman" pitchFamily="18" charset="0"/>
                </a:rPr>
                <a:t>=</a:t>
              </a:r>
              <a:r>
                <a:rPr lang="th-TH" sz="1000" i="1">
                  <a:latin typeface="Times New Roman" pitchFamily="18" charset="0"/>
                </a:rPr>
                <a:t> </a:t>
              </a:r>
              <a:r>
                <a:rPr lang="en-US" sz="1000" i="1">
                  <a:latin typeface="Times New Roman" pitchFamily="18" charset="0"/>
                </a:rPr>
                <a:t>P</a:t>
              </a:r>
              <a:r>
                <a:rPr lang="en-US" sz="1000" i="1" baseline="-25000">
                  <a:latin typeface="Times New Roman" pitchFamily="18" charset="0"/>
                </a:rPr>
                <a:t>4</a:t>
              </a:r>
              <a:endParaRPr lang="th-TH" sz="1000" i="1">
                <a:latin typeface="Times New Roman" pitchFamily="18" charset="0"/>
              </a:endParaRPr>
            </a:p>
          </p:txBody>
        </p:sp>
        <p:sp>
          <p:nvSpPr>
            <p:cNvPr id="297059" name="Line 99"/>
            <p:cNvSpPr>
              <a:spLocks noChangeShapeType="1"/>
            </p:cNvSpPr>
            <p:nvPr/>
          </p:nvSpPr>
          <p:spPr bwMode="auto">
            <a:xfrm flipH="1">
              <a:off x="2922" y="2697"/>
              <a:ext cx="738" cy="0"/>
            </a:xfrm>
            <a:prstGeom prst="line">
              <a:avLst/>
            </a:prstGeom>
            <a:noFill/>
            <a:ln w="9525">
              <a:solidFill>
                <a:srgbClr val="0000FF"/>
              </a:solidFill>
              <a:prstDash val="dashDot"/>
              <a:round/>
              <a:headEnd/>
              <a:tailEnd/>
            </a:ln>
            <a:effectLst/>
          </p:spPr>
          <p:txBody>
            <a:bodyPr/>
            <a:lstStyle/>
            <a:p>
              <a:endParaRPr lang="th-TH"/>
            </a:p>
          </p:txBody>
        </p:sp>
      </p:grpSp>
      <p:grpSp>
        <p:nvGrpSpPr>
          <p:cNvPr id="297060" name="Group 100"/>
          <p:cNvGrpSpPr>
            <a:grpSpLocks/>
          </p:cNvGrpSpPr>
          <p:nvPr/>
        </p:nvGrpSpPr>
        <p:grpSpPr bwMode="auto">
          <a:xfrm>
            <a:off x="5508625" y="3425825"/>
            <a:ext cx="2065338" cy="3084513"/>
            <a:chOff x="2600" y="1222"/>
            <a:chExt cx="1301" cy="1943"/>
          </a:xfrm>
        </p:grpSpPr>
        <p:grpSp>
          <p:nvGrpSpPr>
            <p:cNvPr id="297061" name="Group 101"/>
            <p:cNvGrpSpPr>
              <a:grpSpLocks/>
            </p:cNvGrpSpPr>
            <p:nvPr/>
          </p:nvGrpSpPr>
          <p:grpSpPr bwMode="auto">
            <a:xfrm>
              <a:off x="3225" y="1222"/>
              <a:ext cx="676" cy="1943"/>
              <a:chOff x="3225" y="1222"/>
              <a:chExt cx="676" cy="1943"/>
            </a:xfrm>
          </p:grpSpPr>
          <p:sp>
            <p:nvSpPr>
              <p:cNvPr id="297062" name="Line 102"/>
              <p:cNvSpPr>
                <a:spLocks noChangeShapeType="1"/>
              </p:cNvSpPr>
              <p:nvPr/>
            </p:nvSpPr>
            <p:spPr bwMode="auto">
              <a:xfrm flipH="1" flipV="1">
                <a:off x="3773" y="1705"/>
                <a:ext cx="2" cy="1322"/>
              </a:xfrm>
              <a:prstGeom prst="line">
                <a:avLst/>
              </a:prstGeom>
              <a:noFill/>
              <a:ln w="12700">
                <a:solidFill>
                  <a:srgbClr val="FF0000"/>
                </a:solidFill>
                <a:prstDash val="dashDot"/>
                <a:round/>
                <a:headEnd/>
                <a:tailEnd/>
              </a:ln>
              <a:effectLst/>
            </p:spPr>
            <p:txBody>
              <a:bodyPr/>
              <a:lstStyle/>
              <a:p>
                <a:endParaRPr lang="th-TH"/>
              </a:p>
            </p:txBody>
          </p:sp>
          <p:sp>
            <p:nvSpPr>
              <p:cNvPr id="297063" name="Text Box 103"/>
              <p:cNvSpPr txBox="1">
                <a:spLocks noChangeArrowheads="1"/>
              </p:cNvSpPr>
              <p:nvPr/>
            </p:nvSpPr>
            <p:spPr bwMode="auto">
              <a:xfrm>
                <a:off x="3706" y="3011"/>
                <a:ext cx="195" cy="154"/>
              </a:xfrm>
              <a:prstGeom prst="rect">
                <a:avLst/>
              </a:prstGeom>
              <a:noFill/>
              <a:ln w="9525">
                <a:noFill/>
                <a:miter lim="800000"/>
                <a:headEnd/>
                <a:tailEnd/>
              </a:ln>
              <a:effectLst/>
            </p:spPr>
            <p:txBody>
              <a:bodyPr>
                <a:spAutoFit/>
              </a:bodyPr>
              <a:lstStyle/>
              <a:p>
                <a:pPr>
                  <a:spcBef>
                    <a:spcPct val="50000"/>
                  </a:spcBef>
                </a:pPr>
                <a:r>
                  <a:rPr lang="en-US" sz="1000" i="1">
                    <a:latin typeface="Times New Roman" pitchFamily="18" charset="0"/>
                  </a:rPr>
                  <a:t>v</a:t>
                </a:r>
                <a:r>
                  <a:rPr lang="en-US" sz="1000" i="1" baseline="-25000">
                    <a:latin typeface="Times New Roman" pitchFamily="18" charset="0"/>
                  </a:rPr>
                  <a:t>3</a:t>
                </a:r>
                <a:endParaRPr lang="th-TH" sz="1000" i="1">
                  <a:latin typeface="Times New Roman" pitchFamily="18" charset="0"/>
                </a:endParaRPr>
              </a:p>
            </p:txBody>
          </p:sp>
          <p:grpSp>
            <p:nvGrpSpPr>
              <p:cNvPr id="297064" name="Group 104"/>
              <p:cNvGrpSpPr>
                <a:grpSpLocks/>
              </p:cNvGrpSpPr>
              <p:nvPr/>
            </p:nvGrpSpPr>
            <p:grpSpPr bwMode="auto">
              <a:xfrm>
                <a:off x="3225" y="1222"/>
                <a:ext cx="609" cy="505"/>
                <a:chOff x="3225" y="1222"/>
                <a:chExt cx="609" cy="505"/>
              </a:xfrm>
            </p:grpSpPr>
            <p:sp>
              <p:nvSpPr>
                <p:cNvPr id="297065" name="Text Box 105"/>
                <p:cNvSpPr txBox="1">
                  <a:spLocks noChangeArrowheads="1"/>
                </p:cNvSpPr>
                <p:nvPr/>
              </p:nvSpPr>
              <p:spPr bwMode="auto">
                <a:xfrm>
                  <a:off x="3699" y="1536"/>
                  <a:ext cx="135" cy="154"/>
                </a:xfrm>
                <a:prstGeom prst="rect">
                  <a:avLst/>
                </a:prstGeom>
                <a:noFill/>
                <a:ln w="9525">
                  <a:noFill/>
                  <a:miter lim="800000"/>
                  <a:headEnd/>
                  <a:tailEnd/>
                </a:ln>
                <a:effectLst/>
              </p:spPr>
              <p:txBody>
                <a:bodyPr>
                  <a:spAutoFit/>
                </a:bodyPr>
                <a:lstStyle/>
                <a:p>
                  <a:pPr>
                    <a:spcBef>
                      <a:spcPct val="50000"/>
                    </a:spcBef>
                  </a:pPr>
                  <a:r>
                    <a:rPr lang="en-US" sz="1000" i="1">
                      <a:latin typeface="Times New Roman" pitchFamily="18" charset="0"/>
                    </a:rPr>
                    <a:t>3</a:t>
                  </a:r>
                  <a:endParaRPr lang="th-TH" sz="1000" i="1">
                    <a:latin typeface="Times New Roman" pitchFamily="18" charset="0"/>
                  </a:endParaRPr>
                </a:p>
              </p:txBody>
            </p:sp>
            <p:sp>
              <p:nvSpPr>
                <p:cNvPr id="297066" name="Line 106"/>
                <p:cNvSpPr>
                  <a:spLocks noChangeShapeType="1"/>
                </p:cNvSpPr>
                <p:nvPr/>
              </p:nvSpPr>
              <p:spPr bwMode="auto">
                <a:xfrm>
                  <a:off x="3464" y="1697"/>
                  <a:ext cx="129" cy="3"/>
                </a:xfrm>
                <a:prstGeom prst="line">
                  <a:avLst/>
                </a:prstGeom>
                <a:noFill/>
                <a:ln w="38100">
                  <a:solidFill>
                    <a:srgbClr val="0000FF"/>
                  </a:solidFill>
                  <a:round/>
                  <a:headEnd/>
                  <a:tailEnd type="triangle" w="med" len="med"/>
                </a:ln>
                <a:effectLst/>
              </p:spPr>
              <p:txBody>
                <a:bodyPr/>
                <a:lstStyle/>
                <a:p>
                  <a:endParaRPr lang="th-TH"/>
                </a:p>
              </p:txBody>
            </p:sp>
            <p:sp>
              <p:nvSpPr>
                <p:cNvPr id="297067" name="Line 107"/>
                <p:cNvSpPr>
                  <a:spLocks noChangeShapeType="1"/>
                </p:cNvSpPr>
                <p:nvPr/>
              </p:nvSpPr>
              <p:spPr bwMode="auto">
                <a:xfrm>
                  <a:off x="3225" y="1695"/>
                  <a:ext cx="543" cy="5"/>
                </a:xfrm>
                <a:prstGeom prst="line">
                  <a:avLst/>
                </a:prstGeom>
                <a:noFill/>
                <a:ln w="38100">
                  <a:solidFill>
                    <a:srgbClr val="0000FF"/>
                  </a:solidFill>
                  <a:round/>
                  <a:headEnd/>
                  <a:tailEnd/>
                </a:ln>
                <a:effectLst/>
              </p:spPr>
              <p:txBody>
                <a:bodyPr/>
                <a:lstStyle/>
                <a:p>
                  <a:endParaRPr lang="th-TH"/>
                </a:p>
              </p:txBody>
            </p:sp>
            <p:sp>
              <p:nvSpPr>
                <p:cNvPr id="297068" name="Oval 108"/>
                <p:cNvSpPr>
                  <a:spLocks noChangeArrowheads="1"/>
                </p:cNvSpPr>
                <p:nvPr/>
              </p:nvSpPr>
              <p:spPr bwMode="auto">
                <a:xfrm flipH="1">
                  <a:off x="3744" y="1671"/>
                  <a:ext cx="56" cy="56"/>
                </a:xfrm>
                <a:prstGeom prst="ellipse">
                  <a:avLst/>
                </a:prstGeom>
                <a:solidFill>
                  <a:srgbClr val="808080"/>
                </a:solidFill>
                <a:ln w="9525">
                  <a:solidFill>
                    <a:schemeClr val="tx1"/>
                  </a:solidFill>
                  <a:round/>
                  <a:headEnd/>
                  <a:tailEnd/>
                </a:ln>
                <a:effectLst/>
              </p:spPr>
              <p:txBody>
                <a:bodyPr wrap="none" anchor="ctr"/>
                <a:lstStyle/>
                <a:p>
                  <a:endParaRPr lang="th-TH"/>
                </a:p>
              </p:txBody>
            </p:sp>
            <p:grpSp>
              <p:nvGrpSpPr>
                <p:cNvPr id="297069" name="Group 109"/>
                <p:cNvGrpSpPr>
                  <a:grpSpLocks/>
                </p:cNvGrpSpPr>
                <p:nvPr/>
              </p:nvGrpSpPr>
              <p:grpSpPr bwMode="auto">
                <a:xfrm>
                  <a:off x="3452" y="1222"/>
                  <a:ext cx="343" cy="450"/>
                  <a:chOff x="1688" y="1722"/>
                  <a:chExt cx="343" cy="450"/>
                </a:xfrm>
              </p:grpSpPr>
              <p:sp>
                <p:nvSpPr>
                  <p:cNvPr id="297070" name="Freeform 110"/>
                  <p:cNvSpPr>
                    <a:spLocks/>
                  </p:cNvSpPr>
                  <p:nvPr/>
                </p:nvSpPr>
                <p:spPr bwMode="auto">
                  <a:xfrm rot="13032721" flipH="1">
                    <a:off x="1688" y="1801"/>
                    <a:ext cx="172" cy="371"/>
                  </a:xfrm>
                  <a:custGeom>
                    <a:avLst/>
                    <a:gdLst/>
                    <a:ahLst/>
                    <a:cxnLst>
                      <a:cxn ang="0">
                        <a:pos x="0" y="792"/>
                      </a:cxn>
                      <a:cxn ang="0">
                        <a:pos x="24" y="640"/>
                      </a:cxn>
                      <a:cxn ang="0">
                        <a:pos x="88" y="432"/>
                      </a:cxn>
                      <a:cxn ang="0">
                        <a:pos x="184" y="248"/>
                      </a:cxn>
                      <a:cxn ang="0">
                        <a:pos x="288" y="104"/>
                      </a:cxn>
                      <a:cxn ang="0">
                        <a:pos x="206" y="64"/>
                      </a:cxn>
                      <a:cxn ang="0">
                        <a:pos x="456" y="0"/>
                      </a:cxn>
                      <a:cxn ang="0">
                        <a:pos x="503" y="202"/>
                      </a:cxn>
                      <a:cxn ang="0">
                        <a:pos x="437" y="166"/>
                      </a:cxn>
                      <a:cxn ang="0">
                        <a:pos x="404" y="229"/>
                      </a:cxn>
                      <a:cxn ang="0">
                        <a:pos x="392" y="336"/>
                      </a:cxn>
                      <a:cxn ang="0">
                        <a:pos x="392" y="472"/>
                      </a:cxn>
                      <a:cxn ang="0">
                        <a:pos x="408" y="608"/>
                      </a:cxn>
                      <a:cxn ang="0">
                        <a:pos x="432" y="672"/>
                      </a:cxn>
                      <a:cxn ang="0">
                        <a:pos x="472" y="768"/>
                      </a:cxn>
                      <a:cxn ang="0">
                        <a:pos x="504" y="808"/>
                      </a:cxn>
                      <a:cxn ang="0">
                        <a:pos x="209" y="649"/>
                      </a:cxn>
                      <a:cxn ang="0">
                        <a:pos x="0" y="792"/>
                      </a:cxn>
                    </a:cxnLst>
                    <a:rect l="0" t="0" r="r" b="b"/>
                    <a:pathLst>
                      <a:path w="504" h="808">
                        <a:moveTo>
                          <a:pt x="0" y="792"/>
                        </a:moveTo>
                        <a:lnTo>
                          <a:pt x="24" y="640"/>
                        </a:lnTo>
                        <a:lnTo>
                          <a:pt x="88" y="432"/>
                        </a:lnTo>
                        <a:lnTo>
                          <a:pt x="184" y="248"/>
                        </a:lnTo>
                        <a:lnTo>
                          <a:pt x="288" y="104"/>
                        </a:lnTo>
                        <a:lnTo>
                          <a:pt x="206" y="64"/>
                        </a:lnTo>
                        <a:lnTo>
                          <a:pt x="456" y="0"/>
                        </a:lnTo>
                        <a:lnTo>
                          <a:pt x="503" y="202"/>
                        </a:lnTo>
                        <a:lnTo>
                          <a:pt x="437" y="166"/>
                        </a:lnTo>
                        <a:lnTo>
                          <a:pt x="404" y="229"/>
                        </a:lnTo>
                        <a:lnTo>
                          <a:pt x="392" y="336"/>
                        </a:lnTo>
                        <a:lnTo>
                          <a:pt x="392" y="472"/>
                        </a:lnTo>
                        <a:lnTo>
                          <a:pt x="408" y="608"/>
                        </a:lnTo>
                        <a:lnTo>
                          <a:pt x="432" y="672"/>
                        </a:lnTo>
                        <a:lnTo>
                          <a:pt x="472" y="768"/>
                        </a:lnTo>
                        <a:lnTo>
                          <a:pt x="504" y="808"/>
                        </a:lnTo>
                        <a:lnTo>
                          <a:pt x="209" y="649"/>
                        </a:lnTo>
                        <a:lnTo>
                          <a:pt x="0" y="792"/>
                        </a:lnTo>
                        <a:close/>
                      </a:path>
                    </a:pathLst>
                  </a:custGeom>
                  <a:solidFill>
                    <a:srgbClr val="FF0000"/>
                  </a:solidFill>
                  <a:ln w="9525" cap="flat" cmpd="sng">
                    <a:noFill/>
                    <a:prstDash val="solid"/>
                    <a:round/>
                    <a:headEnd type="none" w="med" len="med"/>
                    <a:tailEnd type="none" w="med" len="med"/>
                  </a:ln>
                  <a:effectLst/>
                </p:spPr>
                <p:txBody>
                  <a:bodyPr/>
                  <a:lstStyle/>
                  <a:p>
                    <a:endParaRPr lang="th-TH"/>
                  </a:p>
                </p:txBody>
              </p:sp>
              <p:sp>
                <p:nvSpPr>
                  <p:cNvPr id="297071" name="Rectangle 111"/>
                  <p:cNvSpPr>
                    <a:spLocks noChangeArrowheads="1"/>
                  </p:cNvSpPr>
                  <p:nvPr/>
                </p:nvSpPr>
                <p:spPr bwMode="auto">
                  <a:xfrm>
                    <a:off x="1794" y="1722"/>
                    <a:ext cx="237" cy="173"/>
                  </a:xfrm>
                  <a:prstGeom prst="rect">
                    <a:avLst/>
                  </a:prstGeom>
                  <a:noFill/>
                  <a:ln w="9525">
                    <a:noFill/>
                    <a:miter lim="800000"/>
                    <a:headEnd/>
                    <a:tailEnd/>
                  </a:ln>
                  <a:effectLst/>
                </p:spPr>
                <p:txBody>
                  <a:bodyPr>
                    <a:spAutoFit/>
                  </a:bodyPr>
                  <a:lstStyle/>
                  <a:p>
                    <a:r>
                      <a:rPr lang="en-US" sz="1200" i="1"/>
                      <a:t>q</a:t>
                    </a:r>
                    <a:r>
                      <a:rPr lang="en-US" sz="1200" i="1" baseline="-25000"/>
                      <a:t>in</a:t>
                    </a:r>
                    <a:endParaRPr lang="th-TH" sz="1200" i="1"/>
                  </a:p>
                </p:txBody>
              </p:sp>
            </p:grpSp>
          </p:grpSp>
        </p:grpSp>
        <p:grpSp>
          <p:nvGrpSpPr>
            <p:cNvPr id="297072" name="Group 112"/>
            <p:cNvGrpSpPr>
              <a:grpSpLocks/>
            </p:cNvGrpSpPr>
            <p:nvPr/>
          </p:nvGrpSpPr>
          <p:grpSpPr bwMode="auto">
            <a:xfrm>
              <a:off x="2600" y="1621"/>
              <a:ext cx="617" cy="154"/>
              <a:chOff x="2600" y="1621"/>
              <a:chExt cx="617" cy="154"/>
            </a:xfrm>
          </p:grpSpPr>
          <p:sp>
            <p:nvSpPr>
              <p:cNvPr id="297073" name="Line 113"/>
              <p:cNvSpPr>
                <a:spLocks noChangeShapeType="1"/>
              </p:cNvSpPr>
              <p:nvPr/>
            </p:nvSpPr>
            <p:spPr bwMode="auto">
              <a:xfrm flipH="1" flipV="1">
                <a:off x="2899" y="1699"/>
                <a:ext cx="318" cy="3"/>
              </a:xfrm>
              <a:prstGeom prst="line">
                <a:avLst/>
              </a:prstGeom>
              <a:noFill/>
              <a:ln w="9525">
                <a:solidFill>
                  <a:srgbClr val="0000FF"/>
                </a:solidFill>
                <a:prstDash val="dashDot"/>
                <a:round/>
                <a:headEnd/>
                <a:tailEnd/>
              </a:ln>
              <a:effectLst/>
            </p:spPr>
            <p:txBody>
              <a:bodyPr/>
              <a:lstStyle/>
              <a:p>
                <a:endParaRPr lang="th-TH"/>
              </a:p>
            </p:txBody>
          </p:sp>
          <p:sp>
            <p:nvSpPr>
              <p:cNvPr id="297074" name="Text Box 114"/>
              <p:cNvSpPr txBox="1">
                <a:spLocks noChangeArrowheads="1"/>
              </p:cNvSpPr>
              <p:nvPr/>
            </p:nvSpPr>
            <p:spPr bwMode="auto">
              <a:xfrm>
                <a:off x="2600" y="1621"/>
                <a:ext cx="399" cy="154"/>
              </a:xfrm>
              <a:prstGeom prst="rect">
                <a:avLst/>
              </a:prstGeom>
              <a:noFill/>
              <a:ln w="9525">
                <a:noFill/>
                <a:miter lim="800000"/>
                <a:headEnd/>
                <a:tailEnd/>
              </a:ln>
              <a:effectLst/>
            </p:spPr>
            <p:txBody>
              <a:bodyPr>
                <a:spAutoFit/>
              </a:bodyPr>
              <a:lstStyle/>
              <a:p>
                <a:pPr>
                  <a:spcBef>
                    <a:spcPct val="50000"/>
                  </a:spcBef>
                </a:pPr>
                <a:r>
                  <a:rPr lang="en-US" sz="1000" i="1">
                    <a:latin typeface="Times New Roman" pitchFamily="18" charset="0"/>
                  </a:rPr>
                  <a:t>P</a:t>
                </a:r>
                <a:r>
                  <a:rPr lang="en-US" sz="1000" i="1" baseline="-25000">
                    <a:latin typeface="Times New Roman" pitchFamily="18" charset="0"/>
                  </a:rPr>
                  <a:t>2</a:t>
                </a:r>
                <a:r>
                  <a:rPr lang="en-US" sz="1000" i="1">
                    <a:latin typeface="Times New Roman" pitchFamily="18" charset="0"/>
                  </a:rPr>
                  <a:t>=</a:t>
                </a:r>
                <a:r>
                  <a:rPr lang="th-TH" sz="1000" i="1">
                    <a:latin typeface="Times New Roman" pitchFamily="18" charset="0"/>
                  </a:rPr>
                  <a:t> </a:t>
                </a:r>
                <a:r>
                  <a:rPr lang="en-US" sz="1000" i="1">
                    <a:latin typeface="Times New Roman" pitchFamily="18" charset="0"/>
                  </a:rPr>
                  <a:t>P</a:t>
                </a:r>
                <a:r>
                  <a:rPr lang="en-US" sz="1000" i="1" baseline="-25000">
                    <a:latin typeface="Times New Roman" pitchFamily="18" charset="0"/>
                  </a:rPr>
                  <a:t>3</a:t>
                </a:r>
                <a:endParaRPr lang="th-TH" sz="1000" i="1">
                  <a:latin typeface="Times New Roman" pitchFamily="18" charset="0"/>
                </a:endParaRPr>
              </a:p>
            </p:txBody>
          </p:sp>
        </p:grpSp>
      </p:grpSp>
      <p:grpSp>
        <p:nvGrpSpPr>
          <p:cNvPr id="297075" name="Group 115"/>
          <p:cNvGrpSpPr>
            <a:grpSpLocks/>
          </p:cNvGrpSpPr>
          <p:nvPr/>
        </p:nvGrpSpPr>
        <p:grpSpPr bwMode="auto">
          <a:xfrm>
            <a:off x="6305550" y="2306638"/>
            <a:ext cx="1069975" cy="862012"/>
            <a:chOff x="1944" y="3042"/>
            <a:chExt cx="1152" cy="921"/>
          </a:xfrm>
        </p:grpSpPr>
        <p:sp>
          <p:nvSpPr>
            <p:cNvPr id="297076" name="Rectangle 116"/>
            <p:cNvSpPr>
              <a:spLocks noChangeArrowheads="1"/>
            </p:cNvSpPr>
            <p:nvPr/>
          </p:nvSpPr>
          <p:spPr bwMode="auto">
            <a:xfrm>
              <a:off x="1988" y="3368"/>
              <a:ext cx="684" cy="336"/>
            </a:xfrm>
            <a:prstGeom prst="rect">
              <a:avLst/>
            </a:prstGeom>
            <a:gradFill rotWithShape="1">
              <a:gsLst>
                <a:gs pos="0">
                  <a:srgbClr val="FFCC99">
                    <a:gamma/>
                    <a:shade val="46275"/>
                    <a:invGamma/>
                  </a:srgbClr>
                </a:gs>
                <a:gs pos="50000">
                  <a:srgbClr val="FFCC99"/>
                </a:gs>
                <a:gs pos="100000">
                  <a:srgbClr val="FFCC99">
                    <a:gamma/>
                    <a:shade val="46275"/>
                    <a:invGamma/>
                  </a:srgbClr>
                </a:gs>
              </a:gsLst>
              <a:lin ang="5400000" scaled="1"/>
            </a:gradFill>
            <a:ln w="38100">
              <a:solidFill>
                <a:srgbClr val="808080"/>
              </a:solidFill>
              <a:miter lim="800000"/>
              <a:headEnd/>
              <a:tailEnd/>
            </a:ln>
            <a:effectLst/>
          </p:spPr>
          <p:txBody>
            <a:bodyPr wrap="none" anchor="ctr"/>
            <a:lstStyle/>
            <a:p>
              <a:endParaRPr lang="th-TH"/>
            </a:p>
          </p:txBody>
        </p:sp>
        <p:sp>
          <p:nvSpPr>
            <p:cNvPr id="297077" name="Text Box 117"/>
            <p:cNvSpPr txBox="1">
              <a:spLocks noChangeArrowheads="1"/>
            </p:cNvSpPr>
            <p:nvPr/>
          </p:nvSpPr>
          <p:spPr bwMode="auto">
            <a:xfrm>
              <a:off x="1944" y="3042"/>
              <a:ext cx="822" cy="332"/>
            </a:xfrm>
            <a:prstGeom prst="rect">
              <a:avLst/>
            </a:prstGeom>
            <a:noFill/>
            <a:ln w="9525">
              <a:noFill/>
              <a:miter lim="800000"/>
              <a:headEnd/>
              <a:tailEnd/>
            </a:ln>
            <a:effectLst/>
          </p:spPr>
          <p:txBody>
            <a:bodyPr>
              <a:spAutoFit/>
            </a:bodyPr>
            <a:lstStyle/>
            <a:p>
              <a:pPr algn="ctr">
                <a:lnSpc>
                  <a:spcPct val="80000"/>
                </a:lnSpc>
              </a:pPr>
              <a:r>
                <a:rPr lang="en-US" sz="900" i="1">
                  <a:solidFill>
                    <a:srgbClr val="3366FF"/>
                  </a:solidFill>
                  <a:latin typeface="Times New Roman" pitchFamily="18" charset="0"/>
                </a:rPr>
                <a:t>Heat Exchanger</a:t>
              </a:r>
              <a:endParaRPr lang="th-TH" sz="900" i="1">
                <a:solidFill>
                  <a:srgbClr val="3366FF"/>
                </a:solidFill>
                <a:latin typeface="Times New Roman" pitchFamily="18" charset="0"/>
              </a:endParaRPr>
            </a:p>
          </p:txBody>
        </p:sp>
        <p:sp>
          <p:nvSpPr>
            <p:cNvPr id="297078" name="Line 118"/>
            <p:cNvSpPr>
              <a:spLocks noChangeShapeType="1"/>
            </p:cNvSpPr>
            <p:nvPr/>
          </p:nvSpPr>
          <p:spPr bwMode="auto">
            <a:xfrm>
              <a:off x="2276" y="3624"/>
              <a:ext cx="420" cy="296"/>
            </a:xfrm>
            <a:prstGeom prst="line">
              <a:avLst/>
            </a:prstGeom>
            <a:noFill/>
            <a:ln w="25400">
              <a:solidFill>
                <a:srgbClr val="003300"/>
              </a:solidFill>
              <a:round/>
              <a:headEnd/>
              <a:tailEnd type="arrow" w="med" len="lg"/>
            </a:ln>
            <a:effectLst/>
          </p:spPr>
          <p:txBody>
            <a:bodyPr/>
            <a:lstStyle/>
            <a:p>
              <a:endParaRPr lang="th-TH"/>
            </a:p>
          </p:txBody>
        </p:sp>
        <p:sp>
          <p:nvSpPr>
            <p:cNvPr id="297079" name="Text Box 119"/>
            <p:cNvSpPr txBox="1">
              <a:spLocks noChangeArrowheads="1"/>
            </p:cNvSpPr>
            <p:nvPr/>
          </p:nvSpPr>
          <p:spPr bwMode="auto">
            <a:xfrm>
              <a:off x="2640" y="3702"/>
              <a:ext cx="456" cy="261"/>
            </a:xfrm>
            <a:prstGeom prst="rect">
              <a:avLst/>
            </a:prstGeom>
            <a:noFill/>
            <a:ln w="9525">
              <a:noFill/>
              <a:miter lim="800000"/>
              <a:headEnd/>
              <a:tailEnd/>
            </a:ln>
            <a:effectLst/>
          </p:spPr>
          <p:txBody>
            <a:bodyPr>
              <a:spAutoFit/>
            </a:bodyPr>
            <a:lstStyle/>
            <a:p>
              <a:pPr algn="ctr">
                <a:spcBef>
                  <a:spcPct val="50000"/>
                </a:spcBef>
              </a:pPr>
              <a:r>
                <a:rPr lang="en-US" sz="1000" b="1" i="1">
                  <a:solidFill>
                    <a:srgbClr val="FF0000"/>
                  </a:solidFill>
                  <a:latin typeface="Times New Roman" pitchFamily="18" charset="0"/>
                </a:rPr>
                <a:t>Q</a:t>
              </a:r>
              <a:r>
                <a:rPr lang="en-US" sz="1000" b="1" i="1" baseline="-25000">
                  <a:solidFill>
                    <a:srgbClr val="FF0000"/>
                  </a:solidFill>
                  <a:latin typeface="Times New Roman" pitchFamily="18" charset="0"/>
                </a:rPr>
                <a:t>out</a:t>
              </a:r>
              <a:endParaRPr lang="th-TH" sz="1000" b="1" i="1">
                <a:solidFill>
                  <a:srgbClr val="FF0000"/>
                </a:solidFill>
                <a:latin typeface="Times New Roman" pitchFamily="18" charset="0"/>
              </a:endParaRPr>
            </a:p>
          </p:txBody>
        </p:sp>
      </p:grpSp>
      <p:grpSp>
        <p:nvGrpSpPr>
          <p:cNvPr id="297080" name="Group 120"/>
          <p:cNvGrpSpPr>
            <a:grpSpLocks/>
          </p:cNvGrpSpPr>
          <p:nvPr/>
        </p:nvGrpSpPr>
        <p:grpSpPr bwMode="auto">
          <a:xfrm>
            <a:off x="5792788" y="519113"/>
            <a:ext cx="1908175" cy="896937"/>
            <a:chOff x="1279" y="129"/>
            <a:chExt cx="1202" cy="547"/>
          </a:xfrm>
        </p:grpSpPr>
        <p:sp>
          <p:nvSpPr>
            <p:cNvPr id="297081" name="Rectangle 121"/>
            <p:cNvSpPr>
              <a:spLocks noChangeArrowheads="1"/>
            </p:cNvSpPr>
            <p:nvPr/>
          </p:nvSpPr>
          <p:spPr bwMode="auto">
            <a:xfrm>
              <a:off x="1648" y="321"/>
              <a:ext cx="400" cy="198"/>
            </a:xfrm>
            <a:prstGeom prst="rect">
              <a:avLst/>
            </a:prstGeom>
            <a:gradFill rotWithShape="1">
              <a:gsLst>
                <a:gs pos="0">
                  <a:srgbClr val="FF0000">
                    <a:gamma/>
                    <a:shade val="46275"/>
                    <a:invGamma/>
                  </a:srgbClr>
                </a:gs>
                <a:gs pos="50000">
                  <a:srgbClr val="FF0000"/>
                </a:gs>
                <a:gs pos="100000">
                  <a:srgbClr val="FF0000">
                    <a:gamma/>
                    <a:shade val="46275"/>
                    <a:invGamma/>
                  </a:srgbClr>
                </a:gs>
              </a:gsLst>
              <a:lin ang="5400000" scaled="1"/>
            </a:gradFill>
            <a:ln w="38100">
              <a:solidFill>
                <a:srgbClr val="808080"/>
              </a:solidFill>
              <a:miter lim="800000"/>
              <a:headEnd/>
              <a:tailEnd/>
            </a:ln>
            <a:effectLst/>
          </p:spPr>
          <p:txBody>
            <a:bodyPr wrap="none" anchor="ctr"/>
            <a:lstStyle/>
            <a:p>
              <a:endParaRPr lang="th-TH"/>
            </a:p>
          </p:txBody>
        </p:sp>
        <p:sp>
          <p:nvSpPr>
            <p:cNvPr id="297082" name="Text Box 122"/>
            <p:cNvSpPr txBox="1">
              <a:spLocks noChangeArrowheads="1"/>
            </p:cNvSpPr>
            <p:nvPr/>
          </p:nvSpPr>
          <p:spPr bwMode="auto">
            <a:xfrm>
              <a:off x="1637" y="129"/>
              <a:ext cx="480" cy="190"/>
            </a:xfrm>
            <a:prstGeom prst="rect">
              <a:avLst/>
            </a:prstGeom>
            <a:noFill/>
            <a:ln w="9525">
              <a:noFill/>
              <a:miter lim="800000"/>
              <a:headEnd/>
              <a:tailEnd/>
            </a:ln>
            <a:effectLst/>
          </p:spPr>
          <p:txBody>
            <a:bodyPr>
              <a:spAutoFit/>
            </a:bodyPr>
            <a:lstStyle/>
            <a:p>
              <a:pPr algn="ctr">
                <a:lnSpc>
                  <a:spcPct val="80000"/>
                </a:lnSpc>
              </a:pPr>
              <a:r>
                <a:rPr lang="en-US" sz="900" i="1">
                  <a:solidFill>
                    <a:srgbClr val="3366FF"/>
                  </a:solidFill>
                  <a:latin typeface="Times New Roman" pitchFamily="18" charset="0"/>
                </a:rPr>
                <a:t>Heat Exchanger</a:t>
              </a:r>
              <a:endParaRPr lang="th-TH" sz="900" i="1">
                <a:solidFill>
                  <a:srgbClr val="3366FF"/>
                </a:solidFill>
                <a:latin typeface="Times New Roman" pitchFamily="18" charset="0"/>
              </a:endParaRPr>
            </a:p>
          </p:txBody>
        </p:sp>
        <p:grpSp>
          <p:nvGrpSpPr>
            <p:cNvPr id="297083" name="Group 123"/>
            <p:cNvGrpSpPr>
              <a:grpSpLocks/>
            </p:cNvGrpSpPr>
            <p:nvPr/>
          </p:nvGrpSpPr>
          <p:grpSpPr bwMode="auto">
            <a:xfrm>
              <a:off x="1279" y="143"/>
              <a:ext cx="422" cy="196"/>
              <a:chOff x="1349" y="1247"/>
              <a:chExt cx="722" cy="332"/>
            </a:xfrm>
          </p:grpSpPr>
          <p:sp>
            <p:nvSpPr>
              <p:cNvPr id="297084" name="Line 124"/>
              <p:cNvSpPr>
                <a:spLocks noChangeShapeType="1"/>
              </p:cNvSpPr>
              <p:nvPr/>
            </p:nvSpPr>
            <p:spPr bwMode="auto">
              <a:xfrm>
                <a:off x="1651" y="1283"/>
                <a:ext cx="420" cy="296"/>
              </a:xfrm>
              <a:prstGeom prst="line">
                <a:avLst/>
              </a:prstGeom>
              <a:noFill/>
              <a:ln w="38100">
                <a:solidFill>
                  <a:srgbClr val="FF0000"/>
                </a:solidFill>
                <a:round/>
                <a:headEnd/>
                <a:tailEnd type="arrow" w="med" len="lg"/>
              </a:ln>
              <a:effectLst/>
            </p:spPr>
            <p:txBody>
              <a:bodyPr/>
              <a:lstStyle/>
              <a:p>
                <a:endParaRPr lang="th-TH"/>
              </a:p>
            </p:txBody>
          </p:sp>
          <p:sp>
            <p:nvSpPr>
              <p:cNvPr id="297085" name="Text Box 125"/>
              <p:cNvSpPr txBox="1">
                <a:spLocks noChangeArrowheads="1"/>
              </p:cNvSpPr>
              <p:nvPr/>
            </p:nvSpPr>
            <p:spPr bwMode="auto">
              <a:xfrm>
                <a:off x="1349" y="1247"/>
                <a:ext cx="457" cy="283"/>
              </a:xfrm>
              <a:prstGeom prst="rect">
                <a:avLst/>
              </a:prstGeom>
              <a:noFill/>
              <a:ln w="9525">
                <a:noFill/>
                <a:miter lim="800000"/>
                <a:headEnd/>
                <a:tailEnd/>
              </a:ln>
              <a:effectLst/>
            </p:spPr>
            <p:txBody>
              <a:bodyPr>
                <a:spAutoFit/>
              </a:bodyPr>
              <a:lstStyle/>
              <a:p>
                <a:pPr algn="ctr">
                  <a:spcBef>
                    <a:spcPct val="50000"/>
                  </a:spcBef>
                </a:pPr>
                <a:r>
                  <a:rPr lang="en-US" sz="1200" b="1" i="1">
                    <a:solidFill>
                      <a:srgbClr val="FF0000"/>
                    </a:solidFill>
                    <a:latin typeface="Times New Roman" pitchFamily="18" charset="0"/>
                  </a:rPr>
                  <a:t>Q</a:t>
                </a:r>
                <a:r>
                  <a:rPr lang="en-US" sz="1200" b="1" i="1" baseline="-25000">
                    <a:solidFill>
                      <a:srgbClr val="FF0000"/>
                    </a:solidFill>
                    <a:latin typeface="Times New Roman" pitchFamily="18" charset="0"/>
                  </a:rPr>
                  <a:t>in</a:t>
                </a:r>
                <a:endParaRPr lang="th-TH" sz="1200" b="1" i="1">
                  <a:solidFill>
                    <a:srgbClr val="FF0000"/>
                  </a:solidFill>
                  <a:latin typeface="Times New Roman" pitchFamily="18" charset="0"/>
                </a:endParaRPr>
              </a:p>
            </p:txBody>
          </p:sp>
        </p:grpSp>
        <p:sp>
          <p:nvSpPr>
            <p:cNvPr id="297086" name="Freeform 126"/>
            <p:cNvSpPr>
              <a:spLocks/>
            </p:cNvSpPr>
            <p:nvPr/>
          </p:nvSpPr>
          <p:spPr bwMode="auto">
            <a:xfrm rot="5400000">
              <a:off x="1982" y="474"/>
              <a:ext cx="276" cy="127"/>
            </a:xfrm>
            <a:custGeom>
              <a:avLst/>
              <a:gdLst/>
              <a:ahLst/>
              <a:cxnLst>
                <a:cxn ang="0">
                  <a:pos x="0" y="530"/>
                </a:cxn>
                <a:cxn ang="0">
                  <a:pos x="0" y="86"/>
                </a:cxn>
                <a:cxn ang="0">
                  <a:pos x="54" y="14"/>
                </a:cxn>
                <a:cxn ang="0">
                  <a:pos x="258" y="14"/>
                </a:cxn>
              </a:cxnLst>
              <a:rect l="0" t="0" r="r" b="b"/>
              <a:pathLst>
                <a:path w="258" h="530">
                  <a:moveTo>
                    <a:pt x="0" y="530"/>
                  </a:moveTo>
                  <a:lnTo>
                    <a:pt x="0" y="86"/>
                  </a:lnTo>
                  <a:cubicBezTo>
                    <a:pt x="9" y="0"/>
                    <a:pt x="11" y="26"/>
                    <a:pt x="54" y="14"/>
                  </a:cubicBezTo>
                  <a:lnTo>
                    <a:pt x="258" y="14"/>
                  </a:lnTo>
                </a:path>
              </a:pathLst>
            </a:custGeom>
            <a:noFill/>
            <a:ln w="63500">
              <a:solidFill>
                <a:srgbClr val="FF0000"/>
              </a:solidFill>
              <a:round/>
              <a:headEnd/>
              <a:tailEnd type="arrow" w="sm" len="sm"/>
            </a:ln>
            <a:effectLst/>
          </p:spPr>
          <p:txBody>
            <a:bodyPr/>
            <a:lstStyle/>
            <a:p>
              <a:endParaRPr lang="th-TH"/>
            </a:p>
          </p:txBody>
        </p:sp>
        <p:grpSp>
          <p:nvGrpSpPr>
            <p:cNvPr id="297087" name="Group 127"/>
            <p:cNvGrpSpPr>
              <a:grpSpLocks/>
            </p:cNvGrpSpPr>
            <p:nvPr/>
          </p:nvGrpSpPr>
          <p:grpSpPr bwMode="auto">
            <a:xfrm>
              <a:off x="2128" y="401"/>
              <a:ext cx="353" cy="162"/>
              <a:chOff x="2170" y="279"/>
              <a:chExt cx="353" cy="162"/>
            </a:xfrm>
          </p:grpSpPr>
          <p:grpSp>
            <p:nvGrpSpPr>
              <p:cNvPr id="297088" name="Group 128"/>
              <p:cNvGrpSpPr>
                <a:grpSpLocks/>
              </p:cNvGrpSpPr>
              <p:nvPr/>
            </p:nvGrpSpPr>
            <p:grpSpPr bwMode="auto">
              <a:xfrm>
                <a:off x="2363" y="279"/>
                <a:ext cx="160" cy="162"/>
                <a:chOff x="362" y="472"/>
                <a:chExt cx="160" cy="162"/>
              </a:xfrm>
            </p:grpSpPr>
            <p:sp>
              <p:nvSpPr>
                <p:cNvPr id="297089" name="Rectangle 129"/>
                <p:cNvSpPr>
                  <a:spLocks noChangeArrowheads="1"/>
                </p:cNvSpPr>
                <p:nvPr/>
              </p:nvSpPr>
              <p:spPr bwMode="auto">
                <a:xfrm>
                  <a:off x="364" y="494"/>
                  <a:ext cx="144" cy="124"/>
                </a:xfrm>
                <a:prstGeom prst="rect">
                  <a:avLst/>
                </a:prstGeom>
                <a:noFill/>
                <a:ln w="9525">
                  <a:noFill/>
                  <a:miter lim="800000"/>
                  <a:headEnd/>
                  <a:tailEnd/>
                </a:ln>
                <a:effectLst/>
              </p:spPr>
              <p:txBody>
                <a:bodyPr>
                  <a:spAutoFit/>
                </a:bodyPr>
                <a:lstStyle/>
                <a:p>
                  <a:pPr>
                    <a:lnSpc>
                      <a:spcPct val="80000"/>
                    </a:lnSpc>
                  </a:pPr>
                  <a:r>
                    <a:rPr lang="en-US" sz="900" b="1" i="1">
                      <a:solidFill>
                        <a:srgbClr val="3366FF"/>
                      </a:solidFill>
                      <a:latin typeface="Times New Roman" pitchFamily="18" charset="0"/>
                    </a:rPr>
                    <a:t>3</a:t>
                  </a:r>
                  <a:endParaRPr lang="th-TH" sz="900" b="1" i="1">
                    <a:solidFill>
                      <a:srgbClr val="3366FF"/>
                    </a:solidFill>
                    <a:latin typeface="Times New Roman" pitchFamily="18" charset="0"/>
                  </a:endParaRPr>
                </a:p>
              </p:txBody>
            </p:sp>
            <p:sp>
              <p:nvSpPr>
                <p:cNvPr id="297090" name="Oval 130"/>
                <p:cNvSpPr>
                  <a:spLocks noChangeArrowheads="1"/>
                </p:cNvSpPr>
                <p:nvPr/>
              </p:nvSpPr>
              <p:spPr bwMode="auto">
                <a:xfrm>
                  <a:off x="362" y="472"/>
                  <a:ext cx="160" cy="162"/>
                </a:xfrm>
                <a:prstGeom prst="ellipse">
                  <a:avLst/>
                </a:prstGeom>
                <a:noFill/>
                <a:ln w="9525">
                  <a:solidFill>
                    <a:schemeClr val="tx1"/>
                  </a:solidFill>
                  <a:round/>
                  <a:headEnd/>
                  <a:tailEnd/>
                </a:ln>
                <a:effectLst/>
              </p:spPr>
              <p:txBody>
                <a:bodyPr wrap="none" anchor="ctr"/>
                <a:lstStyle/>
                <a:p>
                  <a:endParaRPr lang="th-TH"/>
                </a:p>
              </p:txBody>
            </p:sp>
          </p:grpSp>
          <p:sp>
            <p:nvSpPr>
              <p:cNvPr id="297091" name="Line 131"/>
              <p:cNvSpPr>
                <a:spLocks noChangeShapeType="1"/>
              </p:cNvSpPr>
              <p:nvPr/>
            </p:nvSpPr>
            <p:spPr bwMode="auto">
              <a:xfrm flipH="1">
                <a:off x="2170" y="356"/>
                <a:ext cx="194" cy="0"/>
              </a:xfrm>
              <a:prstGeom prst="line">
                <a:avLst/>
              </a:prstGeom>
              <a:noFill/>
              <a:ln w="9525">
                <a:solidFill>
                  <a:schemeClr val="tx1"/>
                </a:solidFill>
                <a:round/>
                <a:headEnd/>
                <a:tailEnd/>
              </a:ln>
              <a:effectLst/>
            </p:spPr>
            <p:txBody>
              <a:bodyPr/>
              <a:lstStyle/>
              <a:p>
                <a:endParaRPr lang="th-TH"/>
              </a:p>
            </p:txBody>
          </p:sp>
        </p:grpSp>
      </p:grpSp>
      <p:grpSp>
        <p:nvGrpSpPr>
          <p:cNvPr id="297092" name="Group 132"/>
          <p:cNvGrpSpPr>
            <a:grpSpLocks/>
          </p:cNvGrpSpPr>
          <p:nvPr/>
        </p:nvGrpSpPr>
        <p:grpSpPr bwMode="auto">
          <a:xfrm>
            <a:off x="5105400" y="963613"/>
            <a:ext cx="1557338" cy="2238375"/>
            <a:chOff x="576" y="673"/>
            <a:chExt cx="957" cy="1410"/>
          </a:xfrm>
        </p:grpSpPr>
        <p:sp>
          <p:nvSpPr>
            <p:cNvPr id="297093" name="Rectangle 133"/>
            <p:cNvSpPr>
              <a:spLocks noChangeArrowheads="1"/>
            </p:cNvSpPr>
            <p:nvPr/>
          </p:nvSpPr>
          <p:spPr bwMode="auto">
            <a:xfrm flipH="1">
              <a:off x="1263" y="1184"/>
              <a:ext cx="270" cy="102"/>
            </a:xfrm>
            <a:prstGeom prst="rect">
              <a:avLst/>
            </a:prstGeom>
            <a:gradFill rotWithShape="1">
              <a:gsLst>
                <a:gs pos="0">
                  <a:srgbClr val="008000">
                    <a:gamma/>
                    <a:shade val="60392"/>
                    <a:invGamma/>
                  </a:srgbClr>
                </a:gs>
                <a:gs pos="50000">
                  <a:srgbClr val="008000"/>
                </a:gs>
                <a:gs pos="100000">
                  <a:srgbClr val="008000">
                    <a:gamma/>
                    <a:shade val="60392"/>
                    <a:invGamma/>
                  </a:srgbClr>
                </a:gs>
              </a:gsLst>
              <a:lin ang="5400000" scaled="1"/>
            </a:gradFill>
            <a:ln w="9525">
              <a:noFill/>
              <a:miter lim="800000"/>
              <a:headEnd/>
              <a:tailEnd/>
            </a:ln>
            <a:effectLst/>
          </p:spPr>
          <p:txBody>
            <a:bodyPr wrap="none" anchor="ctr"/>
            <a:lstStyle/>
            <a:p>
              <a:endParaRPr lang="th-TH"/>
            </a:p>
          </p:txBody>
        </p:sp>
        <p:grpSp>
          <p:nvGrpSpPr>
            <p:cNvPr id="297094" name="Group 134"/>
            <p:cNvGrpSpPr>
              <a:grpSpLocks/>
            </p:cNvGrpSpPr>
            <p:nvPr/>
          </p:nvGrpSpPr>
          <p:grpSpPr bwMode="auto">
            <a:xfrm>
              <a:off x="576" y="673"/>
              <a:ext cx="792" cy="1410"/>
              <a:chOff x="144" y="289"/>
              <a:chExt cx="792" cy="1410"/>
            </a:xfrm>
          </p:grpSpPr>
          <p:grpSp>
            <p:nvGrpSpPr>
              <p:cNvPr id="297095" name="Group 135"/>
              <p:cNvGrpSpPr>
                <a:grpSpLocks/>
              </p:cNvGrpSpPr>
              <p:nvPr/>
            </p:nvGrpSpPr>
            <p:grpSpPr bwMode="auto">
              <a:xfrm>
                <a:off x="144" y="289"/>
                <a:ext cx="792" cy="1129"/>
                <a:chOff x="582" y="679"/>
                <a:chExt cx="792" cy="1129"/>
              </a:xfrm>
            </p:grpSpPr>
            <p:grpSp>
              <p:nvGrpSpPr>
                <p:cNvPr id="297096" name="Group 136"/>
                <p:cNvGrpSpPr>
                  <a:grpSpLocks/>
                </p:cNvGrpSpPr>
                <p:nvPr/>
              </p:nvGrpSpPr>
              <p:grpSpPr bwMode="auto">
                <a:xfrm flipH="1">
                  <a:off x="582" y="897"/>
                  <a:ext cx="690" cy="734"/>
                  <a:chOff x="1041" y="2057"/>
                  <a:chExt cx="1180" cy="1245"/>
                </a:xfrm>
              </p:grpSpPr>
              <p:sp>
                <p:nvSpPr>
                  <p:cNvPr id="297097" name="AutoShape 137"/>
                  <p:cNvSpPr>
                    <a:spLocks noChangeArrowheads="1"/>
                  </p:cNvSpPr>
                  <p:nvPr/>
                </p:nvSpPr>
                <p:spPr bwMode="auto">
                  <a:xfrm rot="5400000">
                    <a:off x="1046" y="2052"/>
                    <a:ext cx="1170" cy="1180"/>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gradFill rotWithShape="1">
                    <a:gsLst>
                      <a:gs pos="0">
                        <a:srgbClr val="008000"/>
                      </a:gs>
                      <a:gs pos="50000">
                        <a:srgbClr val="008000">
                          <a:gamma/>
                          <a:tint val="41176"/>
                          <a:invGamma/>
                        </a:srgbClr>
                      </a:gs>
                      <a:gs pos="100000">
                        <a:srgbClr val="008000"/>
                      </a:gs>
                    </a:gsLst>
                    <a:lin ang="0" scaled="1"/>
                  </a:gradFill>
                  <a:ln w="63500">
                    <a:solidFill>
                      <a:srgbClr val="008000"/>
                    </a:solidFill>
                    <a:miter lim="800000"/>
                    <a:headEnd/>
                    <a:tailEnd/>
                  </a:ln>
                  <a:effectLst/>
                </p:spPr>
                <p:txBody>
                  <a:bodyPr wrap="none" anchor="ctr"/>
                  <a:lstStyle/>
                  <a:p>
                    <a:endParaRPr lang="th-TH"/>
                  </a:p>
                </p:txBody>
              </p:sp>
              <p:grpSp>
                <p:nvGrpSpPr>
                  <p:cNvPr id="297098" name="Group 138"/>
                  <p:cNvGrpSpPr>
                    <a:grpSpLocks/>
                  </p:cNvGrpSpPr>
                  <p:nvPr/>
                </p:nvGrpSpPr>
                <p:grpSpPr bwMode="auto">
                  <a:xfrm>
                    <a:off x="2045" y="3142"/>
                    <a:ext cx="137" cy="160"/>
                    <a:chOff x="2176" y="2953"/>
                    <a:chExt cx="137" cy="160"/>
                  </a:xfrm>
                </p:grpSpPr>
                <p:sp>
                  <p:nvSpPr>
                    <p:cNvPr id="297099" name="Rectangle 139"/>
                    <p:cNvSpPr>
                      <a:spLocks noChangeArrowheads="1"/>
                    </p:cNvSpPr>
                    <p:nvPr/>
                  </p:nvSpPr>
                  <p:spPr bwMode="auto">
                    <a:xfrm>
                      <a:off x="2185" y="2953"/>
                      <a:ext cx="128" cy="160"/>
                    </a:xfrm>
                    <a:prstGeom prst="rect">
                      <a:avLst/>
                    </a:prstGeom>
                    <a:gradFill rotWithShape="1">
                      <a:gsLst>
                        <a:gs pos="0">
                          <a:srgbClr val="008000"/>
                        </a:gs>
                        <a:gs pos="50000">
                          <a:srgbClr val="008000">
                            <a:gamma/>
                            <a:tint val="41176"/>
                            <a:invGamma/>
                          </a:srgbClr>
                        </a:gs>
                        <a:gs pos="100000">
                          <a:srgbClr val="008000"/>
                        </a:gs>
                      </a:gsLst>
                      <a:lin ang="0" scaled="1"/>
                    </a:gradFill>
                    <a:ln w="9525">
                      <a:noFill/>
                      <a:miter lim="800000"/>
                      <a:headEnd/>
                      <a:tailEnd/>
                    </a:ln>
                    <a:effectLst/>
                  </p:spPr>
                  <p:txBody>
                    <a:bodyPr wrap="none" anchor="ctr"/>
                    <a:lstStyle/>
                    <a:p>
                      <a:endParaRPr lang="th-TH"/>
                    </a:p>
                  </p:txBody>
                </p:sp>
                <p:sp>
                  <p:nvSpPr>
                    <p:cNvPr id="297100" name="Freeform 140"/>
                    <p:cNvSpPr>
                      <a:spLocks/>
                    </p:cNvSpPr>
                    <p:nvPr/>
                  </p:nvSpPr>
                  <p:spPr bwMode="auto">
                    <a:xfrm>
                      <a:off x="2176" y="2972"/>
                      <a:ext cx="136" cy="140"/>
                    </a:xfrm>
                    <a:custGeom>
                      <a:avLst/>
                      <a:gdLst/>
                      <a:ahLst/>
                      <a:cxnLst>
                        <a:cxn ang="0">
                          <a:pos x="0" y="0"/>
                        </a:cxn>
                        <a:cxn ang="0">
                          <a:pos x="0" y="140"/>
                        </a:cxn>
                        <a:cxn ang="0">
                          <a:pos x="136" y="140"/>
                        </a:cxn>
                        <a:cxn ang="0">
                          <a:pos x="136" y="36"/>
                        </a:cxn>
                      </a:cxnLst>
                      <a:rect l="0" t="0" r="r" b="b"/>
                      <a:pathLst>
                        <a:path w="136" h="140">
                          <a:moveTo>
                            <a:pt x="0" y="0"/>
                          </a:moveTo>
                          <a:lnTo>
                            <a:pt x="0" y="140"/>
                          </a:lnTo>
                          <a:lnTo>
                            <a:pt x="136" y="140"/>
                          </a:lnTo>
                          <a:lnTo>
                            <a:pt x="136" y="36"/>
                          </a:lnTo>
                        </a:path>
                      </a:pathLst>
                    </a:custGeom>
                    <a:gradFill rotWithShape="1">
                      <a:gsLst>
                        <a:gs pos="0">
                          <a:srgbClr val="008000"/>
                        </a:gs>
                        <a:gs pos="50000">
                          <a:srgbClr val="008000">
                            <a:gamma/>
                            <a:tint val="41176"/>
                            <a:invGamma/>
                          </a:srgbClr>
                        </a:gs>
                        <a:gs pos="100000">
                          <a:srgbClr val="008000"/>
                        </a:gs>
                      </a:gsLst>
                      <a:lin ang="0" scaled="1"/>
                    </a:gradFill>
                    <a:ln w="63500">
                      <a:solidFill>
                        <a:srgbClr val="008000"/>
                      </a:solidFill>
                      <a:round/>
                      <a:headEnd/>
                      <a:tailEnd/>
                    </a:ln>
                    <a:effectLst/>
                  </p:spPr>
                  <p:txBody>
                    <a:bodyPr/>
                    <a:lstStyle/>
                    <a:p>
                      <a:endParaRPr lang="th-TH"/>
                    </a:p>
                  </p:txBody>
                </p:sp>
              </p:grpSp>
              <p:grpSp>
                <p:nvGrpSpPr>
                  <p:cNvPr id="297101" name="Group 141"/>
                  <p:cNvGrpSpPr>
                    <a:grpSpLocks/>
                  </p:cNvGrpSpPr>
                  <p:nvPr/>
                </p:nvGrpSpPr>
                <p:grpSpPr bwMode="auto">
                  <a:xfrm rot="10800000">
                    <a:off x="1096" y="2217"/>
                    <a:ext cx="137" cy="160"/>
                    <a:chOff x="2176" y="2953"/>
                    <a:chExt cx="137" cy="160"/>
                  </a:xfrm>
                </p:grpSpPr>
                <p:sp>
                  <p:nvSpPr>
                    <p:cNvPr id="297102" name="Rectangle 142"/>
                    <p:cNvSpPr>
                      <a:spLocks noChangeArrowheads="1"/>
                    </p:cNvSpPr>
                    <p:nvPr/>
                  </p:nvSpPr>
                  <p:spPr bwMode="auto">
                    <a:xfrm>
                      <a:off x="2185" y="2953"/>
                      <a:ext cx="128" cy="160"/>
                    </a:xfrm>
                    <a:prstGeom prst="rect">
                      <a:avLst/>
                    </a:prstGeom>
                    <a:gradFill rotWithShape="1">
                      <a:gsLst>
                        <a:gs pos="0">
                          <a:srgbClr val="008000"/>
                        </a:gs>
                        <a:gs pos="50000">
                          <a:srgbClr val="008000">
                            <a:gamma/>
                            <a:tint val="41176"/>
                            <a:invGamma/>
                          </a:srgbClr>
                        </a:gs>
                        <a:gs pos="100000">
                          <a:srgbClr val="008000"/>
                        </a:gs>
                      </a:gsLst>
                      <a:lin ang="0" scaled="1"/>
                    </a:gradFill>
                    <a:ln w="9525">
                      <a:noFill/>
                      <a:miter lim="800000"/>
                      <a:headEnd/>
                      <a:tailEnd/>
                    </a:ln>
                    <a:effectLst/>
                  </p:spPr>
                  <p:txBody>
                    <a:bodyPr wrap="none" anchor="ctr"/>
                    <a:lstStyle/>
                    <a:p>
                      <a:endParaRPr lang="th-TH"/>
                    </a:p>
                  </p:txBody>
                </p:sp>
                <p:sp>
                  <p:nvSpPr>
                    <p:cNvPr id="297103" name="Freeform 143"/>
                    <p:cNvSpPr>
                      <a:spLocks/>
                    </p:cNvSpPr>
                    <p:nvPr/>
                  </p:nvSpPr>
                  <p:spPr bwMode="auto">
                    <a:xfrm flipH="1">
                      <a:off x="2176" y="2972"/>
                      <a:ext cx="136" cy="140"/>
                    </a:xfrm>
                    <a:custGeom>
                      <a:avLst/>
                      <a:gdLst/>
                      <a:ahLst/>
                      <a:cxnLst>
                        <a:cxn ang="0">
                          <a:pos x="0" y="0"/>
                        </a:cxn>
                        <a:cxn ang="0">
                          <a:pos x="0" y="140"/>
                        </a:cxn>
                        <a:cxn ang="0">
                          <a:pos x="136" y="140"/>
                        </a:cxn>
                        <a:cxn ang="0">
                          <a:pos x="136" y="36"/>
                        </a:cxn>
                      </a:cxnLst>
                      <a:rect l="0" t="0" r="r" b="b"/>
                      <a:pathLst>
                        <a:path w="136" h="140">
                          <a:moveTo>
                            <a:pt x="0" y="0"/>
                          </a:moveTo>
                          <a:lnTo>
                            <a:pt x="0" y="140"/>
                          </a:lnTo>
                          <a:lnTo>
                            <a:pt x="136" y="140"/>
                          </a:lnTo>
                          <a:lnTo>
                            <a:pt x="136" y="36"/>
                          </a:lnTo>
                        </a:path>
                      </a:pathLst>
                    </a:custGeom>
                    <a:gradFill rotWithShape="1">
                      <a:gsLst>
                        <a:gs pos="0">
                          <a:srgbClr val="008000"/>
                        </a:gs>
                        <a:gs pos="50000">
                          <a:srgbClr val="008000">
                            <a:gamma/>
                            <a:tint val="41176"/>
                            <a:invGamma/>
                          </a:srgbClr>
                        </a:gs>
                        <a:gs pos="100000">
                          <a:srgbClr val="008000"/>
                        </a:gs>
                      </a:gsLst>
                      <a:lin ang="0" scaled="1"/>
                    </a:gradFill>
                    <a:ln w="63500">
                      <a:solidFill>
                        <a:srgbClr val="008000"/>
                      </a:solidFill>
                      <a:round/>
                      <a:headEnd/>
                      <a:tailEnd/>
                    </a:ln>
                    <a:effectLst/>
                  </p:spPr>
                  <p:txBody>
                    <a:bodyPr/>
                    <a:lstStyle/>
                    <a:p>
                      <a:endParaRPr lang="th-TH"/>
                    </a:p>
                  </p:txBody>
                </p:sp>
              </p:grpSp>
            </p:grpSp>
            <p:sp>
              <p:nvSpPr>
                <p:cNvPr id="297104" name="Freeform 144"/>
                <p:cNvSpPr>
                  <a:spLocks/>
                </p:cNvSpPr>
                <p:nvPr/>
              </p:nvSpPr>
              <p:spPr bwMode="auto">
                <a:xfrm>
                  <a:off x="1202" y="679"/>
                  <a:ext cx="168" cy="312"/>
                </a:xfrm>
                <a:custGeom>
                  <a:avLst/>
                  <a:gdLst/>
                  <a:ahLst/>
                  <a:cxnLst>
                    <a:cxn ang="0">
                      <a:pos x="0" y="530"/>
                    </a:cxn>
                    <a:cxn ang="0">
                      <a:pos x="0" y="86"/>
                    </a:cxn>
                    <a:cxn ang="0">
                      <a:pos x="54" y="14"/>
                    </a:cxn>
                    <a:cxn ang="0">
                      <a:pos x="258" y="14"/>
                    </a:cxn>
                  </a:cxnLst>
                  <a:rect l="0" t="0" r="r" b="b"/>
                  <a:pathLst>
                    <a:path w="258" h="530">
                      <a:moveTo>
                        <a:pt x="0" y="530"/>
                      </a:moveTo>
                      <a:lnTo>
                        <a:pt x="0" y="86"/>
                      </a:lnTo>
                      <a:cubicBezTo>
                        <a:pt x="9" y="0"/>
                        <a:pt x="11" y="26"/>
                        <a:pt x="54" y="14"/>
                      </a:cubicBezTo>
                      <a:lnTo>
                        <a:pt x="258" y="14"/>
                      </a:lnTo>
                    </a:path>
                  </a:pathLst>
                </a:custGeom>
                <a:noFill/>
                <a:ln w="63500">
                  <a:solidFill>
                    <a:srgbClr val="000080"/>
                  </a:solidFill>
                  <a:round/>
                  <a:headEnd/>
                  <a:tailEnd type="arrow" w="sm" len="sm"/>
                </a:ln>
                <a:effectLst/>
              </p:spPr>
              <p:txBody>
                <a:bodyPr/>
                <a:lstStyle/>
                <a:p>
                  <a:endParaRPr lang="th-TH"/>
                </a:p>
              </p:txBody>
            </p:sp>
            <p:sp>
              <p:nvSpPr>
                <p:cNvPr id="297105" name="Freeform 145"/>
                <p:cNvSpPr>
                  <a:spLocks/>
                </p:cNvSpPr>
                <p:nvPr/>
              </p:nvSpPr>
              <p:spPr bwMode="auto">
                <a:xfrm rot="16200000">
                  <a:off x="901" y="1335"/>
                  <a:ext cx="198" cy="748"/>
                </a:xfrm>
                <a:custGeom>
                  <a:avLst/>
                  <a:gdLst/>
                  <a:ahLst/>
                  <a:cxnLst>
                    <a:cxn ang="0">
                      <a:pos x="0" y="530"/>
                    </a:cxn>
                    <a:cxn ang="0">
                      <a:pos x="0" y="86"/>
                    </a:cxn>
                    <a:cxn ang="0">
                      <a:pos x="54" y="14"/>
                    </a:cxn>
                    <a:cxn ang="0">
                      <a:pos x="258" y="14"/>
                    </a:cxn>
                  </a:cxnLst>
                  <a:rect l="0" t="0" r="r" b="b"/>
                  <a:pathLst>
                    <a:path w="258" h="530">
                      <a:moveTo>
                        <a:pt x="0" y="530"/>
                      </a:moveTo>
                      <a:lnTo>
                        <a:pt x="0" y="86"/>
                      </a:lnTo>
                      <a:cubicBezTo>
                        <a:pt x="9" y="0"/>
                        <a:pt x="11" y="26"/>
                        <a:pt x="54" y="14"/>
                      </a:cubicBezTo>
                      <a:lnTo>
                        <a:pt x="258" y="14"/>
                      </a:lnTo>
                    </a:path>
                  </a:pathLst>
                </a:custGeom>
                <a:noFill/>
                <a:ln w="63500">
                  <a:solidFill>
                    <a:srgbClr val="3366FF"/>
                  </a:solidFill>
                  <a:round/>
                  <a:headEnd/>
                  <a:tailEnd type="arrow" w="sm" len="sm"/>
                </a:ln>
                <a:effectLst/>
              </p:spPr>
              <p:txBody>
                <a:bodyPr/>
                <a:lstStyle/>
                <a:p>
                  <a:endParaRPr lang="th-TH"/>
                </a:p>
              </p:txBody>
            </p:sp>
          </p:grpSp>
          <p:grpSp>
            <p:nvGrpSpPr>
              <p:cNvPr id="297106" name="Group 146"/>
              <p:cNvGrpSpPr>
                <a:grpSpLocks/>
              </p:cNvGrpSpPr>
              <p:nvPr/>
            </p:nvGrpSpPr>
            <p:grpSpPr bwMode="auto">
              <a:xfrm>
                <a:off x="492" y="346"/>
                <a:ext cx="324" cy="162"/>
                <a:chOff x="362" y="472"/>
                <a:chExt cx="324" cy="162"/>
              </a:xfrm>
            </p:grpSpPr>
            <p:grpSp>
              <p:nvGrpSpPr>
                <p:cNvPr id="297107" name="Group 147"/>
                <p:cNvGrpSpPr>
                  <a:grpSpLocks/>
                </p:cNvGrpSpPr>
                <p:nvPr/>
              </p:nvGrpSpPr>
              <p:grpSpPr bwMode="auto">
                <a:xfrm>
                  <a:off x="362" y="472"/>
                  <a:ext cx="160" cy="162"/>
                  <a:chOff x="362" y="472"/>
                  <a:chExt cx="160" cy="162"/>
                </a:xfrm>
              </p:grpSpPr>
              <p:sp>
                <p:nvSpPr>
                  <p:cNvPr id="297108" name="Rectangle 148"/>
                  <p:cNvSpPr>
                    <a:spLocks noChangeArrowheads="1"/>
                  </p:cNvSpPr>
                  <p:nvPr/>
                </p:nvSpPr>
                <p:spPr bwMode="auto">
                  <a:xfrm>
                    <a:off x="364" y="494"/>
                    <a:ext cx="144" cy="127"/>
                  </a:xfrm>
                  <a:prstGeom prst="rect">
                    <a:avLst/>
                  </a:prstGeom>
                  <a:noFill/>
                  <a:ln w="9525">
                    <a:noFill/>
                    <a:miter lim="800000"/>
                    <a:headEnd/>
                    <a:tailEnd/>
                  </a:ln>
                  <a:effectLst/>
                </p:spPr>
                <p:txBody>
                  <a:bodyPr>
                    <a:spAutoFit/>
                  </a:bodyPr>
                  <a:lstStyle/>
                  <a:p>
                    <a:pPr>
                      <a:lnSpc>
                        <a:spcPct val="80000"/>
                      </a:lnSpc>
                    </a:pPr>
                    <a:r>
                      <a:rPr lang="en-US" sz="900" b="1" i="1">
                        <a:solidFill>
                          <a:srgbClr val="3366FF"/>
                        </a:solidFill>
                        <a:latin typeface="Times New Roman" pitchFamily="18" charset="0"/>
                      </a:rPr>
                      <a:t>2</a:t>
                    </a:r>
                    <a:endParaRPr lang="th-TH" sz="900" b="1" i="1">
                      <a:solidFill>
                        <a:srgbClr val="3366FF"/>
                      </a:solidFill>
                      <a:latin typeface="Times New Roman" pitchFamily="18" charset="0"/>
                    </a:endParaRPr>
                  </a:p>
                </p:txBody>
              </p:sp>
              <p:sp>
                <p:nvSpPr>
                  <p:cNvPr id="297109" name="Oval 149"/>
                  <p:cNvSpPr>
                    <a:spLocks noChangeArrowheads="1"/>
                  </p:cNvSpPr>
                  <p:nvPr/>
                </p:nvSpPr>
                <p:spPr bwMode="auto">
                  <a:xfrm>
                    <a:off x="362" y="472"/>
                    <a:ext cx="160" cy="162"/>
                  </a:xfrm>
                  <a:prstGeom prst="ellipse">
                    <a:avLst/>
                  </a:prstGeom>
                  <a:noFill/>
                  <a:ln w="9525">
                    <a:solidFill>
                      <a:schemeClr val="tx1"/>
                    </a:solidFill>
                    <a:round/>
                    <a:headEnd/>
                    <a:tailEnd/>
                  </a:ln>
                  <a:effectLst/>
                </p:spPr>
                <p:txBody>
                  <a:bodyPr wrap="none" anchor="ctr"/>
                  <a:lstStyle/>
                  <a:p>
                    <a:endParaRPr lang="th-TH"/>
                  </a:p>
                </p:txBody>
              </p:sp>
            </p:grpSp>
            <p:sp>
              <p:nvSpPr>
                <p:cNvPr id="297110" name="Line 150"/>
                <p:cNvSpPr>
                  <a:spLocks noChangeShapeType="1"/>
                </p:cNvSpPr>
                <p:nvPr/>
              </p:nvSpPr>
              <p:spPr bwMode="auto">
                <a:xfrm>
                  <a:off x="518" y="554"/>
                  <a:ext cx="168" cy="0"/>
                </a:xfrm>
                <a:prstGeom prst="line">
                  <a:avLst/>
                </a:prstGeom>
                <a:noFill/>
                <a:ln w="9525">
                  <a:solidFill>
                    <a:schemeClr val="tx1"/>
                  </a:solidFill>
                  <a:round/>
                  <a:headEnd/>
                  <a:tailEnd/>
                </a:ln>
                <a:effectLst/>
              </p:spPr>
              <p:txBody>
                <a:bodyPr/>
                <a:lstStyle/>
                <a:p>
                  <a:endParaRPr lang="th-TH"/>
                </a:p>
              </p:txBody>
            </p:sp>
          </p:grpSp>
          <p:grpSp>
            <p:nvGrpSpPr>
              <p:cNvPr id="297111" name="Group 151"/>
              <p:cNvGrpSpPr>
                <a:grpSpLocks/>
              </p:cNvGrpSpPr>
              <p:nvPr/>
            </p:nvGrpSpPr>
            <p:grpSpPr bwMode="auto">
              <a:xfrm>
                <a:off x="409" y="1382"/>
                <a:ext cx="160" cy="317"/>
                <a:chOff x="937" y="1742"/>
                <a:chExt cx="160" cy="353"/>
              </a:xfrm>
            </p:grpSpPr>
            <p:grpSp>
              <p:nvGrpSpPr>
                <p:cNvPr id="297112" name="Group 152"/>
                <p:cNvGrpSpPr>
                  <a:grpSpLocks/>
                </p:cNvGrpSpPr>
                <p:nvPr/>
              </p:nvGrpSpPr>
              <p:grpSpPr bwMode="auto">
                <a:xfrm>
                  <a:off x="937" y="1931"/>
                  <a:ext cx="160" cy="164"/>
                  <a:chOff x="362" y="472"/>
                  <a:chExt cx="160" cy="164"/>
                </a:xfrm>
              </p:grpSpPr>
              <p:sp>
                <p:nvSpPr>
                  <p:cNvPr id="297113" name="Rectangle 153"/>
                  <p:cNvSpPr>
                    <a:spLocks noChangeArrowheads="1"/>
                  </p:cNvSpPr>
                  <p:nvPr/>
                </p:nvSpPr>
                <p:spPr bwMode="auto">
                  <a:xfrm>
                    <a:off x="364" y="494"/>
                    <a:ext cx="144" cy="142"/>
                  </a:xfrm>
                  <a:prstGeom prst="rect">
                    <a:avLst/>
                  </a:prstGeom>
                  <a:noFill/>
                  <a:ln w="9525">
                    <a:noFill/>
                    <a:miter lim="800000"/>
                    <a:headEnd/>
                    <a:tailEnd/>
                  </a:ln>
                  <a:effectLst/>
                </p:spPr>
                <p:txBody>
                  <a:bodyPr>
                    <a:spAutoFit/>
                  </a:bodyPr>
                  <a:lstStyle/>
                  <a:p>
                    <a:pPr>
                      <a:lnSpc>
                        <a:spcPct val="80000"/>
                      </a:lnSpc>
                    </a:pPr>
                    <a:r>
                      <a:rPr lang="en-US" sz="900" b="1" i="1">
                        <a:solidFill>
                          <a:srgbClr val="3366FF"/>
                        </a:solidFill>
                        <a:latin typeface="Times New Roman" pitchFamily="18" charset="0"/>
                      </a:rPr>
                      <a:t>1</a:t>
                    </a:r>
                    <a:endParaRPr lang="th-TH" sz="900" b="1" i="1">
                      <a:solidFill>
                        <a:srgbClr val="3366FF"/>
                      </a:solidFill>
                      <a:latin typeface="Times New Roman" pitchFamily="18" charset="0"/>
                    </a:endParaRPr>
                  </a:p>
                </p:txBody>
              </p:sp>
              <p:sp>
                <p:nvSpPr>
                  <p:cNvPr id="297114" name="Oval 154"/>
                  <p:cNvSpPr>
                    <a:spLocks noChangeArrowheads="1"/>
                  </p:cNvSpPr>
                  <p:nvPr/>
                </p:nvSpPr>
                <p:spPr bwMode="auto">
                  <a:xfrm>
                    <a:off x="362" y="472"/>
                    <a:ext cx="160" cy="162"/>
                  </a:xfrm>
                  <a:prstGeom prst="ellipse">
                    <a:avLst/>
                  </a:prstGeom>
                  <a:noFill/>
                  <a:ln w="9525">
                    <a:solidFill>
                      <a:schemeClr val="tx1"/>
                    </a:solidFill>
                    <a:round/>
                    <a:headEnd/>
                    <a:tailEnd/>
                  </a:ln>
                  <a:effectLst/>
                </p:spPr>
                <p:txBody>
                  <a:bodyPr wrap="none" anchor="ctr"/>
                  <a:lstStyle/>
                  <a:p>
                    <a:endParaRPr lang="th-TH"/>
                  </a:p>
                </p:txBody>
              </p:sp>
            </p:grpSp>
            <p:sp>
              <p:nvSpPr>
                <p:cNvPr id="297115" name="Line 155"/>
                <p:cNvSpPr>
                  <a:spLocks noChangeShapeType="1"/>
                </p:cNvSpPr>
                <p:nvPr/>
              </p:nvSpPr>
              <p:spPr bwMode="auto">
                <a:xfrm flipV="1">
                  <a:off x="1018" y="1742"/>
                  <a:ext cx="0" cy="190"/>
                </a:xfrm>
                <a:prstGeom prst="line">
                  <a:avLst/>
                </a:prstGeom>
                <a:noFill/>
                <a:ln w="9525">
                  <a:solidFill>
                    <a:schemeClr val="tx1"/>
                  </a:solidFill>
                  <a:round/>
                  <a:headEnd/>
                  <a:tailEnd/>
                </a:ln>
                <a:effectLst/>
              </p:spPr>
              <p:txBody>
                <a:bodyPr/>
                <a:lstStyle/>
                <a:p>
                  <a:endParaRPr lang="th-TH"/>
                </a:p>
              </p:txBody>
            </p:sp>
          </p:grpSp>
          <p:sp>
            <p:nvSpPr>
              <p:cNvPr id="297116" name="Text Box 156"/>
              <p:cNvSpPr txBox="1">
                <a:spLocks noChangeArrowheads="1"/>
              </p:cNvSpPr>
              <p:nvPr/>
            </p:nvSpPr>
            <p:spPr bwMode="auto">
              <a:xfrm>
                <a:off x="245" y="783"/>
                <a:ext cx="480" cy="144"/>
              </a:xfrm>
              <a:prstGeom prst="rect">
                <a:avLst/>
              </a:prstGeom>
              <a:noFill/>
              <a:ln w="9525">
                <a:noFill/>
                <a:miter lim="800000"/>
                <a:headEnd/>
                <a:tailEnd/>
              </a:ln>
              <a:effectLst/>
            </p:spPr>
            <p:txBody>
              <a:bodyPr>
                <a:spAutoFit/>
              </a:bodyPr>
              <a:lstStyle/>
              <a:p>
                <a:pPr algn="ctr">
                  <a:spcBef>
                    <a:spcPct val="50000"/>
                  </a:spcBef>
                </a:pPr>
                <a:r>
                  <a:rPr lang="en-US" sz="900" i="1">
                    <a:solidFill>
                      <a:srgbClr val="3366FF"/>
                    </a:solidFill>
                    <a:latin typeface="Times New Roman" pitchFamily="18" charset="0"/>
                  </a:rPr>
                  <a:t>Compressor</a:t>
                </a:r>
                <a:endParaRPr lang="th-TH" sz="900" i="1">
                  <a:solidFill>
                    <a:srgbClr val="3366FF"/>
                  </a:solidFill>
                  <a:latin typeface="Times New Roman" pitchFamily="18" charset="0"/>
                </a:endParaRPr>
              </a:p>
            </p:txBody>
          </p:sp>
        </p:grpSp>
      </p:grpSp>
      <p:grpSp>
        <p:nvGrpSpPr>
          <p:cNvPr id="297117" name="Group 157"/>
          <p:cNvGrpSpPr>
            <a:grpSpLocks/>
          </p:cNvGrpSpPr>
          <p:nvPr/>
        </p:nvGrpSpPr>
        <p:grpSpPr bwMode="auto">
          <a:xfrm>
            <a:off x="6362700" y="1276350"/>
            <a:ext cx="2655888" cy="1947863"/>
            <a:chOff x="1368" y="870"/>
            <a:chExt cx="1673" cy="1227"/>
          </a:xfrm>
        </p:grpSpPr>
        <p:grpSp>
          <p:nvGrpSpPr>
            <p:cNvPr id="297118" name="Group 158"/>
            <p:cNvGrpSpPr>
              <a:grpSpLocks/>
            </p:cNvGrpSpPr>
            <p:nvPr/>
          </p:nvGrpSpPr>
          <p:grpSpPr bwMode="auto">
            <a:xfrm>
              <a:off x="1368" y="870"/>
              <a:ext cx="1673" cy="1227"/>
              <a:chOff x="1368" y="870"/>
              <a:chExt cx="1673" cy="1227"/>
            </a:xfrm>
          </p:grpSpPr>
          <p:grpSp>
            <p:nvGrpSpPr>
              <p:cNvPr id="297119" name="Group 159"/>
              <p:cNvGrpSpPr>
                <a:grpSpLocks/>
              </p:cNvGrpSpPr>
              <p:nvPr/>
            </p:nvGrpSpPr>
            <p:grpSpPr bwMode="auto">
              <a:xfrm>
                <a:off x="1531" y="870"/>
                <a:ext cx="1510" cy="1227"/>
                <a:chOff x="2014" y="675"/>
                <a:chExt cx="1510" cy="1227"/>
              </a:xfrm>
            </p:grpSpPr>
            <p:sp>
              <p:nvSpPr>
                <p:cNvPr id="297120" name="Rectangle 160"/>
                <p:cNvSpPr>
                  <a:spLocks noChangeArrowheads="1"/>
                </p:cNvSpPr>
                <p:nvPr/>
              </p:nvSpPr>
              <p:spPr bwMode="auto">
                <a:xfrm>
                  <a:off x="2014" y="989"/>
                  <a:ext cx="291" cy="103"/>
                </a:xfrm>
                <a:prstGeom prst="rect">
                  <a:avLst/>
                </a:prstGeom>
                <a:gradFill rotWithShape="1">
                  <a:gsLst>
                    <a:gs pos="0">
                      <a:srgbClr val="008000">
                        <a:gamma/>
                        <a:shade val="60392"/>
                        <a:invGamma/>
                      </a:srgbClr>
                    </a:gs>
                    <a:gs pos="50000">
                      <a:srgbClr val="008000"/>
                    </a:gs>
                    <a:gs pos="100000">
                      <a:srgbClr val="008000">
                        <a:gamma/>
                        <a:shade val="60392"/>
                        <a:invGamma/>
                      </a:srgbClr>
                    </a:gs>
                  </a:gsLst>
                  <a:lin ang="5400000" scaled="1"/>
                </a:gradFill>
                <a:ln w="9525">
                  <a:noFill/>
                  <a:miter lim="800000"/>
                  <a:headEnd/>
                  <a:tailEnd/>
                </a:ln>
                <a:effectLst/>
              </p:spPr>
              <p:txBody>
                <a:bodyPr wrap="none" anchor="ctr"/>
                <a:lstStyle/>
                <a:p>
                  <a:endParaRPr lang="th-TH"/>
                </a:p>
              </p:txBody>
            </p:sp>
            <p:grpSp>
              <p:nvGrpSpPr>
                <p:cNvPr id="297121" name="Group 161"/>
                <p:cNvGrpSpPr>
                  <a:grpSpLocks/>
                </p:cNvGrpSpPr>
                <p:nvPr/>
              </p:nvGrpSpPr>
              <p:grpSpPr bwMode="auto">
                <a:xfrm>
                  <a:off x="2221" y="675"/>
                  <a:ext cx="1303" cy="1227"/>
                  <a:chOff x="1747" y="873"/>
                  <a:chExt cx="1303" cy="1227"/>
                </a:xfrm>
              </p:grpSpPr>
              <p:grpSp>
                <p:nvGrpSpPr>
                  <p:cNvPr id="297122" name="Group 162"/>
                  <p:cNvGrpSpPr>
                    <a:grpSpLocks/>
                  </p:cNvGrpSpPr>
                  <p:nvPr/>
                </p:nvGrpSpPr>
                <p:grpSpPr bwMode="auto">
                  <a:xfrm>
                    <a:off x="2735" y="956"/>
                    <a:ext cx="94" cy="515"/>
                    <a:chOff x="4278" y="2003"/>
                    <a:chExt cx="161" cy="873"/>
                  </a:xfrm>
                </p:grpSpPr>
                <p:sp>
                  <p:nvSpPr>
                    <p:cNvPr id="297123" name="Freeform 163"/>
                    <p:cNvSpPr>
                      <a:spLocks/>
                    </p:cNvSpPr>
                    <p:nvPr/>
                  </p:nvSpPr>
                  <p:spPr bwMode="auto">
                    <a:xfrm>
                      <a:off x="4278" y="2141"/>
                      <a:ext cx="138" cy="735"/>
                    </a:xfrm>
                    <a:custGeom>
                      <a:avLst/>
                      <a:gdLst/>
                      <a:ahLst/>
                      <a:cxnLst>
                        <a:cxn ang="0">
                          <a:pos x="138" y="597"/>
                        </a:cxn>
                        <a:cxn ang="0">
                          <a:pos x="129" y="649"/>
                        </a:cxn>
                        <a:cxn ang="0">
                          <a:pos x="119" y="690"/>
                        </a:cxn>
                        <a:cxn ang="0">
                          <a:pos x="107" y="717"/>
                        </a:cxn>
                        <a:cxn ang="0">
                          <a:pos x="81" y="735"/>
                        </a:cxn>
                        <a:cxn ang="0">
                          <a:pos x="59" y="723"/>
                        </a:cxn>
                        <a:cxn ang="0">
                          <a:pos x="44" y="691"/>
                        </a:cxn>
                        <a:cxn ang="0">
                          <a:pos x="29" y="640"/>
                        </a:cxn>
                        <a:cxn ang="0">
                          <a:pos x="20" y="589"/>
                        </a:cxn>
                        <a:cxn ang="0">
                          <a:pos x="9" y="523"/>
                        </a:cxn>
                        <a:cxn ang="0">
                          <a:pos x="5" y="462"/>
                        </a:cxn>
                        <a:cxn ang="0">
                          <a:pos x="0" y="393"/>
                        </a:cxn>
                        <a:cxn ang="0">
                          <a:pos x="0" y="339"/>
                        </a:cxn>
                        <a:cxn ang="0">
                          <a:pos x="0" y="274"/>
                        </a:cxn>
                        <a:cxn ang="0">
                          <a:pos x="0" y="216"/>
                        </a:cxn>
                        <a:cxn ang="0">
                          <a:pos x="2" y="157"/>
                        </a:cxn>
                        <a:cxn ang="0">
                          <a:pos x="9" y="85"/>
                        </a:cxn>
                        <a:cxn ang="0">
                          <a:pos x="14" y="40"/>
                        </a:cxn>
                        <a:cxn ang="0">
                          <a:pos x="23" y="0"/>
                        </a:cxn>
                      </a:cxnLst>
                      <a:rect l="0" t="0" r="r" b="b"/>
                      <a:pathLst>
                        <a:path w="138" h="735">
                          <a:moveTo>
                            <a:pt x="138" y="597"/>
                          </a:moveTo>
                          <a:lnTo>
                            <a:pt x="129" y="649"/>
                          </a:lnTo>
                          <a:lnTo>
                            <a:pt x="119" y="690"/>
                          </a:lnTo>
                          <a:lnTo>
                            <a:pt x="107" y="717"/>
                          </a:lnTo>
                          <a:lnTo>
                            <a:pt x="81" y="735"/>
                          </a:lnTo>
                          <a:lnTo>
                            <a:pt x="59" y="723"/>
                          </a:lnTo>
                          <a:lnTo>
                            <a:pt x="44" y="691"/>
                          </a:lnTo>
                          <a:lnTo>
                            <a:pt x="29" y="640"/>
                          </a:lnTo>
                          <a:lnTo>
                            <a:pt x="20" y="589"/>
                          </a:lnTo>
                          <a:lnTo>
                            <a:pt x="9" y="523"/>
                          </a:lnTo>
                          <a:lnTo>
                            <a:pt x="5" y="462"/>
                          </a:lnTo>
                          <a:lnTo>
                            <a:pt x="0" y="393"/>
                          </a:lnTo>
                          <a:lnTo>
                            <a:pt x="0" y="339"/>
                          </a:lnTo>
                          <a:lnTo>
                            <a:pt x="0" y="274"/>
                          </a:lnTo>
                          <a:lnTo>
                            <a:pt x="0" y="216"/>
                          </a:lnTo>
                          <a:lnTo>
                            <a:pt x="2" y="157"/>
                          </a:lnTo>
                          <a:lnTo>
                            <a:pt x="9" y="85"/>
                          </a:lnTo>
                          <a:lnTo>
                            <a:pt x="14" y="40"/>
                          </a:lnTo>
                          <a:lnTo>
                            <a:pt x="23" y="0"/>
                          </a:lnTo>
                        </a:path>
                      </a:pathLst>
                    </a:custGeom>
                    <a:noFill/>
                    <a:ln w="76200">
                      <a:solidFill>
                        <a:srgbClr val="0000FF"/>
                      </a:solidFill>
                      <a:round/>
                      <a:headEnd/>
                      <a:tailEnd/>
                    </a:ln>
                    <a:effectLst/>
                  </p:spPr>
                  <p:txBody>
                    <a:bodyPr/>
                    <a:lstStyle/>
                    <a:p>
                      <a:endParaRPr lang="th-TH"/>
                    </a:p>
                  </p:txBody>
                </p:sp>
                <p:sp>
                  <p:nvSpPr>
                    <p:cNvPr id="297124" name="Freeform 164"/>
                    <p:cNvSpPr>
                      <a:spLocks/>
                    </p:cNvSpPr>
                    <p:nvPr/>
                  </p:nvSpPr>
                  <p:spPr bwMode="auto">
                    <a:xfrm>
                      <a:off x="4292" y="2003"/>
                      <a:ext cx="147" cy="579"/>
                    </a:xfrm>
                    <a:custGeom>
                      <a:avLst/>
                      <a:gdLst/>
                      <a:ahLst/>
                      <a:cxnLst>
                        <a:cxn ang="0">
                          <a:pos x="0" y="195"/>
                        </a:cxn>
                        <a:cxn ang="0">
                          <a:pos x="8" y="138"/>
                        </a:cxn>
                        <a:cxn ang="0">
                          <a:pos x="17" y="86"/>
                        </a:cxn>
                        <a:cxn ang="0">
                          <a:pos x="27" y="45"/>
                        </a:cxn>
                        <a:cxn ang="0">
                          <a:pos x="39" y="18"/>
                        </a:cxn>
                        <a:cxn ang="0">
                          <a:pos x="65" y="0"/>
                        </a:cxn>
                        <a:cxn ang="0">
                          <a:pos x="87" y="12"/>
                        </a:cxn>
                        <a:cxn ang="0">
                          <a:pos x="102" y="44"/>
                        </a:cxn>
                        <a:cxn ang="0">
                          <a:pos x="117" y="95"/>
                        </a:cxn>
                        <a:cxn ang="0">
                          <a:pos x="126" y="146"/>
                        </a:cxn>
                        <a:cxn ang="0">
                          <a:pos x="137" y="212"/>
                        </a:cxn>
                        <a:cxn ang="0">
                          <a:pos x="141" y="273"/>
                        </a:cxn>
                        <a:cxn ang="0">
                          <a:pos x="146" y="342"/>
                        </a:cxn>
                        <a:cxn ang="0">
                          <a:pos x="146" y="396"/>
                        </a:cxn>
                        <a:cxn ang="0">
                          <a:pos x="146" y="461"/>
                        </a:cxn>
                        <a:cxn ang="0">
                          <a:pos x="147" y="517"/>
                        </a:cxn>
                        <a:cxn ang="0">
                          <a:pos x="142" y="579"/>
                        </a:cxn>
                      </a:cxnLst>
                      <a:rect l="0" t="0" r="r" b="b"/>
                      <a:pathLst>
                        <a:path w="147" h="579">
                          <a:moveTo>
                            <a:pt x="0" y="195"/>
                          </a:moveTo>
                          <a:lnTo>
                            <a:pt x="8" y="138"/>
                          </a:lnTo>
                          <a:lnTo>
                            <a:pt x="17" y="86"/>
                          </a:lnTo>
                          <a:lnTo>
                            <a:pt x="27" y="45"/>
                          </a:lnTo>
                          <a:lnTo>
                            <a:pt x="39" y="18"/>
                          </a:lnTo>
                          <a:lnTo>
                            <a:pt x="65" y="0"/>
                          </a:lnTo>
                          <a:lnTo>
                            <a:pt x="87" y="12"/>
                          </a:lnTo>
                          <a:lnTo>
                            <a:pt x="102" y="44"/>
                          </a:lnTo>
                          <a:lnTo>
                            <a:pt x="117" y="95"/>
                          </a:lnTo>
                          <a:lnTo>
                            <a:pt x="126" y="146"/>
                          </a:lnTo>
                          <a:lnTo>
                            <a:pt x="137" y="212"/>
                          </a:lnTo>
                          <a:lnTo>
                            <a:pt x="141" y="273"/>
                          </a:lnTo>
                          <a:lnTo>
                            <a:pt x="146" y="342"/>
                          </a:lnTo>
                          <a:lnTo>
                            <a:pt x="146" y="396"/>
                          </a:lnTo>
                          <a:lnTo>
                            <a:pt x="146" y="461"/>
                          </a:lnTo>
                          <a:lnTo>
                            <a:pt x="147" y="517"/>
                          </a:lnTo>
                          <a:lnTo>
                            <a:pt x="142" y="579"/>
                          </a:lnTo>
                        </a:path>
                      </a:pathLst>
                    </a:custGeom>
                    <a:noFill/>
                    <a:ln w="76200">
                      <a:solidFill>
                        <a:srgbClr val="0000FF"/>
                      </a:solidFill>
                      <a:round/>
                      <a:headEnd/>
                      <a:tailEnd type="stealth" w="med" len="lg"/>
                    </a:ln>
                    <a:effectLst/>
                  </p:spPr>
                  <p:txBody>
                    <a:bodyPr/>
                    <a:lstStyle/>
                    <a:p>
                      <a:endParaRPr lang="th-TH"/>
                    </a:p>
                  </p:txBody>
                </p:sp>
              </p:grpSp>
              <p:grpSp>
                <p:nvGrpSpPr>
                  <p:cNvPr id="297125" name="Group 165"/>
                  <p:cNvGrpSpPr>
                    <a:grpSpLocks/>
                  </p:cNvGrpSpPr>
                  <p:nvPr/>
                </p:nvGrpSpPr>
                <p:grpSpPr bwMode="auto">
                  <a:xfrm>
                    <a:off x="1824" y="873"/>
                    <a:ext cx="690" cy="733"/>
                    <a:chOff x="1041" y="2057"/>
                    <a:chExt cx="1180" cy="1245"/>
                  </a:xfrm>
                </p:grpSpPr>
                <p:sp>
                  <p:nvSpPr>
                    <p:cNvPr id="297126" name="AutoShape 166"/>
                    <p:cNvSpPr>
                      <a:spLocks noChangeArrowheads="1"/>
                    </p:cNvSpPr>
                    <p:nvPr/>
                  </p:nvSpPr>
                  <p:spPr bwMode="auto">
                    <a:xfrm rot="5400000">
                      <a:off x="1046" y="2052"/>
                      <a:ext cx="1170" cy="1180"/>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gradFill rotWithShape="1">
                      <a:gsLst>
                        <a:gs pos="0">
                          <a:srgbClr val="008000"/>
                        </a:gs>
                        <a:gs pos="50000">
                          <a:srgbClr val="008000">
                            <a:gamma/>
                            <a:tint val="41176"/>
                            <a:invGamma/>
                          </a:srgbClr>
                        </a:gs>
                        <a:gs pos="100000">
                          <a:srgbClr val="008000"/>
                        </a:gs>
                      </a:gsLst>
                      <a:lin ang="0" scaled="1"/>
                    </a:gradFill>
                    <a:ln w="63500">
                      <a:solidFill>
                        <a:srgbClr val="008000"/>
                      </a:solidFill>
                      <a:miter lim="800000"/>
                      <a:headEnd/>
                      <a:tailEnd/>
                    </a:ln>
                    <a:effectLst/>
                  </p:spPr>
                  <p:txBody>
                    <a:bodyPr wrap="none" anchor="ctr"/>
                    <a:lstStyle/>
                    <a:p>
                      <a:endParaRPr lang="th-TH"/>
                    </a:p>
                  </p:txBody>
                </p:sp>
                <p:grpSp>
                  <p:nvGrpSpPr>
                    <p:cNvPr id="297127" name="Group 167"/>
                    <p:cNvGrpSpPr>
                      <a:grpSpLocks/>
                    </p:cNvGrpSpPr>
                    <p:nvPr/>
                  </p:nvGrpSpPr>
                  <p:grpSpPr bwMode="auto">
                    <a:xfrm>
                      <a:off x="2045" y="3142"/>
                      <a:ext cx="137" cy="160"/>
                      <a:chOff x="2176" y="2953"/>
                      <a:chExt cx="137" cy="160"/>
                    </a:xfrm>
                  </p:grpSpPr>
                  <p:sp>
                    <p:nvSpPr>
                      <p:cNvPr id="297128" name="Rectangle 168"/>
                      <p:cNvSpPr>
                        <a:spLocks noChangeArrowheads="1"/>
                      </p:cNvSpPr>
                      <p:nvPr/>
                    </p:nvSpPr>
                    <p:spPr bwMode="auto">
                      <a:xfrm>
                        <a:off x="2185" y="2953"/>
                        <a:ext cx="128" cy="160"/>
                      </a:xfrm>
                      <a:prstGeom prst="rect">
                        <a:avLst/>
                      </a:prstGeom>
                      <a:gradFill rotWithShape="1">
                        <a:gsLst>
                          <a:gs pos="0">
                            <a:srgbClr val="008000"/>
                          </a:gs>
                          <a:gs pos="50000">
                            <a:srgbClr val="008000">
                              <a:gamma/>
                              <a:tint val="41176"/>
                              <a:invGamma/>
                            </a:srgbClr>
                          </a:gs>
                          <a:gs pos="100000">
                            <a:srgbClr val="008000"/>
                          </a:gs>
                        </a:gsLst>
                        <a:lin ang="0" scaled="1"/>
                      </a:gradFill>
                      <a:ln w="9525">
                        <a:noFill/>
                        <a:miter lim="800000"/>
                        <a:headEnd/>
                        <a:tailEnd/>
                      </a:ln>
                      <a:effectLst/>
                    </p:spPr>
                    <p:txBody>
                      <a:bodyPr wrap="none" anchor="ctr"/>
                      <a:lstStyle/>
                      <a:p>
                        <a:endParaRPr lang="th-TH"/>
                      </a:p>
                    </p:txBody>
                  </p:sp>
                  <p:sp>
                    <p:nvSpPr>
                      <p:cNvPr id="297129" name="Freeform 169"/>
                      <p:cNvSpPr>
                        <a:spLocks/>
                      </p:cNvSpPr>
                      <p:nvPr/>
                    </p:nvSpPr>
                    <p:spPr bwMode="auto">
                      <a:xfrm>
                        <a:off x="2176" y="2972"/>
                        <a:ext cx="136" cy="140"/>
                      </a:xfrm>
                      <a:custGeom>
                        <a:avLst/>
                        <a:gdLst/>
                        <a:ahLst/>
                        <a:cxnLst>
                          <a:cxn ang="0">
                            <a:pos x="0" y="0"/>
                          </a:cxn>
                          <a:cxn ang="0">
                            <a:pos x="0" y="140"/>
                          </a:cxn>
                          <a:cxn ang="0">
                            <a:pos x="136" y="140"/>
                          </a:cxn>
                          <a:cxn ang="0">
                            <a:pos x="136" y="36"/>
                          </a:cxn>
                        </a:cxnLst>
                        <a:rect l="0" t="0" r="r" b="b"/>
                        <a:pathLst>
                          <a:path w="136" h="140">
                            <a:moveTo>
                              <a:pt x="0" y="0"/>
                            </a:moveTo>
                            <a:lnTo>
                              <a:pt x="0" y="140"/>
                            </a:lnTo>
                            <a:lnTo>
                              <a:pt x="136" y="140"/>
                            </a:lnTo>
                            <a:lnTo>
                              <a:pt x="136" y="36"/>
                            </a:lnTo>
                          </a:path>
                        </a:pathLst>
                      </a:custGeom>
                      <a:gradFill rotWithShape="1">
                        <a:gsLst>
                          <a:gs pos="0">
                            <a:srgbClr val="008000"/>
                          </a:gs>
                          <a:gs pos="50000">
                            <a:srgbClr val="008000">
                              <a:gamma/>
                              <a:tint val="41176"/>
                              <a:invGamma/>
                            </a:srgbClr>
                          </a:gs>
                          <a:gs pos="100000">
                            <a:srgbClr val="008000"/>
                          </a:gs>
                        </a:gsLst>
                        <a:lin ang="0" scaled="1"/>
                      </a:gradFill>
                      <a:ln w="63500">
                        <a:solidFill>
                          <a:srgbClr val="008000"/>
                        </a:solidFill>
                        <a:round/>
                        <a:headEnd/>
                        <a:tailEnd/>
                      </a:ln>
                      <a:effectLst/>
                    </p:spPr>
                    <p:txBody>
                      <a:bodyPr/>
                      <a:lstStyle/>
                      <a:p>
                        <a:endParaRPr lang="th-TH"/>
                      </a:p>
                    </p:txBody>
                  </p:sp>
                </p:grpSp>
                <p:grpSp>
                  <p:nvGrpSpPr>
                    <p:cNvPr id="297130" name="Group 170"/>
                    <p:cNvGrpSpPr>
                      <a:grpSpLocks/>
                    </p:cNvGrpSpPr>
                    <p:nvPr/>
                  </p:nvGrpSpPr>
                  <p:grpSpPr bwMode="auto">
                    <a:xfrm rot="10800000">
                      <a:off x="1096" y="2217"/>
                      <a:ext cx="137" cy="160"/>
                      <a:chOff x="2176" y="2953"/>
                      <a:chExt cx="137" cy="160"/>
                    </a:xfrm>
                  </p:grpSpPr>
                  <p:sp>
                    <p:nvSpPr>
                      <p:cNvPr id="297131" name="Rectangle 171"/>
                      <p:cNvSpPr>
                        <a:spLocks noChangeArrowheads="1"/>
                      </p:cNvSpPr>
                      <p:nvPr/>
                    </p:nvSpPr>
                    <p:spPr bwMode="auto">
                      <a:xfrm>
                        <a:off x="2185" y="2953"/>
                        <a:ext cx="128" cy="160"/>
                      </a:xfrm>
                      <a:prstGeom prst="rect">
                        <a:avLst/>
                      </a:prstGeom>
                      <a:gradFill rotWithShape="1">
                        <a:gsLst>
                          <a:gs pos="0">
                            <a:srgbClr val="008000"/>
                          </a:gs>
                          <a:gs pos="50000">
                            <a:srgbClr val="008000">
                              <a:gamma/>
                              <a:tint val="41176"/>
                              <a:invGamma/>
                            </a:srgbClr>
                          </a:gs>
                          <a:gs pos="100000">
                            <a:srgbClr val="008000"/>
                          </a:gs>
                        </a:gsLst>
                        <a:lin ang="0" scaled="1"/>
                      </a:gradFill>
                      <a:ln w="9525">
                        <a:noFill/>
                        <a:miter lim="800000"/>
                        <a:headEnd/>
                        <a:tailEnd/>
                      </a:ln>
                      <a:effectLst/>
                    </p:spPr>
                    <p:txBody>
                      <a:bodyPr wrap="none" anchor="ctr"/>
                      <a:lstStyle/>
                      <a:p>
                        <a:endParaRPr lang="th-TH"/>
                      </a:p>
                    </p:txBody>
                  </p:sp>
                  <p:sp>
                    <p:nvSpPr>
                      <p:cNvPr id="297132" name="Freeform 172"/>
                      <p:cNvSpPr>
                        <a:spLocks/>
                      </p:cNvSpPr>
                      <p:nvPr/>
                    </p:nvSpPr>
                    <p:spPr bwMode="auto">
                      <a:xfrm flipH="1">
                        <a:off x="2176" y="2972"/>
                        <a:ext cx="136" cy="140"/>
                      </a:xfrm>
                      <a:custGeom>
                        <a:avLst/>
                        <a:gdLst/>
                        <a:ahLst/>
                        <a:cxnLst>
                          <a:cxn ang="0">
                            <a:pos x="0" y="0"/>
                          </a:cxn>
                          <a:cxn ang="0">
                            <a:pos x="0" y="140"/>
                          </a:cxn>
                          <a:cxn ang="0">
                            <a:pos x="136" y="140"/>
                          </a:cxn>
                          <a:cxn ang="0">
                            <a:pos x="136" y="36"/>
                          </a:cxn>
                        </a:cxnLst>
                        <a:rect l="0" t="0" r="r" b="b"/>
                        <a:pathLst>
                          <a:path w="136" h="140">
                            <a:moveTo>
                              <a:pt x="0" y="0"/>
                            </a:moveTo>
                            <a:lnTo>
                              <a:pt x="0" y="140"/>
                            </a:lnTo>
                            <a:lnTo>
                              <a:pt x="136" y="140"/>
                            </a:lnTo>
                            <a:lnTo>
                              <a:pt x="136" y="36"/>
                            </a:lnTo>
                          </a:path>
                        </a:pathLst>
                      </a:custGeom>
                      <a:gradFill rotWithShape="1">
                        <a:gsLst>
                          <a:gs pos="0">
                            <a:srgbClr val="008000"/>
                          </a:gs>
                          <a:gs pos="50000">
                            <a:srgbClr val="008000">
                              <a:gamma/>
                              <a:tint val="41176"/>
                              <a:invGamma/>
                            </a:srgbClr>
                          </a:gs>
                          <a:gs pos="100000">
                            <a:srgbClr val="008000"/>
                          </a:gs>
                        </a:gsLst>
                        <a:lin ang="0" scaled="1"/>
                      </a:gradFill>
                      <a:ln w="63500">
                        <a:solidFill>
                          <a:srgbClr val="008000"/>
                        </a:solidFill>
                        <a:round/>
                        <a:headEnd/>
                        <a:tailEnd/>
                      </a:ln>
                      <a:effectLst/>
                    </p:spPr>
                    <p:txBody>
                      <a:bodyPr/>
                      <a:lstStyle/>
                      <a:p>
                        <a:endParaRPr lang="th-TH"/>
                      </a:p>
                    </p:txBody>
                  </p:sp>
                </p:grpSp>
              </p:grpSp>
              <p:sp>
                <p:nvSpPr>
                  <p:cNvPr id="297133" name="Rectangle 173"/>
                  <p:cNvSpPr>
                    <a:spLocks noChangeArrowheads="1"/>
                  </p:cNvSpPr>
                  <p:nvPr/>
                </p:nvSpPr>
                <p:spPr bwMode="auto">
                  <a:xfrm>
                    <a:off x="2505" y="1188"/>
                    <a:ext cx="270" cy="102"/>
                  </a:xfrm>
                  <a:prstGeom prst="rect">
                    <a:avLst/>
                  </a:prstGeom>
                  <a:gradFill rotWithShape="1">
                    <a:gsLst>
                      <a:gs pos="0">
                        <a:srgbClr val="008000">
                          <a:gamma/>
                          <a:shade val="60392"/>
                          <a:invGamma/>
                        </a:srgbClr>
                      </a:gs>
                      <a:gs pos="50000">
                        <a:srgbClr val="008000"/>
                      </a:gs>
                      <a:gs pos="100000">
                        <a:srgbClr val="008000">
                          <a:gamma/>
                          <a:shade val="60392"/>
                          <a:invGamma/>
                        </a:srgbClr>
                      </a:gs>
                    </a:gsLst>
                    <a:lin ang="5400000" scaled="1"/>
                  </a:gradFill>
                  <a:ln w="9525">
                    <a:noFill/>
                    <a:miter lim="800000"/>
                    <a:headEnd/>
                    <a:tailEnd/>
                  </a:ln>
                  <a:effectLst/>
                </p:spPr>
                <p:txBody>
                  <a:bodyPr wrap="none" anchor="ctr"/>
                  <a:lstStyle/>
                  <a:p>
                    <a:endParaRPr lang="th-TH"/>
                  </a:p>
                </p:txBody>
              </p:sp>
              <p:sp>
                <p:nvSpPr>
                  <p:cNvPr id="297134" name="Text Box 174"/>
                  <p:cNvSpPr txBox="1">
                    <a:spLocks noChangeArrowheads="1"/>
                  </p:cNvSpPr>
                  <p:nvPr/>
                </p:nvSpPr>
                <p:spPr bwMode="auto">
                  <a:xfrm>
                    <a:off x="1983" y="1164"/>
                    <a:ext cx="364" cy="144"/>
                  </a:xfrm>
                  <a:prstGeom prst="rect">
                    <a:avLst/>
                  </a:prstGeom>
                  <a:noFill/>
                  <a:ln w="9525">
                    <a:noFill/>
                    <a:miter lim="800000"/>
                    <a:headEnd/>
                    <a:tailEnd/>
                  </a:ln>
                  <a:effectLst/>
                </p:spPr>
                <p:txBody>
                  <a:bodyPr>
                    <a:spAutoFit/>
                  </a:bodyPr>
                  <a:lstStyle/>
                  <a:p>
                    <a:pPr algn="ctr">
                      <a:spcBef>
                        <a:spcPct val="50000"/>
                      </a:spcBef>
                    </a:pPr>
                    <a:r>
                      <a:rPr lang="en-US" sz="900" i="1">
                        <a:solidFill>
                          <a:srgbClr val="3366FF"/>
                        </a:solidFill>
                        <a:latin typeface="Times New Roman" pitchFamily="18" charset="0"/>
                      </a:rPr>
                      <a:t>Turbine</a:t>
                    </a:r>
                    <a:endParaRPr lang="th-TH" sz="900" i="1">
                      <a:solidFill>
                        <a:srgbClr val="3366FF"/>
                      </a:solidFill>
                      <a:latin typeface="Times New Roman" pitchFamily="18" charset="0"/>
                    </a:endParaRPr>
                  </a:p>
                </p:txBody>
              </p:sp>
              <p:sp>
                <p:nvSpPr>
                  <p:cNvPr id="297135" name="Freeform 175"/>
                  <p:cNvSpPr>
                    <a:spLocks/>
                  </p:cNvSpPr>
                  <p:nvPr/>
                </p:nvSpPr>
                <p:spPr bwMode="auto">
                  <a:xfrm rot="10800000">
                    <a:off x="1747" y="1614"/>
                    <a:ext cx="708" cy="210"/>
                  </a:xfrm>
                  <a:custGeom>
                    <a:avLst/>
                    <a:gdLst/>
                    <a:ahLst/>
                    <a:cxnLst>
                      <a:cxn ang="0">
                        <a:pos x="0" y="530"/>
                      </a:cxn>
                      <a:cxn ang="0">
                        <a:pos x="0" y="86"/>
                      </a:cxn>
                      <a:cxn ang="0">
                        <a:pos x="54" y="14"/>
                      </a:cxn>
                      <a:cxn ang="0">
                        <a:pos x="258" y="14"/>
                      </a:cxn>
                    </a:cxnLst>
                    <a:rect l="0" t="0" r="r" b="b"/>
                    <a:pathLst>
                      <a:path w="258" h="530">
                        <a:moveTo>
                          <a:pt x="0" y="530"/>
                        </a:moveTo>
                        <a:lnTo>
                          <a:pt x="0" y="86"/>
                        </a:lnTo>
                        <a:cubicBezTo>
                          <a:pt x="9" y="0"/>
                          <a:pt x="11" y="26"/>
                          <a:pt x="54" y="14"/>
                        </a:cubicBezTo>
                        <a:lnTo>
                          <a:pt x="258" y="14"/>
                        </a:lnTo>
                      </a:path>
                    </a:pathLst>
                  </a:custGeom>
                  <a:noFill/>
                  <a:ln w="63500">
                    <a:solidFill>
                      <a:srgbClr val="FF9900"/>
                    </a:solidFill>
                    <a:round/>
                    <a:headEnd/>
                    <a:tailEnd type="arrow" w="sm" len="sm"/>
                  </a:ln>
                  <a:effectLst/>
                </p:spPr>
                <p:txBody>
                  <a:bodyPr/>
                  <a:lstStyle/>
                  <a:p>
                    <a:endParaRPr lang="th-TH"/>
                  </a:p>
                </p:txBody>
              </p:sp>
              <p:sp>
                <p:nvSpPr>
                  <p:cNvPr id="297136" name="Rectangle 176"/>
                  <p:cNvSpPr>
                    <a:spLocks noChangeArrowheads="1"/>
                  </p:cNvSpPr>
                  <p:nvPr/>
                </p:nvSpPr>
                <p:spPr bwMode="auto">
                  <a:xfrm>
                    <a:off x="2809" y="1292"/>
                    <a:ext cx="241" cy="144"/>
                  </a:xfrm>
                  <a:prstGeom prst="rect">
                    <a:avLst/>
                  </a:prstGeom>
                  <a:noFill/>
                  <a:ln w="9525">
                    <a:noFill/>
                    <a:miter lim="800000"/>
                    <a:headEnd/>
                    <a:tailEnd/>
                  </a:ln>
                  <a:effectLst/>
                </p:spPr>
                <p:txBody>
                  <a:bodyPr wrap="none">
                    <a:spAutoFit/>
                  </a:bodyPr>
                  <a:lstStyle/>
                  <a:p>
                    <a:r>
                      <a:rPr lang="en-US" sz="900" b="1" i="1">
                        <a:solidFill>
                          <a:srgbClr val="0000CC"/>
                        </a:solidFill>
                        <a:latin typeface="Times New Roman" pitchFamily="18" charset="0"/>
                      </a:rPr>
                      <a:t>W</a:t>
                    </a:r>
                    <a:r>
                      <a:rPr lang="en-US" sz="900" b="1" i="1" baseline="-25000">
                        <a:solidFill>
                          <a:srgbClr val="0000CC"/>
                        </a:solidFill>
                        <a:latin typeface="Times New Roman" pitchFamily="18" charset="0"/>
                      </a:rPr>
                      <a:t>net</a:t>
                    </a:r>
                    <a:endParaRPr lang="th-TH" sz="900" b="1" i="1" baseline="-25000">
                      <a:solidFill>
                        <a:srgbClr val="0000CC"/>
                      </a:solidFill>
                      <a:latin typeface="Times New Roman" pitchFamily="18" charset="0"/>
                    </a:endParaRPr>
                  </a:p>
                </p:txBody>
              </p:sp>
              <p:grpSp>
                <p:nvGrpSpPr>
                  <p:cNvPr id="297137" name="Group 177"/>
                  <p:cNvGrpSpPr>
                    <a:grpSpLocks/>
                  </p:cNvGrpSpPr>
                  <p:nvPr/>
                </p:nvGrpSpPr>
                <p:grpSpPr bwMode="auto">
                  <a:xfrm>
                    <a:off x="2198" y="1776"/>
                    <a:ext cx="160" cy="324"/>
                    <a:chOff x="2198" y="1744"/>
                    <a:chExt cx="160" cy="324"/>
                  </a:xfrm>
                </p:grpSpPr>
                <p:grpSp>
                  <p:nvGrpSpPr>
                    <p:cNvPr id="297138" name="Group 178"/>
                    <p:cNvGrpSpPr>
                      <a:grpSpLocks/>
                    </p:cNvGrpSpPr>
                    <p:nvPr/>
                  </p:nvGrpSpPr>
                  <p:grpSpPr bwMode="auto">
                    <a:xfrm>
                      <a:off x="2198" y="1906"/>
                      <a:ext cx="160" cy="162"/>
                      <a:chOff x="362" y="472"/>
                      <a:chExt cx="160" cy="162"/>
                    </a:xfrm>
                  </p:grpSpPr>
                  <p:sp>
                    <p:nvSpPr>
                      <p:cNvPr id="297139" name="Rectangle 179"/>
                      <p:cNvSpPr>
                        <a:spLocks noChangeArrowheads="1"/>
                      </p:cNvSpPr>
                      <p:nvPr/>
                    </p:nvSpPr>
                    <p:spPr bwMode="auto">
                      <a:xfrm>
                        <a:off x="364" y="494"/>
                        <a:ext cx="144" cy="127"/>
                      </a:xfrm>
                      <a:prstGeom prst="rect">
                        <a:avLst/>
                      </a:prstGeom>
                      <a:noFill/>
                      <a:ln w="9525">
                        <a:noFill/>
                        <a:miter lim="800000"/>
                        <a:headEnd/>
                        <a:tailEnd/>
                      </a:ln>
                      <a:effectLst/>
                    </p:spPr>
                    <p:txBody>
                      <a:bodyPr>
                        <a:spAutoFit/>
                      </a:bodyPr>
                      <a:lstStyle/>
                      <a:p>
                        <a:pPr>
                          <a:lnSpc>
                            <a:spcPct val="80000"/>
                          </a:lnSpc>
                        </a:pPr>
                        <a:r>
                          <a:rPr lang="en-US" sz="900" b="1" i="1">
                            <a:solidFill>
                              <a:srgbClr val="3366FF"/>
                            </a:solidFill>
                            <a:latin typeface="Times New Roman" pitchFamily="18" charset="0"/>
                          </a:rPr>
                          <a:t>4</a:t>
                        </a:r>
                        <a:endParaRPr lang="th-TH" sz="900" b="1" i="1">
                          <a:solidFill>
                            <a:srgbClr val="3366FF"/>
                          </a:solidFill>
                          <a:latin typeface="Times New Roman" pitchFamily="18" charset="0"/>
                        </a:endParaRPr>
                      </a:p>
                    </p:txBody>
                  </p:sp>
                  <p:sp>
                    <p:nvSpPr>
                      <p:cNvPr id="297140" name="Oval 180"/>
                      <p:cNvSpPr>
                        <a:spLocks noChangeArrowheads="1"/>
                      </p:cNvSpPr>
                      <p:nvPr/>
                    </p:nvSpPr>
                    <p:spPr bwMode="auto">
                      <a:xfrm>
                        <a:off x="362" y="472"/>
                        <a:ext cx="160" cy="162"/>
                      </a:xfrm>
                      <a:prstGeom prst="ellipse">
                        <a:avLst/>
                      </a:prstGeom>
                      <a:noFill/>
                      <a:ln w="9525">
                        <a:solidFill>
                          <a:schemeClr val="tx1"/>
                        </a:solidFill>
                        <a:round/>
                        <a:headEnd/>
                        <a:tailEnd/>
                      </a:ln>
                      <a:effectLst/>
                    </p:spPr>
                    <p:txBody>
                      <a:bodyPr wrap="none" anchor="ctr"/>
                      <a:lstStyle/>
                      <a:p>
                        <a:endParaRPr lang="th-TH"/>
                      </a:p>
                    </p:txBody>
                  </p:sp>
                </p:grpSp>
                <p:sp>
                  <p:nvSpPr>
                    <p:cNvPr id="297141" name="Line 181"/>
                    <p:cNvSpPr>
                      <a:spLocks noChangeShapeType="1"/>
                    </p:cNvSpPr>
                    <p:nvPr/>
                  </p:nvSpPr>
                  <p:spPr bwMode="auto">
                    <a:xfrm flipV="1">
                      <a:off x="2272" y="1744"/>
                      <a:ext cx="0" cy="160"/>
                    </a:xfrm>
                    <a:prstGeom prst="line">
                      <a:avLst/>
                    </a:prstGeom>
                    <a:noFill/>
                    <a:ln w="9525">
                      <a:solidFill>
                        <a:schemeClr val="tx1"/>
                      </a:solidFill>
                      <a:round/>
                      <a:headEnd/>
                      <a:tailEnd/>
                    </a:ln>
                    <a:effectLst/>
                  </p:spPr>
                  <p:txBody>
                    <a:bodyPr/>
                    <a:lstStyle/>
                    <a:p>
                      <a:endParaRPr lang="th-TH"/>
                    </a:p>
                  </p:txBody>
                </p:sp>
              </p:grpSp>
            </p:grpSp>
          </p:grpSp>
          <p:sp>
            <p:nvSpPr>
              <p:cNvPr id="297142" name="Line 182"/>
              <p:cNvSpPr>
                <a:spLocks noChangeShapeType="1"/>
              </p:cNvSpPr>
              <p:nvPr/>
            </p:nvSpPr>
            <p:spPr bwMode="auto">
              <a:xfrm flipH="1">
                <a:off x="1368" y="1230"/>
                <a:ext cx="381" cy="0"/>
              </a:xfrm>
              <a:prstGeom prst="line">
                <a:avLst/>
              </a:prstGeom>
              <a:noFill/>
              <a:ln w="38100">
                <a:solidFill>
                  <a:srgbClr val="FF0000"/>
                </a:solidFill>
                <a:round/>
                <a:headEnd/>
                <a:tailEnd type="triangle" w="med" len="med"/>
              </a:ln>
              <a:effectLst/>
            </p:spPr>
            <p:txBody>
              <a:bodyPr/>
              <a:lstStyle/>
              <a:p>
                <a:endParaRPr lang="th-TH"/>
              </a:p>
            </p:txBody>
          </p:sp>
        </p:grpSp>
        <p:sp>
          <p:nvSpPr>
            <p:cNvPr id="297143" name="Rectangle 183"/>
            <p:cNvSpPr>
              <a:spLocks noChangeArrowheads="1"/>
            </p:cNvSpPr>
            <p:nvPr/>
          </p:nvSpPr>
          <p:spPr bwMode="auto">
            <a:xfrm>
              <a:off x="1500" y="1047"/>
              <a:ext cx="212" cy="144"/>
            </a:xfrm>
            <a:prstGeom prst="rect">
              <a:avLst/>
            </a:prstGeom>
            <a:noFill/>
            <a:ln w="9525">
              <a:noFill/>
              <a:miter lim="800000"/>
              <a:headEnd/>
              <a:tailEnd/>
            </a:ln>
            <a:effectLst/>
          </p:spPr>
          <p:txBody>
            <a:bodyPr wrap="none">
              <a:spAutoFit/>
            </a:bodyPr>
            <a:lstStyle/>
            <a:p>
              <a:r>
                <a:rPr lang="en-US" sz="900" b="1" i="1">
                  <a:solidFill>
                    <a:srgbClr val="0000CC"/>
                  </a:solidFill>
                  <a:latin typeface="Times New Roman" pitchFamily="18" charset="0"/>
                </a:rPr>
                <a:t>W</a:t>
              </a:r>
              <a:r>
                <a:rPr lang="en-US" sz="900" b="1" i="1" baseline="-25000">
                  <a:solidFill>
                    <a:srgbClr val="0000CC"/>
                  </a:solidFill>
                  <a:latin typeface="Times New Roman" pitchFamily="18" charset="0"/>
                </a:rPr>
                <a:t>C</a:t>
              </a:r>
              <a:endParaRPr lang="th-TH" sz="900" b="1" i="1" baseline="-25000">
                <a:solidFill>
                  <a:srgbClr val="0000CC"/>
                </a:solidFill>
                <a:latin typeface="Times New Roman" pitchFamily="18" charset="0"/>
              </a:endParaRPr>
            </a:p>
          </p:txBody>
        </p:sp>
      </p:grpSp>
      <p:sp>
        <p:nvSpPr>
          <p:cNvPr id="297144" name="Rectangle 184"/>
          <p:cNvSpPr>
            <a:spLocks noChangeArrowheads="1"/>
          </p:cNvSpPr>
          <p:nvPr/>
        </p:nvSpPr>
        <p:spPr bwMode="auto">
          <a:xfrm>
            <a:off x="477838" y="3549650"/>
            <a:ext cx="2868612" cy="2282825"/>
          </a:xfrm>
          <a:prstGeom prst="rect">
            <a:avLst/>
          </a:prstGeom>
          <a:noFill/>
          <a:ln w="9525">
            <a:noFill/>
            <a:miter lim="800000"/>
            <a:headEnd/>
            <a:tailEnd/>
          </a:ln>
          <a:effectLst/>
        </p:spPr>
        <p:txBody>
          <a:bodyPr/>
          <a:lstStyle/>
          <a:p>
            <a:pPr>
              <a:lnSpc>
                <a:spcPct val="80000"/>
              </a:lnSpc>
            </a:pPr>
            <a:r>
              <a:rPr lang="en-US" b="1" i="1">
                <a:solidFill>
                  <a:srgbClr val="0000CC"/>
                </a:solidFill>
                <a:latin typeface="Times New Roman" pitchFamily="18" charset="0"/>
              </a:rPr>
              <a:t>Given:</a:t>
            </a:r>
            <a:br>
              <a:rPr lang="en-US" b="1" i="1">
                <a:solidFill>
                  <a:srgbClr val="0000CC"/>
                </a:solidFill>
                <a:latin typeface="Times New Roman" pitchFamily="18" charset="0"/>
              </a:rPr>
            </a:br>
            <a:r>
              <a:rPr lang="en-US" i="1">
                <a:solidFill>
                  <a:srgbClr val="0000CC"/>
                </a:solidFill>
                <a:latin typeface="Times New Roman" pitchFamily="18" charset="0"/>
              </a:rPr>
              <a:t>r</a:t>
            </a:r>
            <a:r>
              <a:rPr lang="en-US" i="1" baseline="-25000">
                <a:solidFill>
                  <a:srgbClr val="0000CC"/>
                </a:solidFill>
                <a:latin typeface="Times New Roman" pitchFamily="18" charset="0"/>
              </a:rPr>
              <a:t>p</a:t>
            </a:r>
            <a:r>
              <a:rPr lang="en-US" i="1">
                <a:solidFill>
                  <a:srgbClr val="0000CC"/>
                </a:solidFill>
                <a:latin typeface="Times New Roman" pitchFamily="18" charset="0"/>
              </a:rPr>
              <a:t>  = 8. </a:t>
            </a:r>
            <a:br>
              <a:rPr lang="en-US" i="1">
                <a:solidFill>
                  <a:srgbClr val="0000CC"/>
                </a:solidFill>
                <a:latin typeface="Times New Roman" pitchFamily="18" charset="0"/>
              </a:rPr>
            </a:br>
            <a:r>
              <a:rPr lang="en-US" i="1">
                <a:solidFill>
                  <a:srgbClr val="0000CC"/>
                </a:solidFill>
                <a:latin typeface="Times New Roman" pitchFamily="18" charset="0"/>
              </a:rPr>
              <a:t>T</a:t>
            </a:r>
            <a:r>
              <a:rPr lang="en-US" i="1" baseline="-25000">
                <a:solidFill>
                  <a:srgbClr val="0000CC"/>
                </a:solidFill>
                <a:latin typeface="Times New Roman" pitchFamily="18" charset="0"/>
              </a:rPr>
              <a:t>1</a:t>
            </a:r>
            <a:r>
              <a:rPr lang="en-US" i="1">
                <a:solidFill>
                  <a:srgbClr val="0000CC"/>
                </a:solidFill>
                <a:latin typeface="Times New Roman" pitchFamily="18" charset="0"/>
              </a:rPr>
              <a:t> =  300 K </a:t>
            </a:r>
            <a:br>
              <a:rPr lang="en-US" i="1">
                <a:solidFill>
                  <a:srgbClr val="0000CC"/>
                </a:solidFill>
                <a:latin typeface="Times New Roman" pitchFamily="18" charset="0"/>
              </a:rPr>
            </a:br>
            <a:r>
              <a:rPr lang="en-US" i="1">
                <a:solidFill>
                  <a:srgbClr val="0000CC"/>
                </a:solidFill>
                <a:latin typeface="Times New Roman" pitchFamily="18" charset="0"/>
              </a:rPr>
              <a:t>T</a:t>
            </a:r>
            <a:r>
              <a:rPr lang="en-US" i="1" baseline="-25000">
                <a:solidFill>
                  <a:srgbClr val="0000CC"/>
                </a:solidFill>
                <a:latin typeface="Times New Roman" pitchFamily="18" charset="0"/>
              </a:rPr>
              <a:t>3</a:t>
            </a:r>
            <a:r>
              <a:rPr lang="en-US" i="1">
                <a:solidFill>
                  <a:srgbClr val="0000CC"/>
                </a:solidFill>
                <a:latin typeface="Times New Roman" pitchFamily="18" charset="0"/>
              </a:rPr>
              <a:t> = 1300 K </a:t>
            </a:r>
            <a:br>
              <a:rPr lang="en-US" i="1">
                <a:solidFill>
                  <a:srgbClr val="0000CC"/>
                </a:solidFill>
                <a:latin typeface="Times New Roman" pitchFamily="18" charset="0"/>
              </a:rPr>
            </a:br>
            <a:r>
              <a:rPr lang="en-US" i="1">
                <a:solidFill>
                  <a:srgbClr val="0000CC"/>
                </a:solidFill>
                <a:latin typeface="Times New Roman" pitchFamily="18" charset="0"/>
              </a:rPr>
              <a:t>variation of specific heats </a:t>
            </a:r>
            <a:br>
              <a:rPr lang="en-US" i="1">
                <a:solidFill>
                  <a:srgbClr val="0000CC"/>
                </a:solidFill>
                <a:latin typeface="Times New Roman" pitchFamily="18" charset="0"/>
              </a:rPr>
            </a:br>
            <a:r>
              <a:rPr lang="en-US" b="1" i="1">
                <a:solidFill>
                  <a:srgbClr val="0000CC"/>
                </a:solidFill>
                <a:latin typeface="Times New Roman" pitchFamily="18" charset="0"/>
              </a:rPr>
              <a:t>Determine:</a:t>
            </a:r>
            <a:br>
              <a:rPr lang="en-US" b="1" i="1">
                <a:solidFill>
                  <a:srgbClr val="0000CC"/>
                </a:solidFill>
                <a:latin typeface="Times New Roman" pitchFamily="18" charset="0"/>
              </a:rPr>
            </a:br>
            <a:r>
              <a:rPr lang="en-US" i="1">
                <a:solidFill>
                  <a:srgbClr val="0000CC"/>
                </a:solidFill>
                <a:latin typeface="Times New Roman" pitchFamily="18" charset="0"/>
              </a:rPr>
              <a:t>(a) T</a:t>
            </a:r>
            <a:r>
              <a:rPr lang="en-US" i="1" baseline="-25000">
                <a:solidFill>
                  <a:srgbClr val="0000CC"/>
                </a:solidFill>
                <a:latin typeface="Times New Roman" pitchFamily="18" charset="0"/>
              </a:rPr>
              <a:t>2</a:t>
            </a:r>
            <a:r>
              <a:rPr lang="en-US" i="1">
                <a:solidFill>
                  <a:srgbClr val="0000CC"/>
                </a:solidFill>
                <a:latin typeface="Times New Roman" pitchFamily="18" charset="0"/>
              </a:rPr>
              <a:t> and T</a:t>
            </a:r>
            <a:r>
              <a:rPr lang="en-US" i="1" baseline="-25000">
                <a:solidFill>
                  <a:srgbClr val="0000CC"/>
                </a:solidFill>
                <a:latin typeface="Times New Roman" pitchFamily="18" charset="0"/>
              </a:rPr>
              <a:t>4</a:t>
            </a:r>
            <a:br>
              <a:rPr lang="en-US" i="1" baseline="-25000">
                <a:solidFill>
                  <a:srgbClr val="0000CC"/>
                </a:solidFill>
                <a:latin typeface="Times New Roman" pitchFamily="18" charset="0"/>
              </a:rPr>
            </a:br>
            <a:r>
              <a:rPr lang="en-US" i="1">
                <a:solidFill>
                  <a:srgbClr val="0000CC"/>
                </a:solidFill>
                <a:latin typeface="Times New Roman" pitchFamily="18" charset="0"/>
              </a:rPr>
              <a:t>(b) the back pressure ratio</a:t>
            </a:r>
            <a:br>
              <a:rPr lang="en-US" i="1">
                <a:solidFill>
                  <a:srgbClr val="0000CC"/>
                </a:solidFill>
                <a:latin typeface="Times New Roman" pitchFamily="18" charset="0"/>
              </a:rPr>
            </a:br>
            <a:r>
              <a:rPr lang="en-US" i="1">
                <a:solidFill>
                  <a:srgbClr val="0000CC"/>
                </a:solidFill>
                <a:latin typeface="Times New Roman" pitchFamily="18" charset="0"/>
              </a:rPr>
              <a:t>(c) the thermal efficiency.</a:t>
            </a:r>
            <a:endParaRPr lang="th-TH" i="1">
              <a:solidFill>
                <a:srgbClr val="0000CC"/>
              </a:solidFill>
              <a:latin typeface="Times New Roman" pitchFamily="18" charset="0"/>
            </a:endParaRPr>
          </a:p>
        </p:txBody>
      </p:sp>
      <p:sp>
        <p:nvSpPr>
          <p:cNvPr id="297145" name="Rectangle 185"/>
          <p:cNvSpPr>
            <a:spLocks noChangeArrowheads="1"/>
          </p:cNvSpPr>
          <p:nvPr/>
        </p:nvSpPr>
        <p:spPr bwMode="auto">
          <a:xfrm>
            <a:off x="3422650" y="3354388"/>
            <a:ext cx="1920875" cy="396875"/>
          </a:xfrm>
          <a:prstGeom prst="rect">
            <a:avLst/>
          </a:prstGeom>
          <a:noFill/>
          <a:ln w="9525">
            <a:noFill/>
            <a:miter lim="800000"/>
            <a:headEnd/>
            <a:tailEnd/>
          </a:ln>
          <a:effectLst/>
        </p:spPr>
        <p:txBody>
          <a:bodyPr wrap="none">
            <a:spAutoFit/>
          </a:bodyPr>
          <a:lstStyle/>
          <a:p>
            <a:r>
              <a:rPr lang="en-US" sz="1000" b="1">
                <a:sym typeface="Symbol" pitchFamily="18" charset="2"/>
              </a:rPr>
              <a:t>Back Work Ratio</a:t>
            </a:r>
            <a:r>
              <a:rPr lang="en-US" sz="1000">
                <a:sym typeface="Symbol" pitchFamily="18" charset="2"/>
              </a:rPr>
              <a:t> = </a:t>
            </a:r>
            <a:r>
              <a:rPr lang="en-US" sz="1000" u="sng">
                <a:sym typeface="Symbol" pitchFamily="18" charset="2"/>
              </a:rPr>
              <a:t>W</a:t>
            </a:r>
            <a:r>
              <a:rPr lang="en-US" sz="1000" baseline="-25000">
                <a:sym typeface="Symbol" pitchFamily="18" charset="2"/>
              </a:rPr>
              <a:t>compressor</a:t>
            </a:r>
          </a:p>
          <a:p>
            <a:r>
              <a:rPr lang="en-US" sz="1000">
                <a:sym typeface="Symbol" pitchFamily="18" charset="2"/>
              </a:rPr>
              <a:t>                                 W</a:t>
            </a:r>
            <a:r>
              <a:rPr lang="en-US" sz="1000" baseline="-25000">
                <a:sym typeface="Symbol" pitchFamily="18" charset="2"/>
              </a:rPr>
              <a:t>turbine</a:t>
            </a:r>
            <a:r>
              <a:rPr lang="en-US" sz="1000">
                <a:sym typeface="Symbol" pitchFamily="18" charset="2"/>
              </a:rPr>
              <a:t> </a:t>
            </a:r>
            <a:endParaRPr lang="th-TH" sz="1000">
              <a:sym typeface="Symbol" pitchFamily="18" charset="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withEffect">
                                  <p:stCondLst>
                                    <p:cond delay="0"/>
                                  </p:stCondLst>
                                  <p:childTnLst>
                                    <p:set>
                                      <p:cBhvr>
                                        <p:cTn id="6" dur="1" fill="hold">
                                          <p:stCondLst>
                                            <p:cond delay="0"/>
                                          </p:stCondLst>
                                        </p:cTn>
                                        <p:tgtEl>
                                          <p:spTgt spid="296993"/>
                                        </p:tgtEl>
                                        <p:attrNameLst>
                                          <p:attrName>style.visibility</p:attrName>
                                        </p:attrNameLst>
                                      </p:cBhvr>
                                      <p:to>
                                        <p:strVal val="visible"/>
                                      </p:to>
                                    </p:set>
                                    <p:animEffect transition="in" filter="wipe(down)">
                                      <p:cBhvr>
                                        <p:cTn id="7" dur="500"/>
                                        <p:tgtEl>
                                          <p:spTgt spid="296993"/>
                                        </p:tgtEl>
                                      </p:cBhvr>
                                    </p:animEffect>
                                  </p:childTnLst>
                                </p:cTn>
                              </p:par>
                              <p:par>
                                <p:cTn id="8" presetID="22" presetClass="entr" presetSubtype="8" fill="hold" nodeType="withEffect">
                                  <p:stCondLst>
                                    <p:cond delay="0"/>
                                  </p:stCondLst>
                                  <p:childTnLst>
                                    <p:set>
                                      <p:cBhvr>
                                        <p:cTn id="9" dur="1" fill="hold">
                                          <p:stCondLst>
                                            <p:cond delay="0"/>
                                          </p:stCondLst>
                                        </p:cTn>
                                        <p:tgtEl>
                                          <p:spTgt spid="296980"/>
                                        </p:tgtEl>
                                        <p:attrNameLst>
                                          <p:attrName>style.visibility</p:attrName>
                                        </p:attrNameLst>
                                      </p:cBhvr>
                                      <p:to>
                                        <p:strVal val="visible"/>
                                      </p:to>
                                    </p:set>
                                    <p:animEffect transition="in" filter="wipe(left)">
                                      <p:cBhvr>
                                        <p:cTn id="10" dur="500"/>
                                        <p:tgtEl>
                                          <p:spTgt spid="296980"/>
                                        </p:tgtEl>
                                      </p:cBhvr>
                                    </p:animEffect>
                                  </p:childTnLst>
                                </p:cTn>
                              </p:par>
                              <p:par>
                                <p:cTn id="11" presetID="22" presetClass="entr" presetSubtype="1" fill="hold" nodeType="withEffect">
                                  <p:stCondLst>
                                    <p:cond delay="0"/>
                                  </p:stCondLst>
                                  <p:childTnLst>
                                    <p:set>
                                      <p:cBhvr>
                                        <p:cTn id="12" dur="1" fill="hold">
                                          <p:stCondLst>
                                            <p:cond delay="0"/>
                                          </p:stCondLst>
                                        </p:cTn>
                                        <p:tgtEl>
                                          <p:spTgt spid="297004"/>
                                        </p:tgtEl>
                                        <p:attrNameLst>
                                          <p:attrName>style.visibility</p:attrName>
                                        </p:attrNameLst>
                                      </p:cBhvr>
                                      <p:to>
                                        <p:strVal val="visible"/>
                                      </p:to>
                                    </p:set>
                                    <p:animEffect transition="in" filter="wipe(up)">
                                      <p:cBhvr>
                                        <p:cTn id="13" dur="500"/>
                                        <p:tgtEl>
                                          <p:spTgt spid="297004"/>
                                        </p:tgtEl>
                                      </p:cBhvr>
                                    </p:animEffect>
                                  </p:childTnLst>
                                </p:cTn>
                              </p:par>
                              <p:par>
                                <p:cTn id="14" presetID="22" presetClass="entr" presetSubtype="2" fill="hold" nodeType="withEffect">
                                  <p:stCondLst>
                                    <p:cond delay="0"/>
                                  </p:stCondLst>
                                  <p:childTnLst>
                                    <p:set>
                                      <p:cBhvr>
                                        <p:cTn id="15" dur="1" fill="hold">
                                          <p:stCondLst>
                                            <p:cond delay="0"/>
                                          </p:stCondLst>
                                        </p:cTn>
                                        <p:tgtEl>
                                          <p:spTgt spid="296970"/>
                                        </p:tgtEl>
                                        <p:attrNameLst>
                                          <p:attrName>style.visibility</p:attrName>
                                        </p:attrNameLst>
                                      </p:cBhvr>
                                      <p:to>
                                        <p:strVal val="visible"/>
                                      </p:to>
                                    </p:set>
                                    <p:animEffect transition="in" filter="wipe(right)">
                                      <p:cBhvr>
                                        <p:cTn id="16" dur="500"/>
                                        <p:tgtEl>
                                          <p:spTgt spid="296970"/>
                                        </p:tgtEl>
                                      </p:cBhvr>
                                    </p:animEffect>
                                  </p:childTnLst>
                                </p:cTn>
                              </p:par>
                              <p:par>
                                <p:cTn id="17" presetID="17" presetClass="entr" presetSubtype="4" fill="hold" nodeType="withEffect">
                                  <p:stCondLst>
                                    <p:cond delay="0"/>
                                  </p:stCondLst>
                                  <p:childTnLst>
                                    <p:set>
                                      <p:cBhvr>
                                        <p:cTn id="18" dur="1" fill="hold">
                                          <p:stCondLst>
                                            <p:cond delay="0"/>
                                          </p:stCondLst>
                                        </p:cTn>
                                        <p:tgtEl>
                                          <p:spTgt spid="297022"/>
                                        </p:tgtEl>
                                        <p:attrNameLst>
                                          <p:attrName>style.visibility</p:attrName>
                                        </p:attrNameLst>
                                      </p:cBhvr>
                                      <p:to>
                                        <p:strVal val="visible"/>
                                      </p:to>
                                    </p:set>
                                    <p:anim calcmode="lin" valueType="num">
                                      <p:cBhvr>
                                        <p:cTn id="19" dur="1000" fill="hold"/>
                                        <p:tgtEl>
                                          <p:spTgt spid="297022"/>
                                        </p:tgtEl>
                                        <p:attrNameLst>
                                          <p:attrName>ppt_x</p:attrName>
                                        </p:attrNameLst>
                                      </p:cBhvr>
                                      <p:tavLst>
                                        <p:tav tm="0">
                                          <p:val>
                                            <p:strVal val="#ppt_x"/>
                                          </p:val>
                                        </p:tav>
                                        <p:tav tm="100000">
                                          <p:val>
                                            <p:strVal val="#ppt_x"/>
                                          </p:val>
                                        </p:tav>
                                      </p:tavLst>
                                    </p:anim>
                                    <p:anim calcmode="lin" valueType="num">
                                      <p:cBhvr>
                                        <p:cTn id="20" dur="1000" fill="hold"/>
                                        <p:tgtEl>
                                          <p:spTgt spid="297022"/>
                                        </p:tgtEl>
                                        <p:attrNameLst>
                                          <p:attrName>ppt_y</p:attrName>
                                        </p:attrNameLst>
                                      </p:cBhvr>
                                      <p:tavLst>
                                        <p:tav tm="0">
                                          <p:val>
                                            <p:strVal val="#ppt_y+#ppt_h/2"/>
                                          </p:val>
                                        </p:tav>
                                        <p:tav tm="100000">
                                          <p:val>
                                            <p:strVal val="#ppt_y"/>
                                          </p:val>
                                        </p:tav>
                                      </p:tavLst>
                                    </p:anim>
                                    <p:anim calcmode="lin" valueType="num">
                                      <p:cBhvr>
                                        <p:cTn id="21" dur="1000" fill="hold"/>
                                        <p:tgtEl>
                                          <p:spTgt spid="297022"/>
                                        </p:tgtEl>
                                        <p:attrNameLst>
                                          <p:attrName>ppt_w</p:attrName>
                                        </p:attrNameLst>
                                      </p:cBhvr>
                                      <p:tavLst>
                                        <p:tav tm="0">
                                          <p:val>
                                            <p:strVal val="#ppt_w"/>
                                          </p:val>
                                        </p:tav>
                                        <p:tav tm="100000">
                                          <p:val>
                                            <p:strVal val="#ppt_w"/>
                                          </p:val>
                                        </p:tav>
                                      </p:tavLst>
                                    </p:anim>
                                    <p:anim calcmode="lin" valueType="num">
                                      <p:cBhvr>
                                        <p:cTn id="22" dur="1000" fill="hold"/>
                                        <p:tgtEl>
                                          <p:spTgt spid="297022"/>
                                        </p:tgtEl>
                                        <p:attrNameLst>
                                          <p:attrName>ppt_h</p:attrName>
                                        </p:attrNameLst>
                                      </p:cBhvr>
                                      <p:tavLst>
                                        <p:tav tm="0">
                                          <p:val>
                                            <p:fltVal val="0"/>
                                          </p:val>
                                        </p:tav>
                                        <p:tav tm="100000">
                                          <p:val>
                                            <p:strVal val="#ppt_h"/>
                                          </p:val>
                                        </p:tav>
                                      </p:tavLst>
                                    </p:anim>
                                  </p:childTnLst>
                                </p:cTn>
                              </p:par>
                              <p:par>
                                <p:cTn id="23" presetID="17" presetClass="entr" presetSubtype="8" fill="hold" nodeType="withEffect">
                                  <p:stCondLst>
                                    <p:cond delay="0"/>
                                  </p:stCondLst>
                                  <p:childTnLst>
                                    <p:set>
                                      <p:cBhvr>
                                        <p:cTn id="24" dur="1" fill="hold">
                                          <p:stCondLst>
                                            <p:cond delay="0"/>
                                          </p:stCondLst>
                                        </p:cTn>
                                        <p:tgtEl>
                                          <p:spTgt spid="297060"/>
                                        </p:tgtEl>
                                        <p:attrNameLst>
                                          <p:attrName>style.visibility</p:attrName>
                                        </p:attrNameLst>
                                      </p:cBhvr>
                                      <p:to>
                                        <p:strVal val="visible"/>
                                      </p:to>
                                    </p:set>
                                    <p:anim calcmode="lin" valueType="num">
                                      <p:cBhvr>
                                        <p:cTn id="25" dur="1000" fill="hold"/>
                                        <p:tgtEl>
                                          <p:spTgt spid="297060"/>
                                        </p:tgtEl>
                                        <p:attrNameLst>
                                          <p:attrName>ppt_x</p:attrName>
                                        </p:attrNameLst>
                                      </p:cBhvr>
                                      <p:tavLst>
                                        <p:tav tm="0">
                                          <p:val>
                                            <p:strVal val="#ppt_x-#ppt_w/2"/>
                                          </p:val>
                                        </p:tav>
                                        <p:tav tm="100000">
                                          <p:val>
                                            <p:strVal val="#ppt_x"/>
                                          </p:val>
                                        </p:tav>
                                      </p:tavLst>
                                    </p:anim>
                                    <p:anim calcmode="lin" valueType="num">
                                      <p:cBhvr>
                                        <p:cTn id="26" dur="1000" fill="hold"/>
                                        <p:tgtEl>
                                          <p:spTgt spid="297060"/>
                                        </p:tgtEl>
                                        <p:attrNameLst>
                                          <p:attrName>ppt_y</p:attrName>
                                        </p:attrNameLst>
                                      </p:cBhvr>
                                      <p:tavLst>
                                        <p:tav tm="0">
                                          <p:val>
                                            <p:strVal val="#ppt_y"/>
                                          </p:val>
                                        </p:tav>
                                        <p:tav tm="100000">
                                          <p:val>
                                            <p:strVal val="#ppt_y"/>
                                          </p:val>
                                        </p:tav>
                                      </p:tavLst>
                                    </p:anim>
                                    <p:anim calcmode="lin" valueType="num">
                                      <p:cBhvr>
                                        <p:cTn id="27" dur="1000" fill="hold"/>
                                        <p:tgtEl>
                                          <p:spTgt spid="297060"/>
                                        </p:tgtEl>
                                        <p:attrNameLst>
                                          <p:attrName>ppt_w</p:attrName>
                                        </p:attrNameLst>
                                      </p:cBhvr>
                                      <p:tavLst>
                                        <p:tav tm="0">
                                          <p:val>
                                            <p:fltVal val="0"/>
                                          </p:val>
                                        </p:tav>
                                        <p:tav tm="100000">
                                          <p:val>
                                            <p:strVal val="#ppt_w"/>
                                          </p:val>
                                        </p:tav>
                                      </p:tavLst>
                                    </p:anim>
                                    <p:anim calcmode="lin" valueType="num">
                                      <p:cBhvr>
                                        <p:cTn id="28" dur="1000" fill="hold"/>
                                        <p:tgtEl>
                                          <p:spTgt spid="297060"/>
                                        </p:tgtEl>
                                        <p:attrNameLst>
                                          <p:attrName>ppt_h</p:attrName>
                                        </p:attrNameLst>
                                      </p:cBhvr>
                                      <p:tavLst>
                                        <p:tav tm="0">
                                          <p:val>
                                            <p:strVal val="#ppt_h"/>
                                          </p:val>
                                        </p:tav>
                                        <p:tav tm="100000">
                                          <p:val>
                                            <p:strVal val="#ppt_h"/>
                                          </p:val>
                                        </p:tav>
                                      </p:tavLst>
                                    </p:anim>
                                  </p:childTnLst>
                                </p:cTn>
                              </p:par>
                              <p:par>
                                <p:cTn id="29" presetID="17" presetClass="entr" presetSubtype="1" fill="hold" nodeType="withEffect">
                                  <p:stCondLst>
                                    <p:cond delay="0"/>
                                  </p:stCondLst>
                                  <p:childTnLst>
                                    <p:set>
                                      <p:cBhvr>
                                        <p:cTn id="30" dur="1" fill="hold">
                                          <p:stCondLst>
                                            <p:cond delay="0"/>
                                          </p:stCondLst>
                                        </p:cTn>
                                        <p:tgtEl>
                                          <p:spTgt spid="297038"/>
                                        </p:tgtEl>
                                        <p:attrNameLst>
                                          <p:attrName>style.visibility</p:attrName>
                                        </p:attrNameLst>
                                      </p:cBhvr>
                                      <p:to>
                                        <p:strVal val="visible"/>
                                      </p:to>
                                    </p:set>
                                    <p:anim calcmode="lin" valueType="num">
                                      <p:cBhvr>
                                        <p:cTn id="31" dur="1000" fill="hold"/>
                                        <p:tgtEl>
                                          <p:spTgt spid="297038"/>
                                        </p:tgtEl>
                                        <p:attrNameLst>
                                          <p:attrName>ppt_x</p:attrName>
                                        </p:attrNameLst>
                                      </p:cBhvr>
                                      <p:tavLst>
                                        <p:tav tm="0">
                                          <p:val>
                                            <p:strVal val="#ppt_x"/>
                                          </p:val>
                                        </p:tav>
                                        <p:tav tm="100000">
                                          <p:val>
                                            <p:strVal val="#ppt_x"/>
                                          </p:val>
                                        </p:tav>
                                      </p:tavLst>
                                    </p:anim>
                                    <p:anim calcmode="lin" valueType="num">
                                      <p:cBhvr>
                                        <p:cTn id="32" dur="1000" fill="hold"/>
                                        <p:tgtEl>
                                          <p:spTgt spid="297038"/>
                                        </p:tgtEl>
                                        <p:attrNameLst>
                                          <p:attrName>ppt_y</p:attrName>
                                        </p:attrNameLst>
                                      </p:cBhvr>
                                      <p:tavLst>
                                        <p:tav tm="0">
                                          <p:val>
                                            <p:strVal val="#ppt_y-#ppt_h/2"/>
                                          </p:val>
                                        </p:tav>
                                        <p:tav tm="100000">
                                          <p:val>
                                            <p:strVal val="#ppt_y"/>
                                          </p:val>
                                        </p:tav>
                                      </p:tavLst>
                                    </p:anim>
                                    <p:anim calcmode="lin" valueType="num">
                                      <p:cBhvr>
                                        <p:cTn id="33" dur="1000" fill="hold"/>
                                        <p:tgtEl>
                                          <p:spTgt spid="297038"/>
                                        </p:tgtEl>
                                        <p:attrNameLst>
                                          <p:attrName>ppt_w</p:attrName>
                                        </p:attrNameLst>
                                      </p:cBhvr>
                                      <p:tavLst>
                                        <p:tav tm="0">
                                          <p:val>
                                            <p:strVal val="#ppt_w"/>
                                          </p:val>
                                        </p:tav>
                                        <p:tav tm="100000">
                                          <p:val>
                                            <p:strVal val="#ppt_w"/>
                                          </p:val>
                                        </p:tav>
                                      </p:tavLst>
                                    </p:anim>
                                    <p:anim calcmode="lin" valueType="num">
                                      <p:cBhvr>
                                        <p:cTn id="34" dur="1000" fill="hold"/>
                                        <p:tgtEl>
                                          <p:spTgt spid="297038"/>
                                        </p:tgtEl>
                                        <p:attrNameLst>
                                          <p:attrName>ppt_h</p:attrName>
                                        </p:attrNameLst>
                                      </p:cBhvr>
                                      <p:tavLst>
                                        <p:tav tm="0">
                                          <p:val>
                                            <p:fltVal val="0"/>
                                          </p:val>
                                        </p:tav>
                                        <p:tav tm="100000">
                                          <p:val>
                                            <p:strVal val="#ppt_h"/>
                                          </p:val>
                                        </p:tav>
                                      </p:tavLst>
                                    </p:anim>
                                  </p:childTnLst>
                                </p:cTn>
                              </p:par>
                              <p:par>
                                <p:cTn id="35" presetID="17" presetClass="entr" presetSubtype="2" fill="hold" nodeType="withEffect">
                                  <p:stCondLst>
                                    <p:cond delay="0"/>
                                  </p:stCondLst>
                                  <p:childTnLst>
                                    <p:set>
                                      <p:cBhvr>
                                        <p:cTn id="36" dur="1" fill="hold">
                                          <p:stCondLst>
                                            <p:cond delay="0"/>
                                          </p:stCondLst>
                                        </p:cTn>
                                        <p:tgtEl>
                                          <p:spTgt spid="297050"/>
                                        </p:tgtEl>
                                        <p:attrNameLst>
                                          <p:attrName>style.visibility</p:attrName>
                                        </p:attrNameLst>
                                      </p:cBhvr>
                                      <p:to>
                                        <p:strVal val="visible"/>
                                      </p:to>
                                    </p:set>
                                    <p:anim calcmode="lin" valueType="num">
                                      <p:cBhvr>
                                        <p:cTn id="37" dur="1000" fill="hold"/>
                                        <p:tgtEl>
                                          <p:spTgt spid="297050"/>
                                        </p:tgtEl>
                                        <p:attrNameLst>
                                          <p:attrName>ppt_x</p:attrName>
                                        </p:attrNameLst>
                                      </p:cBhvr>
                                      <p:tavLst>
                                        <p:tav tm="0">
                                          <p:val>
                                            <p:strVal val="#ppt_x+#ppt_w/2"/>
                                          </p:val>
                                        </p:tav>
                                        <p:tav tm="100000">
                                          <p:val>
                                            <p:strVal val="#ppt_x"/>
                                          </p:val>
                                        </p:tav>
                                      </p:tavLst>
                                    </p:anim>
                                    <p:anim calcmode="lin" valueType="num">
                                      <p:cBhvr>
                                        <p:cTn id="38" dur="1000" fill="hold"/>
                                        <p:tgtEl>
                                          <p:spTgt spid="297050"/>
                                        </p:tgtEl>
                                        <p:attrNameLst>
                                          <p:attrName>ppt_y</p:attrName>
                                        </p:attrNameLst>
                                      </p:cBhvr>
                                      <p:tavLst>
                                        <p:tav tm="0">
                                          <p:val>
                                            <p:strVal val="#ppt_y"/>
                                          </p:val>
                                        </p:tav>
                                        <p:tav tm="100000">
                                          <p:val>
                                            <p:strVal val="#ppt_y"/>
                                          </p:val>
                                        </p:tav>
                                      </p:tavLst>
                                    </p:anim>
                                    <p:anim calcmode="lin" valueType="num">
                                      <p:cBhvr>
                                        <p:cTn id="39" dur="1000" fill="hold"/>
                                        <p:tgtEl>
                                          <p:spTgt spid="297050"/>
                                        </p:tgtEl>
                                        <p:attrNameLst>
                                          <p:attrName>ppt_w</p:attrName>
                                        </p:attrNameLst>
                                      </p:cBhvr>
                                      <p:tavLst>
                                        <p:tav tm="0">
                                          <p:val>
                                            <p:fltVal val="0"/>
                                          </p:val>
                                        </p:tav>
                                        <p:tav tm="100000">
                                          <p:val>
                                            <p:strVal val="#ppt_w"/>
                                          </p:val>
                                        </p:tav>
                                      </p:tavLst>
                                    </p:anim>
                                    <p:anim calcmode="lin" valueType="num">
                                      <p:cBhvr>
                                        <p:cTn id="40" dur="1000" fill="hold"/>
                                        <p:tgtEl>
                                          <p:spTgt spid="297050"/>
                                        </p:tgtEl>
                                        <p:attrNameLst>
                                          <p:attrName>ppt_h</p:attrName>
                                        </p:attrNameLst>
                                      </p:cBhvr>
                                      <p:tavLst>
                                        <p:tav tm="0">
                                          <p:val>
                                            <p:strVal val="#ppt_h"/>
                                          </p:val>
                                        </p:tav>
                                        <p:tav tm="100000">
                                          <p:val>
                                            <p:strVal val="#ppt_h"/>
                                          </p:val>
                                        </p:tav>
                                      </p:tavLst>
                                    </p:anim>
                                  </p:childTnLst>
                                </p:cTn>
                              </p:par>
                              <p:par>
                                <p:cTn id="41" presetID="22" presetClass="entr" presetSubtype="4" fill="hold" nodeType="withEffect">
                                  <p:stCondLst>
                                    <p:cond delay="0"/>
                                  </p:stCondLst>
                                  <p:childTnLst>
                                    <p:set>
                                      <p:cBhvr>
                                        <p:cTn id="42" dur="1" fill="hold">
                                          <p:stCondLst>
                                            <p:cond delay="0"/>
                                          </p:stCondLst>
                                        </p:cTn>
                                        <p:tgtEl>
                                          <p:spTgt spid="297092"/>
                                        </p:tgtEl>
                                        <p:attrNameLst>
                                          <p:attrName>style.visibility</p:attrName>
                                        </p:attrNameLst>
                                      </p:cBhvr>
                                      <p:to>
                                        <p:strVal val="visible"/>
                                      </p:to>
                                    </p:set>
                                    <p:animEffect transition="in" filter="wipe(down)">
                                      <p:cBhvr>
                                        <p:cTn id="43" dur="500"/>
                                        <p:tgtEl>
                                          <p:spTgt spid="297092"/>
                                        </p:tgtEl>
                                      </p:cBhvr>
                                    </p:animEffect>
                                  </p:childTnLst>
                                </p:cTn>
                              </p:par>
                              <p:par>
                                <p:cTn id="44" presetID="22" presetClass="entr" presetSubtype="8" fill="hold" nodeType="withEffect">
                                  <p:stCondLst>
                                    <p:cond delay="0"/>
                                  </p:stCondLst>
                                  <p:childTnLst>
                                    <p:set>
                                      <p:cBhvr>
                                        <p:cTn id="45" dur="1" fill="hold">
                                          <p:stCondLst>
                                            <p:cond delay="0"/>
                                          </p:stCondLst>
                                        </p:cTn>
                                        <p:tgtEl>
                                          <p:spTgt spid="297080"/>
                                        </p:tgtEl>
                                        <p:attrNameLst>
                                          <p:attrName>style.visibility</p:attrName>
                                        </p:attrNameLst>
                                      </p:cBhvr>
                                      <p:to>
                                        <p:strVal val="visible"/>
                                      </p:to>
                                    </p:set>
                                    <p:animEffect transition="in" filter="wipe(left)">
                                      <p:cBhvr>
                                        <p:cTn id="46" dur="500"/>
                                        <p:tgtEl>
                                          <p:spTgt spid="297080"/>
                                        </p:tgtEl>
                                      </p:cBhvr>
                                    </p:animEffect>
                                  </p:childTnLst>
                                </p:cTn>
                              </p:par>
                              <p:par>
                                <p:cTn id="47" presetID="22" presetClass="entr" presetSubtype="1" fill="hold" nodeType="withEffect">
                                  <p:stCondLst>
                                    <p:cond delay="0"/>
                                  </p:stCondLst>
                                  <p:childTnLst>
                                    <p:set>
                                      <p:cBhvr>
                                        <p:cTn id="48" dur="1" fill="hold">
                                          <p:stCondLst>
                                            <p:cond delay="0"/>
                                          </p:stCondLst>
                                        </p:cTn>
                                        <p:tgtEl>
                                          <p:spTgt spid="297117"/>
                                        </p:tgtEl>
                                        <p:attrNameLst>
                                          <p:attrName>style.visibility</p:attrName>
                                        </p:attrNameLst>
                                      </p:cBhvr>
                                      <p:to>
                                        <p:strVal val="visible"/>
                                      </p:to>
                                    </p:set>
                                    <p:animEffect transition="in" filter="wipe(up)">
                                      <p:cBhvr>
                                        <p:cTn id="49" dur="500"/>
                                        <p:tgtEl>
                                          <p:spTgt spid="297117"/>
                                        </p:tgtEl>
                                      </p:cBhvr>
                                    </p:animEffect>
                                  </p:childTnLst>
                                </p:cTn>
                              </p:par>
                              <p:par>
                                <p:cTn id="50" presetID="22" presetClass="entr" presetSubtype="2" fill="hold" nodeType="withEffect">
                                  <p:stCondLst>
                                    <p:cond delay="0"/>
                                  </p:stCondLst>
                                  <p:childTnLst>
                                    <p:set>
                                      <p:cBhvr>
                                        <p:cTn id="51" dur="1" fill="hold">
                                          <p:stCondLst>
                                            <p:cond delay="0"/>
                                          </p:stCondLst>
                                        </p:cTn>
                                        <p:tgtEl>
                                          <p:spTgt spid="297075"/>
                                        </p:tgtEl>
                                        <p:attrNameLst>
                                          <p:attrName>style.visibility</p:attrName>
                                        </p:attrNameLst>
                                      </p:cBhvr>
                                      <p:to>
                                        <p:strVal val="visible"/>
                                      </p:to>
                                    </p:set>
                                    <p:animEffect transition="in" filter="wipe(right)">
                                      <p:cBhvr>
                                        <p:cTn id="52" dur="500"/>
                                        <p:tgtEl>
                                          <p:spTgt spid="297075"/>
                                        </p:tgtEl>
                                      </p:cBhvr>
                                    </p:animEffect>
                                  </p:childTnLst>
                                </p:cTn>
                              </p:par>
                              <p:par>
                                <p:cTn id="53" presetID="17" presetClass="entr" presetSubtype="4" fill="hold" nodeType="withEffect">
                                  <p:stCondLst>
                                    <p:cond delay="0"/>
                                  </p:stCondLst>
                                  <p:childTnLst>
                                    <p:set>
                                      <p:cBhvr>
                                        <p:cTn id="54" dur="1" fill="hold">
                                          <p:stCondLst>
                                            <p:cond delay="0"/>
                                          </p:stCondLst>
                                        </p:cTn>
                                        <p:tgtEl>
                                          <p:spTgt spid="297092"/>
                                        </p:tgtEl>
                                        <p:attrNameLst>
                                          <p:attrName>style.visibility</p:attrName>
                                        </p:attrNameLst>
                                      </p:cBhvr>
                                      <p:to>
                                        <p:strVal val="visible"/>
                                      </p:to>
                                    </p:set>
                                    <p:anim calcmode="lin" valueType="num">
                                      <p:cBhvr>
                                        <p:cTn id="55" dur="1000" fill="hold"/>
                                        <p:tgtEl>
                                          <p:spTgt spid="297092"/>
                                        </p:tgtEl>
                                        <p:attrNameLst>
                                          <p:attrName>ppt_x</p:attrName>
                                        </p:attrNameLst>
                                      </p:cBhvr>
                                      <p:tavLst>
                                        <p:tav tm="0">
                                          <p:val>
                                            <p:strVal val="#ppt_x"/>
                                          </p:val>
                                        </p:tav>
                                        <p:tav tm="100000">
                                          <p:val>
                                            <p:strVal val="#ppt_x"/>
                                          </p:val>
                                        </p:tav>
                                      </p:tavLst>
                                    </p:anim>
                                    <p:anim calcmode="lin" valueType="num">
                                      <p:cBhvr>
                                        <p:cTn id="56" dur="1000" fill="hold"/>
                                        <p:tgtEl>
                                          <p:spTgt spid="297092"/>
                                        </p:tgtEl>
                                        <p:attrNameLst>
                                          <p:attrName>ppt_y</p:attrName>
                                        </p:attrNameLst>
                                      </p:cBhvr>
                                      <p:tavLst>
                                        <p:tav tm="0">
                                          <p:val>
                                            <p:strVal val="#ppt_y+#ppt_h/2"/>
                                          </p:val>
                                        </p:tav>
                                        <p:tav tm="100000">
                                          <p:val>
                                            <p:strVal val="#ppt_y"/>
                                          </p:val>
                                        </p:tav>
                                      </p:tavLst>
                                    </p:anim>
                                    <p:anim calcmode="lin" valueType="num">
                                      <p:cBhvr>
                                        <p:cTn id="57" dur="1000" fill="hold"/>
                                        <p:tgtEl>
                                          <p:spTgt spid="297092"/>
                                        </p:tgtEl>
                                        <p:attrNameLst>
                                          <p:attrName>ppt_w</p:attrName>
                                        </p:attrNameLst>
                                      </p:cBhvr>
                                      <p:tavLst>
                                        <p:tav tm="0">
                                          <p:val>
                                            <p:strVal val="#ppt_w"/>
                                          </p:val>
                                        </p:tav>
                                        <p:tav tm="100000">
                                          <p:val>
                                            <p:strVal val="#ppt_w"/>
                                          </p:val>
                                        </p:tav>
                                      </p:tavLst>
                                    </p:anim>
                                    <p:anim calcmode="lin" valueType="num">
                                      <p:cBhvr>
                                        <p:cTn id="58" dur="1000" fill="hold"/>
                                        <p:tgtEl>
                                          <p:spTgt spid="297092"/>
                                        </p:tgtEl>
                                        <p:attrNameLst>
                                          <p:attrName>ppt_h</p:attrName>
                                        </p:attrNameLst>
                                      </p:cBhvr>
                                      <p:tavLst>
                                        <p:tav tm="0">
                                          <p:val>
                                            <p:fltVal val="0"/>
                                          </p:val>
                                        </p:tav>
                                        <p:tav tm="100000">
                                          <p:val>
                                            <p:strVal val="#ppt_h"/>
                                          </p:val>
                                        </p:tav>
                                      </p:tavLst>
                                    </p:anim>
                                  </p:childTnLst>
                                </p:cTn>
                              </p:par>
                              <p:par>
                                <p:cTn id="59" presetID="17" presetClass="entr" presetSubtype="8" fill="hold" nodeType="withEffect">
                                  <p:stCondLst>
                                    <p:cond delay="0"/>
                                  </p:stCondLst>
                                  <p:childTnLst>
                                    <p:set>
                                      <p:cBhvr>
                                        <p:cTn id="60" dur="1" fill="hold">
                                          <p:stCondLst>
                                            <p:cond delay="0"/>
                                          </p:stCondLst>
                                        </p:cTn>
                                        <p:tgtEl>
                                          <p:spTgt spid="297080"/>
                                        </p:tgtEl>
                                        <p:attrNameLst>
                                          <p:attrName>style.visibility</p:attrName>
                                        </p:attrNameLst>
                                      </p:cBhvr>
                                      <p:to>
                                        <p:strVal val="visible"/>
                                      </p:to>
                                    </p:set>
                                    <p:anim calcmode="lin" valueType="num">
                                      <p:cBhvr>
                                        <p:cTn id="61" dur="1000" fill="hold"/>
                                        <p:tgtEl>
                                          <p:spTgt spid="297080"/>
                                        </p:tgtEl>
                                        <p:attrNameLst>
                                          <p:attrName>ppt_x</p:attrName>
                                        </p:attrNameLst>
                                      </p:cBhvr>
                                      <p:tavLst>
                                        <p:tav tm="0">
                                          <p:val>
                                            <p:strVal val="#ppt_x-#ppt_w/2"/>
                                          </p:val>
                                        </p:tav>
                                        <p:tav tm="100000">
                                          <p:val>
                                            <p:strVal val="#ppt_x"/>
                                          </p:val>
                                        </p:tav>
                                      </p:tavLst>
                                    </p:anim>
                                    <p:anim calcmode="lin" valueType="num">
                                      <p:cBhvr>
                                        <p:cTn id="62" dur="1000" fill="hold"/>
                                        <p:tgtEl>
                                          <p:spTgt spid="297080"/>
                                        </p:tgtEl>
                                        <p:attrNameLst>
                                          <p:attrName>ppt_y</p:attrName>
                                        </p:attrNameLst>
                                      </p:cBhvr>
                                      <p:tavLst>
                                        <p:tav tm="0">
                                          <p:val>
                                            <p:strVal val="#ppt_y"/>
                                          </p:val>
                                        </p:tav>
                                        <p:tav tm="100000">
                                          <p:val>
                                            <p:strVal val="#ppt_y"/>
                                          </p:val>
                                        </p:tav>
                                      </p:tavLst>
                                    </p:anim>
                                    <p:anim calcmode="lin" valueType="num">
                                      <p:cBhvr>
                                        <p:cTn id="63" dur="1000" fill="hold"/>
                                        <p:tgtEl>
                                          <p:spTgt spid="297080"/>
                                        </p:tgtEl>
                                        <p:attrNameLst>
                                          <p:attrName>ppt_w</p:attrName>
                                        </p:attrNameLst>
                                      </p:cBhvr>
                                      <p:tavLst>
                                        <p:tav tm="0">
                                          <p:val>
                                            <p:fltVal val="0"/>
                                          </p:val>
                                        </p:tav>
                                        <p:tav tm="100000">
                                          <p:val>
                                            <p:strVal val="#ppt_w"/>
                                          </p:val>
                                        </p:tav>
                                      </p:tavLst>
                                    </p:anim>
                                    <p:anim calcmode="lin" valueType="num">
                                      <p:cBhvr>
                                        <p:cTn id="64" dur="1000" fill="hold"/>
                                        <p:tgtEl>
                                          <p:spTgt spid="297080"/>
                                        </p:tgtEl>
                                        <p:attrNameLst>
                                          <p:attrName>ppt_h</p:attrName>
                                        </p:attrNameLst>
                                      </p:cBhvr>
                                      <p:tavLst>
                                        <p:tav tm="0">
                                          <p:val>
                                            <p:strVal val="#ppt_h"/>
                                          </p:val>
                                        </p:tav>
                                        <p:tav tm="100000">
                                          <p:val>
                                            <p:strVal val="#ppt_h"/>
                                          </p:val>
                                        </p:tav>
                                      </p:tavLst>
                                    </p:anim>
                                  </p:childTnLst>
                                </p:cTn>
                              </p:par>
                              <p:par>
                                <p:cTn id="65" presetID="17" presetClass="entr" presetSubtype="1" fill="hold" nodeType="withEffect">
                                  <p:stCondLst>
                                    <p:cond delay="0"/>
                                  </p:stCondLst>
                                  <p:childTnLst>
                                    <p:set>
                                      <p:cBhvr>
                                        <p:cTn id="66" dur="1" fill="hold">
                                          <p:stCondLst>
                                            <p:cond delay="0"/>
                                          </p:stCondLst>
                                        </p:cTn>
                                        <p:tgtEl>
                                          <p:spTgt spid="297117"/>
                                        </p:tgtEl>
                                        <p:attrNameLst>
                                          <p:attrName>style.visibility</p:attrName>
                                        </p:attrNameLst>
                                      </p:cBhvr>
                                      <p:to>
                                        <p:strVal val="visible"/>
                                      </p:to>
                                    </p:set>
                                    <p:anim calcmode="lin" valueType="num">
                                      <p:cBhvr>
                                        <p:cTn id="67" dur="1000" fill="hold"/>
                                        <p:tgtEl>
                                          <p:spTgt spid="297117"/>
                                        </p:tgtEl>
                                        <p:attrNameLst>
                                          <p:attrName>ppt_x</p:attrName>
                                        </p:attrNameLst>
                                      </p:cBhvr>
                                      <p:tavLst>
                                        <p:tav tm="0">
                                          <p:val>
                                            <p:strVal val="#ppt_x"/>
                                          </p:val>
                                        </p:tav>
                                        <p:tav tm="100000">
                                          <p:val>
                                            <p:strVal val="#ppt_x"/>
                                          </p:val>
                                        </p:tav>
                                      </p:tavLst>
                                    </p:anim>
                                    <p:anim calcmode="lin" valueType="num">
                                      <p:cBhvr>
                                        <p:cTn id="68" dur="1000" fill="hold"/>
                                        <p:tgtEl>
                                          <p:spTgt spid="297117"/>
                                        </p:tgtEl>
                                        <p:attrNameLst>
                                          <p:attrName>ppt_y</p:attrName>
                                        </p:attrNameLst>
                                      </p:cBhvr>
                                      <p:tavLst>
                                        <p:tav tm="0">
                                          <p:val>
                                            <p:strVal val="#ppt_y-#ppt_h/2"/>
                                          </p:val>
                                        </p:tav>
                                        <p:tav tm="100000">
                                          <p:val>
                                            <p:strVal val="#ppt_y"/>
                                          </p:val>
                                        </p:tav>
                                      </p:tavLst>
                                    </p:anim>
                                    <p:anim calcmode="lin" valueType="num">
                                      <p:cBhvr>
                                        <p:cTn id="69" dur="1000" fill="hold"/>
                                        <p:tgtEl>
                                          <p:spTgt spid="297117"/>
                                        </p:tgtEl>
                                        <p:attrNameLst>
                                          <p:attrName>ppt_w</p:attrName>
                                        </p:attrNameLst>
                                      </p:cBhvr>
                                      <p:tavLst>
                                        <p:tav tm="0">
                                          <p:val>
                                            <p:strVal val="#ppt_w"/>
                                          </p:val>
                                        </p:tav>
                                        <p:tav tm="100000">
                                          <p:val>
                                            <p:strVal val="#ppt_w"/>
                                          </p:val>
                                        </p:tav>
                                      </p:tavLst>
                                    </p:anim>
                                    <p:anim calcmode="lin" valueType="num">
                                      <p:cBhvr>
                                        <p:cTn id="70" dur="1000" fill="hold"/>
                                        <p:tgtEl>
                                          <p:spTgt spid="297117"/>
                                        </p:tgtEl>
                                        <p:attrNameLst>
                                          <p:attrName>ppt_h</p:attrName>
                                        </p:attrNameLst>
                                      </p:cBhvr>
                                      <p:tavLst>
                                        <p:tav tm="0">
                                          <p:val>
                                            <p:fltVal val="0"/>
                                          </p:val>
                                        </p:tav>
                                        <p:tav tm="100000">
                                          <p:val>
                                            <p:strVal val="#ppt_h"/>
                                          </p:val>
                                        </p:tav>
                                      </p:tavLst>
                                    </p:anim>
                                  </p:childTnLst>
                                </p:cTn>
                              </p:par>
                              <p:par>
                                <p:cTn id="71" presetID="17" presetClass="entr" presetSubtype="2" fill="hold" nodeType="withEffect">
                                  <p:stCondLst>
                                    <p:cond delay="0"/>
                                  </p:stCondLst>
                                  <p:childTnLst>
                                    <p:set>
                                      <p:cBhvr>
                                        <p:cTn id="72" dur="1" fill="hold">
                                          <p:stCondLst>
                                            <p:cond delay="0"/>
                                          </p:stCondLst>
                                        </p:cTn>
                                        <p:tgtEl>
                                          <p:spTgt spid="297075"/>
                                        </p:tgtEl>
                                        <p:attrNameLst>
                                          <p:attrName>style.visibility</p:attrName>
                                        </p:attrNameLst>
                                      </p:cBhvr>
                                      <p:to>
                                        <p:strVal val="visible"/>
                                      </p:to>
                                    </p:set>
                                    <p:anim calcmode="lin" valueType="num">
                                      <p:cBhvr>
                                        <p:cTn id="73" dur="1000" fill="hold"/>
                                        <p:tgtEl>
                                          <p:spTgt spid="297075"/>
                                        </p:tgtEl>
                                        <p:attrNameLst>
                                          <p:attrName>ppt_x</p:attrName>
                                        </p:attrNameLst>
                                      </p:cBhvr>
                                      <p:tavLst>
                                        <p:tav tm="0">
                                          <p:val>
                                            <p:strVal val="#ppt_x+#ppt_w/2"/>
                                          </p:val>
                                        </p:tav>
                                        <p:tav tm="100000">
                                          <p:val>
                                            <p:strVal val="#ppt_x"/>
                                          </p:val>
                                        </p:tav>
                                      </p:tavLst>
                                    </p:anim>
                                    <p:anim calcmode="lin" valueType="num">
                                      <p:cBhvr>
                                        <p:cTn id="74" dur="1000" fill="hold"/>
                                        <p:tgtEl>
                                          <p:spTgt spid="297075"/>
                                        </p:tgtEl>
                                        <p:attrNameLst>
                                          <p:attrName>ppt_y</p:attrName>
                                        </p:attrNameLst>
                                      </p:cBhvr>
                                      <p:tavLst>
                                        <p:tav tm="0">
                                          <p:val>
                                            <p:strVal val="#ppt_y"/>
                                          </p:val>
                                        </p:tav>
                                        <p:tav tm="100000">
                                          <p:val>
                                            <p:strVal val="#ppt_y"/>
                                          </p:val>
                                        </p:tav>
                                      </p:tavLst>
                                    </p:anim>
                                    <p:anim calcmode="lin" valueType="num">
                                      <p:cBhvr>
                                        <p:cTn id="75" dur="1000" fill="hold"/>
                                        <p:tgtEl>
                                          <p:spTgt spid="297075"/>
                                        </p:tgtEl>
                                        <p:attrNameLst>
                                          <p:attrName>ppt_w</p:attrName>
                                        </p:attrNameLst>
                                      </p:cBhvr>
                                      <p:tavLst>
                                        <p:tav tm="0">
                                          <p:val>
                                            <p:fltVal val="0"/>
                                          </p:val>
                                        </p:tav>
                                        <p:tav tm="100000">
                                          <p:val>
                                            <p:strVal val="#ppt_w"/>
                                          </p:val>
                                        </p:tav>
                                      </p:tavLst>
                                    </p:anim>
                                    <p:anim calcmode="lin" valueType="num">
                                      <p:cBhvr>
                                        <p:cTn id="76" dur="1000" fill="hold"/>
                                        <p:tgtEl>
                                          <p:spTgt spid="297075"/>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ltLang="en-US"/>
              <a:t>รศ.ดร.สมหมาย ปรีเปรม</a:t>
            </a:r>
            <a:endParaRPr lang="th-TH" altLang="en-US"/>
          </a:p>
        </p:txBody>
      </p:sp>
      <p:sp>
        <p:nvSpPr>
          <p:cNvPr id="306179" name="Rectangle 3"/>
          <p:cNvSpPr>
            <a:spLocks noGrp="1" noChangeArrowheads="1"/>
          </p:cNvSpPr>
          <p:nvPr>
            <p:ph type="body" idx="1"/>
          </p:nvPr>
        </p:nvSpPr>
        <p:spPr>
          <a:xfrm>
            <a:off x="457200" y="400050"/>
            <a:ext cx="8229600" cy="5730875"/>
          </a:xfrm>
        </p:spPr>
        <p:txBody>
          <a:bodyPr/>
          <a:lstStyle/>
          <a:p>
            <a:pPr marL="571500" indent="-571500">
              <a:buFont typeface="Wingdings" pitchFamily="2" charset="2"/>
              <a:buNone/>
            </a:pPr>
            <a:r>
              <a:rPr lang="en-US" sz="2200"/>
              <a:t>(a) Find P and T at each state point, Using</a:t>
            </a:r>
          </a:p>
          <a:p>
            <a:pPr marL="839788" lvl="1" indent="-495300">
              <a:buFont typeface="Wingdings" pitchFamily="2" charset="2"/>
              <a:buAutoNum type="arabicPeriod"/>
            </a:pPr>
            <a:r>
              <a:rPr lang="en-US" sz="2000"/>
              <a:t>Ideal gas equations.</a:t>
            </a:r>
          </a:p>
          <a:p>
            <a:pPr marL="839788" lvl="1" indent="-495300">
              <a:buFont typeface="Wingdings" pitchFamily="2" charset="2"/>
              <a:buAutoNum type="arabicPeriod"/>
            </a:pPr>
            <a:r>
              <a:rPr lang="en-US" sz="2000"/>
              <a:t>Isentropic Process of Ideal gases. </a:t>
            </a:r>
          </a:p>
          <a:p>
            <a:pPr marL="839788" lvl="1" indent="-495300">
              <a:buFont typeface="Wingdings" pitchFamily="2" charset="2"/>
              <a:buAutoNum type="arabicPeriod"/>
            </a:pPr>
            <a:r>
              <a:rPr lang="en-US" sz="2000"/>
              <a:t>use P</a:t>
            </a:r>
            <a:r>
              <a:rPr lang="en-US" sz="2000" baseline="-25000"/>
              <a:t>r</a:t>
            </a:r>
            <a:r>
              <a:rPr lang="en-US" sz="2000"/>
              <a:t> and v</a:t>
            </a:r>
            <a:r>
              <a:rPr lang="en-US" sz="2000" baseline="-25000"/>
              <a:t>r</a:t>
            </a:r>
            <a:r>
              <a:rPr lang="en-US" sz="2000"/>
              <a:t> in Table A-17</a:t>
            </a:r>
          </a:p>
          <a:p>
            <a:pPr marL="839788" lvl="1" indent="-495300">
              <a:buFont typeface="Wingdings" pitchFamily="2" charset="2"/>
              <a:buNone/>
            </a:pPr>
            <a:r>
              <a:rPr lang="en-US" sz="2000" i="1">
                <a:solidFill>
                  <a:srgbClr val="FF0000"/>
                </a:solidFill>
              </a:rPr>
              <a:t>T</a:t>
            </a:r>
            <a:r>
              <a:rPr lang="en-US" sz="2000" i="1" baseline="-25000">
                <a:solidFill>
                  <a:srgbClr val="FF0000"/>
                </a:solidFill>
              </a:rPr>
              <a:t>2</a:t>
            </a:r>
            <a:r>
              <a:rPr lang="en-US" sz="2000" i="1">
                <a:solidFill>
                  <a:srgbClr val="FF0000"/>
                </a:solidFill>
              </a:rPr>
              <a:t> = 540 K, T</a:t>
            </a:r>
            <a:r>
              <a:rPr lang="en-US" sz="2000" i="1" baseline="-25000">
                <a:solidFill>
                  <a:srgbClr val="FF0000"/>
                </a:solidFill>
              </a:rPr>
              <a:t>4</a:t>
            </a:r>
            <a:r>
              <a:rPr lang="en-US" sz="2000" i="1">
                <a:solidFill>
                  <a:srgbClr val="FF0000"/>
                </a:solidFill>
              </a:rPr>
              <a:t> = 770 K</a:t>
            </a:r>
          </a:p>
          <a:p>
            <a:pPr marL="571500" indent="-571500">
              <a:buFont typeface="Wingdings" pitchFamily="2" charset="2"/>
              <a:buNone/>
            </a:pPr>
            <a:r>
              <a:rPr lang="en-US" sz="2200"/>
              <a:t>(b) Apply 1</a:t>
            </a:r>
            <a:r>
              <a:rPr lang="en-US" sz="2200" baseline="30000"/>
              <a:t>st</a:t>
            </a:r>
            <a:r>
              <a:rPr lang="en-US" sz="2200"/>
              <a:t> law SSSP process</a:t>
            </a:r>
          </a:p>
          <a:p>
            <a:pPr marL="839788" lvl="1" indent="-495300">
              <a:buFont typeface="Wingdings" pitchFamily="2" charset="2"/>
              <a:buAutoNum type="arabicPeriod"/>
            </a:pPr>
            <a:r>
              <a:rPr lang="en-US" sz="2000"/>
              <a:t>cv. Compressor </a:t>
            </a:r>
            <a:r>
              <a:rPr lang="en-US" sz="2000">
                <a:sym typeface="Wingdings" pitchFamily="2" charset="2"/>
              </a:rPr>
              <a:t> w</a:t>
            </a:r>
            <a:r>
              <a:rPr lang="en-US" sz="2000" baseline="-25000">
                <a:sym typeface="Wingdings" pitchFamily="2" charset="2"/>
              </a:rPr>
              <a:t>comp</a:t>
            </a:r>
          </a:p>
          <a:p>
            <a:pPr marL="839788" lvl="1" indent="-495300">
              <a:buFont typeface="Wingdings" pitchFamily="2" charset="2"/>
              <a:buAutoNum type="arabicPeriod"/>
            </a:pPr>
            <a:r>
              <a:rPr lang="en-US" sz="2000">
                <a:sym typeface="Wingdings" pitchFamily="2" charset="2"/>
              </a:rPr>
              <a:t>cv. Turbine  w</a:t>
            </a:r>
            <a:r>
              <a:rPr lang="en-US" sz="2000" baseline="-25000">
                <a:sym typeface="Wingdings" pitchFamily="2" charset="2"/>
              </a:rPr>
              <a:t>turbine</a:t>
            </a:r>
            <a:endParaRPr lang="en-US" sz="2000" baseline="-25000"/>
          </a:p>
          <a:p>
            <a:pPr marL="839788" lvl="1" indent="-495300">
              <a:buFont typeface="Wingdings" pitchFamily="2" charset="2"/>
              <a:buNone/>
            </a:pPr>
            <a:r>
              <a:rPr lang="en-US" sz="1800" i="1">
                <a:solidFill>
                  <a:srgbClr val="FF0000"/>
                </a:solidFill>
                <a:sym typeface="Symbol" pitchFamily="18" charset="2"/>
              </a:rPr>
              <a:t>Back Work Ratio</a:t>
            </a:r>
            <a:r>
              <a:rPr lang="en-US" sz="2200" i="1">
                <a:solidFill>
                  <a:srgbClr val="FF0000"/>
                </a:solidFill>
                <a:sym typeface="Symbol" pitchFamily="18" charset="2"/>
              </a:rPr>
              <a:t>  = 0.402</a:t>
            </a:r>
            <a:endParaRPr lang="en-US" sz="1800" i="1" baseline="-25000">
              <a:solidFill>
                <a:srgbClr val="FF0000"/>
              </a:solidFill>
            </a:endParaRPr>
          </a:p>
          <a:p>
            <a:pPr marL="571500" indent="-571500">
              <a:buFont typeface="Wingdings" pitchFamily="2" charset="2"/>
              <a:buNone/>
            </a:pPr>
            <a:r>
              <a:rPr lang="en-US" sz="2400"/>
              <a:t>(c) </a:t>
            </a:r>
            <a:r>
              <a:rPr lang="en-US" sz="2200"/>
              <a:t>Apply 1</a:t>
            </a:r>
            <a:r>
              <a:rPr lang="en-US" sz="2200" baseline="30000"/>
              <a:t>st</a:t>
            </a:r>
            <a:r>
              <a:rPr lang="en-US" sz="2200"/>
              <a:t> law SSSP process</a:t>
            </a:r>
          </a:p>
          <a:p>
            <a:pPr marL="839788" lvl="1" indent="-495300">
              <a:buFont typeface="Wingdings" pitchFamily="2" charset="2"/>
              <a:buAutoNum type="arabicPeriod"/>
            </a:pPr>
            <a:r>
              <a:rPr lang="en-US" sz="2000"/>
              <a:t>cv. Heat exchanger 1 </a:t>
            </a:r>
            <a:r>
              <a:rPr lang="en-US" sz="2000">
                <a:sym typeface="Wingdings" pitchFamily="2" charset="2"/>
              </a:rPr>
              <a:t> q</a:t>
            </a:r>
            <a:r>
              <a:rPr lang="en-US" sz="2000" baseline="-25000">
                <a:sym typeface="Wingdings" pitchFamily="2" charset="2"/>
              </a:rPr>
              <a:t>in</a:t>
            </a:r>
          </a:p>
          <a:p>
            <a:pPr marL="839788" lvl="1" indent="-495300">
              <a:buFont typeface="Wingdings" pitchFamily="2" charset="2"/>
              <a:buAutoNum type="arabicPeriod"/>
            </a:pPr>
            <a:r>
              <a:rPr lang="en-US" sz="2000"/>
              <a:t>cv. Heat exchanger 2 </a:t>
            </a:r>
            <a:r>
              <a:rPr lang="en-US" sz="2000">
                <a:sym typeface="Wingdings" pitchFamily="2" charset="2"/>
              </a:rPr>
              <a:t> q</a:t>
            </a:r>
            <a:r>
              <a:rPr lang="en-US" sz="2000" baseline="-25000">
                <a:sym typeface="Wingdings" pitchFamily="2" charset="2"/>
              </a:rPr>
              <a:t>out</a:t>
            </a:r>
          </a:p>
          <a:p>
            <a:pPr marL="839788" lvl="1" indent="-495300">
              <a:buFont typeface="Wingdings" pitchFamily="2" charset="2"/>
              <a:buAutoNum type="arabicPeriod"/>
            </a:pPr>
            <a:r>
              <a:rPr lang="en-US" sz="2000">
                <a:sym typeface="Symbol" pitchFamily="18" charset="2"/>
              </a:rPr>
              <a:t></a:t>
            </a:r>
            <a:r>
              <a:rPr lang="en-US" sz="2000" baseline="-25000">
                <a:sym typeface="Symbol" pitchFamily="18" charset="2"/>
              </a:rPr>
              <a:t>th</a:t>
            </a:r>
            <a:r>
              <a:rPr lang="en-US" sz="2000">
                <a:sym typeface="Symbol" pitchFamily="18" charset="2"/>
              </a:rPr>
              <a:t> = w</a:t>
            </a:r>
            <a:r>
              <a:rPr lang="en-US" sz="2000" baseline="-25000">
                <a:sym typeface="Symbol" pitchFamily="18" charset="2"/>
              </a:rPr>
              <a:t>net</a:t>
            </a:r>
            <a:r>
              <a:rPr lang="en-US" sz="2000">
                <a:sym typeface="Symbol" pitchFamily="18" charset="2"/>
              </a:rPr>
              <a:t>/q</a:t>
            </a:r>
            <a:r>
              <a:rPr lang="en-US" sz="2000" baseline="-25000">
                <a:sym typeface="Symbol" pitchFamily="18" charset="2"/>
              </a:rPr>
              <a:t>in   </a:t>
            </a:r>
            <a:r>
              <a:rPr lang="en-US" sz="2000">
                <a:sym typeface="Symbol" pitchFamily="18" charset="2"/>
              </a:rPr>
              <a:t>................  w</a:t>
            </a:r>
            <a:r>
              <a:rPr lang="en-US" sz="2000" baseline="-25000">
                <a:sym typeface="Symbol" pitchFamily="18" charset="2"/>
              </a:rPr>
              <a:t>net  </a:t>
            </a:r>
            <a:r>
              <a:rPr lang="en-US" sz="2000">
                <a:sym typeface="Symbol" pitchFamily="18" charset="2"/>
              </a:rPr>
              <a:t>w</a:t>
            </a:r>
            <a:r>
              <a:rPr lang="en-US" sz="2000" baseline="-25000">
                <a:sym typeface="Symbol" pitchFamily="18" charset="2"/>
              </a:rPr>
              <a:t>turbine </a:t>
            </a:r>
            <a:r>
              <a:rPr lang="en-US" sz="2000">
                <a:sym typeface="Symbol" pitchFamily="18" charset="2"/>
              </a:rPr>
              <a:t>– w</a:t>
            </a:r>
            <a:r>
              <a:rPr lang="en-US" sz="2000" baseline="-25000">
                <a:sym typeface="Symbol" pitchFamily="18" charset="2"/>
              </a:rPr>
              <a:t>compressor</a:t>
            </a:r>
            <a:r>
              <a:rPr lang="en-US" sz="2000">
                <a:sym typeface="Symbol" pitchFamily="18" charset="2"/>
              </a:rPr>
              <a:t>  </a:t>
            </a:r>
            <a:r>
              <a:rPr lang="en-US" sz="1600" i="1">
                <a:sym typeface="Symbol" pitchFamily="18" charset="2"/>
              </a:rPr>
              <a:t>(magnitude)</a:t>
            </a:r>
          </a:p>
          <a:p>
            <a:pPr marL="839788" lvl="1" indent="-495300">
              <a:buFont typeface="Wingdings" pitchFamily="2" charset="2"/>
              <a:buNone/>
            </a:pPr>
            <a:r>
              <a:rPr lang="en-US" sz="2000" i="1">
                <a:solidFill>
                  <a:srgbClr val="FF0000"/>
                </a:solidFill>
                <a:sym typeface="Symbol" pitchFamily="18" charset="2"/>
              </a:rPr>
              <a:t></a:t>
            </a:r>
            <a:r>
              <a:rPr lang="en-US" sz="2000" i="1" baseline="-25000">
                <a:solidFill>
                  <a:srgbClr val="FF0000"/>
                </a:solidFill>
                <a:sym typeface="Symbol" pitchFamily="18" charset="2"/>
              </a:rPr>
              <a:t>th</a:t>
            </a:r>
            <a:r>
              <a:rPr lang="en-US" sz="2000" i="1">
                <a:solidFill>
                  <a:srgbClr val="FF0000"/>
                </a:solidFill>
                <a:sym typeface="Symbol" pitchFamily="18" charset="2"/>
              </a:rPr>
              <a:t> = 0.448</a:t>
            </a:r>
            <a:r>
              <a:rPr lang="en-US" sz="2000" baseline="-25000">
                <a:sym typeface="Symbol" pitchFamily="18" charset="2"/>
              </a:rPr>
              <a:t>   </a:t>
            </a:r>
            <a:r>
              <a:rPr lang="en-US" sz="2000">
                <a:sym typeface="Symbol" pitchFamily="18" charset="2"/>
              </a:rPr>
              <a:t> </a:t>
            </a:r>
          </a:p>
          <a:p>
            <a:pPr marL="839788" lvl="1" indent="-495300">
              <a:buFont typeface="Wingdings" pitchFamily="2" charset="2"/>
              <a:buAutoNum type="arabicPeriod"/>
            </a:pPr>
            <a:endParaRPr lang="th-TH" sz="2000"/>
          </a:p>
        </p:txBody>
      </p:sp>
      <p:sp>
        <p:nvSpPr>
          <p:cNvPr id="306180" name="Rectangle 4"/>
          <p:cNvSpPr>
            <a:spLocks noChangeArrowheads="1"/>
          </p:cNvSpPr>
          <p:nvPr/>
        </p:nvSpPr>
        <p:spPr bwMode="auto">
          <a:xfrm>
            <a:off x="4937125" y="2716213"/>
            <a:ext cx="2560638" cy="517525"/>
          </a:xfrm>
          <a:prstGeom prst="rect">
            <a:avLst/>
          </a:prstGeom>
          <a:noFill/>
          <a:ln w="9525">
            <a:noFill/>
            <a:miter lim="800000"/>
            <a:headEnd/>
            <a:tailEnd/>
          </a:ln>
          <a:effectLst/>
        </p:spPr>
        <p:txBody>
          <a:bodyPr wrap="none">
            <a:spAutoFit/>
          </a:bodyPr>
          <a:lstStyle/>
          <a:p>
            <a:r>
              <a:rPr lang="en-US" sz="1400" b="1">
                <a:sym typeface="Symbol" pitchFamily="18" charset="2"/>
              </a:rPr>
              <a:t>Back Work Ratio</a:t>
            </a:r>
            <a:r>
              <a:rPr lang="en-US" sz="1400">
                <a:sym typeface="Symbol" pitchFamily="18" charset="2"/>
              </a:rPr>
              <a:t> = </a:t>
            </a:r>
            <a:r>
              <a:rPr lang="en-US" sz="1400" u="sng">
                <a:sym typeface="Symbol" pitchFamily="18" charset="2"/>
              </a:rPr>
              <a:t>W</a:t>
            </a:r>
            <a:r>
              <a:rPr lang="en-US" sz="1400" baseline="-25000">
                <a:sym typeface="Symbol" pitchFamily="18" charset="2"/>
              </a:rPr>
              <a:t>compressor</a:t>
            </a:r>
          </a:p>
          <a:p>
            <a:r>
              <a:rPr lang="en-US" sz="1400">
                <a:sym typeface="Symbol" pitchFamily="18" charset="2"/>
              </a:rPr>
              <a:t>                                 W</a:t>
            </a:r>
            <a:r>
              <a:rPr lang="en-US" sz="1400" baseline="-25000">
                <a:sym typeface="Symbol" pitchFamily="18" charset="2"/>
              </a:rPr>
              <a:t>turbine</a:t>
            </a:r>
            <a:r>
              <a:rPr lang="en-US" sz="1400">
                <a:sym typeface="Symbol" pitchFamily="18" charset="2"/>
              </a:rPr>
              <a:t> </a:t>
            </a:r>
            <a:endParaRPr lang="th-TH" sz="1400">
              <a:sym typeface="Symbol" pitchFamily="18" charset="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306179">
                                            <p:txEl>
                                              <p:pRg st="0" end="0"/>
                                            </p:txEl>
                                          </p:spTgt>
                                        </p:tgtEl>
                                        <p:attrNameLst>
                                          <p:attrName>style.visibility</p:attrName>
                                        </p:attrNameLst>
                                      </p:cBhvr>
                                      <p:to>
                                        <p:strVal val="visible"/>
                                      </p:to>
                                    </p:set>
                                    <p:animEffect transition="in" filter="wipe(up)">
                                      <p:cBhvr>
                                        <p:cTn id="7" dur="500"/>
                                        <p:tgtEl>
                                          <p:spTgt spid="306179">
                                            <p:txEl>
                                              <p:pRg st="0" end="0"/>
                                            </p:txEl>
                                          </p:spTgt>
                                        </p:tgtEl>
                                      </p:cBhvr>
                                    </p:animEffect>
                                  </p:childTnLst>
                                </p:cTn>
                              </p:par>
                            </p:childTnLst>
                          </p:cTn>
                        </p:par>
                        <p:par>
                          <p:cTn id="8" fill="hold">
                            <p:stCondLst>
                              <p:cond delay="500"/>
                            </p:stCondLst>
                            <p:childTnLst>
                              <p:par>
                                <p:cTn id="9" presetID="22" presetClass="entr" presetSubtype="1" fill="hold" grpId="0" nodeType="afterEffect">
                                  <p:stCondLst>
                                    <p:cond delay="0"/>
                                  </p:stCondLst>
                                  <p:childTnLst>
                                    <p:set>
                                      <p:cBhvr>
                                        <p:cTn id="10" dur="1" fill="hold">
                                          <p:stCondLst>
                                            <p:cond delay="0"/>
                                          </p:stCondLst>
                                        </p:cTn>
                                        <p:tgtEl>
                                          <p:spTgt spid="306179">
                                            <p:txEl>
                                              <p:pRg st="1" end="1"/>
                                            </p:txEl>
                                          </p:spTgt>
                                        </p:tgtEl>
                                        <p:attrNameLst>
                                          <p:attrName>style.visibility</p:attrName>
                                        </p:attrNameLst>
                                      </p:cBhvr>
                                      <p:to>
                                        <p:strVal val="visible"/>
                                      </p:to>
                                    </p:set>
                                    <p:animEffect transition="in" filter="wipe(up)">
                                      <p:cBhvr>
                                        <p:cTn id="11" dur="500"/>
                                        <p:tgtEl>
                                          <p:spTgt spid="306179">
                                            <p:txEl>
                                              <p:pRg st="1" end="1"/>
                                            </p:txEl>
                                          </p:spTgt>
                                        </p:tgtEl>
                                      </p:cBhvr>
                                    </p:animEffect>
                                  </p:childTnLst>
                                </p:cTn>
                              </p:par>
                            </p:childTnLst>
                          </p:cTn>
                        </p:par>
                        <p:par>
                          <p:cTn id="12" fill="hold">
                            <p:stCondLst>
                              <p:cond delay="1000"/>
                            </p:stCondLst>
                            <p:childTnLst>
                              <p:par>
                                <p:cTn id="13" presetID="22" presetClass="entr" presetSubtype="1" fill="hold" grpId="0" nodeType="afterEffect">
                                  <p:stCondLst>
                                    <p:cond delay="0"/>
                                  </p:stCondLst>
                                  <p:childTnLst>
                                    <p:set>
                                      <p:cBhvr>
                                        <p:cTn id="14" dur="1" fill="hold">
                                          <p:stCondLst>
                                            <p:cond delay="0"/>
                                          </p:stCondLst>
                                        </p:cTn>
                                        <p:tgtEl>
                                          <p:spTgt spid="306179">
                                            <p:txEl>
                                              <p:pRg st="2" end="2"/>
                                            </p:txEl>
                                          </p:spTgt>
                                        </p:tgtEl>
                                        <p:attrNameLst>
                                          <p:attrName>style.visibility</p:attrName>
                                        </p:attrNameLst>
                                      </p:cBhvr>
                                      <p:to>
                                        <p:strVal val="visible"/>
                                      </p:to>
                                    </p:set>
                                    <p:animEffect transition="in" filter="wipe(up)">
                                      <p:cBhvr>
                                        <p:cTn id="15" dur="500"/>
                                        <p:tgtEl>
                                          <p:spTgt spid="306179">
                                            <p:txEl>
                                              <p:pRg st="2" end="2"/>
                                            </p:txEl>
                                          </p:spTgt>
                                        </p:tgtEl>
                                      </p:cBhvr>
                                    </p:animEffect>
                                  </p:childTnLst>
                                </p:cTn>
                              </p:par>
                            </p:childTnLst>
                          </p:cTn>
                        </p:par>
                        <p:par>
                          <p:cTn id="16" fill="hold">
                            <p:stCondLst>
                              <p:cond delay="1500"/>
                            </p:stCondLst>
                            <p:childTnLst>
                              <p:par>
                                <p:cTn id="17" presetID="22" presetClass="entr" presetSubtype="1" fill="hold" grpId="0" nodeType="afterEffect">
                                  <p:stCondLst>
                                    <p:cond delay="0"/>
                                  </p:stCondLst>
                                  <p:childTnLst>
                                    <p:set>
                                      <p:cBhvr>
                                        <p:cTn id="18" dur="1" fill="hold">
                                          <p:stCondLst>
                                            <p:cond delay="0"/>
                                          </p:stCondLst>
                                        </p:cTn>
                                        <p:tgtEl>
                                          <p:spTgt spid="306179">
                                            <p:txEl>
                                              <p:pRg st="3" end="3"/>
                                            </p:txEl>
                                          </p:spTgt>
                                        </p:tgtEl>
                                        <p:attrNameLst>
                                          <p:attrName>style.visibility</p:attrName>
                                        </p:attrNameLst>
                                      </p:cBhvr>
                                      <p:to>
                                        <p:strVal val="visible"/>
                                      </p:to>
                                    </p:set>
                                    <p:animEffect transition="in" filter="wipe(up)">
                                      <p:cBhvr>
                                        <p:cTn id="19" dur="500"/>
                                        <p:tgtEl>
                                          <p:spTgt spid="306179">
                                            <p:txEl>
                                              <p:pRg st="3" end="3"/>
                                            </p:txEl>
                                          </p:spTgt>
                                        </p:tgtEl>
                                      </p:cBhvr>
                                    </p:animEffect>
                                  </p:childTnLst>
                                </p:cTn>
                              </p:par>
                            </p:childTnLst>
                          </p:cTn>
                        </p:par>
                        <p:par>
                          <p:cTn id="20" fill="hold">
                            <p:stCondLst>
                              <p:cond delay="2000"/>
                            </p:stCondLst>
                            <p:childTnLst>
                              <p:par>
                                <p:cTn id="21" presetID="22" presetClass="entr" presetSubtype="1" fill="hold" grpId="0" nodeType="afterEffect">
                                  <p:stCondLst>
                                    <p:cond delay="0"/>
                                  </p:stCondLst>
                                  <p:childTnLst>
                                    <p:set>
                                      <p:cBhvr>
                                        <p:cTn id="22" dur="1" fill="hold">
                                          <p:stCondLst>
                                            <p:cond delay="0"/>
                                          </p:stCondLst>
                                        </p:cTn>
                                        <p:tgtEl>
                                          <p:spTgt spid="306179">
                                            <p:txEl>
                                              <p:pRg st="4" end="4"/>
                                            </p:txEl>
                                          </p:spTgt>
                                        </p:tgtEl>
                                        <p:attrNameLst>
                                          <p:attrName>style.visibility</p:attrName>
                                        </p:attrNameLst>
                                      </p:cBhvr>
                                      <p:to>
                                        <p:strVal val="visible"/>
                                      </p:to>
                                    </p:set>
                                    <p:animEffect transition="in" filter="wipe(up)">
                                      <p:cBhvr>
                                        <p:cTn id="23" dur="500"/>
                                        <p:tgtEl>
                                          <p:spTgt spid="306179">
                                            <p:txEl>
                                              <p:pRg st="4" end="4"/>
                                            </p:txEl>
                                          </p:spTgt>
                                        </p:tgtEl>
                                      </p:cBhvr>
                                    </p:animEffect>
                                  </p:childTnLst>
                                </p:cTn>
                              </p:par>
                            </p:childTnLst>
                          </p:cTn>
                        </p:par>
                        <p:par>
                          <p:cTn id="24" fill="hold">
                            <p:stCondLst>
                              <p:cond delay="2500"/>
                            </p:stCondLst>
                            <p:childTnLst>
                              <p:par>
                                <p:cTn id="25" presetID="22" presetClass="entr" presetSubtype="1" fill="hold" grpId="0" nodeType="afterEffect">
                                  <p:stCondLst>
                                    <p:cond delay="0"/>
                                  </p:stCondLst>
                                  <p:childTnLst>
                                    <p:set>
                                      <p:cBhvr>
                                        <p:cTn id="26" dur="1" fill="hold">
                                          <p:stCondLst>
                                            <p:cond delay="0"/>
                                          </p:stCondLst>
                                        </p:cTn>
                                        <p:tgtEl>
                                          <p:spTgt spid="306179">
                                            <p:txEl>
                                              <p:pRg st="5" end="5"/>
                                            </p:txEl>
                                          </p:spTgt>
                                        </p:tgtEl>
                                        <p:attrNameLst>
                                          <p:attrName>style.visibility</p:attrName>
                                        </p:attrNameLst>
                                      </p:cBhvr>
                                      <p:to>
                                        <p:strVal val="visible"/>
                                      </p:to>
                                    </p:set>
                                    <p:animEffect transition="in" filter="wipe(up)">
                                      <p:cBhvr>
                                        <p:cTn id="27" dur="500"/>
                                        <p:tgtEl>
                                          <p:spTgt spid="306179">
                                            <p:txEl>
                                              <p:pRg st="5" end="5"/>
                                            </p:txEl>
                                          </p:spTgt>
                                        </p:tgtEl>
                                      </p:cBhvr>
                                    </p:animEffect>
                                  </p:childTnLst>
                                </p:cTn>
                              </p:par>
                            </p:childTnLst>
                          </p:cTn>
                        </p:par>
                        <p:par>
                          <p:cTn id="28" fill="hold">
                            <p:stCondLst>
                              <p:cond delay="3000"/>
                            </p:stCondLst>
                            <p:childTnLst>
                              <p:par>
                                <p:cTn id="29" presetID="22" presetClass="entr" presetSubtype="1" fill="hold" grpId="0" nodeType="afterEffect">
                                  <p:stCondLst>
                                    <p:cond delay="0"/>
                                  </p:stCondLst>
                                  <p:childTnLst>
                                    <p:set>
                                      <p:cBhvr>
                                        <p:cTn id="30" dur="1" fill="hold">
                                          <p:stCondLst>
                                            <p:cond delay="0"/>
                                          </p:stCondLst>
                                        </p:cTn>
                                        <p:tgtEl>
                                          <p:spTgt spid="306179">
                                            <p:txEl>
                                              <p:pRg st="6" end="6"/>
                                            </p:txEl>
                                          </p:spTgt>
                                        </p:tgtEl>
                                        <p:attrNameLst>
                                          <p:attrName>style.visibility</p:attrName>
                                        </p:attrNameLst>
                                      </p:cBhvr>
                                      <p:to>
                                        <p:strVal val="visible"/>
                                      </p:to>
                                    </p:set>
                                    <p:animEffect transition="in" filter="wipe(up)">
                                      <p:cBhvr>
                                        <p:cTn id="31" dur="500"/>
                                        <p:tgtEl>
                                          <p:spTgt spid="306179">
                                            <p:txEl>
                                              <p:pRg st="6" end="6"/>
                                            </p:txEl>
                                          </p:spTgt>
                                        </p:tgtEl>
                                      </p:cBhvr>
                                    </p:animEffect>
                                  </p:childTnLst>
                                </p:cTn>
                              </p:par>
                            </p:childTnLst>
                          </p:cTn>
                        </p:par>
                        <p:par>
                          <p:cTn id="32" fill="hold">
                            <p:stCondLst>
                              <p:cond delay="3500"/>
                            </p:stCondLst>
                            <p:childTnLst>
                              <p:par>
                                <p:cTn id="33" presetID="22" presetClass="entr" presetSubtype="1" fill="hold" grpId="0" nodeType="afterEffect">
                                  <p:stCondLst>
                                    <p:cond delay="0"/>
                                  </p:stCondLst>
                                  <p:childTnLst>
                                    <p:set>
                                      <p:cBhvr>
                                        <p:cTn id="34" dur="1" fill="hold">
                                          <p:stCondLst>
                                            <p:cond delay="0"/>
                                          </p:stCondLst>
                                        </p:cTn>
                                        <p:tgtEl>
                                          <p:spTgt spid="306179">
                                            <p:txEl>
                                              <p:pRg st="7" end="7"/>
                                            </p:txEl>
                                          </p:spTgt>
                                        </p:tgtEl>
                                        <p:attrNameLst>
                                          <p:attrName>style.visibility</p:attrName>
                                        </p:attrNameLst>
                                      </p:cBhvr>
                                      <p:to>
                                        <p:strVal val="visible"/>
                                      </p:to>
                                    </p:set>
                                    <p:animEffect transition="in" filter="wipe(up)">
                                      <p:cBhvr>
                                        <p:cTn id="35" dur="500"/>
                                        <p:tgtEl>
                                          <p:spTgt spid="306179">
                                            <p:txEl>
                                              <p:pRg st="7" end="7"/>
                                            </p:txEl>
                                          </p:spTgt>
                                        </p:tgtEl>
                                      </p:cBhvr>
                                    </p:animEffect>
                                  </p:childTnLst>
                                </p:cTn>
                              </p:par>
                            </p:childTnLst>
                          </p:cTn>
                        </p:par>
                        <p:par>
                          <p:cTn id="36" fill="hold">
                            <p:stCondLst>
                              <p:cond delay="4000"/>
                            </p:stCondLst>
                            <p:childTnLst>
                              <p:par>
                                <p:cTn id="37" presetID="22" presetClass="entr" presetSubtype="1" fill="hold" grpId="0" nodeType="afterEffect">
                                  <p:stCondLst>
                                    <p:cond delay="0"/>
                                  </p:stCondLst>
                                  <p:childTnLst>
                                    <p:set>
                                      <p:cBhvr>
                                        <p:cTn id="38" dur="1" fill="hold">
                                          <p:stCondLst>
                                            <p:cond delay="0"/>
                                          </p:stCondLst>
                                        </p:cTn>
                                        <p:tgtEl>
                                          <p:spTgt spid="306179">
                                            <p:txEl>
                                              <p:pRg st="8" end="8"/>
                                            </p:txEl>
                                          </p:spTgt>
                                        </p:tgtEl>
                                        <p:attrNameLst>
                                          <p:attrName>style.visibility</p:attrName>
                                        </p:attrNameLst>
                                      </p:cBhvr>
                                      <p:to>
                                        <p:strVal val="visible"/>
                                      </p:to>
                                    </p:set>
                                    <p:animEffect transition="in" filter="wipe(up)">
                                      <p:cBhvr>
                                        <p:cTn id="39" dur="500"/>
                                        <p:tgtEl>
                                          <p:spTgt spid="306179">
                                            <p:txEl>
                                              <p:pRg st="8" end="8"/>
                                            </p:txEl>
                                          </p:spTgt>
                                        </p:tgtEl>
                                      </p:cBhvr>
                                    </p:animEffect>
                                  </p:childTnLst>
                                </p:cTn>
                              </p:par>
                            </p:childTnLst>
                          </p:cTn>
                        </p:par>
                        <p:par>
                          <p:cTn id="40" fill="hold">
                            <p:stCondLst>
                              <p:cond delay="4500"/>
                            </p:stCondLst>
                            <p:childTnLst>
                              <p:par>
                                <p:cTn id="41" presetID="22" presetClass="entr" presetSubtype="1" fill="hold" grpId="0" nodeType="afterEffect">
                                  <p:stCondLst>
                                    <p:cond delay="0"/>
                                  </p:stCondLst>
                                  <p:childTnLst>
                                    <p:set>
                                      <p:cBhvr>
                                        <p:cTn id="42" dur="1" fill="hold">
                                          <p:stCondLst>
                                            <p:cond delay="0"/>
                                          </p:stCondLst>
                                        </p:cTn>
                                        <p:tgtEl>
                                          <p:spTgt spid="306179">
                                            <p:txEl>
                                              <p:pRg st="9" end="9"/>
                                            </p:txEl>
                                          </p:spTgt>
                                        </p:tgtEl>
                                        <p:attrNameLst>
                                          <p:attrName>style.visibility</p:attrName>
                                        </p:attrNameLst>
                                      </p:cBhvr>
                                      <p:to>
                                        <p:strVal val="visible"/>
                                      </p:to>
                                    </p:set>
                                    <p:animEffect transition="in" filter="wipe(up)">
                                      <p:cBhvr>
                                        <p:cTn id="43" dur="500"/>
                                        <p:tgtEl>
                                          <p:spTgt spid="306179">
                                            <p:txEl>
                                              <p:pRg st="9" end="9"/>
                                            </p:txEl>
                                          </p:spTgt>
                                        </p:tgtEl>
                                      </p:cBhvr>
                                    </p:animEffect>
                                  </p:childTnLst>
                                </p:cTn>
                              </p:par>
                            </p:childTnLst>
                          </p:cTn>
                        </p:par>
                        <p:par>
                          <p:cTn id="44" fill="hold">
                            <p:stCondLst>
                              <p:cond delay="5000"/>
                            </p:stCondLst>
                            <p:childTnLst>
                              <p:par>
                                <p:cTn id="45" presetID="22" presetClass="entr" presetSubtype="1" fill="hold" grpId="0" nodeType="afterEffect">
                                  <p:stCondLst>
                                    <p:cond delay="0"/>
                                  </p:stCondLst>
                                  <p:childTnLst>
                                    <p:set>
                                      <p:cBhvr>
                                        <p:cTn id="46" dur="1" fill="hold">
                                          <p:stCondLst>
                                            <p:cond delay="0"/>
                                          </p:stCondLst>
                                        </p:cTn>
                                        <p:tgtEl>
                                          <p:spTgt spid="306179">
                                            <p:txEl>
                                              <p:pRg st="10" end="10"/>
                                            </p:txEl>
                                          </p:spTgt>
                                        </p:tgtEl>
                                        <p:attrNameLst>
                                          <p:attrName>style.visibility</p:attrName>
                                        </p:attrNameLst>
                                      </p:cBhvr>
                                      <p:to>
                                        <p:strVal val="visible"/>
                                      </p:to>
                                    </p:set>
                                    <p:animEffect transition="in" filter="wipe(up)">
                                      <p:cBhvr>
                                        <p:cTn id="47" dur="500"/>
                                        <p:tgtEl>
                                          <p:spTgt spid="306179">
                                            <p:txEl>
                                              <p:pRg st="10" end="10"/>
                                            </p:txEl>
                                          </p:spTgt>
                                        </p:tgtEl>
                                      </p:cBhvr>
                                    </p:animEffect>
                                  </p:childTnLst>
                                </p:cTn>
                              </p:par>
                            </p:childTnLst>
                          </p:cTn>
                        </p:par>
                        <p:par>
                          <p:cTn id="48" fill="hold">
                            <p:stCondLst>
                              <p:cond delay="5500"/>
                            </p:stCondLst>
                            <p:childTnLst>
                              <p:par>
                                <p:cTn id="49" presetID="22" presetClass="entr" presetSubtype="1" fill="hold" grpId="0" nodeType="afterEffect">
                                  <p:stCondLst>
                                    <p:cond delay="0"/>
                                  </p:stCondLst>
                                  <p:childTnLst>
                                    <p:set>
                                      <p:cBhvr>
                                        <p:cTn id="50" dur="1" fill="hold">
                                          <p:stCondLst>
                                            <p:cond delay="0"/>
                                          </p:stCondLst>
                                        </p:cTn>
                                        <p:tgtEl>
                                          <p:spTgt spid="306179">
                                            <p:txEl>
                                              <p:pRg st="11" end="11"/>
                                            </p:txEl>
                                          </p:spTgt>
                                        </p:tgtEl>
                                        <p:attrNameLst>
                                          <p:attrName>style.visibility</p:attrName>
                                        </p:attrNameLst>
                                      </p:cBhvr>
                                      <p:to>
                                        <p:strVal val="visible"/>
                                      </p:to>
                                    </p:set>
                                    <p:animEffect transition="in" filter="wipe(up)">
                                      <p:cBhvr>
                                        <p:cTn id="51" dur="500"/>
                                        <p:tgtEl>
                                          <p:spTgt spid="306179">
                                            <p:txEl>
                                              <p:pRg st="11" end="11"/>
                                            </p:txEl>
                                          </p:spTgt>
                                        </p:tgtEl>
                                      </p:cBhvr>
                                    </p:animEffect>
                                  </p:childTnLst>
                                </p:cTn>
                              </p:par>
                            </p:childTnLst>
                          </p:cTn>
                        </p:par>
                        <p:par>
                          <p:cTn id="52" fill="hold">
                            <p:stCondLst>
                              <p:cond delay="6000"/>
                            </p:stCondLst>
                            <p:childTnLst>
                              <p:par>
                                <p:cTn id="53" presetID="22" presetClass="entr" presetSubtype="1" fill="hold" grpId="0" nodeType="afterEffect">
                                  <p:stCondLst>
                                    <p:cond delay="0"/>
                                  </p:stCondLst>
                                  <p:childTnLst>
                                    <p:set>
                                      <p:cBhvr>
                                        <p:cTn id="54" dur="1" fill="hold">
                                          <p:stCondLst>
                                            <p:cond delay="0"/>
                                          </p:stCondLst>
                                        </p:cTn>
                                        <p:tgtEl>
                                          <p:spTgt spid="306179">
                                            <p:txEl>
                                              <p:pRg st="12" end="12"/>
                                            </p:txEl>
                                          </p:spTgt>
                                        </p:tgtEl>
                                        <p:attrNameLst>
                                          <p:attrName>style.visibility</p:attrName>
                                        </p:attrNameLst>
                                      </p:cBhvr>
                                      <p:to>
                                        <p:strVal val="visible"/>
                                      </p:to>
                                    </p:set>
                                    <p:animEffect transition="in" filter="wipe(up)">
                                      <p:cBhvr>
                                        <p:cTn id="55" dur="500"/>
                                        <p:tgtEl>
                                          <p:spTgt spid="306179">
                                            <p:txEl>
                                              <p:pRg st="12" end="12"/>
                                            </p:txEl>
                                          </p:spTgt>
                                        </p:tgtEl>
                                      </p:cBhvr>
                                    </p:animEffect>
                                  </p:childTnLst>
                                </p:cTn>
                              </p:par>
                            </p:childTnLst>
                          </p:cTn>
                        </p:par>
                        <p:par>
                          <p:cTn id="56" fill="hold">
                            <p:stCondLst>
                              <p:cond delay="6500"/>
                            </p:stCondLst>
                            <p:childTnLst>
                              <p:par>
                                <p:cTn id="57" presetID="22" presetClass="entr" presetSubtype="1" fill="hold" grpId="0" nodeType="afterEffect">
                                  <p:stCondLst>
                                    <p:cond delay="0"/>
                                  </p:stCondLst>
                                  <p:childTnLst>
                                    <p:set>
                                      <p:cBhvr>
                                        <p:cTn id="58" dur="1" fill="hold">
                                          <p:stCondLst>
                                            <p:cond delay="0"/>
                                          </p:stCondLst>
                                        </p:cTn>
                                        <p:tgtEl>
                                          <p:spTgt spid="306179">
                                            <p:txEl>
                                              <p:pRg st="13" end="13"/>
                                            </p:txEl>
                                          </p:spTgt>
                                        </p:tgtEl>
                                        <p:attrNameLst>
                                          <p:attrName>style.visibility</p:attrName>
                                        </p:attrNameLst>
                                      </p:cBhvr>
                                      <p:to>
                                        <p:strVal val="visible"/>
                                      </p:to>
                                    </p:set>
                                    <p:animEffect transition="in" filter="wipe(up)">
                                      <p:cBhvr>
                                        <p:cTn id="59" dur="500"/>
                                        <p:tgtEl>
                                          <p:spTgt spid="306179">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6179"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 name="Footer Placeholder 4"/>
          <p:cNvSpPr>
            <a:spLocks noGrp="1"/>
          </p:cNvSpPr>
          <p:nvPr>
            <p:ph type="ftr" sz="quarter" idx="11"/>
          </p:nvPr>
        </p:nvSpPr>
        <p:spPr/>
        <p:txBody>
          <a:bodyPr/>
          <a:lstStyle/>
          <a:p>
            <a:r>
              <a:rPr lang="en-US" altLang="en-US"/>
              <a:t>รศ.ดร.สมหมาย ปรีเปรม</a:t>
            </a:r>
            <a:endParaRPr lang="th-TH" altLang="en-US"/>
          </a:p>
        </p:txBody>
      </p:sp>
      <p:sp>
        <p:nvSpPr>
          <p:cNvPr id="297986" name="Rectangle 2"/>
          <p:cNvSpPr>
            <a:spLocks noGrp="1" noChangeArrowheads="1"/>
          </p:cNvSpPr>
          <p:nvPr>
            <p:ph type="title"/>
          </p:nvPr>
        </p:nvSpPr>
        <p:spPr/>
        <p:txBody>
          <a:bodyPr/>
          <a:lstStyle/>
          <a:p>
            <a:r>
              <a:rPr lang="en-US" sz="2000" b="1">
                <a:latin typeface="Times New Roman" pitchFamily="18" charset="0"/>
              </a:rPr>
              <a:t>Example 8.5 Assuming a compressor efficiency of 80 percent and a turbine efficiency of 85 percent, determine </a:t>
            </a:r>
            <a:r>
              <a:rPr lang="en-US" sz="2000">
                <a:latin typeface="Times New Roman" pitchFamily="18" charset="0"/>
              </a:rPr>
              <a:t>(a) the back pressure ratio, and (b) the thermal efficiency.( c) the exit temperature of the gas turbine power plant discussed in example 8.5. </a:t>
            </a:r>
            <a:endParaRPr lang="th-TH" sz="2000">
              <a:latin typeface="Times New Roman" pitchFamily="18" charset="0"/>
            </a:endParaRPr>
          </a:p>
        </p:txBody>
      </p:sp>
      <p:grpSp>
        <p:nvGrpSpPr>
          <p:cNvPr id="298052" name="Group 68"/>
          <p:cNvGrpSpPr>
            <a:grpSpLocks/>
          </p:cNvGrpSpPr>
          <p:nvPr/>
        </p:nvGrpSpPr>
        <p:grpSpPr bwMode="auto">
          <a:xfrm>
            <a:off x="700088" y="2905125"/>
            <a:ext cx="3197225" cy="2720975"/>
            <a:chOff x="669" y="1524"/>
            <a:chExt cx="2014" cy="1714"/>
          </a:xfrm>
        </p:grpSpPr>
        <p:grpSp>
          <p:nvGrpSpPr>
            <p:cNvPr id="297988" name="Group 4"/>
            <p:cNvGrpSpPr>
              <a:grpSpLocks/>
            </p:cNvGrpSpPr>
            <p:nvPr/>
          </p:nvGrpSpPr>
          <p:grpSpPr bwMode="auto">
            <a:xfrm>
              <a:off x="669" y="1524"/>
              <a:ext cx="1909" cy="1686"/>
              <a:chOff x="537" y="1000"/>
              <a:chExt cx="2191" cy="2005"/>
            </a:xfrm>
          </p:grpSpPr>
          <p:grpSp>
            <p:nvGrpSpPr>
              <p:cNvPr id="297989" name="Group 5"/>
              <p:cNvGrpSpPr>
                <a:grpSpLocks/>
              </p:cNvGrpSpPr>
              <p:nvPr/>
            </p:nvGrpSpPr>
            <p:grpSpPr bwMode="auto">
              <a:xfrm>
                <a:off x="728" y="1000"/>
                <a:ext cx="2000" cy="1696"/>
                <a:chOff x="728" y="928"/>
                <a:chExt cx="2000" cy="1696"/>
              </a:xfrm>
            </p:grpSpPr>
            <p:sp>
              <p:nvSpPr>
                <p:cNvPr id="297990" name="Line 6"/>
                <p:cNvSpPr>
                  <a:spLocks noChangeShapeType="1"/>
                </p:cNvSpPr>
                <p:nvPr/>
              </p:nvSpPr>
              <p:spPr bwMode="auto">
                <a:xfrm>
                  <a:off x="728" y="2615"/>
                  <a:ext cx="2000" cy="0"/>
                </a:xfrm>
                <a:prstGeom prst="line">
                  <a:avLst/>
                </a:prstGeom>
                <a:noFill/>
                <a:ln w="38100">
                  <a:solidFill>
                    <a:srgbClr val="666699"/>
                  </a:solidFill>
                  <a:round/>
                  <a:headEnd/>
                  <a:tailEnd type="triangle" w="med" len="med"/>
                </a:ln>
                <a:effectLst/>
              </p:spPr>
              <p:txBody>
                <a:bodyPr/>
                <a:lstStyle/>
                <a:p>
                  <a:endParaRPr lang="th-TH"/>
                </a:p>
              </p:txBody>
            </p:sp>
            <p:sp>
              <p:nvSpPr>
                <p:cNvPr id="297991" name="Line 7"/>
                <p:cNvSpPr>
                  <a:spLocks noChangeShapeType="1"/>
                </p:cNvSpPr>
                <p:nvPr/>
              </p:nvSpPr>
              <p:spPr bwMode="auto">
                <a:xfrm flipV="1">
                  <a:off x="745" y="928"/>
                  <a:ext cx="0" cy="1696"/>
                </a:xfrm>
                <a:prstGeom prst="line">
                  <a:avLst/>
                </a:prstGeom>
                <a:noFill/>
                <a:ln w="38100">
                  <a:solidFill>
                    <a:srgbClr val="666699"/>
                  </a:solidFill>
                  <a:round/>
                  <a:headEnd/>
                  <a:tailEnd type="triangle" w="med" len="med"/>
                </a:ln>
                <a:effectLst/>
              </p:spPr>
              <p:txBody>
                <a:bodyPr/>
                <a:lstStyle/>
                <a:p>
                  <a:endParaRPr lang="th-TH"/>
                </a:p>
              </p:txBody>
            </p:sp>
          </p:grpSp>
          <p:sp>
            <p:nvSpPr>
              <p:cNvPr id="297992" name="Text Box 8"/>
              <p:cNvSpPr txBox="1">
                <a:spLocks noChangeArrowheads="1"/>
              </p:cNvSpPr>
              <p:nvPr/>
            </p:nvSpPr>
            <p:spPr bwMode="auto">
              <a:xfrm>
                <a:off x="2537" y="2730"/>
                <a:ext cx="191" cy="275"/>
              </a:xfrm>
              <a:prstGeom prst="rect">
                <a:avLst/>
              </a:prstGeom>
              <a:noFill/>
              <a:ln w="9525">
                <a:noFill/>
                <a:miter lim="800000"/>
                <a:headEnd/>
                <a:tailEnd/>
              </a:ln>
              <a:effectLst/>
            </p:spPr>
            <p:txBody>
              <a:bodyPr>
                <a:spAutoFit/>
              </a:bodyPr>
              <a:lstStyle/>
              <a:p>
                <a:pPr>
                  <a:spcBef>
                    <a:spcPct val="50000"/>
                  </a:spcBef>
                </a:pPr>
                <a:r>
                  <a:rPr lang="en-US"/>
                  <a:t>s</a:t>
                </a:r>
                <a:endParaRPr lang="th-TH"/>
              </a:p>
            </p:txBody>
          </p:sp>
          <p:sp>
            <p:nvSpPr>
              <p:cNvPr id="297993" name="Text Box 9"/>
              <p:cNvSpPr txBox="1">
                <a:spLocks noChangeArrowheads="1"/>
              </p:cNvSpPr>
              <p:nvPr/>
            </p:nvSpPr>
            <p:spPr bwMode="auto">
              <a:xfrm>
                <a:off x="537" y="1000"/>
                <a:ext cx="191" cy="275"/>
              </a:xfrm>
              <a:prstGeom prst="rect">
                <a:avLst/>
              </a:prstGeom>
              <a:noFill/>
              <a:ln w="9525">
                <a:noFill/>
                <a:miter lim="800000"/>
                <a:headEnd/>
                <a:tailEnd/>
              </a:ln>
              <a:effectLst/>
            </p:spPr>
            <p:txBody>
              <a:bodyPr>
                <a:spAutoFit/>
              </a:bodyPr>
              <a:lstStyle/>
              <a:p>
                <a:pPr>
                  <a:spcBef>
                    <a:spcPct val="50000"/>
                  </a:spcBef>
                </a:pPr>
                <a:r>
                  <a:rPr lang="en-US"/>
                  <a:t>T</a:t>
                </a:r>
                <a:endParaRPr lang="th-TH"/>
              </a:p>
            </p:txBody>
          </p:sp>
        </p:grpSp>
        <p:grpSp>
          <p:nvGrpSpPr>
            <p:cNvPr id="297995" name="Group 11"/>
            <p:cNvGrpSpPr>
              <a:grpSpLocks/>
            </p:cNvGrpSpPr>
            <p:nvPr/>
          </p:nvGrpSpPr>
          <p:grpSpPr bwMode="auto">
            <a:xfrm>
              <a:off x="1641" y="2533"/>
              <a:ext cx="337" cy="291"/>
              <a:chOff x="1575" y="2599"/>
              <a:chExt cx="337" cy="291"/>
            </a:xfrm>
          </p:grpSpPr>
          <p:sp>
            <p:nvSpPr>
              <p:cNvPr id="297996" name="Rectangle 12"/>
              <p:cNvSpPr>
                <a:spLocks noChangeArrowheads="1"/>
              </p:cNvSpPr>
              <p:nvPr/>
            </p:nvSpPr>
            <p:spPr bwMode="auto">
              <a:xfrm>
                <a:off x="1575" y="2717"/>
                <a:ext cx="259" cy="173"/>
              </a:xfrm>
              <a:prstGeom prst="rect">
                <a:avLst/>
              </a:prstGeom>
              <a:noFill/>
              <a:ln w="9525" algn="ctr">
                <a:noFill/>
                <a:miter lim="800000"/>
                <a:headEnd/>
                <a:tailEnd/>
              </a:ln>
              <a:effectLst/>
            </p:spPr>
            <p:txBody>
              <a:bodyPr wrap="none">
                <a:spAutoFit/>
              </a:bodyPr>
              <a:lstStyle/>
              <a:p>
                <a:pPr algn="ctr"/>
                <a:r>
                  <a:rPr lang="en-US" sz="1200" i="1"/>
                  <a:t>q</a:t>
                </a:r>
                <a:r>
                  <a:rPr lang="en-US" sz="1200" i="1" baseline="-25000"/>
                  <a:t>out</a:t>
                </a:r>
                <a:endParaRPr lang="th-TH" sz="1200" i="1"/>
              </a:p>
            </p:txBody>
          </p:sp>
          <p:sp>
            <p:nvSpPr>
              <p:cNvPr id="297997" name="Freeform 13"/>
              <p:cNvSpPr>
                <a:spLocks/>
              </p:cNvSpPr>
              <p:nvPr/>
            </p:nvSpPr>
            <p:spPr bwMode="auto">
              <a:xfrm rot="11066530">
                <a:off x="1793" y="2599"/>
                <a:ext cx="119" cy="246"/>
              </a:xfrm>
              <a:custGeom>
                <a:avLst/>
                <a:gdLst/>
                <a:ahLst/>
                <a:cxnLst>
                  <a:cxn ang="0">
                    <a:pos x="0" y="792"/>
                  </a:cxn>
                  <a:cxn ang="0">
                    <a:pos x="24" y="640"/>
                  </a:cxn>
                  <a:cxn ang="0">
                    <a:pos x="88" y="432"/>
                  </a:cxn>
                  <a:cxn ang="0">
                    <a:pos x="184" y="248"/>
                  </a:cxn>
                  <a:cxn ang="0">
                    <a:pos x="288" y="104"/>
                  </a:cxn>
                  <a:cxn ang="0">
                    <a:pos x="206" y="64"/>
                  </a:cxn>
                  <a:cxn ang="0">
                    <a:pos x="456" y="0"/>
                  </a:cxn>
                  <a:cxn ang="0">
                    <a:pos x="503" y="202"/>
                  </a:cxn>
                  <a:cxn ang="0">
                    <a:pos x="437" y="166"/>
                  </a:cxn>
                  <a:cxn ang="0">
                    <a:pos x="404" y="229"/>
                  </a:cxn>
                  <a:cxn ang="0">
                    <a:pos x="392" y="336"/>
                  </a:cxn>
                  <a:cxn ang="0">
                    <a:pos x="392" y="472"/>
                  </a:cxn>
                  <a:cxn ang="0">
                    <a:pos x="408" y="608"/>
                  </a:cxn>
                  <a:cxn ang="0">
                    <a:pos x="432" y="672"/>
                  </a:cxn>
                  <a:cxn ang="0">
                    <a:pos x="472" y="768"/>
                  </a:cxn>
                  <a:cxn ang="0">
                    <a:pos x="504" y="808"/>
                  </a:cxn>
                  <a:cxn ang="0">
                    <a:pos x="209" y="649"/>
                  </a:cxn>
                  <a:cxn ang="0">
                    <a:pos x="0" y="792"/>
                  </a:cxn>
                </a:cxnLst>
                <a:rect l="0" t="0" r="r" b="b"/>
                <a:pathLst>
                  <a:path w="504" h="808">
                    <a:moveTo>
                      <a:pt x="0" y="792"/>
                    </a:moveTo>
                    <a:lnTo>
                      <a:pt x="24" y="640"/>
                    </a:lnTo>
                    <a:lnTo>
                      <a:pt x="88" y="432"/>
                    </a:lnTo>
                    <a:lnTo>
                      <a:pt x="184" y="248"/>
                    </a:lnTo>
                    <a:lnTo>
                      <a:pt x="288" y="104"/>
                    </a:lnTo>
                    <a:lnTo>
                      <a:pt x="206" y="64"/>
                    </a:lnTo>
                    <a:lnTo>
                      <a:pt x="456" y="0"/>
                    </a:lnTo>
                    <a:lnTo>
                      <a:pt x="503" y="202"/>
                    </a:lnTo>
                    <a:lnTo>
                      <a:pt x="437" y="166"/>
                    </a:lnTo>
                    <a:lnTo>
                      <a:pt x="404" y="229"/>
                    </a:lnTo>
                    <a:lnTo>
                      <a:pt x="392" y="336"/>
                    </a:lnTo>
                    <a:lnTo>
                      <a:pt x="392" y="472"/>
                    </a:lnTo>
                    <a:lnTo>
                      <a:pt x="408" y="608"/>
                    </a:lnTo>
                    <a:lnTo>
                      <a:pt x="432" y="672"/>
                    </a:lnTo>
                    <a:lnTo>
                      <a:pt x="472" y="768"/>
                    </a:lnTo>
                    <a:lnTo>
                      <a:pt x="504" y="808"/>
                    </a:lnTo>
                    <a:lnTo>
                      <a:pt x="209" y="649"/>
                    </a:lnTo>
                    <a:lnTo>
                      <a:pt x="0" y="792"/>
                    </a:lnTo>
                    <a:close/>
                  </a:path>
                </a:pathLst>
              </a:custGeom>
              <a:solidFill>
                <a:srgbClr val="00FF00">
                  <a:alpha val="60001"/>
                </a:srgbClr>
              </a:solidFill>
              <a:ln w="9525" cap="flat" cmpd="sng">
                <a:noFill/>
                <a:prstDash val="solid"/>
                <a:round/>
                <a:headEnd type="none" w="med" len="med"/>
                <a:tailEnd type="none" w="med" len="med"/>
              </a:ln>
              <a:effectLst/>
            </p:spPr>
            <p:txBody>
              <a:bodyPr/>
              <a:lstStyle/>
              <a:p>
                <a:endParaRPr lang="th-TH"/>
              </a:p>
            </p:txBody>
          </p:sp>
        </p:grpSp>
        <p:sp>
          <p:nvSpPr>
            <p:cNvPr id="297999" name="Line 15"/>
            <p:cNvSpPr>
              <a:spLocks noChangeShapeType="1"/>
            </p:cNvSpPr>
            <p:nvPr/>
          </p:nvSpPr>
          <p:spPr bwMode="auto">
            <a:xfrm flipH="1">
              <a:off x="1539" y="2627"/>
              <a:ext cx="127" cy="42"/>
            </a:xfrm>
            <a:prstGeom prst="line">
              <a:avLst/>
            </a:prstGeom>
            <a:noFill/>
            <a:ln w="38100">
              <a:solidFill>
                <a:srgbClr val="0000FF"/>
              </a:solidFill>
              <a:round/>
              <a:headEnd/>
              <a:tailEnd type="triangle" w="med" len="med"/>
            </a:ln>
            <a:effectLst/>
          </p:spPr>
          <p:txBody>
            <a:bodyPr/>
            <a:lstStyle/>
            <a:p>
              <a:endParaRPr lang="th-TH"/>
            </a:p>
          </p:txBody>
        </p:sp>
        <p:sp>
          <p:nvSpPr>
            <p:cNvPr id="298001" name="Freeform 17"/>
            <p:cNvSpPr>
              <a:spLocks/>
            </p:cNvSpPr>
            <p:nvPr/>
          </p:nvSpPr>
          <p:spPr bwMode="auto">
            <a:xfrm>
              <a:off x="1041" y="2455"/>
              <a:ext cx="1108" cy="336"/>
            </a:xfrm>
            <a:custGeom>
              <a:avLst/>
              <a:gdLst/>
              <a:ahLst/>
              <a:cxnLst>
                <a:cxn ang="0">
                  <a:pos x="0" y="594"/>
                </a:cxn>
                <a:cxn ang="0">
                  <a:pos x="309" y="478"/>
                </a:cxn>
                <a:cxn ang="0">
                  <a:pos x="655" y="313"/>
                </a:cxn>
                <a:cxn ang="0">
                  <a:pos x="921" y="160"/>
                </a:cxn>
                <a:cxn ang="0">
                  <a:pos x="1179" y="0"/>
                </a:cxn>
              </a:cxnLst>
              <a:rect l="0" t="0" r="r" b="b"/>
              <a:pathLst>
                <a:path w="1179" h="594">
                  <a:moveTo>
                    <a:pt x="0" y="594"/>
                  </a:moveTo>
                  <a:cubicBezTo>
                    <a:pt x="51" y="575"/>
                    <a:pt x="200" y="525"/>
                    <a:pt x="309" y="478"/>
                  </a:cubicBezTo>
                  <a:cubicBezTo>
                    <a:pt x="418" y="431"/>
                    <a:pt x="554" y="366"/>
                    <a:pt x="655" y="313"/>
                  </a:cubicBezTo>
                  <a:cubicBezTo>
                    <a:pt x="757" y="260"/>
                    <a:pt x="834" y="212"/>
                    <a:pt x="921" y="160"/>
                  </a:cubicBezTo>
                  <a:cubicBezTo>
                    <a:pt x="1008" y="108"/>
                    <a:pt x="1125" y="33"/>
                    <a:pt x="1179" y="0"/>
                  </a:cubicBezTo>
                </a:path>
              </a:pathLst>
            </a:custGeom>
            <a:noFill/>
            <a:ln w="38100">
              <a:solidFill>
                <a:srgbClr val="0000FF"/>
              </a:solidFill>
              <a:round/>
              <a:headEnd/>
              <a:tailEnd/>
            </a:ln>
            <a:effectLst/>
          </p:spPr>
          <p:txBody>
            <a:bodyPr/>
            <a:lstStyle/>
            <a:p>
              <a:endParaRPr lang="th-TH"/>
            </a:p>
          </p:txBody>
        </p:sp>
        <p:sp>
          <p:nvSpPr>
            <p:cNvPr id="298002" name="Freeform 18"/>
            <p:cNvSpPr>
              <a:spLocks/>
            </p:cNvSpPr>
            <p:nvPr/>
          </p:nvSpPr>
          <p:spPr bwMode="auto">
            <a:xfrm>
              <a:off x="886" y="2232"/>
              <a:ext cx="1797" cy="583"/>
            </a:xfrm>
            <a:custGeom>
              <a:avLst/>
              <a:gdLst/>
              <a:ahLst/>
              <a:cxnLst>
                <a:cxn ang="0">
                  <a:pos x="0" y="591"/>
                </a:cxn>
                <a:cxn ang="0">
                  <a:pos x="336" y="501"/>
                </a:cxn>
                <a:cxn ang="0">
                  <a:pos x="756" y="339"/>
                </a:cxn>
                <a:cxn ang="0">
                  <a:pos x="1263" y="81"/>
                </a:cxn>
                <a:cxn ang="0">
                  <a:pos x="1401" y="0"/>
                </a:cxn>
              </a:cxnLst>
              <a:rect l="0" t="0" r="r" b="b"/>
              <a:pathLst>
                <a:path w="1401" h="591">
                  <a:moveTo>
                    <a:pt x="0" y="591"/>
                  </a:moveTo>
                  <a:cubicBezTo>
                    <a:pt x="105" y="567"/>
                    <a:pt x="210" y="543"/>
                    <a:pt x="336" y="501"/>
                  </a:cubicBezTo>
                  <a:cubicBezTo>
                    <a:pt x="462" y="459"/>
                    <a:pt x="602" y="409"/>
                    <a:pt x="756" y="339"/>
                  </a:cubicBezTo>
                  <a:cubicBezTo>
                    <a:pt x="910" y="269"/>
                    <a:pt x="1156" y="137"/>
                    <a:pt x="1263" y="81"/>
                  </a:cubicBezTo>
                  <a:cubicBezTo>
                    <a:pt x="1370" y="25"/>
                    <a:pt x="1385" y="12"/>
                    <a:pt x="1401" y="0"/>
                  </a:cubicBezTo>
                </a:path>
              </a:pathLst>
            </a:custGeom>
            <a:noFill/>
            <a:ln w="9525">
              <a:solidFill>
                <a:srgbClr val="808080"/>
              </a:solidFill>
              <a:round/>
              <a:headEnd/>
              <a:tailEnd/>
            </a:ln>
            <a:effectLst/>
          </p:spPr>
          <p:txBody>
            <a:bodyPr/>
            <a:lstStyle/>
            <a:p>
              <a:endParaRPr lang="th-TH"/>
            </a:p>
          </p:txBody>
        </p:sp>
        <p:grpSp>
          <p:nvGrpSpPr>
            <p:cNvPr id="298005" name="Group 21"/>
            <p:cNvGrpSpPr>
              <a:grpSpLocks/>
            </p:cNvGrpSpPr>
            <p:nvPr/>
          </p:nvGrpSpPr>
          <p:grpSpPr bwMode="auto">
            <a:xfrm>
              <a:off x="887" y="1547"/>
              <a:ext cx="1453" cy="1032"/>
              <a:chOff x="821" y="1613"/>
              <a:chExt cx="1453" cy="1032"/>
            </a:xfrm>
          </p:grpSpPr>
          <p:sp>
            <p:nvSpPr>
              <p:cNvPr id="298006" name="Line 22"/>
              <p:cNvSpPr>
                <a:spLocks noChangeShapeType="1"/>
              </p:cNvSpPr>
              <p:nvPr/>
            </p:nvSpPr>
            <p:spPr bwMode="auto">
              <a:xfrm flipV="1">
                <a:off x="1591" y="2139"/>
                <a:ext cx="127" cy="98"/>
              </a:xfrm>
              <a:prstGeom prst="line">
                <a:avLst/>
              </a:prstGeom>
              <a:noFill/>
              <a:ln w="38100">
                <a:solidFill>
                  <a:srgbClr val="0000FF"/>
                </a:solidFill>
                <a:round/>
                <a:headEnd/>
                <a:tailEnd type="triangle" w="med" len="med"/>
              </a:ln>
              <a:effectLst/>
            </p:spPr>
            <p:txBody>
              <a:bodyPr/>
              <a:lstStyle/>
              <a:p>
                <a:endParaRPr lang="th-TH"/>
              </a:p>
            </p:txBody>
          </p:sp>
          <p:grpSp>
            <p:nvGrpSpPr>
              <p:cNvPr id="298007" name="Group 23"/>
              <p:cNvGrpSpPr>
                <a:grpSpLocks/>
              </p:cNvGrpSpPr>
              <p:nvPr/>
            </p:nvGrpSpPr>
            <p:grpSpPr bwMode="auto">
              <a:xfrm>
                <a:off x="821" y="1613"/>
                <a:ext cx="1453" cy="1032"/>
                <a:chOff x="932" y="1574"/>
                <a:chExt cx="1522" cy="474"/>
              </a:xfrm>
            </p:grpSpPr>
            <p:sp>
              <p:nvSpPr>
                <p:cNvPr id="298008" name="Freeform 24"/>
                <p:cNvSpPr>
                  <a:spLocks/>
                </p:cNvSpPr>
                <p:nvPr/>
              </p:nvSpPr>
              <p:spPr bwMode="auto">
                <a:xfrm>
                  <a:off x="932" y="1574"/>
                  <a:ext cx="1522" cy="474"/>
                </a:xfrm>
                <a:custGeom>
                  <a:avLst/>
                  <a:gdLst/>
                  <a:ahLst/>
                  <a:cxnLst>
                    <a:cxn ang="0">
                      <a:pos x="0" y="1022"/>
                    </a:cxn>
                    <a:cxn ang="0">
                      <a:pos x="339" y="839"/>
                    </a:cxn>
                    <a:cxn ang="0">
                      <a:pos x="669" y="560"/>
                    </a:cxn>
                    <a:cxn ang="0">
                      <a:pos x="921" y="296"/>
                    </a:cxn>
                    <a:cxn ang="0">
                      <a:pos x="1162" y="0"/>
                    </a:cxn>
                  </a:cxnLst>
                  <a:rect l="0" t="0" r="r" b="b"/>
                  <a:pathLst>
                    <a:path w="1162" h="1022">
                      <a:moveTo>
                        <a:pt x="0" y="1022"/>
                      </a:moveTo>
                      <a:cubicBezTo>
                        <a:pt x="56" y="992"/>
                        <a:pt x="228" y="916"/>
                        <a:pt x="339" y="839"/>
                      </a:cubicBezTo>
                      <a:cubicBezTo>
                        <a:pt x="450" y="762"/>
                        <a:pt x="572" y="650"/>
                        <a:pt x="669" y="560"/>
                      </a:cubicBezTo>
                      <a:cubicBezTo>
                        <a:pt x="766" y="470"/>
                        <a:pt x="839" y="389"/>
                        <a:pt x="921" y="296"/>
                      </a:cubicBezTo>
                      <a:cubicBezTo>
                        <a:pt x="1003" y="203"/>
                        <a:pt x="1112" y="62"/>
                        <a:pt x="1162" y="0"/>
                      </a:cubicBezTo>
                    </a:path>
                  </a:pathLst>
                </a:custGeom>
                <a:noFill/>
                <a:ln w="9525">
                  <a:solidFill>
                    <a:srgbClr val="808080"/>
                  </a:solidFill>
                  <a:round/>
                  <a:headEnd/>
                  <a:tailEnd/>
                </a:ln>
                <a:effectLst/>
              </p:spPr>
              <p:txBody>
                <a:bodyPr/>
                <a:lstStyle/>
                <a:p>
                  <a:endParaRPr lang="th-TH"/>
                </a:p>
              </p:txBody>
            </p:sp>
            <p:sp>
              <p:nvSpPr>
                <p:cNvPr id="298009" name="Freeform 25"/>
                <p:cNvSpPr>
                  <a:spLocks/>
                </p:cNvSpPr>
                <p:nvPr/>
              </p:nvSpPr>
              <p:spPr bwMode="auto">
                <a:xfrm>
                  <a:off x="1110" y="1663"/>
                  <a:ext cx="1143" cy="350"/>
                </a:xfrm>
                <a:custGeom>
                  <a:avLst/>
                  <a:gdLst/>
                  <a:ahLst/>
                  <a:cxnLst>
                    <a:cxn ang="0">
                      <a:pos x="0" y="1022"/>
                    </a:cxn>
                    <a:cxn ang="0">
                      <a:pos x="312" y="845"/>
                    </a:cxn>
                    <a:cxn ang="0">
                      <a:pos x="657" y="560"/>
                    </a:cxn>
                    <a:cxn ang="0">
                      <a:pos x="921" y="296"/>
                    </a:cxn>
                    <a:cxn ang="0">
                      <a:pos x="1162" y="0"/>
                    </a:cxn>
                  </a:cxnLst>
                  <a:rect l="0" t="0" r="r" b="b"/>
                  <a:pathLst>
                    <a:path w="1162" h="1022">
                      <a:moveTo>
                        <a:pt x="0" y="1022"/>
                      </a:moveTo>
                      <a:cubicBezTo>
                        <a:pt x="52" y="993"/>
                        <a:pt x="202" y="922"/>
                        <a:pt x="312" y="845"/>
                      </a:cubicBezTo>
                      <a:cubicBezTo>
                        <a:pt x="422" y="768"/>
                        <a:pt x="556" y="651"/>
                        <a:pt x="657" y="560"/>
                      </a:cubicBezTo>
                      <a:cubicBezTo>
                        <a:pt x="758" y="469"/>
                        <a:pt x="837" y="389"/>
                        <a:pt x="921" y="296"/>
                      </a:cubicBezTo>
                      <a:cubicBezTo>
                        <a:pt x="1005" y="203"/>
                        <a:pt x="1112" y="62"/>
                        <a:pt x="1162" y="0"/>
                      </a:cubicBezTo>
                    </a:path>
                  </a:pathLst>
                </a:custGeom>
                <a:noFill/>
                <a:ln w="38100">
                  <a:solidFill>
                    <a:srgbClr val="0000FF"/>
                  </a:solidFill>
                  <a:round/>
                  <a:headEnd/>
                  <a:tailEnd/>
                </a:ln>
                <a:effectLst/>
              </p:spPr>
              <p:txBody>
                <a:bodyPr/>
                <a:lstStyle/>
                <a:p>
                  <a:endParaRPr lang="th-TH"/>
                </a:p>
              </p:txBody>
            </p:sp>
          </p:grpSp>
        </p:grpSp>
        <p:grpSp>
          <p:nvGrpSpPr>
            <p:cNvPr id="298010" name="Group 26"/>
            <p:cNvGrpSpPr>
              <a:grpSpLocks/>
            </p:cNvGrpSpPr>
            <p:nvPr/>
          </p:nvGrpSpPr>
          <p:grpSpPr bwMode="auto">
            <a:xfrm>
              <a:off x="2113" y="1644"/>
              <a:ext cx="206" cy="155"/>
              <a:chOff x="4450" y="1953"/>
              <a:chExt cx="167" cy="127"/>
            </a:xfrm>
          </p:grpSpPr>
          <p:sp>
            <p:nvSpPr>
              <p:cNvPr id="298011" name="Text Box 27"/>
              <p:cNvSpPr txBox="1">
                <a:spLocks noChangeArrowheads="1"/>
              </p:cNvSpPr>
              <p:nvPr/>
            </p:nvSpPr>
            <p:spPr bwMode="auto">
              <a:xfrm>
                <a:off x="4482" y="1953"/>
                <a:ext cx="135" cy="127"/>
              </a:xfrm>
              <a:prstGeom prst="rect">
                <a:avLst/>
              </a:prstGeom>
              <a:noFill/>
              <a:ln w="9525">
                <a:noFill/>
                <a:miter lim="800000"/>
                <a:headEnd/>
                <a:tailEnd/>
              </a:ln>
              <a:effectLst/>
            </p:spPr>
            <p:txBody>
              <a:bodyPr>
                <a:spAutoFit/>
              </a:bodyPr>
              <a:lstStyle/>
              <a:p>
                <a:pPr>
                  <a:spcBef>
                    <a:spcPct val="50000"/>
                  </a:spcBef>
                </a:pPr>
                <a:r>
                  <a:rPr lang="en-US" sz="1000" i="1">
                    <a:latin typeface="Times New Roman" pitchFamily="18" charset="0"/>
                  </a:rPr>
                  <a:t>3</a:t>
                </a:r>
                <a:endParaRPr lang="th-TH" sz="1000" i="1">
                  <a:latin typeface="Times New Roman" pitchFamily="18" charset="0"/>
                </a:endParaRPr>
              </a:p>
            </p:txBody>
          </p:sp>
          <p:sp>
            <p:nvSpPr>
              <p:cNvPr id="298012" name="Oval 28"/>
              <p:cNvSpPr>
                <a:spLocks noChangeArrowheads="1"/>
              </p:cNvSpPr>
              <p:nvPr/>
            </p:nvSpPr>
            <p:spPr bwMode="auto">
              <a:xfrm>
                <a:off x="4450" y="2006"/>
                <a:ext cx="56" cy="56"/>
              </a:xfrm>
              <a:prstGeom prst="ellipse">
                <a:avLst/>
              </a:prstGeom>
              <a:solidFill>
                <a:srgbClr val="808080"/>
              </a:solidFill>
              <a:ln w="9525">
                <a:solidFill>
                  <a:schemeClr val="tx1"/>
                </a:solidFill>
                <a:round/>
                <a:headEnd/>
                <a:tailEnd/>
              </a:ln>
              <a:effectLst/>
            </p:spPr>
            <p:txBody>
              <a:bodyPr wrap="none" anchor="ctr"/>
              <a:lstStyle/>
              <a:p>
                <a:endParaRPr lang="th-TH"/>
              </a:p>
            </p:txBody>
          </p:sp>
        </p:grpSp>
        <p:sp>
          <p:nvSpPr>
            <p:cNvPr id="298013" name="Text Box 29"/>
            <p:cNvSpPr txBox="1">
              <a:spLocks noChangeArrowheads="1"/>
            </p:cNvSpPr>
            <p:nvPr/>
          </p:nvSpPr>
          <p:spPr bwMode="auto">
            <a:xfrm rot="-1916197">
              <a:off x="1438" y="2068"/>
              <a:ext cx="213" cy="135"/>
            </a:xfrm>
            <a:prstGeom prst="rect">
              <a:avLst/>
            </a:prstGeom>
            <a:noFill/>
            <a:ln w="9525">
              <a:noFill/>
              <a:miter lim="800000"/>
              <a:headEnd/>
              <a:tailEnd/>
            </a:ln>
            <a:effectLst/>
          </p:spPr>
          <p:txBody>
            <a:bodyPr>
              <a:spAutoFit/>
            </a:bodyPr>
            <a:lstStyle/>
            <a:p>
              <a:pPr>
                <a:lnSpc>
                  <a:spcPct val="80000"/>
                </a:lnSpc>
              </a:pPr>
              <a:r>
                <a:rPr lang="en-US" sz="1000" i="1">
                  <a:latin typeface="Times New Roman" pitchFamily="18" charset="0"/>
                </a:rPr>
                <a:t>P</a:t>
              </a:r>
              <a:r>
                <a:rPr lang="en-US" sz="1000" i="1" baseline="-25000">
                  <a:latin typeface="Times New Roman" pitchFamily="18" charset="0"/>
                </a:rPr>
                <a:t>2</a:t>
              </a:r>
              <a:endParaRPr lang="th-TH" sz="1000" i="1">
                <a:latin typeface="Times New Roman" pitchFamily="18" charset="0"/>
              </a:endParaRPr>
            </a:p>
          </p:txBody>
        </p:sp>
        <p:grpSp>
          <p:nvGrpSpPr>
            <p:cNvPr id="298014" name="Group 30"/>
            <p:cNvGrpSpPr>
              <a:grpSpLocks/>
            </p:cNvGrpSpPr>
            <p:nvPr/>
          </p:nvGrpSpPr>
          <p:grpSpPr bwMode="auto">
            <a:xfrm>
              <a:off x="1554" y="1608"/>
              <a:ext cx="343" cy="451"/>
              <a:chOff x="1488" y="1674"/>
              <a:chExt cx="343" cy="451"/>
            </a:xfrm>
          </p:grpSpPr>
          <p:sp>
            <p:nvSpPr>
              <p:cNvPr id="298015" name="Rectangle 31"/>
              <p:cNvSpPr>
                <a:spLocks noChangeArrowheads="1"/>
              </p:cNvSpPr>
              <p:nvPr/>
            </p:nvSpPr>
            <p:spPr bwMode="auto">
              <a:xfrm>
                <a:off x="1612" y="1724"/>
                <a:ext cx="219" cy="173"/>
              </a:xfrm>
              <a:prstGeom prst="rect">
                <a:avLst/>
              </a:prstGeom>
              <a:noFill/>
              <a:ln w="9525" algn="ctr">
                <a:noFill/>
                <a:miter lim="800000"/>
                <a:headEnd/>
                <a:tailEnd/>
              </a:ln>
              <a:effectLst/>
            </p:spPr>
            <p:txBody>
              <a:bodyPr wrap="none">
                <a:spAutoFit/>
              </a:bodyPr>
              <a:lstStyle/>
              <a:p>
                <a:pPr algn="ctr"/>
                <a:r>
                  <a:rPr lang="en-US" sz="1200" i="1"/>
                  <a:t>q</a:t>
                </a:r>
                <a:r>
                  <a:rPr lang="en-US" sz="1200" i="1" baseline="-25000"/>
                  <a:t>in</a:t>
                </a:r>
                <a:endParaRPr lang="th-TH" sz="1200" i="1"/>
              </a:p>
            </p:txBody>
          </p:sp>
          <p:sp>
            <p:nvSpPr>
              <p:cNvPr id="298016" name="Freeform 32"/>
              <p:cNvSpPr>
                <a:spLocks/>
              </p:cNvSpPr>
              <p:nvPr/>
            </p:nvSpPr>
            <p:spPr bwMode="auto">
              <a:xfrm rot="9971544" flipH="1">
                <a:off x="1488" y="1674"/>
                <a:ext cx="212" cy="451"/>
              </a:xfrm>
              <a:custGeom>
                <a:avLst/>
                <a:gdLst/>
                <a:ahLst/>
                <a:cxnLst>
                  <a:cxn ang="0">
                    <a:pos x="0" y="792"/>
                  </a:cxn>
                  <a:cxn ang="0">
                    <a:pos x="24" y="640"/>
                  </a:cxn>
                  <a:cxn ang="0">
                    <a:pos x="88" y="432"/>
                  </a:cxn>
                  <a:cxn ang="0">
                    <a:pos x="184" y="248"/>
                  </a:cxn>
                  <a:cxn ang="0">
                    <a:pos x="288" y="104"/>
                  </a:cxn>
                  <a:cxn ang="0">
                    <a:pos x="206" y="64"/>
                  </a:cxn>
                  <a:cxn ang="0">
                    <a:pos x="456" y="0"/>
                  </a:cxn>
                  <a:cxn ang="0">
                    <a:pos x="503" y="202"/>
                  </a:cxn>
                  <a:cxn ang="0">
                    <a:pos x="437" y="166"/>
                  </a:cxn>
                  <a:cxn ang="0">
                    <a:pos x="404" y="229"/>
                  </a:cxn>
                  <a:cxn ang="0">
                    <a:pos x="392" y="336"/>
                  </a:cxn>
                  <a:cxn ang="0">
                    <a:pos x="392" y="472"/>
                  </a:cxn>
                  <a:cxn ang="0">
                    <a:pos x="408" y="608"/>
                  </a:cxn>
                  <a:cxn ang="0">
                    <a:pos x="432" y="672"/>
                  </a:cxn>
                  <a:cxn ang="0">
                    <a:pos x="472" y="768"/>
                  </a:cxn>
                  <a:cxn ang="0">
                    <a:pos x="504" y="808"/>
                  </a:cxn>
                  <a:cxn ang="0">
                    <a:pos x="209" y="649"/>
                  </a:cxn>
                  <a:cxn ang="0">
                    <a:pos x="0" y="792"/>
                  </a:cxn>
                </a:cxnLst>
                <a:rect l="0" t="0" r="r" b="b"/>
                <a:pathLst>
                  <a:path w="504" h="808">
                    <a:moveTo>
                      <a:pt x="0" y="792"/>
                    </a:moveTo>
                    <a:lnTo>
                      <a:pt x="24" y="640"/>
                    </a:lnTo>
                    <a:lnTo>
                      <a:pt x="88" y="432"/>
                    </a:lnTo>
                    <a:lnTo>
                      <a:pt x="184" y="248"/>
                    </a:lnTo>
                    <a:lnTo>
                      <a:pt x="288" y="104"/>
                    </a:lnTo>
                    <a:lnTo>
                      <a:pt x="206" y="64"/>
                    </a:lnTo>
                    <a:lnTo>
                      <a:pt x="456" y="0"/>
                    </a:lnTo>
                    <a:lnTo>
                      <a:pt x="503" y="202"/>
                    </a:lnTo>
                    <a:lnTo>
                      <a:pt x="437" y="166"/>
                    </a:lnTo>
                    <a:lnTo>
                      <a:pt x="404" y="229"/>
                    </a:lnTo>
                    <a:lnTo>
                      <a:pt x="392" y="336"/>
                    </a:lnTo>
                    <a:lnTo>
                      <a:pt x="392" y="472"/>
                    </a:lnTo>
                    <a:lnTo>
                      <a:pt x="408" y="608"/>
                    </a:lnTo>
                    <a:lnTo>
                      <a:pt x="432" y="672"/>
                    </a:lnTo>
                    <a:lnTo>
                      <a:pt x="472" y="768"/>
                    </a:lnTo>
                    <a:lnTo>
                      <a:pt x="504" y="808"/>
                    </a:lnTo>
                    <a:lnTo>
                      <a:pt x="209" y="649"/>
                    </a:lnTo>
                    <a:lnTo>
                      <a:pt x="0" y="792"/>
                    </a:lnTo>
                    <a:close/>
                  </a:path>
                </a:pathLst>
              </a:custGeom>
              <a:solidFill>
                <a:srgbClr val="FF0000"/>
              </a:solidFill>
              <a:ln w="9525" cap="flat" cmpd="sng">
                <a:noFill/>
                <a:prstDash val="solid"/>
                <a:round/>
                <a:headEnd type="none" w="med" len="med"/>
                <a:tailEnd type="none" w="med" len="med"/>
              </a:ln>
              <a:effectLst/>
            </p:spPr>
            <p:txBody>
              <a:bodyPr/>
              <a:lstStyle/>
              <a:p>
                <a:endParaRPr lang="th-TH"/>
              </a:p>
            </p:txBody>
          </p:sp>
        </p:grpSp>
        <p:sp>
          <p:nvSpPr>
            <p:cNvPr id="298018" name="Line 34"/>
            <p:cNvSpPr>
              <a:spLocks noChangeShapeType="1"/>
            </p:cNvSpPr>
            <p:nvPr/>
          </p:nvSpPr>
          <p:spPr bwMode="auto">
            <a:xfrm flipV="1">
              <a:off x="1056" y="2551"/>
              <a:ext cx="0" cy="126"/>
            </a:xfrm>
            <a:prstGeom prst="line">
              <a:avLst/>
            </a:prstGeom>
            <a:noFill/>
            <a:ln w="38100">
              <a:solidFill>
                <a:srgbClr val="0000FF"/>
              </a:solidFill>
              <a:round/>
              <a:headEnd/>
              <a:tailEnd type="triangle" w="med" len="med"/>
            </a:ln>
            <a:effectLst/>
          </p:spPr>
          <p:txBody>
            <a:bodyPr/>
            <a:lstStyle/>
            <a:p>
              <a:endParaRPr lang="th-TH"/>
            </a:p>
          </p:txBody>
        </p:sp>
        <p:sp>
          <p:nvSpPr>
            <p:cNvPr id="298019" name="Line 35"/>
            <p:cNvSpPr>
              <a:spLocks noChangeShapeType="1"/>
            </p:cNvSpPr>
            <p:nvPr/>
          </p:nvSpPr>
          <p:spPr bwMode="auto">
            <a:xfrm>
              <a:off x="1053" y="2489"/>
              <a:ext cx="3" cy="312"/>
            </a:xfrm>
            <a:prstGeom prst="line">
              <a:avLst/>
            </a:prstGeom>
            <a:noFill/>
            <a:ln w="38100">
              <a:solidFill>
                <a:srgbClr val="0000FF"/>
              </a:solidFill>
              <a:round/>
              <a:headEnd/>
              <a:tailEnd/>
            </a:ln>
            <a:effectLst/>
          </p:spPr>
          <p:txBody>
            <a:bodyPr/>
            <a:lstStyle/>
            <a:p>
              <a:endParaRPr lang="th-TH"/>
            </a:p>
          </p:txBody>
        </p:sp>
        <p:sp>
          <p:nvSpPr>
            <p:cNvPr id="298021" name="Text Box 37"/>
            <p:cNvSpPr txBox="1">
              <a:spLocks noChangeArrowheads="1"/>
            </p:cNvSpPr>
            <p:nvPr/>
          </p:nvSpPr>
          <p:spPr bwMode="auto">
            <a:xfrm>
              <a:off x="940" y="2310"/>
              <a:ext cx="189" cy="154"/>
            </a:xfrm>
            <a:prstGeom prst="rect">
              <a:avLst/>
            </a:prstGeom>
            <a:noFill/>
            <a:ln w="9525">
              <a:noFill/>
              <a:miter lim="800000"/>
              <a:headEnd/>
              <a:tailEnd/>
            </a:ln>
            <a:effectLst/>
          </p:spPr>
          <p:txBody>
            <a:bodyPr>
              <a:spAutoFit/>
            </a:bodyPr>
            <a:lstStyle/>
            <a:p>
              <a:pPr>
                <a:spcBef>
                  <a:spcPct val="50000"/>
                </a:spcBef>
              </a:pPr>
              <a:r>
                <a:rPr lang="en-US" sz="1000" i="1">
                  <a:latin typeface="Times New Roman" pitchFamily="18" charset="0"/>
                </a:rPr>
                <a:t>2s</a:t>
              </a:r>
              <a:endParaRPr lang="th-TH" sz="1000" i="1">
                <a:latin typeface="Times New Roman" pitchFamily="18" charset="0"/>
              </a:endParaRPr>
            </a:p>
          </p:txBody>
        </p:sp>
        <p:sp>
          <p:nvSpPr>
            <p:cNvPr id="298022" name="Oval 38"/>
            <p:cNvSpPr>
              <a:spLocks noChangeArrowheads="1"/>
            </p:cNvSpPr>
            <p:nvPr/>
          </p:nvSpPr>
          <p:spPr bwMode="auto">
            <a:xfrm>
              <a:off x="1025" y="2465"/>
              <a:ext cx="56" cy="53"/>
            </a:xfrm>
            <a:prstGeom prst="ellipse">
              <a:avLst/>
            </a:prstGeom>
            <a:solidFill>
              <a:srgbClr val="808080"/>
            </a:solidFill>
            <a:ln w="9525">
              <a:solidFill>
                <a:schemeClr val="tx1"/>
              </a:solidFill>
              <a:round/>
              <a:headEnd/>
              <a:tailEnd/>
            </a:ln>
            <a:effectLst/>
          </p:spPr>
          <p:txBody>
            <a:bodyPr wrap="none" anchor="ctr"/>
            <a:lstStyle/>
            <a:p>
              <a:endParaRPr lang="th-TH"/>
            </a:p>
          </p:txBody>
        </p:sp>
        <p:grpSp>
          <p:nvGrpSpPr>
            <p:cNvPr id="298023" name="Group 39"/>
            <p:cNvGrpSpPr>
              <a:grpSpLocks/>
            </p:cNvGrpSpPr>
            <p:nvPr/>
          </p:nvGrpSpPr>
          <p:grpSpPr bwMode="auto">
            <a:xfrm>
              <a:off x="903" y="2776"/>
              <a:ext cx="306" cy="462"/>
              <a:chOff x="2775" y="3140"/>
              <a:chExt cx="306" cy="462"/>
            </a:xfrm>
          </p:grpSpPr>
          <p:sp>
            <p:nvSpPr>
              <p:cNvPr id="298024" name="Line 40"/>
              <p:cNvSpPr>
                <a:spLocks noChangeShapeType="1"/>
              </p:cNvSpPr>
              <p:nvPr/>
            </p:nvSpPr>
            <p:spPr bwMode="auto">
              <a:xfrm flipV="1">
                <a:off x="2926" y="3159"/>
                <a:ext cx="3" cy="304"/>
              </a:xfrm>
              <a:prstGeom prst="line">
                <a:avLst/>
              </a:prstGeom>
              <a:noFill/>
              <a:ln w="12700">
                <a:solidFill>
                  <a:srgbClr val="FF0000"/>
                </a:solidFill>
                <a:prstDash val="dashDot"/>
                <a:round/>
                <a:headEnd/>
                <a:tailEnd/>
              </a:ln>
              <a:effectLst/>
            </p:spPr>
            <p:txBody>
              <a:bodyPr/>
              <a:lstStyle/>
              <a:p>
                <a:endParaRPr lang="th-TH"/>
              </a:p>
            </p:txBody>
          </p:sp>
          <p:sp>
            <p:nvSpPr>
              <p:cNvPr id="298025" name="Text Box 41"/>
              <p:cNvSpPr txBox="1">
                <a:spLocks noChangeArrowheads="1"/>
              </p:cNvSpPr>
              <p:nvPr/>
            </p:nvSpPr>
            <p:spPr bwMode="auto">
              <a:xfrm>
                <a:off x="2775" y="3448"/>
                <a:ext cx="306" cy="154"/>
              </a:xfrm>
              <a:prstGeom prst="rect">
                <a:avLst/>
              </a:prstGeom>
              <a:noFill/>
              <a:ln w="9525">
                <a:noFill/>
                <a:miter lim="800000"/>
                <a:headEnd/>
                <a:tailEnd/>
              </a:ln>
              <a:effectLst/>
            </p:spPr>
            <p:txBody>
              <a:bodyPr>
                <a:spAutoFit/>
              </a:bodyPr>
              <a:lstStyle/>
              <a:p>
                <a:pPr>
                  <a:spcBef>
                    <a:spcPct val="50000"/>
                  </a:spcBef>
                </a:pPr>
                <a:r>
                  <a:rPr lang="en-US" sz="1000" i="1">
                    <a:latin typeface="Times New Roman" pitchFamily="18" charset="0"/>
                  </a:rPr>
                  <a:t>s</a:t>
                </a:r>
                <a:r>
                  <a:rPr lang="en-US" sz="1000" i="1" baseline="-25000">
                    <a:latin typeface="Times New Roman" pitchFamily="18" charset="0"/>
                  </a:rPr>
                  <a:t>1</a:t>
                </a:r>
                <a:r>
                  <a:rPr lang="en-US" sz="1000" i="1">
                    <a:latin typeface="Times New Roman" pitchFamily="18" charset="0"/>
                  </a:rPr>
                  <a:t>=s</a:t>
                </a:r>
                <a:r>
                  <a:rPr lang="en-US" sz="1000" i="1" baseline="-25000">
                    <a:latin typeface="Times New Roman" pitchFamily="18" charset="0"/>
                  </a:rPr>
                  <a:t>2</a:t>
                </a:r>
                <a:endParaRPr lang="th-TH" sz="1000" i="1">
                  <a:latin typeface="Times New Roman" pitchFamily="18" charset="0"/>
                </a:endParaRPr>
              </a:p>
            </p:txBody>
          </p:sp>
          <p:sp>
            <p:nvSpPr>
              <p:cNvPr id="298026" name="Text Box 42"/>
              <p:cNvSpPr txBox="1">
                <a:spLocks noChangeArrowheads="1"/>
              </p:cNvSpPr>
              <p:nvPr/>
            </p:nvSpPr>
            <p:spPr bwMode="auto">
              <a:xfrm>
                <a:off x="2780" y="3161"/>
                <a:ext cx="135" cy="153"/>
              </a:xfrm>
              <a:prstGeom prst="rect">
                <a:avLst/>
              </a:prstGeom>
              <a:noFill/>
              <a:ln w="9525">
                <a:noFill/>
                <a:miter lim="800000"/>
                <a:headEnd/>
                <a:tailEnd/>
              </a:ln>
              <a:effectLst/>
            </p:spPr>
            <p:txBody>
              <a:bodyPr>
                <a:spAutoFit/>
              </a:bodyPr>
              <a:lstStyle/>
              <a:p>
                <a:pPr>
                  <a:spcBef>
                    <a:spcPct val="50000"/>
                  </a:spcBef>
                </a:pPr>
                <a:r>
                  <a:rPr lang="en-US" sz="1000" i="1">
                    <a:latin typeface="Times New Roman" pitchFamily="18" charset="0"/>
                  </a:rPr>
                  <a:t>1</a:t>
                </a:r>
                <a:endParaRPr lang="th-TH" sz="1000" i="1">
                  <a:latin typeface="Times New Roman" pitchFamily="18" charset="0"/>
                </a:endParaRPr>
              </a:p>
            </p:txBody>
          </p:sp>
          <p:sp>
            <p:nvSpPr>
              <p:cNvPr id="298027" name="Oval 43"/>
              <p:cNvSpPr>
                <a:spLocks noChangeArrowheads="1"/>
              </p:cNvSpPr>
              <p:nvPr/>
            </p:nvSpPr>
            <p:spPr bwMode="auto">
              <a:xfrm>
                <a:off x="2901" y="3140"/>
                <a:ext cx="56" cy="53"/>
              </a:xfrm>
              <a:prstGeom prst="ellipse">
                <a:avLst/>
              </a:prstGeom>
              <a:solidFill>
                <a:srgbClr val="808080"/>
              </a:solidFill>
              <a:ln w="9525">
                <a:solidFill>
                  <a:schemeClr val="tx1"/>
                </a:solidFill>
                <a:round/>
                <a:headEnd/>
                <a:tailEnd/>
              </a:ln>
              <a:effectLst/>
            </p:spPr>
            <p:txBody>
              <a:bodyPr wrap="none" anchor="ctr"/>
              <a:lstStyle/>
              <a:p>
                <a:endParaRPr lang="th-TH"/>
              </a:p>
            </p:txBody>
          </p:sp>
        </p:grpSp>
        <p:sp>
          <p:nvSpPr>
            <p:cNvPr id="298029" name="Line 45"/>
            <p:cNvSpPr>
              <a:spLocks noChangeShapeType="1"/>
            </p:cNvSpPr>
            <p:nvPr/>
          </p:nvSpPr>
          <p:spPr bwMode="auto">
            <a:xfrm flipV="1">
              <a:off x="2144" y="2439"/>
              <a:ext cx="3" cy="634"/>
            </a:xfrm>
            <a:prstGeom prst="line">
              <a:avLst/>
            </a:prstGeom>
            <a:noFill/>
            <a:ln w="12700">
              <a:solidFill>
                <a:srgbClr val="FF0000"/>
              </a:solidFill>
              <a:prstDash val="dashDot"/>
              <a:round/>
              <a:headEnd/>
              <a:tailEnd/>
            </a:ln>
            <a:effectLst/>
          </p:spPr>
          <p:txBody>
            <a:bodyPr/>
            <a:lstStyle/>
            <a:p>
              <a:endParaRPr lang="th-TH"/>
            </a:p>
          </p:txBody>
        </p:sp>
        <p:sp>
          <p:nvSpPr>
            <p:cNvPr id="298030" name="Text Box 46"/>
            <p:cNvSpPr txBox="1">
              <a:spLocks noChangeArrowheads="1"/>
            </p:cNvSpPr>
            <p:nvPr/>
          </p:nvSpPr>
          <p:spPr bwMode="auto">
            <a:xfrm>
              <a:off x="1999" y="3039"/>
              <a:ext cx="306" cy="154"/>
            </a:xfrm>
            <a:prstGeom prst="rect">
              <a:avLst/>
            </a:prstGeom>
            <a:noFill/>
            <a:ln w="9525">
              <a:noFill/>
              <a:miter lim="800000"/>
              <a:headEnd/>
              <a:tailEnd/>
            </a:ln>
            <a:effectLst/>
          </p:spPr>
          <p:txBody>
            <a:bodyPr>
              <a:spAutoFit/>
            </a:bodyPr>
            <a:lstStyle/>
            <a:p>
              <a:pPr>
                <a:spcBef>
                  <a:spcPct val="50000"/>
                </a:spcBef>
              </a:pPr>
              <a:r>
                <a:rPr lang="en-US" sz="1000" i="1">
                  <a:latin typeface="Times New Roman" pitchFamily="18" charset="0"/>
                </a:rPr>
                <a:t>s</a:t>
              </a:r>
              <a:r>
                <a:rPr lang="en-US" sz="1000" i="1" baseline="-25000">
                  <a:latin typeface="Times New Roman" pitchFamily="18" charset="0"/>
                </a:rPr>
                <a:t>3</a:t>
              </a:r>
              <a:r>
                <a:rPr lang="en-US" sz="1000" i="1">
                  <a:latin typeface="Times New Roman" pitchFamily="18" charset="0"/>
                </a:rPr>
                <a:t>=s</a:t>
              </a:r>
              <a:r>
                <a:rPr lang="en-US" sz="1000" i="1" baseline="-25000">
                  <a:latin typeface="Times New Roman" pitchFamily="18" charset="0"/>
                </a:rPr>
                <a:t>4</a:t>
              </a:r>
              <a:endParaRPr lang="th-TH" sz="1000" i="1">
                <a:latin typeface="Times New Roman" pitchFamily="18" charset="0"/>
              </a:endParaRPr>
            </a:p>
          </p:txBody>
        </p:sp>
        <p:grpSp>
          <p:nvGrpSpPr>
            <p:cNvPr id="298031" name="Group 47"/>
            <p:cNvGrpSpPr>
              <a:grpSpLocks/>
            </p:cNvGrpSpPr>
            <p:nvPr/>
          </p:nvGrpSpPr>
          <p:grpSpPr bwMode="auto">
            <a:xfrm>
              <a:off x="2145" y="1754"/>
              <a:ext cx="2" cy="699"/>
              <a:chOff x="2079" y="1820"/>
              <a:chExt cx="2" cy="699"/>
            </a:xfrm>
          </p:grpSpPr>
          <p:sp>
            <p:nvSpPr>
              <p:cNvPr id="298032" name="Line 48"/>
              <p:cNvSpPr>
                <a:spLocks noChangeShapeType="1"/>
              </p:cNvSpPr>
              <p:nvPr/>
            </p:nvSpPr>
            <p:spPr bwMode="auto">
              <a:xfrm>
                <a:off x="2079" y="2126"/>
                <a:ext cx="0" cy="111"/>
              </a:xfrm>
              <a:prstGeom prst="line">
                <a:avLst/>
              </a:prstGeom>
              <a:noFill/>
              <a:ln w="38100">
                <a:solidFill>
                  <a:srgbClr val="0000FF"/>
                </a:solidFill>
                <a:round/>
                <a:headEnd/>
                <a:tailEnd type="triangle" w="med" len="med"/>
              </a:ln>
              <a:effectLst/>
            </p:spPr>
            <p:txBody>
              <a:bodyPr/>
              <a:lstStyle/>
              <a:p>
                <a:endParaRPr lang="th-TH"/>
              </a:p>
            </p:txBody>
          </p:sp>
          <p:sp>
            <p:nvSpPr>
              <p:cNvPr id="298033" name="Line 49"/>
              <p:cNvSpPr>
                <a:spLocks noChangeShapeType="1"/>
              </p:cNvSpPr>
              <p:nvPr/>
            </p:nvSpPr>
            <p:spPr bwMode="auto">
              <a:xfrm>
                <a:off x="2081" y="1820"/>
                <a:ext cx="0" cy="699"/>
              </a:xfrm>
              <a:prstGeom prst="line">
                <a:avLst/>
              </a:prstGeom>
              <a:noFill/>
              <a:ln w="38100">
                <a:solidFill>
                  <a:srgbClr val="0000FF"/>
                </a:solidFill>
                <a:round/>
                <a:headEnd/>
                <a:tailEnd/>
              </a:ln>
              <a:effectLst/>
            </p:spPr>
            <p:txBody>
              <a:bodyPr/>
              <a:lstStyle/>
              <a:p>
                <a:endParaRPr lang="th-TH"/>
              </a:p>
            </p:txBody>
          </p:sp>
        </p:grpSp>
        <p:sp>
          <p:nvSpPr>
            <p:cNvPr id="298035" name="Text Box 51"/>
            <p:cNvSpPr txBox="1">
              <a:spLocks noChangeArrowheads="1"/>
            </p:cNvSpPr>
            <p:nvPr/>
          </p:nvSpPr>
          <p:spPr bwMode="auto">
            <a:xfrm>
              <a:off x="2114" y="2464"/>
              <a:ext cx="189" cy="154"/>
            </a:xfrm>
            <a:prstGeom prst="rect">
              <a:avLst/>
            </a:prstGeom>
            <a:noFill/>
            <a:ln w="9525">
              <a:noFill/>
              <a:miter lim="800000"/>
              <a:headEnd/>
              <a:tailEnd/>
            </a:ln>
            <a:effectLst/>
          </p:spPr>
          <p:txBody>
            <a:bodyPr>
              <a:spAutoFit/>
            </a:bodyPr>
            <a:lstStyle/>
            <a:p>
              <a:pPr>
                <a:spcBef>
                  <a:spcPct val="50000"/>
                </a:spcBef>
              </a:pPr>
              <a:r>
                <a:rPr lang="en-US" sz="1000" i="1">
                  <a:latin typeface="Times New Roman" pitchFamily="18" charset="0"/>
                </a:rPr>
                <a:t>4s</a:t>
              </a:r>
              <a:endParaRPr lang="th-TH" sz="1000" i="1">
                <a:latin typeface="Times New Roman" pitchFamily="18" charset="0"/>
              </a:endParaRPr>
            </a:p>
          </p:txBody>
        </p:sp>
        <p:sp>
          <p:nvSpPr>
            <p:cNvPr id="298036" name="Oval 52"/>
            <p:cNvSpPr>
              <a:spLocks noChangeArrowheads="1"/>
            </p:cNvSpPr>
            <p:nvPr/>
          </p:nvSpPr>
          <p:spPr bwMode="auto">
            <a:xfrm>
              <a:off x="2123" y="2429"/>
              <a:ext cx="56" cy="56"/>
            </a:xfrm>
            <a:prstGeom prst="ellipse">
              <a:avLst/>
            </a:prstGeom>
            <a:solidFill>
              <a:srgbClr val="808080"/>
            </a:solidFill>
            <a:ln w="9525">
              <a:solidFill>
                <a:schemeClr val="tx1"/>
              </a:solidFill>
              <a:round/>
              <a:headEnd/>
              <a:tailEnd/>
            </a:ln>
            <a:effectLst/>
          </p:spPr>
          <p:txBody>
            <a:bodyPr wrap="none" anchor="ctr"/>
            <a:lstStyle/>
            <a:p>
              <a:endParaRPr lang="th-TH"/>
            </a:p>
          </p:txBody>
        </p:sp>
        <p:sp>
          <p:nvSpPr>
            <p:cNvPr id="298038" name="Text Box 54"/>
            <p:cNvSpPr txBox="1">
              <a:spLocks noChangeArrowheads="1"/>
            </p:cNvSpPr>
            <p:nvPr/>
          </p:nvSpPr>
          <p:spPr bwMode="auto">
            <a:xfrm rot="-1157499">
              <a:off x="1619" y="2435"/>
              <a:ext cx="213" cy="135"/>
            </a:xfrm>
            <a:prstGeom prst="rect">
              <a:avLst/>
            </a:prstGeom>
            <a:noFill/>
            <a:ln w="9525">
              <a:noFill/>
              <a:miter lim="800000"/>
              <a:headEnd/>
              <a:tailEnd/>
            </a:ln>
            <a:effectLst/>
          </p:spPr>
          <p:txBody>
            <a:bodyPr>
              <a:spAutoFit/>
            </a:bodyPr>
            <a:lstStyle/>
            <a:p>
              <a:pPr>
                <a:lnSpc>
                  <a:spcPct val="80000"/>
                </a:lnSpc>
              </a:pPr>
              <a:r>
                <a:rPr lang="en-US" sz="1000" i="1">
                  <a:latin typeface="Times New Roman" pitchFamily="18" charset="0"/>
                </a:rPr>
                <a:t>P</a:t>
              </a:r>
              <a:r>
                <a:rPr lang="en-US" sz="1000" i="1" baseline="-25000">
                  <a:latin typeface="Times New Roman" pitchFamily="18" charset="0"/>
                </a:rPr>
                <a:t>1</a:t>
              </a:r>
              <a:endParaRPr lang="th-TH" sz="1000" i="1">
                <a:latin typeface="Times New Roman" pitchFamily="18" charset="0"/>
              </a:endParaRPr>
            </a:p>
          </p:txBody>
        </p:sp>
      </p:grpSp>
      <p:grpSp>
        <p:nvGrpSpPr>
          <p:cNvPr id="298058" name="Group 74"/>
          <p:cNvGrpSpPr>
            <a:grpSpLocks/>
          </p:cNvGrpSpPr>
          <p:nvPr/>
        </p:nvGrpSpPr>
        <p:grpSpPr bwMode="auto">
          <a:xfrm>
            <a:off x="1314450" y="3997325"/>
            <a:ext cx="498475" cy="927100"/>
            <a:chOff x="2925" y="1537"/>
            <a:chExt cx="314" cy="584"/>
          </a:xfrm>
        </p:grpSpPr>
        <p:grpSp>
          <p:nvGrpSpPr>
            <p:cNvPr id="298057" name="Group 73"/>
            <p:cNvGrpSpPr>
              <a:grpSpLocks/>
            </p:cNvGrpSpPr>
            <p:nvPr/>
          </p:nvGrpSpPr>
          <p:grpSpPr bwMode="auto">
            <a:xfrm>
              <a:off x="3050" y="1537"/>
              <a:ext cx="189" cy="219"/>
              <a:chOff x="3050" y="1537"/>
              <a:chExt cx="189" cy="219"/>
            </a:xfrm>
          </p:grpSpPr>
          <p:sp>
            <p:nvSpPr>
              <p:cNvPr id="298039" name="Text Box 55"/>
              <p:cNvSpPr txBox="1">
                <a:spLocks noChangeArrowheads="1"/>
              </p:cNvSpPr>
              <p:nvPr/>
            </p:nvSpPr>
            <p:spPr bwMode="auto">
              <a:xfrm>
                <a:off x="3050" y="1537"/>
                <a:ext cx="189" cy="192"/>
              </a:xfrm>
              <a:prstGeom prst="rect">
                <a:avLst/>
              </a:prstGeom>
              <a:noFill/>
              <a:ln w="9525">
                <a:noFill/>
                <a:miter lim="800000"/>
                <a:headEnd/>
                <a:tailEnd/>
              </a:ln>
              <a:effectLst/>
            </p:spPr>
            <p:txBody>
              <a:bodyPr>
                <a:spAutoFit/>
              </a:bodyPr>
              <a:lstStyle/>
              <a:p>
                <a:pPr>
                  <a:spcBef>
                    <a:spcPct val="50000"/>
                  </a:spcBef>
                </a:pPr>
                <a:r>
                  <a:rPr lang="en-US" sz="1400" b="1" i="1">
                    <a:solidFill>
                      <a:srgbClr val="FF0000"/>
                    </a:solidFill>
                    <a:latin typeface="Times New Roman" pitchFamily="18" charset="0"/>
                  </a:rPr>
                  <a:t>2</a:t>
                </a:r>
                <a:endParaRPr lang="th-TH" sz="1400" b="1" i="1">
                  <a:solidFill>
                    <a:srgbClr val="FF0000"/>
                  </a:solidFill>
                  <a:latin typeface="Times New Roman" pitchFamily="18" charset="0"/>
                </a:endParaRPr>
              </a:p>
            </p:txBody>
          </p:sp>
          <p:sp>
            <p:nvSpPr>
              <p:cNvPr id="298041" name="Oval 57"/>
              <p:cNvSpPr>
                <a:spLocks noChangeArrowheads="1"/>
              </p:cNvSpPr>
              <p:nvPr/>
            </p:nvSpPr>
            <p:spPr bwMode="auto">
              <a:xfrm>
                <a:off x="3105" y="1705"/>
                <a:ext cx="56" cy="51"/>
              </a:xfrm>
              <a:prstGeom prst="ellipse">
                <a:avLst/>
              </a:prstGeom>
              <a:solidFill>
                <a:srgbClr val="FF0000"/>
              </a:solidFill>
              <a:ln w="9525">
                <a:solidFill>
                  <a:schemeClr val="tx1"/>
                </a:solidFill>
                <a:round/>
                <a:headEnd/>
                <a:tailEnd/>
              </a:ln>
              <a:effectLst/>
            </p:spPr>
            <p:txBody>
              <a:bodyPr wrap="none" anchor="ctr"/>
              <a:lstStyle/>
              <a:p>
                <a:endParaRPr lang="th-TH"/>
              </a:p>
            </p:txBody>
          </p:sp>
        </p:grpSp>
        <p:sp>
          <p:nvSpPr>
            <p:cNvPr id="298044" name="Freeform 60"/>
            <p:cNvSpPr>
              <a:spLocks/>
            </p:cNvSpPr>
            <p:nvPr/>
          </p:nvSpPr>
          <p:spPr bwMode="auto">
            <a:xfrm>
              <a:off x="2925" y="1740"/>
              <a:ext cx="204" cy="381"/>
            </a:xfrm>
            <a:custGeom>
              <a:avLst/>
              <a:gdLst/>
              <a:ahLst/>
              <a:cxnLst>
                <a:cxn ang="0">
                  <a:pos x="0" y="396"/>
                </a:cxn>
                <a:cxn ang="0">
                  <a:pos x="27" y="285"/>
                </a:cxn>
                <a:cxn ang="0">
                  <a:pos x="63" y="207"/>
                </a:cxn>
                <a:cxn ang="0">
                  <a:pos x="108" y="120"/>
                </a:cxn>
                <a:cxn ang="0">
                  <a:pos x="204" y="0"/>
                </a:cxn>
              </a:cxnLst>
              <a:rect l="0" t="0" r="r" b="b"/>
              <a:pathLst>
                <a:path w="204" h="396">
                  <a:moveTo>
                    <a:pt x="0" y="396"/>
                  </a:moveTo>
                  <a:cubicBezTo>
                    <a:pt x="4" y="378"/>
                    <a:pt x="17" y="316"/>
                    <a:pt x="27" y="285"/>
                  </a:cubicBezTo>
                  <a:cubicBezTo>
                    <a:pt x="37" y="254"/>
                    <a:pt x="49" y="235"/>
                    <a:pt x="63" y="207"/>
                  </a:cubicBezTo>
                  <a:cubicBezTo>
                    <a:pt x="77" y="179"/>
                    <a:pt x="85" y="154"/>
                    <a:pt x="108" y="120"/>
                  </a:cubicBezTo>
                  <a:cubicBezTo>
                    <a:pt x="131" y="86"/>
                    <a:pt x="184" y="25"/>
                    <a:pt x="204" y="0"/>
                  </a:cubicBezTo>
                </a:path>
              </a:pathLst>
            </a:custGeom>
            <a:noFill/>
            <a:ln w="25400" cap="flat">
              <a:solidFill>
                <a:srgbClr val="FF0000"/>
              </a:solidFill>
              <a:prstDash val="dash"/>
              <a:round/>
              <a:headEnd/>
              <a:tailEnd type="arrow" w="med" len="lg"/>
            </a:ln>
            <a:effectLst/>
          </p:spPr>
          <p:txBody>
            <a:bodyPr/>
            <a:lstStyle/>
            <a:p>
              <a:endParaRPr lang="th-TH"/>
            </a:p>
          </p:txBody>
        </p:sp>
      </p:grpSp>
      <p:grpSp>
        <p:nvGrpSpPr>
          <p:cNvPr id="298053" name="Group 69"/>
          <p:cNvGrpSpPr>
            <a:grpSpLocks/>
          </p:cNvGrpSpPr>
          <p:nvPr/>
        </p:nvGrpSpPr>
        <p:grpSpPr bwMode="auto">
          <a:xfrm>
            <a:off x="3052763" y="3276600"/>
            <a:ext cx="614362" cy="1195388"/>
            <a:chOff x="4590" y="1497"/>
            <a:chExt cx="375" cy="730"/>
          </a:xfrm>
        </p:grpSpPr>
        <p:sp>
          <p:nvSpPr>
            <p:cNvPr id="298040" name="Text Box 56"/>
            <p:cNvSpPr txBox="1">
              <a:spLocks noChangeArrowheads="1"/>
            </p:cNvSpPr>
            <p:nvPr/>
          </p:nvSpPr>
          <p:spPr bwMode="auto">
            <a:xfrm>
              <a:off x="4830" y="2041"/>
              <a:ext cx="135" cy="186"/>
            </a:xfrm>
            <a:prstGeom prst="rect">
              <a:avLst/>
            </a:prstGeom>
            <a:noFill/>
            <a:ln w="9525">
              <a:noFill/>
              <a:miter lim="800000"/>
              <a:headEnd/>
              <a:tailEnd/>
            </a:ln>
            <a:effectLst/>
          </p:spPr>
          <p:txBody>
            <a:bodyPr>
              <a:spAutoFit/>
            </a:bodyPr>
            <a:lstStyle/>
            <a:p>
              <a:pPr>
                <a:spcBef>
                  <a:spcPct val="50000"/>
                </a:spcBef>
              </a:pPr>
              <a:r>
                <a:rPr lang="en-US" sz="1400" b="1" i="1">
                  <a:solidFill>
                    <a:srgbClr val="FF0000"/>
                  </a:solidFill>
                  <a:latin typeface="Times New Roman" pitchFamily="18" charset="0"/>
                </a:rPr>
                <a:t>4</a:t>
              </a:r>
              <a:endParaRPr lang="th-TH" sz="1400" b="1" i="1">
                <a:solidFill>
                  <a:srgbClr val="FF0000"/>
                </a:solidFill>
                <a:latin typeface="Times New Roman" pitchFamily="18" charset="0"/>
              </a:endParaRPr>
            </a:p>
          </p:txBody>
        </p:sp>
        <p:sp>
          <p:nvSpPr>
            <p:cNvPr id="298043" name="Oval 59"/>
            <p:cNvSpPr>
              <a:spLocks noChangeArrowheads="1"/>
            </p:cNvSpPr>
            <p:nvPr/>
          </p:nvSpPr>
          <p:spPr bwMode="auto">
            <a:xfrm>
              <a:off x="4857" y="2022"/>
              <a:ext cx="56" cy="53"/>
            </a:xfrm>
            <a:prstGeom prst="ellipse">
              <a:avLst/>
            </a:prstGeom>
            <a:solidFill>
              <a:srgbClr val="FF0000"/>
            </a:solidFill>
            <a:ln w="9525">
              <a:solidFill>
                <a:schemeClr val="tx1"/>
              </a:solidFill>
              <a:round/>
              <a:headEnd/>
              <a:tailEnd/>
            </a:ln>
            <a:effectLst/>
          </p:spPr>
          <p:txBody>
            <a:bodyPr wrap="none" anchor="ctr"/>
            <a:lstStyle/>
            <a:p>
              <a:endParaRPr lang="th-TH"/>
            </a:p>
          </p:txBody>
        </p:sp>
        <p:sp>
          <p:nvSpPr>
            <p:cNvPr id="298045" name="Freeform 61"/>
            <p:cNvSpPr>
              <a:spLocks/>
            </p:cNvSpPr>
            <p:nvPr/>
          </p:nvSpPr>
          <p:spPr bwMode="auto">
            <a:xfrm>
              <a:off x="4590" y="1497"/>
              <a:ext cx="294" cy="549"/>
            </a:xfrm>
            <a:custGeom>
              <a:avLst/>
              <a:gdLst/>
              <a:ahLst/>
              <a:cxnLst>
                <a:cxn ang="0">
                  <a:pos x="0" y="0"/>
                </a:cxn>
                <a:cxn ang="0">
                  <a:pos x="84" y="231"/>
                </a:cxn>
                <a:cxn ang="0">
                  <a:pos x="141" y="339"/>
                </a:cxn>
                <a:cxn ang="0">
                  <a:pos x="183" y="405"/>
                </a:cxn>
                <a:cxn ang="0">
                  <a:pos x="294" y="549"/>
                </a:cxn>
              </a:cxnLst>
              <a:rect l="0" t="0" r="r" b="b"/>
              <a:pathLst>
                <a:path w="294" h="549">
                  <a:moveTo>
                    <a:pt x="0" y="0"/>
                  </a:moveTo>
                  <a:cubicBezTo>
                    <a:pt x="14" y="38"/>
                    <a:pt x="61" y="175"/>
                    <a:pt x="84" y="231"/>
                  </a:cubicBezTo>
                  <a:cubicBezTo>
                    <a:pt x="107" y="287"/>
                    <a:pt x="124" y="310"/>
                    <a:pt x="141" y="339"/>
                  </a:cubicBezTo>
                  <a:cubicBezTo>
                    <a:pt x="158" y="368"/>
                    <a:pt x="158" y="370"/>
                    <a:pt x="183" y="405"/>
                  </a:cubicBezTo>
                  <a:cubicBezTo>
                    <a:pt x="208" y="440"/>
                    <a:pt x="271" y="519"/>
                    <a:pt x="294" y="549"/>
                  </a:cubicBezTo>
                </a:path>
              </a:pathLst>
            </a:custGeom>
            <a:noFill/>
            <a:ln w="25400" cap="flat">
              <a:solidFill>
                <a:srgbClr val="FF0000"/>
              </a:solidFill>
              <a:prstDash val="dash"/>
              <a:round/>
              <a:headEnd/>
              <a:tailEnd type="arrow" w="med" len="lg"/>
            </a:ln>
            <a:effectLst/>
          </p:spPr>
          <p:txBody>
            <a:bodyPr/>
            <a:lstStyle/>
            <a:p>
              <a:endParaRPr lang="th-TH"/>
            </a:p>
          </p:txBody>
        </p:sp>
      </p:grpSp>
      <p:sp>
        <p:nvSpPr>
          <p:cNvPr id="298051" name="Freeform 67"/>
          <p:cNvSpPr>
            <a:spLocks/>
          </p:cNvSpPr>
          <p:nvPr/>
        </p:nvSpPr>
        <p:spPr bwMode="auto">
          <a:xfrm>
            <a:off x="1631950" y="3257550"/>
            <a:ext cx="1428750" cy="1063625"/>
          </a:xfrm>
          <a:custGeom>
            <a:avLst/>
            <a:gdLst/>
            <a:ahLst/>
            <a:cxnLst>
              <a:cxn ang="0">
                <a:pos x="0" y="594"/>
              </a:cxn>
              <a:cxn ang="0">
                <a:pos x="309" y="478"/>
              </a:cxn>
              <a:cxn ang="0">
                <a:pos x="655" y="313"/>
              </a:cxn>
              <a:cxn ang="0">
                <a:pos x="921" y="160"/>
              </a:cxn>
              <a:cxn ang="0">
                <a:pos x="1179" y="0"/>
              </a:cxn>
            </a:cxnLst>
            <a:rect l="0" t="0" r="r" b="b"/>
            <a:pathLst>
              <a:path w="1179" h="594">
                <a:moveTo>
                  <a:pt x="0" y="594"/>
                </a:moveTo>
                <a:cubicBezTo>
                  <a:pt x="51" y="575"/>
                  <a:pt x="200" y="525"/>
                  <a:pt x="309" y="478"/>
                </a:cubicBezTo>
                <a:cubicBezTo>
                  <a:pt x="418" y="431"/>
                  <a:pt x="554" y="366"/>
                  <a:pt x="655" y="313"/>
                </a:cubicBezTo>
                <a:cubicBezTo>
                  <a:pt x="757" y="260"/>
                  <a:pt x="834" y="212"/>
                  <a:pt x="921" y="160"/>
                </a:cubicBezTo>
                <a:cubicBezTo>
                  <a:pt x="1008" y="108"/>
                  <a:pt x="1125" y="33"/>
                  <a:pt x="1179" y="0"/>
                </a:cubicBezTo>
              </a:path>
            </a:pathLst>
          </a:custGeom>
          <a:noFill/>
          <a:ln w="25400">
            <a:solidFill>
              <a:srgbClr val="FF0000"/>
            </a:solidFill>
            <a:round/>
            <a:headEnd/>
            <a:tailEnd/>
          </a:ln>
          <a:effectLst/>
        </p:spPr>
        <p:txBody>
          <a:bodyPr/>
          <a:lstStyle/>
          <a:p>
            <a:endParaRPr lang="th-TH"/>
          </a:p>
        </p:txBody>
      </p:sp>
      <p:grpSp>
        <p:nvGrpSpPr>
          <p:cNvPr id="298056" name="Group 72"/>
          <p:cNvGrpSpPr>
            <a:grpSpLocks/>
          </p:cNvGrpSpPr>
          <p:nvPr/>
        </p:nvGrpSpPr>
        <p:grpSpPr bwMode="auto">
          <a:xfrm>
            <a:off x="1296988" y="4151313"/>
            <a:ext cx="2266950" cy="763587"/>
            <a:chOff x="3184" y="2120"/>
            <a:chExt cx="1428" cy="481"/>
          </a:xfrm>
        </p:grpSpPr>
        <p:sp>
          <p:nvSpPr>
            <p:cNvPr id="298049" name="Freeform 65"/>
            <p:cNvSpPr>
              <a:spLocks/>
            </p:cNvSpPr>
            <p:nvPr/>
          </p:nvSpPr>
          <p:spPr bwMode="auto">
            <a:xfrm>
              <a:off x="3184" y="2120"/>
              <a:ext cx="1428" cy="481"/>
            </a:xfrm>
            <a:custGeom>
              <a:avLst/>
              <a:gdLst/>
              <a:ahLst/>
              <a:cxnLst>
                <a:cxn ang="0">
                  <a:pos x="0" y="594"/>
                </a:cxn>
                <a:cxn ang="0">
                  <a:pos x="309" y="478"/>
                </a:cxn>
                <a:cxn ang="0">
                  <a:pos x="655" y="313"/>
                </a:cxn>
                <a:cxn ang="0">
                  <a:pos x="921" y="160"/>
                </a:cxn>
                <a:cxn ang="0">
                  <a:pos x="1179" y="0"/>
                </a:cxn>
              </a:cxnLst>
              <a:rect l="0" t="0" r="r" b="b"/>
              <a:pathLst>
                <a:path w="1179" h="594">
                  <a:moveTo>
                    <a:pt x="0" y="594"/>
                  </a:moveTo>
                  <a:cubicBezTo>
                    <a:pt x="51" y="575"/>
                    <a:pt x="200" y="525"/>
                    <a:pt x="309" y="478"/>
                  </a:cubicBezTo>
                  <a:cubicBezTo>
                    <a:pt x="418" y="431"/>
                    <a:pt x="554" y="366"/>
                    <a:pt x="655" y="313"/>
                  </a:cubicBezTo>
                  <a:cubicBezTo>
                    <a:pt x="757" y="260"/>
                    <a:pt x="834" y="212"/>
                    <a:pt x="921" y="160"/>
                  </a:cubicBezTo>
                  <a:cubicBezTo>
                    <a:pt x="1008" y="108"/>
                    <a:pt x="1125" y="33"/>
                    <a:pt x="1179" y="0"/>
                  </a:cubicBezTo>
                </a:path>
              </a:pathLst>
            </a:custGeom>
            <a:noFill/>
            <a:ln w="25400">
              <a:solidFill>
                <a:srgbClr val="FF0000"/>
              </a:solidFill>
              <a:round/>
              <a:headEnd/>
              <a:tailEnd/>
            </a:ln>
            <a:effectLst/>
          </p:spPr>
          <p:txBody>
            <a:bodyPr/>
            <a:lstStyle/>
            <a:p>
              <a:endParaRPr lang="th-TH"/>
            </a:p>
          </p:txBody>
        </p:sp>
        <p:sp>
          <p:nvSpPr>
            <p:cNvPr id="298055" name="Line 71"/>
            <p:cNvSpPr>
              <a:spLocks noChangeShapeType="1"/>
            </p:cNvSpPr>
            <p:nvPr/>
          </p:nvSpPr>
          <p:spPr bwMode="auto">
            <a:xfrm flipH="1">
              <a:off x="3789" y="2397"/>
              <a:ext cx="126" cy="39"/>
            </a:xfrm>
            <a:prstGeom prst="line">
              <a:avLst/>
            </a:prstGeom>
            <a:noFill/>
            <a:ln w="25400">
              <a:solidFill>
                <a:srgbClr val="FF0000"/>
              </a:solidFill>
              <a:round/>
              <a:headEnd/>
              <a:tailEnd type="triangle" w="med" len="med"/>
            </a:ln>
            <a:effectLst/>
          </p:spPr>
          <p:txBody>
            <a:bodyPr/>
            <a:lstStyle/>
            <a:p>
              <a:endParaRPr lang="th-TH"/>
            </a:p>
          </p:txBody>
        </p:sp>
      </p:grpSp>
      <p:grpSp>
        <p:nvGrpSpPr>
          <p:cNvPr id="298064" name="Group 80"/>
          <p:cNvGrpSpPr>
            <a:grpSpLocks/>
          </p:cNvGrpSpPr>
          <p:nvPr/>
        </p:nvGrpSpPr>
        <p:grpSpPr bwMode="auto">
          <a:xfrm>
            <a:off x="1238250" y="2705100"/>
            <a:ext cx="1685925" cy="304800"/>
            <a:chOff x="1092" y="1296"/>
            <a:chExt cx="1062" cy="192"/>
          </a:xfrm>
        </p:grpSpPr>
        <p:sp>
          <p:nvSpPr>
            <p:cNvPr id="298059" name="Line 75"/>
            <p:cNvSpPr>
              <a:spLocks noChangeShapeType="1"/>
            </p:cNvSpPr>
            <p:nvPr/>
          </p:nvSpPr>
          <p:spPr bwMode="auto">
            <a:xfrm>
              <a:off x="1092" y="1404"/>
              <a:ext cx="321" cy="0"/>
            </a:xfrm>
            <a:prstGeom prst="line">
              <a:avLst/>
            </a:prstGeom>
            <a:noFill/>
            <a:ln w="25400">
              <a:solidFill>
                <a:srgbClr val="0000FF"/>
              </a:solidFill>
              <a:round/>
              <a:headEnd/>
              <a:tailEnd/>
            </a:ln>
            <a:effectLst/>
          </p:spPr>
          <p:txBody>
            <a:bodyPr/>
            <a:lstStyle/>
            <a:p>
              <a:endParaRPr lang="th-TH"/>
            </a:p>
          </p:txBody>
        </p:sp>
        <p:sp>
          <p:nvSpPr>
            <p:cNvPr id="298060" name="Text Box 76"/>
            <p:cNvSpPr txBox="1">
              <a:spLocks noChangeArrowheads="1"/>
            </p:cNvSpPr>
            <p:nvPr/>
          </p:nvSpPr>
          <p:spPr bwMode="auto">
            <a:xfrm>
              <a:off x="1416" y="1296"/>
              <a:ext cx="738" cy="192"/>
            </a:xfrm>
            <a:prstGeom prst="rect">
              <a:avLst/>
            </a:prstGeom>
            <a:noFill/>
            <a:ln w="9525">
              <a:noFill/>
              <a:miter lim="800000"/>
              <a:headEnd/>
              <a:tailEnd/>
            </a:ln>
            <a:effectLst/>
          </p:spPr>
          <p:txBody>
            <a:bodyPr>
              <a:spAutoFit/>
            </a:bodyPr>
            <a:lstStyle/>
            <a:p>
              <a:pPr>
                <a:spcBef>
                  <a:spcPct val="50000"/>
                </a:spcBef>
              </a:pPr>
              <a:r>
                <a:rPr lang="en-US" sz="1400" i="1">
                  <a:latin typeface="Times New Roman" pitchFamily="18" charset="0"/>
                </a:rPr>
                <a:t>Ideal cycle</a:t>
              </a:r>
              <a:endParaRPr lang="th-TH" sz="1400" i="1">
                <a:latin typeface="Times New Roman" pitchFamily="18" charset="0"/>
              </a:endParaRPr>
            </a:p>
          </p:txBody>
        </p:sp>
      </p:grpSp>
      <p:grpSp>
        <p:nvGrpSpPr>
          <p:cNvPr id="298063" name="Group 79"/>
          <p:cNvGrpSpPr>
            <a:grpSpLocks/>
          </p:cNvGrpSpPr>
          <p:nvPr/>
        </p:nvGrpSpPr>
        <p:grpSpPr bwMode="auto">
          <a:xfrm>
            <a:off x="1235075" y="2506663"/>
            <a:ext cx="1685925" cy="304800"/>
            <a:chOff x="1189" y="1393"/>
            <a:chExt cx="1062" cy="192"/>
          </a:xfrm>
        </p:grpSpPr>
        <p:sp>
          <p:nvSpPr>
            <p:cNvPr id="298061" name="Line 77"/>
            <p:cNvSpPr>
              <a:spLocks noChangeShapeType="1"/>
            </p:cNvSpPr>
            <p:nvPr/>
          </p:nvSpPr>
          <p:spPr bwMode="auto">
            <a:xfrm>
              <a:off x="1189" y="1501"/>
              <a:ext cx="321" cy="0"/>
            </a:xfrm>
            <a:prstGeom prst="line">
              <a:avLst/>
            </a:prstGeom>
            <a:noFill/>
            <a:ln w="25400">
              <a:solidFill>
                <a:srgbClr val="FF0000"/>
              </a:solidFill>
              <a:round/>
              <a:headEnd/>
              <a:tailEnd/>
            </a:ln>
            <a:effectLst/>
          </p:spPr>
          <p:txBody>
            <a:bodyPr/>
            <a:lstStyle/>
            <a:p>
              <a:endParaRPr lang="th-TH"/>
            </a:p>
          </p:txBody>
        </p:sp>
        <p:sp>
          <p:nvSpPr>
            <p:cNvPr id="298062" name="Text Box 78"/>
            <p:cNvSpPr txBox="1">
              <a:spLocks noChangeArrowheads="1"/>
            </p:cNvSpPr>
            <p:nvPr/>
          </p:nvSpPr>
          <p:spPr bwMode="auto">
            <a:xfrm>
              <a:off x="1513" y="1393"/>
              <a:ext cx="738" cy="192"/>
            </a:xfrm>
            <a:prstGeom prst="rect">
              <a:avLst/>
            </a:prstGeom>
            <a:noFill/>
            <a:ln w="9525">
              <a:noFill/>
              <a:miter lim="800000"/>
              <a:headEnd/>
              <a:tailEnd/>
            </a:ln>
            <a:effectLst/>
          </p:spPr>
          <p:txBody>
            <a:bodyPr>
              <a:spAutoFit/>
            </a:bodyPr>
            <a:lstStyle/>
            <a:p>
              <a:pPr>
                <a:spcBef>
                  <a:spcPct val="50000"/>
                </a:spcBef>
              </a:pPr>
              <a:r>
                <a:rPr lang="en-US" sz="1400" i="1">
                  <a:latin typeface="Times New Roman" pitchFamily="18" charset="0"/>
                </a:rPr>
                <a:t>Actual cycle</a:t>
              </a:r>
              <a:endParaRPr lang="th-TH" sz="1400" i="1">
                <a:latin typeface="Times New Roman" pitchFamily="18" charset="0"/>
              </a:endParaRPr>
            </a:p>
          </p:txBody>
        </p:sp>
      </p:grpSp>
      <p:sp>
        <p:nvSpPr>
          <p:cNvPr id="298066" name="Text Box 82"/>
          <p:cNvSpPr txBox="1">
            <a:spLocks noChangeArrowheads="1"/>
          </p:cNvSpPr>
          <p:nvPr/>
        </p:nvSpPr>
        <p:spPr bwMode="auto">
          <a:xfrm>
            <a:off x="790575" y="1866900"/>
            <a:ext cx="2343150" cy="304800"/>
          </a:xfrm>
          <a:prstGeom prst="rect">
            <a:avLst/>
          </a:prstGeom>
          <a:noFill/>
          <a:ln w="9525">
            <a:noFill/>
            <a:miter lim="800000"/>
            <a:headEnd/>
            <a:tailEnd/>
          </a:ln>
          <a:effectLst/>
        </p:spPr>
        <p:txBody>
          <a:bodyPr>
            <a:spAutoFit/>
          </a:bodyPr>
          <a:lstStyle/>
          <a:p>
            <a:pPr>
              <a:spcBef>
                <a:spcPct val="50000"/>
              </a:spcBef>
            </a:pPr>
            <a:r>
              <a:rPr lang="en-US" sz="1400" i="1">
                <a:solidFill>
                  <a:srgbClr val="FF0000"/>
                </a:solidFill>
                <a:latin typeface="Times New Roman" pitchFamily="18" charset="0"/>
                <a:sym typeface="Symbol" pitchFamily="18" charset="2"/>
              </a:rPr>
              <a:t></a:t>
            </a:r>
            <a:r>
              <a:rPr lang="en-US" sz="1400" i="1" baseline="-25000">
                <a:solidFill>
                  <a:srgbClr val="FF0000"/>
                </a:solidFill>
                <a:latin typeface="Times New Roman" pitchFamily="18" charset="0"/>
                <a:sym typeface="Symbol" pitchFamily="18" charset="2"/>
              </a:rPr>
              <a:t>comp</a:t>
            </a:r>
            <a:r>
              <a:rPr lang="en-US" sz="1400" i="1">
                <a:solidFill>
                  <a:srgbClr val="FF0000"/>
                </a:solidFill>
                <a:latin typeface="Times New Roman" pitchFamily="18" charset="0"/>
                <a:sym typeface="Symbol" pitchFamily="18" charset="2"/>
              </a:rPr>
              <a:t>= 80%   </a:t>
            </a:r>
            <a:r>
              <a:rPr lang="en-US" sz="1400" i="1" baseline="-25000">
                <a:solidFill>
                  <a:srgbClr val="FF0000"/>
                </a:solidFill>
                <a:latin typeface="Times New Roman" pitchFamily="18" charset="0"/>
                <a:sym typeface="Symbol" pitchFamily="18" charset="2"/>
              </a:rPr>
              <a:t>turb</a:t>
            </a:r>
            <a:r>
              <a:rPr lang="en-US" sz="1400" i="1">
                <a:solidFill>
                  <a:srgbClr val="FF0000"/>
                </a:solidFill>
                <a:latin typeface="Times New Roman" pitchFamily="18" charset="0"/>
                <a:sym typeface="Symbol" pitchFamily="18" charset="2"/>
              </a:rPr>
              <a:t> = 85 %</a:t>
            </a:r>
          </a:p>
        </p:txBody>
      </p:sp>
      <p:graphicFrame>
        <p:nvGraphicFramePr>
          <p:cNvPr id="298069" name="Object 85"/>
          <p:cNvGraphicFramePr>
            <a:graphicFrameLocks noChangeAspect="1"/>
          </p:cNvGraphicFramePr>
          <p:nvPr/>
        </p:nvGraphicFramePr>
        <p:xfrm>
          <a:off x="4900613" y="1703388"/>
          <a:ext cx="2647950" cy="1603375"/>
        </p:xfrm>
        <a:graphic>
          <a:graphicData uri="http://schemas.openxmlformats.org/presentationml/2006/ole">
            <p:oleObj spid="_x0000_s298069" name="Equation" r:id="rId3" imgW="1498320" imgH="1218960" progId="Equation.3">
              <p:embed/>
            </p:oleObj>
          </a:graphicData>
        </a:graphic>
      </p:graphicFrame>
      <p:sp>
        <p:nvSpPr>
          <p:cNvPr id="298070" name="Text Box 86"/>
          <p:cNvSpPr txBox="1">
            <a:spLocks noChangeArrowheads="1"/>
          </p:cNvSpPr>
          <p:nvPr/>
        </p:nvSpPr>
        <p:spPr bwMode="auto">
          <a:xfrm>
            <a:off x="4648200" y="3600450"/>
            <a:ext cx="3667125" cy="1795463"/>
          </a:xfrm>
          <a:prstGeom prst="rect">
            <a:avLst/>
          </a:prstGeom>
          <a:noFill/>
          <a:ln w="9525">
            <a:noFill/>
            <a:miter lim="800000"/>
            <a:headEnd/>
            <a:tailEnd/>
          </a:ln>
          <a:effectLst/>
        </p:spPr>
        <p:txBody>
          <a:bodyPr>
            <a:spAutoFit/>
          </a:bodyPr>
          <a:lstStyle/>
          <a:p>
            <a:pPr>
              <a:spcBef>
                <a:spcPct val="50000"/>
              </a:spcBef>
            </a:pPr>
            <a:r>
              <a:rPr lang="en-US"/>
              <a:t>Repeat calculation as Ex 8.5 but using NEW State Points</a:t>
            </a:r>
          </a:p>
          <a:p>
            <a:r>
              <a:rPr lang="en-US">
                <a:solidFill>
                  <a:srgbClr val="FF0000"/>
                </a:solidFill>
              </a:rPr>
              <a:t>(a) </a:t>
            </a:r>
            <a:r>
              <a:rPr lang="en-US" i="1">
                <a:solidFill>
                  <a:srgbClr val="FF0000"/>
                </a:solidFill>
                <a:sym typeface="Symbol" pitchFamily="18" charset="2"/>
              </a:rPr>
              <a:t>Back Work Ratio  = 0.592</a:t>
            </a:r>
            <a:endParaRPr lang="en-US" i="1">
              <a:solidFill>
                <a:srgbClr val="FF0000"/>
              </a:solidFill>
            </a:endParaRPr>
          </a:p>
          <a:p>
            <a:r>
              <a:rPr lang="en-US">
                <a:solidFill>
                  <a:srgbClr val="FF0000"/>
                </a:solidFill>
              </a:rPr>
              <a:t>(b) </a:t>
            </a:r>
            <a:r>
              <a:rPr lang="en-US" i="1">
                <a:solidFill>
                  <a:srgbClr val="FF0000"/>
                </a:solidFill>
                <a:sym typeface="Symbol" pitchFamily="18" charset="2"/>
              </a:rPr>
              <a:t>th = 0.266</a:t>
            </a:r>
            <a:r>
              <a:rPr lang="en-US">
                <a:solidFill>
                  <a:srgbClr val="FF0000"/>
                </a:solidFill>
                <a:sym typeface="Symbol" pitchFamily="18" charset="2"/>
              </a:rPr>
              <a:t>   </a:t>
            </a:r>
            <a:endParaRPr lang="en-US" i="1">
              <a:solidFill>
                <a:srgbClr val="FF0000"/>
              </a:solidFill>
            </a:endParaRPr>
          </a:p>
          <a:p>
            <a:r>
              <a:rPr lang="en-US">
                <a:solidFill>
                  <a:srgbClr val="FF0000"/>
                </a:solidFill>
              </a:rPr>
              <a:t>(c) </a:t>
            </a:r>
            <a:r>
              <a:rPr lang="en-US" i="1">
                <a:solidFill>
                  <a:srgbClr val="FF0000"/>
                </a:solidFill>
              </a:rPr>
              <a:t>T4 = 853 K</a:t>
            </a:r>
            <a:endParaRPr lang="en-US" i="1">
              <a:solidFill>
                <a:srgbClr val="FF0000"/>
              </a:solidFill>
              <a:sym typeface="Symbol" pitchFamily="18" charset="2"/>
            </a:endParaRPr>
          </a:p>
          <a:p>
            <a:pPr>
              <a:spcBef>
                <a:spcPct val="20000"/>
              </a:spcBef>
              <a:buClr>
                <a:schemeClr val="accent1"/>
              </a:buClr>
              <a:buSzPct val="65000"/>
              <a:buFont typeface="Wingdings" pitchFamily="2" charset="2"/>
              <a:buNone/>
            </a:pPr>
            <a:r>
              <a:rPr lang="en-US"/>
              <a:t>compare these values with Ex. 8.5</a:t>
            </a:r>
            <a:endParaRPr lang="th-TH"/>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298052"/>
                                        </p:tgtEl>
                                        <p:attrNameLst>
                                          <p:attrName>style.visibility</p:attrName>
                                        </p:attrNameLst>
                                      </p:cBhvr>
                                      <p:to>
                                        <p:strVal val="visible"/>
                                      </p:to>
                                    </p:set>
                                    <p:animEffect transition="in" filter="fade">
                                      <p:cBhvr>
                                        <p:cTn id="7" dur="2000"/>
                                        <p:tgtEl>
                                          <p:spTgt spid="298052"/>
                                        </p:tgtEl>
                                      </p:cBhvr>
                                    </p:animEffect>
                                  </p:childTnLst>
                                </p:cTn>
                              </p:par>
                              <p:par>
                                <p:cTn id="8" presetID="10" presetClass="entr" presetSubtype="0" fill="hold" nodeType="withEffect">
                                  <p:stCondLst>
                                    <p:cond delay="0"/>
                                  </p:stCondLst>
                                  <p:childTnLst>
                                    <p:set>
                                      <p:cBhvr>
                                        <p:cTn id="9" dur="1" fill="hold">
                                          <p:stCondLst>
                                            <p:cond delay="0"/>
                                          </p:stCondLst>
                                        </p:cTn>
                                        <p:tgtEl>
                                          <p:spTgt spid="298064"/>
                                        </p:tgtEl>
                                        <p:attrNameLst>
                                          <p:attrName>style.visibility</p:attrName>
                                        </p:attrNameLst>
                                      </p:cBhvr>
                                      <p:to>
                                        <p:strVal val="visible"/>
                                      </p:to>
                                    </p:set>
                                    <p:animEffect transition="in" filter="fade">
                                      <p:cBhvr>
                                        <p:cTn id="10" dur="2000"/>
                                        <p:tgtEl>
                                          <p:spTgt spid="298064"/>
                                        </p:tgtEl>
                                      </p:cBhvr>
                                    </p:animEffect>
                                  </p:childTnLst>
                                </p:cTn>
                              </p:par>
                            </p:childTnLst>
                          </p:cTn>
                        </p:par>
                        <p:par>
                          <p:cTn id="11" fill="hold">
                            <p:stCondLst>
                              <p:cond delay="2000"/>
                            </p:stCondLst>
                            <p:childTnLst>
                              <p:par>
                                <p:cTn id="12" presetID="51" presetClass="entr" presetSubtype="0" fill="hold" grpId="0" nodeType="afterEffect">
                                  <p:stCondLst>
                                    <p:cond delay="0"/>
                                  </p:stCondLst>
                                  <p:childTnLst>
                                    <p:set>
                                      <p:cBhvr>
                                        <p:cTn id="13" dur="1" fill="hold">
                                          <p:stCondLst>
                                            <p:cond delay="0"/>
                                          </p:stCondLst>
                                        </p:cTn>
                                        <p:tgtEl>
                                          <p:spTgt spid="298066"/>
                                        </p:tgtEl>
                                        <p:attrNameLst>
                                          <p:attrName>style.visibility</p:attrName>
                                        </p:attrNameLst>
                                      </p:cBhvr>
                                      <p:to>
                                        <p:strVal val="visible"/>
                                      </p:to>
                                    </p:set>
                                    <p:animEffect transition="in" filter="fade">
                                      <p:cBhvr>
                                        <p:cTn id="14" dur="770" decel="100000"/>
                                        <p:tgtEl>
                                          <p:spTgt spid="298066"/>
                                        </p:tgtEl>
                                      </p:cBhvr>
                                    </p:animEffect>
                                    <p:animScale>
                                      <p:cBhvr>
                                        <p:cTn id="15" dur="770" decel="100000"/>
                                        <p:tgtEl>
                                          <p:spTgt spid="298066"/>
                                        </p:tgtEl>
                                      </p:cBhvr>
                                      <p:from x="10000" y="10000"/>
                                      <p:to x="200000" y="450000"/>
                                    </p:animScale>
                                    <p:animScale>
                                      <p:cBhvr>
                                        <p:cTn id="16" dur="1230" accel="100000" fill="hold">
                                          <p:stCondLst>
                                            <p:cond delay="770"/>
                                          </p:stCondLst>
                                        </p:cTn>
                                        <p:tgtEl>
                                          <p:spTgt spid="298066"/>
                                        </p:tgtEl>
                                      </p:cBhvr>
                                      <p:from x="200000" y="450000"/>
                                      <p:to x="100000" y="100000"/>
                                    </p:animScale>
                                    <p:set>
                                      <p:cBhvr>
                                        <p:cTn id="17" dur="770" fill="hold"/>
                                        <p:tgtEl>
                                          <p:spTgt spid="298066"/>
                                        </p:tgtEl>
                                        <p:attrNameLst>
                                          <p:attrName>ppt_x</p:attrName>
                                        </p:attrNameLst>
                                      </p:cBhvr>
                                      <p:to>
                                        <p:strVal val="(0.5)"/>
                                      </p:to>
                                    </p:set>
                                    <p:anim from="(0.5)" to="(#ppt_x)" calcmode="lin" valueType="num">
                                      <p:cBhvr>
                                        <p:cTn id="18" dur="1230" accel="100000" fill="hold">
                                          <p:stCondLst>
                                            <p:cond delay="770"/>
                                          </p:stCondLst>
                                        </p:cTn>
                                        <p:tgtEl>
                                          <p:spTgt spid="298066"/>
                                        </p:tgtEl>
                                        <p:attrNameLst>
                                          <p:attrName>ppt_x</p:attrName>
                                        </p:attrNameLst>
                                      </p:cBhvr>
                                    </p:anim>
                                    <p:set>
                                      <p:cBhvr>
                                        <p:cTn id="19" dur="770" fill="hold"/>
                                        <p:tgtEl>
                                          <p:spTgt spid="298066"/>
                                        </p:tgtEl>
                                        <p:attrNameLst>
                                          <p:attrName>ppt_y</p:attrName>
                                        </p:attrNameLst>
                                      </p:cBhvr>
                                      <p:to>
                                        <p:strVal val="(#ppt_y+0.4)"/>
                                      </p:to>
                                    </p:set>
                                    <p:anim from="(#ppt_y+0.4)" to="(#ppt_y)" calcmode="lin" valueType="num">
                                      <p:cBhvr>
                                        <p:cTn id="20" dur="1230" accel="100000" fill="hold">
                                          <p:stCondLst>
                                            <p:cond delay="770"/>
                                          </p:stCondLst>
                                        </p:cTn>
                                        <p:tgtEl>
                                          <p:spTgt spid="298066"/>
                                        </p:tgtEl>
                                        <p:attrNameLst>
                                          <p:attrName>ppt_y</p:attrName>
                                        </p:attrNameLst>
                                      </p:cBhvr>
                                    </p:anim>
                                  </p:childTnLst>
                                </p:cTn>
                              </p:par>
                            </p:childTnLst>
                          </p:cTn>
                        </p:par>
                        <p:par>
                          <p:cTn id="21" fill="hold">
                            <p:stCondLst>
                              <p:cond delay="4000"/>
                            </p:stCondLst>
                            <p:childTnLst>
                              <p:par>
                                <p:cTn id="22" presetID="22" presetClass="entr" presetSubtype="8" fill="hold" nodeType="afterEffect">
                                  <p:stCondLst>
                                    <p:cond delay="0"/>
                                  </p:stCondLst>
                                  <p:childTnLst>
                                    <p:set>
                                      <p:cBhvr>
                                        <p:cTn id="23" dur="1" fill="hold">
                                          <p:stCondLst>
                                            <p:cond delay="0"/>
                                          </p:stCondLst>
                                        </p:cTn>
                                        <p:tgtEl>
                                          <p:spTgt spid="298063"/>
                                        </p:tgtEl>
                                        <p:attrNameLst>
                                          <p:attrName>style.visibility</p:attrName>
                                        </p:attrNameLst>
                                      </p:cBhvr>
                                      <p:to>
                                        <p:strVal val="visible"/>
                                      </p:to>
                                    </p:set>
                                    <p:animEffect transition="in" filter="wipe(left)">
                                      <p:cBhvr>
                                        <p:cTn id="24" dur="500"/>
                                        <p:tgtEl>
                                          <p:spTgt spid="298063"/>
                                        </p:tgtEl>
                                      </p:cBhvr>
                                    </p:animEffect>
                                  </p:childTnLst>
                                </p:cTn>
                              </p:par>
                            </p:childTnLst>
                          </p:cTn>
                        </p:par>
                        <p:par>
                          <p:cTn id="25" fill="hold">
                            <p:stCondLst>
                              <p:cond delay="4500"/>
                            </p:stCondLst>
                            <p:childTnLst>
                              <p:par>
                                <p:cTn id="26" presetID="22" presetClass="entr" presetSubtype="4" fill="hold" nodeType="afterEffect">
                                  <p:stCondLst>
                                    <p:cond delay="0"/>
                                  </p:stCondLst>
                                  <p:childTnLst>
                                    <p:set>
                                      <p:cBhvr>
                                        <p:cTn id="27" dur="1" fill="hold">
                                          <p:stCondLst>
                                            <p:cond delay="0"/>
                                          </p:stCondLst>
                                        </p:cTn>
                                        <p:tgtEl>
                                          <p:spTgt spid="298058"/>
                                        </p:tgtEl>
                                        <p:attrNameLst>
                                          <p:attrName>style.visibility</p:attrName>
                                        </p:attrNameLst>
                                      </p:cBhvr>
                                      <p:to>
                                        <p:strVal val="visible"/>
                                      </p:to>
                                    </p:set>
                                    <p:animEffect transition="in" filter="wipe(down)">
                                      <p:cBhvr>
                                        <p:cTn id="28" dur="2000"/>
                                        <p:tgtEl>
                                          <p:spTgt spid="298058"/>
                                        </p:tgtEl>
                                      </p:cBhvr>
                                    </p:animEffect>
                                  </p:childTnLst>
                                </p:cTn>
                              </p:par>
                            </p:childTnLst>
                          </p:cTn>
                        </p:par>
                        <p:par>
                          <p:cTn id="29" fill="hold">
                            <p:stCondLst>
                              <p:cond delay="6500"/>
                            </p:stCondLst>
                            <p:childTnLst>
                              <p:par>
                                <p:cTn id="30" presetID="22" presetClass="entr" presetSubtype="8" fill="hold" grpId="0" nodeType="afterEffect">
                                  <p:stCondLst>
                                    <p:cond delay="0"/>
                                  </p:stCondLst>
                                  <p:childTnLst>
                                    <p:set>
                                      <p:cBhvr>
                                        <p:cTn id="31" dur="1" fill="hold">
                                          <p:stCondLst>
                                            <p:cond delay="0"/>
                                          </p:stCondLst>
                                        </p:cTn>
                                        <p:tgtEl>
                                          <p:spTgt spid="298051"/>
                                        </p:tgtEl>
                                        <p:attrNameLst>
                                          <p:attrName>style.visibility</p:attrName>
                                        </p:attrNameLst>
                                      </p:cBhvr>
                                      <p:to>
                                        <p:strVal val="visible"/>
                                      </p:to>
                                    </p:set>
                                    <p:animEffect transition="in" filter="wipe(left)">
                                      <p:cBhvr>
                                        <p:cTn id="32" dur="500"/>
                                        <p:tgtEl>
                                          <p:spTgt spid="298051"/>
                                        </p:tgtEl>
                                      </p:cBhvr>
                                    </p:animEffect>
                                  </p:childTnLst>
                                </p:cTn>
                              </p:par>
                            </p:childTnLst>
                          </p:cTn>
                        </p:par>
                        <p:par>
                          <p:cTn id="33" fill="hold">
                            <p:stCondLst>
                              <p:cond delay="7000"/>
                            </p:stCondLst>
                            <p:childTnLst>
                              <p:par>
                                <p:cTn id="34" presetID="22" presetClass="entr" presetSubtype="1" fill="hold" nodeType="afterEffect">
                                  <p:stCondLst>
                                    <p:cond delay="0"/>
                                  </p:stCondLst>
                                  <p:childTnLst>
                                    <p:set>
                                      <p:cBhvr>
                                        <p:cTn id="35" dur="1" fill="hold">
                                          <p:stCondLst>
                                            <p:cond delay="0"/>
                                          </p:stCondLst>
                                        </p:cTn>
                                        <p:tgtEl>
                                          <p:spTgt spid="298053"/>
                                        </p:tgtEl>
                                        <p:attrNameLst>
                                          <p:attrName>style.visibility</p:attrName>
                                        </p:attrNameLst>
                                      </p:cBhvr>
                                      <p:to>
                                        <p:strVal val="visible"/>
                                      </p:to>
                                    </p:set>
                                    <p:animEffect transition="in" filter="wipe(up)">
                                      <p:cBhvr>
                                        <p:cTn id="36" dur="2000"/>
                                        <p:tgtEl>
                                          <p:spTgt spid="298053"/>
                                        </p:tgtEl>
                                      </p:cBhvr>
                                    </p:animEffect>
                                  </p:childTnLst>
                                </p:cTn>
                              </p:par>
                            </p:childTnLst>
                          </p:cTn>
                        </p:par>
                        <p:par>
                          <p:cTn id="37" fill="hold">
                            <p:stCondLst>
                              <p:cond delay="9000"/>
                            </p:stCondLst>
                            <p:childTnLst>
                              <p:par>
                                <p:cTn id="38" presetID="22" presetClass="entr" presetSubtype="2" fill="hold" nodeType="afterEffect">
                                  <p:stCondLst>
                                    <p:cond delay="0"/>
                                  </p:stCondLst>
                                  <p:childTnLst>
                                    <p:set>
                                      <p:cBhvr>
                                        <p:cTn id="39" dur="1" fill="hold">
                                          <p:stCondLst>
                                            <p:cond delay="0"/>
                                          </p:stCondLst>
                                        </p:cTn>
                                        <p:tgtEl>
                                          <p:spTgt spid="298056"/>
                                        </p:tgtEl>
                                        <p:attrNameLst>
                                          <p:attrName>style.visibility</p:attrName>
                                        </p:attrNameLst>
                                      </p:cBhvr>
                                      <p:to>
                                        <p:strVal val="visible"/>
                                      </p:to>
                                    </p:set>
                                    <p:animEffect transition="in" filter="wipe(right)">
                                      <p:cBhvr>
                                        <p:cTn id="40" dur="500"/>
                                        <p:tgtEl>
                                          <p:spTgt spid="298056"/>
                                        </p:tgtEl>
                                      </p:cBhvr>
                                    </p:animEffect>
                                  </p:childTnLst>
                                </p:cTn>
                              </p:par>
                            </p:childTnLst>
                          </p:cTn>
                        </p:par>
                        <p:par>
                          <p:cTn id="41" fill="hold">
                            <p:stCondLst>
                              <p:cond delay="9500"/>
                            </p:stCondLst>
                            <p:childTnLst>
                              <p:par>
                                <p:cTn id="42" presetID="20" presetClass="entr" presetSubtype="0" fill="hold" nodeType="afterEffect">
                                  <p:stCondLst>
                                    <p:cond delay="0"/>
                                  </p:stCondLst>
                                  <p:childTnLst>
                                    <p:set>
                                      <p:cBhvr>
                                        <p:cTn id="43" dur="1" fill="hold">
                                          <p:stCondLst>
                                            <p:cond delay="0"/>
                                          </p:stCondLst>
                                        </p:cTn>
                                        <p:tgtEl>
                                          <p:spTgt spid="298069"/>
                                        </p:tgtEl>
                                        <p:attrNameLst>
                                          <p:attrName>style.visibility</p:attrName>
                                        </p:attrNameLst>
                                      </p:cBhvr>
                                      <p:to>
                                        <p:strVal val="visible"/>
                                      </p:to>
                                    </p:set>
                                    <p:animEffect transition="in" filter="wedge">
                                      <p:cBhvr>
                                        <p:cTn id="44" dur="2000"/>
                                        <p:tgtEl>
                                          <p:spTgt spid="298069"/>
                                        </p:tgtEl>
                                      </p:cBhvr>
                                    </p:animEffect>
                                  </p:childTnLst>
                                </p:cTn>
                              </p:par>
                            </p:childTnLst>
                          </p:cTn>
                        </p:par>
                        <p:par>
                          <p:cTn id="45" fill="hold">
                            <p:stCondLst>
                              <p:cond delay="11500"/>
                            </p:stCondLst>
                            <p:childTnLst>
                              <p:par>
                                <p:cTn id="46" presetID="21" presetClass="entr" presetSubtype="4" fill="hold" grpId="0" nodeType="afterEffect">
                                  <p:stCondLst>
                                    <p:cond delay="0"/>
                                  </p:stCondLst>
                                  <p:childTnLst>
                                    <p:set>
                                      <p:cBhvr>
                                        <p:cTn id="47" dur="1" fill="hold">
                                          <p:stCondLst>
                                            <p:cond delay="0"/>
                                          </p:stCondLst>
                                        </p:cTn>
                                        <p:tgtEl>
                                          <p:spTgt spid="298070"/>
                                        </p:tgtEl>
                                        <p:attrNameLst>
                                          <p:attrName>style.visibility</p:attrName>
                                        </p:attrNameLst>
                                      </p:cBhvr>
                                      <p:to>
                                        <p:strVal val="visible"/>
                                      </p:to>
                                    </p:set>
                                    <p:animEffect transition="in" filter="wheel(4)">
                                      <p:cBhvr>
                                        <p:cTn id="48" dur="2000"/>
                                        <p:tgtEl>
                                          <p:spTgt spid="2980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8051" grpId="0" animBg="1"/>
      <p:bldP spid="298066" grpId="0"/>
      <p:bldP spid="298070"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Footer Placeholder 2"/>
          <p:cNvSpPr>
            <a:spLocks noGrp="1"/>
          </p:cNvSpPr>
          <p:nvPr>
            <p:ph type="ftr" sz="quarter" idx="11"/>
          </p:nvPr>
        </p:nvSpPr>
        <p:spPr/>
        <p:txBody>
          <a:bodyPr/>
          <a:lstStyle/>
          <a:p>
            <a:r>
              <a:rPr lang="en-US" altLang="en-US"/>
              <a:t>รศ.ดร.สมหมาย ปรีเปรม</a:t>
            </a:r>
            <a:endParaRPr lang="th-TH" altLang="en-US"/>
          </a:p>
        </p:txBody>
      </p:sp>
      <p:pic>
        <p:nvPicPr>
          <p:cNvPr id="316418" name="Picture 2" descr="tfan"/>
          <p:cNvPicPr>
            <a:picLocks noChangeAspect="1" noChangeArrowheads="1" noCrop="1"/>
          </p:cNvPicPr>
          <p:nvPr/>
        </p:nvPicPr>
        <p:blipFill>
          <a:blip r:embed="rId2" cstate="print"/>
          <a:srcRect/>
          <a:stretch>
            <a:fillRect/>
          </a:stretch>
        </p:blipFill>
        <p:spPr bwMode="auto">
          <a:xfrm>
            <a:off x="1744663" y="4525963"/>
            <a:ext cx="2862262" cy="1433512"/>
          </a:xfrm>
          <a:prstGeom prst="rect">
            <a:avLst/>
          </a:prstGeom>
          <a:noFill/>
        </p:spPr>
      </p:pic>
      <p:pic>
        <p:nvPicPr>
          <p:cNvPr id="316419" name="Picture 3" descr="tjet"/>
          <p:cNvPicPr>
            <a:picLocks noChangeAspect="1" noChangeArrowheads="1" noCrop="1"/>
          </p:cNvPicPr>
          <p:nvPr/>
        </p:nvPicPr>
        <p:blipFill>
          <a:blip r:embed="rId3" cstate="print"/>
          <a:srcRect/>
          <a:stretch>
            <a:fillRect/>
          </a:stretch>
        </p:blipFill>
        <p:spPr bwMode="auto">
          <a:xfrm>
            <a:off x="561975" y="1800225"/>
            <a:ext cx="3416300" cy="1257300"/>
          </a:xfrm>
          <a:prstGeom prst="rect">
            <a:avLst/>
          </a:prstGeom>
          <a:noFill/>
        </p:spPr>
      </p:pic>
      <p:pic>
        <p:nvPicPr>
          <p:cNvPr id="316420" name="Picture 4" descr="tprop"/>
          <p:cNvPicPr>
            <a:picLocks noChangeAspect="1" noChangeArrowheads="1" noCrop="1"/>
          </p:cNvPicPr>
          <p:nvPr/>
        </p:nvPicPr>
        <p:blipFill>
          <a:blip r:embed="rId4" cstate="print"/>
          <a:srcRect/>
          <a:stretch>
            <a:fillRect/>
          </a:stretch>
        </p:blipFill>
        <p:spPr bwMode="auto">
          <a:xfrm>
            <a:off x="3181350" y="3233738"/>
            <a:ext cx="3400425" cy="1216025"/>
          </a:xfrm>
          <a:prstGeom prst="rect">
            <a:avLst/>
          </a:prstGeom>
          <a:noFill/>
        </p:spPr>
      </p:pic>
      <p:sp>
        <p:nvSpPr>
          <p:cNvPr id="316421" name="Rectangle 5"/>
          <p:cNvSpPr>
            <a:spLocks noChangeArrowheads="1"/>
          </p:cNvSpPr>
          <p:nvPr/>
        </p:nvSpPr>
        <p:spPr bwMode="auto">
          <a:xfrm>
            <a:off x="1914525" y="889000"/>
            <a:ext cx="5487988" cy="384175"/>
          </a:xfrm>
          <a:prstGeom prst="rect">
            <a:avLst/>
          </a:prstGeom>
          <a:noFill/>
          <a:ln w="9525">
            <a:noFill/>
            <a:miter lim="800000"/>
            <a:headEnd/>
            <a:tailEnd/>
          </a:ln>
          <a:effectLst/>
        </p:spPr>
        <p:txBody>
          <a:bodyPr>
            <a:spAutoFit/>
          </a:bodyPr>
          <a:lstStyle/>
          <a:p>
            <a:pPr algn="ctr">
              <a:lnSpc>
                <a:spcPct val="80000"/>
              </a:lnSpc>
            </a:pPr>
            <a:r>
              <a:rPr lang="en-US" sz="2400" i="1">
                <a:solidFill>
                  <a:srgbClr val="3366FF"/>
                </a:solidFill>
                <a:latin typeface="Times New Roman" pitchFamily="18" charset="0"/>
              </a:rPr>
              <a:t>Gas Turbine Engines: </a:t>
            </a:r>
            <a:r>
              <a:rPr lang="en-US" sz="2400" i="1">
                <a:solidFill>
                  <a:srgbClr val="3366FF"/>
                </a:solidFill>
                <a:latin typeface="Times New Roman" pitchFamily="18" charset="0"/>
                <a:sym typeface="Symbol" pitchFamily="18" charset="2"/>
              </a:rPr>
              <a:t>Aircraft propulsion </a:t>
            </a:r>
            <a:endParaRPr lang="th-TH" sz="2400" i="1">
              <a:solidFill>
                <a:srgbClr val="3366FF"/>
              </a:solidFill>
              <a:latin typeface="Times New Roman" pitchFamily="18" charset="0"/>
              <a:sym typeface="Symbol" pitchFamily="18" charset="2"/>
            </a:endParaRPr>
          </a:p>
        </p:txBody>
      </p:sp>
      <p:sp>
        <p:nvSpPr>
          <p:cNvPr id="316422" name="Rectangle 6"/>
          <p:cNvSpPr>
            <a:spLocks noChangeArrowheads="1"/>
          </p:cNvSpPr>
          <p:nvPr/>
        </p:nvSpPr>
        <p:spPr bwMode="auto">
          <a:xfrm>
            <a:off x="906463" y="2767013"/>
            <a:ext cx="2087562" cy="261937"/>
          </a:xfrm>
          <a:prstGeom prst="rect">
            <a:avLst/>
          </a:prstGeom>
          <a:noFill/>
          <a:ln w="9525">
            <a:noFill/>
            <a:miter lim="800000"/>
            <a:headEnd/>
            <a:tailEnd/>
          </a:ln>
          <a:effectLst/>
        </p:spPr>
        <p:txBody>
          <a:bodyPr>
            <a:spAutoFit/>
          </a:bodyPr>
          <a:lstStyle/>
          <a:p>
            <a:pPr algn="ctr">
              <a:lnSpc>
                <a:spcPct val="80000"/>
              </a:lnSpc>
            </a:pPr>
            <a:r>
              <a:rPr lang="en-US" sz="1400" b="1" i="1">
                <a:solidFill>
                  <a:srgbClr val="800080"/>
                </a:solidFill>
                <a:latin typeface="Times New Roman" pitchFamily="18" charset="0"/>
              </a:rPr>
              <a:t>Turbojet  Engines</a:t>
            </a:r>
            <a:endParaRPr lang="th-TH" sz="1400" b="1" i="1">
              <a:solidFill>
                <a:srgbClr val="800080"/>
              </a:solidFill>
              <a:latin typeface="Times New Roman" pitchFamily="18" charset="0"/>
            </a:endParaRPr>
          </a:p>
        </p:txBody>
      </p:sp>
      <p:sp>
        <p:nvSpPr>
          <p:cNvPr id="316423" name="Rectangle 7"/>
          <p:cNvSpPr>
            <a:spLocks noChangeArrowheads="1"/>
          </p:cNvSpPr>
          <p:nvPr/>
        </p:nvSpPr>
        <p:spPr bwMode="auto">
          <a:xfrm>
            <a:off x="3860800" y="4273550"/>
            <a:ext cx="2087563" cy="261938"/>
          </a:xfrm>
          <a:prstGeom prst="rect">
            <a:avLst/>
          </a:prstGeom>
          <a:noFill/>
          <a:ln w="9525">
            <a:noFill/>
            <a:miter lim="800000"/>
            <a:headEnd/>
            <a:tailEnd/>
          </a:ln>
          <a:effectLst/>
        </p:spPr>
        <p:txBody>
          <a:bodyPr>
            <a:spAutoFit/>
          </a:bodyPr>
          <a:lstStyle/>
          <a:p>
            <a:pPr algn="ctr">
              <a:lnSpc>
                <a:spcPct val="80000"/>
              </a:lnSpc>
            </a:pPr>
            <a:r>
              <a:rPr lang="en-US" sz="1400" b="1" i="1">
                <a:solidFill>
                  <a:srgbClr val="800080"/>
                </a:solidFill>
                <a:latin typeface="Times New Roman" pitchFamily="18" charset="0"/>
              </a:rPr>
              <a:t>Turboprop Engines</a:t>
            </a:r>
            <a:endParaRPr lang="th-TH" sz="1400" b="1" i="1">
              <a:solidFill>
                <a:srgbClr val="800080"/>
              </a:solidFill>
              <a:latin typeface="Times New Roman" pitchFamily="18" charset="0"/>
            </a:endParaRPr>
          </a:p>
        </p:txBody>
      </p:sp>
      <p:sp>
        <p:nvSpPr>
          <p:cNvPr id="316424" name="Rectangle 8"/>
          <p:cNvSpPr>
            <a:spLocks noChangeArrowheads="1"/>
          </p:cNvSpPr>
          <p:nvPr/>
        </p:nvSpPr>
        <p:spPr bwMode="auto">
          <a:xfrm>
            <a:off x="2433638" y="5999163"/>
            <a:ext cx="2087562" cy="261937"/>
          </a:xfrm>
          <a:prstGeom prst="rect">
            <a:avLst/>
          </a:prstGeom>
          <a:noFill/>
          <a:ln w="9525">
            <a:noFill/>
            <a:miter lim="800000"/>
            <a:headEnd/>
            <a:tailEnd/>
          </a:ln>
          <a:effectLst/>
        </p:spPr>
        <p:txBody>
          <a:bodyPr>
            <a:spAutoFit/>
          </a:bodyPr>
          <a:lstStyle/>
          <a:p>
            <a:pPr algn="ctr">
              <a:lnSpc>
                <a:spcPct val="80000"/>
              </a:lnSpc>
            </a:pPr>
            <a:r>
              <a:rPr lang="en-US" sz="1400" b="1" i="1">
                <a:solidFill>
                  <a:srgbClr val="800080"/>
                </a:solidFill>
                <a:latin typeface="Times New Roman" pitchFamily="18" charset="0"/>
              </a:rPr>
              <a:t>Turbofan  Engines</a:t>
            </a:r>
            <a:endParaRPr lang="th-TH" sz="1400" b="1" i="1">
              <a:solidFill>
                <a:srgbClr val="800080"/>
              </a:solidFill>
              <a:latin typeface="Times New Roman" pitchFamily="18" charset="0"/>
            </a:endParaRPr>
          </a:p>
        </p:txBody>
      </p:sp>
      <p:pic>
        <p:nvPicPr>
          <p:cNvPr id="316425" name="Picture 9" descr="CAY3WDUZ"/>
          <p:cNvPicPr>
            <a:picLocks noChangeAspect="1" noChangeArrowheads="1"/>
          </p:cNvPicPr>
          <p:nvPr/>
        </p:nvPicPr>
        <p:blipFill>
          <a:blip r:embed="rId5" cstate="print"/>
          <a:srcRect/>
          <a:stretch>
            <a:fillRect/>
          </a:stretch>
        </p:blipFill>
        <p:spPr bwMode="auto">
          <a:xfrm>
            <a:off x="588963" y="4716463"/>
            <a:ext cx="1057275" cy="733425"/>
          </a:xfrm>
          <a:prstGeom prst="rect">
            <a:avLst/>
          </a:prstGeom>
          <a:noFill/>
        </p:spPr>
      </p:pic>
      <p:pic>
        <p:nvPicPr>
          <p:cNvPr id="316426" name="Picture 10" descr="prop_XV_15"/>
          <p:cNvPicPr>
            <a:picLocks noChangeAspect="1" noChangeArrowheads="1"/>
          </p:cNvPicPr>
          <p:nvPr/>
        </p:nvPicPr>
        <p:blipFill>
          <a:blip r:embed="rId6" cstate="print"/>
          <a:srcRect/>
          <a:stretch>
            <a:fillRect/>
          </a:stretch>
        </p:blipFill>
        <p:spPr bwMode="auto">
          <a:xfrm>
            <a:off x="6848475" y="3398838"/>
            <a:ext cx="1485900" cy="1108075"/>
          </a:xfrm>
          <a:prstGeom prst="rect">
            <a:avLst/>
          </a:prstGeom>
          <a:noFill/>
        </p:spPr>
      </p:pic>
      <p:pic>
        <p:nvPicPr>
          <p:cNvPr id="316427" name="Picture 11" descr="airplane08"/>
          <p:cNvPicPr>
            <a:picLocks noChangeAspect="1" noChangeArrowheads="1"/>
          </p:cNvPicPr>
          <p:nvPr/>
        </p:nvPicPr>
        <p:blipFill>
          <a:blip r:embed="rId7" cstate="print"/>
          <a:srcRect/>
          <a:stretch>
            <a:fillRect/>
          </a:stretch>
        </p:blipFill>
        <p:spPr bwMode="auto">
          <a:xfrm>
            <a:off x="4286250" y="1924050"/>
            <a:ext cx="2376488" cy="86995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316419"/>
                                        </p:tgtEl>
                                        <p:attrNameLst>
                                          <p:attrName>style.visibility</p:attrName>
                                        </p:attrNameLst>
                                      </p:cBhvr>
                                      <p:to>
                                        <p:strVal val="visible"/>
                                      </p:to>
                                    </p:set>
                                    <p:animEffect transition="in" filter="fade">
                                      <p:cBhvr>
                                        <p:cTn id="7" dur="1000"/>
                                        <p:tgtEl>
                                          <p:spTgt spid="316419"/>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16422"/>
                                        </p:tgtEl>
                                        <p:attrNameLst>
                                          <p:attrName>style.visibility</p:attrName>
                                        </p:attrNameLst>
                                      </p:cBhvr>
                                      <p:to>
                                        <p:strVal val="visible"/>
                                      </p:to>
                                    </p:set>
                                    <p:animEffect transition="in" filter="fade">
                                      <p:cBhvr>
                                        <p:cTn id="10" dur="1000"/>
                                        <p:tgtEl>
                                          <p:spTgt spid="316422"/>
                                        </p:tgtEl>
                                      </p:cBhvr>
                                    </p:animEffect>
                                  </p:childTnLst>
                                </p:cTn>
                              </p:par>
                            </p:childTnLst>
                          </p:cTn>
                        </p:par>
                        <p:par>
                          <p:cTn id="11" fill="hold">
                            <p:stCondLst>
                              <p:cond delay="1000"/>
                            </p:stCondLst>
                            <p:childTnLst>
                              <p:par>
                                <p:cTn id="12" presetID="21" presetClass="entr" presetSubtype="4" fill="hold" nodeType="afterEffect">
                                  <p:stCondLst>
                                    <p:cond delay="0"/>
                                  </p:stCondLst>
                                  <p:childTnLst>
                                    <p:set>
                                      <p:cBhvr>
                                        <p:cTn id="13" dur="1" fill="hold">
                                          <p:stCondLst>
                                            <p:cond delay="0"/>
                                          </p:stCondLst>
                                        </p:cTn>
                                        <p:tgtEl>
                                          <p:spTgt spid="316427"/>
                                        </p:tgtEl>
                                        <p:attrNameLst>
                                          <p:attrName>style.visibility</p:attrName>
                                        </p:attrNameLst>
                                      </p:cBhvr>
                                      <p:to>
                                        <p:strVal val="visible"/>
                                      </p:to>
                                    </p:set>
                                    <p:animEffect transition="in" filter="wheel(4)">
                                      <p:cBhvr>
                                        <p:cTn id="14" dur="2000"/>
                                        <p:tgtEl>
                                          <p:spTgt spid="316427"/>
                                        </p:tgtEl>
                                      </p:cBhvr>
                                    </p:animEffect>
                                  </p:childTnLst>
                                </p:cTn>
                              </p:par>
                            </p:childTnLst>
                          </p:cTn>
                        </p:par>
                        <p:par>
                          <p:cTn id="15" fill="hold">
                            <p:stCondLst>
                              <p:cond delay="3000"/>
                            </p:stCondLst>
                            <p:childTnLst>
                              <p:par>
                                <p:cTn id="16" presetID="20" presetClass="entr" presetSubtype="0" fill="hold" nodeType="afterEffect">
                                  <p:stCondLst>
                                    <p:cond delay="0"/>
                                  </p:stCondLst>
                                  <p:childTnLst>
                                    <p:set>
                                      <p:cBhvr>
                                        <p:cTn id="17" dur="1" fill="hold">
                                          <p:stCondLst>
                                            <p:cond delay="0"/>
                                          </p:stCondLst>
                                        </p:cTn>
                                        <p:tgtEl>
                                          <p:spTgt spid="316420"/>
                                        </p:tgtEl>
                                        <p:attrNameLst>
                                          <p:attrName>style.visibility</p:attrName>
                                        </p:attrNameLst>
                                      </p:cBhvr>
                                      <p:to>
                                        <p:strVal val="visible"/>
                                      </p:to>
                                    </p:set>
                                    <p:animEffect transition="in" filter="wedge">
                                      <p:cBhvr>
                                        <p:cTn id="18" dur="2000"/>
                                        <p:tgtEl>
                                          <p:spTgt spid="316420"/>
                                        </p:tgtEl>
                                      </p:cBhvr>
                                    </p:animEffect>
                                  </p:childTnLst>
                                </p:cTn>
                              </p:par>
                              <p:par>
                                <p:cTn id="19" presetID="20" presetClass="entr" presetSubtype="0" fill="hold" grpId="0" nodeType="withEffect">
                                  <p:stCondLst>
                                    <p:cond delay="0"/>
                                  </p:stCondLst>
                                  <p:childTnLst>
                                    <p:set>
                                      <p:cBhvr>
                                        <p:cTn id="20" dur="1" fill="hold">
                                          <p:stCondLst>
                                            <p:cond delay="0"/>
                                          </p:stCondLst>
                                        </p:cTn>
                                        <p:tgtEl>
                                          <p:spTgt spid="316423"/>
                                        </p:tgtEl>
                                        <p:attrNameLst>
                                          <p:attrName>style.visibility</p:attrName>
                                        </p:attrNameLst>
                                      </p:cBhvr>
                                      <p:to>
                                        <p:strVal val="visible"/>
                                      </p:to>
                                    </p:set>
                                    <p:animEffect transition="in" filter="wedge">
                                      <p:cBhvr>
                                        <p:cTn id="21" dur="2000"/>
                                        <p:tgtEl>
                                          <p:spTgt spid="316423"/>
                                        </p:tgtEl>
                                      </p:cBhvr>
                                    </p:animEffect>
                                  </p:childTnLst>
                                </p:cTn>
                              </p:par>
                            </p:childTnLst>
                          </p:cTn>
                        </p:par>
                        <p:par>
                          <p:cTn id="22" fill="hold">
                            <p:stCondLst>
                              <p:cond delay="5000"/>
                            </p:stCondLst>
                            <p:childTnLst>
                              <p:par>
                                <p:cTn id="23" presetID="10" presetClass="entr" presetSubtype="0" fill="hold" nodeType="afterEffect">
                                  <p:stCondLst>
                                    <p:cond delay="0"/>
                                  </p:stCondLst>
                                  <p:childTnLst>
                                    <p:set>
                                      <p:cBhvr>
                                        <p:cTn id="24" dur="1" fill="hold">
                                          <p:stCondLst>
                                            <p:cond delay="0"/>
                                          </p:stCondLst>
                                        </p:cTn>
                                        <p:tgtEl>
                                          <p:spTgt spid="316426"/>
                                        </p:tgtEl>
                                        <p:attrNameLst>
                                          <p:attrName>style.visibility</p:attrName>
                                        </p:attrNameLst>
                                      </p:cBhvr>
                                      <p:to>
                                        <p:strVal val="visible"/>
                                      </p:to>
                                    </p:set>
                                    <p:animEffect transition="in" filter="fade">
                                      <p:cBhvr>
                                        <p:cTn id="25" dur="2000"/>
                                        <p:tgtEl>
                                          <p:spTgt spid="316426"/>
                                        </p:tgtEl>
                                      </p:cBhvr>
                                    </p:animEffect>
                                  </p:childTnLst>
                                </p:cTn>
                              </p:par>
                            </p:childTnLst>
                          </p:cTn>
                        </p:par>
                        <p:par>
                          <p:cTn id="26" fill="hold">
                            <p:stCondLst>
                              <p:cond delay="7000"/>
                            </p:stCondLst>
                            <p:childTnLst>
                              <p:par>
                                <p:cTn id="27" presetID="22" presetClass="entr" presetSubtype="8" fill="hold" nodeType="afterEffect">
                                  <p:stCondLst>
                                    <p:cond delay="0"/>
                                  </p:stCondLst>
                                  <p:childTnLst>
                                    <p:set>
                                      <p:cBhvr>
                                        <p:cTn id="28" dur="1" fill="hold">
                                          <p:stCondLst>
                                            <p:cond delay="0"/>
                                          </p:stCondLst>
                                        </p:cTn>
                                        <p:tgtEl>
                                          <p:spTgt spid="316418"/>
                                        </p:tgtEl>
                                        <p:attrNameLst>
                                          <p:attrName>style.visibility</p:attrName>
                                        </p:attrNameLst>
                                      </p:cBhvr>
                                      <p:to>
                                        <p:strVal val="visible"/>
                                      </p:to>
                                    </p:set>
                                    <p:animEffect transition="in" filter="wipe(left)">
                                      <p:cBhvr>
                                        <p:cTn id="29" dur="1000"/>
                                        <p:tgtEl>
                                          <p:spTgt spid="316418"/>
                                        </p:tgtEl>
                                      </p:cBhvr>
                                    </p:animEffect>
                                  </p:childTnLst>
                                </p:cTn>
                              </p:par>
                              <p:par>
                                <p:cTn id="30" presetID="22" presetClass="entr" presetSubtype="8" fill="hold" grpId="0" nodeType="withEffect">
                                  <p:stCondLst>
                                    <p:cond delay="0"/>
                                  </p:stCondLst>
                                  <p:childTnLst>
                                    <p:set>
                                      <p:cBhvr>
                                        <p:cTn id="31" dur="1" fill="hold">
                                          <p:stCondLst>
                                            <p:cond delay="0"/>
                                          </p:stCondLst>
                                        </p:cTn>
                                        <p:tgtEl>
                                          <p:spTgt spid="316424"/>
                                        </p:tgtEl>
                                        <p:attrNameLst>
                                          <p:attrName>style.visibility</p:attrName>
                                        </p:attrNameLst>
                                      </p:cBhvr>
                                      <p:to>
                                        <p:strVal val="visible"/>
                                      </p:to>
                                    </p:set>
                                    <p:animEffect transition="in" filter="wipe(left)">
                                      <p:cBhvr>
                                        <p:cTn id="32" dur="1000"/>
                                        <p:tgtEl>
                                          <p:spTgt spid="316424"/>
                                        </p:tgtEl>
                                      </p:cBhvr>
                                    </p:animEffect>
                                  </p:childTnLst>
                                </p:cTn>
                              </p:par>
                            </p:childTnLst>
                          </p:cTn>
                        </p:par>
                        <p:par>
                          <p:cTn id="33" fill="hold">
                            <p:stCondLst>
                              <p:cond delay="8000"/>
                            </p:stCondLst>
                            <p:childTnLst>
                              <p:par>
                                <p:cTn id="34" presetID="10" presetClass="entr" presetSubtype="0" fill="hold" nodeType="afterEffect">
                                  <p:stCondLst>
                                    <p:cond delay="0"/>
                                  </p:stCondLst>
                                  <p:childTnLst>
                                    <p:set>
                                      <p:cBhvr>
                                        <p:cTn id="35" dur="1" fill="hold">
                                          <p:stCondLst>
                                            <p:cond delay="0"/>
                                          </p:stCondLst>
                                        </p:cTn>
                                        <p:tgtEl>
                                          <p:spTgt spid="316425"/>
                                        </p:tgtEl>
                                        <p:attrNameLst>
                                          <p:attrName>style.visibility</p:attrName>
                                        </p:attrNameLst>
                                      </p:cBhvr>
                                      <p:to>
                                        <p:strVal val="visible"/>
                                      </p:to>
                                    </p:set>
                                    <p:animEffect transition="in" filter="fade">
                                      <p:cBhvr>
                                        <p:cTn id="36" dur="2000"/>
                                        <p:tgtEl>
                                          <p:spTgt spid="3164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6422" grpId="0"/>
      <p:bldP spid="316423" grpId="0"/>
      <p:bldP spid="316424"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 name="Footer Placeholder 4"/>
          <p:cNvSpPr>
            <a:spLocks noGrp="1"/>
          </p:cNvSpPr>
          <p:nvPr>
            <p:ph type="ftr" sz="quarter" idx="11"/>
          </p:nvPr>
        </p:nvSpPr>
        <p:spPr/>
        <p:txBody>
          <a:bodyPr/>
          <a:lstStyle/>
          <a:p>
            <a:r>
              <a:rPr lang="en-US" altLang="en-US"/>
              <a:t>รศ.ดร.สมหมาย ปรีเปรม</a:t>
            </a:r>
            <a:endParaRPr lang="th-TH" altLang="en-US"/>
          </a:p>
        </p:txBody>
      </p:sp>
      <p:sp>
        <p:nvSpPr>
          <p:cNvPr id="308226" name="Rectangle 2"/>
          <p:cNvSpPr>
            <a:spLocks noGrp="1" noChangeArrowheads="1"/>
          </p:cNvSpPr>
          <p:nvPr>
            <p:ph type="title"/>
          </p:nvPr>
        </p:nvSpPr>
        <p:spPr>
          <a:xfrm>
            <a:off x="457200" y="277813"/>
            <a:ext cx="8389938" cy="804862"/>
          </a:xfrm>
        </p:spPr>
        <p:txBody>
          <a:bodyPr/>
          <a:lstStyle/>
          <a:p>
            <a:r>
              <a:rPr lang="en-US" sz="3800">
                <a:latin typeface="Times New Roman" pitchFamily="18" charset="0"/>
              </a:rPr>
              <a:t>The Air standard Cycle for Jet Propulsion</a:t>
            </a:r>
            <a:endParaRPr lang="th-TH" sz="3800">
              <a:latin typeface="Times New Roman" pitchFamily="18" charset="0"/>
            </a:endParaRPr>
          </a:p>
        </p:txBody>
      </p:sp>
      <p:sp>
        <p:nvSpPr>
          <p:cNvPr id="308227" name="Rectangle 3"/>
          <p:cNvSpPr>
            <a:spLocks noGrp="1" noChangeArrowheads="1"/>
          </p:cNvSpPr>
          <p:nvPr>
            <p:ph type="body" idx="1"/>
          </p:nvPr>
        </p:nvSpPr>
        <p:spPr>
          <a:xfrm>
            <a:off x="542925" y="914400"/>
            <a:ext cx="8229600" cy="2482850"/>
          </a:xfrm>
        </p:spPr>
        <p:txBody>
          <a:bodyPr/>
          <a:lstStyle/>
          <a:p>
            <a:pPr>
              <a:spcBef>
                <a:spcPct val="0"/>
              </a:spcBef>
            </a:pPr>
            <a:r>
              <a:rPr lang="en-US" sz="2600"/>
              <a:t>Turbine work = Compressor work</a:t>
            </a:r>
          </a:p>
          <a:p>
            <a:pPr>
              <a:spcBef>
                <a:spcPct val="0"/>
              </a:spcBef>
            </a:pPr>
            <a:r>
              <a:rPr lang="en-US" sz="2600"/>
              <a:t>Exhaust pressure from turbine &gt;&gt; P</a:t>
            </a:r>
            <a:r>
              <a:rPr lang="en-US" sz="2600" baseline="-25000"/>
              <a:t>surr </a:t>
            </a:r>
            <a:r>
              <a:rPr lang="en-US" sz="2600"/>
              <a:t>, expand in Nozzle to P</a:t>
            </a:r>
            <a:r>
              <a:rPr lang="en-US" sz="2600" baseline="-25000"/>
              <a:t>surr</a:t>
            </a:r>
          </a:p>
          <a:p>
            <a:pPr>
              <a:spcBef>
                <a:spcPct val="0"/>
              </a:spcBef>
            </a:pPr>
            <a:r>
              <a:rPr lang="en-US" sz="2600"/>
              <a:t>Very high velocity of gases leave the ‘</a:t>
            </a:r>
            <a:r>
              <a:rPr lang="en-US" sz="2600">
                <a:solidFill>
                  <a:srgbClr val="FF0000"/>
                </a:solidFill>
              </a:rPr>
              <a:t>Nozzle’</a:t>
            </a:r>
          </a:p>
          <a:p>
            <a:pPr>
              <a:spcBef>
                <a:spcPct val="0"/>
              </a:spcBef>
            </a:pPr>
            <a:r>
              <a:rPr lang="en-US" sz="2600"/>
              <a:t>Change in momentum gives </a:t>
            </a:r>
            <a:r>
              <a:rPr lang="en-US" sz="2600">
                <a:solidFill>
                  <a:srgbClr val="FF0000"/>
                </a:solidFill>
              </a:rPr>
              <a:t>‘Thrust’ </a:t>
            </a:r>
            <a:r>
              <a:rPr lang="en-US" sz="2600"/>
              <a:t>which pushes the aircraft. </a:t>
            </a:r>
            <a:endParaRPr lang="en-US" sz="2600">
              <a:solidFill>
                <a:srgbClr val="FF0000"/>
              </a:solidFill>
            </a:endParaRPr>
          </a:p>
          <a:p>
            <a:pPr>
              <a:spcBef>
                <a:spcPct val="0"/>
              </a:spcBef>
            </a:pPr>
            <a:endParaRPr lang="th-TH" sz="2600">
              <a:solidFill>
                <a:srgbClr val="FF0000"/>
              </a:solidFill>
            </a:endParaRPr>
          </a:p>
        </p:txBody>
      </p:sp>
      <p:grpSp>
        <p:nvGrpSpPr>
          <p:cNvPr id="308270" name="Group 46"/>
          <p:cNvGrpSpPr>
            <a:grpSpLocks/>
          </p:cNvGrpSpPr>
          <p:nvPr/>
        </p:nvGrpSpPr>
        <p:grpSpPr bwMode="auto">
          <a:xfrm>
            <a:off x="1019175" y="3678238"/>
            <a:ext cx="3176588" cy="1482725"/>
            <a:chOff x="1994" y="1801"/>
            <a:chExt cx="2001" cy="934"/>
          </a:xfrm>
        </p:grpSpPr>
        <p:sp>
          <p:nvSpPr>
            <p:cNvPr id="308271" name="Rectangle 47"/>
            <p:cNvSpPr>
              <a:spLocks noChangeArrowheads="1"/>
            </p:cNvSpPr>
            <p:nvPr/>
          </p:nvSpPr>
          <p:spPr bwMode="auto">
            <a:xfrm>
              <a:off x="2838" y="2005"/>
              <a:ext cx="220" cy="133"/>
            </a:xfrm>
            <a:prstGeom prst="rect">
              <a:avLst/>
            </a:prstGeom>
            <a:gradFill rotWithShape="1">
              <a:gsLst>
                <a:gs pos="0">
                  <a:srgbClr val="FF0000">
                    <a:gamma/>
                    <a:shade val="46275"/>
                    <a:invGamma/>
                  </a:srgbClr>
                </a:gs>
                <a:gs pos="50000">
                  <a:srgbClr val="FF0000"/>
                </a:gs>
                <a:gs pos="100000">
                  <a:srgbClr val="FF0000">
                    <a:gamma/>
                    <a:shade val="46275"/>
                    <a:invGamma/>
                  </a:srgbClr>
                </a:gs>
              </a:gsLst>
              <a:lin ang="5400000" scaled="1"/>
            </a:gradFill>
            <a:ln w="12700">
              <a:solidFill>
                <a:srgbClr val="808080"/>
              </a:solidFill>
              <a:miter lim="800000"/>
              <a:headEnd/>
              <a:tailEnd/>
            </a:ln>
            <a:effectLst/>
          </p:spPr>
          <p:txBody>
            <a:bodyPr wrap="none" anchor="ctr"/>
            <a:lstStyle/>
            <a:p>
              <a:endParaRPr lang="th-TH"/>
            </a:p>
          </p:txBody>
        </p:sp>
        <p:sp>
          <p:nvSpPr>
            <p:cNvPr id="308272" name="Text Box 48"/>
            <p:cNvSpPr txBox="1">
              <a:spLocks noChangeArrowheads="1"/>
            </p:cNvSpPr>
            <p:nvPr/>
          </p:nvSpPr>
          <p:spPr bwMode="auto">
            <a:xfrm>
              <a:off x="2795" y="2003"/>
              <a:ext cx="324" cy="120"/>
            </a:xfrm>
            <a:prstGeom prst="rect">
              <a:avLst/>
            </a:prstGeom>
            <a:noFill/>
            <a:ln w="9525">
              <a:noFill/>
              <a:miter lim="800000"/>
              <a:headEnd/>
              <a:tailEnd/>
            </a:ln>
            <a:effectLst/>
          </p:spPr>
          <p:txBody>
            <a:bodyPr>
              <a:spAutoFit/>
            </a:bodyPr>
            <a:lstStyle/>
            <a:p>
              <a:pPr algn="ctr">
                <a:lnSpc>
                  <a:spcPct val="80000"/>
                </a:lnSpc>
              </a:pPr>
              <a:r>
                <a:rPr lang="en-US" sz="800" i="1">
                  <a:solidFill>
                    <a:schemeClr val="bg1"/>
                  </a:solidFill>
                  <a:latin typeface="Times New Roman" pitchFamily="18" charset="0"/>
                </a:rPr>
                <a:t>Burner</a:t>
              </a:r>
              <a:endParaRPr lang="th-TH" sz="800" i="1">
                <a:solidFill>
                  <a:schemeClr val="bg1"/>
                </a:solidFill>
                <a:latin typeface="Times New Roman" pitchFamily="18" charset="0"/>
              </a:endParaRPr>
            </a:p>
          </p:txBody>
        </p:sp>
        <p:sp>
          <p:nvSpPr>
            <p:cNvPr id="308273" name="Line 49"/>
            <p:cNvSpPr>
              <a:spLocks noChangeShapeType="1"/>
            </p:cNvSpPr>
            <p:nvPr/>
          </p:nvSpPr>
          <p:spPr bwMode="auto">
            <a:xfrm>
              <a:off x="2806" y="1843"/>
              <a:ext cx="125" cy="149"/>
            </a:xfrm>
            <a:prstGeom prst="line">
              <a:avLst/>
            </a:prstGeom>
            <a:noFill/>
            <a:ln w="25400">
              <a:solidFill>
                <a:srgbClr val="FF0000"/>
              </a:solidFill>
              <a:round/>
              <a:headEnd/>
              <a:tailEnd type="arrow" w="med" len="lg"/>
            </a:ln>
            <a:effectLst/>
          </p:spPr>
          <p:txBody>
            <a:bodyPr/>
            <a:lstStyle/>
            <a:p>
              <a:endParaRPr lang="th-TH"/>
            </a:p>
          </p:txBody>
        </p:sp>
        <p:sp>
          <p:nvSpPr>
            <p:cNvPr id="308274" name="Text Box 50"/>
            <p:cNvSpPr txBox="1">
              <a:spLocks noChangeArrowheads="1"/>
            </p:cNvSpPr>
            <p:nvPr/>
          </p:nvSpPr>
          <p:spPr bwMode="auto">
            <a:xfrm>
              <a:off x="2649" y="1801"/>
              <a:ext cx="267" cy="144"/>
            </a:xfrm>
            <a:prstGeom prst="rect">
              <a:avLst/>
            </a:prstGeom>
            <a:noFill/>
            <a:ln w="9525">
              <a:noFill/>
              <a:miter lim="800000"/>
              <a:headEnd/>
              <a:tailEnd/>
            </a:ln>
            <a:effectLst/>
          </p:spPr>
          <p:txBody>
            <a:bodyPr>
              <a:spAutoFit/>
            </a:bodyPr>
            <a:lstStyle/>
            <a:p>
              <a:pPr algn="ctr">
                <a:spcBef>
                  <a:spcPct val="50000"/>
                </a:spcBef>
              </a:pPr>
              <a:r>
                <a:rPr lang="en-US" sz="900" b="1" i="1">
                  <a:solidFill>
                    <a:srgbClr val="FF0000"/>
                  </a:solidFill>
                  <a:latin typeface="Times New Roman" pitchFamily="18" charset="0"/>
                </a:rPr>
                <a:t>Q</a:t>
              </a:r>
              <a:r>
                <a:rPr lang="en-US" sz="900" b="1" i="1" baseline="-25000">
                  <a:solidFill>
                    <a:srgbClr val="FF0000"/>
                  </a:solidFill>
                  <a:latin typeface="Times New Roman" pitchFamily="18" charset="0"/>
                </a:rPr>
                <a:t>in</a:t>
              </a:r>
              <a:endParaRPr lang="th-TH" sz="900" b="1" i="1">
                <a:solidFill>
                  <a:srgbClr val="FF0000"/>
                </a:solidFill>
                <a:latin typeface="Times New Roman" pitchFamily="18" charset="0"/>
              </a:endParaRPr>
            </a:p>
          </p:txBody>
        </p:sp>
        <p:sp>
          <p:nvSpPr>
            <p:cNvPr id="308275" name="Line 51"/>
            <p:cNvSpPr>
              <a:spLocks noChangeShapeType="1"/>
            </p:cNvSpPr>
            <p:nvPr/>
          </p:nvSpPr>
          <p:spPr bwMode="auto">
            <a:xfrm flipH="1">
              <a:off x="3110" y="2171"/>
              <a:ext cx="102" cy="0"/>
            </a:xfrm>
            <a:prstGeom prst="line">
              <a:avLst/>
            </a:prstGeom>
            <a:noFill/>
            <a:ln w="9525">
              <a:solidFill>
                <a:schemeClr val="tx1"/>
              </a:solidFill>
              <a:round/>
              <a:headEnd/>
              <a:tailEnd/>
            </a:ln>
            <a:effectLst/>
          </p:spPr>
          <p:txBody>
            <a:bodyPr/>
            <a:lstStyle/>
            <a:p>
              <a:endParaRPr lang="th-TH"/>
            </a:p>
          </p:txBody>
        </p:sp>
        <p:sp>
          <p:nvSpPr>
            <p:cNvPr id="308276" name="Freeform 52"/>
            <p:cNvSpPr>
              <a:spLocks/>
            </p:cNvSpPr>
            <p:nvPr/>
          </p:nvSpPr>
          <p:spPr bwMode="auto">
            <a:xfrm>
              <a:off x="2736" y="2071"/>
              <a:ext cx="108" cy="268"/>
            </a:xfrm>
            <a:custGeom>
              <a:avLst/>
              <a:gdLst/>
              <a:ahLst/>
              <a:cxnLst>
                <a:cxn ang="0">
                  <a:pos x="0" y="530"/>
                </a:cxn>
                <a:cxn ang="0">
                  <a:pos x="0" y="86"/>
                </a:cxn>
                <a:cxn ang="0">
                  <a:pos x="54" y="14"/>
                </a:cxn>
                <a:cxn ang="0">
                  <a:pos x="258" y="14"/>
                </a:cxn>
              </a:cxnLst>
              <a:rect l="0" t="0" r="r" b="b"/>
              <a:pathLst>
                <a:path w="258" h="530">
                  <a:moveTo>
                    <a:pt x="0" y="530"/>
                  </a:moveTo>
                  <a:lnTo>
                    <a:pt x="0" y="86"/>
                  </a:lnTo>
                  <a:cubicBezTo>
                    <a:pt x="9" y="0"/>
                    <a:pt x="11" y="26"/>
                    <a:pt x="54" y="14"/>
                  </a:cubicBezTo>
                  <a:lnTo>
                    <a:pt x="258" y="14"/>
                  </a:lnTo>
                </a:path>
              </a:pathLst>
            </a:custGeom>
            <a:noFill/>
            <a:ln w="25400">
              <a:solidFill>
                <a:srgbClr val="000080"/>
              </a:solidFill>
              <a:round/>
              <a:headEnd/>
              <a:tailEnd type="arrow" w="sm" len="sm"/>
            </a:ln>
            <a:effectLst/>
          </p:spPr>
          <p:txBody>
            <a:bodyPr/>
            <a:lstStyle/>
            <a:p>
              <a:endParaRPr lang="th-TH"/>
            </a:p>
          </p:txBody>
        </p:sp>
        <p:grpSp>
          <p:nvGrpSpPr>
            <p:cNvPr id="308277" name="Group 53"/>
            <p:cNvGrpSpPr>
              <a:grpSpLocks/>
            </p:cNvGrpSpPr>
            <p:nvPr/>
          </p:nvGrpSpPr>
          <p:grpSpPr bwMode="auto">
            <a:xfrm>
              <a:off x="3195" y="2108"/>
              <a:ext cx="136" cy="122"/>
              <a:chOff x="3635" y="1008"/>
              <a:chExt cx="136" cy="122"/>
            </a:xfrm>
          </p:grpSpPr>
          <p:sp>
            <p:nvSpPr>
              <p:cNvPr id="308278" name="Rectangle 54"/>
              <p:cNvSpPr>
                <a:spLocks noChangeArrowheads="1"/>
              </p:cNvSpPr>
              <p:nvPr/>
            </p:nvSpPr>
            <p:spPr bwMode="auto">
              <a:xfrm>
                <a:off x="3635" y="1008"/>
                <a:ext cx="118" cy="120"/>
              </a:xfrm>
              <a:prstGeom prst="rect">
                <a:avLst/>
              </a:prstGeom>
              <a:noFill/>
              <a:ln w="9525">
                <a:noFill/>
                <a:miter lim="800000"/>
                <a:headEnd/>
                <a:tailEnd/>
              </a:ln>
              <a:effectLst/>
            </p:spPr>
            <p:txBody>
              <a:bodyPr>
                <a:spAutoFit/>
              </a:bodyPr>
              <a:lstStyle/>
              <a:p>
                <a:pPr algn="ctr">
                  <a:lnSpc>
                    <a:spcPct val="80000"/>
                  </a:lnSpc>
                </a:pPr>
                <a:r>
                  <a:rPr lang="en-US" sz="800" b="1" i="1">
                    <a:solidFill>
                      <a:srgbClr val="3366FF"/>
                    </a:solidFill>
                    <a:latin typeface="Times New Roman" pitchFamily="18" charset="0"/>
                  </a:rPr>
                  <a:t>3</a:t>
                </a:r>
                <a:endParaRPr lang="th-TH" sz="800" b="1" i="1">
                  <a:solidFill>
                    <a:srgbClr val="3366FF"/>
                  </a:solidFill>
                  <a:latin typeface="Times New Roman" pitchFamily="18" charset="0"/>
                </a:endParaRPr>
              </a:p>
            </p:txBody>
          </p:sp>
          <p:sp>
            <p:nvSpPr>
              <p:cNvPr id="308279" name="Oval 55"/>
              <p:cNvSpPr>
                <a:spLocks noChangeArrowheads="1"/>
              </p:cNvSpPr>
              <p:nvPr/>
            </p:nvSpPr>
            <p:spPr bwMode="auto">
              <a:xfrm>
                <a:off x="3651" y="1008"/>
                <a:ext cx="120" cy="122"/>
              </a:xfrm>
              <a:prstGeom prst="ellipse">
                <a:avLst/>
              </a:prstGeom>
              <a:noFill/>
              <a:ln w="9525">
                <a:solidFill>
                  <a:schemeClr val="tx1"/>
                </a:solidFill>
                <a:round/>
                <a:headEnd/>
                <a:tailEnd/>
              </a:ln>
              <a:effectLst/>
            </p:spPr>
            <p:txBody>
              <a:bodyPr wrap="none" anchor="ctr"/>
              <a:lstStyle/>
              <a:p>
                <a:endParaRPr lang="th-TH"/>
              </a:p>
            </p:txBody>
          </p:sp>
        </p:grpSp>
        <p:sp>
          <p:nvSpPr>
            <p:cNvPr id="308280" name="Line 56"/>
            <p:cNvSpPr>
              <a:spLocks noChangeShapeType="1"/>
            </p:cNvSpPr>
            <p:nvPr/>
          </p:nvSpPr>
          <p:spPr bwMode="auto">
            <a:xfrm flipV="1">
              <a:off x="2667" y="2178"/>
              <a:ext cx="116" cy="2"/>
            </a:xfrm>
            <a:prstGeom prst="line">
              <a:avLst/>
            </a:prstGeom>
            <a:noFill/>
            <a:ln w="9525">
              <a:solidFill>
                <a:schemeClr val="tx1"/>
              </a:solidFill>
              <a:round/>
              <a:headEnd/>
              <a:tailEnd/>
            </a:ln>
            <a:effectLst/>
          </p:spPr>
          <p:txBody>
            <a:bodyPr/>
            <a:lstStyle/>
            <a:p>
              <a:endParaRPr lang="th-TH"/>
            </a:p>
          </p:txBody>
        </p:sp>
        <p:sp>
          <p:nvSpPr>
            <p:cNvPr id="308281" name="Rectangle 57"/>
            <p:cNvSpPr>
              <a:spLocks noChangeArrowheads="1"/>
            </p:cNvSpPr>
            <p:nvPr/>
          </p:nvSpPr>
          <p:spPr bwMode="auto">
            <a:xfrm>
              <a:off x="2773" y="2492"/>
              <a:ext cx="321" cy="46"/>
            </a:xfrm>
            <a:prstGeom prst="rect">
              <a:avLst/>
            </a:prstGeom>
            <a:gradFill rotWithShape="1">
              <a:gsLst>
                <a:gs pos="0">
                  <a:srgbClr val="008000">
                    <a:gamma/>
                    <a:shade val="60392"/>
                    <a:invGamma/>
                  </a:srgbClr>
                </a:gs>
                <a:gs pos="50000">
                  <a:srgbClr val="008000"/>
                </a:gs>
                <a:gs pos="100000">
                  <a:srgbClr val="008000">
                    <a:gamma/>
                    <a:shade val="60392"/>
                    <a:invGamma/>
                  </a:srgbClr>
                </a:gs>
              </a:gsLst>
              <a:lin ang="5400000" scaled="1"/>
            </a:gradFill>
            <a:ln w="9525">
              <a:noFill/>
              <a:miter lim="800000"/>
              <a:headEnd/>
              <a:tailEnd/>
            </a:ln>
            <a:effectLst/>
          </p:spPr>
          <p:txBody>
            <a:bodyPr wrap="none" anchor="ctr"/>
            <a:lstStyle/>
            <a:p>
              <a:endParaRPr lang="th-TH"/>
            </a:p>
          </p:txBody>
        </p:sp>
        <p:grpSp>
          <p:nvGrpSpPr>
            <p:cNvPr id="308282" name="Group 58"/>
            <p:cNvGrpSpPr>
              <a:grpSpLocks/>
            </p:cNvGrpSpPr>
            <p:nvPr/>
          </p:nvGrpSpPr>
          <p:grpSpPr bwMode="auto">
            <a:xfrm>
              <a:off x="3094" y="2307"/>
              <a:ext cx="416" cy="415"/>
              <a:chOff x="3703" y="1848"/>
              <a:chExt cx="416" cy="415"/>
            </a:xfrm>
          </p:grpSpPr>
          <p:sp>
            <p:nvSpPr>
              <p:cNvPr id="308283" name="AutoShape 59"/>
              <p:cNvSpPr>
                <a:spLocks noChangeAspect="1" noChangeArrowheads="1"/>
              </p:cNvSpPr>
              <p:nvPr/>
            </p:nvSpPr>
            <p:spPr bwMode="auto">
              <a:xfrm rot="5400000">
                <a:off x="3703" y="1848"/>
                <a:ext cx="415" cy="416"/>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gradFill rotWithShape="1">
                <a:gsLst>
                  <a:gs pos="0">
                    <a:srgbClr val="008000"/>
                  </a:gs>
                  <a:gs pos="50000">
                    <a:srgbClr val="008000">
                      <a:gamma/>
                      <a:tint val="41176"/>
                      <a:invGamma/>
                    </a:srgbClr>
                  </a:gs>
                  <a:gs pos="100000">
                    <a:srgbClr val="008000"/>
                  </a:gs>
                </a:gsLst>
                <a:lin ang="0" scaled="1"/>
              </a:gradFill>
              <a:ln w="25400">
                <a:solidFill>
                  <a:srgbClr val="008000"/>
                </a:solidFill>
                <a:miter lim="800000"/>
                <a:headEnd/>
                <a:tailEnd/>
              </a:ln>
              <a:effectLst/>
            </p:spPr>
            <p:txBody>
              <a:bodyPr wrap="none" anchor="ctr"/>
              <a:lstStyle/>
              <a:p>
                <a:endParaRPr lang="th-TH"/>
              </a:p>
            </p:txBody>
          </p:sp>
          <p:grpSp>
            <p:nvGrpSpPr>
              <p:cNvPr id="308284" name="Group 60"/>
              <p:cNvGrpSpPr>
                <a:grpSpLocks/>
              </p:cNvGrpSpPr>
              <p:nvPr/>
            </p:nvGrpSpPr>
            <p:grpSpPr bwMode="auto">
              <a:xfrm rot="10800000">
                <a:off x="3719" y="1882"/>
                <a:ext cx="50" cy="76"/>
                <a:chOff x="2176" y="2953"/>
                <a:chExt cx="137" cy="160"/>
              </a:xfrm>
            </p:grpSpPr>
            <p:sp>
              <p:nvSpPr>
                <p:cNvPr id="308285" name="Rectangle 61"/>
                <p:cNvSpPr>
                  <a:spLocks noChangeArrowheads="1"/>
                </p:cNvSpPr>
                <p:nvPr/>
              </p:nvSpPr>
              <p:spPr bwMode="auto">
                <a:xfrm>
                  <a:off x="2185" y="2953"/>
                  <a:ext cx="128" cy="160"/>
                </a:xfrm>
                <a:prstGeom prst="rect">
                  <a:avLst/>
                </a:prstGeom>
                <a:gradFill rotWithShape="1">
                  <a:gsLst>
                    <a:gs pos="0">
                      <a:srgbClr val="008000"/>
                    </a:gs>
                    <a:gs pos="50000">
                      <a:srgbClr val="008000">
                        <a:gamma/>
                        <a:tint val="41176"/>
                        <a:invGamma/>
                      </a:srgbClr>
                    </a:gs>
                    <a:gs pos="100000">
                      <a:srgbClr val="008000"/>
                    </a:gs>
                  </a:gsLst>
                  <a:lin ang="0" scaled="1"/>
                </a:gradFill>
                <a:ln w="9525">
                  <a:noFill/>
                  <a:miter lim="800000"/>
                  <a:headEnd/>
                  <a:tailEnd/>
                </a:ln>
                <a:effectLst/>
              </p:spPr>
              <p:txBody>
                <a:bodyPr wrap="none" anchor="ctr"/>
                <a:lstStyle/>
                <a:p>
                  <a:endParaRPr lang="th-TH"/>
                </a:p>
              </p:txBody>
            </p:sp>
            <p:sp>
              <p:nvSpPr>
                <p:cNvPr id="308286" name="Freeform 62"/>
                <p:cNvSpPr>
                  <a:spLocks/>
                </p:cNvSpPr>
                <p:nvPr/>
              </p:nvSpPr>
              <p:spPr bwMode="auto">
                <a:xfrm flipH="1">
                  <a:off x="2176" y="2972"/>
                  <a:ext cx="136" cy="140"/>
                </a:xfrm>
                <a:custGeom>
                  <a:avLst/>
                  <a:gdLst/>
                  <a:ahLst/>
                  <a:cxnLst>
                    <a:cxn ang="0">
                      <a:pos x="0" y="0"/>
                    </a:cxn>
                    <a:cxn ang="0">
                      <a:pos x="0" y="140"/>
                    </a:cxn>
                    <a:cxn ang="0">
                      <a:pos x="136" y="140"/>
                    </a:cxn>
                    <a:cxn ang="0">
                      <a:pos x="136" y="36"/>
                    </a:cxn>
                  </a:cxnLst>
                  <a:rect l="0" t="0" r="r" b="b"/>
                  <a:pathLst>
                    <a:path w="136" h="140">
                      <a:moveTo>
                        <a:pt x="0" y="0"/>
                      </a:moveTo>
                      <a:lnTo>
                        <a:pt x="0" y="140"/>
                      </a:lnTo>
                      <a:lnTo>
                        <a:pt x="136" y="140"/>
                      </a:lnTo>
                      <a:lnTo>
                        <a:pt x="136" y="36"/>
                      </a:lnTo>
                    </a:path>
                  </a:pathLst>
                </a:custGeom>
                <a:gradFill rotWithShape="1">
                  <a:gsLst>
                    <a:gs pos="0">
                      <a:srgbClr val="008000"/>
                    </a:gs>
                    <a:gs pos="50000">
                      <a:srgbClr val="008000">
                        <a:gamma/>
                        <a:tint val="41176"/>
                        <a:invGamma/>
                      </a:srgbClr>
                    </a:gs>
                    <a:gs pos="100000">
                      <a:srgbClr val="008000"/>
                    </a:gs>
                  </a:gsLst>
                  <a:lin ang="0" scaled="1"/>
                </a:gradFill>
                <a:ln w="25400">
                  <a:solidFill>
                    <a:srgbClr val="008000"/>
                  </a:solidFill>
                  <a:round/>
                  <a:headEnd/>
                  <a:tailEnd/>
                </a:ln>
                <a:effectLst/>
              </p:spPr>
              <p:txBody>
                <a:bodyPr/>
                <a:lstStyle/>
                <a:p>
                  <a:endParaRPr lang="th-TH"/>
                </a:p>
              </p:txBody>
            </p:sp>
          </p:grpSp>
        </p:grpSp>
        <p:sp>
          <p:nvSpPr>
            <p:cNvPr id="308287" name="Text Box 63"/>
            <p:cNvSpPr txBox="1">
              <a:spLocks noChangeArrowheads="1"/>
            </p:cNvSpPr>
            <p:nvPr/>
          </p:nvSpPr>
          <p:spPr bwMode="auto">
            <a:xfrm>
              <a:off x="3110" y="2437"/>
              <a:ext cx="388" cy="144"/>
            </a:xfrm>
            <a:prstGeom prst="rect">
              <a:avLst/>
            </a:prstGeom>
            <a:noFill/>
            <a:ln w="9525">
              <a:noFill/>
              <a:miter lim="800000"/>
              <a:headEnd/>
              <a:tailEnd/>
            </a:ln>
            <a:effectLst/>
          </p:spPr>
          <p:txBody>
            <a:bodyPr>
              <a:spAutoFit/>
            </a:bodyPr>
            <a:lstStyle/>
            <a:p>
              <a:pPr algn="ctr">
                <a:spcBef>
                  <a:spcPct val="50000"/>
                </a:spcBef>
              </a:pPr>
              <a:r>
                <a:rPr lang="en-US" sz="900" i="1">
                  <a:solidFill>
                    <a:srgbClr val="3366FF"/>
                  </a:solidFill>
                  <a:latin typeface="Times New Roman" pitchFamily="18" charset="0"/>
                </a:rPr>
                <a:t>Turbine</a:t>
              </a:r>
              <a:endParaRPr lang="th-TH" sz="900" i="1">
                <a:solidFill>
                  <a:srgbClr val="3366FF"/>
                </a:solidFill>
                <a:latin typeface="Times New Roman" pitchFamily="18" charset="0"/>
              </a:endParaRPr>
            </a:p>
          </p:txBody>
        </p:sp>
        <p:grpSp>
          <p:nvGrpSpPr>
            <p:cNvPr id="308288" name="Group 64"/>
            <p:cNvGrpSpPr>
              <a:grpSpLocks/>
            </p:cNvGrpSpPr>
            <p:nvPr/>
          </p:nvGrpSpPr>
          <p:grpSpPr bwMode="auto">
            <a:xfrm>
              <a:off x="2357" y="2314"/>
              <a:ext cx="416" cy="415"/>
              <a:chOff x="4268" y="1870"/>
              <a:chExt cx="416" cy="415"/>
            </a:xfrm>
          </p:grpSpPr>
          <p:sp>
            <p:nvSpPr>
              <p:cNvPr id="308289" name="AutoShape 65"/>
              <p:cNvSpPr>
                <a:spLocks noChangeAspect="1" noChangeArrowheads="1"/>
              </p:cNvSpPr>
              <p:nvPr/>
            </p:nvSpPr>
            <p:spPr bwMode="auto">
              <a:xfrm rot="16200000" flipH="1">
                <a:off x="4268" y="1870"/>
                <a:ext cx="415" cy="416"/>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gradFill rotWithShape="1">
                <a:gsLst>
                  <a:gs pos="0">
                    <a:srgbClr val="008000"/>
                  </a:gs>
                  <a:gs pos="50000">
                    <a:srgbClr val="008000">
                      <a:gamma/>
                      <a:tint val="41176"/>
                      <a:invGamma/>
                    </a:srgbClr>
                  </a:gs>
                  <a:gs pos="100000">
                    <a:srgbClr val="008000"/>
                  </a:gs>
                </a:gsLst>
                <a:lin ang="0" scaled="1"/>
              </a:gradFill>
              <a:ln w="25400">
                <a:solidFill>
                  <a:srgbClr val="008000"/>
                </a:solidFill>
                <a:miter lim="800000"/>
                <a:headEnd/>
                <a:tailEnd/>
              </a:ln>
              <a:effectLst/>
            </p:spPr>
            <p:txBody>
              <a:bodyPr wrap="none" anchor="ctr"/>
              <a:lstStyle/>
              <a:p>
                <a:endParaRPr lang="th-TH"/>
              </a:p>
            </p:txBody>
          </p:sp>
          <p:grpSp>
            <p:nvGrpSpPr>
              <p:cNvPr id="308290" name="Group 66"/>
              <p:cNvGrpSpPr>
                <a:grpSpLocks/>
              </p:cNvGrpSpPr>
              <p:nvPr/>
            </p:nvGrpSpPr>
            <p:grpSpPr bwMode="auto">
              <a:xfrm rot="10800000" flipH="1">
                <a:off x="4620" y="1901"/>
                <a:ext cx="50" cy="76"/>
                <a:chOff x="2176" y="2953"/>
                <a:chExt cx="137" cy="160"/>
              </a:xfrm>
            </p:grpSpPr>
            <p:sp>
              <p:nvSpPr>
                <p:cNvPr id="308291" name="Rectangle 67"/>
                <p:cNvSpPr>
                  <a:spLocks noChangeArrowheads="1"/>
                </p:cNvSpPr>
                <p:nvPr/>
              </p:nvSpPr>
              <p:spPr bwMode="auto">
                <a:xfrm>
                  <a:off x="2185" y="2953"/>
                  <a:ext cx="128" cy="160"/>
                </a:xfrm>
                <a:prstGeom prst="rect">
                  <a:avLst/>
                </a:prstGeom>
                <a:gradFill rotWithShape="1">
                  <a:gsLst>
                    <a:gs pos="0">
                      <a:srgbClr val="008000"/>
                    </a:gs>
                    <a:gs pos="50000">
                      <a:srgbClr val="008000">
                        <a:gamma/>
                        <a:tint val="41176"/>
                        <a:invGamma/>
                      </a:srgbClr>
                    </a:gs>
                    <a:gs pos="100000">
                      <a:srgbClr val="008000"/>
                    </a:gs>
                  </a:gsLst>
                  <a:lin ang="0" scaled="1"/>
                </a:gradFill>
                <a:ln w="9525">
                  <a:noFill/>
                  <a:miter lim="800000"/>
                  <a:headEnd/>
                  <a:tailEnd/>
                </a:ln>
                <a:effectLst/>
              </p:spPr>
              <p:txBody>
                <a:bodyPr wrap="none" anchor="ctr"/>
                <a:lstStyle/>
                <a:p>
                  <a:endParaRPr lang="th-TH"/>
                </a:p>
              </p:txBody>
            </p:sp>
            <p:sp>
              <p:nvSpPr>
                <p:cNvPr id="308292" name="Freeform 68"/>
                <p:cNvSpPr>
                  <a:spLocks/>
                </p:cNvSpPr>
                <p:nvPr/>
              </p:nvSpPr>
              <p:spPr bwMode="auto">
                <a:xfrm flipH="1">
                  <a:off x="2176" y="2972"/>
                  <a:ext cx="136" cy="140"/>
                </a:xfrm>
                <a:custGeom>
                  <a:avLst/>
                  <a:gdLst/>
                  <a:ahLst/>
                  <a:cxnLst>
                    <a:cxn ang="0">
                      <a:pos x="0" y="0"/>
                    </a:cxn>
                    <a:cxn ang="0">
                      <a:pos x="0" y="140"/>
                    </a:cxn>
                    <a:cxn ang="0">
                      <a:pos x="136" y="140"/>
                    </a:cxn>
                    <a:cxn ang="0">
                      <a:pos x="136" y="36"/>
                    </a:cxn>
                  </a:cxnLst>
                  <a:rect l="0" t="0" r="r" b="b"/>
                  <a:pathLst>
                    <a:path w="136" h="140">
                      <a:moveTo>
                        <a:pt x="0" y="0"/>
                      </a:moveTo>
                      <a:lnTo>
                        <a:pt x="0" y="140"/>
                      </a:lnTo>
                      <a:lnTo>
                        <a:pt x="136" y="140"/>
                      </a:lnTo>
                      <a:lnTo>
                        <a:pt x="136" y="36"/>
                      </a:lnTo>
                    </a:path>
                  </a:pathLst>
                </a:custGeom>
                <a:gradFill rotWithShape="1">
                  <a:gsLst>
                    <a:gs pos="0">
                      <a:srgbClr val="008000"/>
                    </a:gs>
                    <a:gs pos="50000">
                      <a:srgbClr val="008000">
                        <a:gamma/>
                        <a:tint val="41176"/>
                        <a:invGamma/>
                      </a:srgbClr>
                    </a:gs>
                    <a:gs pos="100000">
                      <a:srgbClr val="008000"/>
                    </a:gs>
                  </a:gsLst>
                  <a:lin ang="0" scaled="1"/>
                </a:gradFill>
                <a:ln w="25400">
                  <a:solidFill>
                    <a:srgbClr val="008000"/>
                  </a:solidFill>
                  <a:round/>
                  <a:headEnd/>
                  <a:tailEnd/>
                </a:ln>
                <a:effectLst/>
              </p:spPr>
              <p:txBody>
                <a:bodyPr/>
                <a:lstStyle/>
                <a:p>
                  <a:endParaRPr lang="th-TH"/>
                </a:p>
              </p:txBody>
            </p:sp>
          </p:grpSp>
        </p:grpSp>
        <p:sp>
          <p:nvSpPr>
            <p:cNvPr id="308293" name="Freeform 69"/>
            <p:cNvSpPr>
              <a:spLocks/>
            </p:cNvSpPr>
            <p:nvPr/>
          </p:nvSpPr>
          <p:spPr bwMode="auto">
            <a:xfrm rot="5400000">
              <a:off x="2957" y="2160"/>
              <a:ext cx="280" cy="88"/>
            </a:xfrm>
            <a:custGeom>
              <a:avLst/>
              <a:gdLst/>
              <a:ahLst/>
              <a:cxnLst>
                <a:cxn ang="0">
                  <a:pos x="0" y="530"/>
                </a:cxn>
                <a:cxn ang="0">
                  <a:pos x="0" y="86"/>
                </a:cxn>
                <a:cxn ang="0">
                  <a:pos x="54" y="14"/>
                </a:cxn>
                <a:cxn ang="0">
                  <a:pos x="258" y="14"/>
                </a:cxn>
              </a:cxnLst>
              <a:rect l="0" t="0" r="r" b="b"/>
              <a:pathLst>
                <a:path w="258" h="530">
                  <a:moveTo>
                    <a:pt x="0" y="530"/>
                  </a:moveTo>
                  <a:lnTo>
                    <a:pt x="0" y="86"/>
                  </a:lnTo>
                  <a:cubicBezTo>
                    <a:pt x="9" y="0"/>
                    <a:pt x="11" y="26"/>
                    <a:pt x="54" y="14"/>
                  </a:cubicBezTo>
                  <a:lnTo>
                    <a:pt x="258" y="14"/>
                  </a:lnTo>
                </a:path>
              </a:pathLst>
            </a:custGeom>
            <a:noFill/>
            <a:ln w="25400">
              <a:solidFill>
                <a:srgbClr val="000080"/>
              </a:solidFill>
              <a:round/>
              <a:headEnd/>
              <a:tailEnd type="arrow" w="sm" len="sm"/>
            </a:ln>
            <a:effectLst/>
          </p:spPr>
          <p:txBody>
            <a:bodyPr/>
            <a:lstStyle/>
            <a:p>
              <a:endParaRPr lang="th-TH"/>
            </a:p>
          </p:txBody>
        </p:sp>
        <p:grpSp>
          <p:nvGrpSpPr>
            <p:cNvPr id="308294" name="Group 70"/>
            <p:cNvGrpSpPr>
              <a:grpSpLocks/>
            </p:cNvGrpSpPr>
            <p:nvPr/>
          </p:nvGrpSpPr>
          <p:grpSpPr bwMode="auto">
            <a:xfrm>
              <a:off x="2534" y="2119"/>
              <a:ext cx="136" cy="122"/>
              <a:chOff x="3635" y="1008"/>
              <a:chExt cx="136" cy="122"/>
            </a:xfrm>
          </p:grpSpPr>
          <p:sp>
            <p:nvSpPr>
              <p:cNvPr id="308295" name="Rectangle 71"/>
              <p:cNvSpPr>
                <a:spLocks noChangeArrowheads="1"/>
              </p:cNvSpPr>
              <p:nvPr/>
            </p:nvSpPr>
            <p:spPr bwMode="auto">
              <a:xfrm>
                <a:off x="3635" y="1008"/>
                <a:ext cx="118" cy="120"/>
              </a:xfrm>
              <a:prstGeom prst="rect">
                <a:avLst/>
              </a:prstGeom>
              <a:noFill/>
              <a:ln w="9525">
                <a:noFill/>
                <a:miter lim="800000"/>
                <a:headEnd/>
                <a:tailEnd/>
              </a:ln>
              <a:effectLst/>
            </p:spPr>
            <p:txBody>
              <a:bodyPr>
                <a:spAutoFit/>
              </a:bodyPr>
              <a:lstStyle/>
              <a:p>
                <a:pPr algn="ctr">
                  <a:lnSpc>
                    <a:spcPct val="80000"/>
                  </a:lnSpc>
                </a:pPr>
                <a:r>
                  <a:rPr lang="en-US" sz="800" b="1" i="1">
                    <a:solidFill>
                      <a:srgbClr val="3366FF"/>
                    </a:solidFill>
                    <a:latin typeface="Times New Roman" pitchFamily="18" charset="0"/>
                  </a:rPr>
                  <a:t>2</a:t>
                </a:r>
                <a:endParaRPr lang="th-TH" sz="800" b="1" i="1">
                  <a:solidFill>
                    <a:srgbClr val="3366FF"/>
                  </a:solidFill>
                  <a:latin typeface="Times New Roman" pitchFamily="18" charset="0"/>
                </a:endParaRPr>
              </a:p>
            </p:txBody>
          </p:sp>
          <p:sp>
            <p:nvSpPr>
              <p:cNvPr id="308296" name="Oval 72"/>
              <p:cNvSpPr>
                <a:spLocks noChangeArrowheads="1"/>
              </p:cNvSpPr>
              <p:nvPr/>
            </p:nvSpPr>
            <p:spPr bwMode="auto">
              <a:xfrm>
                <a:off x="3651" y="1008"/>
                <a:ext cx="120" cy="122"/>
              </a:xfrm>
              <a:prstGeom prst="ellipse">
                <a:avLst/>
              </a:prstGeom>
              <a:noFill/>
              <a:ln w="9525">
                <a:solidFill>
                  <a:schemeClr val="tx1"/>
                </a:solidFill>
                <a:round/>
                <a:headEnd/>
                <a:tailEnd/>
              </a:ln>
              <a:effectLst/>
            </p:spPr>
            <p:txBody>
              <a:bodyPr wrap="none" anchor="ctr"/>
              <a:lstStyle/>
              <a:p>
                <a:endParaRPr lang="th-TH"/>
              </a:p>
            </p:txBody>
          </p:sp>
        </p:grpSp>
        <p:grpSp>
          <p:nvGrpSpPr>
            <p:cNvPr id="308297" name="Group 73"/>
            <p:cNvGrpSpPr>
              <a:grpSpLocks/>
            </p:cNvGrpSpPr>
            <p:nvPr/>
          </p:nvGrpSpPr>
          <p:grpSpPr bwMode="auto">
            <a:xfrm>
              <a:off x="2038" y="2149"/>
              <a:ext cx="136" cy="122"/>
              <a:chOff x="3635" y="1008"/>
              <a:chExt cx="136" cy="122"/>
            </a:xfrm>
          </p:grpSpPr>
          <p:sp>
            <p:nvSpPr>
              <p:cNvPr id="308298" name="Rectangle 74"/>
              <p:cNvSpPr>
                <a:spLocks noChangeArrowheads="1"/>
              </p:cNvSpPr>
              <p:nvPr/>
            </p:nvSpPr>
            <p:spPr bwMode="auto">
              <a:xfrm>
                <a:off x="3635" y="1008"/>
                <a:ext cx="118" cy="120"/>
              </a:xfrm>
              <a:prstGeom prst="rect">
                <a:avLst/>
              </a:prstGeom>
              <a:noFill/>
              <a:ln w="9525">
                <a:noFill/>
                <a:miter lim="800000"/>
                <a:headEnd/>
                <a:tailEnd/>
              </a:ln>
              <a:effectLst/>
            </p:spPr>
            <p:txBody>
              <a:bodyPr>
                <a:spAutoFit/>
              </a:bodyPr>
              <a:lstStyle/>
              <a:p>
                <a:pPr algn="ctr">
                  <a:lnSpc>
                    <a:spcPct val="80000"/>
                  </a:lnSpc>
                </a:pPr>
                <a:r>
                  <a:rPr lang="en-US" sz="800" b="1" i="1">
                    <a:solidFill>
                      <a:srgbClr val="3366FF"/>
                    </a:solidFill>
                    <a:latin typeface="Times New Roman" pitchFamily="18" charset="0"/>
                  </a:rPr>
                  <a:t>1</a:t>
                </a:r>
                <a:endParaRPr lang="th-TH" sz="800" b="1" i="1">
                  <a:solidFill>
                    <a:srgbClr val="3366FF"/>
                  </a:solidFill>
                  <a:latin typeface="Times New Roman" pitchFamily="18" charset="0"/>
                </a:endParaRPr>
              </a:p>
            </p:txBody>
          </p:sp>
          <p:sp>
            <p:nvSpPr>
              <p:cNvPr id="308299" name="Oval 75"/>
              <p:cNvSpPr>
                <a:spLocks noChangeArrowheads="1"/>
              </p:cNvSpPr>
              <p:nvPr/>
            </p:nvSpPr>
            <p:spPr bwMode="auto">
              <a:xfrm>
                <a:off x="3651" y="1008"/>
                <a:ext cx="120" cy="122"/>
              </a:xfrm>
              <a:prstGeom prst="ellipse">
                <a:avLst/>
              </a:prstGeom>
              <a:noFill/>
              <a:ln w="9525">
                <a:solidFill>
                  <a:schemeClr val="tx1"/>
                </a:solidFill>
                <a:round/>
                <a:headEnd/>
                <a:tailEnd/>
              </a:ln>
              <a:effectLst/>
            </p:spPr>
            <p:txBody>
              <a:bodyPr wrap="none" anchor="ctr"/>
              <a:lstStyle/>
              <a:p>
                <a:endParaRPr lang="th-TH"/>
              </a:p>
            </p:txBody>
          </p:sp>
        </p:grpSp>
        <p:sp>
          <p:nvSpPr>
            <p:cNvPr id="308300" name="Line 76"/>
            <p:cNvSpPr>
              <a:spLocks noChangeShapeType="1"/>
            </p:cNvSpPr>
            <p:nvPr/>
          </p:nvSpPr>
          <p:spPr bwMode="auto">
            <a:xfrm>
              <a:off x="2006" y="2516"/>
              <a:ext cx="352" cy="0"/>
            </a:xfrm>
            <a:prstGeom prst="line">
              <a:avLst/>
            </a:prstGeom>
            <a:noFill/>
            <a:ln w="25400">
              <a:solidFill>
                <a:srgbClr val="3366FF"/>
              </a:solidFill>
              <a:round/>
              <a:headEnd/>
              <a:tailEnd type="triangle" w="med" len="med"/>
            </a:ln>
            <a:effectLst/>
          </p:spPr>
          <p:txBody>
            <a:bodyPr/>
            <a:lstStyle/>
            <a:p>
              <a:endParaRPr lang="th-TH"/>
            </a:p>
          </p:txBody>
        </p:sp>
        <p:sp>
          <p:nvSpPr>
            <p:cNvPr id="308301" name="Line 77"/>
            <p:cNvSpPr>
              <a:spLocks noChangeShapeType="1"/>
            </p:cNvSpPr>
            <p:nvPr/>
          </p:nvSpPr>
          <p:spPr bwMode="auto">
            <a:xfrm flipV="1">
              <a:off x="3485" y="2509"/>
              <a:ext cx="192" cy="2"/>
            </a:xfrm>
            <a:prstGeom prst="line">
              <a:avLst/>
            </a:prstGeom>
            <a:noFill/>
            <a:ln w="25400">
              <a:solidFill>
                <a:srgbClr val="FF0000"/>
              </a:solidFill>
              <a:round/>
              <a:headEnd/>
              <a:tailEnd type="triangle" w="med" len="med"/>
            </a:ln>
            <a:effectLst/>
          </p:spPr>
          <p:txBody>
            <a:bodyPr/>
            <a:lstStyle/>
            <a:p>
              <a:endParaRPr lang="th-TH"/>
            </a:p>
          </p:txBody>
        </p:sp>
        <p:sp>
          <p:nvSpPr>
            <p:cNvPr id="308302" name="Line 78"/>
            <p:cNvSpPr>
              <a:spLocks noChangeShapeType="1"/>
            </p:cNvSpPr>
            <p:nvPr/>
          </p:nvSpPr>
          <p:spPr bwMode="auto">
            <a:xfrm>
              <a:off x="3726" y="2508"/>
              <a:ext cx="266" cy="0"/>
            </a:xfrm>
            <a:prstGeom prst="line">
              <a:avLst/>
            </a:prstGeom>
            <a:noFill/>
            <a:ln w="25400">
              <a:solidFill>
                <a:srgbClr val="FF0000"/>
              </a:solidFill>
              <a:round/>
              <a:headEnd/>
              <a:tailEnd type="triangle" w="med" len="med"/>
            </a:ln>
            <a:effectLst/>
          </p:spPr>
          <p:txBody>
            <a:bodyPr/>
            <a:lstStyle/>
            <a:p>
              <a:endParaRPr lang="th-TH"/>
            </a:p>
          </p:txBody>
        </p:sp>
        <p:grpSp>
          <p:nvGrpSpPr>
            <p:cNvPr id="308303" name="Group 79"/>
            <p:cNvGrpSpPr>
              <a:grpSpLocks/>
            </p:cNvGrpSpPr>
            <p:nvPr/>
          </p:nvGrpSpPr>
          <p:grpSpPr bwMode="auto">
            <a:xfrm>
              <a:off x="3559" y="2303"/>
              <a:ext cx="353" cy="427"/>
              <a:chOff x="3559" y="2303"/>
              <a:chExt cx="353" cy="427"/>
            </a:xfrm>
          </p:grpSpPr>
          <p:sp>
            <p:nvSpPr>
              <p:cNvPr id="308304" name="Freeform 80"/>
              <p:cNvSpPr>
                <a:spLocks/>
              </p:cNvSpPr>
              <p:nvPr/>
            </p:nvSpPr>
            <p:spPr bwMode="auto">
              <a:xfrm>
                <a:off x="3562" y="2578"/>
                <a:ext cx="350" cy="152"/>
              </a:xfrm>
              <a:custGeom>
                <a:avLst/>
                <a:gdLst/>
                <a:ahLst/>
                <a:cxnLst>
                  <a:cxn ang="0">
                    <a:pos x="0" y="0"/>
                  </a:cxn>
                  <a:cxn ang="0">
                    <a:pos x="40" y="4"/>
                  </a:cxn>
                  <a:cxn ang="0">
                    <a:pos x="92" y="16"/>
                  </a:cxn>
                  <a:cxn ang="0">
                    <a:pos x="158" y="52"/>
                  </a:cxn>
                  <a:cxn ang="0">
                    <a:pos x="244" y="126"/>
                  </a:cxn>
                  <a:cxn ang="0">
                    <a:pos x="304" y="148"/>
                  </a:cxn>
                  <a:cxn ang="0">
                    <a:pos x="350" y="148"/>
                  </a:cxn>
                </a:cxnLst>
                <a:rect l="0" t="0" r="r" b="b"/>
                <a:pathLst>
                  <a:path w="350" h="152">
                    <a:moveTo>
                      <a:pt x="0" y="0"/>
                    </a:moveTo>
                    <a:cubicBezTo>
                      <a:pt x="12" y="0"/>
                      <a:pt x="25" y="1"/>
                      <a:pt x="40" y="4"/>
                    </a:cubicBezTo>
                    <a:cubicBezTo>
                      <a:pt x="55" y="7"/>
                      <a:pt x="72" y="8"/>
                      <a:pt x="92" y="16"/>
                    </a:cubicBezTo>
                    <a:cubicBezTo>
                      <a:pt x="112" y="24"/>
                      <a:pt x="133" y="34"/>
                      <a:pt x="158" y="52"/>
                    </a:cubicBezTo>
                    <a:cubicBezTo>
                      <a:pt x="183" y="70"/>
                      <a:pt x="220" y="110"/>
                      <a:pt x="244" y="126"/>
                    </a:cubicBezTo>
                    <a:cubicBezTo>
                      <a:pt x="268" y="142"/>
                      <a:pt x="286" y="144"/>
                      <a:pt x="304" y="148"/>
                    </a:cubicBezTo>
                    <a:cubicBezTo>
                      <a:pt x="322" y="152"/>
                      <a:pt x="336" y="150"/>
                      <a:pt x="350" y="148"/>
                    </a:cubicBezTo>
                  </a:path>
                </a:pathLst>
              </a:custGeom>
              <a:noFill/>
              <a:ln w="22225">
                <a:solidFill>
                  <a:srgbClr val="008000"/>
                </a:solidFill>
                <a:round/>
                <a:headEnd/>
                <a:tailEnd/>
              </a:ln>
              <a:effectLst/>
            </p:spPr>
            <p:txBody>
              <a:bodyPr/>
              <a:lstStyle/>
              <a:p>
                <a:endParaRPr lang="th-TH"/>
              </a:p>
            </p:txBody>
          </p:sp>
          <p:sp>
            <p:nvSpPr>
              <p:cNvPr id="308305" name="Freeform 81"/>
              <p:cNvSpPr>
                <a:spLocks/>
              </p:cNvSpPr>
              <p:nvPr/>
            </p:nvSpPr>
            <p:spPr bwMode="auto">
              <a:xfrm flipV="1">
                <a:off x="3559" y="2303"/>
                <a:ext cx="350" cy="152"/>
              </a:xfrm>
              <a:custGeom>
                <a:avLst/>
                <a:gdLst/>
                <a:ahLst/>
                <a:cxnLst>
                  <a:cxn ang="0">
                    <a:pos x="0" y="0"/>
                  </a:cxn>
                  <a:cxn ang="0">
                    <a:pos x="40" y="4"/>
                  </a:cxn>
                  <a:cxn ang="0">
                    <a:pos x="92" y="16"/>
                  </a:cxn>
                  <a:cxn ang="0">
                    <a:pos x="158" y="52"/>
                  </a:cxn>
                  <a:cxn ang="0">
                    <a:pos x="244" y="126"/>
                  </a:cxn>
                  <a:cxn ang="0">
                    <a:pos x="304" y="148"/>
                  </a:cxn>
                  <a:cxn ang="0">
                    <a:pos x="350" y="148"/>
                  </a:cxn>
                </a:cxnLst>
                <a:rect l="0" t="0" r="r" b="b"/>
                <a:pathLst>
                  <a:path w="350" h="152">
                    <a:moveTo>
                      <a:pt x="0" y="0"/>
                    </a:moveTo>
                    <a:cubicBezTo>
                      <a:pt x="12" y="0"/>
                      <a:pt x="25" y="1"/>
                      <a:pt x="40" y="4"/>
                    </a:cubicBezTo>
                    <a:cubicBezTo>
                      <a:pt x="55" y="7"/>
                      <a:pt x="72" y="8"/>
                      <a:pt x="92" y="16"/>
                    </a:cubicBezTo>
                    <a:cubicBezTo>
                      <a:pt x="112" y="24"/>
                      <a:pt x="133" y="34"/>
                      <a:pt x="158" y="52"/>
                    </a:cubicBezTo>
                    <a:cubicBezTo>
                      <a:pt x="183" y="70"/>
                      <a:pt x="220" y="110"/>
                      <a:pt x="244" y="126"/>
                    </a:cubicBezTo>
                    <a:cubicBezTo>
                      <a:pt x="268" y="142"/>
                      <a:pt x="286" y="144"/>
                      <a:pt x="304" y="148"/>
                    </a:cubicBezTo>
                    <a:cubicBezTo>
                      <a:pt x="322" y="152"/>
                      <a:pt x="336" y="150"/>
                      <a:pt x="350" y="148"/>
                    </a:cubicBezTo>
                  </a:path>
                </a:pathLst>
              </a:custGeom>
              <a:noFill/>
              <a:ln w="22225">
                <a:solidFill>
                  <a:srgbClr val="008000"/>
                </a:solidFill>
                <a:round/>
                <a:headEnd/>
                <a:tailEnd/>
              </a:ln>
              <a:effectLst/>
            </p:spPr>
            <p:txBody>
              <a:bodyPr/>
              <a:lstStyle/>
              <a:p>
                <a:endParaRPr lang="th-TH"/>
              </a:p>
            </p:txBody>
          </p:sp>
        </p:grpSp>
        <p:sp>
          <p:nvSpPr>
            <p:cNvPr id="308306" name="Line 82"/>
            <p:cNvSpPr>
              <a:spLocks noChangeShapeType="1"/>
            </p:cNvSpPr>
            <p:nvPr/>
          </p:nvSpPr>
          <p:spPr bwMode="auto">
            <a:xfrm flipV="1">
              <a:off x="3544" y="2246"/>
              <a:ext cx="0" cy="314"/>
            </a:xfrm>
            <a:prstGeom prst="line">
              <a:avLst/>
            </a:prstGeom>
            <a:noFill/>
            <a:ln w="9525">
              <a:solidFill>
                <a:schemeClr val="tx1"/>
              </a:solidFill>
              <a:round/>
              <a:headEnd/>
              <a:tailEnd/>
            </a:ln>
            <a:effectLst/>
          </p:spPr>
          <p:txBody>
            <a:bodyPr/>
            <a:lstStyle/>
            <a:p>
              <a:endParaRPr lang="th-TH"/>
            </a:p>
          </p:txBody>
        </p:sp>
        <p:sp>
          <p:nvSpPr>
            <p:cNvPr id="308307" name="Line 83"/>
            <p:cNvSpPr>
              <a:spLocks noChangeShapeType="1"/>
            </p:cNvSpPr>
            <p:nvPr/>
          </p:nvSpPr>
          <p:spPr bwMode="auto">
            <a:xfrm flipV="1">
              <a:off x="3924" y="2240"/>
              <a:ext cx="2" cy="348"/>
            </a:xfrm>
            <a:prstGeom prst="line">
              <a:avLst/>
            </a:prstGeom>
            <a:noFill/>
            <a:ln w="9525">
              <a:solidFill>
                <a:schemeClr val="tx1"/>
              </a:solidFill>
              <a:round/>
              <a:headEnd/>
              <a:tailEnd/>
            </a:ln>
            <a:effectLst/>
          </p:spPr>
          <p:txBody>
            <a:bodyPr/>
            <a:lstStyle/>
            <a:p>
              <a:endParaRPr lang="th-TH"/>
            </a:p>
          </p:txBody>
        </p:sp>
        <p:grpSp>
          <p:nvGrpSpPr>
            <p:cNvPr id="308308" name="Group 84"/>
            <p:cNvGrpSpPr>
              <a:grpSpLocks/>
            </p:cNvGrpSpPr>
            <p:nvPr/>
          </p:nvGrpSpPr>
          <p:grpSpPr bwMode="auto">
            <a:xfrm flipH="1">
              <a:off x="1994" y="2308"/>
              <a:ext cx="353" cy="427"/>
              <a:chOff x="3559" y="2303"/>
              <a:chExt cx="353" cy="427"/>
            </a:xfrm>
          </p:grpSpPr>
          <p:sp>
            <p:nvSpPr>
              <p:cNvPr id="308309" name="Freeform 85"/>
              <p:cNvSpPr>
                <a:spLocks/>
              </p:cNvSpPr>
              <p:nvPr/>
            </p:nvSpPr>
            <p:spPr bwMode="auto">
              <a:xfrm>
                <a:off x="3562" y="2578"/>
                <a:ext cx="350" cy="152"/>
              </a:xfrm>
              <a:custGeom>
                <a:avLst/>
                <a:gdLst/>
                <a:ahLst/>
                <a:cxnLst>
                  <a:cxn ang="0">
                    <a:pos x="0" y="0"/>
                  </a:cxn>
                  <a:cxn ang="0">
                    <a:pos x="40" y="4"/>
                  </a:cxn>
                  <a:cxn ang="0">
                    <a:pos x="92" y="16"/>
                  </a:cxn>
                  <a:cxn ang="0">
                    <a:pos x="158" y="52"/>
                  </a:cxn>
                  <a:cxn ang="0">
                    <a:pos x="244" y="126"/>
                  </a:cxn>
                  <a:cxn ang="0">
                    <a:pos x="304" y="148"/>
                  </a:cxn>
                  <a:cxn ang="0">
                    <a:pos x="350" y="148"/>
                  </a:cxn>
                </a:cxnLst>
                <a:rect l="0" t="0" r="r" b="b"/>
                <a:pathLst>
                  <a:path w="350" h="152">
                    <a:moveTo>
                      <a:pt x="0" y="0"/>
                    </a:moveTo>
                    <a:cubicBezTo>
                      <a:pt x="12" y="0"/>
                      <a:pt x="25" y="1"/>
                      <a:pt x="40" y="4"/>
                    </a:cubicBezTo>
                    <a:cubicBezTo>
                      <a:pt x="55" y="7"/>
                      <a:pt x="72" y="8"/>
                      <a:pt x="92" y="16"/>
                    </a:cubicBezTo>
                    <a:cubicBezTo>
                      <a:pt x="112" y="24"/>
                      <a:pt x="133" y="34"/>
                      <a:pt x="158" y="52"/>
                    </a:cubicBezTo>
                    <a:cubicBezTo>
                      <a:pt x="183" y="70"/>
                      <a:pt x="220" y="110"/>
                      <a:pt x="244" y="126"/>
                    </a:cubicBezTo>
                    <a:cubicBezTo>
                      <a:pt x="268" y="142"/>
                      <a:pt x="286" y="144"/>
                      <a:pt x="304" y="148"/>
                    </a:cubicBezTo>
                    <a:cubicBezTo>
                      <a:pt x="322" y="152"/>
                      <a:pt x="336" y="150"/>
                      <a:pt x="350" y="148"/>
                    </a:cubicBezTo>
                  </a:path>
                </a:pathLst>
              </a:custGeom>
              <a:noFill/>
              <a:ln w="22225">
                <a:solidFill>
                  <a:srgbClr val="008000"/>
                </a:solidFill>
                <a:round/>
                <a:headEnd/>
                <a:tailEnd/>
              </a:ln>
              <a:effectLst/>
            </p:spPr>
            <p:txBody>
              <a:bodyPr/>
              <a:lstStyle/>
              <a:p>
                <a:endParaRPr lang="th-TH"/>
              </a:p>
            </p:txBody>
          </p:sp>
          <p:sp>
            <p:nvSpPr>
              <p:cNvPr id="308310" name="Freeform 86"/>
              <p:cNvSpPr>
                <a:spLocks/>
              </p:cNvSpPr>
              <p:nvPr/>
            </p:nvSpPr>
            <p:spPr bwMode="auto">
              <a:xfrm flipV="1">
                <a:off x="3559" y="2303"/>
                <a:ext cx="350" cy="152"/>
              </a:xfrm>
              <a:custGeom>
                <a:avLst/>
                <a:gdLst/>
                <a:ahLst/>
                <a:cxnLst>
                  <a:cxn ang="0">
                    <a:pos x="0" y="0"/>
                  </a:cxn>
                  <a:cxn ang="0">
                    <a:pos x="40" y="4"/>
                  </a:cxn>
                  <a:cxn ang="0">
                    <a:pos x="92" y="16"/>
                  </a:cxn>
                  <a:cxn ang="0">
                    <a:pos x="158" y="52"/>
                  </a:cxn>
                  <a:cxn ang="0">
                    <a:pos x="244" y="126"/>
                  </a:cxn>
                  <a:cxn ang="0">
                    <a:pos x="304" y="148"/>
                  </a:cxn>
                  <a:cxn ang="0">
                    <a:pos x="350" y="148"/>
                  </a:cxn>
                </a:cxnLst>
                <a:rect l="0" t="0" r="r" b="b"/>
                <a:pathLst>
                  <a:path w="350" h="152">
                    <a:moveTo>
                      <a:pt x="0" y="0"/>
                    </a:moveTo>
                    <a:cubicBezTo>
                      <a:pt x="12" y="0"/>
                      <a:pt x="25" y="1"/>
                      <a:pt x="40" y="4"/>
                    </a:cubicBezTo>
                    <a:cubicBezTo>
                      <a:pt x="55" y="7"/>
                      <a:pt x="72" y="8"/>
                      <a:pt x="92" y="16"/>
                    </a:cubicBezTo>
                    <a:cubicBezTo>
                      <a:pt x="112" y="24"/>
                      <a:pt x="133" y="34"/>
                      <a:pt x="158" y="52"/>
                    </a:cubicBezTo>
                    <a:cubicBezTo>
                      <a:pt x="183" y="70"/>
                      <a:pt x="220" y="110"/>
                      <a:pt x="244" y="126"/>
                    </a:cubicBezTo>
                    <a:cubicBezTo>
                      <a:pt x="268" y="142"/>
                      <a:pt x="286" y="144"/>
                      <a:pt x="304" y="148"/>
                    </a:cubicBezTo>
                    <a:cubicBezTo>
                      <a:pt x="322" y="152"/>
                      <a:pt x="336" y="150"/>
                      <a:pt x="350" y="148"/>
                    </a:cubicBezTo>
                  </a:path>
                </a:pathLst>
              </a:custGeom>
              <a:noFill/>
              <a:ln w="22225">
                <a:solidFill>
                  <a:srgbClr val="008000"/>
                </a:solidFill>
                <a:round/>
                <a:headEnd/>
                <a:tailEnd/>
              </a:ln>
              <a:effectLst/>
            </p:spPr>
            <p:txBody>
              <a:bodyPr/>
              <a:lstStyle/>
              <a:p>
                <a:endParaRPr lang="th-TH"/>
              </a:p>
            </p:txBody>
          </p:sp>
        </p:grpSp>
        <p:sp>
          <p:nvSpPr>
            <p:cNvPr id="308311" name="Line 87"/>
            <p:cNvSpPr>
              <a:spLocks noChangeShapeType="1"/>
            </p:cNvSpPr>
            <p:nvPr/>
          </p:nvSpPr>
          <p:spPr bwMode="auto">
            <a:xfrm flipH="1" flipV="1">
              <a:off x="2111" y="2275"/>
              <a:ext cx="0" cy="314"/>
            </a:xfrm>
            <a:prstGeom prst="line">
              <a:avLst/>
            </a:prstGeom>
            <a:noFill/>
            <a:ln w="9525">
              <a:solidFill>
                <a:schemeClr val="tx1"/>
              </a:solidFill>
              <a:round/>
              <a:headEnd/>
              <a:tailEnd/>
            </a:ln>
            <a:effectLst/>
          </p:spPr>
          <p:txBody>
            <a:bodyPr/>
            <a:lstStyle/>
            <a:p>
              <a:endParaRPr lang="th-TH"/>
            </a:p>
          </p:txBody>
        </p:sp>
        <p:sp>
          <p:nvSpPr>
            <p:cNvPr id="308312" name="Text Box 88"/>
            <p:cNvSpPr txBox="1">
              <a:spLocks noChangeArrowheads="1"/>
            </p:cNvSpPr>
            <p:nvPr/>
          </p:nvSpPr>
          <p:spPr bwMode="auto">
            <a:xfrm>
              <a:off x="2308" y="2429"/>
              <a:ext cx="492" cy="144"/>
            </a:xfrm>
            <a:prstGeom prst="rect">
              <a:avLst/>
            </a:prstGeom>
            <a:noFill/>
            <a:ln w="9525">
              <a:noFill/>
              <a:miter lim="800000"/>
              <a:headEnd/>
              <a:tailEnd/>
            </a:ln>
            <a:effectLst/>
          </p:spPr>
          <p:txBody>
            <a:bodyPr>
              <a:spAutoFit/>
            </a:bodyPr>
            <a:lstStyle/>
            <a:p>
              <a:pPr algn="ctr">
                <a:spcBef>
                  <a:spcPct val="50000"/>
                </a:spcBef>
              </a:pPr>
              <a:r>
                <a:rPr lang="en-US" sz="900" i="1">
                  <a:solidFill>
                    <a:srgbClr val="3366FF"/>
                  </a:solidFill>
                  <a:latin typeface="Times New Roman" pitchFamily="18" charset="0"/>
                </a:rPr>
                <a:t>Compressor</a:t>
              </a:r>
              <a:endParaRPr lang="th-TH" sz="900" i="1">
                <a:solidFill>
                  <a:srgbClr val="3366FF"/>
                </a:solidFill>
                <a:latin typeface="Times New Roman" pitchFamily="18" charset="0"/>
              </a:endParaRPr>
            </a:p>
          </p:txBody>
        </p:sp>
        <p:grpSp>
          <p:nvGrpSpPr>
            <p:cNvPr id="308313" name="Group 89"/>
            <p:cNvGrpSpPr>
              <a:grpSpLocks/>
            </p:cNvGrpSpPr>
            <p:nvPr/>
          </p:nvGrpSpPr>
          <p:grpSpPr bwMode="auto">
            <a:xfrm>
              <a:off x="3478" y="2125"/>
              <a:ext cx="136" cy="122"/>
              <a:chOff x="3635" y="1008"/>
              <a:chExt cx="136" cy="122"/>
            </a:xfrm>
          </p:grpSpPr>
          <p:sp>
            <p:nvSpPr>
              <p:cNvPr id="308314" name="Rectangle 90"/>
              <p:cNvSpPr>
                <a:spLocks noChangeArrowheads="1"/>
              </p:cNvSpPr>
              <p:nvPr/>
            </p:nvSpPr>
            <p:spPr bwMode="auto">
              <a:xfrm>
                <a:off x="3635" y="1008"/>
                <a:ext cx="118" cy="120"/>
              </a:xfrm>
              <a:prstGeom prst="rect">
                <a:avLst/>
              </a:prstGeom>
              <a:noFill/>
              <a:ln w="9525">
                <a:noFill/>
                <a:miter lim="800000"/>
                <a:headEnd/>
                <a:tailEnd/>
              </a:ln>
              <a:effectLst/>
            </p:spPr>
            <p:txBody>
              <a:bodyPr>
                <a:spAutoFit/>
              </a:bodyPr>
              <a:lstStyle/>
              <a:p>
                <a:pPr algn="ctr">
                  <a:lnSpc>
                    <a:spcPct val="80000"/>
                  </a:lnSpc>
                </a:pPr>
                <a:r>
                  <a:rPr lang="en-US" sz="800" b="1" i="1">
                    <a:solidFill>
                      <a:srgbClr val="3366FF"/>
                    </a:solidFill>
                    <a:latin typeface="Times New Roman" pitchFamily="18" charset="0"/>
                  </a:rPr>
                  <a:t>4</a:t>
                </a:r>
                <a:endParaRPr lang="th-TH" sz="800" b="1" i="1">
                  <a:solidFill>
                    <a:srgbClr val="3366FF"/>
                  </a:solidFill>
                  <a:latin typeface="Times New Roman" pitchFamily="18" charset="0"/>
                </a:endParaRPr>
              </a:p>
            </p:txBody>
          </p:sp>
          <p:sp>
            <p:nvSpPr>
              <p:cNvPr id="308315" name="Oval 91"/>
              <p:cNvSpPr>
                <a:spLocks noChangeArrowheads="1"/>
              </p:cNvSpPr>
              <p:nvPr/>
            </p:nvSpPr>
            <p:spPr bwMode="auto">
              <a:xfrm>
                <a:off x="3651" y="1008"/>
                <a:ext cx="120" cy="122"/>
              </a:xfrm>
              <a:prstGeom prst="ellipse">
                <a:avLst/>
              </a:prstGeom>
              <a:noFill/>
              <a:ln w="9525">
                <a:solidFill>
                  <a:schemeClr val="tx1"/>
                </a:solidFill>
                <a:round/>
                <a:headEnd/>
                <a:tailEnd/>
              </a:ln>
              <a:effectLst/>
            </p:spPr>
            <p:txBody>
              <a:bodyPr wrap="none" anchor="ctr"/>
              <a:lstStyle/>
              <a:p>
                <a:endParaRPr lang="th-TH"/>
              </a:p>
            </p:txBody>
          </p:sp>
        </p:grpSp>
        <p:grpSp>
          <p:nvGrpSpPr>
            <p:cNvPr id="308316" name="Group 92"/>
            <p:cNvGrpSpPr>
              <a:grpSpLocks/>
            </p:cNvGrpSpPr>
            <p:nvPr/>
          </p:nvGrpSpPr>
          <p:grpSpPr bwMode="auto">
            <a:xfrm>
              <a:off x="3859" y="2116"/>
              <a:ext cx="136" cy="122"/>
              <a:chOff x="3635" y="1008"/>
              <a:chExt cx="136" cy="122"/>
            </a:xfrm>
          </p:grpSpPr>
          <p:sp>
            <p:nvSpPr>
              <p:cNvPr id="308317" name="Rectangle 93"/>
              <p:cNvSpPr>
                <a:spLocks noChangeArrowheads="1"/>
              </p:cNvSpPr>
              <p:nvPr/>
            </p:nvSpPr>
            <p:spPr bwMode="auto">
              <a:xfrm>
                <a:off x="3635" y="1008"/>
                <a:ext cx="118" cy="120"/>
              </a:xfrm>
              <a:prstGeom prst="rect">
                <a:avLst/>
              </a:prstGeom>
              <a:noFill/>
              <a:ln w="9525">
                <a:noFill/>
                <a:miter lim="800000"/>
                <a:headEnd/>
                <a:tailEnd/>
              </a:ln>
              <a:effectLst/>
            </p:spPr>
            <p:txBody>
              <a:bodyPr>
                <a:spAutoFit/>
              </a:bodyPr>
              <a:lstStyle/>
              <a:p>
                <a:pPr algn="ctr">
                  <a:lnSpc>
                    <a:spcPct val="80000"/>
                  </a:lnSpc>
                </a:pPr>
                <a:r>
                  <a:rPr lang="en-US" sz="800" b="1" i="1">
                    <a:solidFill>
                      <a:srgbClr val="3366FF"/>
                    </a:solidFill>
                    <a:latin typeface="Times New Roman" pitchFamily="18" charset="0"/>
                  </a:rPr>
                  <a:t>5</a:t>
                </a:r>
                <a:endParaRPr lang="th-TH" sz="800" b="1" i="1">
                  <a:solidFill>
                    <a:srgbClr val="3366FF"/>
                  </a:solidFill>
                  <a:latin typeface="Times New Roman" pitchFamily="18" charset="0"/>
                </a:endParaRPr>
              </a:p>
            </p:txBody>
          </p:sp>
          <p:sp>
            <p:nvSpPr>
              <p:cNvPr id="308318" name="Oval 94"/>
              <p:cNvSpPr>
                <a:spLocks noChangeArrowheads="1"/>
              </p:cNvSpPr>
              <p:nvPr/>
            </p:nvSpPr>
            <p:spPr bwMode="auto">
              <a:xfrm>
                <a:off x="3651" y="1008"/>
                <a:ext cx="120" cy="122"/>
              </a:xfrm>
              <a:prstGeom prst="ellipse">
                <a:avLst/>
              </a:prstGeom>
              <a:noFill/>
              <a:ln w="9525">
                <a:solidFill>
                  <a:schemeClr val="tx1"/>
                </a:solidFill>
                <a:round/>
                <a:headEnd/>
                <a:tailEnd/>
              </a:ln>
              <a:effectLst/>
            </p:spPr>
            <p:txBody>
              <a:bodyPr wrap="none" anchor="ctr"/>
              <a:lstStyle/>
              <a:p>
                <a:endParaRPr lang="th-TH"/>
              </a:p>
            </p:txBody>
          </p:sp>
        </p:grpSp>
      </p:grpSp>
      <p:grpSp>
        <p:nvGrpSpPr>
          <p:cNvPr id="308321" name="Group 97"/>
          <p:cNvGrpSpPr>
            <a:grpSpLocks/>
          </p:cNvGrpSpPr>
          <p:nvPr/>
        </p:nvGrpSpPr>
        <p:grpSpPr bwMode="auto">
          <a:xfrm>
            <a:off x="4995863" y="3438525"/>
            <a:ext cx="3030537" cy="2701925"/>
            <a:chOff x="3147" y="2166"/>
            <a:chExt cx="1909" cy="1702"/>
          </a:xfrm>
        </p:grpSpPr>
        <p:grpSp>
          <p:nvGrpSpPr>
            <p:cNvPr id="308229" name="Group 5"/>
            <p:cNvGrpSpPr>
              <a:grpSpLocks/>
            </p:cNvGrpSpPr>
            <p:nvPr/>
          </p:nvGrpSpPr>
          <p:grpSpPr bwMode="auto">
            <a:xfrm>
              <a:off x="3147" y="2166"/>
              <a:ext cx="1909" cy="1686"/>
              <a:chOff x="537" y="1000"/>
              <a:chExt cx="2191" cy="2005"/>
            </a:xfrm>
          </p:grpSpPr>
          <p:grpSp>
            <p:nvGrpSpPr>
              <p:cNvPr id="308230" name="Group 6"/>
              <p:cNvGrpSpPr>
                <a:grpSpLocks/>
              </p:cNvGrpSpPr>
              <p:nvPr/>
            </p:nvGrpSpPr>
            <p:grpSpPr bwMode="auto">
              <a:xfrm>
                <a:off x="728" y="1000"/>
                <a:ext cx="2000" cy="1696"/>
                <a:chOff x="728" y="928"/>
                <a:chExt cx="2000" cy="1696"/>
              </a:xfrm>
            </p:grpSpPr>
            <p:sp>
              <p:nvSpPr>
                <p:cNvPr id="308231" name="Line 7"/>
                <p:cNvSpPr>
                  <a:spLocks noChangeShapeType="1"/>
                </p:cNvSpPr>
                <p:nvPr/>
              </p:nvSpPr>
              <p:spPr bwMode="auto">
                <a:xfrm>
                  <a:off x="728" y="2615"/>
                  <a:ext cx="2000" cy="0"/>
                </a:xfrm>
                <a:prstGeom prst="line">
                  <a:avLst/>
                </a:prstGeom>
                <a:noFill/>
                <a:ln w="38100">
                  <a:solidFill>
                    <a:srgbClr val="666699"/>
                  </a:solidFill>
                  <a:round/>
                  <a:headEnd/>
                  <a:tailEnd type="triangle" w="med" len="med"/>
                </a:ln>
                <a:effectLst/>
              </p:spPr>
              <p:txBody>
                <a:bodyPr/>
                <a:lstStyle/>
                <a:p>
                  <a:endParaRPr lang="th-TH"/>
                </a:p>
              </p:txBody>
            </p:sp>
            <p:sp>
              <p:nvSpPr>
                <p:cNvPr id="308232" name="Line 8"/>
                <p:cNvSpPr>
                  <a:spLocks noChangeShapeType="1"/>
                </p:cNvSpPr>
                <p:nvPr/>
              </p:nvSpPr>
              <p:spPr bwMode="auto">
                <a:xfrm flipV="1">
                  <a:off x="745" y="928"/>
                  <a:ext cx="0" cy="1696"/>
                </a:xfrm>
                <a:prstGeom prst="line">
                  <a:avLst/>
                </a:prstGeom>
                <a:noFill/>
                <a:ln w="38100">
                  <a:solidFill>
                    <a:srgbClr val="666699"/>
                  </a:solidFill>
                  <a:round/>
                  <a:headEnd/>
                  <a:tailEnd type="triangle" w="med" len="med"/>
                </a:ln>
                <a:effectLst/>
              </p:spPr>
              <p:txBody>
                <a:bodyPr/>
                <a:lstStyle/>
                <a:p>
                  <a:endParaRPr lang="th-TH"/>
                </a:p>
              </p:txBody>
            </p:sp>
          </p:grpSp>
          <p:sp>
            <p:nvSpPr>
              <p:cNvPr id="308233" name="Text Box 9"/>
              <p:cNvSpPr txBox="1">
                <a:spLocks noChangeArrowheads="1"/>
              </p:cNvSpPr>
              <p:nvPr/>
            </p:nvSpPr>
            <p:spPr bwMode="auto">
              <a:xfrm>
                <a:off x="2537" y="2730"/>
                <a:ext cx="191" cy="275"/>
              </a:xfrm>
              <a:prstGeom prst="rect">
                <a:avLst/>
              </a:prstGeom>
              <a:noFill/>
              <a:ln w="9525">
                <a:noFill/>
                <a:miter lim="800000"/>
                <a:headEnd/>
                <a:tailEnd/>
              </a:ln>
              <a:effectLst/>
            </p:spPr>
            <p:txBody>
              <a:bodyPr>
                <a:spAutoFit/>
              </a:bodyPr>
              <a:lstStyle/>
              <a:p>
                <a:pPr>
                  <a:spcBef>
                    <a:spcPct val="50000"/>
                  </a:spcBef>
                </a:pPr>
                <a:r>
                  <a:rPr lang="en-US"/>
                  <a:t>s</a:t>
                </a:r>
                <a:endParaRPr lang="th-TH"/>
              </a:p>
            </p:txBody>
          </p:sp>
          <p:sp>
            <p:nvSpPr>
              <p:cNvPr id="308234" name="Text Box 10"/>
              <p:cNvSpPr txBox="1">
                <a:spLocks noChangeArrowheads="1"/>
              </p:cNvSpPr>
              <p:nvPr/>
            </p:nvSpPr>
            <p:spPr bwMode="auto">
              <a:xfrm>
                <a:off x="537" y="1000"/>
                <a:ext cx="191" cy="275"/>
              </a:xfrm>
              <a:prstGeom prst="rect">
                <a:avLst/>
              </a:prstGeom>
              <a:noFill/>
              <a:ln w="9525">
                <a:noFill/>
                <a:miter lim="800000"/>
                <a:headEnd/>
                <a:tailEnd/>
              </a:ln>
              <a:effectLst/>
            </p:spPr>
            <p:txBody>
              <a:bodyPr>
                <a:spAutoFit/>
              </a:bodyPr>
              <a:lstStyle/>
              <a:p>
                <a:pPr>
                  <a:spcBef>
                    <a:spcPct val="50000"/>
                  </a:spcBef>
                </a:pPr>
                <a:r>
                  <a:rPr lang="en-US"/>
                  <a:t>T</a:t>
                </a:r>
                <a:endParaRPr lang="th-TH"/>
              </a:p>
            </p:txBody>
          </p:sp>
        </p:grpSp>
        <p:grpSp>
          <p:nvGrpSpPr>
            <p:cNvPr id="308235" name="Group 11"/>
            <p:cNvGrpSpPr>
              <a:grpSpLocks/>
            </p:cNvGrpSpPr>
            <p:nvPr/>
          </p:nvGrpSpPr>
          <p:grpSpPr bwMode="auto">
            <a:xfrm>
              <a:off x="4119" y="3175"/>
              <a:ext cx="337" cy="291"/>
              <a:chOff x="1575" y="2599"/>
              <a:chExt cx="337" cy="291"/>
            </a:xfrm>
          </p:grpSpPr>
          <p:sp>
            <p:nvSpPr>
              <p:cNvPr id="308236" name="Rectangle 12"/>
              <p:cNvSpPr>
                <a:spLocks noChangeArrowheads="1"/>
              </p:cNvSpPr>
              <p:nvPr/>
            </p:nvSpPr>
            <p:spPr bwMode="auto">
              <a:xfrm>
                <a:off x="1575" y="2717"/>
                <a:ext cx="259" cy="173"/>
              </a:xfrm>
              <a:prstGeom prst="rect">
                <a:avLst/>
              </a:prstGeom>
              <a:noFill/>
              <a:ln w="9525" algn="ctr">
                <a:noFill/>
                <a:miter lim="800000"/>
                <a:headEnd/>
                <a:tailEnd/>
              </a:ln>
              <a:effectLst/>
            </p:spPr>
            <p:txBody>
              <a:bodyPr wrap="none">
                <a:spAutoFit/>
              </a:bodyPr>
              <a:lstStyle/>
              <a:p>
                <a:pPr algn="ctr"/>
                <a:r>
                  <a:rPr lang="en-US" sz="1200" i="1"/>
                  <a:t>q</a:t>
                </a:r>
                <a:r>
                  <a:rPr lang="en-US" sz="1200" i="1" baseline="-25000"/>
                  <a:t>out</a:t>
                </a:r>
                <a:endParaRPr lang="th-TH" sz="1200" i="1"/>
              </a:p>
            </p:txBody>
          </p:sp>
          <p:sp>
            <p:nvSpPr>
              <p:cNvPr id="308237" name="Freeform 13"/>
              <p:cNvSpPr>
                <a:spLocks/>
              </p:cNvSpPr>
              <p:nvPr/>
            </p:nvSpPr>
            <p:spPr bwMode="auto">
              <a:xfrm rot="11066530">
                <a:off x="1793" y="2599"/>
                <a:ext cx="119" cy="246"/>
              </a:xfrm>
              <a:custGeom>
                <a:avLst/>
                <a:gdLst/>
                <a:ahLst/>
                <a:cxnLst>
                  <a:cxn ang="0">
                    <a:pos x="0" y="792"/>
                  </a:cxn>
                  <a:cxn ang="0">
                    <a:pos x="24" y="640"/>
                  </a:cxn>
                  <a:cxn ang="0">
                    <a:pos x="88" y="432"/>
                  </a:cxn>
                  <a:cxn ang="0">
                    <a:pos x="184" y="248"/>
                  </a:cxn>
                  <a:cxn ang="0">
                    <a:pos x="288" y="104"/>
                  </a:cxn>
                  <a:cxn ang="0">
                    <a:pos x="206" y="64"/>
                  </a:cxn>
                  <a:cxn ang="0">
                    <a:pos x="456" y="0"/>
                  </a:cxn>
                  <a:cxn ang="0">
                    <a:pos x="503" y="202"/>
                  </a:cxn>
                  <a:cxn ang="0">
                    <a:pos x="437" y="166"/>
                  </a:cxn>
                  <a:cxn ang="0">
                    <a:pos x="404" y="229"/>
                  </a:cxn>
                  <a:cxn ang="0">
                    <a:pos x="392" y="336"/>
                  </a:cxn>
                  <a:cxn ang="0">
                    <a:pos x="392" y="472"/>
                  </a:cxn>
                  <a:cxn ang="0">
                    <a:pos x="408" y="608"/>
                  </a:cxn>
                  <a:cxn ang="0">
                    <a:pos x="432" y="672"/>
                  </a:cxn>
                  <a:cxn ang="0">
                    <a:pos x="472" y="768"/>
                  </a:cxn>
                  <a:cxn ang="0">
                    <a:pos x="504" y="808"/>
                  </a:cxn>
                  <a:cxn ang="0">
                    <a:pos x="209" y="649"/>
                  </a:cxn>
                  <a:cxn ang="0">
                    <a:pos x="0" y="792"/>
                  </a:cxn>
                </a:cxnLst>
                <a:rect l="0" t="0" r="r" b="b"/>
                <a:pathLst>
                  <a:path w="504" h="808">
                    <a:moveTo>
                      <a:pt x="0" y="792"/>
                    </a:moveTo>
                    <a:lnTo>
                      <a:pt x="24" y="640"/>
                    </a:lnTo>
                    <a:lnTo>
                      <a:pt x="88" y="432"/>
                    </a:lnTo>
                    <a:lnTo>
                      <a:pt x="184" y="248"/>
                    </a:lnTo>
                    <a:lnTo>
                      <a:pt x="288" y="104"/>
                    </a:lnTo>
                    <a:lnTo>
                      <a:pt x="206" y="64"/>
                    </a:lnTo>
                    <a:lnTo>
                      <a:pt x="456" y="0"/>
                    </a:lnTo>
                    <a:lnTo>
                      <a:pt x="503" y="202"/>
                    </a:lnTo>
                    <a:lnTo>
                      <a:pt x="437" y="166"/>
                    </a:lnTo>
                    <a:lnTo>
                      <a:pt x="404" y="229"/>
                    </a:lnTo>
                    <a:lnTo>
                      <a:pt x="392" y="336"/>
                    </a:lnTo>
                    <a:lnTo>
                      <a:pt x="392" y="472"/>
                    </a:lnTo>
                    <a:lnTo>
                      <a:pt x="408" y="608"/>
                    </a:lnTo>
                    <a:lnTo>
                      <a:pt x="432" y="672"/>
                    </a:lnTo>
                    <a:lnTo>
                      <a:pt x="472" y="768"/>
                    </a:lnTo>
                    <a:lnTo>
                      <a:pt x="504" y="808"/>
                    </a:lnTo>
                    <a:lnTo>
                      <a:pt x="209" y="649"/>
                    </a:lnTo>
                    <a:lnTo>
                      <a:pt x="0" y="792"/>
                    </a:lnTo>
                    <a:close/>
                  </a:path>
                </a:pathLst>
              </a:custGeom>
              <a:solidFill>
                <a:srgbClr val="003300">
                  <a:alpha val="60001"/>
                </a:srgbClr>
              </a:solidFill>
              <a:ln w="9525" cap="flat" cmpd="sng">
                <a:noFill/>
                <a:prstDash val="solid"/>
                <a:round/>
                <a:headEnd type="none" w="med" len="med"/>
                <a:tailEnd type="none" w="med" len="med"/>
              </a:ln>
              <a:effectLst/>
            </p:spPr>
            <p:txBody>
              <a:bodyPr/>
              <a:lstStyle/>
              <a:p>
                <a:endParaRPr lang="th-TH"/>
              </a:p>
            </p:txBody>
          </p:sp>
        </p:grpSp>
        <p:sp>
          <p:nvSpPr>
            <p:cNvPr id="308238" name="Line 14"/>
            <p:cNvSpPr>
              <a:spLocks noChangeShapeType="1"/>
            </p:cNvSpPr>
            <p:nvPr/>
          </p:nvSpPr>
          <p:spPr bwMode="auto">
            <a:xfrm flipH="1">
              <a:off x="4017" y="3269"/>
              <a:ext cx="127" cy="42"/>
            </a:xfrm>
            <a:prstGeom prst="line">
              <a:avLst/>
            </a:prstGeom>
            <a:noFill/>
            <a:ln w="38100">
              <a:solidFill>
                <a:srgbClr val="0000FF"/>
              </a:solidFill>
              <a:round/>
              <a:headEnd/>
              <a:tailEnd type="triangle" w="med" len="med"/>
            </a:ln>
            <a:effectLst/>
          </p:spPr>
          <p:txBody>
            <a:bodyPr/>
            <a:lstStyle/>
            <a:p>
              <a:endParaRPr lang="th-TH"/>
            </a:p>
          </p:txBody>
        </p:sp>
        <p:sp>
          <p:nvSpPr>
            <p:cNvPr id="308239" name="Freeform 15"/>
            <p:cNvSpPr>
              <a:spLocks/>
            </p:cNvSpPr>
            <p:nvPr/>
          </p:nvSpPr>
          <p:spPr bwMode="auto">
            <a:xfrm>
              <a:off x="3519" y="3097"/>
              <a:ext cx="1108" cy="336"/>
            </a:xfrm>
            <a:custGeom>
              <a:avLst/>
              <a:gdLst/>
              <a:ahLst/>
              <a:cxnLst>
                <a:cxn ang="0">
                  <a:pos x="0" y="594"/>
                </a:cxn>
                <a:cxn ang="0">
                  <a:pos x="309" y="478"/>
                </a:cxn>
                <a:cxn ang="0">
                  <a:pos x="655" y="313"/>
                </a:cxn>
                <a:cxn ang="0">
                  <a:pos x="921" y="160"/>
                </a:cxn>
                <a:cxn ang="0">
                  <a:pos x="1179" y="0"/>
                </a:cxn>
              </a:cxnLst>
              <a:rect l="0" t="0" r="r" b="b"/>
              <a:pathLst>
                <a:path w="1179" h="594">
                  <a:moveTo>
                    <a:pt x="0" y="594"/>
                  </a:moveTo>
                  <a:cubicBezTo>
                    <a:pt x="51" y="575"/>
                    <a:pt x="200" y="525"/>
                    <a:pt x="309" y="478"/>
                  </a:cubicBezTo>
                  <a:cubicBezTo>
                    <a:pt x="418" y="431"/>
                    <a:pt x="554" y="366"/>
                    <a:pt x="655" y="313"/>
                  </a:cubicBezTo>
                  <a:cubicBezTo>
                    <a:pt x="757" y="260"/>
                    <a:pt x="834" y="212"/>
                    <a:pt x="921" y="160"/>
                  </a:cubicBezTo>
                  <a:cubicBezTo>
                    <a:pt x="1008" y="108"/>
                    <a:pt x="1125" y="33"/>
                    <a:pt x="1179" y="0"/>
                  </a:cubicBezTo>
                </a:path>
              </a:pathLst>
            </a:custGeom>
            <a:noFill/>
            <a:ln w="38100">
              <a:solidFill>
                <a:srgbClr val="0000FF"/>
              </a:solidFill>
              <a:round/>
              <a:headEnd/>
              <a:tailEnd/>
            </a:ln>
            <a:effectLst/>
          </p:spPr>
          <p:txBody>
            <a:bodyPr/>
            <a:lstStyle/>
            <a:p>
              <a:endParaRPr lang="th-TH"/>
            </a:p>
          </p:txBody>
        </p:sp>
        <p:sp>
          <p:nvSpPr>
            <p:cNvPr id="308240" name="Freeform 16"/>
            <p:cNvSpPr>
              <a:spLocks/>
            </p:cNvSpPr>
            <p:nvPr/>
          </p:nvSpPr>
          <p:spPr bwMode="auto">
            <a:xfrm>
              <a:off x="3364" y="2950"/>
              <a:ext cx="1613" cy="507"/>
            </a:xfrm>
            <a:custGeom>
              <a:avLst/>
              <a:gdLst/>
              <a:ahLst/>
              <a:cxnLst>
                <a:cxn ang="0">
                  <a:pos x="0" y="591"/>
                </a:cxn>
                <a:cxn ang="0">
                  <a:pos x="336" y="501"/>
                </a:cxn>
                <a:cxn ang="0">
                  <a:pos x="756" y="339"/>
                </a:cxn>
                <a:cxn ang="0">
                  <a:pos x="1263" y="81"/>
                </a:cxn>
                <a:cxn ang="0">
                  <a:pos x="1401" y="0"/>
                </a:cxn>
              </a:cxnLst>
              <a:rect l="0" t="0" r="r" b="b"/>
              <a:pathLst>
                <a:path w="1401" h="591">
                  <a:moveTo>
                    <a:pt x="0" y="591"/>
                  </a:moveTo>
                  <a:cubicBezTo>
                    <a:pt x="105" y="567"/>
                    <a:pt x="210" y="543"/>
                    <a:pt x="336" y="501"/>
                  </a:cubicBezTo>
                  <a:cubicBezTo>
                    <a:pt x="462" y="459"/>
                    <a:pt x="602" y="409"/>
                    <a:pt x="756" y="339"/>
                  </a:cubicBezTo>
                  <a:cubicBezTo>
                    <a:pt x="910" y="269"/>
                    <a:pt x="1156" y="137"/>
                    <a:pt x="1263" y="81"/>
                  </a:cubicBezTo>
                  <a:cubicBezTo>
                    <a:pt x="1370" y="25"/>
                    <a:pt x="1385" y="12"/>
                    <a:pt x="1401" y="0"/>
                  </a:cubicBezTo>
                </a:path>
              </a:pathLst>
            </a:custGeom>
            <a:noFill/>
            <a:ln w="9525">
              <a:solidFill>
                <a:srgbClr val="808080"/>
              </a:solidFill>
              <a:round/>
              <a:headEnd/>
              <a:tailEnd/>
            </a:ln>
            <a:effectLst/>
          </p:spPr>
          <p:txBody>
            <a:bodyPr/>
            <a:lstStyle/>
            <a:p>
              <a:endParaRPr lang="th-TH"/>
            </a:p>
          </p:txBody>
        </p:sp>
        <p:grpSp>
          <p:nvGrpSpPr>
            <p:cNvPr id="308241" name="Group 17"/>
            <p:cNvGrpSpPr>
              <a:grpSpLocks/>
            </p:cNvGrpSpPr>
            <p:nvPr/>
          </p:nvGrpSpPr>
          <p:grpSpPr bwMode="auto">
            <a:xfrm>
              <a:off x="3365" y="2189"/>
              <a:ext cx="1453" cy="1032"/>
              <a:chOff x="821" y="1613"/>
              <a:chExt cx="1453" cy="1032"/>
            </a:xfrm>
          </p:grpSpPr>
          <p:sp>
            <p:nvSpPr>
              <p:cNvPr id="308242" name="Line 18"/>
              <p:cNvSpPr>
                <a:spLocks noChangeShapeType="1"/>
              </p:cNvSpPr>
              <p:nvPr/>
            </p:nvSpPr>
            <p:spPr bwMode="auto">
              <a:xfrm flipV="1">
                <a:off x="1591" y="2139"/>
                <a:ext cx="127" cy="98"/>
              </a:xfrm>
              <a:prstGeom prst="line">
                <a:avLst/>
              </a:prstGeom>
              <a:noFill/>
              <a:ln w="38100">
                <a:solidFill>
                  <a:srgbClr val="0000FF"/>
                </a:solidFill>
                <a:round/>
                <a:headEnd/>
                <a:tailEnd type="triangle" w="med" len="med"/>
              </a:ln>
              <a:effectLst/>
            </p:spPr>
            <p:txBody>
              <a:bodyPr/>
              <a:lstStyle/>
              <a:p>
                <a:endParaRPr lang="th-TH"/>
              </a:p>
            </p:txBody>
          </p:sp>
          <p:grpSp>
            <p:nvGrpSpPr>
              <p:cNvPr id="308243" name="Group 19"/>
              <p:cNvGrpSpPr>
                <a:grpSpLocks/>
              </p:cNvGrpSpPr>
              <p:nvPr/>
            </p:nvGrpSpPr>
            <p:grpSpPr bwMode="auto">
              <a:xfrm>
                <a:off x="821" y="1613"/>
                <a:ext cx="1453" cy="1032"/>
                <a:chOff x="932" y="1574"/>
                <a:chExt cx="1522" cy="474"/>
              </a:xfrm>
            </p:grpSpPr>
            <p:sp>
              <p:nvSpPr>
                <p:cNvPr id="308244" name="Freeform 20"/>
                <p:cNvSpPr>
                  <a:spLocks/>
                </p:cNvSpPr>
                <p:nvPr/>
              </p:nvSpPr>
              <p:spPr bwMode="auto">
                <a:xfrm>
                  <a:off x="932" y="1574"/>
                  <a:ext cx="1522" cy="474"/>
                </a:xfrm>
                <a:custGeom>
                  <a:avLst/>
                  <a:gdLst/>
                  <a:ahLst/>
                  <a:cxnLst>
                    <a:cxn ang="0">
                      <a:pos x="0" y="1022"/>
                    </a:cxn>
                    <a:cxn ang="0">
                      <a:pos x="339" y="839"/>
                    </a:cxn>
                    <a:cxn ang="0">
                      <a:pos x="669" y="560"/>
                    </a:cxn>
                    <a:cxn ang="0">
                      <a:pos x="921" y="296"/>
                    </a:cxn>
                    <a:cxn ang="0">
                      <a:pos x="1162" y="0"/>
                    </a:cxn>
                  </a:cxnLst>
                  <a:rect l="0" t="0" r="r" b="b"/>
                  <a:pathLst>
                    <a:path w="1162" h="1022">
                      <a:moveTo>
                        <a:pt x="0" y="1022"/>
                      </a:moveTo>
                      <a:cubicBezTo>
                        <a:pt x="56" y="992"/>
                        <a:pt x="228" y="916"/>
                        <a:pt x="339" y="839"/>
                      </a:cubicBezTo>
                      <a:cubicBezTo>
                        <a:pt x="450" y="762"/>
                        <a:pt x="572" y="650"/>
                        <a:pt x="669" y="560"/>
                      </a:cubicBezTo>
                      <a:cubicBezTo>
                        <a:pt x="766" y="470"/>
                        <a:pt x="839" y="389"/>
                        <a:pt x="921" y="296"/>
                      </a:cubicBezTo>
                      <a:cubicBezTo>
                        <a:pt x="1003" y="203"/>
                        <a:pt x="1112" y="62"/>
                        <a:pt x="1162" y="0"/>
                      </a:cubicBezTo>
                    </a:path>
                  </a:pathLst>
                </a:custGeom>
                <a:noFill/>
                <a:ln w="9525">
                  <a:solidFill>
                    <a:srgbClr val="808080"/>
                  </a:solidFill>
                  <a:round/>
                  <a:headEnd/>
                  <a:tailEnd/>
                </a:ln>
                <a:effectLst/>
              </p:spPr>
              <p:txBody>
                <a:bodyPr/>
                <a:lstStyle/>
                <a:p>
                  <a:endParaRPr lang="th-TH"/>
                </a:p>
              </p:txBody>
            </p:sp>
            <p:sp>
              <p:nvSpPr>
                <p:cNvPr id="308245" name="Freeform 21"/>
                <p:cNvSpPr>
                  <a:spLocks/>
                </p:cNvSpPr>
                <p:nvPr/>
              </p:nvSpPr>
              <p:spPr bwMode="auto">
                <a:xfrm>
                  <a:off x="1110" y="1663"/>
                  <a:ext cx="1143" cy="350"/>
                </a:xfrm>
                <a:custGeom>
                  <a:avLst/>
                  <a:gdLst/>
                  <a:ahLst/>
                  <a:cxnLst>
                    <a:cxn ang="0">
                      <a:pos x="0" y="1022"/>
                    </a:cxn>
                    <a:cxn ang="0">
                      <a:pos x="312" y="845"/>
                    </a:cxn>
                    <a:cxn ang="0">
                      <a:pos x="657" y="560"/>
                    </a:cxn>
                    <a:cxn ang="0">
                      <a:pos x="921" y="296"/>
                    </a:cxn>
                    <a:cxn ang="0">
                      <a:pos x="1162" y="0"/>
                    </a:cxn>
                  </a:cxnLst>
                  <a:rect l="0" t="0" r="r" b="b"/>
                  <a:pathLst>
                    <a:path w="1162" h="1022">
                      <a:moveTo>
                        <a:pt x="0" y="1022"/>
                      </a:moveTo>
                      <a:cubicBezTo>
                        <a:pt x="52" y="993"/>
                        <a:pt x="202" y="922"/>
                        <a:pt x="312" y="845"/>
                      </a:cubicBezTo>
                      <a:cubicBezTo>
                        <a:pt x="422" y="768"/>
                        <a:pt x="556" y="651"/>
                        <a:pt x="657" y="560"/>
                      </a:cubicBezTo>
                      <a:cubicBezTo>
                        <a:pt x="758" y="469"/>
                        <a:pt x="837" y="389"/>
                        <a:pt x="921" y="296"/>
                      </a:cubicBezTo>
                      <a:cubicBezTo>
                        <a:pt x="1005" y="203"/>
                        <a:pt x="1112" y="62"/>
                        <a:pt x="1162" y="0"/>
                      </a:cubicBezTo>
                    </a:path>
                  </a:pathLst>
                </a:custGeom>
                <a:noFill/>
                <a:ln w="38100">
                  <a:solidFill>
                    <a:srgbClr val="0000FF"/>
                  </a:solidFill>
                  <a:round/>
                  <a:headEnd/>
                  <a:tailEnd/>
                </a:ln>
                <a:effectLst/>
              </p:spPr>
              <p:txBody>
                <a:bodyPr/>
                <a:lstStyle/>
                <a:p>
                  <a:endParaRPr lang="th-TH"/>
                </a:p>
              </p:txBody>
            </p:sp>
          </p:grpSp>
        </p:grpSp>
        <p:grpSp>
          <p:nvGrpSpPr>
            <p:cNvPr id="308246" name="Group 22"/>
            <p:cNvGrpSpPr>
              <a:grpSpLocks/>
            </p:cNvGrpSpPr>
            <p:nvPr/>
          </p:nvGrpSpPr>
          <p:grpSpPr bwMode="auto">
            <a:xfrm>
              <a:off x="4591" y="2286"/>
              <a:ext cx="206" cy="155"/>
              <a:chOff x="4450" y="1953"/>
              <a:chExt cx="167" cy="127"/>
            </a:xfrm>
          </p:grpSpPr>
          <p:sp>
            <p:nvSpPr>
              <p:cNvPr id="308247" name="Text Box 23"/>
              <p:cNvSpPr txBox="1">
                <a:spLocks noChangeArrowheads="1"/>
              </p:cNvSpPr>
              <p:nvPr/>
            </p:nvSpPr>
            <p:spPr bwMode="auto">
              <a:xfrm>
                <a:off x="4482" y="1953"/>
                <a:ext cx="135" cy="127"/>
              </a:xfrm>
              <a:prstGeom prst="rect">
                <a:avLst/>
              </a:prstGeom>
              <a:noFill/>
              <a:ln w="9525">
                <a:noFill/>
                <a:miter lim="800000"/>
                <a:headEnd/>
                <a:tailEnd/>
              </a:ln>
              <a:effectLst/>
            </p:spPr>
            <p:txBody>
              <a:bodyPr>
                <a:spAutoFit/>
              </a:bodyPr>
              <a:lstStyle/>
              <a:p>
                <a:pPr>
                  <a:spcBef>
                    <a:spcPct val="50000"/>
                  </a:spcBef>
                </a:pPr>
                <a:r>
                  <a:rPr lang="en-US" sz="1000" i="1">
                    <a:latin typeface="Times New Roman" pitchFamily="18" charset="0"/>
                  </a:rPr>
                  <a:t>3</a:t>
                </a:r>
                <a:endParaRPr lang="th-TH" sz="1000" i="1">
                  <a:latin typeface="Times New Roman" pitchFamily="18" charset="0"/>
                </a:endParaRPr>
              </a:p>
            </p:txBody>
          </p:sp>
          <p:sp>
            <p:nvSpPr>
              <p:cNvPr id="308248" name="Oval 24"/>
              <p:cNvSpPr>
                <a:spLocks noChangeArrowheads="1"/>
              </p:cNvSpPr>
              <p:nvPr/>
            </p:nvSpPr>
            <p:spPr bwMode="auto">
              <a:xfrm>
                <a:off x="4450" y="2006"/>
                <a:ext cx="56" cy="56"/>
              </a:xfrm>
              <a:prstGeom prst="ellipse">
                <a:avLst/>
              </a:prstGeom>
              <a:solidFill>
                <a:srgbClr val="808080"/>
              </a:solidFill>
              <a:ln w="9525">
                <a:solidFill>
                  <a:schemeClr val="tx1"/>
                </a:solidFill>
                <a:round/>
                <a:headEnd/>
                <a:tailEnd/>
              </a:ln>
              <a:effectLst/>
            </p:spPr>
            <p:txBody>
              <a:bodyPr wrap="none" anchor="ctr"/>
              <a:lstStyle/>
              <a:p>
                <a:endParaRPr lang="th-TH"/>
              </a:p>
            </p:txBody>
          </p:sp>
        </p:grpSp>
        <p:sp>
          <p:nvSpPr>
            <p:cNvPr id="308249" name="Text Box 25"/>
            <p:cNvSpPr txBox="1">
              <a:spLocks noChangeArrowheads="1"/>
            </p:cNvSpPr>
            <p:nvPr/>
          </p:nvSpPr>
          <p:spPr bwMode="auto">
            <a:xfrm rot="-1916197">
              <a:off x="3916" y="2710"/>
              <a:ext cx="213" cy="135"/>
            </a:xfrm>
            <a:prstGeom prst="rect">
              <a:avLst/>
            </a:prstGeom>
            <a:noFill/>
            <a:ln w="9525">
              <a:noFill/>
              <a:miter lim="800000"/>
              <a:headEnd/>
              <a:tailEnd/>
            </a:ln>
            <a:effectLst/>
          </p:spPr>
          <p:txBody>
            <a:bodyPr>
              <a:spAutoFit/>
            </a:bodyPr>
            <a:lstStyle/>
            <a:p>
              <a:pPr>
                <a:lnSpc>
                  <a:spcPct val="80000"/>
                </a:lnSpc>
              </a:pPr>
              <a:r>
                <a:rPr lang="en-US" sz="1000" i="1">
                  <a:latin typeface="Times New Roman" pitchFamily="18" charset="0"/>
                </a:rPr>
                <a:t>P</a:t>
              </a:r>
              <a:r>
                <a:rPr lang="en-US" sz="1000" i="1" baseline="-25000">
                  <a:latin typeface="Times New Roman" pitchFamily="18" charset="0"/>
                </a:rPr>
                <a:t>2</a:t>
              </a:r>
              <a:endParaRPr lang="th-TH" sz="1000" i="1">
                <a:latin typeface="Times New Roman" pitchFamily="18" charset="0"/>
              </a:endParaRPr>
            </a:p>
          </p:txBody>
        </p:sp>
        <p:grpSp>
          <p:nvGrpSpPr>
            <p:cNvPr id="308250" name="Group 26"/>
            <p:cNvGrpSpPr>
              <a:grpSpLocks/>
            </p:cNvGrpSpPr>
            <p:nvPr/>
          </p:nvGrpSpPr>
          <p:grpSpPr bwMode="auto">
            <a:xfrm>
              <a:off x="4032" y="2250"/>
              <a:ext cx="343" cy="451"/>
              <a:chOff x="1488" y="1674"/>
              <a:chExt cx="343" cy="451"/>
            </a:xfrm>
          </p:grpSpPr>
          <p:sp>
            <p:nvSpPr>
              <p:cNvPr id="308251" name="Rectangle 27"/>
              <p:cNvSpPr>
                <a:spLocks noChangeArrowheads="1"/>
              </p:cNvSpPr>
              <p:nvPr/>
            </p:nvSpPr>
            <p:spPr bwMode="auto">
              <a:xfrm>
                <a:off x="1612" y="1724"/>
                <a:ext cx="219" cy="173"/>
              </a:xfrm>
              <a:prstGeom prst="rect">
                <a:avLst/>
              </a:prstGeom>
              <a:noFill/>
              <a:ln w="9525" algn="ctr">
                <a:noFill/>
                <a:miter lim="800000"/>
                <a:headEnd/>
                <a:tailEnd/>
              </a:ln>
              <a:effectLst/>
            </p:spPr>
            <p:txBody>
              <a:bodyPr wrap="none">
                <a:spAutoFit/>
              </a:bodyPr>
              <a:lstStyle/>
              <a:p>
                <a:pPr algn="ctr"/>
                <a:r>
                  <a:rPr lang="en-US" sz="1200" i="1"/>
                  <a:t>q</a:t>
                </a:r>
                <a:r>
                  <a:rPr lang="en-US" sz="1200" i="1" baseline="-25000"/>
                  <a:t>in</a:t>
                </a:r>
                <a:endParaRPr lang="th-TH" sz="1200" i="1"/>
              </a:p>
            </p:txBody>
          </p:sp>
          <p:sp>
            <p:nvSpPr>
              <p:cNvPr id="308252" name="Freeform 28"/>
              <p:cNvSpPr>
                <a:spLocks/>
              </p:cNvSpPr>
              <p:nvPr/>
            </p:nvSpPr>
            <p:spPr bwMode="auto">
              <a:xfrm rot="9971544" flipH="1">
                <a:off x="1488" y="1674"/>
                <a:ext cx="212" cy="451"/>
              </a:xfrm>
              <a:custGeom>
                <a:avLst/>
                <a:gdLst/>
                <a:ahLst/>
                <a:cxnLst>
                  <a:cxn ang="0">
                    <a:pos x="0" y="792"/>
                  </a:cxn>
                  <a:cxn ang="0">
                    <a:pos x="24" y="640"/>
                  </a:cxn>
                  <a:cxn ang="0">
                    <a:pos x="88" y="432"/>
                  </a:cxn>
                  <a:cxn ang="0">
                    <a:pos x="184" y="248"/>
                  </a:cxn>
                  <a:cxn ang="0">
                    <a:pos x="288" y="104"/>
                  </a:cxn>
                  <a:cxn ang="0">
                    <a:pos x="206" y="64"/>
                  </a:cxn>
                  <a:cxn ang="0">
                    <a:pos x="456" y="0"/>
                  </a:cxn>
                  <a:cxn ang="0">
                    <a:pos x="503" y="202"/>
                  </a:cxn>
                  <a:cxn ang="0">
                    <a:pos x="437" y="166"/>
                  </a:cxn>
                  <a:cxn ang="0">
                    <a:pos x="404" y="229"/>
                  </a:cxn>
                  <a:cxn ang="0">
                    <a:pos x="392" y="336"/>
                  </a:cxn>
                  <a:cxn ang="0">
                    <a:pos x="392" y="472"/>
                  </a:cxn>
                  <a:cxn ang="0">
                    <a:pos x="408" y="608"/>
                  </a:cxn>
                  <a:cxn ang="0">
                    <a:pos x="432" y="672"/>
                  </a:cxn>
                  <a:cxn ang="0">
                    <a:pos x="472" y="768"/>
                  </a:cxn>
                  <a:cxn ang="0">
                    <a:pos x="504" y="808"/>
                  </a:cxn>
                  <a:cxn ang="0">
                    <a:pos x="209" y="649"/>
                  </a:cxn>
                  <a:cxn ang="0">
                    <a:pos x="0" y="792"/>
                  </a:cxn>
                </a:cxnLst>
                <a:rect l="0" t="0" r="r" b="b"/>
                <a:pathLst>
                  <a:path w="504" h="808">
                    <a:moveTo>
                      <a:pt x="0" y="792"/>
                    </a:moveTo>
                    <a:lnTo>
                      <a:pt x="24" y="640"/>
                    </a:lnTo>
                    <a:lnTo>
                      <a:pt x="88" y="432"/>
                    </a:lnTo>
                    <a:lnTo>
                      <a:pt x="184" y="248"/>
                    </a:lnTo>
                    <a:lnTo>
                      <a:pt x="288" y="104"/>
                    </a:lnTo>
                    <a:lnTo>
                      <a:pt x="206" y="64"/>
                    </a:lnTo>
                    <a:lnTo>
                      <a:pt x="456" y="0"/>
                    </a:lnTo>
                    <a:lnTo>
                      <a:pt x="503" y="202"/>
                    </a:lnTo>
                    <a:lnTo>
                      <a:pt x="437" y="166"/>
                    </a:lnTo>
                    <a:lnTo>
                      <a:pt x="404" y="229"/>
                    </a:lnTo>
                    <a:lnTo>
                      <a:pt x="392" y="336"/>
                    </a:lnTo>
                    <a:lnTo>
                      <a:pt x="392" y="472"/>
                    </a:lnTo>
                    <a:lnTo>
                      <a:pt x="408" y="608"/>
                    </a:lnTo>
                    <a:lnTo>
                      <a:pt x="432" y="672"/>
                    </a:lnTo>
                    <a:lnTo>
                      <a:pt x="472" y="768"/>
                    </a:lnTo>
                    <a:lnTo>
                      <a:pt x="504" y="808"/>
                    </a:lnTo>
                    <a:lnTo>
                      <a:pt x="209" y="649"/>
                    </a:lnTo>
                    <a:lnTo>
                      <a:pt x="0" y="792"/>
                    </a:lnTo>
                    <a:close/>
                  </a:path>
                </a:pathLst>
              </a:custGeom>
              <a:solidFill>
                <a:srgbClr val="FF0000"/>
              </a:solidFill>
              <a:ln w="9525" cap="flat" cmpd="sng">
                <a:noFill/>
                <a:prstDash val="solid"/>
                <a:round/>
                <a:headEnd type="none" w="med" len="med"/>
                <a:tailEnd type="none" w="med" len="med"/>
              </a:ln>
              <a:effectLst/>
            </p:spPr>
            <p:txBody>
              <a:bodyPr/>
              <a:lstStyle/>
              <a:p>
                <a:endParaRPr lang="th-TH"/>
              </a:p>
            </p:txBody>
          </p:sp>
        </p:grpSp>
        <p:sp>
          <p:nvSpPr>
            <p:cNvPr id="308253" name="Line 29"/>
            <p:cNvSpPr>
              <a:spLocks noChangeShapeType="1"/>
            </p:cNvSpPr>
            <p:nvPr/>
          </p:nvSpPr>
          <p:spPr bwMode="auto">
            <a:xfrm flipV="1">
              <a:off x="3534" y="3193"/>
              <a:ext cx="0" cy="126"/>
            </a:xfrm>
            <a:prstGeom prst="line">
              <a:avLst/>
            </a:prstGeom>
            <a:noFill/>
            <a:ln w="38100">
              <a:solidFill>
                <a:srgbClr val="0000FF"/>
              </a:solidFill>
              <a:round/>
              <a:headEnd/>
              <a:tailEnd type="triangle" w="med" len="med"/>
            </a:ln>
            <a:effectLst/>
          </p:spPr>
          <p:txBody>
            <a:bodyPr/>
            <a:lstStyle/>
            <a:p>
              <a:endParaRPr lang="th-TH"/>
            </a:p>
          </p:txBody>
        </p:sp>
        <p:sp>
          <p:nvSpPr>
            <p:cNvPr id="308254" name="Line 30"/>
            <p:cNvSpPr>
              <a:spLocks noChangeShapeType="1"/>
            </p:cNvSpPr>
            <p:nvPr/>
          </p:nvSpPr>
          <p:spPr bwMode="auto">
            <a:xfrm>
              <a:off x="3531" y="3131"/>
              <a:ext cx="3" cy="312"/>
            </a:xfrm>
            <a:prstGeom prst="line">
              <a:avLst/>
            </a:prstGeom>
            <a:noFill/>
            <a:ln w="38100">
              <a:solidFill>
                <a:srgbClr val="0000FF"/>
              </a:solidFill>
              <a:round/>
              <a:headEnd/>
              <a:tailEnd/>
            </a:ln>
            <a:effectLst/>
          </p:spPr>
          <p:txBody>
            <a:bodyPr/>
            <a:lstStyle/>
            <a:p>
              <a:endParaRPr lang="th-TH"/>
            </a:p>
          </p:txBody>
        </p:sp>
        <p:sp>
          <p:nvSpPr>
            <p:cNvPr id="308255" name="Text Box 31"/>
            <p:cNvSpPr txBox="1">
              <a:spLocks noChangeArrowheads="1"/>
            </p:cNvSpPr>
            <p:nvPr/>
          </p:nvSpPr>
          <p:spPr bwMode="auto">
            <a:xfrm>
              <a:off x="3418" y="2952"/>
              <a:ext cx="189" cy="154"/>
            </a:xfrm>
            <a:prstGeom prst="rect">
              <a:avLst/>
            </a:prstGeom>
            <a:noFill/>
            <a:ln w="9525">
              <a:noFill/>
              <a:miter lim="800000"/>
              <a:headEnd/>
              <a:tailEnd/>
            </a:ln>
            <a:effectLst/>
          </p:spPr>
          <p:txBody>
            <a:bodyPr>
              <a:spAutoFit/>
            </a:bodyPr>
            <a:lstStyle/>
            <a:p>
              <a:pPr>
                <a:spcBef>
                  <a:spcPct val="50000"/>
                </a:spcBef>
              </a:pPr>
              <a:r>
                <a:rPr lang="en-US" sz="1000" i="1">
                  <a:latin typeface="Times New Roman" pitchFamily="18" charset="0"/>
                </a:rPr>
                <a:t>2</a:t>
              </a:r>
              <a:endParaRPr lang="th-TH" sz="1000" i="1">
                <a:latin typeface="Times New Roman" pitchFamily="18" charset="0"/>
              </a:endParaRPr>
            </a:p>
          </p:txBody>
        </p:sp>
        <p:sp>
          <p:nvSpPr>
            <p:cNvPr id="308256" name="Oval 32"/>
            <p:cNvSpPr>
              <a:spLocks noChangeArrowheads="1"/>
            </p:cNvSpPr>
            <p:nvPr/>
          </p:nvSpPr>
          <p:spPr bwMode="auto">
            <a:xfrm>
              <a:off x="3503" y="3107"/>
              <a:ext cx="56" cy="53"/>
            </a:xfrm>
            <a:prstGeom prst="ellipse">
              <a:avLst/>
            </a:prstGeom>
            <a:solidFill>
              <a:srgbClr val="808080"/>
            </a:solidFill>
            <a:ln w="9525">
              <a:solidFill>
                <a:schemeClr val="tx1"/>
              </a:solidFill>
              <a:round/>
              <a:headEnd/>
              <a:tailEnd/>
            </a:ln>
            <a:effectLst/>
          </p:spPr>
          <p:txBody>
            <a:bodyPr wrap="none" anchor="ctr"/>
            <a:lstStyle/>
            <a:p>
              <a:endParaRPr lang="th-TH"/>
            </a:p>
          </p:txBody>
        </p:sp>
        <p:grpSp>
          <p:nvGrpSpPr>
            <p:cNvPr id="308257" name="Group 33"/>
            <p:cNvGrpSpPr>
              <a:grpSpLocks/>
            </p:cNvGrpSpPr>
            <p:nvPr/>
          </p:nvGrpSpPr>
          <p:grpSpPr bwMode="auto">
            <a:xfrm>
              <a:off x="3385" y="3406"/>
              <a:ext cx="306" cy="462"/>
              <a:chOff x="2775" y="3140"/>
              <a:chExt cx="306" cy="462"/>
            </a:xfrm>
          </p:grpSpPr>
          <p:sp>
            <p:nvSpPr>
              <p:cNvPr id="308258" name="Line 34"/>
              <p:cNvSpPr>
                <a:spLocks noChangeShapeType="1"/>
              </p:cNvSpPr>
              <p:nvPr/>
            </p:nvSpPr>
            <p:spPr bwMode="auto">
              <a:xfrm flipV="1">
                <a:off x="2926" y="3159"/>
                <a:ext cx="3" cy="304"/>
              </a:xfrm>
              <a:prstGeom prst="line">
                <a:avLst/>
              </a:prstGeom>
              <a:noFill/>
              <a:ln w="12700">
                <a:solidFill>
                  <a:srgbClr val="FF0000"/>
                </a:solidFill>
                <a:prstDash val="dashDot"/>
                <a:round/>
                <a:headEnd/>
                <a:tailEnd/>
              </a:ln>
              <a:effectLst/>
            </p:spPr>
            <p:txBody>
              <a:bodyPr/>
              <a:lstStyle/>
              <a:p>
                <a:endParaRPr lang="th-TH"/>
              </a:p>
            </p:txBody>
          </p:sp>
          <p:sp>
            <p:nvSpPr>
              <p:cNvPr id="308259" name="Text Box 35"/>
              <p:cNvSpPr txBox="1">
                <a:spLocks noChangeArrowheads="1"/>
              </p:cNvSpPr>
              <p:nvPr/>
            </p:nvSpPr>
            <p:spPr bwMode="auto">
              <a:xfrm>
                <a:off x="2775" y="3448"/>
                <a:ext cx="306" cy="154"/>
              </a:xfrm>
              <a:prstGeom prst="rect">
                <a:avLst/>
              </a:prstGeom>
              <a:noFill/>
              <a:ln w="9525">
                <a:noFill/>
                <a:miter lim="800000"/>
                <a:headEnd/>
                <a:tailEnd/>
              </a:ln>
              <a:effectLst/>
            </p:spPr>
            <p:txBody>
              <a:bodyPr>
                <a:spAutoFit/>
              </a:bodyPr>
              <a:lstStyle/>
              <a:p>
                <a:pPr>
                  <a:spcBef>
                    <a:spcPct val="50000"/>
                  </a:spcBef>
                </a:pPr>
                <a:r>
                  <a:rPr lang="en-US" sz="1000" i="1">
                    <a:latin typeface="Times New Roman" pitchFamily="18" charset="0"/>
                  </a:rPr>
                  <a:t>s</a:t>
                </a:r>
                <a:r>
                  <a:rPr lang="en-US" sz="1000" i="1" baseline="-25000">
                    <a:latin typeface="Times New Roman" pitchFamily="18" charset="0"/>
                  </a:rPr>
                  <a:t>1</a:t>
                </a:r>
                <a:r>
                  <a:rPr lang="en-US" sz="1000" i="1">
                    <a:latin typeface="Times New Roman" pitchFamily="18" charset="0"/>
                  </a:rPr>
                  <a:t>=s</a:t>
                </a:r>
                <a:r>
                  <a:rPr lang="en-US" sz="1000" i="1" baseline="-25000">
                    <a:latin typeface="Times New Roman" pitchFamily="18" charset="0"/>
                  </a:rPr>
                  <a:t>2</a:t>
                </a:r>
                <a:endParaRPr lang="th-TH" sz="1000" i="1">
                  <a:latin typeface="Times New Roman" pitchFamily="18" charset="0"/>
                </a:endParaRPr>
              </a:p>
            </p:txBody>
          </p:sp>
          <p:sp>
            <p:nvSpPr>
              <p:cNvPr id="308260" name="Text Box 36"/>
              <p:cNvSpPr txBox="1">
                <a:spLocks noChangeArrowheads="1"/>
              </p:cNvSpPr>
              <p:nvPr/>
            </p:nvSpPr>
            <p:spPr bwMode="auto">
              <a:xfrm>
                <a:off x="2780" y="3161"/>
                <a:ext cx="135" cy="153"/>
              </a:xfrm>
              <a:prstGeom prst="rect">
                <a:avLst/>
              </a:prstGeom>
              <a:noFill/>
              <a:ln w="9525">
                <a:noFill/>
                <a:miter lim="800000"/>
                <a:headEnd/>
                <a:tailEnd/>
              </a:ln>
              <a:effectLst/>
            </p:spPr>
            <p:txBody>
              <a:bodyPr>
                <a:spAutoFit/>
              </a:bodyPr>
              <a:lstStyle/>
              <a:p>
                <a:pPr>
                  <a:spcBef>
                    <a:spcPct val="50000"/>
                  </a:spcBef>
                </a:pPr>
                <a:r>
                  <a:rPr lang="en-US" sz="1000" i="1">
                    <a:latin typeface="Times New Roman" pitchFamily="18" charset="0"/>
                  </a:rPr>
                  <a:t>1</a:t>
                </a:r>
                <a:endParaRPr lang="th-TH" sz="1000" i="1">
                  <a:latin typeface="Times New Roman" pitchFamily="18" charset="0"/>
                </a:endParaRPr>
              </a:p>
            </p:txBody>
          </p:sp>
          <p:sp>
            <p:nvSpPr>
              <p:cNvPr id="308261" name="Oval 37"/>
              <p:cNvSpPr>
                <a:spLocks noChangeArrowheads="1"/>
              </p:cNvSpPr>
              <p:nvPr/>
            </p:nvSpPr>
            <p:spPr bwMode="auto">
              <a:xfrm>
                <a:off x="2901" y="3140"/>
                <a:ext cx="56" cy="53"/>
              </a:xfrm>
              <a:prstGeom prst="ellipse">
                <a:avLst/>
              </a:prstGeom>
              <a:solidFill>
                <a:srgbClr val="808080"/>
              </a:solidFill>
              <a:ln w="9525">
                <a:solidFill>
                  <a:schemeClr val="tx1"/>
                </a:solidFill>
                <a:round/>
                <a:headEnd/>
                <a:tailEnd/>
              </a:ln>
              <a:effectLst/>
            </p:spPr>
            <p:txBody>
              <a:bodyPr wrap="none" anchor="ctr"/>
              <a:lstStyle/>
              <a:p>
                <a:endParaRPr lang="th-TH"/>
              </a:p>
            </p:txBody>
          </p:sp>
        </p:grpSp>
        <p:sp>
          <p:nvSpPr>
            <p:cNvPr id="308262" name="Line 38"/>
            <p:cNvSpPr>
              <a:spLocks noChangeShapeType="1"/>
            </p:cNvSpPr>
            <p:nvPr/>
          </p:nvSpPr>
          <p:spPr bwMode="auto">
            <a:xfrm flipV="1">
              <a:off x="4622" y="3081"/>
              <a:ext cx="3" cy="634"/>
            </a:xfrm>
            <a:prstGeom prst="line">
              <a:avLst/>
            </a:prstGeom>
            <a:noFill/>
            <a:ln w="12700">
              <a:solidFill>
                <a:srgbClr val="FF0000"/>
              </a:solidFill>
              <a:prstDash val="dashDot"/>
              <a:round/>
              <a:headEnd/>
              <a:tailEnd/>
            </a:ln>
            <a:effectLst/>
          </p:spPr>
          <p:txBody>
            <a:bodyPr/>
            <a:lstStyle/>
            <a:p>
              <a:endParaRPr lang="th-TH"/>
            </a:p>
          </p:txBody>
        </p:sp>
        <p:sp>
          <p:nvSpPr>
            <p:cNvPr id="308263" name="Text Box 39"/>
            <p:cNvSpPr txBox="1">
              <a:spLocks noChangeArrowheads="1"/>
            </p:cNvSpPr>
            <p:nvPr/>
          </p:nvSpPr>
          <p:spPr bwMode="auto">
            <a:xfrm>
              <a:off x="4405" y="3693"/>
              <a:ext cx="462" cy="154"/>
            </a:xfrm>
            <a:prstGeom prst="rect">
              <a:avLst/>
            </a:prstGeom>
            <a:noFill/>
            <a:ln w="9525">
              <a:noFill/>
              <a:miter lim="800000"/>
              <a:headEnd/>
              <a:tailEnd/>
            </a:ln>
            <a:effectLst/>
          </p:spPr>
          <p:txBody>
            <a:bodyPr>
              <a:spAutoFit/>
            </a:bodyPr>
            <a:lstStyle/>
            <a:p>
              <a:pPr>
                <a:spcBef>
                  <a:spcPct val="50000"/>
                </a:spcBef>
              </a:pPr>
              <a:r>
                <a:rPr lang="en-US" sz="1000" i="1">
                  <a:latin typeface="Times New Roman" pitchFamily="18" charset="0"/>
                </a:rPr>
                <a:t>s</a:t>
              </a:r>
              <a:r>
                <a:rPr lang="en-US" sz="1000" i="1" baseline="-25000">
                  <a:latin typeface="Times New Roman" pitchFamily="18" charset="0"/>
                </a:rPr>
                <a:t>3</a:t>
              </a:r>
              <a:r>
                <a:rPr lang="en-US" sz="1000" i="1">
                  <a:latin typeface="Times New Roman" pitchFamily="18" charset="0"/>
                </a:rPr>
                <a:t>=s</a:t>
              </a:r>
              <a:r>
                <a:rPr lang="en-US" sz="1000" i="1" baseline="-25000">
                  <a:latin typeface="Times New Roman" pitchFamily="18" charset="0"/>
                </a:rPr>
                <a:t>4</a:t>
              </a:r>
              <a:r>
                <a:rPr lang="en-US" sz="1000" i="1">
                  <a:latin typeface="Times New Roman" pitchFamily="18" charset="0"/>
                </a:rPr>
                <a:t>=s</a:t>
              </a:r>
              <a:r>
                <a:rPr lang="en-US" sz="1000" i="1" baseline="-25000">
                  <a:latin typeface="Times New Roman" pitchFamily="18" charset="0"/>
                </a:rPr>
                <a:t>5</a:t>
              </a:r>
              <a:endParaRPr lang="th-TH" sz="1000" i="1">
                <a:latin typeface="Times New Roman" pitchFamily="18" charset="0"/>
              </a:endParaRPr>
            </a:p>
          </p:txBody>
        </p:sp>
        <p:grpSp>
          <p:nvGrpSpPr>
            <p:cNvPr id="308264" name="Group 40"/>
            <p:cNvGrpSpPr>
              <a:grpSpLocks/>
            </p:cNvGrpSpPr>
            <p:nvPr/>
          </p:nvGrpSpPr>
          <p:grpSpPr bwMode="auto">
            <a:xfrm>
              <a:off x="4623" y="2396"/>
              <a:ext cx="2" cy="699"/>
              <a:chOff x="2079" y="1820"/>
              <a:chExt cx="2" cy="699"/>
            </a:xfrm>
          </p:grpSpPr>
          <p:sp>
            <p:nvSpPr>
              <p:cNvPr id="308265" name="Line 41"/>
              <p:cNvSpPr>
                <a:spLocks noChangeShapeType="1"/>
              </p:cNvSpPr>
              <p:nvPr/>
            </p:nvSpPr>
            <p:spPr bwMode="auto">
              <a:xfrm>
                <a:off x="2079" y="2126"/>
                <a:ext cx="0" cy="111"/>
              </a:xfrm>
              <a:prstGeom prst="line">
                <a:avLst/>
              </a:prstGeom>
              <a:noFill/>
              <a:ln w="38100">
                <a:solidFill>
                  <a:srgbClr val="0000FF"/>
                </a:solidFill>
                <a:round/>
                <a:headEnd/>
                <a:tailEnd type="triangle" w="med" len="med"/>
              </a:ln>
              <a:effectLst/>
            </p:spPr>
            <p:txBody>
              <a:bodyPr/>
              <a:lstStyle/>
              <a:p>
                <a:endParaRPr lang="th-TH"/>
              </a:p>
            </p:txBody>
          </p:sp>
          <p:sp>
            <p:nvSpPr>
              <p:cNvPr id="308266" name="Line 42"/>
              <p:cNvSpPr>
                <a:spLocks noChangeShapeType="1"/>
              </p:cNvSpPr>
              <p:nvPr/>
            </p:nvSpPr>
            <p:spPr bwMode="auto">
              <a:xfrm>
                <a:off x="2081" y="1820"/>
                <a:ext cx="0" cy="699"/>
              </a:xfrm>
              <a:prstGeom prst="line">
                <a:avLst/>
              </a:prstGeom>
              <a:noFill/>
              <a:ln w="38100">
                <a:solidFill>
                  <a:srgbClr val="0000FF"/>
                </a:solidFill>
                <a:round/>
                <a:headEnd/>
                <a:tailEnd/>
              </a:ln>
              <a:effectLst/>
            </p:spPr>
            <p:txBody>
              <a:bodyPr/>
              <a:lstStyle/>
              <a:p>
                <a:endParaRPr lang="th-TH"/>
              </a:p>
            </p:txBody>
          </p:sp>
        </p:grpSp>
        <p:sp>
          <p:nvSpPr>
            <p:cNvPr id="308267" name="Text Box 43"/>
            <p:cNvSpPr txBox="1">
              <a:spLocks noChangeArrowheads="1"/>
            </p:cNvSpPr>
            <p:nvPr/>
          </p:nvSpPr>
          <p:spPr bwMode="auto">
            <a:xfrm>
              <a:off x="4632" y="3106"/>
              <a:ext cx="189" cy="154"/>
            </a:xfrm>
            <a:prstGeom prst="rect">
              <a:avLst/>
            </a:prstGeom>
            <a:noFill/>
            <a:ln w="9525">
              <a:noFill/>
              <a:miter lim="800000"/>
              <a:headEnd/>
              <a:tailEnd/>
            </a:ln>
            <a:effectLst/>
          </p:spPr>
          <p:txBody>
            <a:bodyPr>
              <a:spAutoFit/>
            </a:bodyPr>
            <a:lstStyle/>
            <a:p>
              <a:pPr>
                <a:spcBef>
                  <a:spcPct val="50000"/>
                </a:spcBef>
              </a:pPr>
              <a:r>
                <a:rPr lang="en-US" sz="1000" i="1">
                  <a:latin typeface="Times New Roman" pitchFamily="18" charset="0"/>
                </a:rPr>
                <a:t>5</a:t>
              </a:r>
              <a:endParaRPr lang="th-TH" sz="1000" i="1">
                <a:latin typeface="Times New Roman" pitchFamily="18" charset="0"/>
              </a:endParaRPr>
            </a:p>
          </p:txBody>
        </p:sp>
        <p:sp>
          <p:nvSpPr>
            <p:cNvPr id="308268" name="Oval 44"/>
            <p:cNvSpPr>
              <a:spLocks noChangeArrowheads="1"/>
            </p:cNvSpPr>
            <p:nvPr/>
          </p:nvSpPr>
          <p:spPr bwMode="auto">
            <a:xfrm>
              <a:off x="4601" y="3071"/>
              <a:ext cx="56" cy="56"/>
            </a:xfrm>
            <a:prstGeom prst="ellipse">
              <a:avLst/>
            </a:prstGeom>
            <a:solidFill>
              <a:srgbClr val="808080"/>
            </a:solidFill>
            <a:ln w="9525">
              <a:solidFill>
                <a:schemeClr val="tx1"/>
              </a:solidFill>
              <a:round/>
              <a:headEnd/>
              <a:tailEnd/>
            </a:ln>
            <a:effectLst/>
          </p:spPr>
          <p:txBody>
            <a:bodyPr wrap="none" anchor="ctr"/>
            <a:lstStyle/>
            <a:p>
              <a:endParaRPr lang="th-TH"/>
            </a:p>
          </p:txBody>
        </p:sp>
        <p:sp>
          <p:nvSpPr>
            <p:cNvPr id="308269" name="Text Box 45"/>
            <p:cNvSpPr txBox="1">
              <a:spLocks noChangeArrowheads="1"/>
            </p:cNvSpPr>
            <p:nvPr/>
          </p:nvSpPr>
          <p:spPr bwMode="auto">
            <a:xfrm rot="-1157499">
              <a:off x="4097" y="3077"/>
              <a:ext cx="213" cy="135"/>
            </a:xfrm>
            <a:prstGeom prst="rect">
              <a:avLst/>
            </a:prstGeom>
            <a:noFill/>
            <a:ln w="9525">
              <a:noFill/>
              <a:miter lim="800000"/>
              <a:headEnd/>
              <a:tailEnd/>
            </a:ln>
            <a:effectLst/>
          </p:spPr>
          <p:txBody>
            <a:bodyPr>
              <a:spAutoFit/>
            </a:bodyPr>
            <a:lstStyle/>
            <a:p>
              <a:pPr>
                <a:lnSpc>
                  <a:spcPct val="80000"/>
                </a:lnSpc>
              </a:pPr>
              <a:r>
                <a:rPr lang="en-US" sz="1000" i="1">
                  <a:latin typeface="Times New Roman" pitchFamily="18" charset="0"/>
                </a:rPr>
                <a:t>P</a:t>
              </a:r>
              <a:r>
                <a:rPr lang="en-US" sz="1000" i="1" baseline="-25000">
                  <a:latin typeface="Times New Roman" pitchFamily="18" charset="0"/>
                </a:rPr>
                <a:t>1</a:t>
              </a:r>
              <a:endParaRPr lang="th-TH" sz="1000" i="1">
                <a:latin typeface="Times New Roman" pitchFamily="18" charset="0"/>
              </a:endParaRPr>
            </a:p>
          </p:txBody>
        </p:sp>
        <p:sp>
          <p:nvSpPr>
            <p:cNvPr id="308319" name="Freeform 95"/>
            <p:cNvSpPr>
              <a:spLocks/>
            </p:cNvSpPr>
            <p:nvPr/>
          </p:nvSpPr>
          <p:spPr bwMode="auto">
            <a:xfrm>
              <a:off x="3364" y="2734"/>
              <a:ext cx="1441" cy="591"/>
            </a:xfrm>
            <a:custGeom>
              <a:avLst/>
              <a:gdLst/>
              <a:ahLst/>
              <a:cxnLst>
                <a:cxn ang="0">
                  <a:pos x="0" y="591"/>
                </a:cxn>
                <a:cxn ang="0">
                  <a:pos x="336" y="501"/>
                </a:cxn>
                <a:cxn ang="0">
                  <a:pos x="756" y="339"/>
                </a:cxn>
                <a:cxn ang="0">
                  <a:pos x="1263" y="81"/>
                </a:cxn>
                <a:cxn ang="0">
                  <a:pos x="1401" y="0"/>
                </a:cxn>
              </a:cxnLst>
              <a:rect l="0" t="0" r="r" b="b"/>
              <a:pathLst>
                <a:path w="1401" h="591">
                  <a:moveTo>
                    <a:pt x="0" y="591"/>
                  </a:moveTo>
                  <a:cubicBezTo>
                    <a:pt x="105" y="567"/>
                    <a:pt x="210" y="543"/>
                    <a:pt x="336" y="501"/>
                  </a:cubicBezTo>
                  <a:cubicBezTo>
                    <a:pt x="462" y="459"/>
                    <a:pt x="602" y="409"/>
                    <a:pt x="756" y="339"/>
                  </a:cubicBezTo>
                  <a:cubicBezTo>
                    <a:pt x="910" y="269"/>
                    <a:pt x="1156" y="137"/>
                    <a:pt x="1263" y="81"/>
                  </a:cubicBezTo>
                  <a:cubicBezTo>
                    <a:pt x="1370" y="25"/>
                    <a:pt x="1385" y="12"/>
                    <a:pt x="1401" y="0"/>
                  </a:cubicBezTo>
                </a:path>
              </a:pathLst>
            </a:custGeom>
            <a:noFill/>
            <a:ln w="9525">
              <a:solidFill>
                <a:srgbClr val="808080"/>
              </a:solidFill>
              <a:round/>
              <a:headEnd/>
              <a:tailEnd/>
            </a:ln>
            <a:effectLst/>
          </p:spPr>
          <p:txBody>
            <a:bodyPr/>
            <a:lstStyle/>
            <a:p>
              <a:endParaRPr lang="th-TH"/>
            </a:p>
          </p:txBody>
        </p:sp>
        <p:sp>
          <p:nvSpPr>
            <p:cNvPr id="308320" name="Text Box 96"/>
            <p:cNvSpPr txBox="1">
              <a:spLocks noChangeArrowheads="1"/>
            </p:cNvSpPr>
            <p:nvPr/>
          </p:nvSpPr>
          <p:spPr bwMode="auto">
            <a:xfrm>
              <a:off x="4645" y="2723"/>
              <a:ext cx="189" cy="154"/>
            </a:xfrm>
            <a:prstGeom prst="rect">
              <a:avLst/>
            </a:prstGeom>
            <a:noFill/>
            <a:ln w="9525">
              <a:noFill/>
              <a:miter lim="800000"/>
              <a:headEnd/>
              <a:tailEnd/>
            </a:ln>
            <a:effectLst/>
          </p:spPr>
          <p:txBody>
            <a:bodyPr>
              <a:spAutoFit/>
            </a:bodyPr>
            <a:lstStyle/>
            <a:p>
              <a:pPr>
                <a:spcBef>
                  <a:spcPct val="50000"/>
                </a:spcBef>
              </a:pPr>
              <a:r>
                <a:rPr lang="en-US" sz="1000" i="1">
                  <a:latin typeface="Times New Roman" pitchFamily="18" charset="0"/>
                </a:rPr>
                <a:t>4</a:t>
              </a:r>
              <a:endParaRPr lang="th-TH" sz="1000" i="1">
                <a:latin typeface="Times New Roman" pitchFamily="18" charset="0"/>
              </a:endParaRPr>
            </a:p>
          </p:txBody>
        </p:sp>
      </p:grpSp>
      <p:grpSp>
        <p:nvGrpSpPr>
          <p:cNvPr id="308330" name="Group 106"/>
          <p:cNvGrpSpPr>
            <a:grpSpLocks/>
          </p:cNvGrpSpPr>
          <p:nvPr/>
        </p:nvGrpSpPr>
        <p:grpSpPr bwMode="auto">
          <a:xfrm>
            <a:off x="7302500" y="3790950"/>
            <a:ext cx="727075" cy="1131888"/>
            <a:chOff x="4600" y="2388"/>
            <a:chExt cx="458" cy="713"/>
          </a:xfrm>
        </p:grpSpPr>
        <p:sp>
          <p:nvSpPr>
            <p:cNvPr id="308329" name="Line 105"/>
            <p:cNvSpPr>
              <a:spLocks noChangeShapeType="1"/>
            </p:cNvSpPr>
            <p:nvPr/>
          </p:nvSpPr>
          <p:spPr bwMode="auto">
            <a:xfrm>
              <a:off x="4883" y="2835"/>
              <a:ext cx="2" cy="266"/>
            </a:xfrm>
            <a:prstGeom prst="line">
              <a:avLst/>
            </a:prstGeom>
            <a:noFill/>
            <a:ln w="9525">
              <a:solidFill>
                <a:srgbClr val="008000"/>
              </a:solidFill>
              <a:round/>
              <a:headEnd type="stealth" w="med" len="med"/>
              <a:tailEnd type="stealth" w="med" len="med"/>
            </a:ln>
            <a:effectLst/>
          </p:spPr>
          <p:txBody>
            <a:bodyPr/>
            <a:lstStyle/>
            <a:p>
              <a:endParaRPr lang="th-TH"/>
            </a:p>
          </p:txBody>
        </p:sp>
        <p:sp>
          <p:nvSpPr>
            <p:cNvPr id="308328" name="Line 104"/>
            <p:cNvSpPr>
              <a:spLocks noChangeShapeType="1"/>
            </p:cNvSpPr>
            <p:nvPr/>
          </p:nvSpPr>
          <p:spPr bwMode="auto">
            <a:xfrm>
              <a:off x="4880" y="2388"/>
              <a:ext cx="2" cy="442"/>
            </a:xfrm>
            <a:prstGeom prst="line">
              <a:avLst/>
            </a:prstGeom>
            <a:noFill/>
            <a:ln w="9525">
              <a:solidFill>
                <a:srgbClr val="008000"/>
              </a:solidFill>
              <a:round/>
              <a:headEnd type="stealth" w="med" len="med"/>
              <a:tailEnd type="stealth" w="med" len="med"/>
            </a:ln>
            <a:effectLst/>
          </p:spPr>
          <p:txBody>
            <a:bodyPr/>
            <a:lstStyle/>
            <a:p>
              <a:endParaRPr lang="th-TH"/>
            </a:p>
          </p:txBody>
        </p:sp>
        <p:sp>
          <p:nvSpPr>
            <p:cNvPr id="308322" name="Oval 98"/>
            <p:cNvSpPr>
              <a:spLocks noChangeArrowheads="1"/>
            </p:cNvSpPr>
            <p:nvPr/>
          </p:nvSpPr>
          <p:spPr bwMode="auto">
            <a:xfrm>
              <a:off x="4600" y="2802"/>
              <a:ext cx="56" cy="56"/>
            </a:xfrm>
            <a:prstGeom prst="ellipse">
              <a:avLst/>
            </a:prstGeom>
            <a:solidFill>
              <a:srgbClr val="FF0000"/>
            </a:solidFill>
            <a:ln w="9525">
              <a:solidFill>
                <a:schemeClr val="tx1"/>
              </a:solidFill>
              <a:round/>
              <a:headEnd/>
              <a:tailEnd/>
            </a:ln>
            <a:effectLst/>
          </p:spPr>
          <p:txBody>
            <a:bodyPr wrap="none" anchor="ctr"/>
            <a:lstStyle/>
            <a:p>
              <a:endParaRPr lang="th-TH"/>
            </a:p>
          </p:txBody>
        </p:sp>
        <p:sp>
          <p:nvSpPr>
            <p:cNvPr id="308323" name="Line 99"/>
            <p:cNvSpPr>
              <a:spLocks noChangeShapeType="1"/>
            </p:cNvSpPr>
            <p:nvPr/>
          </p:nvSpPr>
          <p:spPr bwMode="auto">
            <a:xfrm>
              <a:off x="4622" y="2388"/>
              <a:ext cx="416" cy="0"/>
            </a:xfrm>
            <a:prstGeom prst="line">
              <a:avLst/>
            </a:prstGeom>
            <a:noFill/>
            <a:ln w="9525">
              <a:solidFill>
                <a:srgbClr val="008080"/>
              </a:solidFill>
              <a:prstDash val="dash"/>
              <a:round/>
              <a:headEnd/>
              <a:tailEnd/>
            </a:ln>
            <a:effectLst/>
          </p:spPr>
          <p:txBody>
            <a:bodyPr/>
            <a:lstStyle/>
            <a:p>
              <a:endParaRPr lang="th-TH"/>
            </a:p>
          </p:txBody>
        </p:sp>
        <p:sp>
          <p:nvSpPr>
            <p:cNvPr id="308324" name="Line 100"/>
            <p:cNvSpPr>
              <a:spLocks noChangeShapeType="1"/>
            </p:cNvSpPr>
            <p:nvPr/>
          </p:nvSpPr>
          <p:spPr bwMode="auto">
            <a:xfrm>
              <a:off x="4629" y="3099"/>
              <a:ext cx="416" cy="0"/>
            </a:xfrm>
            <a:prstGeom prst="line">
              <a:avLst/>
            </a:prstGeom>
            <a:noFill/>
            <a:ln w="9525">
              <a:solidFill>
                <a:srgbClr val="008080"/>
              </a:solidFill>
              <a:prstDash val="dash"/>
              <a:round/>
              <a:headEnd/>
              <a:tailEnd/>
            </a:ln>
            <a:effectLst/>
          </p:spPr>
          <p:txBody>
            <a:bodyPr/>
            <a:lstStyle/>
            <a:p>
              <a:endParaRPr lang="th-TH"/>
            </a:p>
          </p:txBody>
        </p:sp>
        <p:sp>
          <p:nvSpPr>
            <p:cNvPr id="308325" name="Line 101"/>
            <p:cNvSpPr>
              <a:spLocks noChangeShapeType="1"/>
            </p:cNvSpPr>
            <p:nvPr/>
          </p:nvSpPr>
          <p:spPr bwMode="auto">
            <a:xfrm>
              <a:off x="4630" y="2832"/>
              <a:ext cx="416" cy="0"/>
            </a:xfrm>
            <a:prstGeom prst="line">
              <a:avLst/>
            </a:prstGeom>
            <a:noFill/>
            <a:ln w="9525">
              <a:solidFill>
                <a:srgbClr val="008080"/>
              </a:solidFill>
              <a:prstDash val="dash"/>
              <a:round/>
              <a:headEnd/>
              <a:tailEnd/>
            </a:ln>
            <a:effectLst/>
          </p:spPr>
          <p:txBody>
            <a:bodyPr/>
            <a:lstStyle/>
            <a:p>
              <a:endParaRPr lang="th-TH"/>
            </a:p>
          </p:txBody>
        </p:sp>
        <p:sp>
          <p:nvSpPr>
            <p:cNvPr id="308326" name="Text Box 102"/>
            <p:cNvSpPr txBox="1">
              <a:spLocks noChangeArrowheads="1"/>
            </p:cNvSpPr>
            <p:nvPr/>
          </p:nvSpPr>
          <p:spPr bwMode="auto">
            <a:xfrm>
              <a:off x="4708" y="2536"/>
              <a:ext cx="350" cy="144"/>
            </a:xfrm>
            <a:prstGeom prst="rect">
              <a:avLst/>
            </a:prstGeom>
            <a:solidFill>
              <a:schemeClr val="bg1"/>
            </a:solidFill>
            <a:ln w="9525">
              <a:noFill/>
              <a:miter lim="800000"/>
              <a:headEnd/>
              <a:tailEnd/>
            </a:ln>
            <a:effectLst/>
          </p:spPr>
          <p:txBody>
            <a:bodyPr>
              <a:spAutoFit/>
            </a:bodyPr>
            <a:lstStyle/>
            <a:p>
              <a:pPr>
                <a:spcBef>
                  <a:spcPct val="50000"/>
                </a:spcBef>
              </a:pPr>
              <a:r>
                <a:rPr lang="en-US" sz="900" i="1">
                  <a:solidFill>
                    <a:srgbClr val="008000"/>
                  </a:solidFill>
                  <a:latin typeface="Times New Roman" pitchFamily="18" charset="0"/>
                </a:rPr>
                <a:t>Turbine</a:t>
              </a:r>
              <a:endParaRPr lang="th-TH" sz="900" i="1">
                <a:solidFill>
                  <a:srgbClr val="008000"/>
                </a:solidFill>
                <a:latin typeface="Times New Roman" pitchFamily="18" charset="0"/>
              </a:endParaRPr>
            </a:p>
          </p:txBody>
        </p:sp>
        <p:sp>
          <p:nvSpPr>
            <p:cNvPr id="308327" name="Text Box 103"/>
            <p:cNvSpPr txBox="1">
              <a:spLocks noChangeArrowheads="1"/>
            </p:cNvSpPr>
            <p:nvPr/>
          </p:nvSpPr>
          <p:spPr bwMode="auto">
            <a:xfrm>
              <a:off x="4725" y="2901"/>
              <a:ext cx="322" cy="127"/>
            </a:xfrm>
            <a:prstGeom prst="rect">
              <a:avLst/>
            </a:prstGeom>
            <a:solidFill>
              <a:schemeClr val="bg1"/>
            </a:solidFill>
            <a:ln w="9525">
              <a:noFill/>
              <a:miter lim="800000"/>
              <a:headEnd/>
              <a:tailEnd/>
            </a:ln>
            <a:effectLst/>
          </p:spPr>
          <p:txBody>
            <a:bodyPr>
              <a:spAutoFit/>
            </a:bodyPr>
            <a:lstStyle/>
            <a:p>
              <a:pPr algn="ctr">
                <a:lnSpc>
                  <a:spcPct val="80000"/>
                </a:lnSpc>
              </a:pPr>
              <a:r>
                <a:rPr lang="en-US" sz="900" i="1">
                  <a:solidFill>
                    <a:srgbClr val="008000"/>
                  </a:solidFill>
                  <a:latin typeface="Times New Roman" pitchFamily="18" charset="0"/>
                </a:rPr>
                <a:t>Nozzle</a:t>
              </a:r>
              <a:endParaRPr lang="th-TH" sz="900" i="1">
                <a:solidFill>
                  <a:srgbClr val="008000"/>
                </a:solidFill>
                <a:latin typeface="Times New Roman" pitchFamily="18" charset="0"/>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308227">
                                            <p:txEl>
                                              <p:pRg st="0" end="0"/>
                                            </p:txEl>
                                          </p:spTgt>
                                        </p:tgtEl>
                                        <p:attrNameLst>
                                          <p:attrName>style.visibility</p:attrName>
                                        </p:attrNameLst>
                                      </p:cBhvr>
                                      <p:to>
                                        <p:strVal val="visible"/>
                                      </p:to>
                                    </p:set>
                                    <p:animEffect transition="in" filter="wipe(up)">
                                      <p:cBhvr>
                                        <p:cTn id="7" dur="1000"/>
                                        <p:tgtEl>
                                          <p:spTgt spid="308227">
                                            <p:txEl>
                                              <p:pRg st="0" end="0"/>
                                            </p:txEl>
                                          </p:spTgt>
                                        </p:tgtEl>
                                      </p:cBhvr>
                                    </p:animEffect>
                                  </p:childTnLst>
                                </p:cTn>
                              </p:par>
                            </p:childTnLst>
                          </p:cTn>
                        </p:par>
                        <p:par>
                          <p:cTn id="8" fill="hold">
                            <p:stCondLst>
                              <p:cond delay="1000"/>
                            </p:stCondLst>
                            <p:childTnLst>
                              <p:par>
                                <p:cTn id="9" presetID="22" presetClass="entr" presetSubtype="1" fill="hold" grpId="0" nodeType="afterEffect">
                                  <p:stCondLst>
                                    <p:cond delay="0"/>
                                  </p:stCondLst>
                                  <p:childTnLst>
                                    <p:set>
                                      <p:cBhvr>
                                        <p:cTn id="10" dur="1" fill="hold">
                                          <p:stCondLst>
                                            <p:cond delay="0"/>
                                          </p:stCondLst>
                                        </p:cTn>
                                        <p:tgtEl>
                                          <p:spTgt spid="308227">
                                            <p:txEl>
                                              <p:pRg st="1" end="1"/>
                                            </p:txEl>
                                          </p:spTgt>
                                        </p:tgtEl>
                                        <p:attrNameLst>
                                          <p:attrName>style.visibility</p:attrName>
                                        </p:attrNameLst>
                                      </p:cBhvr>
                                      <p:to>
                                        <p:strVal val="visible"/>
                                      </p:to>
                                    </p:set>
                                    <p:animEffect transition="in" filter="wipe(up)">
                                      <p:cBhvr>
                                        <p:cTn id="11" dur="1000"/>
                                        <p:tgtEl>
                                          <p:spTgt spid="308227">
                                            <p:txEl>
                                              <p:pRg st="1" end="1"/>
                                            </p:txEl>
                                          </p:spTgt>
                                        </p:tgtEl>
                                      </p:cBhvr>
                                    </p:animEffect>
                                  </p:childTnLst>
                                </p:cTn>
                              </p:par>
                            </p:childTnLst>
                          </p:cTn>
                        </p:par>
                        <p:par>
                          <p:cTn id="12" fill="hold">
                            <p:stCondLst>
                              <p:cond delay="2000"/>
                            </p:stCondLst>
                            <p:childTnLst>
                              <p:par>
                                <p:cTn id="13" presetID="22" presetClass="entr" presetSubtype="1" fill="hold" grpId="0" nodeType="afterEffect">
                                  <p:stCondLst>
                                    <p:cond delay="0"/>
                                  </p:stCondLst>
                                  <p:childTnLst>
                                    <p:set>
                                      <p:cBhvr>
                                        <p:cTn id="14" dur="1" fill="hold">
                                          <p:stCondLst>
                                            <p:cond delay="0"/>
                                          </p:stCondLst>
                                        </p:cTn>
                                        <p:tgtEl>
                                          <p:spTgt spid="308227">
                                            <p:txEl>
                                              <p:pRg st="2" end="2"/>
                                            </p:txEl>
                                          </p:spTgt>
                                        </p:tgtEl>
                                        <p:attrNameLst>
                                          <p:attrName>style.visibility</p:attrName>
                                        </p:attrNameLst>
                                      </p:cBhvr>
                                      <p:to>
                                        <p:strVal val="visible"/>
                                      </p:to>
                                    </p:set>
                                    <p:animEffect transition="in" filter="wipe(up)">
                                      <p:cBhvr>
                                        <p:cTn id="15" dur="1000"/>
                                        <p:tgtEl>
                                          <p:spTgt spid="308227">
                                            <p:txEl>
                                              <p:pRg st="2" end="2"/>
                                            </p:txEl>
                                          </p:spTgt>
                                        </p:tgtEl>
                                      </p:cBhvr>
                                    </p:animEffect>
                                  </p:childTnLst>
                                </p:cTn>
                              </p:par>
                            </p:childTnLst>
                          </p:cTn>
                        </p:par>
                        <p:par>
                          <p:cTn id="16" fill="hold">
                            <p:stCondLst>
                              <p:cond delay="3000"/>
                            </p:stCondLst>
                            <p:childTnLst>
                              <p:par>
                                <p:cTn id="17" presetID="22" presetClass="entr" presetSubtype="1" fill="hold" grpId="0" nodeType="afterEffect">
                                  <p:stCondLst>
                                    <p:cond delay="0"/>
                                  </p:stCondLst>
                                  <p:childTnLst>
                                    <p:set>
                                      <p:cBhvr>
                                        <p:cTn id="18" dur="1" fill="hold">
                                          <p:stCondLst>
                                            <p:cond delay="0"/>
                                          </p:stCondLst>
                                        </p:cTn>
                                        <p:tgtEl>
                                          <p:spTgt spid="308227">
                                            <p:txEl>
                                              <p:pRg st="3" end="3"/>
                                            </p:txEl>
                                          </p:spTgt>
                                        </p:tgtEl>
                                        <p:attrNameLst>
                                          <p:attrName>style.visibility</p:attrName>
                                        </p:attrNameLst>
                                      </p:cBhvr>
                                      <p:to>
                                        <p:strVal val="visible"/>
                                      </p:to>
                                    </p:set>
                                    <p:animEffect transition="in" filter="wipe(up)">
                                      <p:cBhvr>
                                        <p:cTn id="19" dur="1000"/>
                                        <p:tgtEl>
                                          <p:spTgt spid="308227">
                                            <p:txEl>
                                              <p:pRg st="3" end="3"/>
                                            </p:txEl>
                                          </p:spTgt>
                                        </p:tgtEl>
                                      </p:cBhvr>
                                    </p:animEffect>
                                  </p:childTnLst>
                                </p:cTn>
                              </p:par>
                            </p:childTnLst>
                          </p:cTn>
                        </p:par>
                        <p:par>
                          <p:cTn id="20" fill="hold">
                            <p:stCondLst>
                              <p:cond delay="4000"/>
                            </p:stCondLst>
                            <p:childTnLst>
                              <p:par>
                                <p:cTn id="21" presetID="20" presetClass="entr" presetSubtype="0" fill="hold" nodeType="afterEffect">
                                  <p:stCondLst>
                                    <p:cond delay="0"/>
                                  </p:stCondLst>
                                  <p:childTnLst>
                                    <p:set>
                                      <p:cBhvr>
                                        <p:cTn id="22" dur="1" fill="hold">
                                          <p:stCondLst>
                                            <p:cond delay="0"/>
                                          </p:stCondLst>
                                        </p:cTn>
                                        <p:tgtEl>
                                          <p:spTgt spid="308270"/>
                                        </p:tgtEl>
                                        <p:attrNameLst>
                                          <p:attrName>style.visibility</p:attrName>
                                        </p:attrNameLst>
                                      </p:cBhvr>
                                      <p:to>
                                        <p:strVal val="visible"/>
                                      </p:to>
                                    </p:set>
                                    <p:animEffect transition="in" filter="wedge">
                                      <p:cBhvr>
                                        <p:cTn id="23" dur="1000"/>
                                        <p:tgtEl>
                                          <p:spTgt spid="308270"/>
                                        </p:tgtEl>
                                      </p:cBhvr>
                                    </p:animEffect>
                                  </p:childTnLst>
                                </p:cTn>
                              </p:par>
                            </p:childTnLst>
                          </p:cTn>
                        </p:par>
                        <p:par>
                          <p:cTn id="24" fill="hold">
                            <p:stCondLst>
                              <p:cond delay="5000"/>
                            </p:stCondLst>
                            <p:childTnLst>
                              <p:par>
                                <p:cTn id="25" presetID="22" presetClass="entr" presetSubtype="8" fill="hold" nodeType="afterEffect">
                                  <p:stCondLst>
                                    <p:cond delay="0"/>
                                  </p:stCondLst>
                                  <p:childTnLst>
                                    <p:set>
                                      <p:cBhvr>
                                        <p:cTn id="26" dur="1" fill="hold">
                                          <p:stCondLst>
                                            <p:cond delay="0"/>
                                          </p:stCondLst>
                                        </p:cTn>
                                        <p:tgtEl>
                                          <p:spTgt spid="308321"/>
                                        </p:tgtEl>
                                        <p:attrNameLst>
                                          <p:attrName>style.visibility</p:attrName>
                                        </p:attrNameLst>
                                      </p:cBhvr>
                                      <p:to>
                                        <p:strVal val="visible"/>
                                      </p:to>
                                    </p:set>
                                    <p:animEffect transition="in" filter="wipe(left)">
                                      <p:cBhvr>
                                        <p:cTn id="27" dur="1000"/>
                                        <p:tgtEl>
                                          <p:spTgt spid="308321"/>
                                        </p:tgtEl>
                                      </p:cBhvr>
                                    </p:animEffect>
                                  </p:childTnLst>
                                </p:cTn>
                              </p:par>
                            </p:childTnLst>
                          </p:cTn>
                        </p:par>
                        <p:par>
                          <p:cTn id="28" fill="hold">
                            <p:stCondLst>
                              <p:cond delay="6000"/>
                            </p:stCondLst>
                            <p:childTnLst>
                              <p:par>
                                <p:cTn id="29" presetID="22" presetClass="entr" presetSubtype="1" fill="hold" nodeType="afterEffect">
                                  <p:stCondLst>
                                    <p:cond delay="0"/>
                                  </p:stCondLst>
                                  <p:childTnLst>
                                    <p:set>
                                      <p:cBhvr>
                                        <p:cTn id="30" dur="1" fill="hold">
                                          <p:stCondLst>
                                            <p:cond delay="0"/>
                                          </p:stCondLst>
                                        </p:cTn>
                                        <p:tgtEl>
                                          <p:spTgt spid="308330"/>
                                        </p:tgtEl>
                                        <p:attrNameLst>
                                          <p:attrName>style.visibility</p:attrName>
                                        </p:attrNameLst>
                                      </p:cBhvr>
                                      <p:to>
                                        <p:strVal val="visible"/>
                                      </p:to>
                                    </p:set>
                                    <p:animEffect transition="in" filter="wipe(up)">
                                      <p:cBhvr>
                                        <p:cTn id="31" dur="1000"/>
                                        <p:tgtEl>
                                          <p:spTgt spid="3083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8227"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5"/>
          <p:cNvSpPr>
            <a:spLocks noGrp="1"/>
          </p:cNvSpPr>
          <p:nvPr>
            <p:ph type="ftr" sz="quarter" idx="11"/>
          </p:nvPr>
        </p:nvSpPr>
        <p:spPr/>
        <p:txBody>
          <a:bodyPr/>
          <a:lstStyle/>
          <a:p>
            <a:r>
              <a:rPr lang="en-US"/>
              <a:t>รศ.ดร.สมหมาย ปรีเปรม</a:t>
            </a:r>
            <a:endParaRPr lang="th-TH"/>
          </a:p>
        </p:txBody>
      </p:sp>
      <p:pic>
        <p:nvPicPr>
          <p:cNvPr id="267270" name="Picture 6" descr="GasTurbine01"/>
          <p:cNvPicPr>
            <a:picLocks noChangeAspect="1" noChangeArrowheads="1"/>
          </p:cNvPicPr>
          <p:nvPr>
            <p:ph sz="half" idx="2"/>
          </p:nvPr>
        </p:nvPicPr>
        <p:blipFill>
          <a:blip r:embed="rId2" cstate="print"/>
          <a:srcRect/>
          <a:stretch>
            <a:fillRect/>
          </a:stretch>
        </p:blipFill>
        <p:spPr>
          <a:xfrm>
            <a:off x="4962525" y="3989388"/>
            <a:ext cx="3771900" cy="2047875"/>
          </a:xfrm>
          <a:noFill/>
          <a:ln/>
        </p:spPr>
      </p:pic>
      <p:sp>
        <p:nvSpPr>
          <p:cNvPr id="267266" name="Rectangle 2"/>
          <p:cNvSpPr>
            <a:spLocks noGrp="1" noChangeArrowheads="1"/>
          </p:cNvSpPr>
          <p:nvPr>
            <p:ph type="title"/>
          </p:nvPr>
        </p:nvSpPr>
        <p:spPr/>
        <p:txBody>
          <a:bodyPr/>
          <a:lstStyle/>
          <a:p>
            <a:r>
              <a:rPr lang="en-US"/>
              <a:t>Brayton Cycle</a:t>
            </a:r>
            <a:endParaRPr lang="th-TH"/>
          </a:p>
        </p:txBody>
      </p:sp>
      <p:sp>
        <p:nvSpPr>
          <p:cNvPr id="267267" name="Rectangle 3"/>
          <p:cNvSpPr>
            <a:spLocks noGrp="1" noChangeArrowheads="1"/>
          </p:cNvSpPr>
          <p:nvPr>
            <p:ph type="body" sz="half" idx="1"/>
          </p:nvPr>
        </p:nvSpPr>
        <p:spPr>
          <a:xfrm>
            <a:off x="501650" y="1905000"/>
            <a:ext cx="4381500" cy="4038600"/>
          </a:xfrm>
        </p:spPr>
        <p:txBody>
          <a:bodyPr/>
          <a:lstStyle/>
          <a:p>
            <a:r>
              <a:rPr lang="en-US" sz="2700"/>
              <a:t>First propose by George Brayton, 1870</a:t>
            </a:r>
          </a:p>
          <a:p>
            <a:r>
              <a:rPr lang="en-US" sz="2700"/>
              <a:t>It is Ideal Cycle of</a:t>
            </a:r>
          </a:p>
          <a:p>
            <a:pPr lvl="1"/>
            <a:r>
              <a:rPr lang="en-US" sz="2200"/>
              <a:t>Gas Turbine Power Plant</a:t>
            </a:r>
          </a:p>
          <a:p>
            <a:pPr lvl="1"/>
            <a:r>
              <a:rPr lang="en-US" sz="2200"/>
              <a:t>Gas Turbine Engine</a:t>
            </a:r>
          </a:p>
          <a:p>
            <a:pPr lvl="2"/>
            <a:r>
              <a:rPr lang="en-US" sz="2000"/>
              <a:t>Turbojet</a:t>
            </a:r>
          </a:p>
          <a:p>
            <a:pPr lvl="2"/>
            <a:r>
              <a:rPr lang="en-US" sz="2000"/>
              <a:t>Turbofan</a:t>
            </a:r>
          </a:p>
          <a:p>
            <a:pPr lvl="2"/>
            <a:r>
              <a:rPr lang="en-US" sz="2000"/>
              <a:t>Turboprop</a:t>
            </a:r>
            <a:endParaRPr lang="th-TH" sz="2000"/>
          </a:p>
        </p:txBody>
      </p:sp>
      <p:pic>
        <p:nvPicPr>
          <p:cNvPr id="267269" name="Picture 5" descr="BraytonPower"/>
          <p:cNvPicPr>
            <a:picLocks noChangeAspect="1" noChangeArrowheads="1"/>
          </p:cNvPicPr>
          <p:nvPr/>
        </p:nvPicPr>
        <p:blipFill>
          <a:blip r:embed="rId3" cstate="print"/>
          <a:srcRect/>
          <a:stretch>
            <a:fillRect/>
          </a:stretch>
        </p:blipFill>
        <p:spPr bwMode="auto">
          <a:xfrm>
            <a:off x="5510213" y="2266950"/>
            <a:ext cx="2628900" cy="158115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267267">
                                            <p:txEl>
                                              <p:pRg st="0" end="0"/>
                                            </p:txEl>
                                          </p:spTgt>
                                        </p:tgtEl>
                                        <p:attrNameLst>
                                          <p:attrName>style.visibility</p:attrName>
                                        </p:attrNameLst>
                                      </p:cBhvr>
                                      <p:to>
                                        <p:strVal val="visible"/>
                                      </p:to>
                                    </p:set>
                                    <p:animEffect transition="in" filter="wipe(up)">
                                      <p:cBhvr>
                                        <p:cTn id="7" dur="500"/>
                                        <p:tgtEl>
                                          <p:spTgt spid="267267">
                                            <p:txEl>
                                              <p:pRg st="0" end="0"/>
                                            </p:txEl>
                                          </p:spTgt>
                                        </p:tgtEl>
                                      </p:cBhvr>
                                    </p:animEffect>
                                  </p:childTnLst>
                                </p:cTn>
                              </p:par>
                            </p:childTnLst>
                          </p:cTn>
                        </p:par>
                        <p:par>
                          <p:cTn id="8" fill="hold">
                            <p:stCondLst>
                              <p:cond delay="500"/>
                            </p:stCondLst>
                            <p:childTnLst>
                              <p:par>
                                <p:cTn id="9" presetID="22" presetClass="entr" presetSubtype="1" fill="hold" grpId="0" nodeType="afterEffect">
                                  <p:stCondLst>
                                    <p:cond delay="0"/>
                                  </p:stCondLst>
                                  <p:childTnLst>
                                    <p:set>
                                      <p:cBhvr>
                                        <p:cTn id="10" dur="1" fill="hold">
                                          <p:stCondLst>
                                            <p:cond delay="0"/>
                                          </p:stCondLst>
                                        </p:cTn>
                                        <p:tgtEl>
                                          <p:spTgt spid="267267">
                                            <p:txEl>
                                              <p:pRg st="1" end="1"/>
                                            </p:txEl>
                                          </p:spTgt>
                                        </p:tgtEl>
                                        <p:attrNameLst>
                                          <p:attrName>style.visibility</p:attrName>
                                        </p:attrNameLst>
                                      </p:cBhvr>
                                      <p:to>
                                        <p:strVal val="visible"/>
                                      </p:to>
                                    </p:set>
                                    <p:animEffect transition="in" filter="wipe(up)">
                                      <p:cBhvr>
                                        <p:cTn id="11" dur="500"/>
                                        <p:tgtEl>
                                          <p:spTgt spid="267267">
                                            <p:txEl>
                                              <p:pRg st="1" end="1"/>
                                            </p:txEl>
                                          </p:spTgt>
                                        </p:tgtEl>
                                      </p:cBhvr>
                                    </p:animEffect>
                                  </p:childTnLst>
                                </p:cTn>
                              </p:par>
                            </p:childTnLst>
                          </p:cTn>
                        </p:par>
                        <p:par>
                          <p:cTn id="12" fill="hold">
                            <p:stCondLst>
                              <p:cond delay="1000"/>
                            </p:stCondLst>
                            <p:childTnLst>
                              <p:par>
                                <p:cTn id="13" presetID="22" presetClass="entr" presetSubtype="1" fill="hold" grpId="0" nodeType="afterEffect">
                                  <p:stCondLst>
                                    <p:cond delay="0"/>
                                  </p:stCondLst>
                                  <p:childTnLst>
                                    <p:set>
                                      <p:cBhvr>
                                        <p:cTn id="14" dur="1" fill="hold">
                                          <p:stCondLst>
                                            <p:cond delay="0"/>
                                          </p:stCondLst>
                                        </p:cTn>
                                        <p:tgtEl>
                                          <p:spTgt spid="267267">
                                            <p:txEl>
                                              <p:pRg st="2" end="2"/>
                                            </p:txEl>
                                          </p:spTgt>
                                        </p:tgtEl>
                                        <p:attrNameLst>
                                          <p:attrName>style.visibility</p:attrName>
                                        </p:attrNameLst>
                                      </p:cBhvr>
                                      <p:to>
                                        <p:strVal val="visible"/>
                                      </p:to>
                                    </p:set>
                                    <p:animEffect transition="in" filter="wipe(up)">
                                      <p:cBhvr>
                                        <p:cTn id="15" dur="500"/>
                                        <p:tgtEl>
                                          <p:spTgt spid="267267">
                                            <p:txEl>
                                              <p:pRg st="2" end="2"/>
                                            </p:txEl>
                                          </p:spTgt>
                                        </p:tgtEl>
                                      </p:cBhvr>
                                    </p:animEffect>
                                  </p:childTnLst>
                                </p:cTn>
                              </p:par>
                            </p:childTnLst>
                          </p:cTn>
                        </p:par>
                        <p:par>
                          <p:cTn id="16" fill="hold">
                            <p:stCondLst>
                              <p:cond delay="1500"/>
                            </p:stCondLst>
                            <p:childTnLst>
                              <p:par>
                                <p:cTn id="17" presetID="22" presetClass="entr" presetSubtype="1" fill="hold" grpId="0" nodeType="afterEffect">
                                  <p:stCondLst>
                                    <p:cond delay="0"/>
                                  </p:stCondLst>
                                  <p:childTnLst>
                                    <p:set>
                                      <p:cBhvr>
                                        <p:cTn id="18" dur="1" fill="hold">
                                          <p:stCondLst>
                                            <p:cond delay="0"/>
                                          </p:stCondLst>
                                        </p:cTn>
                                        <p:tgtEl>
                                          <p:spTgt spid="267267">
                                            <p:txEl>
                                              <p:pRg st="3" end="3"/>
                                            </p:txEl>
                                          </p:spTgt>
                                        </p:tgtEl>
                                        <p:attrNameLst>
                                          <p:attrName>style.visibility</p:attrName>
                                        </p:attrNameLst>
                                      </p:cBhvr>
                                      <p:to>
                                        <p:strVal val="visible"/>
                                      </p:to>
                                    </p:set>
                                    <p:animEffect transition="in" filter="wipe(up)">
                                      <p:cBhvr>
                                        <p:cTn id="19" dur="500"/>
                                        <p:tgtEl>
                                          <p:spTgt spid="267267">
                                            <p:txEl>
                                              <p:pRg st="3" end="3"/>
                                            </p:txEl>
                                          </p:spTgt>
                                        </p:tgtEl>
                                      </p:cBhvr>
                                    </p:animEffect>
                                  </p:childTnLst>
                                </p:cTn>
                              </p:par>
                            </p:childTnLst>
                          </p:cTn>
                        </p:par>
                        <p:par>
                          <p:cTn id="20" fill="hold">
                            <p:stCondLst>
                              <p:cond delay="2000"/>
                            </p:stCondLst>
                            <p:childTnLst>
                              <p:par>
                                <p:cTn id="21" presetID="22" presetClass="entr" presetSubtype="1" fill="hold" grpId="0" nodeType="afterEffect">
                                  <p:stCondLst>
                                    <p:cond delay="0"/>
                                  </p:stCondLst>
                                  <p:childTnLst>
                                    <p:set>
                                      <p:cBhvr>
                                        <p:cTn id="22" dur="1" fill="hold">
                                          <p:stCondLst>
                                            <p:cond delay="0"/>
                                          </p:stCondLst>
                                        </p:cTn>
                                        <p:tgtEl>
                                          <p:spTgt spid="267267">
                                            <p:txEl>
                                              <p:pRg st="4" end="4"/>
                                            </p:txEl>
                                          </p:spTgt>
                                        </p:tgtEl>
                                        <p:attrNameLst>
                                          <p:attrName>style.visibility</p:attrName>
                                        </p:attrNameLst>
                                      </p:cBhvr>
                                      <p:to>
                                        <p:strVal val="visible"/>
                                      </p:to>
                                    </p:set>
                                    <p:animEffect transition="in" filter="wipe(up)">
                                      <p:cBhvr>
                                        <p:cTn id="23" dur="500"/>
                                        <p:tgtEl>
                                          <p:spTgt spid="267267">
                                            <p:txEl>
                                              <p:pRg st="4" end="4"/>
                                            </p:txEl>
                                          </p:spTgt>
                                        </p:tgtEl>
                                      </p:cBhvr>
                                    </p:animEffect>
                                  </p:childTnLst>
                                </p:cTn>
                              </p:par>
                            </p:childTnLst>
                          </p:cTn>
                        </p:par>
                        <p:par>
                          <p:cTn id="24" fill="hold">
                            <p:stCondLst>
                              <p:cond delay="2500"/>
                            </p:stCondLst>
                            <p:childTnLst>
                              <p:par>
                                <p:cTn id="25" presetID="22" presetClass="entr" presetSubtype="1" fill="hold" grpId="0" nodeType="afterEffect">
                                  <p:stCondLst>
                                    <p:cond delay="0"/>
                                  </p:stCondLst>
                                  <p:childTnLst>
                                    <p:set>
                                      <p:cBhvr>
                                        <p:cTn id="26" dur="1" fill="hold">
                                          <p:stCondLst>
                                            <p:cond delay="0"/>
                                          </p:stCondLst>
                                        </p:cTn>
                                        <p:tgtEl>
                                          <p:spTgt spid="267267">
                                            <p:txEl>
                                              <p:pRg st="5" end="5"/>
                                            </p:txEl>
                                          </p:spTgt>
                                        </p:tgtEl>
                                        <p:attrNameLst>
                                          <p:attrName>style.visibility</p:attrName>
                                        </p:attrNameLst>
                                      </p:cBhvr>
                                      <p:to>
                                        <p:strVal val="visible"/>
                                      </p:to>
                                    </p:set>
                                    <p:animEffect transition="in" filter="wipe(up)">
                                      <p:cBhvr>
                                        <p:cTn id="27" dur="500"/>
                                        <p:tgtEl>
                                          <p:spTgt spid="267267">
                                            <p:txEl>
                                              <p:pRg st="5" end="5"/>
                                            </p:txEl>
                                          </p:spTgt>
                                        </p:tgtEl>
                                      </p:cBhvr>
                                    </p:animEffect>
                                  </p:childTnLst>
                                </p:cTn>
                              </p:par>
                            </p:childTnLst>
                          </p:cTn>
                        </p:par>
                        <p:par>
                          <p:cTn id="28" fill="hold">
                            <p:stCondLst>
                              <p:cond delay="3000"/>
                            </p:stCondLst>
                            <p:childTnLst>
                              <p:par>
                                <p:cTn id="29" presetID="22" presetClass="entr" presetSubtype="1" fill="hold" grpId="0" nodeType="afterEffect">
                                  <p:stCondLst>
                                    <p:cond delay="0"/>
                                  </p:stCondLst>
                                  <p:childTnLst>
                                    <p:set>
                                      <p:cBhvr>
                                        <p:cTn id="30" dur="1" fill="hold">
                                          <p:stCondLst>
                                            <p:cond delay="0"/>
                                          </p:stCondLst>
                                        </p:cTn>
                                        <p:tgtEl>
                                          <p:spTgt spid="267267">
                                            <p:txEl>
                                              <p:pRg st="6" end="6"/>
                                            </p:txEl>
                                          </p:spTgt>
                                        </p:tgtEl>
                                        <p:attrNameLst>
                                          <p:attrName>style.visibility</p:attrName>
                                        </p:attrNameLst>
                                      </p:cBhvr>
                                      <p:to>
                                        <p:strVal val="visible"/>
                                      </p:to>
                                    </p:set>
                                    <p:animEffect transition="in" filter="wipe(up)">
                                      <p:cBhvr>
                                        <p:cTn id="31" dur="500"/>
                                        <p:tgtEl>
                                          <p:spTgt spid="267267">
                                            <p:txEl>
                                              <p:pRg st="6" end="6"/>
                                            </p:txEl>
                                          </p:spTgt>
                                        </p:tgtEl>
                                      </p:cBhvr>
                                    </p:animEffect>
                                  </p:childTnLst>
                                </p:cTn>
                              </p:par>
                            </p:childTnLst>
                          </p:cTn>
                        </p:par>
                        <p:par>
                          <p:cTn id="32" fill="hold">
                            <p:stCondLst>
                              <p:cond delay="3500"/>
                            </p:stCondLst>
                            <p:childTnLst>
                              <p:par>
                                <p:cTn id="33" presetID="10" presetClass="entr" presetSubtype="0" fill="hold" nodeType="afterEffect">
                                  <p:stCondLst>
                                    <p:cond delay="0"/>
                                  </p:stCondLst>
                                  <p:childTnLst>
                                    <p:set>
                                      <p:cBhvr>
                                        <p:cTn id="34" dur="1" fill="hold">
                                          <p:stCondLst>
                                            <p:cond delay="0"/>
                                          </p:stCondLst>
                                        </p:cTn>
                                        <p:tgtEl>
                                          <p:spTgt spid="267270"/>
                                        </p:tgtEl>
                                        <p:attrNameLst>
                                          <p:attrName>style.visibility</p:attrName>
                                        </p:attrNameLst>
                                      </p:cBhvr>
                                      <p:to>
                                        <p:strVal val="visible"/>
                                      </p:to>
                                    </p:set>
                                    <p:animEffect transition="in" filter="fade">
                                      <p:cBhvr>
                                        <p:cTn id="35" dur="500"/>
                                        <p:tgtEl>
                                          <p:spTgt spid="2672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7267"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r>
              <a:rPr lang="en-US" altLang="en-US"/>
              <a:t>รศ.ดร.สมหมาย ปรีเปรม</a:t>
            </a:r>
            <a:endParaRPr lang="th-TH" altLang="en-US"/>
          </a:p>
        </p:txBody>
      </p:sp>
      <p:sp>
        <p:nvSpPr>
          <p:cNvPr id="315395" name="Rectangle 3"/>
          <p:cNvSpPr>
            <a:spLocks noGrp="1" noChangeArrowheads="1"/>
          </p:cNvSpPr>
          <p:nvPr>
            <p:ph type="body" idx="1"/>
          </p:nvPr>
        </p:nvSpPr>
        <p:spPr>
          <a:xfrm>
            <a:off x="457200" y="666750"/>
            <a:ext cx="8229600" cy="5464175"/>
          </a:xfrm>
        </p:spPr>
        <p:txBody>
          <a:bodyPr/>
          <a:lstStyle/>
          <a:p>
            <a:r>
              <a:rPr lang="en-US" sz="2200">
                <a:solidFill>
                  <a:srgbClr val="FF0000"/>
                </a:solidFill>
              </a:rPr>
              <a:t>Thrust</a:t>
            </a:r>
            <a:r>
              <a:rPr lang="en-US" sz="2200"/>
              <a:t> = Propulsive Force</a:t>
            </a:r>
          </a:p>
          <a:p>
            <a:pPr>
              <a:buFont typeface="Wingdings" pitchFamily="2" charset="2"/>
              <a:buNone/>
            </a:pPr>
            <a:r>
              <a:rPr lang="en-US" sz="2200"/>
              <a:t>			       F 	= (m</a:t>
            </a:r>
            <a:r>
              <a:rPr lang="en-US" sz="2200" b="1"/>
              <a:t>V</a:t>
            </a:r>
            <a:r>
              <a:rPr lang="en-US" sz="2200"/>
              <a:t>)</a:t>
            </a:r>
            <a:r>
              <a:rPr lang="en-US" sz="2200" baseline="-25000"/>
              <a:t>exit</a:t>
            </a:r>
            <a:r>
              <a:rPr lang="en-US" sz="2200"/>
              <a:t> - (m</a:t>
            </a:r>
            <a:r>
              <a:rPr lang="en-US" sz="2200" b="1"/>
              <a:t>V</a:t>
            </a:r>
            <a:r>
              <a:rPr lang="en-US" sz="2200"/>
              <a:t>)</a:t>
            </a:r>
            <a:r>
              <a:rPr lang="en-US" sz="2200" baseline="-25000"/>
              <a:t>inlet</a:t>
            </a:r>
            <a:r>
              <a:rPr lang="en-US" sz="2200"/>
              <a:t> </a:t>
            </a:r>
          </a:p>
          <a:p>
            <a:pPr>
              <a:buFont typeface="Wingdings" pitchFamily="2" charset="2"/>
              <a:buNone/>
            </a:pPr>
            <a:r>
              <a:rPr lang="en-US" sz="2200"/>
              <a:t>		</a:t>
            </a:r>
            <a:r>
              <a:rPr lang="en-US" sz="2200">
                <a:solidFill>
                  <a:srgbClr val="0000CC"/>
                </a:solidFill>
              </a:rPr>
              <a:t>	       F	= m(</a:t>
            </a:r>
            <a:r>
              <a:rPr lang="en-US" sz="2200" b="1">
                <a:solidFill>
                  <a:srgbClr val="0000CC"/>
                </a:solidFill>
              </a:rPr>
              <a:t>V</a:t>
            </a:r>
            <a:r>
              <a:rPr lang="en-US" sz="2200" baseline="-25000">
                <a:solidFill>
                  <a:srgbClr val="0000CC"/>
                </a:solidFill>
              </a:rPr>
              <a:t>exit</a:t>
            </a:r>
            <a:r>
              <a:rPr lang="en-US" sz="2200">
                <a:solidFill>
                  <a:srgbClr val="0000CC"/>
                </a:solidFill>
              </a:rPr>
              <a:t> - </a:t>
            </a:r>
            <a:r>
              <a:rPr lang="en-US" sz="2200" b="1">
                <a:solidFill>
                  <a:srgbClr val="0000CC"/>
                </a:solidFill>
              </a:rPr>
              <a:t>V</a:t>
            </a:r>
            <a:r>
              <a:rPr lang="en-US" sz="2200" baseline="-25000">
                <a:solidFill>
                  <a:srgbClr val="0000CC"/>
                </a:solidFill>
              </a:rPr>
              <a:t>inlet</a:t>
            </a:r>
            <a:r>
              <a:rPr lang="en-US" sz="2200">
                <a:solidFill>
                  <a:srgbClr val="0000CC"/>
                </a:solidFill>
              </a:rPr>
              <a:t> )     	         N</a:t>
            </a:r>
          </a:p>
          <a:p>
            <a:pPr>
              <a:buFont typeface="Wingdings" pitchFamily="2" charset="2"/>
              <a:buNone/>
            </a:pPr>
            <a:r>
              <a:rPr lang="en-US" sz="2200"/>
              <a:t>		</a:t>
            </a:r>
            <a:r>
              <a:rPr lang="en-US" sz="1800"/>
              <a:t>where, </a:t>
            </a:r>
            <a:r>
              <a:rPr lang="en-US" sz="1700"/>
              <a:t>m = mass flow rate, V = Velocity (relative to aircraft velocity)</a:t>
            </a:r>
          </a:p>
          <a:p>
            <a:pPr>
              <a:buFont typeface="Wingdings" pitchFamily="2" charset="2"/>
              <a:buNone/>
            </a:pPr>
            <a:endParaRPr lang="en-US" sz="1700"/>
          </a:p>
          <a:p>
            <a:r>
              <a:rPr lang="en-US" sz="2100" b="1">
                <a:solidFill>
                  <a:srgbClr val="FF0000"/>
                </a:solidFill>
              </a:rPr>
              <a:t>Propulsive Power</a:t>
            </a:r>
            <a:r>
              <a:rPr lang="en-US" sz="2100"/>
              <a:t> 	= </a:t>
            </a:r>
            <a:r>
              <a:rPr lang="en-US" sz="2200"/>
              <a:t>Propulsive Force x Distance/time</a:t>
            </a:r>
            <a:endParaRPr lang="en-US" sz="2100"/>
          </a:p>
          <a:p>
            <a:pPr>
              <a:buFont typeface="Wingdings" pitchFamily="2" charset="2"/>
              <a:buNone/>
            </a:pPr>
            <a:r>
              <a:rPr lang="en-US" sz="2100"/>
              <a:t>			   Wp   	=  (F)V</a:t>
            </a:r>
            <a:r>
              <a:rPr lang="en-US" sz="2100" baseline="-25000"/>
              <a:t>aircraft</a:t>
            </a:r>
            <a:endParaRPr lang="en-US" sz="2100"/>
          </a:p>
          <a:p>
            <a:pPr>
              <a:buFont typeface="Wingdings" pitchFamily="2" charset="2"/>
              <a:buNone/>
            </a:pPr>
            <a:r>
              <a:rPr lang="en-US" sz="2100"/>
              <a:t>		</a:t>
            </a:r>
            <a:r>
              <a:rPr lang="en-US" sz="2100" b="1">
                <a:solidFill>
                  <a:srgbClr val="FF0000"/>
                </a:solidFill>
              </a:rPr>
              <a:t>	   </a:t>
            </a:r>
            <a:r>
              <a:rPr lang="en-US" sz="2100" b="1">
                <a:solidFill>
                  <a:srgbClr val="0000CC"/>
                </a:solidFill>
              </a:rPr>
              <a:t>Wp   	=  </a:t>
            </a:r>
            <a:r>
              <a:rPr lang="en-US" sz="2200" b="1">
                <a:solidFill>
                  <a:srgbClr val="0000CC"/>
                </a:solidFill>
              </a:rPr>
              <a:t>m(V</a:t>
            </a:r>
            <a:r>
              <a:rPr lang="en-US" sz="2200" b="1" baseline="-25000">
                <a:solidFill>
                  <a:srgbClr val="0000CC"/>
                </a:solidFill>
              </a:rPr>
              <a:t>exit</a:t>
            </a:r>
            <a:r>
              <a:rPr lang="en-US" sz="2200" b="1">
                <a:solidFill>
                  <a:srgbClr val="0000CC"/>
                </a:solidFill>
              </a:rPr>
              <a:t> - V</a:t>
            </a:r>
            <a:r>
              <a:rPr lang="en-US" sz="2200" b="1" baseline="-25000">
                <a:solidFill>
                  <a:srgbClr val="0000CC"/>
                </a:solidFill>
              </a:rPr>
              <a:t>inlet</a:t>
            </a:r>
            <a:r>
              <a:rPr lang="en-US" sz="2200" b="1">
                <a:solidFill>
                  <a:srgbClr val="0000CC"/>
                </a:solidFill>
              </a:rPr>
              <a:t> )</a:t>
            </a:r>
            <a:r>
              <a:rPr lang="en-US" sz="2100" b="1">
                <a:solidFill>
                  <a:srgbClr val="0000CC"/>
                </a:solidFill>
              </a:rPr>
              <a:t>V</a:t>
            </a:r>
            <a:r>
              <a:rPr lang="en-US" sz="2100" b="1" baseline="-25000">
                <a:solidFill>
                  <a:srgbClr val="0000CC"/>
                </a:solidFill>
              </a:rPr>
              <a:t>aircraft</a:t>
            </a:r>
            <a:r>
              <a:rPr lang="en-US" sz="2100" baseline="-25000">
                <a:solidFill>
                  <a:srgbClr val="0000CC"/>
                </a:solidFill>
              </a:rPr>
              <a:t>        </a:t>
            </a:r>
            <a:r>
              <a:rPr lang="en-US" sz="2100">
                <a:solidFill>
                  <a:srgbClr val="0000CC"/>
                </a:solidFill>
              </a:rPr>
              <a:t>  kW</a:t>
            </a:r>
          </a:p>
          <a:p>
            <a:pPr>
              <a:buFont typeface="Wingdings" pitchFamily="2" charset="2"/>
              <a:buNone/>
            </a:pPr>
            <a:endParaRPr lang="en-US" sz="2100">
              <a:solidFill>
                <a:srgbClr val="FF0000"/>
              </a:solidFill>
            </a:endParaRPr>
          </a:p>
          <a:p>
            <a:r>
              <a:rPr lang="en-US" sz="2100" b="1">
                <a:solidFill>
                  <a:srgbClr val="FF0000"/>
                </a:solidFill>
              </a:rPr>
              <a:t>Propulsive Efficiency: </a:t>
            </a:r>
            <a:r>
              <a:rPr lang="en-US" sz="1700" i="1"/>
              <a:t>(Desired output/Required Input)</a:t>
            </a:r>
          </a:p>
          <a:p>
            <a:pPr>
              <a:spcBef>
                <a:spcPct val="0"/>
              </a:spcBef>
              <a:buFont typeface="Wingdings" pitchFamily="2" charset="2"/>
              <a:buNone/>
            </a:pPr>
            <a:r>
              <a:rPr lang="en-US" sz="2900" i="1">
                <a:solidFill>
                  <a:srgbClr val="0000CC"/>
                </a:solidFill>
              </a:rPr>
              <a:t>			</a:t>
            </a:r>
            <a:r>
              <a:rPr lang="en-US" sz="2900" b="1" i="1">
                <a:solidFill>
                  <a:srgbClr val="0000CC"/>
                </a:solidFill>
                <a:sym typeface="Symbol" pitchFamily="18" charset="2"/>
              </a:rPr>
              <a:t></a:t>
            </a:r>
            <a:r>
              <a:rPr lang="en-US" sz="2900" b="1" i="1" baseline="-25000">
                <a:solidFill>
                  <a:srgbClr val="0000CC"/>
                </a:solidFill>
                <a:sym typeface="Symbol" pitchFamily="18" charset="2"/>
              </a:rPr>
              <a:t>P</a:t>
            </a:r>
            <a:r>
              <a:rPr lang="en-US" sz="2900" b="1" i="1">
                <a:solidFill>
                  <a:srgbClr val="0000CC"/>
                </a:solidFill>
                <a:sym typeface="Symbol" pitchFamily="18" charset="2"/>
              </a:rPr>
              <a:t> = </a:t>
            </a:r>
            <a:r>
              <a:rPr lang="en-US" sz="2100" b="1" u="sng">
                <a:solidFill>
                  <a:srgbClr val="0000CC"/>
                </a:solidFill>
              </a:rPr>
              <a:t>Propulsive Power</a:t>
            </a:r>
            <a:r>
              <a:rPr lang="en-US" sz="2100" b="1">
                <a:solidFill>
                  <a:srgbClr val="0000CC"/>
                </a:solidFill>
              </a:rPr>
              <a:t>  = </a:t>
            </a:r>
            <a:r>
              <a:rPr lang="en-US" sz="2100" b="1" u="sng">
                <a:solidFill>
                  <a:srgbClr val="0000CC"/>
                </a:solidFill>
              </a:rPr>
              <a:t>W</a:t>
            </a:r>
            <a:r>
              <a:rPr lang="en-US" sz="2100" b="1" baseline="-25000">
                <a:solidFill>
                  <a:srgbClr val="0000CC"/>
                </a:solidFill>
              </a:rPr>
              <a:t>P</a:t>
            </a:r>
            <a:endParaRPr lang="en-US" sz="2100" b="1">
              <a:solidFill>
                <a:srgbClr val="0000CC"/>
              </a:solidFill>
            </a:endParaRPr>
          </a:p>
          <a:p>
            <a:pPr>
              <a:spcBef>
                <a:spcPct val="0"/>
              </a:spcBef>
              <a:buFont typeface="Wingdings" pitchFamily="2" charset="2"/>
              <a:buNone/>
            </a:pPr>
            <a:r>
              <a:rPr lang="en-US" sz="2100" b="1">
                <a:solidFill>
                  <a:srgbClr val="0000CC"/>
                </a:solidFill>
              </a:rPr>
              <a:t>                                    energy Input Rate      Q</a:t>
            </a:r>
            <a:r>
              <a:rPr lang="en-US" sz="2100" b="1" baseline="-25000">
                <a:solidFill>
                  <a:srgbClr val="0000CC"/>
                </a:solidFill>
              </a:rPr>
              <a:t>in</a:t>
            </a:r>
            <a:endParaRPr lang="en-US" sz="2900" b="1" i="1" baseline="-25000">
              <a:solidFill>
                <a:srgbClr val="0000CC"/>
              </a:solidFill>
              <a:sym typeface="Symbol" pitchFamily="18" charset="2"/>
            </a:endParaRPr>
          </a:p>
          <a:p>
            <a:pPr>
              <a:buFont typeface="Wingdings" pitchFamily="2" charset="2"/>
              <a:buNone/>
            </a:pPr>
            <a:endParaRPr lang="th-TH" sz="1800" b="1" i="1">
              <a:solidFill>
                <a:srgbClr val="0000CC"/>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315395">
                                            <p:txEl>
                                              <p:pRg st="0" end="0"/>
                                            </p:txEl>
                                          </p:spTgt>
                                        </p:tgtEl>
                                        <p:attrNameLst>
                                          <p:attrName>style.visibility</p:attrName>
                                        </p:attrNameLst>
                                      </p:cBhvr>
                                      <p:to>
                                        <p:strVal val="visible"/>
                                      </p:to>
                                    </p:set>
                                    <p:animEffect transition="in" filter="wipe(up)">
                                      <p:cBhvr>
                                        <p:cTn id="7" dur="500"/>
                                        <p:tgtEl>
                                          <p:spTgt spid="315395">
                                            <p:txEl>
                                              <p:pRg st="0" end="0"/>
                                            </p:txEl>
                                          </p:spTgt>
                                        </p:tgtEl>
                                      </p:cBhvr>
                                    </p:animEffect>
                                  </p:childTnLst>
                                </p:cTn>
                              </p:par>
                            </p:childTnLst>
                          </p:cTn>
                        </p:par>
                        <p:par>
                          <p:cTn id="8" fill="hold">
                            <p:stCondLst>
                              <p:cond delay="500"/>
                            </p:stCondLst>
                            <p:childTnLst>
                              <p:par>
                                <p:cTn id="9" presetID="22" presetClass="entr" presetSubtype="1" fill="hold" grpId="0" nodeType="afterEffect">
                                  <p:stCondLst>
                                    <p:cond delay="0"/>
                                  </p:stCondLst>
                                  <p:childTnLst>
                                    <p:set>
                                      <p:cBhvr>
                                        <p:cTn id="10" dur="1" fill="hold">
                                          <p:stCondLst>
                                            <p:cond delay="0"/>
                                          </p:stCondLst>
                                        </p:cTn>
                                        <p:tgtEl>
                                          <p:spTgt spid="315395">
                                            <p:txEl>
                                              <p:pRg st="1" end="1"/>
                                            </p:txEl>
                                          </p:spTgt>
                                        </p:tgtEl>
                                        <p:attrNameLst>
                                          <p:attrName>style.visibility</p:attrName>
                                        </p:attrNameLst>
                                      </p:cBhvr>
                                      <p:to>
                                        <p:strVal val="visible"/>
                                      </p:to>
                                    </p:set>
                                    <p:animEffect transition="in" filter="wipe(up)">
                                      <p:cBhvr>
                                        <p:cTn id="11" dur="500"/>
                                        <p:tgtEl>
                                          <p:spTgt spid="315395">
                                            <p:txEl>
                                              <p:pRg st="1" end="1"/>
                                            </p:txEl>
                                          </p:spTgt>
                                        </p:tgtEl>
                                      </p:cBhvr>
                                    </p:animEffect>
                                  </p:childTnLst>
                                </p:cTn>
                              </p:par>
                            </p:childTnLst>
                          </p:cTn>
                        </p:par>
                        <p:par>
                          <p:cTn id="12" fill="hold">
                            <p:stCondLst>
                              <p:cond delay="1000"/>
                            </p:stCondLst>
                            <p:childTnLst>
                              <p:par>
                                <p:cTn id="13" presetID="22" presetClass="entr" presetSubtype="1" fill="hold" grpId="0" nodeType="afterEffect">
                                  <p:stCondLst>
                                    <p:cond delay="0"/>
                                  </p:stCondLst>
                                  <p:childTnLst>
                                    <p:set>
                                      <p:cBhvr>
                                        <p:cTn id="14" dur="1" fill="hold">
                                          <p:stCondLst>
                                            <p:cond delay="0"/>
                                          </p:stCondLst>
                                        </p:cTn>
                                        <p:tgtEl>
                                          <p:spTgt spid="315395">
                                            <p:txEl>
                                              <p:pRg st="2" end="2"/>
                                            </p:txEl>
                                          </p:spTgt>
                                        </p:tgtEl>
                                        <p:attrNameLst>
                                          <p:attrName>style.visibility</p:attrName>
                                        </p:attrNameLst>
                                      </p:cBhvr>
                                      <p:to>
                                        <p:strVal val="visible"/>
                                      </p:to>
                                    </p:set>
                                    <p:animEffect transition="in" filter="wipe(up)">
                                      <p:cBhvr>
                                        <p:cTn id="15" dur="500"/>
                                        <p:tgtEl>
                                          <p:spTgt spid="315395">
                                            <p:txEl>
                                              <p:pRg st="2" end="2"/>
                                            </p:txEl>
                                          </p:spTgt>
                                        </p:tgtEl>
                                      </p:cBhvr>
                                    </p:animEffect>
                                  </p:childTnLst>
                                </p:cTn>
                              </p:par>
                            </p:childTnLst>
                          </p:cTn>
                        </p:par>
                        <p:par>
                          <p:cTn id="16" fill="hold">
                            <p:stCondLst>
                              <p:cond delay="1500"/>
                            </p:stCondLst>
                            <p:childTnLst>
                              <p:par>
                                <p:cTn id="17" presetID="22" presetClass="entr" presetSubtype="1" fill="hold" grpId="0" nodeType="afterEffect">
                                  <p:stCondLst>
                                    <p:cond delay="0"/>
                                  </p:stCondLst>
                                  <p:childTnLst>
                                    <p:set>
                                      <p:cBhvr>
                                        <p:cTn id="18" dur="1" fill="hold">
                                          <p:stCondLst>
                                            <p:cond delay="0"/>
                                          </p:stCondLst>
                                        </p:cTn>
                                        <p:tgtEl>
                                          <p:spTgt spid="315395">
                                            <p:txEl>
                                              <p:pRg st="3" end="3"/>
                                            </p:txEl>
                                          </p:spTgt>
                                        </p:tgtEl>
                                        <p:attrNameLst>
                                          <p:attrName>style.visibility</p:attrName>
                                        </p:attrNameLst>
                                      </p:cBhvr>
                                      <p:to>
                                        <p:strVal val="visible"/>
                                      </p:to>
                                    </p:set>
                                    <p:animEffect transition="in" filter="wipe(up)">
                                      <p:cBhvr>
                                        <p:cTn id="19" dur="500"/>
                                        <p:tgtEl>
                                          <p:spTgt spid="315395">
                                            <p:txEl>
                                              <p:pRg st="3" end="3"/>
                                            </p:txEl>
                                          </p:spTgt>
                                        </p:tgtEl>
                                      </p:cBhvr>
                                    </p:animEffect>
                                  </p:childTnLst>
                                </p:cTn>
                              </p:par>
                            </p:childTnLst>
                          </p:cTn>
                        </p:par>
                        <p:par>
                          <p:cTn id="20" fill="hold">
                            <p:stCondLst>
                              <p:cond delay="2000"/>
                            </p:stCondLst>
                            <p:childTnLst>
                              <p:par>
                                <p:cTn id="21" presetID="22" presetClass="entr" presetSubtype="1" fill="hold" grpId="0" nodeType="afterEffect">
                                  <p:stCondLst>
                                    <p:cond delay="0"/>
                                  </p:stCondLst>
                                  <p:childTnLst>
                                    <p:set>
                                      <p:cBhvr>
                                        <p:cTn id="22" dur="1" fill="hold">
                                          <p:stCondLst>
                                            <p:cond delay="0"/>
                                          </p:stCondLst>
                                        </p:cTn>
                                        <p:tgtEl>
                                          <p:spTgt spid="315395">
                                            <p:txEl>
                                              <p:pRg st="5" end="5"/>
                                            </p:txEl>
                                          </p:spTgt>
                                        </p:tgtEl>
                                        <p:attrNameLst>
                                          <p:attrName>style.visibility</p:attrName>
                                        </p:attrNameLst>
                                      </p:cBhvr>
                                      <p:to>
                                        <p:strVal val="visible"/>
                                      </p:to>
                                    </p:set>
                                    <p:animEffect transition="in" filter="wipe(up)">
                                      <p:cBhvr>
                                        <p:cTn id="23" dur="500"/>
                                        <p:tgtEl>
                                          <p:spTgt spid="315395">
                                            <p:txEl>
                                              <p:pRg st="5" end="5"/>
                                            </p:txEl>
                                          </p:spTgt>
                                        </p:tgtEl>
                                      </p:cBhvr>
                                    </p:animEffect>
                                  </p:childTnLst>
                                </p:cTn>
                              </p:par>
                            </p:childTnLst>
                          </p:cTn>
                        </p:par>
                        <p:par>
                          <p:cTn id="24" fill="hold">
                            <p:stCondLst>
                              <p:cond delay="2500"/>
                            </p:stCondLst>
                            <p:childTnLst>
                              <p:par>
                                <p:cTn id="25" presetID="22" presetClass="entr" presetSubtype="1" fill="hold" grpId="0" nodeType="afterEffect">
                                  <p:stCondLst>
                                    <p:cond delay="0"/>
                                  </p:stCondLst>
                                  <p:childTnLst>
                                    <p:set>
                                      <p:cBhvr>
                                        <p:cTn id="26" dur="1" fill="hold">
                                          <p:stCondLst>
                                            <p:cond delay="0"/>
                                          </p:stCondLst>
                                        </p:cTn>
                                        <p:tgtEl>
                                          <p:spTgt spid="315395">
                                            <p:txEl>
                                              <p:pRg st="6" end="6"/>
                                            </p:txEl>
                                          </p:spTgt>
                                        </p:tgtEl>
                                        <p:attrNameLst>
                                          <p:attrName>style.visibility</p:attrName>
                                        </p:attrNameLst>
                                      </p:cBhvr>
                                      <p:to>
                                        <p:strVal val="visible"/>
                                      </p:to>
                                    </p:set>
                                    <p:animEffect transition="in" filter="wipe(up)">
                                      <p:cBhvr>
                                        <p:cTn id="27" dur="500"/>
                                        <p:tgtEl>
                                          <p:spTgt spid="315395">
                                            <p:txEl>
                                              <p:pRg st="6" end="6"/>
                                            </p:txEl>
                                          </p:spTgt>
                                        </p:tgtEl>
                                      </p:cBhvr>
                                    </p:animEffect>
                                  </p:childTnLst>
                                </p:cTn>
                              </p:par>
                            </p:childTnLst>
                          </p:cTn>
                        </p:par>
                        <p:par>
                          <p:cTn id="28" fill="hold">
                            <p:stCondLst>
                              <p:cond delay="3000"/>
                            </p:stCondLst>
                            <p:childTnLst>
                              <p:par>
                                <p:cTn id="29" presetID="22" presetClass="entr" presetSubtype="1" fill="hold" grpId="0" nodeType="afterEffect">
                                  <p:stCondLst>
                                    <p:cond delay="0"/>
                                  </p:stCondLst>
                                  <p:childTnLst>
                                    <p:set>
                                      <p:cBhvr>
                                        <p:cTn id="30" dur="1" fill="hold">
                                          <p:stCondLst>
                                            <p:cond delay="0"/>
                                          </p:stCondLst>
                                        </p:cTn>
                                        <p:tgtEl>
                                          <p:spTgt spid="315395">
                                            <p:txEl>
                                              <p:pRg st="7" end="7"/>
                                            </p:txEl>
                                          </p:spTgt>
                                        </p:tgtEl>
                                        <p:attrNameLst>
                                          <p:attrName>style.visibility</p:attrName>
                                        </p:attrNameLst>
                                      </p:cBhvr>
                                      <p:to>
                                        <p:strVal val="visible"/>
                                      </p:to>
                                    </p:set>
                                    <p:animEffect transition="in" filter="wipe(up)">
                                      <p:cBhvr>
                                        <p:cTn id="31" dur="500"/>
                                        <p:tgtEl>
                                          <p:spTgt spid="315395">
                                            <p:txEl>
                                              <p:pRg st="7" end="7"/>
                                            </p:txEl>
                                          </p:spTgt>
                                        </p:tgtEl>
                                      </p:cBhvr>
                                    </p:animEffect>
                                  </p:childTnLst>
                                </p:cTn>
                              </p:par>
                            </p:childTnLst>
                          </p:cTn>
                        </p:par>
                        <p:par>
                          <p:cTn id="32" fill="hold">
                            <p:stCondLst>
                              <p:cond delay="3500"/>
                            </p:stCondLst>
                            <p:childTnLst>
                              <p:par>
                                <p:cTn id="33" presetID="22" presetClass="entr" presetSubtype="1" fill="hold" grpId="0" nodeType="afterEffect">
                                  <p:stCondLst>
                                    <p:cond delay="0"/>
                                  </p:stCondLst>
                                  <p:childTnLst>
                                    <p:set>
                                      <p:cBhvr>
                                        <p:cTn id="34" dur="1" fill="hold">
                                          <p:stCondLst>
                                            <p:cond delay="0"/>
                                          </p:stCondLst>
                                        </p:cTn>
                                        <p:tgtEl>
                                          <p:spTgt spid="315395">
                                            <p:txEl>
                                              <p:pRg st="9" end="9"/>
                                            </p:txEl>
                                          </p:spTgt>
                                        </p:tgtEl>
                                        <p:attrNameLst>
                                          <p:attrName>style.visibility</p:attrName>
                                        </p:attrNameLst>
                                      </p:cBhvr>
                                      <p:to>
                                        <p:strVal val="visible"/>
                                      </p:to>
                                    </p:set>
                                    <p:animEffect transition="in" filter="wipe(up)">
                                      <p:cBhvr>
                                        <p:cTn id="35" dur="500"/>
                                        <p:tgtEl>
                                          <p:spTgt spid="315395">
                                            <p:txEl>
                                              <p:pRg st="9" end="9"/>
                                            </p:txEl>
                                          </p:spTgt>
                                        </p:tgtEl>
                                      </p:cBhvr>
                                    </p:animEffect>
                                  </p:childTnLst>
                                </p:cTn>
                              </p:par>
                            </p:childTnLst>
                          </p:cTn>
                        </p:par>
                        <p:par>
                          <p:cTn id="36" fill="hold">
                            <p:stCondLst>
                              <p:cond delay="4000"/>
                            </p:stCondLst>
                            <p:childTnLst>
                              <p:par>
                                <p:cTn id="37" presetID="22" presetClass="entr" presetSubtype="1" fill="hold" grpId="0" nodeType="afterEffect">
                                  <p:stCondLst>
                                    <p:cond delay="0"/>
                                  </p:stCondLst>
                                  <p:childTnLst>
                                    <p:set>
                                      <p:cBhvr>
                                        <p:cTn id="38" dur="1" fill="hold">
                                          <p:stCondLst>
                                            <p:cond delay="0"/>
                                          </p:stCondLst>
                                        </p:cTn>
                                        <p:tgtEl>
                                          <p:spTgt spid="315395">
                                            <p:txEl>
                                              <p:pRg st="10" end="10"/>
                                            </p:txEl>
                                          </p:spTgt>
                                        </p:tgtEl>
                                        <p:attrNameLst>
                                          <p:attrName>style.visibility</p:attrName>
                                        </p:attrNameLst>
                                      </p:cBhvr>
                                      <p:to>
                                        <p:strVal val="visible"/>
                                      </p:to>
                                    </p:set>
                                    <p:animEffect transition="in" filter="wipe(up)">
                                      <p:cBhvr>
                                        <p:cTn id="39" dur="500"/>
                                        <p:tgtEl>
                                          <p:spTgt spid="315395">
                                            <p:txEl>
                                              <p:pRg st="10" end="10"/>
                                            </p:txEl>
                                          </p:spTgt>
                                        </p:tgtEl>
                                      </p:cBhvr>
                                    </p:animEffect>
                                  </p:childTnLst>
                                </p:cTn>
                              </p:par>
                            </p:childTnLst>
                          </p:cTn>
                        </p:par>
                        <p:par>
                          <p:cTn id="40" fill="hold">
                            <p:stCondLst>
                              <p:cond delay="4500"/>
                            </p:stCondLst>
                            <p:childTnLst>
                              <p:par>
                                <p:cTn id="41" presetID="22" presetClass="entr" presetSubtype="1" fill="hold" grpId="0" nodeType="afterEffect">
                                  <p:stCondLst>
                                    <p:cond delay="0"/>
                                  </p:stCondLst>
                                  <p:childTnLst>
                                    <p:set>
                                      <p:cBhvr>
                                        <p:cTn id="42" dur="1" fill="hold">
                                          <p:stCondLst>
                                            <p:cond delay="0"/>
                                          </p:stCondLst>
                                        </p:cTn>
                                        <p:tgtEl>
                                          <p:spTgt spid="315395">
                                            <p:txEl>
                                              <p:pRg st="11" end="11"/>
                                            </p:txEl>
                                          </p:spTgt>
                                        </p:tgtEl>
                                        <p:attrNameLst>
                                          <p:attrName>style.visibility</p:attrName>
                                        </p:attrNameLst>
                                      </p:cBhvr>
                                      <p:to>
                                        <p:strVal val="visible"/>
                                      </p:to>
                                    </p:set>
                                    <p:animEffect transition="in" filter="wipe(up)">
                                      <p:cBhvr>
                                        <p:cTn id="43" dur="500"/>
                                        <p:tgtEl>
                                          <p:spTgt spid="315395">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5395"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ltLang="en-US"/>
              <a:t>รศ.ดร.สมหมาย ปรีเปรม</a:t>
            </a:r>
            <a:endParaRPr lang="th-TH" altLang="en-US"/>
          </a:p>
        </p:txBody>
      </p:sp>
      <p:sp>
        <p:nvSpPr>
          <p:cNvPr id="310274" name="Rectangle 2"/>
          <p:cNvSpPr>
            <a:spLocks noGrp="1" noChangeArrowheads="1"/>
          </p:cNvSpPr>
          <p:nvPr>
            <p:ph type="title"/>
          </p:nvPr>
        </p:nvSpPr>
        <p:spPr>
          <a:xfrm>
            <a:off x="438150" y="277813"/>
            <a:ext cx="8229600" cy="1808162"/>
          </a:xfrm>
        </p:spPr>
        <p:txBody>
          <a:bodyPr/>
          <a:lstStyle/>
          <a:p>
            <a:pPr>
              <a:lnSpc>
                <a:spcPct val="80000"/>
              </a:lnSpc>
            </a:pPr>
            <a:r>
              <a:rPr lang="en-US" sz="2000" b="1">
                <a:latin typeface="Times New Roman" pitchFamily="18" charset="0"/>
              </a:rPr>
              <a:t>Example 8.6</a:t>
            </a:r>
            <a:r>
              <a:rPr lang="en-US" sz="2000">
                <a:latin typeface="Times New Roman" pitchFamily="18" charset="0"/>
              </a:rPr>
              <a:t> Consider an ideal jet propulsion cycle in which air enters the compressor at 0.1 MPa, 15 </a:t>
            </a:r>
            <a:r>
              <a:rPr lang="en-US" sz="2000" baseline="30000">
                <a:latin typeface="Times New Roman" pitchFamily="18" charset="0"/>
              </a:rPr>
              <a:t>o</a:t>
            </a:r>
            <a:r>
              <a:rPr lang="en-US" sz="2000">
                <a:latin typeface="Times New Roman" pitchFamily="18" charset="0"/>
              </a:rPr>
              <a:t>C. The pressure leaving the compressor is 1.0 MPa and the maximum temperature is 1100 </a:t>
            </a:r>
            <a:r>
              <a:rPr lang="en-US" sz="2000" baseline="30000">
                <a:latin typeface="Times New Roman" pitchFamily="18" charset="0"/>
              </a:rPr>
              <a:t>o</a:t>
            </a:r>
            <a:r>
              <a:rPr lang="en-US" sz="2000">
                <a:latin typeface="Times New Roman" pitchFamily="18" charset="0"/>
              </a:rPr>
              <a:t>C. The air expands in the turbine to the pressure at which the turbine work is just equal to the compressor work. On leaving the turbine, the air expands in a nozzle to 0.1 MPa. The process is reversible and adiabatic. Determine the velocity of the air leaving the nozzle. (use constant specific heat at 300K)(Van Wylen) </a:t>
            </a:r>
            <a:endParaRPr lang="th-TH" sz="2000">
              <a:latin typeface="Times New Roman" pitchFamily="18" charset="0"/>
            </a:endParaRPr>
          </a:p>
        </p:txBody>
      </p:sp>
      <p:sp>
        <p:nvSpPr>
          <p:cNvPr id="310275" name="Rectangle 3"/>
          <p:cNvSpPr>
            <a:spLocks noGrp="1" noChangeArrowheads="1"/>
          </p:cNvSpPr>
          <p:nvPr>
            <p:ph type="body" idx="1"/>
          </p:nvPr>
        </p:nvSpPr>
        <p:spPr>
          <a:xfrm>
            <a:off x="542925" y="2076450"/>
            <a:ext cx="8229600" cy="4330700"/>
          </a:xfrm>
        </p:spPr>
        <p:txBody>
          <a:bodyPr/>
          <a:lstStyle/>
          <a:p>
            <a:pPr marL="571500" indent="-571500">
              <a:lnSpc>
                <a:spcPct val="90000"/>
              </a:lnSpc>
              <a:spcBef>
                <a:spcPct val="0"/>
              </a:spcBef>
              <a:buFont typeface="Wingdings" pitchFamily="2" charset="2"/>
              <a:buNone/>
            </a:pPr>
            <a:r>
              <a:rPr lang="en-US" sz="2600"/>
              <a:t>1. Find T</a:t>
            </a:r>
            <a:r>
              <a:rPr lang="en-US" sz="2600" baseline="-25000"/>
              <a:t>2 </a:t>
            </a:r>
          </a:p>
          <a:p>
            <a:pPr marL="839788" lvl="1" indent="-495300">
              <a:lnSpc>
                <a:spcPct val="90000"/>
              </a:lnSpc>
              <a:spcBef>
                <a:spcPct val="0"/>
              </a:spcBef>
              <a:buFont typeface="Wingdings" pitchFamily="2" charset="2"/>
              <a:buAutoNum type="arabicPeriod"/>
            </a:pPr>
            <a:r>
              <a:rPr lang="en-US" sz="2400"/>
              <a:t>Ideal gas equations.</a:t>
            </a:r>
          </a:p>
          <a:p>
            <a:pPr marL="839788" lvl="1" indent="-495300">
              <a:lnSpc>
                <a:spcPct val="90000"/>
              </a:lnSpc>
              <a:spcBef>
                <a:spcPct val="0"/>
              </a:spcBef>
              <a:buFont typeface="Wingdings" pitchFamily="2" charset="2"/>
              <a:buAutoNum type="arabicPeriod"/>
            </a:pPr>
            <a:r>
              <a:rPr lang="en-US" sz="2400"/>
              <a:t>Isentropic Process of Ideal gases. </a:t>
            </a:r>
          </a:p>
          <a:p>
            <a:pPr marL="839788" lvl="1" indent="-495300">
              <a:lnSpc>
                <a:spcPct val="90000"/>
              </a:lnSpc>
              <a:spcBef>
                <a:spcPct val="0"/>
              </a:spcBef>
              <a:buFont typeface="Wingdings" pitchFamily="2" charset="2"/>
              <a:buNone/>
            </a:pPr>
            <a:r>
              <a:rPr lang="en-US" sz="2400" i="1">
                <a:solidFill>
                  <a:srgbClr val="FF0000"/>
                </a:solidFill>
              </a:rPr>
              <a:t>T</a:t>
            </a:r>
            <a:r>
              <a:rPr lang="en-US" sz="2400" i="1" baseline="-25000">
                <a:solidFill>
                  <a:srgbClr val="FF0000"/>
                </a:solidFill>
              </a:rPr>
              <a:t>2</a:t>
            </a:r>
            <a:r>
              <a:rPr lang="en-US" sz="2400" i="1">
                <a:solidFill>
                  <a:srgbClr val="FF0000"/>
                </a:solidFill>
              </a:rPr>
              <a:t> = 556.8 K, </a:t>
            </a:r>
          </a:p>
          <a:p>
            <a:pPr marL="571500" indent="-571500">
              <a:lnSpc>
                <a:spcPct val="90000"/>
              </a:lnSpc>
              <a:spcBef>
                <a:spcPct val="0"/>
              </a:spcBef>
              <a:buFont typeface="Wingdings" pitchFamily="2" charset="2"/>
              <a:buNone/>
            </a:pPr>
            <a:r>
              <a:rPr lang="en-US" sz="2600"/>
              <a:t>2. Apply 1</a:t>
            </a:r>
            <a:r>
              <a:rPr lang="en-US" sz="2600" baseline="30000"/>
              <a:t>st</a:t>
            </a:r>
            <a:r>
              <a:rPr lang="en-US" sz="2600"/>
              <a:t> law SSSP process</a:t>
            </a:r>
            <a:r>
              <a:rPr lang="en-US" sz="2800"/>
              <a:t>use </a:t>
            </a:r>
          </a:p>
          <a:p>
            <a:pPr marL="571500" indent="-571500">
              <a:lnSpc>
                <a:spcPct val="90000"/>
              </a:lnSpc>
              <a:spcBef>
                <a:spcPct val="0"/>
              </a:spcBef>
              <a:buFont typeface="Wingdings" pitchFamily="2" charset="2"/>
              <a:buNone/>
            </a:pPr>
            <a:r>
              <a:rPr lang="en-US" sz="2800"/>
              <a:t>   use C</a:t>
            </a:r>
            <a:r>
              <a:rPr lang="en-US" sz="2800" baseline="-25000"/>
              <a:t>p</a:t>
            </a:r>
            <a:r>
              <a:rPr lang="en-US" sz="2800"/>
              <a:t> at 300 K,   </a:t>
            </a:r>
            <a:r>
              <a:rPr lang="en-US" sz="2800" i="1">
                <a:solidFill>
                  <a:srgbClr val="FF0000"/>
                </a:solidFill>
              </a:rPr>
              <a:t>T</a:t>
            </a:r>
            <a:r>
              <a:rPr lang="en-US" sz="2800" i="1" baseline="-25000">
                <a:solidFill>
                  <a:srgbClr val="FF0000"/>
                </a:solidFill>
              </a:rPr>
              <a:t>3</a:t>
            </a:r>
            <a:r>
              <a:rPr lang="en-US" sz="2800" i="1">
                <a:solidFill>
                  <a:srgbClr val="FF0000"/>
                </a:solidFill>
              </a:rPr>
              <a:t> = T</a:t>
            </a:r>
            <a:r>
              <a:rPr lang="en-US" sz="2800" i="1" baseline="-25000">
                <a:solidFill>
                  <a:srgbClr val="FF0000"/>
                </a:solidFill>
              </a:rPr>
              <a:t>max</a:t>
            </a:r>
            <a:r>
              <a:rPr lang="en-US" sz="2800" i="1">
                <a:solidFill>
                  <a:srgbClr val="FF0000"/>
                </a:solidFill>
              </a:rPr>
              <a:t> = 1373.2 K</a:t>
            </a:r>
            <a:endParaRPr lang="en-US" sz="2600"/>
          </a:p>
          <a:p>
            <a:pPr marL="839788" lvl="1" indent="-495300">
              <a:lnSpc>
                <a:spcPct val="90000"/>
              </a:lnSpc>
              <a:spcBef>
                <a:spcPct val="0"/>
              </a:spcBef>
              <a:buFont typeface="Wingdings" pitchFamily="2" charset="2"/>
              <a:buAutoNum type="arabicPeriod"/>
            </a:pPr>
            <a:r>
              <a:rPr lang="en-US" sz="2400"/>
              <a:t>cv. Compressor </a:t>
            </a:r>
            <a:r>
              <a:rPr lang="en-US" sz="2400">
                <a:sym typeface="Wingdings" pitchFamily="2" charset="2"/>
              </a:rPr>
              <a:t> w</a:t>
            </a:r>
            <a:r>
              <a:rPr lang="en-US" sz="2400" baseline="-25000">
                <a:sym typeface="Wingdings" pitchFamily="2" charset="2"/>
              </a:rPr>
              <a:t>comp</a:t>
            </a:r>
          </a:p>
          <a:p>
            <a:pPr marL="839788" lvl="1" indent="-495300">
              <a:lnSpc>
                <a:spcPct val="90000"/>
              </a:lnSpc>
              <a:spcBef>
                <a:spcPct val="0"/>
              </a:spcBef>
              <a:buFont typeface="Wingdings" pitchFamily="2" charset="2"/>
              <a:buAutoNum type="arabicPeriod"/>
            </a:pPr>
            <a:r>
              <a:rPr lang="en-US" sz="2400">
                <a:sym typeface="Wingdings" pitchFamily="2" charset="2"/>
              </a:rPr>
              <a:t>cv. Turbine  w</a:t>
            </a:r>
            <a:r>
              <a:rPr lang="en-US" sz="2400" baseline="-25000">
                <a:sym typeface="Wingdings" pitchFamily="2" charset="2"/>
              </a:rPr>
              <a:t>turbine </a:t>
            </a:r>
            <a:r>
              <a:rPr lang="en-US" sz="2400">
                <a:sym typeface="Wingdings" pitchFamily="2" charset="2"/>
              </a:rPr>
              <a:t>and</a:t>
            </a:r>
            <a:r>
              <a:rPr lang="en-US" sz="2400" baseline="-25000">
                <a:sym typeface="Wingdings" pitchFamily="2" charset="2"/>
              </a:rPr>
              <a:t> </a:t>
            </a:r>
            <a:r>
              <a:rPr lang="en-US" sz="2400">
                <a:sym typeface="Wingdings" pitchFamily="2" charset="2"/>
              </a:rPr>
              <a:t>w</a:t>
            </a:r>
            <a:r>
              <a:rPr lang="en-US" sz="2400" baseline="-25000">
                <a:sym typeface="Wingdings" pitchFamily="2" charset="2"/>
              </a:rPr>
              <a:t>comp </a:t>
            </a:r>
          </a:p>
          <a:p>
            <a:pPr marL="839788" lvl="1" indent="-495300">
              <a:lnSpc>
                <a:spcPct val="90000"/>
              </a:lnSpc>
              <a:spcBef>
                <a:spcPct val="0"/>
              </a:spcBef>
              <a:buFont typeface="Wingdings" pitchFamily="2" charset="2"/>
              <a:buNone/>
            </a:pPr>
            <a:r>
              <a:rPr lang="en-US" sz="2400">
                <a:sym typeface="Wingdings" pitchFamily="2" charset="2"/>
              </a:rPr>
              <a:t> </a:t>
            </a:r>
            <a:r>
              <a:rPr lang="en-US" sz="2400" i="1">
                <a:solidFill>
                  <a:srgbClr val="FF3300"/>
                </a:solidFill>
                <a:sym typeface="Wingdings" pitchFamily="2" charset="2"/>
              </a:rPr>
              <a:t>T</a:t>
            </a:r>
            <a:r>
              <a:rPr lang="en-US" sz="2400" i="1" baseline="-25000">
                <a:solidFill>
                  <a:srgbClr val="FF3300"/>
                </a:solidFill>
                <a:sym typeface="Wingdings" pitchFamily="2" charset="2"/>
              </a:rPr>
              <a:t>4 </a:t>
            </a:r>
            <a:r>
              <a:rPr lang="en-US" sz="2400" i="1">
                <a:solidFill>
                  <a:srgbClr val="FF3300"/>
                </a:solidFill>
                <a:sym typeface="Wingdings" pitchFamily="2" charset="2"/>
              </a:rPr>
              <a:t>= 1104.6 K and P</a:t>
            </a:r>
            <a:r>
              <a:rPr lang="en-US" sz="2400" i="1" baseline="-25000">
                <a:solidFill>
                  <a:srgbClr val="FF3300"/>
                </a:solidFill>
                <a:sym typeface="Wingdings" pitchFamily="2" charset="2"/>
              </a:rPr>
              <a:t>4</a:t>
            </a:r>
            <a:r>
              <a:rPr lang="en-US" sz="2400" i="1">
                <a:solidFill>
                  <a:srgbClr val="FF3300"/>
                </a:solidFill>
                <a:sym typeface="Wingdings" pitchFamily="2" charset="2"/>
              </a:rPr>
              <a:t> = 0.4668 MPa</a:t>
            </a:r>
          </a:p>
          <a:p>
            <a:pPr marL="571500" indent="-571500">
              <a:lnSpc>
                <a:spcPct val="90000"/>
              </a:lnSpc>
              <a:spcBef>
                <a:spcPct val="0"/>
              </a:spcBef>
              <a:buFont typeface="Wingdings" pitchFamily="2" charset="2"/>
              <a:buNone/>
            </a:pPr>
            <a:r>
              <a:rPr lang="en-US" sz="2800">
                <a:sym typeface="Wingdings" pitchFamily="2" charset="2"/>
              </a:rPr>
              <a:t>3. Proc 4-5 isentropic  T</a:t>
            </a:r>
            <a:r>
              <a:rPr lang="en-US" sz="2800" baseline="-25000">
                <a:sym typeface="Wingdings" pitchFamily="2" charset="2"/>
              </a:rPr>
              <a:t>5</a:t>
            </a:r>
            <a:r>
              <a:rPr lang="en-US" sz="2800">
                <a:sym typeface="Wingdings" pitchFamily="2" charset="2"/>
              </a:rPr>
              <a:t> = 710.8 K</a:t>
            </a:r>
          </a:p>
          <a:p>
            <a:pPr marL="571500" indent="-571500">
              <a:lnSpc>
                <a:spcPct val="90000"/>
              </a:lnSpc>
              <a:spcBef>
                <a:spcPct val="0"/>
              </a:spcBef>
              <a:buFont typeface="Wingdings" pitchFamily="2" charset="2"/>
              <a:buNone/>
            </a:pPr>
            <a:r>
              <a:rPr lang="en-US" sz="2800">
                <a:sym typeface="Wingdings" pitchFamily="2" charset="2"/>
              </a:rPr>
              <a:t>4. cv.Nozzle  </a:t>
            </a:r>
            <a:r>
              <a:rPr lang="en-US" sz="2800" i="1">
                <a:solidFill>
                  <a:srgbClr val="FF0000"/>
                </a:solidFill>
                <a:sym typeface="Wingdings" pitchFamily="2" charset="2"/>
              </a:rPr>
              <a:t>V</a:t>
            </a:r>
            <a:r>
              <a:rPr lang="en-US" sz="2800" i="1" baseline="-25000">
                <a:solidFill>
                  <a:srgbClr val="FF0000"/>
                </a:solidFill>
                <a:sym typeface="Wingdings" pitchFamily="2" charset="2"/>
              </a:rPr>
              <a:t>5</a:t>
            </a:r>
            <a:r>
              <a:rPr lang="en-US" sz="2800" i="1">
                <a:solidFill>
                  <a:srgbClr val="FF0000"/>
                </a:solidFill>
                <a:sym typeface="Wingdings" pitchFamily="2" charset="2"/>
              </a:rPr>
              <a:t> = 889 m/s</a:t>
            </a:r>
            <a:r>
              <a:rPr lang="en-US" sz="2800" i="1">
                <a:sym typeface="Wingdings" pitchFamily="2" charset="2"/>
              </a:rPr>
              <a:t> answer</a:t>
            </a:r>
            <a:endParaRPr lang="en-US" sz="2800" i="1" baseline="-25000">
              <a:sym typeface="Wingdings" pitchFamily="2" charset="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310275">
                                            <p:txEl>
                                              <p:pRg st="0" end="0"/>
                                            </p:txEl>
                                          </p:spTgt>
                                        </p:tgtEl>
                                        <p:attrNameLst>
                                          <p:attrName>style.visibility</p:attrName>
                                        </p:attrNameLst>
                                      </p:cBhvr>
                                      <p:to>
                                        <p:strVal val="visible"/>
                                      </p:to>
                                    </p:set>
                                    <p:animEffect transition="in" filter="wipe(up)">
                                      <p:cBhvr>
                                        <p:cTn id="7" dur="500"/>
                                        <p:tgtEl>
                                          <p:spTgt spid="310275">
                                            <p:txEl>
                                              <p:pRg st="0" end="0"/>
                                            </p:txEl>
                                          </p:spTgt>
                                        </p:tgtEl>
                                      </p:cBhvr>
                                    </p:animEffect>
                                  </p:childTnLst>
                                </p:cTn>
                              </p:par>
                            </p:childTnLst>
                          </p:cTn>
                        </p:par>
                        <p:par>
                          <p:cTn id="8" fill="hold">
                            <p:stCondLst>
                              <p:cond delay="500"/>
                            </p:stCondLst>
                            <p:childTnLst>
                              <p:par>
                                <p:cTn id="9" presetID="22" presetClass="entr" presetSubtype="1" fill="hold" grpId="0" nodeType="afterEffect">
                                  <p:stCondLst>
                                    <p:cond delay="0"/>
                                  </p:stCondLst>
                                  <p:childTnLst>
                                    <p:set>
                                      <p:cBhvr>
                                        <p:cTn id="10" dur="1" fill="hold">
                                          <p:stCondLst>
                                            <p:cond delay="0"/>
                                          </p:stCondLst>
                                        </p:cTn>
                                        <p:tgtEl>
                                          <p:spTgt spid="310275">
                                            <p:txEl>
                                              <p:pRg st="1" end="1"/>
                                            </p:txEl>
                                          </p:spTgt>
                                        </p:tgtEl>
                                        <p:attrNameLst>
                                          <p:attrName>style.visibility</p:attrName>
                                        </p:attrNameLst>
                                      </p:cBhvr>
                                      <p:to>
                                        <p:strVal val="visible"/>
                                      </p:to>
                                    </p:set>
                                    <p:animEffect transition="in" filter="wipe(up)">
                                      <p:cBhvr>
                                        <p:cTn id="11" dur="500"/>
                                        <p:tgtEl>
                                          <p:spTgt spid="310275">
                                            <p:txEl>
                                              <p:pRg st="1" end="1"/>
                                            </p:txEl>
                                          </p:spTgt>
                                        </p:tgtEl>
                                      </p:cBhvr>
                                    </p:animEffect>
                                  </p:childTnLst>
                                </p:cTn>
                              </p:par>
                            </p:childTnLst>
                          </p:cTn>
                        </p:par>
                        <p:par>
                          <p:cTn id="12" fill="hold">
                            <p:stCondLst>
                              <p:cond delay="1000"/>
                            </p:stCondLst>
                            <p:childTnLst>
                              <p:par>
                                <p:cTn id="13" presetID="22" presetClass="entr" presetSubtype="1" fill="hold" grpId="0" nodeType="afterEffect">
                                  <p:stCondLst>
                                    <p:cond delay="0"/>
                                  </p:stCondLst>
                                  <p:childTnLst>
                                    <p:set>
                                      <p:cBhvr>
                                        <p:cTn id="14" dur="1" fill="hold">
                                          <p:stCondLst>
                                            <p:cond delay="0"/>
                                          </p:stCondLst>
                                        </p:cTn>
                                        <p:tgtEl>
                                          <p:spTgt spid="310275">
                                            <p:txEl>
                                              <p:pRg st="2" end="2"/>
                                            </p:txEl>
                                          </p:spTgt>
                                        </p:tgtEl>
                                        <p:attrNameLst>
                                          <p:attrName>style.visibility</p:attrName>
                                        </p:attrNameLst>
                                      </p:cBhvr>
                                      <p:to>
                                        <p:strVal val="visible"/>
                                      </p:to>
                                    </p:set>
                                    <p:animEffect transition="in" filter="wipe(up)">
                                      <p:cBhvr>
                                        <p:cTn id="15" dur="500"/>
                                        <p:tgtEl>
                                          <p:spTgt spid="310275">
                                            <p:txEl>
                                              <p:pRg st="2" end="2"/>
                                            </p:txEl>
                                          </p:spTgt>
                                        </p:tgtEl>
                                      </p:cBhvr>
                                    </p:animEffect>
                                  </p:childTnLst>
                                </p:cTn>
                              </p:par>
                            </p:childTnLst>
                          </p:cTn>
                        </p:par>
                        <p:par>
                          <p:cTn id="16" fill="hold">
                            <p:stCondLst>
                              <p:cond delay="1500"/>
                            </p:stCondLst>
                            <p:childTnLst>
                              <p:par>
                                <p:cTn id="17" presetID="22" presetClass="entr" presetSubtype="1" fill="hold" grpId="0" nodeType="afterEffect">
                                  <p:stCondLst>
                                    <p:cond delay="0"/>
                                  </p:stCondLst>
                                  <p:childTnLst>
                                    <p:set>
                                      <p:cBhvr>
                                        <p:cTn id="18" dur="1" fill="hold">
                                          <p:stCondLst>
                                            <p:cond delay="0"/>
                                          </p:stCondLst>
                                        </p:cTn>
                                        <p:tgtEl>
                                          <p:spTgt spid="310275">
                                            <p:txEl>
                                              <p:pRg st="3" end="3"/>
                                            </p:txEl>
                                          </p:spTgt>
                                        </p:tgtEl>
                                        <p:attrNameLst>
                                          <p:attrName>style.visibility</p:attrName>
                                        </p:attrNameLst>
                                      </p:cBhvr>
                                      <p:to>
                                        <p:strVal val="visible"/>
                                      </p:to>
                                    </p:set>
                                    <p:animEffect transition="in" filter="wipe(up)">
                                      <p:cBhvr>
                                        <p:cTn id="19" dur="500"/>
                                        <p:tgtEl>
                                          <p:spTgt spid="310275">
                                            <p:txEl>
                                              <p:pRg st="3" end="3"/>
                                            </p:txEl>
                                          </p:spTgt>
                                        </p:tgtEl>
                                      </p:cBhvr>
                                    </p:animEffect>
                                  </p:childTnLst>
                                </p:cTn>
                              </p:par>
                            </p:childTnLst>
                          </p:cTn>
                        </p:par>
                        <p:par>
                          <p:cTn id="20" fill="hold">
                            <p:stCondLst>
                              <p:cond delay="2000"/>
                            </p:stCondLst>
                            <p:childTnLst>
                              <p:par>
                                <p:cTn id="21" presetID="22" presetClass="entr" presetSubtype="1" fill="hold" grpId="0" nodeType="afterEffect">
                                  <p:stCondLst>
                                    <p:cond delay="0"/>
                                  </p:stCondLst>
                                  <p:childTnLst>
                                    <p:set>
                                      <p:cBhvr>
                                        <p:cTn id="22" dur="1" fill="hold">
                                          <p:stCondLst>
                                            <p:cond delay="0"/>
                                          </p:stCondLst>
                                        </p:cTn>
                                        <p:tgtEl>
                                          <p:spTgt spid="310275">
                                            <p:txEl>
                                              <p:pRg st="4" end="4"/>
                                            </p:txEl>
                                          </p:spTgt>
                                        </p:tgtEl>
                                        <p:attrNameLst>
                                          <p:attrName>style.visibility</p:attrName>
                                        </p:attrNameLst>
                                      </p:cBhvr>
                                      <p:to>
                                        <p:strVal val="visible"/>
                                      </p:to>
                                    </p:set>
                                    <p:animEffect transition="in" filter="wipe(up)">
                                      <p:cBhvr>
                                        <p:cTn id="23" dur="500"/>
                                        <p:tgtEl>
                                          <p:spTgt spid="310275">
                                            <p:txEl>
                                              <p:pRg st="4" end="4"/>
                                            </p:txEl>
                                          </p:spTgt>
                                        </p:tgtEl>
                                      </p:cBhvr>
                                    </p:animEffect>
                                  </p:childTnLst>
                                </p:cTn>
                              </p:par>
                            </p:childTnLst>
                          </p:cTn>
                        </p:par>
                        <p:par>
                          <p:cTn id="24" fill="hold">
                            <p:stCondLst>
                              <p:cond delay="2500"/>
                            </p:stCondLst>
                            <p:childTnLst>
                              <p:par>
                                <p:cTn id="25" presetID="22" presetClass="entr" presetSubtype="1" fill="hold" grpId="0" nodeType="afterEffect">
                                  <p:stCondLst>
                                    <p:cond delay="0"/>
                                  </p:stCondLst>
                                  <p:childTnLst>
                                    <p:set>
                                      <p:cBhvr>
                                        <p:cTn id="26" dur="1" fill="hold">
                                          <p:stCondLst>
                                            <p:cond delay="0"/>
                                          </p:stCondLst>
                                        </p:cTn>
                                        <p:tgtEl>
                                          <p:spTgt spid="310275">
                                            <p:txEl>
                                              <p:pRg st="5" end="5"/>
                                            </p:txEl>
                                          </p:spTgt>
                                        </p:tgtEl>
                                        <p:attrNameLst>
                                          <p:attrName>style.visibility</p:attrName>
                                        </p:attrNameLst>
                                      </p:cBhvr>
                                      <p:to>
                                        <p:strVal val="visible"/>
                                      </p:to>
                                    </p:set>
                                    <p:animEffect transition="in" filter="wipe(up)">
                                      <p:cBhvr>
                                        <p:cTn id="27" dur="500"/>
                                        <p:tgtEl>
                                          <p:spTgt spid="310275">
                                            <p:txEl>
                                              <p:pRg st="5" end="5"/>
                                            </p:txEl>
                                          </p:spTgt>
                                        </p:tgtEl>
                                      </p:cBhvr>
                                    </p:animEffect>
                                  </p:childTnLst>
                                </p:cTn>
                              </p:par>
                            </p:childTnLst>
                          </p:cTn>
                        </p:par>
                        <p:par>
                          <p:cTn id="28" fill="hold">
                            <p:stCondLst>
                              <p:cond delay="3000"/>
                            </p:stCondLst>
                            <p:childTnLst>
                              <p:par>
                                <p:cTn id="29" presetID="22" presetClass="entr" presetSubtype="1" fill="hold" grpId="0" nodeType="afterEffect">
                                  <p:stCondLst>
                                    <p:cond delay="0"/>
                                  </p:stCondLst>
                                  <p:childTnLst>
                                    <p:set>
                                      <p:cBhvr>
                                        <p:cTn id="30" dur="1" fill="hold">
                                          <p:stCondLst>
                                            <p:cond delay="0"/>
                                          </p:stCondLst>
                                        </p:cTn>
                                        <p:tgtEl>
                                          <p:spTgt spid="310275">
                                            <p:txEl>
                                              <p:pRg st="6" end="6"/>
                                            </p:txEl>
                                          </p:spTgt>
                                        </p:tgtEl>
                                        <p:attrNameLst>
                                          <p:attrName>style.visibility</p:attrName>
                                        </p:attrNameLst>
                                      </p:cBhvr>
                                      <p:to>
                                        <p:strVal val="visible"/>
                                      </p:to>
                                    </p:set>
                                    <p:animEffect transition="in" filter="wipe(up)">
                                      <p:cBhvr>
                                        <p:cTn id="31" dur="500"/>
                                        <p:tgtEl>
                                          <p:spTgt spid="310275">
                                            <p:txEl>
                                              <p:pRg st="6" end="6"/>
                                            </p:txEl>
                                          </p:spTgt>
                                        </p:tgtEl>
                                      </p:cBhvr>
                                    </p:animEffect>
                                  </p:childTnLst>
                                </p:cTn>
                              </p:par>
                            </p:childTnLst>
                          </p:cTn>
                        </p:par>
                        <p:par>
                          <p:cTn id="32" fill="hold">
                            <p:stCondLst>
                              <p:cond delay="3500"/>
                            </p:stCondLst>
                            <p:childTnLst>
                              <p:par>
                                <p:cTn id="33" presetID="22" presetClass="entr" presetSubtype="1" fill="hold" grpId="0" nodeType="afterEffect">
                                  <p:stCondLst>
                                    <p:cond delay="0"/>
                                  </p:stCondLst>
                                  <p:childTnLst>
                                    <p:set>
                                      <p:cBhvr>
                                        <p:cTn id="34" dur="1" fill="hold">
                                          <p:stCondLst>
                                            <p:cond delay="0"/>
                                          </p:stCondLst>
                                        </p:cTn>
                                        <p:tgtEl>
                                          <p:spTgt spid="310275">
                                            <p:txEl>
                                              <p:pRg st="7" end="7"/>
                                            </p:txEl>
                                          </p:spTgt>
                                        </p:tgtEl>
                                        <p:attrNameLst>
                                          <p:attrName>style.visibility</p:attrName>
                                        </p:attrNameLst>
                                      </p:cBhvr>
                                      <p:to>
                                        <p:strVal val="visible"/>
                                      </p:to>
                                    </p:set>
                                    <p:animEffect transition="in" filter="wipe(up)">
                                      <p:cBhvr>
                                        <p:cTn id="35" dur="500"/>
                                        <p:tgtEl>
                                          <p:spTgt spid="310275">
                                            <p:txEl>
                                              <p:pRg st="7" end="7"/>
                                            </p:txEl>
                                          </p:spTgt>
                                        </p:tgtEl>
                                      </p:cBhvr>
                                    </p:animEffect>
                                  </p:childTnLst>
                                </p:cTn>
                              </p:par>
                            </p:childTnLst>
                          </p:cTn>
                        </p:par>
                        <p:par>
                          <p:cTn id="36" fill="hold">
                            <p:stCondLst>
                              <p:cond delay="4000"/>
                            </p:stCondLst>
                            <p:childTnLst>
                              <p:par>
                                <p:cTn id="37" presetID="22" presetClass="entr" presetSubtype="1" fill="hold" grpId="0" nodeType="afterEffect">
                                  <p:stCondLst>
                                    <p:cond delay="0"/>
                                  </p:stCondLst>
                                  <p:childTnLst>
                                    <p:set>
                                      <p:cBhvr>
                                        <p:cTn id="38" dur="1" fill="hold">
                                          <p:stCondLst>
                                            <p:cond delay="0"/>
                                          </p:stCondLst>
                                        </p:cTn>
                                        <p:tgtEl>
                                          <p:spTgt spid="310275">
                                            <p:txEl>
                                              <p:pRg st="8" end="8"/>
                                            </p:txEl>
                                          </p:spTgt>
                                        </p:tgtEl>
                                        <p:attrNameLst>
                                          <p:attrName>style.visibility</p:attrName>
                                        </p:attrNameLst>
                                      </p:cBhvr>
                                      <p:to>
                                        <p:strVal val="visible"/>
                                      </p:to>
                                    </p:set>
                                    <p:animEffect transition="in" filter="wipe(up)">
                                      <p:cBhvr>
                                        <p:cTn id="39" dur="500"/>
                                        <p:tgtEl>
                                          <p:spTgt spid="310275">
                                            <p:txEl>
                                              <p:pRg st="8" end="8"/>
                                            </p:txEl>
                                          </p:spTgt>
                                        </p:tgtEl>
                                      </p:cBhvr>
                                    </p:animEffect>
                                  </p:childTnLst>
                                </p:cTn>
                              </p:par>
                            </p:childTnLst>
                          </p:cTn>
                        </p:par>
                        <p:par>
                          <p:cTn id="40" fill="hold">
                            <p:stCondLst>
                              <p:cond delay="4500"/>
                            </p:stCondLst>
                            <p:childTnLst>
                              <p:par>
                                <p:cTn id="41" presetID="22" presetClass="entr" presetSubtype="1" fill="hold" grpId="0" nodeType="afterEffect">
                                  <p:stCondLst>
                                    <p:cond delay="0"/>
                                  </p:stCondLst>
                                  <p:childTnLst>
                                    <p:set>
                                      <p:cBhvr>
                                        <p:cTn id="42" dur="1" fill="hold">
                                          <p:stCondLst>
                                            <p:cond delay="0"/>
                                          </p:stCondLst>
                                        </p:cTn>
                                        <p:tgtEl>
                                          <p:spTgt spid="310275">
                                            <p:txEl>
                                              <p:pRg st="9" end="9"/>
                                            </p:txEl>
                                          </p:spTgt>
                                        </p:tgtEl>
                                        <p:attrNameLst>
                                          <p:attrName>style.visibility</p:attrName>
                                        </p:attrNameLst>
                                      </p:cBhvr>
                                      <p:to>
                                        <p:strVal val="visible"/>
                                      </p:to>
                                    </p:set>
                                    <p:animEffect transition="in" filter="wipe(up)">
                                      <p:cBhvr>
                                        <p:cTn id="43" dur="500"/>
                                        <p:tgtEl>
                                          <p:spTgt spid="310275">
                                            <p:txEl>
                                              <p:pRg st="9" end="9"/>
                                            </p:txEl>
                                          </p:spTgt>
                                        </p:tgtEl>
                                      </p:cBhvr>
                                    </p:animEffect>
                                  </p:childTnLst>
                                </p:cTn>
                              </p:par>
                            </p:childTnLst>
                          </p:cTn>
                        </p:par>
                        <p:par>
                          <p:cTn id="44" fill="hold">
                            <p:stCondLst>
                              <p:cond delay="5000"/>
                            </p:stCondLst>
                            <p:childTnLst>
                              <p:par>
                                <p:cTn id="45" presetID="22" presetClass="entr" presetSubtype="1" fill="hold" grpId="0" nodeType="afterEffect">
                                  <p:stCondLst>
                                    <p:cond delay="0"/>
                                  </p:stCondLst>
                                  <p:childTnLst>
                                    <p:set>
                                      <p:cBhvr>
                                        <p:cTn id="46" dur="1" fill="hold">
                                          <p:stCondLst>
                                            <p:cond delay="0"/>
                                          </p:stCondLst>
                                        </p:cTn>
                                        <p:tgtEl>
                                          <p:spTgt spid="310275">
                                            <p:txEl>
                                              <p:pRg st="10" end="10"/>
                                            </p:txEl>
                                          </p:spTgt>
                                        </p:tgtEl>
                                        <p:attrNameLst>
                                          <p:attrName>style.visibility</p:attrName>
                                        </p:attrNameLst>
                                      </p:cBhvr>
                                      <p:to>
                                        <p:strVal val="visible"/>
                                      </p:to>
                                    </p:set>
                                    <p:animEffect transition="in" filter="wipe(up)">
                                      <p:cBhvr>
                                        <p:cTn id="47" dur="500"/>
                                        <p:tgtEl>
                                          <p:spTgt spid="310275">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0275"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2"/>
          <p:cNvSpPr>
            <a:spLocks noGrp="1"/>
          </p:cNvSpPr>
          <p:nvPr>
            <p:ph type="ftr" sz="quarter" idx="11"/>
          </p:nvPr>
        </p:nvSpPr>
        <p:spPr/>
        <p:txBody>
          <a:bodyPr/>
          <a:lstStyle/>
          <a:p>
            <a:r>
              <a:rPr lang="en-US" altLang="en-US"/>
              <a:t>รศ.ดร.สมหมาย ปรีเปรม</a:t>
            </a:r>
            <a:endParaRPr lang="th-TH" altLang="en-US"/>
          </a:p>
        </p:txBody>
      </p:sp>
      <p:sp>
        <p:nvSpPr>
          <p:cNvPr id="286725" name="Rectangle 5"/>
          <p:cNvSpPr>
            <a:spLocks noChangeArrowheads="1"/>
          </p:cNvSpPr>
          <p:nvPr/>
        </p:nvSpPr>
        <p:spPr bwMode="auto">
          <a:xfrm>
            <a:off x="447675" y="450850"/>
            <a:ext cx="8305800" cy="5329238"/>
          </a:xfrm>
          <a:prstGeom prst="rect">
            <a:avLst/>
          </a:prstGeom>
          <a:noFill/>
          <a:ln w="9525">
            <a:noFill/>
            <a:miter lim="800000"/>
            <a:headEnd/>
            <a:tailEnd/>
          </a:ln>
          <a:effectLst/>
        </p:spPr>
        <p:txBody>
          <a:bodyPr>
            <a:spAutoFit/>
          </a:bodyPr>
          <a:lstStyle/>
          <a:p>
            <a:pPr>
              <a:spcBef>
                <a:spcPct val="20000"/>
              </a:spcBef>
            </a:pPr>
            <a:r>
              <a:rPr lang="en-US" sz="3200">
                <a:latin typeface="Times New Roman" pitchFamily="18" charset="0"/>
              </a:rPr>
              <a:t>Gas-Turbine (Brayton) Cycle</a:t>
            </a:r>
            <a:r>
              <a:rPr lang="en-US" sz="2000">
                <a:latin typeface="Times New Roman" pitchFamily="18" charset="0"/>
              </a:rPr>
              <a:t>	</a:t>
            </a:r>
          </a:p>
          <a:p>
            <a:pPr>
              <a:spcBef>
                <a:spcPct val="20000"/>
              </a:spcBef>
            </a:pPr>
            <a:r>
              <a:rPr lang="en-US" sz="2000">
                <a:latin typeface="Times New Roman" pitchFamily="18" charset="0"/>
              </a:rPr>
              <a:t>7-51C Why are the back work ratios relatively high in gas-turbine engines? </a:t>
            </a:r>
          </a:p>
          <a:p>
            <a:pPr>
              <a:spcBef>
                <a:spcPct val="20000"/>
              </a:spcBef>
            </a:pPr>
            <a:r>
              <a:rPr lang="en-US" sz="2000">
                <a:latin typeface="Times New Roman" pitchFamily="18" charset="0"/>
              </a:rPr>
              <a:t>7-52C What four processes make up the simple ideal Bray ton cycle? </a:t>
            </a:r>
          </a:p>
          <a:p>
            <a:pPr>
              <a:spcBef>
                <a:spcPct val="20000"/>
              </a:spcBef>
            </a:pPr>
            <a:r>
              <a:rPr lang="en-US" sz="2000">
                <a:latin typeface="Times New Roman" pitchFamily="18" charset="0"/>
              </a:rPr>
              <a:t>7-53C For fixed maximum and minimum temperatures, what is the effect of the pressure ratio on (a) the thermal efficiency and (b) the net work output of a simple ideal Bray ton cycle?</a:t>
            </a:r>
          </a:p>
          <a:p>
            <a:pPr>
              <a:spcBef>
                <a:spcPct val="20000"/>
              </a:spcBef>
            </a:pPr>
            <a:r>
              <a:rPr lang="en-US" sz="2000">
                <a:latin typeface="Times New Roman" pitchFamily="18" charset="0"/>
              </a:rPr>
              <a:t>7-54C Why are gas turbines operated at very high air-fuel mass ratios? </a:t>
            </a:r>
          </a:p>
          <a:p>
            <a:pPr>
              <a:spcBef>
                <a:spcPct val="20000"/>
              </a:spcBef>
            </a:pPr>
            <a:r>
              <a:rPr lang="en-US" sz="2000">
                <a:latin typeface="Times New Roman" pitchFamily="18" charset="0"/>
              </a:rPr>
              <a:t>7-55C Should the processes that make up the Bray ton cycle be analyzed as closed-system or steady-flow processes? Why?	,</a:t>
            </a:r>
          </a:p>
          <a:p>
            <a:pPr>
              <a:spcBef>
                <a:spcPct val="20000"/>
              </a:spcBef>
            </a:pPr>
            <a:r>
              <a:rPr lang="en-US" sz="2000">
                <a:latin typeface="Times New Roman" pitchFamily="18" charset="0"/>
              </a:rPr>
              <a:t>7-56C What is the back work ratio? What are typical back work ratio values for gas-turbine engines?</a:t>
            </a:r>
          </a:p>
          <a:p>
            <a:pPr>
              <a:spcBef>
                <a:spcPct val="20000"/>
              </a:spcBef>
            </a:pPr>
            <a:r>
              <a:rPr lang="en-US" sz="2000">
                <a:latin typeface="Times New Roman" pitchFamily="18" charset="0"/>
              </a:rPr>
              <a:t>7-57C How can the irreversibilities in the turbine and compressor of gas-turbine engines be properly accounted for?</a:t>
            </a:r>
          </a:p>
          <a:p>
            <a:pPr>
              <a:spcBef>
                <a:spcPct val="20000"/>
              </a:spcBef>
            </a:pPr>
            <a:r>
              <a:rPr lang="en-US" sz="2000">
                <a:latin typeface="Times New Roman" pitchFamily="18" charset="0"/>
              </a:rPr>
              <a:t>7-58C How do the inefficiencies of the turbine and the compressor affect (a) the back work ratio and (b) the thermal efficiency of a gas-turbine engine?</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2"/>
          <p:cNvSpPr>
            <a:spLocks noGrp="1"/>
          </p:cNvSpPr>
          <p:nvPr>
            <p:ph type="ftr" sz="quarter" idx="11"/>
          </p:nvPr>
        </p:nvSpPr>
        <p:spPr/>
        <p:txBody>
          <a:bodyPr/>
          <a:lstStyle/>
          <a:p>
            <a:r>
              <a:rPr lang="en-US" altLang="en-US"/>
              <a:t>รศ.ดร.สมหมาย ปรีเปรม</a:t>
            </a:r>
            <a:endParaRPr lang="th-TH" altLang="en-US"/>
          </a:p>
        </p:txBody>
      </p:sp>
      <p:sp>
        <p:nvSpPr>
          <p:cNvPr id="295940" name="Rectangle 4"/>
          <p:cNvSpPr>
            <a:spLocks noChangeArrowheads="1"/>
          </p:cNvSpPr>
          <p:nvPr/>
        </p:nvSpPr>
        <p:spPr bwMode="auto">
          <a:xfrm>
            <a:off x="469900" y="387350"/>
            <a:ext cx="8162925" cy="5578475"/>
          </a:xfrm>
          <a:prstGeom prst="rect">
            <a:avLst/>
          </a:prstGeom>
          <a:noFill/>
          <a:ln w="9525">
            <a:noFill/>
            <a:miter lim="800000"/>
            <a:headEnd/>
            <a:tailEnd/>
          </a:ln>
          <a:effectLst/>
        </p:spPr>
        <p:txBody>
          <a:bodyPr>
            <a:spAutoFit/>
          </a:bodyPr>
          <a:lstStyle/>
          <a:p>
            <a:pPr>
              <a:spcBef>
                <a:spcPct val="50000"/>
              </a:spcBef>
            </a:pPr>
            <a:r>
              <a:rPr lang="en-US" sz="2000">
                <a:latin typeface="Times New Roman" pitchFamily="18" charset="0"/>
              </a:rPr>
              <a:t>7-59 A simple ideal Bray ton cycle with air as the working fluid has a pressure ratio of 10. The air enters the compressor at 300 K and the turbine at 1200 K. Using constant specific heats at room temperature, determine (a) the air temperature at the compressor exit, (b) the back work ratio, and (c) the thermal efficiency.</a:t>
            </a:r>
          </a:p>
          <a:p>
            <a:pPr>
              <a:spcBef>
                <a:spcPct val="50000"/>
              </a:spcBef>
            </a:pPr>
            <a:r>
              <a:rPr lang="en-US" sz="2000">
                <a:latin typeface="Times New Roman" pitchFamily="18" charset="0"/>
              </a:rPr>
              <a:t>7-60 Air is used as the working fluid in a simple ideal Bray ton cycle that has a pressure ratio of 12, a compressor inlet temperature of 300 K, and a  turbine inlet temperature of 1000 K. Determine the required mass flow rate of air for a net power output of 30 MW, assuming both the compressor and the turbine to be isenropic. Assume constant specific heats at room temperature, answer 150.7 kg/s</a:t>
            </a:r>
          </a:p>
          <a:p>
            <a:pPr>
              <a:spcBef>
                <a:spcPct val="50000"/>
              </a:spcBef>
            </a:pPr>
            <a:r>
              <a:rPr lang="en-US" sz="2000">
                <a:latin typeface="Times New Roman" pitchFamily="18" charset="0"/>
              </a:rPr>
              <a:t>8-78 A stationary gas-turbine power plant operates on a simple ideal Brayton cycle with air as the working fluid. The air enters the compressor at 95 kPa and 290 K and the turbine at 760 kPa and 1100 K. Heat is I transferred to air at a rate of 50,000 kJ/s. Determine the power delivered by this plant, (a) assuming constant specific heats at room temperature and (b) Accounting for the variation of specific heat with temperature</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2"/>
          <p:cNvSpPr>
            <a:spLocks noGrp="1"/>
          </p:cNvSpPr>
          <p:nvPr>
            <p:ph type="ftr" sz="quarter" idx="11"/>
          </p:nvPr>
        </p:nvSpPr>
        <p:spPr/>
        <p:txBody>
          <a:bodyPr/>
          <a:lstStyle/>
          <a:p>
            <a:r>
              <a:rPr lang="en-US" altLang="en-US"/>
              <a:t>รศ.ดร.สมหมาย ปรีเปรม</a:t>
            </a:r>
            <a:endParaRPr lang="th-TH" altLang="en-US"/>
          </a:p>
        </p:txBody>
      </p:sp>
      <p:sp>
        <p:nvSpPr>
          <p:cNvPr id="294916" name="Rectangle 4"/>
          <p:cNvSpPr>
            <a:spLocks noChangeArrowheads="1"/>
          </p:cNvSpPr>
          <p:nvPr/>
        </p:nvSpPr>
        <p:spPr bwMode="auto">
          <a:xfrm>
            <a:off x="219075" y="188913"/>
            <a:ext cx="8924925" cy="5940425"/>
          </a:xfrm>
          <a:prstGeom prst="rect">
            <a:avLst/>
          </a:prstGeom>
          <a:noFill/>
          <a:ln w="9525">
            <a:noFill/>
            <a:miter lim="800000"/>
            <a:headEnd/>
            <a:tailEnd/>
          </a:ln>
          <a:effectLst/>
        </p:spPr>
        <p:txBody>
          <a:bodyPr>
            <a:spAutoFit/>
          </a:bodyPr>
          <a:lstStyle/>
          <a:p>
            <a:pPr>
              <a:spcBef>
                <a:spcPct val="20000"/>
              </a:spcBef>
            </a:pPr>
            <a:r>
              <a:rPr lang="en-US" sz="2000">
                <a:latin typeface="Times New Roman" pitchFamily="18" charset="0"/>
              </a:rPr>
              <a:t>8-79 Air enters the compressor of a gas-turbine engine at 300 K and 100 kPa, where it is compressed to 700 kPa and 580 K. Heat is transferred  to air in the amount of 950 kJ /kg before it enters the turbine.For a turbine efficiency of 86 percent, determine (a) the fraction of the turbine work output used to drive the compressor and (b) the thermal efficiency. Assume variation of specific heat for air.</a:t>
            </a:r>
          </a:p>
          <a:p>
            <a:pPr>
              <a:spcBef>
                <a:spcPct val="20000"/>
              </a:spcBef>
            </a:pPr>
            <a:r>
              <a:rPr lang="en-US" sz="2000">
                <a:latin typeface="Times New Roman" pitchFamily="18" charset="0"/>
              </a:rPr>
              <a:t>8-81 A gas-turbine power plant operates on a simple Bray ton cycle with air as the working fluid. The air enters the turbine at 1 MPa and 1000 K  and leaves at 125 kPa and 600 K. Heat is rejected to the surroundings at a 1 rate of 7922 kJ / s, and air flows through the cycle at a rate of 25 kg/s. Assuming a compressor efficiency of 80 percent, determine the net power output of the plant.  Account for the variation of specific heat with temperature.</a:t>
            </a:r>
          </a:p>
          <a:p>
            <a:pPr>
              <a:spcBef>
                <a:spcPct val="20000"/>
              </a:spcBef>
            </a:pPr>
            <a:r>
              <a:rPr lang="en-US" sz="2000" b="1">
                <a:latin typeface="Times New Roman" pitchFamily="18" charset="0"/>
              </a:rPr>
              <a:t>Jet-Propulsion Cycles</a:t>
            </a:r>
          </a:p>
          <a:p>
            <a:pPr>
              <a:spcBef>
                <a:spcPct val="20000"/>
              </a:spcBef>
            </a:pPr>
            <a:r>
              <a:rPr lang="en-US" sz="2000">
                <a:latin typeface="Times New Roman" pitchFamily="18" charset="0"/>
              </a:rPr>
              <a:t>8-107C How does the ideal jet-propulsion cycle differ from the ideal Brayton cycle?</a:t>
            </a:r>
          </a:p>
          <a:p>
            <a:pPr>
              <a:spcBef>
                <a:spcPct val="20000"/>
              </a:spcBef>
            </a:pPr>
            <a:r>
              <a:rPr lang="en-US" sz="2000">
                <a:latin typeface="Times New Roman" pitchFamily="18" charset="0"/>
              </a:rPr>
              <a:t>8-108C What is the function of the nozzle in turbojet engines? 8-109C What is propulsive power? How is it related to thrust?</a:t>
            </a:r>
          </a:p>
          <a:p>
            <a:pPr>
              <a:spcBef>
                <a:spcPct val="20000"/>
              </a:spcBef>
            </a:pPr>
            <a:r>
              <a:rPr lang="en-US" sz="2000">
                <a:latin typeface="Times New Roman" pitchFamily="18" charset="0"/>
              </a:rPr>
              <a:t>8-110C What is propulsive efficiency? How is it determined?</a:t>
            </a:r>
          </a:p>
          <a:p>
            <a:pPr>
              <a:spcBef>
                <a:spcPct val="20000"/>
              </a:spcBef>
            </a:pPr>
            <a:r>
              <a:rPr lang="en-US" sz="2000">
                <a:latin typeface="Times New Roman" pitchFamily="18" charset="0"/>
              </a:rPr>
              <a:t>8-111C Is the effect of turbine and compressor irreversibilities of a turbojet engine to reduce (a) the net work, (b) the thrust, or (c) the fuel consumption rate?</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2"/>
          <p:cNvSpPr>
            <a:spLocks noGrp="1"/>
          </p:cNvSpPr>
          <p:nvPr>
            <p:ph type="ftr" sz="quarter" idx="11"/>
          </p:nvPr>
        </p:nvSpPr>
        <p:spPr/>
        <p:txBody>
          <a:bodyPr/>
          <a:lstStyle/>
          <a:p>
            <a:r>
              <a:rPr lang="en-US" altLang="en-US"/>
              <a:t>รศ.ดร.สมหมาย ปรีเปรม</a:t>
            </a:r>
            <a:endParaRPr lang="th-TH" altLang="en-US"/>
          </a:p>
        </p:txBody>
      </p:sp>
      <p:sp>
        <p:nvSpPr>
          <p:cNvPr id="314372" name="Rectangle 4"/>
          <p:cNvSpPr>
            <a:spLocks noChangeArrowheads="1"/>
          </p:cNvSpPr>
          <p:nvPr/>
        </p:nvSpPr>
        <p:spPr bwMode="auto">
          <a:xfrm>
            <a:off x="400050" y="346075"/>
            <a:ext cx="8267700" cy="5578475"/>
          </a:xfrm>
          <a:prstGeom prst="rect">
            <a:avLst/>
          </a:prstGeom>
          <a:noFill/>
          <a:ln w="9525">
            <a:noFill/>
            <a:miter lim="800000"/>
            <a:headEnd/>
            <a:tailEnd/>
          </a:ln>
          <a:effectLst/>
        </p:spPr>
        <p:txBody>
          <a:bodyPr>
            <a:spAutoFit/>
          </a:bodyPr>
          <a:lstStyle/>
          <a:p>
            <a:pPr>
              <a:spcBef>
                <a:spcPct val="50000"/>
              </a:spcBef>
            </a:pPr>
            <a:r>
              <a:rPr lang="en-US" sz="2000">
                <a:latin typeface="Times New Roman" pitchFamily="18" charset="0"/>
              </a:rPr>
              <a:t>8-112 A turbojet aircraft is flying with a velocity 280 m/s at an altitude of 6100 m, where the ambient conditions are 48 kPa and -13°C. The pressure ratio across the compressor is 13, and the temperature at the turbine inlet is 1300 K. Assuming ideal operation for all components and constant specific heats for air at room temperature, determine (a) the pressure at the turbine exit, (b) the velocity of the exhaust gases, and (c) the propulsive efficiency.   Answers: (a) 374.3 kPa, (b) 933.6 m/s, (c) 26.9 percent</a:t>
            </a:r>
          </a:p>
          <a:p>
            <a:pPr>
              <a:spcBef>
                <a:spcPct val="50000"/>
              </a:spcBef>
            </a:pPr>
            <a:r>
              <a:rPr lang="en-US" sz="2000">
                <a:latin typeface="Times New Roman" pitchFamily="18" charset="0"/>
              </a:rPr>
              <a:t>8-113 Repeat Prob. 8-112 accounting for the variation of specific heat with temperature.</a:t>
            </a:r>
          </a:p>
          <a:p>
            <a:pPr>
              <a:spcBef>
                <a:spcPct val="50000"/>
              </a:spcBef>
            </a:pPr>
            <a:r>
              <a:rPr lang="en-US" sz="2000">
                <a:latin typeface="Times New Roman" pitchFamily="18" charset="0"/>
              </a:rPr>
              <a:t>8-114 A turbojet aircraft is flying with a velocity 320 m/s at an altitude of 9150 m, where the ambient conditions are 32 kPa and - 32°C. The pressure ratio across the compressor is 12, and the temperature at the turbine inlet is 1400 K. Air enters the compressor at a rate of 40 kg/s, and the jet fuel has a heating value of 42,700 kJ/kg. Assuming ideal operation for all components and constant specific heats for air at room temperature, determine (a) the velocity of the exhaust gases, (b) the propulsive power developed, and (c) the rate of fuel consumption.</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8"/>
          <p:cNvSpPr>
            <a:spLocks noGrp="1" noChangeArrowheads="1"/>
          </p:cNvSpPr>
          <p:nvPr>
            <p:ph type="ftr" sz="quarter" idx="3"/>
          </p:nvPr>
        </p:nvSpPr>
        <p:spPr/>
        <p:txBody>
          <a:bodyPr/>
          <a:lstStyle/>
          <a:p>
            <a:r>
              <a:rPr lang="en-US"/>
              <a:t>รศ.ดร.สมหมาย ปรีเปรม</a:t>
            </a:r>
            <a:endParaRPr lang="th-TH"/>
          </a:p>
        </p:txBody>
      </p:sp>
      <p:sp>
        <p:nvSpPr>
          <p:cNvPr id="166920" name="Rectangle 8"/>
          <p:cNvSpPr>
            <a:spLocks noGrp="1" noChangeArrowheads="1"/>
          </p:cNvSpPr>
          <p:nvPr>
            <p:ph type="ctrTitle"/>
          </p:nvPr>
        </p:nvSpPr>
        <p:spPr>
          <a:xfrm>
            <a:off x="2057400" y="3676650"/>
            <a:ext cx="5143500" cy="1736725"/>
          </a:xfrm>
        </p:spPr>
        <p:txBody>
          <a:bodyPr/>
          <a:lstStyle/>
          <a:p>
            <a:r>
              <a:rPr lang="en-US" i="0">
                <a:latin typeface="Comic Sans MS" pitchFamily="66" charset="0"/>
              </a:rPr>
              <a:t>End of Part 4</a:t>
            </a:r>
            <a:br>
              <a:rPr lang="en-US" i="0">
                <a:latin typeface="Comic Sans MS" pitchFamily="66" charset="0"/>
              </a:rPr>
            </a:br>
            <a:r>
              <a:rPr lang="en-US" i="0">
                <a:latin typeface="Comic Sans MS" pitchFamily="66" charset="0"/>
              </a:rPr>
              <a:t>End of Chapter</a:t>
            </a:r>
            <a:endParaRPr lang="th-TH" i="0">
              <a:latin typeface="Comic Sans MS" pitchFamily="66"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2"/>
          <p:cNvSpPr>
            <a:spLocks noGrp="1"/>
          </p:cNvSpPr>
          <p:nvPr>
            <p:ph type="ftr" sz="quarter" idx="11"/>
          </p:nvPr>
        </p:nvSpPr>
        <p:spPr/>
        <p:txBody>
          <a:bodyPr/>
          <a:lstStyle/>
          <a:p>
            <a:r>
              <a:rPr lang="en-US"/>
              <a:t>รศ.ดร.สมหมาย ปรีเปรม</a:t>
            </a:r>
            <a:endParaRPr lang="th-TH"/>
          </a:p>
        </p:txBody>
      </p:sp>
      <p:sp>
        <p:nvSpPr>
          <p:cNvPr id="271367" name="Rectangle 7"/>
          <p:cNvSpPr>
            <a:spLocks noChangeArrowheads="1"/>
          </p:cNvSpPr>
          <p:nvPr/>
        </p:nvSpPr>
        <p:spPr bwMode="auto">
          <a:xfrm>
            <a:off x="476250" y="384175"/>
            <a:ext cx="8031163" cy="384175"/>
          </a:xfrm>
          <a:prstGeom prst="rect">
            <a:avLst/>
          </a:prstGeom>
          <a:noFill/>
          <a:ln w="9525">
            <a:noFill/>
            <a:miter lim="800000"/>
            <a:headEnd/>
            <a:tailEnd/>
          </a:ln>
          <a:effectLst/>
        </p:spPr>
        <p:txBody>
          <a:bodyPr>
            <a:spAutoFit/>
          </a:bodyPr>
          <a:lstStyle/>
          <a:p>
            <a:pPr algn="ctr">
              <a:lnSpc>
                <a:spcPct val="80000"/>
              </a:lnSpc>
            </a:pPr>
            <a:r>
              <a:rPr lang="en-US" sz="2400" i="1">
                <a:solidFill>
                  <a:srgbClr val="3366FF"/>
                </a:solidFill>
                <a:latin typeface="Times New Roman" pitchFamily="18" charset="0"/>
              </a:rPr>
              <a:t>Gas Turbine Engine</a:t>
            </a:r>
            <a:endParaRPr lang="th-TH" sz="2400" i="1">
              <a:solidFill>
                <a:srgbClr val="3366FF"/>
              </a:solidFill>
              <a:latin typeface="Times New Roman" pitchFamily="18" charset="0"/>
            </a:endParaRPr>
          </a:p>
        </p:txBody>
      </p:sp>
      <p:pic>
        <p:nvPicPr>
          <p:cNvPr id="271368" name="Picture 8" descr="GasTurbineMotion"/>
          <p:cNvPicPr>
            <a:picLocks noChangeAspect="1" noChangeArrowheads="1" noCrop="1"/>
          </p:cNvPicPr>
          <p:nvPr/>
        </p:nvPicPr>
        <p:blipFill>
          <a:blip r:embed="rId2" cstate="print"/>
          <a:srcRect/>
          <a:stretch>
            <a:fillRect/>
          </a:stretch>
        </p:blipFill>
        <p:spPr bwMode="auto">
          <a:xfrm>
            <a:off x="688975" y="1470025"/>
            <a:ext cx="7853363" cy="4237038"/>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 name="Footer Placeholder 2"/>
          <p:cNvSpPr>
            <a:spLocks noGrp="1"/>
          </p:cNvSpPr>
          <p:nvPr>
            <p:ph type="ftr" sz="quarter" idx="11"/>
          </p:nvPr>
        </p:nvSpPr>
        <p:spPr/>
        <p:txBody>
          <a:bodyPr/>
          <a:lstStyle/>
          <a:p>
            <a:r>
              <a:rPr lang="en-US"/>
              <a:t>รศ.ดร.สมหมาย ปรีเปรม</a:t>
            </a:r>
            <a:endParaRPr lang="th-TH"/>
          </a:p>
        </p:txBody>
      </p:sp>
      <p:grpSp>
        <p:nvGrpSpPr>
          <p:cNvPr id="272530" name="Group 146"/>
          <p:cNvGrpSpPr>
            <a:grpSpLocks/>
          </p:cNvGrpSpPr>
          <p:nvPr/>
        </p:nvGrpSpPr>
        <p:grpSpPr bwMode="auto">
          <a:xfrm>
            <a:off x="2847975" y="3074988"/>
            <a:ext cx="3752850" cy="2085975"/>
            <a:chOff x="1794" y="1937"/>
            <a:chExt cx="2364" cy="1314"/>
          </a:xfrm>
        </p:grpSpPr>
        <p:sp>
          <p:nvSpPr>
            <p:cNvPr id="272444" name="Text Box 60"/>
            <p:cNvSpPr txBox="1">
              <a:spLocks noChangeArrowheads="1"/>
            </p:cNvSpPr>
            <p:nvPr/>
          </p:nvSpPr>
          <p:spPr bwMode="auto">
            <a:xfrm>
              <a:off x="2679" y="3039"/>
              <a:ext cx="624" cy="212"/>
            </a:xfrm>
            <a:prstGeom prst="rect">
              <a:avLst/>
            </a:prstGeom>
            <a:noFill/>
            <a:ln w="9525">
              <a:noFill/>
              <a:miter lim="800000"/>
              <a:headEnd/>
              <a:tailEnd/>
            </a:ln>
            <a:effectLst/>
          </p:spPr>
          <p:txBody>
            <a:bodyPr>
              <a:spAutoFit/>
            </a:bodyPr>
            <a:lstStyle/>
            <a:p>
              <a:pPr algn="ctr">
                <a:spcBef>
                  <a:spcPct val="50000"/>
                </a:spcBef>
              </a:pPr>
              <a:r>
                <a:rPr lang="en-US" sz="1600" i="1">
                  <a:solidFill>
                    <a:srgbClr val="3366FF"/>
                  </a:solidFill>
                  <a:latin typeface="Times New Roman" pitchFamily="18" charset="0"/>
                </a:rPr>
                <a:t>Turbine</a:t>
              </a:r>
              <a:endParaRPr lang="th-TH" sz="1600" i="1">
                <a:solidFill>
                  <a:srgbClr val="3366FF"/>
                </a:solidFill>
                <a:latin typeface="Times New Roman" pitchFamily="18" charset="0"/>
              </a:endParaRPr>
            </a:p>
          </p:txBody>
        </p:sp>
        <p:grpSp>
          <p:nvGrpSpPr>
            <p:cNvPr id="272492" name="Group 108"/>
            <p:cNvGrpSpPr>
              <a:grpSpLocks/>
            </p:cNvGrpSpPr>
            <p:nvPr/>
          </p:nvGrpSpPr>
          <p:grpSpPr bwMode="auto">
            <a:xfrm>
              <a:off x="1794" y="1937"/>
              <a:ext cx="2364" cy="1245"/>
              <a:chOff x="2226" y="2117"/>
              <a:chExt cx="2364" cy="1245"/>
            </a:xfrm>
          </p:grpSpPr>
          <p:grpSp>
            <p:nvGrpSpPr>
              <p:cNvPr id="272459" name="Group 75"/>
              <p:cNvGrpSpPr>
                <a:grpSpLocks/>
              </p:cNvGrpSpPr>
              <p:nvPr/>
            </p:nvGrpSpPr>
            <p:grpSpPr bwMode="auto">
              <a:xfrm>
                <a:off x="2919" y="2117"/>
                <a:ext cx="1180" cy="1245"/>
                <a:chOff x="1041" y="2057"/>
                <a:chExt cx="1180" cy="1245"/>
              </a:xfrm>
            </p:grpSpPr>
            <p:grpSp>
              <p:nvGrpSpPr>
                <p:cNvPr id="272454" name="Group 70"/>
                <p:cNvGrpSpPr>
                  <a:grpSpLocks/>
                </p:cNvGrpSpPr>
                <p:nvPr/>
              </p:nvGrpSpPr>
              <p:grpSpPr bwMode="auto">
                <a:xfrm>
                  <a:off x="1403" y="2132"/>
                  <a:ext cx="549" cy="397"/>
                  <a:chOff x="1403" y="2132"/>
                  <a:chExt cx="549" cy="397"/>
                </a:xfrm>
              </p:grpSpPr>
              <p:sp>
                <p:nvSpPr>
                  <p:cNvPr id="272422" name="Freeform 38"/>
                  <p:cNvSpPr>
                    <a:spLocks/>
                  </p:cNvSpPr>
                  <p:nvPr/>
                </p:nvSpPr>
                <p:spPr bwMode="auto">
                  <a:xfrm>
                    <a:off x="1403" y="2251"/>
                    <a:ext cx="74" cy="278"/>
                  </a:xfrm>
                  <a:custGeom>
                    <a:avLst/>
                    <a:gdLst/>
                    <a:ahLst/>
                    <a:cxnLst>
                      <a:cxn ang="0">
                        <a:pos x="2" y="294"/>
                      </a:cxn>
                      <a:cxn ang="0">
                        <a:pos x="0" y="18"/>
                      </a:cxn>
                      <a:cxn ang="0">
                        <a:pos x="74" y="0"/>
                      </a:cxn>
                      <a:cxn ang="0">
                        <a:pos x="73" y="294"/>
                      </a:cxn>
                      <a:cxn ang="0">
                        <a:pos x="2" y="294"/>
                      </a:cxn>
                    </a:cxnLst>
                    <a:rect l="0" t="0" r="r" b="b"/>
                    <a:pathLst>
                      <a:path w="74" h="294">
                        <a:moveTo>
                          <a:pt x="2" y="294"/>
                        </a:moveTo>
                        <a:lnTo>
                          <a:pt x="0" y="18"/>
                        </a:lnTo>
                        <a:lnTo>
                          <a:pt x="74" y="0"/>
                        </a:lnTo>
                        <a:lnTo>
                          <a:pt x="73" y="294"/>
                        </a:lnTo>
                        <a:lnTo>
                          <a:pt x="2" y="294"/>
                        </a:lnTo>
                        <a:close/>
                      </a:path>
                    </a:pathLst>
                  </a:custGeom>
                  <a:gradFill rotWithShape="1">
                    <a:gsLst>
                      <a:gs pos="0">
                        <a:srgbClr val="008000">
                          <a:gamma/>
                          <a:shade val="46275"/>
                          <a:invGamma/>
                        </a:srgbClr>
                      </a:gs>
                      <a:gs pos="50000">
                        <a:srgbClr val="008000">
                          <a:alpha val="77000"/>
                        </a:srgbClr>
                      </a:gs>
                      <a:gs pos="100000">
                        <a:srgbClr val="008000">
                          <a:gamma/>
                          <a:shade val="46275"/>
                          <a:invGamma/>
                        </a:srgbClr>
                      </a:gs>
                    </a:gsLst>
                    <a:lin ang="18900000" scaled="1"/>
                  </a:gradFill>
                  <a:ln w="9525">
                    <a:solidFill>
                      <a:schemeClr val="tx1"/>
                    </a:solidFill>
                    <a:round/>
                    <a:headEnd/>
                    <a:tailEnd/>
                  </a:ln>
                  <a:effectLst/>
                </p:spPr>
                <p:txBody>
                  <a:bodyPr/>
                  <a:lstStyle/>
                  <a:p>
                    <a:endParaRPr lang="th-TH"/>
                  </a:p>
                </p:txBody>
              </p:sp>
              <p:sp>
                <p:nvSpPr>
                  <p:cNvPr id="272424" name="Freeform 40"/>
                  <p:cNvSpPr>
                    <a:spLocks/>
                  </p:cNvSpPr>
                  <p:nvPr/>
                </p:nvSpPr>
                <p:spPr bwMode="auto">
                  <a:xfrm>
                    <a:off x="1648" y="2190"/>
                    <a:ext cx="74" cy="336"/>
                  </a:xfrm>
                  <a:custGeom>
                    <a:avLst/>
                    <a:gdLst/>
                    <a:ahLst/>
                    <a:cxnLst>
                      <a:cxn ang="0">
                        <a:pos x="2" y="294"/>
                      </a:cxn>
                      <a:cxn ang="0">
                        <a:pos x="0" y="18"/>
                      </a:cxn>
                      <a:cxn ang="0">
                        <a:pos x="74" y="0"/>
                      </a:cxn>
                      <a:cxn ang="0">
                        <a:pos x="73" y="294"/>
                      </a:cxn>
                      <a:cxn ang="0">
                        <a:pos x="2" y="294"/>
                      </a:cxn>
                    </a:cxnLst>
                    <a:rect l="0" t="0" r="r" b="b"/>
                    <a:pathLst>
                      <a:path w="74" h="294">
                        <a:moveTo>
                          <a:pt x="2" y="294"/>
                        </a:moveTo>
                        <a:lnTo>
                          <a:pt x="0" y="18"/>
                        </a:lnTo>
                        <a:lnTo>
                          <a:pt x="74" y="0"/>
                        </a:lnTo>
                        <a:lnTo>
                          <a:pt x="73" y="294"/>
                        </a:lnTo>
                        <a:lnTo>
                          <a:pt x="2" y="294"/>
                        </a:lnTo>
                        <a:close/>
                      </a:path>
                    </a:pathLst>
                  </a:custGeom>
                  <a:gradFill rotWithShape="1">
                    <a:gsLst>
                      <a:gs pos="0">
                        <a:srgbClr val="008000">
                          <a:gamma/>
                          <a:shade val="46275"/>
                          <a:invGamma/>
                        </a:srgbClr>
                      </a:gs>
                      <a:gs pos="50000">
                        <a:srgbClr val="008000">
                          <a:alpha val="77000"/>
                        </a:srgbClr>
                      </a:gs>
                      <a:gs pos="100000">
                        <a:srgbClr val="008000">
                          <a:gamma/>
                          <a:shade val="46275"/>
                          <a:invGamma/>
                        </a:srgbClr>
                      </a:gs>
                    </a:gsLst>
                    <a:lin ang="18900000" scaled="1"/>
                  </a:gradFill>
                  <a:ln w="9525">
                    <a:solidFill>
                      <a:schemeClr val="tx1"/>
                    </a:solidFill>
                    <a:round/>
                    <a:headEnd/>
                    <a:tailEnd/>
                  </a:ln>
                  <a:effectLst/>
                </p:spPr>
                <p:txBody>
                  <a:bodyPr/>
                  <a:lstStyle/>
                  <a:p>
                    <a:endParaRPr lang="th-TH"/>
                  </a:p>
                </p:txBody>
              </p:sp>
              <p:sp>
                <p:nvSpPr>
                  <p:cNvPr id="272426" name="Freeform 42"/>
                  <p:cNvSpPr>
                    <a:spLocks/>
                  </p:cNvSpPr>
                  <p:nvPr/>
                </p:nvSpPr>
                <p:spPr bwMode="auto">
                  <a:xfrm>
                    <a:off x="1878" y="2132"/>
                    <a:ext cx="74" cy="390"/>
                  </a:xfrm>
                  <a:custGeom>
                    <a:avLst/>
                    <a:gdLst/>
                    <a:ahLst/>
                    <a:cxnLst>
                      <a:cxn ang="0">
                        <a:pos x="2" y="294"/>
                      </a:cxn>
                      <a:cxn ang="0">
                        <a:pos x="0" y="18"/>
                      </a:cxn>
                      <a:cxn ang="0">
                        <a:pos x="74" y="0"/>
                      </a:cxn>
                      <a:cxn ang="0">
                        <a:pos x="73" y="294"/>
                      </a:cxn>
                      <a:cxn ang="0">
                        <a:pos x="2" y="294"/>
                      </a:cxn>
                    </a:cxnLst>
                    <a:rect l="0" t="0" r="r" b="b"/>
                    <a:pathLst>
                      <a:path w="74" h="294">
                        <a:moveTo>
                          <a:pt x="2" y="294"/>
                        </a:moveTo>
                        <a:lnTo>
                          <a:pt x="0" y="18"/>
                        </a:lnTo>
                        <a:lnTo>
                          <a:pt x="74" y="0"/>
                        </a:lnTo>
                        <a:lnTo>
                          <a:pt x="73" y="294"/>
                        </a:lnTo>
                        <a:lnTo>
                          <a:pt x="2" y="294"/>
                        </a:lnTo>
                        <a:close/>
                      </a:path>
                    </a:pathLst>
                  </a:custGeom>
                  <a:gradFill rotWithShape="1">
                    <a:gsLst>
                      <a:gs pos="0">
                        <a:srgbClr val="008000">
                          <a:gamma/>
                          <a:shade val="46275"/>
                          <a:invGamma/>
                        </a:srgbClr>
                      </a:gs>
                      <a:gs pos="50000">
                        <a:srgbClr val="008000">
                          <a:alpha val="77000"/>
                        </a:srgbClr>
                      </a:gs>
                      <a:gs pos="100000">
                        <a:srgbClr val="008000">
                          <a:gamma/>
                          <a:shade val="46275"/>
                          <a:invGamma/>
                        </a:srgbClr>
                      </a:gs>
                    </a:gsLst>
                    <a:lin ang="18900000" scaled="1"/>
                  </a:gradFill>
                  <a:ln w="9525">
                    <a:solidFill>
                      <a:schemeClr val="tx1"/>
                    </a:solidFill>
                    <a:round/>
                    <a:headEnd/>
                    <a:tailEnd/>
                  </a:ln>
                  <a:effectLst/>
                </p:spPr>
                <p:txBody>
                  <a:bodyPr/>
                  <a:lstStyle/>
                  <a:p>
                    <a:endParaRPr lang="th-TH"/>
                  </a:p>
                </p:txBody>
              </p:sp>
            </p:grpSp>
            <p:grpSp>
              <p:nvGrpSpPr>
                <p:cNvPr id="272452" name="Group 68"/>
                <p:cNvGrpSpPr>
                  <a:grpSpLocks/>
                </p:cNvGrpSpPr>
                <p:nvPr/>
              </p:nvGrpSpPr>
              <p:grpSpPr bwMode="auto">
                <a:xfrm>
                  <a:off x="1041" y="2057"/>
                  <a:ext cx="1180" cy="1245"/>
                  <a:chOff x="1041" y="2057"/>
                  <a:chExt cx="1180" cy="1245"/>
                </a:xfrm>
              </p:grpSpPr>
              <p:sp>
                <p:nvSpPr>
                  <p:cNvPr id="272431" name="AutoShape 47"/>
                  <p:cNvSpPr>
                    <a:spLocks noChangeArrowheads="1"/>
                  </p:cNvSpPr>
                  <p:nvPr/>
                </p:nvSpPr>
                <p:spPr bwMode="auto">
                  <a:xfrm rot="5400000">
                    <a:off x="1046" y="2052"/>
                    <a:ext cx="1170" cy="1180"/>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63500">
                    <a:solidFill>
                      <a:srgbClr val="008000"/>
                    </a:solidFill>
                    <a:miter lim="800000"/>
                    <a:headEnd/>
                    <a:tailEnd/>
                  </a:ln>
                  <a:effectLst/>
                </p:spPr>
                <p:txBody>
                  <a:bodyPr wrap="none" anchor="ctr"/>
                  <a:lstStyle/>
                  <a:p>
                    <a:endParaRPr lang="th-TH"/>
                  </a:p>
                </p:txBody>
              </p:sp>
              <p:grpSp>
                <p:nvGrpSpPr>
                  <p:cNvPr id="272432" name="Group 48"/>
                  <p:cNvGrpSpPr>
                    <a:grpSpLocks/>
                  </p:cNvGrpSpPr>
                  <p:nvPr/>
                </p:nvGrpSpPr>
                <p:grpSpPr bwMode="auto">
                  <a:xfrm>
                    <a:off x="2045" y="3142"/>
                    <a:ext cx="137" cy="160"/>
                    <a:chOff x="2176" y="2953"/>
                    <a:chExt cx="137" cy="160"/>
                  </a:xfrm>
                </p:grpSpPr>
                <p:sp>
                  <p:nvSpPr>
                    <p:cNvPr id="272433" name="Rectangle 49"/>
                    <p:cNvSpPr>
                      <a:spLocks noChangeArrowheads="1"/>
                    </p:cNvSpPr>
                    <p:nvPr/>
                  </p:nvSpPr>
                  <p:spPr bwMode="auto">
                    <a:xfrm>
                      <a:off x="2185" y="2953"/>
                      <a:ext cx="128" cy="160"/>
                    </a:xfrm>
                    <a:prstGeom prst="rect">
                      <a:avLst/>
                    </a:prstGeom>
                    <a:solidFill>
                      <a:schemeClr val="bg1"/>
                    </a:solidFill>
                    <a:ln w="9525">
                      <a:noFill/>
                      <a:miter lim="800000"/>
                      <a:headEnd/>
                      <a:tailEnd/>
                    </a:ln>
                    <a:effectLst/>
                  </p:spPr>
                  <p:txBody>
                    <a:bodyPr wrap="none" anchor="ctr"/>
                    <a:lstStyle/>
                    <a:p>
                      <a:endParaRPr lang="th-TH"/>
                    </a:p>
                  </p:txBody>
                </p:sp>
                <p:sp>
                  <p:nvSpPr>
                    <p:cNvPr id="272434" name="Freeform 50"/>
                    <p:cNvSpPr>
                      <a:spLocks/>
                    </p:cNvSpPr>
                    <p:nvPr/>
                  </p:nvSpPr>
                  <p:spPr bwMode="auto">
                    <a:xfrm>
                      <a:off x="2176" y="2972"/>
                      <a:ext cx="136" cy="140"/>
                    </a:xfrm>
                    <a:custGeom>
                      <a:avLst/>
                      <a:gdLst/>
                      <a:ahLst/>
                      <a:cxnLst>
                        <a:cxn ang="0">
                          <a:pos x="0" y="0"/>
                        </a:cxn>
                        <a:cxn ang="0">
                          <a:pos x="0" y="140"/>
                        </a:cxn>
                        <a:cxn ang="0">
                          <a:pos x="136" y="140"/>
                        </a:cxn>
                        <a:cxn ang="0">
                          <a:pos x="136" y="36"/>
                        </a:cxn>
                      </a:cxnLst>
                      <a:rect l="0" t="0" r="r" b="b"/>
                      <a:pathLst>
                        <a:path w="136" h="140">
                          <a:moveTo>
                            <a:pt x="0" y="0"/>
                          </a:moveTo>
                          <a:lnTo>
                            <a:pt x="0" y="140"/>
                          </a:lnTo>
                          <a:lnTo>
                            <a:pt x="136" y="140"/>
                          </a:lnTo>
                          <a:lnTo>
                            <a:pt x="136" y="36"/>
                          </a:lnTo>
                        </a:path>
                      </a:pathLst>
                    </a:custGeom>
                    <a:solidFill>
                      <a:schemeClr val="bg1"/>
                    </a:solidFill>
                    <a:ln w="63500">
                      <a:solidFill>
                        <a:srgbClr val="008000"/>
                      </a:solidFill>
                      <a:round/>
                      <a:headEnd/>
                      <a:tailEnd/>
                    </a:ln>
                    <a:effectLst/>
                  </p:spPr>
                  <p:txBody>
                    <a:bodyPr/>
                    <a:lstStyle/>
                    <a:p>
                      <a:endParaRPr lang="th-TH"/>
                    </a:p>
                  </p:txBody>
                </p:sp>
              </p:grpSp>
              <p:grpSp>
                <p:nvGrpSpPr>
                  <p:cNvPr id="272435" name="Group 51"/>
                  <p:cNvGrpSpPr>
                    <a:grpSpLocks/>
                  </p:cNvGrpSpPr>
                  <p:nvPr/>
                </p:nvGrpSpPr>
                <p:grpSpPr bwMode="auto">
                  <a:xfrm rot="10800000">
                    <a:off x="1096" y="2217"/>
                    <a:ext cx="137" cy="160"/>
                    <a:chOff x="2176" y="2953"/>
                    <a:chExt cx="137" cy="160"/>
                  </a:xfrm>
                </p:grpSpPr>
                <p:sp>
                  <p:nvSpPr>
                    <p:cNvPr id="272436" name="Rectangle 52"/>
                    <p:cNvSpPr>
                      <a:spLocks noChangeArrowheads="1"/>
                    </p:cNvSpPr>
                    <p:nvPr/>
                  </p:nvSpPr>
                  <p:spPr bwMode="auto">
                    <a:xfrm>
                      <a:off x="2185" y="2953"/>
                      <a:ext cx="128" cy="160"/>
                    </a:xfrm>
                    <a:prstGeom prst="rect">
                      <a:avLst/>
                    </a:prstGeom>
                    <a:solidFill>
                      <a:schemeClr val="bg1"/>
                    </a:solidFill>
                    <a:ln w="9525">
                      <a:noFill/>
                      <a:miter lim="800000"/>
                      <a:headEnd/>
                      <a:tailEnd/>
                    </a:ln>
                    <a:effectLst/>
                  </p:spPr>
                  <p:txBody>
                    <a:bodyPr wrap="none" anchor="ctr"/>
                    <a:lstStyle/>
                    <a:p>
                      <a:endParaRPr lang="th-TH"/>
                    </a:p>
                  </p:txBody>
                </p:sp>
                <p:sp>
                  <p:nvSpPr>
                    <p:cNvPr id="272437" name="Freeform 53"/>
                    <p:cNvSpPr>
                      <a:spLocks/>
                    </p:cNvSpPr>
                    <p:nvPr/>
                  </p:nvSpPr>
                  <p:spPr bwMode="auto">
                    <a:xfrm flipH="1">
                      <a:off x="2176" y="2972"/>
                      <a:ext cx="136" cy="140"/>
                    </a:xfrm>
                    <a:custGeom>
                      <a:avLst/>
                      <a:gdLst/>
                      <a:ahLst/>
                      <a:cxnLst>
                        <a:cxn ang="0">
                          <a:pos x="0" y="0"/>
                        </a:cxn>
                        <a:cxn ang="0">
                          <a:pos x="0" y="140"/>
                        </a:cxn>
                        <a:cxn ang="0">
                          <a:pos x="136" y="140"/>
                        </a:cxn>
                        <a:cxn ang="0">
                          <a:pos x="136" y="36"/>
                        </a:cxn>
                      </a:cxnLst>
                      <a:rect l="0" t="0" r="r" b="b"/>
                      <a:pathLst>
                        <a:path w="136" h="140">
                          <a:moveTo>
                            <a:pt x="0" y="0"/>
                          </a:moveTo>
                          <a:lnTo>
                            <a:pt x="0" y="140"/>
                          </a:lnTo>
                          <a:lnTo>
                            <a:pt x="136" y="140"/>
                          </a:lnTo>
                          <a:lnTo>
                            <a:pt x="136" y="36"/>
                          </a:lnTo>
                        </a:path>
                      </a:pathLst>
                    </a:custGeom>
                    <a:noFill/>
                    <a:ln w="63500">
                      <a:solidFill>
                        <a:srgbClr val="008000"/>
                      </a:solidFill>
                      <a:round/>
                      <a:headEnd/>
                      <a:tailEnd/>
                    </a:ln>
                    <a:effectLst/>
                  </p:spPr>
                  <p:txBody>
                    <a:bodyPr/>
                    <a:lstStyle/>
                    <a:p>
                      <a:endParaRPr lang="th-TH"/>
                    </a:p>
                  </p:txBody>
                </p:sp>
              </p:grpSp>
            </p:grpSp>
            <p:grpSp>
              <p:nvGrpSpPr>
                <p:cNvPr id="272455" name="Group 71"/>
                <p:cNvGrpSpPr>
                  <a:grpSpLocks/>
                </p:cNvGrpSpPr>
                <p:nvPr/>
              </p:nvGrpSpPr>
              <p:grpSpPr bwMode="auto">
                <a:xfrm flipV="1">
                  <a:off x="1410" y="2749"/>
                  <a:ext cx="549" cy="397"/>
                  <a:chOff x="1403" y="2132"/>
                  <a:chExt cx="549" cy="397"/>
                </a:xfrm>
              </p:grpSpPr>
              <p:sp>
                <p:nvSpPr>
                  <p:cNvPr id="272456" name="Freeform 72"/>
                  <p:cNvSpPr>
                    <a:spLocks/>
                  </p:cNvSpPr>
                  <p:nvPr/>
                </p:nvSpPr>
                <p:spPr bwMode="auto">
                  <a:xfrm>
                    <a:off x="1403" y="2251"/>
                    <a:ext cx="74" cy="278"/>
                  </a:xfrm>
                  <a:custGeom>
                    <a:avLst/>
                    <a:gdLst/>
                    <a:ahLst/>
                    <a:cxnLst>
                      <a:cxn ang="0">
                        <a:pos x="2" y="294"/>
                      </a:cxn>
                      <a:cxn ang="0">
                        <a:pos x="0" y="18"/>
                      </a:cxn>
                      <a:cxn ang="0">
                        <a:pos x="74" y="0"/>
                      </a:cxn>
                      <a:cxn ang="0">
                        <a:pos x="73" y="294"/>
                      </a:cxn>
                      <a:cxn ang="0">
                        <a:pos x="2" y="294"/>
                      </a:cxn>
                    </a:cxnLst>
                    <a:rect l="0" t="0" r="r" b="b"/>
                    <a:pathLst>
                      <a:path w="74" h="294">
                        <a:moveTo>
                          <a:pt x="2" y="294"/>
                        </a:moveTo>
                        <a:lnTo>
                          <a:pt x="0" y="18"/>
                        </a:lnTo>
                        <a:lnTo>
                          <a:pt x="74" y="0"/>
                        </a:lnTo>
                        <a:lnTo>
                          <a:pt x="73" y="294"/>
                        </a:lnTo>
                        <a:lnTo>
                          <a:pt x="2" y="294"/>
                        </a:lnTo>
                        <a:close/>
                      </a:path>
                    </a:pathLst>
                  </a:custGeom>
                  <a:gradFill rotWithShape="1">
                    <a:gsLst>
                      <a:gs pos="0">
                        <a:srgbClr val="008000">
                          <a:gamma/>
                          <a:shade val="46275"/>
                          <a:invGamma/>
                        </a:srgbClr>
                      </a:gs>
                      <a:gs pos="50000">
                        <a:srgbClr val="008000">
                          <a:alpha val="77000"/>
                        </a:srgbClr>
                      </a:gs>
                      <a:gs pos="100000">
                        <a:srgbClr val="008000">
                          <a:gamma/>
                          <a:shade val="46275"/>
                          <a:invGamma/>
                        </a:srgbClr>
                      </a:gs>
                    </a:gsLst>
                    <a:lin ang="18900000" scaled="1"/>
                  </a:gradFill>
                  <a:ln w="9525">
                    <a:solidFill>
                      <a:schemeClr val="tx1"/>
                    </a:solidFill>
                    <a:round/>
                    <a:headEnd/>
                    <a:tailEnd/>
                  </a:ln>
                  <a:effectLst/>
                </p:spPr>
                <p:txBody>
                  <a:bodyPr/>
                  <a:lstStyle/>
                  <a:p>
                    <a:endParaRPr lang="th-TH"/>
                  </a:p>
                </p:txBody>
              </p:sp>
              <p:sp>
                <p:nvSpPr>
                  <p:cNvPr id="272457" name="Freeform 73"/>
                  <p:cNvSpPr>
                    <a:spLocks/>
                  </p:cNvSpPr>
                  <p:nvPr/>
                </p:nvSpPr>
                <p:spPr bwMode="auto">
                  <a:xfrm>
                    <a:off x="1648" y="2190"/>
                    <a:ext cx="74" cy="336"/>
                  </a:xfrm>
                  <a:custGeom>
                    <a:avLst/>
                    <a:gdLst/>
                    <a:ahLst/>
                    <a:cxnLst>
                      <a:cxn ang="0">
                        <a:pos x="2" y="294"/>
                      </a:cxn>
                      <a:cxn ang="0">
                        <a:pos x="0" y="18"/>
                      </a:cxn>
                      <a:cxn ang="0">
                        <a:pos x="74" y="0"/>
                      </a:cxn>
                      <a:cxn ang="0">
                        <a:pos x="73" y="294"/>
                      </a:cxn>
                      <a:cxn ang="0">
                        <a:pos x="2" y="294"/>
                      </a:cxn>
                    </a:cxnLst>
                    <a:rect l="0" t="0" r="r" b="b"/>
                    <a:pathLst>
                      <a:path w="74" h="294">
                        <a:moveTo>
                          <a:pt x="2" y="294"/>
                        </a:moveTo>
                        <a:lnTo>
                          <a:pt x="0" y="18"/>
                        </a:lnTo>
                        <a:lnTo>
                          <a:pt x="74" y="0"/>
                        </a:lnTo>
                        <a:lnTo>
                          <a:pt x="73" y="294"/>
                        </a:lnTo>
                        <a:lnTo>
                          <a:pt x="2" y="294"/>
                        </a:lnTo>
                        <a:close/>
                      </a:path>
                    </a:pathLst>
                  </a:custGeom>
                  <a:gradFill rotWithShape="1">
                    <a:gsLst>
                      <a:gs pos="0">
                        <a:srgbClr val="008000">
                          <a:gamma/>
                          <a:shade val="46275"/>
                          <a:invGamma/>
                        </a:srgbClr>
                      </a:gs>
                      <a:gs pos="50000">
                        <a:srgbClr val="008000">
                          <a:alpha val="77000"/>
                        </a:srgbClr>
                      </a:gs>
                      <a:gs pos="100000">
                        <a:srgbClr val="008000">
                          <a:gamma/>
                          <a:shade val="46275"/>
                          <a:invGamma/>
                        </a:srgbClr>
                      </a:gs>
                    </a:gsLst>
                    <a:lin ang="18900000" scaled="1"/>
                  </a:gradFill>
                  <a:ln w="9525">
                    <a:solidFill>
                      <a:schemeClr val="tx1"/>
                    </a:solidFill>
                    <a:round/>
                    <a:headEnd/>
                    <a:tailEnd/>
                  </a:ln>
                  <a:effectLst/>
                </p:spPr>
                <p:txBody>
                  <a:bodyPr/>
                  <a:lstStyle/>
                  <a:p>
                    <a:endParaRPr lang="th-TH"/>
                  </a:p>
                </p:txBody>
              </p:sp>
              <p:sp>
                <p:nvSpPr>
                  <p:cNvPr id="272458" name="Freeform 74"/>
                  <p:cNvSpPr>
                    <a:spLocks/>
                  </p:cNvSpPr>
                  <p:nvPr/>
                </p:nvSpPr>
                <p:spPr bwMode="auto">
                  <a:xfrm>
                    <a:off x="1878" y="2132"/>
                    <a:ext cx="74" cy="390"/>
                  </a:xfrm>
                  <a:custGeom>
                    <a:avLst/>
                    <a:gdLst/>
                    <a:ahLst/>
                    <a:cxnLst>
                      <a:cxn ang="0">
                        <a:pos x="2" y="294"/>
                      </a:cxn>
                      <a:cxn ang="0">
                        <a:pos x="0" y="18"/>
                      </a:cxn>
                      <a:cxn ang="0">
                        <a:pos x="74" y="0"/>
                      </a:cxn>
                      <a:cxn ang="0">
                        <a:pos x="73" y="294"/>
                      </a:cxn>
                      <a:cxn ang="0">
                        <a:pos x="2" y="294"/>
                      </a:cxn>
                    </a:cxnLst>
                    <a:rect l="0" t="0" r="r" b="b"/>
                    <a:pathLst>
                      <a:path w="74" h="294">
                        <a:moveTo>
                          <a:pt x="2" y="294"/>
                        </a:moveTo>
                        <a:lnTo>
                          <a:pt x="0" y="18"/>
                        </a:lnTo>
                        <a:lnTo>
                          <a:pt x="74" y="0"/>
                        </a:lnTo>
                        <a:lnTo>
                          <a:pt x="73" y="294"/>
                        </a:lnTo>
                        <a:lnTo>
                          <a:pt x="2" y="294"/>
                        </a:lnTo>
                        <a:close/>
                      </a:path>
                    </a:pathLst>
                  </a:custGeom>
                  <a:gradFill rotWithShape="1">
                    <a:gsLst>
                      <a:gs pos="0">
                        <a:srgbClr val="008000">
                          <a:gamma/>
                          <a:shade val="46275"/>
                          <a:invGamma/>
                        </a:srgbClr>
                      </a:gs>
                      <a:gs pos="50000">
                        <a:srgbClr val="008000">
                          <a:alpha val="77000"/>
                        </a:srgbClr>
                      </a:gs>
                      <a:gs pos="100000">
                        <a:srgbClr val="008000">
                          <a:gamma/>
                          <a:shade val="46275"/>
                          <a:invGamma/>
                        </a:srgbClr>
                      </a:gs>
                    </a:gsLst>
                    <a:lin ang="18900000" scaled="1"/>
                  </a:gradFill>
                  <a:ln w="9525">
                    <a:solidFill>
                      <a:schemeClr val="tx1"/>
                    </a:solidFill>
                    <a:round/>
                    <a:headEnd/>
                    <a:tailEnd/>
                  </a:ln>
                  <a:effectLst/>
                </p:spPr>
                <p:txBody>
                  <a:bodyPr/>
                  <a:lstStyle/>
                  <a:p>
                    <a:endParaRPr lang="th-TH"/>
                  </a:p>
                </p:txBody>
              </p:sp>
            </p:grpSp>
          </p:grpSp>
          <p:grpSp>
            <p:nvGrpSpPr>
              <p:cNvPr id="272491" name="Group 107"/>
              <p:cNvGrpSpPr>
                <a:grpSpLocks/>
              </p:cNvGrpSpPr>
              <p:nvPr/>
            </p:nvGrpSpPr>
            <p:grpSpPr bwMode="auto">
              <a:xfrm>
                <a:off x="2226" y="2200"/>
                <a:ext cx="2364" cy="1003"/>
                <a:chOff x="2226" y="2200"/>
                <a:chExt cx="2364" cy="1003"/>
              </a:xfrm>
            </p:grpSpPr>
            <p:sp>
              <p:nvSpPr>
                <p:cNvPr id="272419" name="Rectangle 35"/>
                <p:cNvSpPr>
                  <a:spLocks noChangeArrowheads="1"/>
                </p:cNvSpPr>
                <p:nvPr/>
              </p:nvSpPr>
              <p:spPr bwMode="auto">
                <a:xfrm>
                  <a:off x="2226" y="2616"/>
                  <a:ext cx="2364" cy="174"/>
                </a:xfrm>
                <a:prstGeom prst="rect">
                  <a:avLst/>
                </a:prstGeom>
                <a:gradFill rotWithShape="1">
                  <a:gsLst>
                    <a:gs pos="0">
                      <a:srgbClr val="993366">
                        <a:gamma/>
                        <a:shade val="60392"/>
                        <a:invGamma/>
                      </a:srgbClr>
                    </a:gs>
                    <a:gs pos="50000">
                      <a:srgbClr val="993366"/>
                    </a:gs>
                    <a:gs pos="100000">
                      <a:srgbClr val="993366">
                        <a:gamma/>
                        <a:shade val="60392"/>
                        <a:invGamma/>
                      </a:srgbClr>
                    </a:gs>
                  </a:gsLst>
                  <a:lin ang="5400000" scaled="1"/>
                </a:gradFill>
                <a:ln w="9525">
                  <a:noFill/>
                  <a:miter lim="800000"/>
                  <a:headEnd/>
                  <a:tailEnd/>
                </a:ln>
                <a:effectLst/>
              </p:spPr>
              <p:txBody>
                <a:bodyPr wrap="none" anchor="ctr"/>
                <a:lstStyle/>
                <a:p>
                  <a:endParaRPr lang="th-TH"/>
                </a:p>
              </p:txBody>
            </p:sp>
            <p:grpSp>
              <p:nvGrpSpPr>
                <p:cNvPr id="272446" name="Group 62"/>
                <p:cNvGrpSpPr>
                  <a:grpSpLocks/>
                </p:cNvGrpSpPr>
                <p:nvPr/>
              </p:nvGrpSpPr>
              <p:grpSpPr bwMode="auto">
                <a:xfrm>
                  <a:off x="3164" y="2200"/>
                  <a:ext cx="777" cy="418"/>
                  <a:chOff x="1286" y="2140"/>
                  <a:chExt cx="777" cy="418"/>
                </a:xfrm>
              </p:grpSpPr>
              <p:sp>
                <p:nvSpPr>
                  <p:cNvPr id="272420" name="Freeform 36"/>
                  <p:cNvSpPr>
                    <a:spLocks/>
                  </p:cNvSpPr>
                  <p:nvPr/>
                </p:nvSpPr>
                <p:spPr bwMode="auto">
                  <a:xfrm>
                    <a:off x="1286" y="2308"/>
                    <a:ext cx="74" cy="250"/>
                  </a:xfrm>
                  <a:custGeom>
                    <a:avLst/>
                    <a:gdLst/>
                    <a:ahLst/>
                    <a:cxnLst>
                      <a:cxn ang="0">
                        <a:pos x="2" y="250"/>
                      </a:cxn>
                      <a:cxn ang="0">
                        <a:pos x="0" y="16"/>
                      </a:cxn>
                      <a:cxn ang="0">
                        <a:pos x="74" y="0"/>
                      </a:cxn>
                      <a:cxn ang="0">
                        <a:pos x="73" y="250"/>
                      </a:cxn>
                      <a:cxn ang="0">
                        <a:pos x="2" y="250"/>
                      </a:cxn>
                    </a:cxnLst>
                    <a:rect l="0" t="0" r="r" b="b"/>
                    <a:pathLst>
                      <a:path w="74" h="250">
                        <a:moveTo>
                          <a:pt x="2" y="250"/>
                        </a:moveTo>
                        <a:lnTo>
                          <a:pt x="0" y="16"/>
                        </a:lnTo>
                        <a:lnTo>
                          <a:pt x="74" y="0"/>
                        </a:lnTo>
                        <a:lnTo>
                          <a:pt x="73" y="250"/>
                        </a:lnTo>
                        <a:lnTo>
                          <a:pt x="2" y="250"/>
                        </a:lnTo>
                        <a:close/>
                      </a:path>
                    </a:pathLst>
                  </a:custGeom>
                  <a:gradFill rotWithShape="1">
                    <a:gsLst>
                      <a:gs pos="0">
                        <a:srgbClr val="993366">
                          <a:gamma/>
                          <a:shade val="46275"/>
                          <a:invGamma/>
                        </a:srgbClr>
                      </a:gs>
                      <a:gs pos="50000">
                        <a:srgbClr val="993366">
                          <a:alpha val="77000"/>
                        </a:srgbClr>
                      </a:gs>
                      <a:gs pos="100000">
                        <a:srgbClr val="993366">
                          <a:gamma/>
                          <a:shade val="46275"/>
                          <a:invGamma/>
                        </a:srgbClr>
                      </a:gs>
                    </a:gsLst>
                    <a:lin ang="2700000" scaled="1"/>
                  </a:gradFill>
                  <a:ln w="9525">
                    <a:solidFill>
                      <a:schemeClr val="tx1"/>
                    </a:solidFill>
                    <a:round/>
                    <a:headEnd/>
                    <a:tailEnd/>
                  </a:ln>
                  <a:effectLst/>
                </p:spPr>
                <p:txBody>
                  <a:bodyPr/>
                  <a:lstStyle/>
                  <a:p>
                    <a:endParaRPr lang="th-TH"/>
                  </a:p>
                </p:txBody>
              </p:sp>
              <p:sp>
                <p:nvSpPr>
                  <p:cNvPr id="272421" name="Freeform 37"/>
                  <p:cNvSpPr>
                    <a:spLocks/>
                  </p:cNvSpPr>
                  <p:nvPr/>
                </p:nvSpPr>
                <p:spPr bwMode="auto">
                  <a:xfrm>
                    <a:off x="1523" y="2249"/>
                    <a:ext cx="72" cy="308"/>
                  </a:xfrm>
                  <a:custGeom>
                    <a:avLst/>
                    <a:gdLst/>
                    <a:ahLst/>
                    <a:cxnLst>
                      <a:cxn ang="0">
                        <a:pos x="0" y="308"/>
                      </a:cxn>
                      <a:cxn ang="0">
                        <a:pos x="3" y="15"/>
                      </a:cxn>
                      <a:cxn ang="0">
                        <a:pos x="72" y="0"/>
                      </a:cxn>
                      <a:cxn ang="0">
                        <a:pos x="71" y="308"/>
                      </a:cxn>
                      <a:cxn ang="0">
                        <a:pos x="0" y="308"/>
                      </a:cxn>
                    </a:cxnLst>
                    <a:rect l="0" t="0" r="r" b="b"/>
                    <a:pathLst>
                      <a:path w="72" h="308">
                        <a:moveTo>
                          <a:pt x="0" y="308"/>
                        </a:moveTo>
                        <a:lnTo>
                          <a:pt x="3" y="15"/>
                        </a:lnTo>
                        <a:lnTo>
                          <a:pt x="72" y="0"/>
                        </a:lnTo>
                        <a:lnTo>
                          <a:pt x="71" y="308"/>
                        </a:lnTo>
                        <a:lnTo>
                          <a:pt x="0" y="308"/>
                        </a:lnTo>
                        <a:close/>
                      </a:path>
                    </a:pathLst>
                  </a:custGeom>
                  <a:gradFill rotWithShape="1">
                    <a:gsLst>
                      <a:gs pos="0">
                        <a:srgbClr val="993366">
                          <a:gamma/>
                          <a:shade val="46275"/>
                          <a:invGamma/>
                        </a:srgbClr>
                      </a:gs>
                      <a:gs pos="50000">
                        <a:srgbClr val="993366">
                          <a:alpha val="77000"/>
                        </a:srgbClr>
                      </a:gs>
                      <a:gs pos="100000">
                        <a:srgbClr val="993366">
                          <a:gamma/>
                          <a:shade val="46275"/>
                          <a:invGamma/>
                        </a:srgbClr>
                      </a:gs>
                    </a:gsLst>
                    <a:lin ang="2700000" scaled="1"/>
                  </a:gradFill>
                  <a:ln w="9525">
                    <a:solidFill>
                      <a:schemeClr val="tx1"/>
                    </a:solidFill>
                    <a:round/>
                    <a:headEnd/>
                    <a:tailEnd/>
                  </a:ln>
                  <a:effectLst/>
                </p:spPr>
                <p:txBody>
                  <a:bodyPr/>
                  <a:lstStyle/>
                  <a:p>
                    <a:endParaRPr lang="th-TH"/>
                  </a:p>
                </p:txBody>
              </p:sp>
              <p:sp>
                <p:nvSpPr>
                  <p:cNvPr id="272423" name="Freeform 39"/>
                  <p:cNvSpPr>
                    <a:spLocks/>
                  </p:cNvSpPr>
                  <p:nvPr/>
                </p:nvSpPr>
                <p:spPr bwMode="auto">
                  <a:xfrm>
                    <a:off x="1764" y="2194"/>
                    <a:ext cx="74" cy="362"/>
                  </a:xfrm>
                  <a:custGeom>
                    <a:avLst/>
                    <a:gdLst/>
                    <a:ahLst/>
                    <a:cxnLst>
                      <a:cxn ang="0">
                        <a:pos x="2" y="362"/>
                      </a:cxn>
                      <a:cxn ang="0">
                        <a:pos x="0" y="16"/>
                      </a:cxn>
                      <a:cxn ang="0">
                        <a:pos x="74" y="0"/>
                      </a:cxn>
                      <a:cxn ang="0">
                        <a:pos x="73" y="362"/>
                      </a:cxn>
                      <a:cxn ang="0">
                        <a:pos x="2" y="362"/>
                      </a:cxn>
                    </a:cxnLst>
                    <a:rect l="0" t="0" r="r" b="b"/>
                    <a:pathLst>
                      <a:path w="74" h="362">
                        <a:moveTo>
                          <a:pt x="2" y="362"/>
                        </a:moveTo>
                        <a:lnTo>
                          <a:pt x="0" y="16"/>
                        </a:lnTo>
                        <a:lnTo>
                          <a:pt x="74" y="0"/>
                        </a:lnTo>
                        <a:lnTo>
                          <a:pt x="73" y="362"/>
                        </a:lnTo>
                        <a:lnTo>
                          <a:pt x="2" y="362"/>
                        </a:lnTo>
                        <a:close/>
                      </a:path>
                    </a:pathLst>
                  </a:custGeom>
                  <a:gradFill rotWithShape="1">
                    <a:gsLst>
                      <a:gs pos="0">
                        <a:srgbClr val="993366">
                          <a:gamma/>
                          <a:shade val="46275"/>
                          <a:invGamma/>
                        </a:srgbClr>
                      </a:gs>
                      <a:gs pos="50000">
                        <a:srgbClr val="993366">
                          <a:alpha val="77000"/>
                        </a:srgbClr>
                      </a:gs>
                      <a:gs pos="100000">
                        <a:srgbClr val="993366">
                          <a:gamma/>
                          <a:shade val="46275"/>
                          <a:invGamma/>
                        </a:srgbClr>
                      </a:gs>
                    </a:gsLst>
                    <a:lin ang="2700000" scaled="1"/>
                  </a:gradFill>
                  <a:ln w="9525">
                    <a:solidFill>
                      <a:schemeClr val="tx1"/>
                    </a:solidFill>
                    <a:round/>
                    <a:headEnd/>
                    <a:tailEnd/>
                  </a:ln>
                  <a:effectLst/>
                </p:spPr>
                <p:txBody>
                  <a:bodyPr/>
                  <a:lstStyle/>
                  <a:p>
                    <a:endParaRPr lang="th-TH"/>
                  </a:p>
                </p:txBody>
              </p:sp>
              <p:sp>
                <p:nvSpPr>
                  <p:cNvPr id="272425" name="Freeform 41"/>
                  <p:cNvSpPr>
                    <a:spLocks/>
                  </p:cNvSpPr>
                  <p:nvPr/>
                </p:nvSpPr>
                <p:spPr bwMode="auto">
                  <a:xfrm>
                    <a:off x="1992" y="2140"/>
                    <a:ext cx="71" cy="418"/>
                  </a:xfrm>
                  <a:custGeom>
                    <a:avLst/>
                    <a:gdLst/>
                    <a:ahLst/>
                    <a:cxnLst>
                      <a:cxn ang="0">
                        <a:pos x="0" y="418"/>
                      </a:cxn>
                      <a:cxn ang="0">
                        <a:pos x="0" y="16"/>
                      </a:cxn>
                      <a:cxn ang="0">
                        <a:pos x="70" y="0"/>
                      </a:cxn>
                      <a:cxn ang="0">
                        <a:pos x="71" y="418"/>
                      </a:cxn>
                      <a:cxn ang="0">
                        <a:pos x="0" y="418"/>
                      </a:cxn>
                    </a:cxnLst>
                    <a:rect l="0" t="0" r="r" b="b"/>
                    <a:pathLst>
                      <a:path w="71" h="418">
                        <a:moveTo>
                          <a:pt x="0" y="418"/>
                        </a:moveTo>
                        <a:lnTo>
                          <a:pt x="0" y="16"/>
                        </a:lnTo>
                        <a:lnTo>
                          <a:pt x="70" y="0"/>
                        </a:lnTo>
                        <a:lnTo>
                          <a:pt x="71" y="418"/>
                        </a:lnTo>
                        <a:lnTo>
                          <a:pt x="0" y="418"/>
                        </a:lnTo>
                        <a:close/>
                      </a:path>
                    </a:pathLst>
                  </a:custGeom>
                  <a:gradFill rotWithShape="1">
                    <a:gsLst>
                      <a:gs pos="0">
                        <a:srgbClr val="993366">
                          <a:gamma/>
                          <a:shade val="46275"/>
                          <a:invGamma/>
                        </a:srgbClr>
                      </a:gs>
                      <a:gs pos="50000">
                        <a:srgbClr val="993366">
                          <a:alpha val="77000"/>
                        </a:srgbClr>
                      </a:gs>
                      <a:gs pos="100000">
                        <a:srgbClr val="993366">
                          <a:gamma/>
                          <a:shade val="46275"/>
                          <a:invGamma/>
                        </a:srgbClr>
                      </a:gs>
                    </a:gsLst>
                    <a:lin ang="2700000" scaled="1"/>
                  </a:gradFill>
                  <a:ln w="9525">
                    <a:solidFill>
                      <a:schemeClr val="tx1"/>
                    </a:solidFill>
                    <a:round/>
                    <a:headEnd/>
                    <a:tailEnd/>
                  </a:ln>
                  <a:effectLst/>
                </p:spPr>
                <p:txBody>
                  <a:bodyPr/>
                  <a:lstStyle/>
                  <a:p>
                    <a:endParaRPr lang="th-TH"/>
                  </a:p>
                </p:txBody>
              </p:sp>
            </p:grpSp>
            <p:grpSp>
              <p:nvGrpSpPr>
                <p:cNvPr id="272447" name="Group 63"/>
                <p:cNvGrpSpPr>
                  <a:grpSpLocks/>
                </p:cNvGrpSpPr>
                <p:nvPr/>
              </p:nvGrpSpPr>
              <p:grpSpPr bwMode="auto">
                <a:xfrm flipV="1">
                  <a:off x="3163" y="2785"/>
                  <a:ext cx="777" cy="418"/>
                  <a:chOff x="1286" y="2140"/>
                  <a:chExt cx="777" cy="418"/>
                </a:xfrm>
              </p:grpSpPr>
              <p:sp>
                <p:nvSpPr>
                  <p:cNvPr id="272448" name="Freeform 64"/>
                  <p:cNvSpPr>
                    <a:spLocks/>
                  </p:cNvSpPr>
                  <p:nvPr/>
                </p:nvSpPr>
                <p:spPr bwMode="auto">
                  <a:xfrm>
                    <a:off x="1286" y="2308"/>
                    <a:ext cx="74" cy="250"/>
                  </a:xfrm>
                  <a:custGeom>
                    <a:avLst/>
                    <a:gdLst/>
                    <a:ahLst/>
                    <a:cxnLst>
                      <a:cxn ang="0">
                        <a:pos x="2" y="250"/>
                      </a:cxn>
                      <a:cxn ang="0">
                        <a:pos x="0" y="16"/>
                      </a:cxn>
                      <a:cxn ang="0">
                        <a:pos x="74" y="0"/>
                      </a:cxn>
                      <a:cxn ang="0">
                        <a:pos x="73" y="250"/>
                      </a:cxn>
                      <a:cxn ang="0">
                        <a:pos x="2" y="250"/>
                      </a:cxn>
                    </a:cxnLst>
                    <a:rect l="0" t="0" r="r" b="b"/>
                    <a:pathLst>
                      <a:path w="74" h="250">
                        <a:moveTo>
                          <a:pt x="2" y="250"/>
                        </a:moveTo>
                        <a:lnTo>
                          <a:pt x="0" y="16"/>
                        </a:lnTo>
                        <a:lnTo>
                          <a:pt x="74" y="0"/>
                        </a:lnTo>
                        <a:lnTo>
                          <a:pt x="73" y="250"/>
                        </a:lnTo>
                        <a:lnTo>
                          <a:pt x="2" y="250"/>
                        </a:lnTo>
                        <a:close/>
                      </a:path>
                    </a:pathLst>
                  </a:custGeom>
                  <a:gradFill rotWithShape="1">
                    <a:gsLst>
                      <a:gs pos="0">
                        <a:srgbClr val="993366">
                          <a:gamma/>
                          <a:shade val="46275"/>
                          <a:invGamma/>
                        </a:srgbClr>
                      </a:gs>
                      <a:gs pos="50000">
                        <a:srgbClr val="993366">
                          <a:alpha val="77000"/>
                        </a:srgbClr>
                      </a:gs>
                      <a:gs pos="100000">
                        <a:srgbClr val="993366">
                          <a:gamma/>
                          <a:shade val="46275"/>
                          <a:invGamma/>
                        </a:srgbClr>
                      </a:gs>
                    </a:gsLst>
                    <a:lin ang="2700000" scaled="1"/>
                  </a:gradFill>
                  <a:ln w="9525">
                    <a:solidFill>
                      <a:schemeClr val="tx1"/>
                    </a:solidFill>
                    <a:round/>
                    <a:headEnd/>
                    <a:tailEnd/>
                  </a:ln>
                  <a:effectLst/>
                </p:spPr>
                <p:txBody>
                  <a:bodyPr/>
                  <a:lstStyle/>
                  <a:p>
                    <a:endParaRPr lang="th-TH"/>
                  </a:p>
                </p:txBody>
              </p:sp>
              <p:sp>
                <p:nvSpPr>
                  <p:cNvPr id="272449" name="Freeform 65"/>
                  <p:cNvSpPr>
                    <a:spLocks/>
                  </p:cNvSpPr>
                  <p:nvPr/>
                </p:nvSpPr>
                <p:spPr bwMode="auto">
                  <a:xfrm>
                    <a:off x="1523" y="2249"/>
                    <a:ext cx="72" cy="308"/>
                  </a:xfrm>
                  <a:custGeom>
                    <a:avLst/>
                    <a:gdLst/>
                    <a:ahLst/>
                    <a:cxnLst>
                      <a:cxn ang="0">
                        <a:pos x="0" y="308"/>
                      </a:cxn>
                      <a:cxn ang="0">
                        <a:pos x="3" y="15"/>
                      </a:cxn>
                      <a:cxn ang="0">
                        <a:pos x="72" y="0"/>
                      </a:cxn>
                      <a:cxn ang="0">
                        <a:pos x="71" y="308"/>
                      </a:cxn>
                      <a:cxn ang="0">
                        <a:pos x="0" y="308"/>
                      </a:cxn>
                    </a:cxnLst>
                    <a:rect l="0" t="0" r="r" b="b"/>
                    <a:pathLst>
                      <a:path w="72" h="308">
                        <a:moveTo>
                          <a:pt x="0" y="308"/>
                        </a:moveTo>
                        <a:lnTo>
                          <a:pt x="3" y="15"/>
                        </a:lnTo>
                        <a:lnTo>
                          <a:pt x="72" y="0"/>
                        </a:lnTo>
                        <a:lnTo>
                          <a:pt x="71" y="308"/>
                        </a:lnTo>
                        <a:lnTo>
                          <a:pt x="0" y="308"/>
                        </a:lnTo>
                        <a:close/>
                      </a:path>
                    </a:pathLst>
                  </a:custGeom>
                  <a:gradFill rotWithShape="1">
                    <a:gsLst>
                      <a:gs pos="0">
                        <a:srgbClr val="993366">
                          <a:gamma/>
                          <a:shade val="46275"/>
                          <a:invGamma/>
                        </a:srgbClr>
                      </a:gs>
                      <a:gs pos="50000">
                        <a:srgbClr val="993366">
                          <a:alpha val="77000"/>
                        </a:srgbClr>
                      </a:gs>
                      <a:gs pos="100000">
                        <a:srgbClr val="993366">
                          <a:gamma/>
                          <a:shade val="46275"/>
                          <a:invGamma/>
                        </a:srgbClr>
                      </a:gs>
                    </a:gsLst>
                    <a:lin ang="2700000" scaled="1"/>
                  </a:gradFill>
                  <a:ln w="9525">
                    <a:solidFill>
                      <a:schemeClr val="tx1"/>
                    </a:solidFill>
                    <a:round/>
                    <a:headEnd/>
                    <a:tailEnd/>
                  </a:ln>
                  <a:effectLst/>
                </p:spPr>
                <p:txBody>
                  <a:bodyPr/>
                  <a:lstStyle/>
                  <a:p>
                    <a:endParaRPr lang="th-TH"/>
                  </a:p>
                </p:txBody>
              </p:sp>
              <p:sp>
                <p:nvSpPr>
                  <p:cNvPr id="272450" name="Freeform 66"/>
                  <p:cNvSpPr>
                    <a:spLocks/>
                  </p:cNvSpPr>
                  <p:nvPr/>
                </p:nvSpPr>
                <p:spPr bwMode="auto">
                  <a:xfrm>
                    <a:off x="1764" y="2194"/>
                    <a:ext cx="74" cy="362"/>
                  </a:xfrm>
                  <a:custGeom>
                    <a:avLst/>
                    <a:gdLst/>
                    <a:ahLst/>
                    <a:cxnLst>
                      <a:cxn ang="0">
                        <a:pos x="2" y="362"/>
                      </a:cxn>
                      <a:cxn ang="0">
                        <a:pos x="0" y="16"/>
                      </a:cxn>
                      <a:cxn ang="0">
                        <a:pos x="74" y="0"/>
                      </a:cxn>
                      <a:cxn ang="0">
                        <a:pos x="73" y="362"/>
                      </a:cxn>
                      <a:cxn ang="0">
                        <a:pos x="2" y="362"/>
                      </a:cxn>
                    </a:cxnLst>
                    <a:rect l="0" t="0" r="r" b="b"/>
                    <a:pathLst>
                      <a:path w="74" h="362">
                        <a:moveTo>
                          <a:pt x="2" y="362"/>
                        </a:moveTo>
                        <a:lnTo>
                          <a:pt x="0" y="16"/>
                        </a:lnTo>
                        <a:lnTo>
                          <a:pt x="74" y="0"/>
                        </a:lnTo>
                        <a:lnTo>
                          <a:pt x="73" y="362"/>
                        </a:lnTo>
                        <a:lnTo>
                          <a:pt x="2" y="362"/>
                        </a:lnTo>
                        <a:close/>
                      </a:path>
                    </a:pathLst>
                  </a:custGeom>
                  <a:gradFill rotWithShape="1">
                    <a:gsLst>
                      <a:gs pos="0">
                        <a:srgbClr val="993366">
                          <a:gamma/>
                          <a:shade val="46275"/>
                          <a:invGamma/>
                        </a:srgbClr>
                      </a:gs>
                      <a:gs pos="50000">
                        <a:srgbClr val="993366">
                          <a:alpha val="77000"/>
                        </a:srgbClr>
                      </a:gs>
                      <a:gs pos="100000">
                        <a:srgbClr val="993366">
                          <a:gamma/>
                          <a:shade val="46275"/>
                          <a:invGamma/>
                        </a:srgbClr>
                      </a:gs>
                    </a:gsLst>
                    <a:lin ang="2700000" scaled="1"/>
                  </a:gradFill>
                  <a:ln w="9525">
                    <a:solidFill>
                      <a:schemeClr val="tx1"/>
                    </a:solidFill>
                    <a:round/>
                    <a:headEnd/>
                    <a:tailEnd/>
                  </a:ln>
                  <a:effectLst/>
                </p:spPr>
                <p:txBody>
                  <a:bodyPr/>
                  <a:lstStyle/>
                  <a:p>
                    <a:endParaRPr lang="th-TH"/>
                  </a:p>
                </p:txBody>
              </p:sp>
              <p:sp>
                <p:nvSpPr>
                  <p:cNvPr id="272451" name="Freeform 67"/>
                  <p:cNvSpPr>
                    <a:spLocks/>
                  </p:cNvSpPr>
                  <p:nvPr/>
                </p:nvSpPr>
                <p:spPr bwMode="auto">
                  <a:xfrm>
                    <a:off x="1992" y="2140"/>
                    <a:ext cx="71" cy="418"/>
                  </a:xfrm>
                  <a:custGeom>
                    <a:avLst/>
                    <a:gdLst/>
                    <a:ahLst/>
                    <a:cxnLst>
                      <a:cxn ang="0">
                        <a:pos x="0" y="418"/>
                      </a:cxn>
                      <a:cxn ang="0">
                        <a:pos x="0" y="16"/>
                      </a:cxn>
                      <a:cxn ang="0">
                        <a:pos x="70" y="0"/>
                      </a:cxn>
                      <a:cxn ang="0">
                        <a:pos x="71" y="418"/>
                      </a:cxn>
                      <a:cxn ang="0">
                        <a:pos x="0" y="418"/>
                      </a:cxn>
                    </a:cxnLst>
                    <a:rect l="0" t="0" r="r" b="b"/>
                    <a:pathLst>
                      <a:path w="71" h="418">
                        <a:moveTo>
                          <a:pt x="0" y="418"/>
                        </a:moveTo>
                        <a:lnTo>
                          <a:pt x="0" y="16"/>
                        </a:lnTo>
                        <a:lnTo>
                          <a:pt x="70" y="0"/>
                        </a:lnTo>
                        <a:lnTo>
                          <a:pt x="71" y="418"/>
                        </a:lnTo>
                        <a:lnTo>
                          <a:pt x="0" y="418"/>
                        </a:lnTo>
                        <a:close/>
                      </a:path>
                    </a:pathLst>
                  </a:custGeom>
                  <a:gradFill rotWithShape="1">
                    <a:gsLst>
                      <a:gs pos="0">
                        <a:srgbClr val="993366">
                          <a:gamma/>
                          <a:shade val="46275"/>
                          <a:invGamma/>
                        </a:srgbClr>
                      </a:gs>
                      <a:gs pos="50000">
                        <a:srgbClr val="993366">
                          <a:alpha val="77000"/>
                        </a:srgbClr>
                      </a:gs>
                      <a:gs pos="100000">
                        <a:srgbClr val="993366">
                          <a:gamma/>
                          <a:shade val="46275"/>
                          <a:invGamma/>
                        </a:srgbClr>
                      </a:gs>
                    </a:gsLst>
                    <a:lin ang="2700000" scaled="1"/>
                  </a:gradFill>
                  <a:ln w="9525">
                    <a:solidFill>
                      <a:schemeClr val="tx1"/>
                    </a:solidFill>
                    <a:round/>
                    <a:headEnd/>
                    <a:tailEnd/>
                  </a:ln>
                  <a:effectLst/>
                </p:spPr>
                <p:txBody>
                  <a:bodyPr/>
                  <a:lstStyle/>
                  <a:p>
                    <a:endParaRPr lang="th-TH"/>
                  </a:p>
                </p:txBody>
              </p:sp>
            </p:grpSp>
          </p:grpSp>
        </p:grpSp>
      </p:grpSp>
      <p:grpSp>
        <p:nvGrpSpPr>
          <p:cNvPr id="272514" name="Group 130"/>
          <p:cNvGrpSpPr>
            <a:grpSpLocks/>
          </p:cNvGrpSpPr>
          <p:nvPr/>
        </p:nvGrpSpPr>
        <p:grpSpPr bwMode="auto">
          <a:xfrm>
            <a:off x="515938" y="3076575"/>
            <a:ext cx="2343150" cy="2133600"/>
            <a:chOff x="757" y="2118"/>
            <a:chExt cx="1476" cy="1344"/>
          </a:xfrm>
        </p:grpSpPr>
        <p:grpSp>
          <p:nvGrpSpPr>
            <p:cNvPr id="272461" name="Group 77"/>
            <p:cNvGrpSpPr>
              <a:grpSpLocks/>
            </p:cNvGrpSpPr>
            <p:nvPr/>
          </p:nvGrpSpPr>
          <p:grpSpPr bwMode="auto">
            <a:xfrm flipH="1">
              <a:off x="757" y="2118"/>
              <a:ext cx="1476" cy="1245"/>
              <a:chOff x="780" y="2057"/>
              <a:chExt cx="1476" cy="1245"/>
            </a:xfrm>
          </p:grpSpPr>
          <p:grpSp>
            <p:nvGrpSpPr>
              <p:cNvPr id="272462" name="Group 78"/>
              <p:cNvGrpSpPr>
                <a:grpSpLocks/>
              </p:cNvGrpSpPr>
              <p:nvPr/>
            </p:nvGrpSpPr>
            <p:grpSpPr bwMode="auto">
              <a:xfrm>
                <a:off x="1041" y="2057"/>
                <a:ext cx="1180" cy="1245"/>
                <a:chOff x="1041" y="2057"/>
                <a:chExt cx="1180" cy="1245"/>
              </a:xfrm>
            </p:grpSpPr>
            <p:grpSp>
              <p:nvGrpSpPr>
                <p:cNvPr id="272463" name="Group 79"/>
                <p:cNvGrpSpPr>
                  <a:grpSpLocks/>
                </p:cNvGrpSpPr>
                <p:nvPr/>
              </p:nvGrpSpPr>
              <p:grpSpPr bwMode="auto">
                <a:xfrm>
                  <a:off x="1403" y="2132"/>
                  <a:ext cx="549" cy="397"/>
                  <a:chOff x="1403" y="2132"/>
                  <a:chExt cx="549" cy="397"/>
                </a:xfrm>
              </p:grpSpPr>
              <p:sp>
                <p:nvSpPr>
                  <p:cNvPr id="272464" name="Freeform 80"/>
                  <p:cNvSpPr>
                    <a:spLocks/>
                  </p:cNvSpPr>
                  <p:nvPr/>
                </p:nvSpPr>
                <p:spPr bwMode="auto">
                  <a:xfrm>
                    <a:off x="1403" y="2251"/>
                    <a:ext cx="74" cy="278"/>
                  </a:xfrm>
                  <a:custGeom>
                    <a:avLst/>
                    <a:gdLst/>
                    <a:ahLst/>
                    <a:cxnLst>
                      <a:cxn ang="0">
                        <a:pos x="2" y="294"/>
                      </a:cxn>
                      <a:cxn ang="0">
                        <a:pos x="0" y="18"/>
                      </a:cxn>
                      <a:cxn ang="0">
                        <a:pos x="74" y="0"/>
                      </a:cxn>
                      <a:cxn ang="0">
                        <a:pos x="73" y="294"/>
                      </a:cxn>
                      <a:cxn ang="0">
                        <a:pos x="2" y="294"/>
                      </a:cxn>
                    </a:cxnLst>
                    <a:rect l="0" t="0" r="r" b="b"/>
                    <a:pathLst>
                      <a:path w="74" h="294">
                        <a:moveTo>
                          <a:pt x="2" y="294"/>
                        </a:moveTo>
                        <a:lnTo>
                          <a:pt x="0" y="18"/>
                        </a:lnTo>
                        <a:lnTo>
                          <a:pt x="74" y="0"/>
                        </a:lnTo>
                        <a:lnTo>
                          <a:pt x="73" y="294"/>
                        </a:lnTo>
                        <a:lnTo>
                          <a:pt x="2" y="294"/>
                        </a:lnTo>
                        <a:close/>
                      </a:path>
                    </a:pathLst>
                  </a:custGeom>
                  <a:gradFill rotWithShape="1">
                    <a:gsLst>
                      <a:gs pos="0">
                        <a:srgbClr val="008000">
                          <a:gamma/>
                          <a:shade val="46275"/>
                          <a:invGamma/>
                        </a:srgbClr>
                      </a:gs>
                      <a:gs pos="50000">
                        <a:srgbClr val="008000">
                          <a:alpha val="77000"/>
                        </a:srgbClr>
                      </a:gs>
                      <a:gs pos="100000">
                        <a:srgbClr val="008000">
                          <a:gamma/>
                          <a:shade val="46275"/>
                          <a:invGamma/>
                        </a:srgbClr>
                      </a:gs>
                    </a:gsLst>
                    <a:lin ang="18900000" scaled="1"/>
                  </a:gradFill>
                  <a:ln w="9525">
                    <a:solidFill>
                      <a:schemeClr val="tx1"/>
                    </a:solidFill>
                    <a:round/>
                    <a:headEnd/>
                    <a:tailEnd/>
                  </a:ln>
                  <a:effectLst/>
                </p:spPr>
                <p:txBody>
                  <a:bodyPr/>
                  <a:lstStyle/>
                  <a:p>
                    <a:endParaRPr lang="th-TH"/>
                  </a:p>
                </p:txBody>
              </p:sp>
              <p:sp>
                <p:nvSpPr>
                  <p:cNvPr id="272465" name="Freeform 81"/>
                  <p:cNvSpPr>
                    <a:spLocks/>
                  </p:cNvSpPr>
                  <p:nvPr/>
                </p:nvSpPr>
                <p:spPr bwMode="auto">
                  <a:xfrm>
                    <a:off x="1648" y="2190"/>
                    <a:ext cx="74" cy="336"/>
                  </a:xfrm>
                  <a:custGeom>
                    <a:avLst/>
                    <a:gdLst/>
                    <a:ahLst/>
                    <a:cxnLst>
                      <a:cxn ang="0">
                        <a:pos x="2" y="294"/>
                      </a:cxn>
                      <a:cxn ang="0">
                        <a:pos x="0" y="18"/>
                      </a:cxn>
                      <a:cxn ang="0">
                        <a:pos x="74" y="0"/>
                      </a:cxn>
                      <a:cxn ang="0">
                        <a:pos x="73" y="294"/>
                      </a:cxn>
                      <a:cxn ang="0">
                        <a:pos x="2" y="294"/>
                      </a:cxn>
                    </a:cxnLst>
                    <a:rect l="0" t="0" r="r" b="b"/>
                    <a:pathLst>
                      <a:path w="74" h="294">
                        <a:moveTo>
                          <a:pt x="2" y="294"/>
                        </a:moveTo>
                        <a:lnTo>
                          <a:pt x="0" y="18"/>
                        </a:lnTo>
                        <a:lnTo>
                          <a:pt x="74" y="0"/>
                        </a:lnTo>
                        <a:lnTo>
                          <a:pt x="73" y="294"/>
                        </a:lnTo>
                        <a:lnTo>
                          <a:pt x="2" y="294"/>
                        </a:lnTo>
                        <a:close/>
                      </a:path>
                    </a:pathLst>
                  </a:custGeom>
                  <a:gradFill rotWithShape="1">
                    <a:gsLst>
                      <a:gs pos="0">
                        <a:srgbClr val="008000">
                          <a:gamma/>
                          <a:shade val="46275"/>
                          <a:invGamma/>
                        </a:srgbClr>
                      </a:gs>
                      <a:gs pos="50000">
                        <a:srgbClr val="008000">
                          <a:alpha val="77000"/>
                        </a:srgbClr>
                      </a:gs>
                      <a:gs pos="100000">
                        <a:srgbClr val="008000">
                          <a:gamma/>
                          <a:shade val="46275"/>
                          <a:invGamma/>
                        </a:srgbClr>
                      </a:gs>
                    </a:gsLst>
                    <a:lin ang="18900000" scaled="1"/>
                  </a:gradFill>
                  <a:ln w="9525">
                    <a:solidFill>
                      <a:schemeClr val="tx1"/>
                    </a:solidFill>
                    <a:round/>
                    <a:headEnd/>
                    <a:tailEnd/>
                  </a:ln>
                  <a:effectLst/>
                </p:spPr>
                <p:txBody>
                  <a:bodyPr/>
                  <a:lstStyle/>
                  <a:p>
                    <a:endParaRPr lang="th-TH"/>
                  </a:p>
                </p:txBody>
              </p:sp>
              <p:sp>
                <p:nvSpPr>
                  <p:cNvPr id="272466" name="Freeform 82"/>
                  <p:cNvSpPr>
                    <a:spLocks/>
                  </p:cNvSpPr>
                  <p:nvPr/>
                </p:nvSpPr>
                <p:spPr bwMode="auto">
                  <a:xfrm>
                    <a:off x="1878" y="2132"/>
                    <a:ext cx="74" cy="390"/>
                  </a:xfrm>
                  <a:custGeom>
                    <a:avLst/>
                    <a:gdLst/>
                    <a:ahLst/>
                    <a:cxnLst>
                      <a:cxn ang="0">
                        <a:pos x="2" y="294"/>
                      </a:cxn>
                      <a:cxn ang="0">
                        <a:pos x="0" y="18"/>
                      </a:cxn>
                      <a:cxn ang="0">
                        <a:pos x="74" y="0"/>
                      </a:cxn>
                      <a:cxn ang="0">
                        <a:pos x="73" y="294"/>
                      </a:cxn>
                      <a:cxn ang="0">
                        <a:pos x="2" y="294"/>
                      </a:cxn>
                    </a:cxnLst>
                    <a:rect l="0" t="0" r="r" b="b"/>
                    <a:pathLst>
                      <a:path w="74" h="294">
                        <a:moveTo>
                          <a:pt x="2" y="294"/>
                        </a:moveTo>
                        <a:lnTo>
                          <a:pt x="0" y="18"/>
                        </a:lnTo>
                        <a:lnTo>
                          <a:pt x="74" y="0"/>
                        </a:lnTo>
                        <a:lnTo>
                          <a:pt x="73" y="294"/>
                        </a:lnTo>
                        <a:lnTo>
                          <a:pt x="2" y="294"/>
                        </a:lnTo>
                        <a:close/>
                      </a:path>
                    </a:pathLst>
                  </a:custGeom>
                  <a:gradFill rotWithShape="1">
                    <a:gsLst>
                      <a:gs pos="0">
                        <a:srgbClr val="008000">
                          <a:gamma/>
                          <a:shade val="46275"/>
                          <a:invGamma/>
                        </a:srgbClr>
                      </a:gs>
                      <a:gs pos="50000">
                        <a:srgbClr val="008000">
                          <a:alpha val="77000"/>
                        </a:srgbClr>
                      </a:gs>
                      <a:gs pos="100000">
                        <a:srgbClr val="008000">
                          <a:gamma/>
                          <a:shade val="46275"/>
                          <a:invGamma/>
                        </a:srgbClr>
                      </a:gs>
                    </a:gsLst>
                    <a:lin ang="18900000" scaled="1"/>
                  </a:gradFill>
                  <a:ln w="9525">
                    <a:solidFill>
                      <a:schemeClr val="tx1"/>
                    </a:solidFill>
                    <a:round/>
                    <a:headEnd/>
                    <a:tailEnd/>
                  </a:ln>
                  <a:effectLst/>
                </p:spPr>
                <p:txBody>
                  <a:bodyPr/>
                  <a:lstStyle/>
                  <a:p>
                    <a:endParaRPr lang="th-TH"/>
                  </a:p>
                </p:txBody>
              </p:sp>
            </p:grpSp>
            <p:grpSp>
              <p:nvGrpSpPr>
                <p:cNvPr id="272467" name="Group 83"/>
                <p:cNvGrpSpPr>
                  <a:grpSpLocks/>
                </p:cNvGrpSpPr>
                <p:nvPr/>
              </p:nvGrpSpPr>
              <p:grpSpPr bwMode="auto">
                <a:xfrm>
                  <a:off x="1041" y="2057"/>
                  <a:ext cx="1180" cy="1245"/>
                  <a:chOff x="1041" y="2057"/>
                  <a:chExt cx="1180" cy="1245"/>
                </a:xfrm>
              </p:grpSpPr>
              <p:sp>
                <p:nvSpPr>
                  <p:cNvPr id="272468" name="AutoShape 84"/>
                  <p:cNvSpPr>
                    <a:spLocks noChangeArrowheads="1"/>
                  </p:cNvSpPr>
                  <p:nvPr/>
                </p:nvSpPr>
                <p:spPr bwMode="auto">
                  <a:xfrm rot="5400000">
                    <a:off x="1046" y="2052"/>
                    <a:ext cx="1170" cy="1180"/>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63500">
                    <a:solidFill>
                      <a:srgbClr val="008000"/>
                    </a:solidFill>
                    <a:miter lim="800000"/>
                    <a:headEnd/>
                    <a:tailEnd/>
                  </a:ln>
                  <a:effectLst/>
                </p:spPr>
                <p:txBody>
                  <a:bodyPr wrap="none" anchor="ctr"/>
                  <a:lstStyle/>
                  <a:p>
                    <a:endParaRPr lang="th-TH"/>
                  </a:p>
                </p:txBody>
              </p:sp>
              <p:grpSp>
                <p:nvGrpSpPr>
                  <p:cNvPr id="272469" name="Group 85"/>
                  <p:cNvGrpSpPr>
                    <a:grpSpLocks/>
                  </p:cNvGrpSpPr>
                  <p:nvPr/>
                </p:nvGrpSpPr>
                <p:grpSpPr bwMode="auto">
                  <a:xfrm>
                    <a:off x="2045" y="3142"/>
                    <a:ext cx="137" cy="160"/>
                    <a:chOff x="2176" y="2953"/>
                    <a:chExt cx="137" cy="160"/>
                  </a:xfrm>
                </p:grpSpPr>
                <p:sp>
                  <p:nvSpPr>
                    <p:cNvPr id="272470" name="Rectangle 86"/>
                    <p:cNvSpPr>
                      <a:spLocks noChangeArrowheads="1"/>
                    </p:cNvSpPr>
                    <p:nvPr/>
                  </p:nvSpPr>
                  <p:spPr bwMode="auto">
                    <a:xfrm>
                      <a:off x="2185" y="2953"/>
                      <a:ext cx="128" cy="160"/>
                    </a:xfrm>
                    <a:prstGeom prst="rect">
                      <a:avLst/>
                    </a:prstGeom>
                    <a:solidFill>
                      <a:schemeClr val="bg1"/>
                    </a:solidFill>
                    <a:ln w="9525">
                      <a:noFill/>
                      <a:miter lim="800000"/>
                      <a:headEnd/>
                      <a:tailEnd/>
                    </a:ln>
                    <a:effectLst/>
                  </p:spPr>
                  <p:txBody>
                    <a:bodyPr wrap="none" anchor="ctr"/>
                    <a:lstStyle/>
                    <a:p>
                      <a:endParaRPr lang="th-TH"/>
                    </a:p>
                  </p:txBody>
                </p:sp>
                <p:sp>
                  <p:nvSpPr>
                    <p:cNvPr id="272471" name="Freeform 87"/>
                    <p:cNvSpPr>
                      <a:spLocks/>
                    </p:cNvSpPr>
                    <p:nvPr/>
                  </p:nvSpPr>
                  <p:spPr bwMode="auto">
                    <a:xfrm>
                      <a:off x="2176" y="2972"/>
                      <a:ext cx="136" cy="140"/>
                    </a:xfrm>
                    <a:custGeom>
                      <a:avLst/>
                      <a:gdLst/>
                      <a:ahLst/>
                      <a:cxnLst>
                        <a:cxn ang="0">
                          <a:pos x="0" y="0"/>
                        </a:cxn>
                        <a:cxn ang="0">
                          <a:pos x="0" y="140"/>
                        </a:cxn>
                        <a:cxn ang="0">
                          <a:pos x="136" y="140"/>
                        </a:cxn>
                        <a:cxn ang="0">
                          <a:pos x="136" y="36"/>
                        </a:cxn>
                      </a:cxnLst>
                      <a:rect l="0" t="0" r="r" b="b"/>
                      <a:pathLst>
                        <a:path w="136" h="140">
                          <a:moveTo>
                            <a:pt x="0" y="0"/>
                          </a:moveTo>
                          <a:lnTo>
                            <a:pt x="0" y="140"/>
                          </a:lnTo>
                          <a:lnTo>
                            <a:pt x="136" y="140"/>
                          </a:lnTo>
                          <a:lnTo>
                            <a:pt x="136" y="36"/>
                          </a:lnTo>
                        </a:path>
                      </a:pathLst>
                    </a:custGeom>
                    <a:solidFill>
                      <a:schemeClr val="bg1"/>
                    </a:solidFill>
                    <a:ln w="63500">
                      <a:solidFill>
                        <a:srgbClr val="008000"/>
                      </a:solidFill>
                      <a:round/>
                      <a:headEnd/>
                      <a:tailEnd/>
                    </a:ln>
                    <a:effectLst/>
                  </p:spPr>
                  <p:txBody>
                    <a:bodyPr/>
                    <a:lstStyle/>
                    <a:p>
                      <a:endParaRPr lang="th-TH"/>
                    </a:p>
                  </p:txBody>
                </p:sp>
              </p:grpSp>
              <p:grpSp>
                <p:nvGrpSpPr>
                  <p:cNvPr id="272472" name="Group 88"/>
                  <p:cNvGrpSpPr>
                    <a:grpSpLocks/>
                  </p:cNvGrpSpPr>
                  <p:nvPr/>
                </p:nvGrpSpPr>
                <p:grpSpPr bwMode="auto">
                  <a:xfrm rot="10800000">
                    <a:off x="1096" y="2217"/>
                    <a:ext cx="137" cy="160"/>
                    <a:chOff x="2176" y="2953"/>
                    <a:chExt cx="137" cy="160"/>
                  </a:xfrm>
                </p:grpSpPr>
                <p:sp>
                  <p:nvSpPr>
                    <p:cNvPr id="272473" name="Rectangle 89"/>
                    <p:cNvSpPr>
                      <a:spLocks noChangeArrowheads="1"/>
                    </p:cNvSpPr>
                    <p:nvPr/>
                  </p:nvSpPr>
                  <p:spPr bwMode="auto">
                    <a:xfrm>
                      <a:off x="2185" y="2953"/>
                      <a:ext cx="128" cy="160"/>
                    </a:xfrm>
                    <a:prstGeom prst="rect">
                      <a:avLst/>
                    </a:prstGeom>
                    <a:solidFill>
                      <a:schemeClr val="bg1"/>
                    </a:solidFill>
                    <a:ln w="9525">
                      <a:noFill/>
                      <a:miter lim="800000"/>
                      <a:headEnd/>
                      <a:tailEnd/>
                    </a:ln>
                    <a:effectLst/>
                  </p:spPr>
                  <p:txBody>
                    <a:bodyPr wrap="none" anchor="ctr"/>
                    <a:lstStyle/>
                    <a:p>
                      <a:endParaRPr lang="th-TH"/>
                    </a:p>
                  </p:txBody>
                </p:sp>
                <p:sp>
                  <p:nvSpPr>
                    <p:cNvPr id="272474" name="Freeform 90"/>
                    <p:cNvSpPr>
                      <a:spLocks/>
                    </p:cNvSpPr>
                    <p:nvPr/>
                  </p:nvSpPr>
                  <p:spPr bwMode="auto">
                    <a:xfrm flipH="1">
                      <a:off x="2176" y="2972"/>
                      <a:ext cx="136" cy="140"/>
                    </a:xfrm>
                    <a:custGeom>
                      <a:avLst/>
                      <a:gdLst/>
                      <a:ahLst/>
                      <a:cxnLst>
                        <a:cxn ang="0">
                          <a:pos x="0" y="0"/>
                        </a:cxn>
                        <a:cxn ang="0">
                          <a:pos x="0" y="140"/>
                        </a:cxn>
                        <a:cxn ang="0">
                          <a:pos x="136" y="140"/>
                        </a:cxn>
                        <a:cxn ang="0">
                          <a:pos x="136" y="36"/>
                        </a:cxn>
                      </a:cxnLst>
                      <a:rect l="0" t="0" r="r" b="b"/>
                      <a:pathLst>
                        <a:path w="136" h="140">
                          <a:moveTo>
                            <a:pt x="0" y="0"/>
                          </a:moveTo>
                          <a:lnTo>
                            <a:pt x="0" y="140"/>
                          </a:lnTo>
                          <a:lnTo>
                            <a:pt x="136" y="140"/>
                          </a:lnTo>
                          <a:lnTo>
                            <a:pt x="136" y="36"/>
                          </a:lnTo>
                        </a:path>
                      </a:pathLst>
                    </a:custGeom>
                    <a:noFill/>
                    <a:ln w="63500">
                      <a:solidFill>
                        <a:srgbClr val="008000"/>
                      </a:solidFill>
                      <a:round/>
                      <a:headEnd/>
                      <a:tailEnd/>
                    </a:ln>
                    <a:effectLst/>
                  </p:spPr>
                  <p:txBody>
                    <a:bodyPr/>
                    <a:lstStyle/>
                    <a:p>
                      <a:endParaRPr lang="th-TH"/>
                    </a:p>
                  </p:txBody>
                </p:sp>
              </p:grpSp>
            </p:grpSp>
            <p:grpSp>
              <p:nvGrpSpPr>
                <p:cNvPr id="272475" name="Group 91"/>
                <p:cNvGrpSpPr>
                  <a:grpSpLocks/>
                </p:cNvGrpSpPr>
                <p:nvPr/>
              </p:nvGrpSpPr>
              <p:grpSpPr bwMode="auto">
                <a:xfrm flipV="1">
                  <a:off x="1410" y="2749"/>
                  <a:ext cx="549" cy="397"/>
                  <a:chOff x="1403" y="2132"/>
                  <a:chExt cx="549" cy="397"/>
                </a:xfrm>
              </p:grpSpPr>
              <p:sp>
                <p:nvSpPr>
                  <p:cNvPr id="272476" name="Freeform 92"/>
                  <p:cNvSpPr>
                    <a:spLocks/>
                  </p:cNvSpPr>
                  <p:nvPr/>
                </p:nvSpPr>
                <p:spPr bwMode="auto">
                  <a:xfrm>
                    <a:off x="1403" y="2251"/>
                    <a:ext cx="74" cy="278"/>
                  </a:xfrm>
                  <a:custGeom>
                    <a:avLst/>
                    <a:gdLst/>
                    <a:ahLst/>
                    <a:cxnLst>
                      <a:cxn ang="0">
                        <a:pos x="2" y="294"/>
                      </a:cxn>
                      <a:cxn ang="0">
                        <a:pos x="0" y="18"/>
                      </a:cxn>
                      <a:cxn ang="0">
                        <a:pos x="74" y="0"/>
                      </a:cxn>
                      <a:cxn ang="0">
                        <a:pos x="73" y="294"/>
                      </a:cxn>
                      <a:cxn ang="0">
                        <a:pos x="2" y="294"/>
                      </a:cxn>
                    </a:cxnLst>
                    <a:rect l="0" t="0" r="r" b="b"/>
                    <a:pathLst>
                      <a:path w="74" h="294">
                        <a:moveTo>
                          <a:pt x="2" y="294"/>
                        </a:moveTo>
                        <a:lnTo>
                          <a:pt x="0" y="18"/>
                        </a:lnTo>
                        <a:lnTo>
                          <a:pt x="74" y="0"/>
                        </a:lnTo>
                        <a:lnTo>
                          <a:pt x="73" y="294"/>
                        </a:lnTo>
                        <a:lnTo>
                          <a:pt x="2" y="294"/>
                        </a:lnTo>
                        <a:close/>
                      </a:path>
                    </a:pathLst>
                  </a:custGeom>
                  <a:gradFill rotWithShape="1">
                    <a:gsLst>
                      <a:gs pos="0">
                        <a:srgbClr val="008000">
                          <a:gamma/>
                          <a:shade val="46275"/>
                          <a:invGamma/>
                        </a:srgbClr>
                      </a:gs>
                      <a:gs pos="50000">
                        <a:srgbClr val="008000">
                          <a:alpha val="77000"/>
                        </a:srgbClr>
                      </a:gs>
                      <a:gs pos="100000">
                        <a:srgbClr val="008000">
                          <a:gamma/>
                          <a:shade val="46275"/>
                          <a:invGamma/>
                        </a:srgbClr>
                      </a:gs>
                    </a:gsLst>
                    <a:lin ang="18900000" scaled="1"/>
                  </a:gradFill>
                  <a:ln w="9525">
                    <a:solidFill>
                      <a:schemeClr val="tx1"/>
                    </a:solidFill>
                    <a:round/>
                    <a:headEnd/>
                    <a:tailEnd/>
                  </a:ln>
                  <a:effectLst/>
                </p:spPr>
                <p:txBody>
                  <a:bodyPr/>
                  <a:lstStyle/>
                  <a:p>
                    <a:endParaRPr lang="th-TH"/>
                  </a:p>
                </p:txBody>
              </p:sp>
              <p:sp>
                <p:nvSpPr>
                  <p:cNvPr id="272477" name="Freeform 93"/>
                  <p:cNvSpPr>
                    <a:spLocks/>
                  </p:cNvSpPr>
                  <p:nvPr/>
                </p:nvSpPr>
                <p:spPr bwMode="auto">
                  <a:xfrm>
                    <a:off x="1648" y="2190"/>
                    <a:ext cx="74" cy="336"/>
                  </a:xfrm>
                  <a:custGeom>
                    <a:avLst/>
                    <a:gdLst/>
                    <a:ahLst/>
                    <a:cxnLst>
                      <a:cxn ang="0">
                        <a:pos x="2" y="294"/>
                      </a:cxn>
                      <a:cxn ang="0">
                        <a:pos x="0" y="18"/>
                      </a:cxn>
                      <a:cxn ang="0">
                        <a:pos x="74" y="0"/>
                      </a:cxn>
                      <a:cxn ang="0">
                        <a:pos x="73" y="294"/>
                      </a:cxn>
                      <a:cxn ang="0">
                        <a:pos x="2" y="294"/>
                      </a:cxn>
                    </a:cxnLst>
                    <a:rect l="0" t="0" r="r" b="b"/>
                    <a:pathLst>
                      <a:path w="74" h="294">
                        <a:moveTo>
                          <a:pt x="2" y="294"/>
                        </a:moveTo>
                        <a:lnTo>
                          <a:pt x="0" y="18"/>
                        </a:lnTo>
                        <a:lnTo>
                          <a:pt x="74" y="0"/>
                        </a:lnTo>
                        <a:lnTo>
                          <a:pt x="73" y="294"/>
                        </a:lnTo>
                        <a:lnTo>
                          <a:pt x="2" y="294"/>
                        </a:lnTo>
                        <a:close/>
                      </a:path>
                    </a:pathLst>
                  </a:custGeom>
                  <a:gradFill rotWithShape="1">
                    <a:gsLst>
                      <a:gs pos="0">
                        <a:srgbClr val="008000">
                          <a:gamma/>
                          <a:shade val="46275"/>
                          <a:invGamma/>
                        </a:srgbClr>
                      </a:gs>
                      <a:gs pos="50000">
                        <a:srgbClr val="008000">
                          <a:alpha val="77000"/>
                        </a:srgbClr>
                      </a:gs>
                      <a:gs pos="100000">
                        <a:srgbClr val="008000">
                          <a:gamma/>
                          <a:shade val="46275"/>
                          <a:invGamma/>
                        </a:srgbClr>
                      </a:gs>
                    </a:gsLst>
                    <a:lin ang="18900000" scaled="1"/>
                  </a:gradFill>
                  <a:ln w="9525">
                    <a:solidFill>
                      <a:schemeClr val="tx1"/>
                    </a:solidFill>
                    <a:round/>
                    <a:headEnd/>
                    <a:tailEnd/>
                  </a:ln>
                  <a:effectLst/>
                </p:spPr>
                <p:txBody>
                  <a:bodyPr/>
                  <a:lstStyle/>
                  <a:p>
                    <a:endParaRPr lang="th-TH"/>
                  </a:p>
                </p:txBody>
              </p:sp>
              <p:sp>
                <p:nvSpPr>
                  <p:cNvPr id="272478" name="Freeform 94"/>
                  <p:cNvSpPr>
                    <a:spLocks/>
                  </p:cNvSpPr>
                  <p:nvPr/>
                </p:nvSpPr>
                <p:spPr bwMode="auto">
                  <a:xfrm>
                    <a:off x="1878" y="2132"/>
                    <a:ext cx="74" cy="390"/>
                  </a:xfrm>
                  <a:custGeom>
                    <a:avLst/>
                    <a:gdLst/>
                    <a:ahLst/>
                    <a:cxnLst>
                      <a:cxn ang="0">
                        <a:pos x="2" y="294"/>
                      </a:cxn>
                      <a:cxn ang="0">
                        <a:pos x="0" y="18"/>
                      </a:cxn>
                      <a:cxn ang="0">
                        <a:pos x="74" y="0"/>
                      </a:cxn>
                      <a:cxn ang="0">
                        <a:pos x="73" y="294"/>
                      </a:cxn>
                      <a:cxn ang="0">
                        <a:pos x="2" y="294"/>
                      </a:cxn>
                    </a:cxnLst>
                    <a:rect l="0" t="0" r="r" b="b"/>
                    <a:pathLst>
                      <a:path w="74" h="294">
                        <a:moveTo>
                          <a:pt x="2" y="294"/>
                        </a:moveTo>
                        <a:lnTo>
                          <a:pt x="0" y="18"/>
                        </a:lnTo>
                        <a:lnTo>
                          <a:pt x="74" y="0"/>
                        </a:lnTo>
                        <a:lnTo>
                          <a:pt x="73" y="294"/>
                        </a:lnTo>
                        <a:lnTo>
                          <a:pt x="2" y="294"/>
                        </a:lnTo>
                        <a:close/>
                      </a:path>
                    </a:pathLst>
                  </a:custGeom>
                  <a:gradFill rotWithShape="1">
                    <a:gsLst>
                      <a:gs pos="0">
                        <a:srgbClr val="008000">
                          <a:gamma/>
                          <a:shade val="46275"/>
                          <a:invGamma/>
                        </a:srgbClr>
                      </a:gs>
                      <a:gs pos="50000">
                        <a:srgbClr val="008000">
                          <a:alpha val="77000"/>
                        </a:srgbClr>
                      </a:gs>
                      <a:gs pos="100000">
                        <a:srgbClr val="008000">
                          <a:gamma/>
                          <a:shade val="46275"/>
                          <a:invGamma/>
                        </a:srgbClr>
                      </a:gs>
                    </a:gsLst>
                    <a:lin ang="18900000" scaled="1"/>
                  </a:gradFill>
                  <a:ln w="9525">
                    <a:solidFill>
                      <a:schemeClr val="tx1"/>
                    </a:solidFill>
                    <a:round/>
                    <a:headEnd/>
                    <a:tailEnd/>
                  </a:ln>
                  <a:effectLst/>
                </p:spPr>
                <p:txBody>
                  <a:bodyPr/>
                  <a:lstStyle/>
                  <a:p>
                    <a:endParaRPr lang="th-TH"/>
                  </a:p>
                </p:txBody>
              </p:sp>
            </p:grpSp>
          </p:grpSp>
          <p:grpSp>
            <p:nvGrpSpPr>
              <p:cNvPr id="272479" name="Group 95"/>
              <p:cNvGrpSpPr>
                <a:grpSpLocks/>
              </p:cNvGrpSpPr>
              <p:nvPr/>
            </p:nvGrpSpPr>
            <p:grpSpPr bwMode="auto">
              <a:xfrm>
                <a:off x="780" y="2140"/>
                <a:ext cx="1476" cy="1003"/>
                <a:chOff x="780" y="2140"/>
                <a:chExt cx="1476" cy="1003"/>
              </a:xfrm>
            </p:grpSpPr>
            <p:sp>
              <p:nvSpPr>
                <p:cNvPr id="272480" name="Rectangle 96"/>
                <p:cNvSpPr>
                  <a:spLocks noChangeArrowheads="1"/>
                </p:cNvSpPr>
                <p:nvPr/>
              </p:nvSpPr>
              <p:spPr bwMode="auto">
                <a:xfrm>
                  <a:off x="780" y="2556"/>
                  <a:ext cx="1476" cy="174"/>
                </a:xfrm>
                <a:prstGeom prst="rect">
                  <a:avLst/>
                </a:prstGeom>
                <a:gradFill rotWithShape="1">
                  <a:gsLst>
                    <a:gs pos="0">
                      <a:srgbClr val="993366">
                        <a:gamma/>
                        <a:shade val="60392"/>
                        <a:invGamma/>
                      </a:srgbClr>
                    </a:gs>
                    <a:gs pos="50000">
                      <a:srgbClr val="993366"/>
                    </a:gs>
                    <a:gs pos="100000">
                      <a:srgbClr val="993366">
                        <a:gamma/>
                        <a:shade val="60392"/>
                        <a:invGamma/>
                      </a:srgbClr>
                    </a:gs>
                  </a:gsLst>
                  <a:lin ang="5400000" scaled="1"/>
                </a:gradFill>
                <a:ln w="9525">
                  <a:noFill/>
                  <a:miter lim="800000"/>
                  <a:headEnd/>
                  <a:tailEnd/>
                </a:ln>
                <a:effectLst/>
              </p:spPr>
              <p:txBody>
                <a:bodyPr wrap="none" anchor="ctr"/>
                <a:lstStyle/>
                <a:p>
                  <a:endParaRPr lang="th-TH"/>
                </a:p>
              </p:txBody>
            </p:sp>
            <p:grpSp>
              <p:nvGrpSpPr>
                <p:cNvPr id="272481" name="Group 97"/>
                <p:cNvGrpSpPr>
                  <a:grpSpLocks/>
                </p:cNvGrpSpPr>
                <p:nvPr/>
              </p:nvGrpSpPr>
              <p:grpSpPr bwMode="auto">
                <a:xfrm>
                  <a:off x="1286" y="2140"/>
                  <a:ext cx="777" cy="418"/>
                  <a:chOff x="1286" y="2140"/>
                  <a:chExt cx="777" cy="418"/>
                </a:xfrm>
              </p:grpSpPr>
              <p:sp>
                <p:nvSpPr>
                  <p:cNvPr id="272482" name="Freeform 98"/>
                  <p:cNvSpPr>
                    <a:spLocks/>
                  </p:cNvSpPr>
                  <p:nvPr/>
                </p:nvSpPr>
                <p:spPr bwMode="auto">
                  <a:xfrm>
                    <a:off x="1286" y="2308"/>
                    <a:ext cx="74" cy="250"/>
                  </a:xfrm>
                  <a:custGeom>
                    <a:avLst/>
                    <a:gdLst/>
                    <a:ahLst/>
                    <a:cxnLst>
                      <a:cxn ang="0">
                        <a:pos x="2" y="250"/>
                      </a:cxn>
                      <a:cxn ang="0">
                        <a:pos x="0" y="16"/>
                      </a:cxn>
                      <a:cxn ang="0">
                        <a:pos x="74" y="0"/>
                      </a:cxn>
                      <a:cxn ang="0">
                        <a:pos x="73" y="250"/>
                      </a:cxn>
                      <a:cxn ang="0">
                        <a:pos x="2" y="250"/>
                      </a:cxn>
                    </a:cxnLst>
                    <a:rect l="0" t="0" r="r" b="b"/>
                    <a:pathLst>
                      <a:path w="74" h="250">
                        <a:moveTo>
                          <a:pt x="2" y="250"/>
                        </a:moveTo>
                        <a:lnTo>
                          <a:pt x="0" y="16"/>
                        </a:lnTo>
                        <a:lnTo>
                          <a:pt x="74" y="0"/>
                        </a:lnTo>
                        <a:lnTo>
                          <a:pt x="73" y="250"/>
                        </a:lnTo>
                        <a:lnTo>
                          <a:pt x="2" y="250"/>
                        </a:lnTo>
                        <a:close/>
                      </a:path>
                    </a:pathLst>
                  </a:custGeom>
                  <a:gradFill rotWithShape="1">
                    <a:gsLst>
                      <a:gs pos="0">
                        <a:srgbClr val="993366">
                          <a:gamma/>
                          <a:shade val="46275"/>
                          <a:invGamma/>
                        </a:srgbClr>
                      </a:gs>
                      <a:gs pos="50000">
                        <a:srgbClr val="993366">
                          <a:alpha val="77000"/>
                        </a:srgbClr>
                      </a:gs>
                      <a:gs pos="100000">
                        <a:srgbClr val="993366">
                          <a:gamma/>
                          <a:shade val="46275"/>
                          <a:invGamma/>
                        </a:srgbClr>
                      </a:gs>
                    </a:gsLst>
                    <a:lin ang="2700000" scaled="1"/>
                  </a:gradFill>
                  <a:ln w="9525">
                    <a:solidFill>
                      <a:schemeClr val="tx1"/>
                    </a:solidFill>
                    <a:round/>
                    <a:headEnd/>
                    <a:tailEnd/>
                  </a:ln>
                  <a:effectLst/>
                </p:spPr>
                <p:txBody>
                  <a:bodyPr/>
                  <a:lstStyle/>
                  <a:p>
                    <a:endParaRPr lang="th-TH"/>
                  </a:p>
                </p:txBody>
              </p:sp>
              <p:sp>
                <p:nvSpPr>
                  <p:cNvPr id="272483" name="Freeform 99"/>
                  <p:cNvSpPr>
                    <a:spLocks/>
                  </p:cNvSpPr>
                  <p:nvPr/>
                </p:nvSpPr>
                <p:spPr bwMode="auto">
                  <a:xfrm>
                    <a:off x="1523" y="2249"/>
                    <a:ext cx="72" cy="308"/>
                  </a:xfrm>
                  <a:custGeom>
                    <a:avLst/>
                    <a:gdLst/>
                    <a:ahLst/>
                    <a:cxnLst>
                      <a:cxn ang="0">
                        <a:pos x="0" y="308"/>
                      </a:cxn>
                      <a:cxn ang="0">
                        <a:pos x="3" y="15"/>
                      </a:cxn>
                      <a:cxn ang="0">
                        <a:pos x="72" y="0"/>
                      </a:cxn>
                      <a:cxn ang="0">
                        <a:pos x="71" y="308"/>
                      </a:cxn>
                      <a:cxn ang="0">
                        <a:pos x="0" y="308"/>
                      </a:cxn>
                    </a:cxnLst>
                    <a:rect l="0" t="0" r="r" b="b"/>
                    <a:pathLst>
                      <a:path w="72" h="308">
                        <a:moveTo>
                          <a:pt x="0" y="308"/>
                        </a:moveTo>
                        <a:lnTo>
                          <a:pt x="3" y="15"/>
                        </a:lnTo>
                        <a:lnTo>
                          <a:pt x="72" y="0"/>
                        </a:lnTo>
                        <a:lnTo>
                          <a:pt x="71" y="308"/>
                        </a:lnTo>
                        <a:lnTo>
                          <a:pt x="0" y="308"/>
                        </a:lnTo>
                        <a:close/>
                      </a:path>
                    </a:pathLst>
                  </a:custGeom>
                  <a:gradFill rotWithShape="1">
                    <a:gsLst>
                      <a:gs pos="0">
                        <a:srgbClr val="993366">
                          <a:gamma/>
                          <a:shade val="46275"/>
                          <a:invGamma/>
                        </a:srgbClr>
                      </a:gs>
                      <a:gs pos="50000">
                        <a:srgbClr val="993366">
                          <a:alpha val="77000"/>
                        </a:srgbClr>
                      </a:gs>
                      <a:gs pos="100000">
                        <a:srgbClr val="993366">
                          <a:gamma/>
                          <a:shade val="46275"/>
                          <a:invGamma/>
                        </a:srgbClr>
                      </a:gs>
                    </a:gsLst>
                    <a:lin ang="2700000" scaled="1"/>
                  </a:gradFill>
                  <a:ln w="9525">
                    <a:solidFill>
                      <a:schemeClr val="tx1"/>
                    </a:solidFill>
                    <a:round/>
                    <a:headEnd/>
                    <a:tailEnd/>
                  </a:ln>
                  <a:effectLst/>
                </p:spPr>
                <p:txBody>
                  <a:bodyPr/>
                  <a:lstStyle/>
                  <a:p>
                    <a:endParaRPr lang="th-TH"/>
                  </a:p>
                </p:txBody>
              </p:sp>
              <p:sp>
                <p:nvSpPr>
                  <p:cNvPr id="272484" name="Freeform 100"/>
                  <p:cNvSpPr>
                    <a:spLocks/>
                  </p:cNvSpPr>
                  <p:nvPr/>
                </p:nvSpPr>
                <p:spPr bwMode="auto">
                  <a:xfrm>
                    <a:off x="1764" y="2194"/>
                    <a:ext cx="74" cy="362"/>
                  </a:xfrm>
                  <a:custGeom>
                    <a:avLst/>
                    <a:gdLst/>
                    <a:ahLst/>
                    <a:cxnLst>
                      <a:cxn ang="0">
                        <a:pos x="2" y="362"/>
                      </a:cxn>
                      <a:cxn ang="0">
                        <a:pos x="0" y="16"/>
                      </a:cxn>
                      <a:cxn ang="0">
                        <a:pos x="74" y="0"/>
                      </a:cxn>
                      <a:cxn ang="0">
                        <a:pos x="73" y="362"/>
                      </a:cxn>
                      <a:cxn ang="0">
                        <a:pos x="2" y="362"/>
                      </a:cxn>
                    </a:cxnLst>
                    <a:rect l="0" t="0" r="r" b="b"/>
                    <a:pathLst>
                      <a:path w="74" h="362">
                        <a:moveTo>
                          <a:pt x="2" y="362"/>
                        </a:moveTo>
                        <a:lnTo>
                          <a:pt x="0" y="16"/>
                        </a:lnTo>
                        <a:lnTo>
                          <a:pt x="74" y="0"/>
                        </a:lnTo>
                        <a:lnTo>
                          <a:pt x="73" y="362"/>
                        </a:lnTo>
                        <a:lnTo>
                          <a:pt x="2" y="362"/>
                        </a:lnTo>
                        <a:close/>
                      </a:path>
                    </a:pathLst>
                  </a:custGeom>
                  <a:gradFill rotWithShape="1">
                    <a:gsLst>
                      <a:gs pos="0">
                        <a:srgbClr val="993366">
                          <a:gamma/>
                          <a:shade val="46275"/>
                          <a:invGamma/>
                        </a:srgbClr>
                      </a:gs>
                      <a:gs pos="50000">
                        <a:srgbClr val="993366">
                          <a:alpha val="77000"/>
                        </a:srgbClr>
                      </a:gs>
                      <a:gs pos="100000">
                        <a:srgbClr val="993366">
                          <a:gamma/>
                          <a:shade val="46275"/>
                          <a:invGamma/>
                        </a:srgbClr>
                      </a:gs>
                    </a:gsLst>
                    <a:lin ang="2700000" scaled="1"/>
                  </a:gradFill>
                  <a:ln w="9525">
                    <a:solidFill>
                      <a:schemeClr val="tx1"/>
                    </a:solidFill>
                    <a:round/>
                    <a:headEnd/>
                    <a:tailEnd/>
                  </a:ln>
                  <a:effectLst/>
                </p:spPr>
                <p:txBody>
                  <a:bodyPr/>
                  <a:lstStyle/>
                  <a:p>
                    <a:endParaRPr lang="th-TH"/>
                  </a:p>
                </p:txBody>
              </p:sp>
              <p:sp>
                <p:nvSpPr>
                  <p:cNvPr id="272485" name="Freeform 101"/>
                  <p:cNvSpPr>
                    <a:spLocks/>
                  </p:cNvSpPr>
                  <p:nvPr/>
                </p:nvSpPr>
                <p:spPr bwMode="auto">
                  <a:xfrm>
                    <a:off x="1992" y="2140"/>
                    <a:ext cx="71" cy="418"/>
                  </a:xfrm>
                  <a:custGeom>
                    <a:avLst/>
                    <a:gdLst/>
                    <a:ahLst/>
                    <a:cxnLst>
                      <a:cxn ang="0">
                        <a:pos x="0" y="418"/>
                      </a:cxn>
                      <a:cxn ang="0">
                        <a:pos x="0" y="16"/>
                      </a:cxn>
                      <a:cxn ang="0">
                        <a:pos x="70" y="0"/>
                      </a:cxn>
                      <a:cxn ang="0">
                        <a:pos x="71" y="418"/>
                      </a:cxn>
                      <a:cxn ang="0">
                        <a:pos x="0" y="418"/>
                      </a:cxn>
                    </a:cxnLst>
                    <a:rect l="0" t="0" r="r" b="b"/>
                    <a:pathLst>
                      <a:path w="71" h="418">
                        <a:moveTo>
                          <a:pt x="0" y="418"/>
                        </a:moveTo>
                        <a:lnTo>
                          <a:pt x="0" y="16"/>
                        </a:lnTo>
                        <a:lnTo>
                          <a:pt x="70" y="0"/>
                        </a:lnTo>
                        <a:lnTo>
                          <a:pt x="71" y="418"/>
                        </a:lnTo>
                        <a:lnTo>
                          <a:pt x="0" y="418"/>
                        </a:lnTo>
                        <a:close/>
                      </a:path>
                    </a:pathLst>
                  </a:custGeom>
                  <a:gradFill rotWithShape="1">
                    <a:gsLst>
                      <a:gs pos="0">
                        <a:srgbClr val="993366">
                          <a:gamma/>
                          <a:shade val="46275"/>
                          <a:invGamma/>
                        </a:srgbClr>
                      </a:gs>
                      <a:gs pos="50000">
                        <a:srgbClr val="993366">
                          <a:alpha val="77000"/>
                        </a:srgbClr>
                      </a:gs>
                      <a:gs pos="100000">
                        <a:srgbClr val="993366">
                          <a:gamma/>
                          <a:shade val="46275"/>
                          <a:invGamma/>
                        </a:srgbClr>
                      </a:gs>
                    </a:gsLst>
                    <a:lin ang="2700000" scaled="1"/>
                  </a:gradFill>
                  <a:ln w="9525">
                    <a:solidFill>
                      <a:schemeClr val="tx1"/>
                    </a:solidFill>
                    <a:round/>
                    <a:headEnd/>
                    <a:tailEnd/>
                  </a:ln>
                  <a:effectLst/>
                </p:spPr>
                <p:txBody>
                  <a:bodyPr/>
                  <a:lstStyle/>
                  <a:p>
                    <a:endParaRPr lang="th-TH"/>
                  </a:p>
                </p:txBody>
              </p:sp>
            </p:grpSp>
            <p:grpSp>
              <p:nvGrpSpPr>
                <p:cNvPr id="272486" name="Group 102"/>
                <p:cNvGrpSpPr>
                  <a:grpSpLocks/>
                </p:cNvGrpSpPr>
                <p:nvPr/>
              </p:nvGrpSpPr>
              <p:grpSpPr bwMode="auto">
                <a:xfrm flipV="1">
                  <a:off x="1285" y="2725"/>
                  <a:ext cx="777" cy="418"/>
                  <a:chOff x="1286" y="2140"/>
                  <a:chExt cx="777" cy="418"/>
                </a:xfrm>
              </p:grpSpPr>
              <p:sp>
                <p:nvSpPr>
                  <p:cNvPr id="272487" name="Freeform 103"/>
                  <p:cNvSpPr>
                    <a:spLocks/>
                  </p:cNvSpPr>
                  <p:nvPr/>
                </p:nvSpPr>
                <p:spPr bwMode="auto">
                  <a:xfrm>
                    <a:off x="1286" y="2308"/>
                    <a:ext cx="74" cy="250"/>
                  </a:xfrm>
                  <a:custGeom>
                    <a:avLst/>
                    <a:gdLst/>
                    <a:ahLst/>
                    <a:cxnLst>
                      <a:cxn ang="0">
                        <a:pos x="2" y="250"/>
                      </a:cxn>
                      <a:cxn ang="0">
                        <a:pos x="0" y="16"/>
                      </a:cxn>
                      <a:cxn ang="0">
                        <a:pos x="74" y="0"/>
                      </a:cxn>
                      <a:cxn ang="0">
                        <a:pos x="73" y="250"/>
                      </a:cxn>
                      <a:cxn ang="0">
                        <a:pos x="2" y="250"/>
                      </a:cxn>
                    </a:cxnLst>
                    <a:rect l="0" t="0" r="r" b="b"/>
                    <a:pathLst>
                      <a:path w="74" h="250">
                        <a:moveTo>
                          <a:pt x="2" y="250"/>
                        </a:moveTo>
                        <a:lnTo>
                          <a:pt x="0" y="16"/>
                        </a:lnTo>
                        <a:lnTo>
                          <a:pt x="74" y="0"/>
                        </a:lnTo>
                        <a:lnTo>
                          <a:pt x="73" y="250"/>
                        </a:lnTo>
                        <a:lnTo>
                          <a:pt x="2" y="250"/>
                        </a:lnTo>
                        <a:close/>
                      </a:path>
                    </a:pathLst>
                  </a:custGeom>
                  <a:gradFill rotWithShape="1">
                    <a:gsLst>
                      <a:gs pos="0">
                        <a:srgbClr val="993366">
                          <a:gamma/>
                          <a:shade val="46275"/>
                          <a:invGamma/>
                        </a:srgbClr>
                      </a:gs>
                      <a:gs pos="50000">
                        <a:srgbClr val="993366">
                          <a:alpha val="77000"/>
                        </a:srgbClr>
                      </a:gs>
                      <a:gs pos="100000">
                        <a:srgbClr val="993366">
                          <a:gamma/>
                          <a:shade val="46275"/>
                          <a:invGamma/>
                        </a:srgbClr>
                      </a:gs>
                    </a:gsLst>
                    <a:lin ang="2700000" scaled="1"/>
                  </a:gradFill>
                  <a:ln w="9525">
                    <a:solidFill>
                      <a:schemeClr val="tx1"/>
                    </a:solidFill>
                    <a:round/>
                    <a:headEnd/>
                    <a:tailEnd/>
                  </a:ln>
                  <a:effectLst/>
                </p:spPr>
                <p:txBody>
                  <a:bodyPr/>
                  <a:lstStyle/>
                  <a:p>
                    <a:endParaRPr lang="th-TH"/>
                  </a:p>
                </p:txBody>
              </p:sp>
              <p:sp>
                <p:nvSpPr>
                  <p:cNvPr id="272488" name="Freeform 104"/>
                  <p:cNvSpPr>
                    <a:spLocks/>
                  </p:cNvSpPr>
                  <p:nvPr/>
                </p:nvSpPr>
                <p:spPr bwMode="auto">
                  <a:xfrm>
                    <a:off x="1523" y="2249"/>
                    <a:ext cx="72" cy="308"/>
                  </a:xfrm>
                  <a:custGeom>
                    <a:avLst/>
                    <a:gdLst/>
                    <a:ahLst/>
                    <a:cxnLst>
                      <a:cxn ang="0">
                        <a:pos x="0" y="308"/>
                      </a:cxn>
                      <a:cxn ang="0">
                        <a:pos x="3" y="15"/>
                      </a:cxn>
                      <a:cxn ang="0">
                        <a:pos x="72" y="0"/>
                      </a:cxn>
                      <a:cxn ang="0">
                        <a:pos x="71" y="308"/>
                      </a:cxn>
                      <a:cxn ang="0">
                        <a:pos x="0" y="308"/>
                      </a:cxn>
                    </a:cxnLst>
                    <a:rect l="0" t="0" r="r" b="b"/>
                    <a:pathLst>
                      <a:path w="72" h="308">
                        <a:moveTo>
                          <a:pt x="0" y="308"/>
                        </a:moveTo>
                        <a:lnTo>
                          <a:pt x="3" y="15"/>
                        </a:lnTo>
                        <a:lnTo>
                          <a:pt x="72" y="0"/>
                        </a:lnTo>
                        <a:lnTo>
                          <a:pt x="71" y="308"/>
                        </a:lnTo>
                        <a:lnTo>
                          <a:pt x="0" y="308"/>
                        </a:lnTo>
                        <a:close/>
                      </a:path>
                    </a:pathLst>
                  </a:custGeom>
                  <a:gradFill rotWithShape="1">
                    <a:gsLst>
                      <a:gs pos="0">
                        <a:srgbClr val="993366">
                          <a:gamma/>
                          <a:shade val="46275"/>
                          <a:invGamma/>
                        </a:srgbClr>
                      </a:gs>
                      <a:gs pos="50000">
                        <a:srgbClr val="993366">
                          <a:alpha val="77000"/>
                        </a:srgbClr>
                      </a:gs>
                      <a:gs pos="100000">
                        <a:srgbClr val="993366">
                          <a:gamma/>
                          <a:shade val="46275"/>
                          <a:invGamma/>
                        </a:srgbClr>
                      </a:gs>
                    </a:gsLst>
                    <a:lin ang="2700000" scaled="1"/>
                  </a:gradFill>
                  <a:ln w="9525">
                    <a:solidFill>
                      <a:schemeClr val="tx1"/>
                    </a:solidFill>
                    <a:round/>
                    <a:headEnd/>
                    <a:tailEnd/>
                  </a:ln>
                  <a:effectLst/>
                </p:spPr>
                <p:txBody>
                  <a:bodyPr/>
                  <a:lstStyle/>
                  <a:p>
                    <a:endParaRPr lang="th-TH"/>
                  </a:p>
                </p:txBody>
              </p:sp>
              <p:sp>
                <p:nvSpPr>
                  <p:cNvPr id="272489" name="Freeform 105"/>
                  <p:cNvSpPr>
                    <a:spLocks/>
                  </p:cNvSpPr>
                  <p:nvPr/>
                </p:nvSpPr>
                <p:spPr bwMode="auto">
                  <a:xfrm>
                    <a:off x="1764" y="2194"/>
                    <a:ext cx="74" cy="362"/>
                  </a:xfrm>
                  <a:custGeom>
                    <a:avLst/>
                    <a:gdLst/>
                    <a:ahLst/>
                    <a:cxnLst>
                      <a:cxn ang="0">
                        <a:pos x="2" y="362"/>
                      </a:cxn>
                      <a:cxn ang="0">
                        <a:pos x="0" y="16"/>
                      </a:cxn>
                      <a:cxn ang="0">
                        <a:pos x="74" y="0"/>
                      </a:cxn>
                      <a:cxn ang="0">
                        <a:pos x="73" y="362"/>
                      </a:cxn>
                      <a:cxn ang="0">
                        <a:pos x="2" y="362"/>
                      </a:cxn>
                    </a:cxnLst>
                    <a:rect l="0" t="0" r="r" b="b"/>
                    <a:pathLst>
                      <a:path w="74" h="362">
                        <a:moveTo>
                          <a:pt x="2" y="362"/>
                        </a:moveTo>
                        <a:lnTo>
                          <a:pt x="0" y="16"/>
                        </a:lnTo>
                        <a:lnTo>
                          <a:pt x="74" y="0"/>
                        </a:lnTo>
                        <a:lnTo>
                          <a:pt x="73" y="362"/>
                        </a:lnTo>
                        <a:lnTo>
                          <a:pt x="2" y="362"/>
                        </a:lnTo>
                        <a:close/>
                      </a:path>
                    </a:pathLst>
                  </a:custGeom>
                  <a:gradFill rotWithShape="1">
                    <a:gsLst>
                      <a:gs pos="0">
                        <a:srgbClr val="993366">
                          <a:gamma/>
                          <a:shade val="46275"/>
                          <a:invGamma/>
                        </a:srgbClr>
                      </a:gs>
                      <a:gs pos="50000">
                        <a:srgbClr val="993366">
                          <a:alpha val="77000"/>
                        </a:srgbClr>
                      </a:gs>
                      <a:gs pos="100000">
                        <a:srgbClr val="993366">
                          <a:gamma/>
                          <a:shade val="46275"/>
                          <a:invGamma/>
                        </a:srgbClr>
                      </a:gs>
                    </a:gsLst>
                    <a:lin ang="2700000" scaled="1"/>
                  </a:gradFill>
                  <a:ln w="9525">
                    <a:solidFill>
                      <a:schemeClr val="tx1"/>
                    </a:solidFill>
                    <a:round/>
                    <a:headEnd/>
                    <a:tailEnd/>
                  </a:ln>
                  <a:effectLst/>
                </p:spPr>
                <p:txBody>
                  <a:bodyPr/>
                  <a:lstStyle/>
                  <a:p>
                    <a:endParaRPr lang="th-TH"/>
                  </a:p>
                </p:txBody>
              </p:sp>
              <p:sp>
                <p:nvSpPr>
                  <p:cNvPr id="272490" name="Freeform 106"/>
                  <p:cNvSpPr>
                    <a:spLocks/>
                  </p:cNvSpPr>
                  <p:nvPr/>
                </p:nvSpPr>
                <p:spPr bwMode="auto">
                  <a:xfrm>
                    <a:off x="1992" y="2140"/>
                    <a:ext cx="71" cy="418"/>
                  </a:xfrm>
                  <a:custGeom>
                    <a:avLst/>
                    <a:gdLst/>
                    <a:ahLst/>
                    <a:cxnLst>
                      <a:cxn ang="0">
                        <a:pos x="0" y="418"/>
                      </a:cxn>
                      <a:cxn ang="0">
                        <a:pos x="0" y="16"/>
                      </a:cxn>
                      <a:cxn ang="0">
                        <a:pos x="70" y="0"/>
                      </a:cxn>
                      <a:cxn ang="0">
                        <a:pos x="71" y="418"/>
                      </a:cxn>
                      <a:cxn ang="0">
                        <a:pos x="0" y="418"/>
                      </a:cxn>
                    </a:cxnLst>
                    <a:rect l="0" t="0" r="r" b="b"/>
                    <a:pathLst>
                      <a:path w="71" h="418">
                        <a:moveTo>
                          <a:pt x="0" y="418"/>
                        </a:moveTo>
                        <a:lnTo>
                          <a:pt x="0" y="16"/>
                        </a:lnTo>
                        <a:lnTo>
                          <a:pt x="70" y="0"/>
                        </a:lnTo>
                        <a:lnTo>
                          <a:pt x="71" y="418"/>
                        </a:lnTo>
                        <a:lnTo>
                          <a:pt x="0" y="418"/>
                        </a:lnTo>
                        <a:close/>
                      </a:path>
                    </a:pathLst>
                  </a:custGeom>
                  <a:gradFill rotWithShape="1">
                    <a:gsLst>
                      <a:gs pos="0">
                        <a:srgbClr val="993366">
                          <a:gamma/>
                          <a:shade val="46275"/>
                          <a:invGamma/>
                        </a:srgbClr>
                      </a:gs>
                      <a:gs pos="50000">
                        <a:srgbClr val="993366">
                          <a:alpha val="77000"/>
                        </a:srgbClr>
                      </a:gs>
                      <a:gs pos="100000">
                        <a:srgbClr val="993366">
                          <a:gamma/>
                          <a:shade val="46275"/>
                          <a:invGamma/>
                        </a:srgbClr>
                      </a:gs>
                    </a:gsLst>
                    <a:lin ang="2700000" scaled="1"/>
                  </a:gradFill>
                  <a:ln w="9525">
                    <a:solidFill>
                      <a:schemeClr val="tx1"/>
                    </a:solidFill>
                    <a:round/>
                    <a:headEnd/>
                    <a:tailEnd/>
                  </a:ln>
                  <a:effectLst/>
                </p:spPr>
                <p:txBody>
                  <a:bodyPr/>
                  <a:lstStyle/>
                  <a:p>
                    <a:endParaRPr lang="th-TH"/>
                  </a:p>
                </p:txBody>
              </p:sp>
            </p:grpSp>
          </p:grpSp>
        </p:grpSp>
        <p:sp>
          <p:nvSpPr>
            <p:cNvPr id="272495" name="Text Box 111"/>
            <p:cNvSpPr txBox="1">
              <a:spLocks noChangeArrowheads="1"/>
            </p:cNvSpPr>
            <p:nvPr/>
          </p:nvSpPr>
          <p:spPr bwMode="auto">
            <a:xfrm>
              <a:off x="1102" y="3250"/>
              <a:ext cx="822" cy="212"/>
            </a:xfrm>
            <a:prstGeom prst="rect">
              <a:avLst/>
            </a:prstGeom>
            <a:noFill/>
            <a:ln w="9525">
              <a:noFill/>
              <a:miter lim="800000"/>
              <a:headEnd/>
              <a:tailEnd/>
            </a:ln>
            <a:effectLst/>
          </p:spPr>
          <p:txBody>
            <a:bodyPr>
              <a:spAutoFit/>
            </a:bodyPr>
            <a:lstStyle/>
            <a:p>
              <a:pPr algn="ctr">
                <a:spcBef>
                  <a:spcPct val="50000"/>
                </a:spcBef>
              </a:pPr>
              <a:r>
                <a:rPr lang="en-US" sz="1600" i="1">
                  <a:solidFill>
                    <a:srgbClr val="3366FF"/>
                  </a:solidFill>
                  <a:latin typeface="Times New Roman" pitchFamily="18" charset="0"/>
                </a:rPr>
                <a:t>Compressor</a:t>
              </a:r>
              <a:endParaRPr lang="th-TH" sz="1600" i="1">
                <a:solidFill>
                  <a:srgbClr val="3366FF"/>
                </a:solidFill>
                <a:latin typeface="Times New Roman" pitchFamily="18" charset="0"/>
              </a:endParaRPr>
            </a:p>
          </p:txBody>
        </p:sp>
      </p:grpSp>
      <p:grpSp>
        <p:nvGrpSpPr>
          <p:cNvPr id="272519" name="Group 135"/>
          <p:cNvGrpSpPr>
            <a:grpSpLocks/>
          </p:cNvGrpSpPr>
          <p:nvPr/>
        </p:nvGrpSpPr>
        <p:grpSpPr bwMode="auto">
          <a:xfrm>
            <a:off x="1665288" y="1731963"/>
            <a:ext cx="2190750" cy="1184275"/>
            <a:chOff x="1481" y="1271"/>
            <a:chExt cx="1380" cy="746"/>
          </a:xfrm>
        </p:grpSpPr>
        <p:sp>
          <p:nvSpPr>
            <p:cNvPr id="272497" name="Rectangle 113"/>
            <p:cNvSpPr>
              <a:spLocks noChangeArrowheads="1"/>
            </p:cNvSpPr>
            <p:nvPr/>
          </p:nvSpPr>
          <p:spPr bwMode="auto">
            <a:xfrm>
              <a:off x="2113" y="1681"/>
              <a:ext cx="684" cy="336"/>
            </a:xfrm>
            <a:prstGeom prst="rect">
              <a:avLst/>
            </a:prstGeom>
            <a:gradFill rotWithShape="1">
              <a:gsLst>
                <a:gs pos="0">
                  <a:srgbClr val="FF0000">
                    <a:gamma/>
                    <a:shade val="46275"/>
                    <a:invGamma/>
                  </a:srgbClr>
                </a:gs>
                <a:gs pos="50000">
                  <a:srgbClr val="FF0000"/>
                </a:gs>
                <a:gs pos="100000">
                  <a:srgbClr val="FF0000">
                    <a:gamma/>
                    <a:shade val="46275"/>
                    <a:invGamma/>
                  </a:srgbClr>
                </a:gs>
              </a:gsLst>
              <a:lin ang="5400000" scaled="1"/>
            </a:gradFill>
            <a:ln w="38100">
              <a:solidFill>
                <a:srgbClr val="808080"/>
              </a:solidFill>
              <a:miter lim="800000"/>
              <a:headEnd/>
              <a:tailEnd/>
            </a:ln>
            <a:effectLst/>
          </p:spPr>
          <p:txBody>
            <a:bodyPr wrap="none" anchor="ctr"/>
            <a:lstStyle/>
            <a:p>
              <a:endParaRPr lang="th-TH"/>
            </a:p>
          </p:txBody>
        </p:sp>
        <p:sp>
          <p:nvSpPr>
            <p:cNvPr id="272442" name="Line 58"/>
            <p:cNvSpPr>
              <a:spLocks noChangeShapeType="1"/>
            </p:cNvSpPr>
            <p:nvPr/>
          </p:nvSpPr>
          <p:spPr bwMode="auto">
            <a:xfrm>
              <a:off x="1915" y="1421"/>
              <a:ext cx="420" cy="296"/>
            </a:xfrm>
            <a:prstGeom prst="line">
              <a:avLst/>
            </a:prstGeom>
            <a:noFill/>
            <a:ln w="38100">
              <a:solidFill>
                <a:srgbClr val="008000"/>
              </a:solidFill>
              <a:round/>
              <a:headEnd/>
              <a:tailEnd type="arrow" w="med" len="lg"/>
            </a:ln>
            <a:effectLst/>
          </p:spPr>
          <p:txBody>
            <a:bodyPr/>
            <a:lstStyle/>
            <a:p>
              <a:endParaRPr lang="th-TH"/>
            </a:p>
          </p:txBody>
        </p:sp>
        <p:sp>
          <p:nvSpPr>
            <p:cNvPr id="272509" name="Text Box 125"/>
            <p:cNvSpPr txBox="1">
              <a:spLocks noChangeArrowheads="1"/>
            </p:cNvSpPr>
            <p:nvPr/>
          </p:nvSpPr>
          <p:spPr bwMode="auto">
            <a:xfrm>
              <a:off x="2039" y="1271"/>
              <a:ext cx="822" cy="304"/>
            </a:xfrm>
            <a:prstGeom prst="rect">
              <a:avLst/>
            </a:prstGeom>
            <a:noFill/>
            <a:ln w="9525">
              <a:noFill/>
              <a:miter lim="800000"/>
              <a:headEnd/>
              <a:tailEnd/>
            </a:ln>
            <a:effectLst/>
          </p:spPr>
          <p:txBody>
            <a:bodyPr>
              <a:spAutoFit/>
            </a:bodyPr>
            <a:lstStyle/>
            <a:p>
              <a:pPr algn="ctr">
                <a:lnSpc>
                  <a:spcPct val="80000"/>
                </a:lnSpc>
              </a:pPr>
              <a:r>
                <a:rPr lang="en-US" sz="1600" i="1">
                  <a:solidFill>
                    <a:srgbClr val="3366FF"/>
                  </a:solidFill>
                  <a:latin typeface="Times New Roman" pitchFamily="18" charset="0"/>
                </a:rPr>
                <a:t>Combustion</a:t>
              </a:r>
            </a:p>
            <a:p>
              <a:pPr algn="ctr">
                <a:lnSpc>
                  <a:spcPct val="80000"/>
                </a:lnSpc>
              </a:pPr>
              <a:r>
                <a:rPr lang="en-US" sz="1600" i="1">
                  <a:solidFill>
                    <a:srgbClr val="3366FF"/>
                  </a:solidFill>
                  <a:latin typeface="Times New Roman" pitchFamily="18" charset="0"/>
                </a:rPr>
                <a:t>Chamber</a:t>
              </a:r>
              <a:endParaRPr lang="th-TH" sz="1600" i="1">
                <a:solidFill>
                  <a:srgbClr val="3366FF"/>
                </a:solidFill>
                <a:latin typeface="Times New Roman" pitchFamily="18" charset="0"/>
              </a:endParaRPr>
            </a:p>
          </p:txBody>
        </p:sp>
        <p:sp>
          <p:nvSpPr>
            <p:cNvPr id="272510" name="Text Box 126"/>
            <p:cNvSpPr txBox="1">
              <a:spLocks noChangeArrowheads="1"/>
            </p:cNvSpPr>
            <p:nvPr/>
          </p:nvSpPr>
          <p:spPr bwMode="auto">
            <a:xfrm>
              <a:off x="1481" y="1379"/>
              <a:ext cx="456" cy="212"/>
            </a:xfrm>
            <a:prstGeom prst="rect">
              <a:avLst/>
            </a:prstGeom>
            <a:noFill/>
            <a:ln w="9525">
              <a:noFill/>
              <a:miter lim="800000"/>
              <a:headEnd/>
              <a:tailEnd/>
            </a:ln>
            <a:effectLst/>
          </p:spPr>
          <p:txBody>
            <a:bodyPr>
              <a:spAutoFit/>
            </a:bodyPr>
            <a:lstStyle/>
            <a:p>
              <a:pPr algn="ctr">
                <a:spcBef>
                  <a:spcPct val="50000"/>
                </a:spcBef>
              </a:pPr>
              <a:r>
                <a:rPr lang="en-US" sz="1600" i="1">
                  <a:solidFill>
                    <a:srgbClr val="3366FF"/>
                  </a:solidFill>
                  <a:latin typeface="Times New Roman" pitchFamily="18" charset="0"/>
                </a:rPr>
                <a:t>Fuel</a:t>
              </a:r>
              <a:endParaRPr lang="th-TH" sz="1600" i="1">
                <a:solidFill>
                  <a:srgbClr val="3366FF"/>
                </a:solidFill>
                <a:latin typeface="Times New Roman" pitchFamily="18" charset="0"/>
              </a:endParaRPr>
            </a:p>
          </p:txBody>
        </p:sp>
      </p:grpSp>
      <p:grpSp>
        <p:nvGrpSpPr>
          <p:cNvPr id="272513" name="Group 129"/>
          <p:cNvGrpSpPr>
            <a:grpSpLocks/>
          </p:cNvGrpSpPr>
          <p:nvPr/>
        </p:nvGrpSpPr>
        <p:grpSpPr bwMode="auto">
          <a:xfrm>
            <a:off x="657225" y="4943475"/>
            <a:ext cx="1304925" cy="923925"/>
            <a:chOff x="846" y="3294"/>
            <a:chExt cx="822" cy="582"/>
          </a:xfrm>
        </p:grpSpPr>
        <p:sp>
          <p:nvSpPr>
            <p:cNvPr id="272500" name="Line 116"/>
            <p:cNvSpPr>
              <a:spLocks noChangeShapeType="1"/>
            </p:cNvSpPr>
            <p:nvPr/>
          </p:nvSpPr>
          <p:spPr bwMode="auto">
            <a:xfrm flipV="1">
              <a:off x="894" y="3294"/>
              <a:ext cx="0" cy="582"/>
            </a:xfrm>
            <a:prstGeom prst="line">
              <a:avLst/>
            </a:prstGeom>
            <a:noFill/>
            <a:ln w="63500">
              <a:solidFill>
                <a:srgbClr val="3366FF"/>
              </a:solidFill>
              <a:round/>
              <a:headEnd/>
              <a:tailEnd type="arrow" w="sm" len="sm"/>
            </a:ln>
            <a:effectLst/>
          </p:spPr>
          <p:txBody>
            <a:bodyPr/>
            <a:lstStyle/>
            <a:p>
              <a:endParaRPr lang="th-TH"/>
            </a:p>
          </p:txBody>
        </p:sp>
        <p:sp>
          <p:nvSpPr>
            <p:cNvPr id="272511" name="Text Box 127"/>
            <p:cNvSpPr txBox="1">
              <a:spLocks noChangeArrowheads="1"/>
            </p:cNvSpPr>
            <p:nvPr/>
          </p:nvSpPr>
          <p:spPr bwMode="auto">
            <a:xfrm>
              <a:off x="846" y="3672"/>
              <a:ext cx="822" cy="181"/>
            </a:xfrm>
            <a:prstGeom prst="rect">
              <a:avLst/>
            </a:prstGeom>
            <a:noFill/>
            <a:ln w="9525">
              <a:noFill/>
              <a:miter lim="800000"/>
              <a:headEnd/>
              <a:tailEnd/>
            </a:ln>
            <a:effectLst/>
          </p:spPr>
          <p:txBody>
            <a:bodyPr>
              <a:spAutoFit/>
            </a:bodyPr>
            <a:lstStyle/>
            <a:p>
              <a:pPr algn="ctr">
                <a:lnSpc>
                  <a:spcPct val="80000"/>
                </a:lnSpc>
              </a:pPr>
              <a:r>
                <a:rPr lang="en-US" sz="1600" i="1">
                  <a:solidFill>
                    <a:srgbClr val="3366FF"/>
                  </a:solidFill>
                  <a:latin typeface="Times New Roman" pitchFamily="18" charset="0"/>
                </a:rPr>
                <a:t>Air Intake</a:t>
              </a:r>
              <a:endParaRPr lang="th-TH" sz="1600" i="1">
                <a:solidFill>
                  <a:srgbClr val="3366FF"/>
                </a:solidFill>
                <a:latin typeface="Times New Roman" pitchFamily="18" charset="0"/>
              </a:endParaRPr>
            </a:p>
          </p:txBody>
        </p:sp>
      </p:grpSp>
      <p:grpSp>
        <p:nvGrpSpPr>
          <p:cNvPr id="272529" name="Group 145"/>
          <p:cNvGrpSpPr>
            <a:grpSpLocks/>
          </p:cNvGrpSpPr>
          <p:nvPr/>
        </p:nvGrpSpPr>
        <p:grpSpPr bwMode="auto">
          <a:xfrm>
            <a:off x="4459288" y="5002213"/>
            <a:ext cx="1304925" cy="923925"/>
            <a:chOff x="2809" y="3151"/>
            <a:chExt cx="822" cy="582"/>
          </a:xfrm>
        </p:grpSpPr>
        <p:sp>
          <p:nvSpPr>
            <p:cNvPr id="272501" name="Line 117"/>
            <p:cNvSpPr>
              <a:spLocks noChangeShapeType="1"/>
            </p:cNvSpPr>
            <p:nvPr/>
          </p:nvSpPr>
          <p:spPr bwMode="auto">
            <a:xfrm>
              <a:off x="3553" y="3151"/>
              <a:ext cx="0" cy="582"/>
            </a:xfrm>
            <a:prstGeom prst="line">
              <a:avLst/>
            </a:prstGeom>
            <a:noFill/>
            <a:ln w="63500">
              <a:solidFill>
                <a:srgbClr val="FF9900"/>
              </a:solidFill>
              <a:round/>
              <a:headEnd/>
              <a:tailEnd type="arrow" w="sm" len="sm"/>
            </a:ln>
            <a:effectLst/>
          </p:spPr>
          <p:txBody>
            <a:bodyPr/>
            <a:lstStyle/>
            <a:p>
              <a:endParaRPr lang="th-TH"/>
            </a:p>
          </p:txBody>
        </p:sp>
        <p:sp>
          <p:nvSpPr>
            <p:cNvPr id="272512" name="Text Box 128"/>
            <p:cNvSpPr txBox="1">
              <a:spLocks noChangeArrowheads="1"/>
            </p:cNvSpPr>
            <p:nvPr/>
          </p:nvSpPr>
          <p:spPr bwMode="auto">
            <a:xfrm>
              <a:off x="2809" y="3421"/>
              <a:ext cx="822" cy="304"/>
            </a:xfrm>
            <a:prstGeom prst="rect">
              <a:avLst/>
            </a:prstGeom>
            <a:noFill/>
            <a:ln w="9525">
              <a:noFill/>
              <a:miter lim="800000"/>
              <a:headEnd/>
              <a:tailEnd/>
            </a:ln>
            <a:effectLst/>
          </p:spPr>
          <p:txBody>
            <a:bodyPr>
              <a:spAutoFit/>
            </a:bodyPr>
            <a:lstStyle/>
            <a:p>
              <a:pPr algn="ctr">
                <a:lnSpc>
                  <a:spcPct val="80000"/>
                </a:lnSpc>
              </a:pPr>
              <a:r>
                <a:rPr lang="en-US" sz="1600" i="1">
                  <a:solidFill>
                    <a:srgbClr val="3366FF"/>
                  </a:solidFill>
                  <a:latin typeface="Times New Roman" pitchFamily="18" charset="0"/>
                </a:rPr>
                <a:t>Exhaust Gases</a:t>
              </a:r>
              <a:endParaRPr lang="th-TH" sz="1600" i="1">
                <a:solidFill>
                  <a:srgbClr val="3366FF"/>
                </a:solidFill>
                <a:latin typeface="Times New Roman" pitchFamily="18" charset="0"/>
              </a:endParaRPr>
            </a:p>
          </p:txBody>
        </p:sp>
      </p:grpSp>
      <p:grpSp>
        <p:nvGrpSpPr>
          <p:cNvPr id="272527" name="Group 143"/>
          <p:cNvGrpSpPr>
            <a:grpSpLocks/>
          </p:cNvGrpSpPr>
          <p:nvPr/>
        </p:nvGrpSpPr>
        <p:grpSpPr bwMode="auto">
          <a:xfrm>
            <a:off x="901700" y="2635250"/>
            <a:ext cx="1793875" cy="841375"/>
            <a:chOff x="568" y="1660"/>
            <a:chExt cx="1130" cy="530"/>
          </a:xfrm>
        </p:grpSpPr>
        <p:sp>
          <p:nvSpPr>
            <p:cNvPr id="272499" name="Freeform 115"/>
            <p:cNvSpPr>
              <a:spLocks/>
            </p:cNvSpPr>
            <p:nvPr/>
          </p:nvSpPr>
          <p:spPr bwMode="auto">
            <a:xfrm>
              <a:off x="1410" y="1660"/>
              <a:ext cx="288" cy="530"/>
            </a:xfrm>
            <a:custGeom>
              <a:avLst/>
              <a:gdLst/>
              <a:ahLst/>
              <a:cxnLst>
                <a:cxn ang="0">
                  <a:pos x="0" y="530"/>
                </a:cxn>
                <a:cxn ang="0">
                  <a:pos x="0" y="86"/>
                </a:cxn>
                <a:cxn ang="0">
                  <a:pos x="54" y="14"/>
                </a:cxn>
                <a:cxn ang="0">
                  <a:pos x="258" y="14"/>
                </a:cxn>
              </a:cxnLst>
              <a:rect l="0" t="0" r="r" b="b"/>
              <a:pathLst>
                <a:path w="258" h="530">
                  <a:moveTo>
                    <a:pt x="0" y="530"/>
                  </a:moveTo>
                  <a:lnTo>
                    <a:pt x="0" y="86"/>
                  </a:lnTo>
                  <a:cubicBezTo>
                    <a:pt x="9" y="0"/>
                    <a:pt x="11" y="26"/>
                    <a:pt x="54" y="14"/>
                  </a:cubicBezTo>
                  <a:lnTo>
                    <a:pt x="258" y="14"/>
                  </a:lnTo>
                </a:path>
              </a:pathLst>
            </a:custGeom>
            <a:noFill/>
            <a:ln w="63500">
              <a:solidFill>
                <a:srgbClr val="000080"/>
              </a:solidFill>
              <a:round/>
              <a:headEnd/>
              <a:tailEnd type="arrow" w="sm" len="sm"/>
            </a:ln>
            <a:effectLst/>
          </p:spPr>
          <p:txBody>
            <a:bodyPr/>
            <a:lstStyle/>
            <a:p>
              <a:endParaRPr lang="th-TH"/>
            </a:p>
          </p:txBody>
        </p:sp>
        <p:sp>
          <p:nvSpPr>
            <p:cNvPr id="272520" name="Rectangle 136"/>
            <p:cNvSpPr>
              <a:spLocks noChangeArrowheads="1"/>
            </p:cNvSpPr>
            <p:nvPr/>
          </p:nvSpPr>
          <p:spPr bwMode="auto">
            <a:xfrm>
              <a:off x="568" y="1722"/>
              <a:ext cx="843" cy="165"/>
            </a:xfrm>
            <a:prstGeom prst="rect">
              <a:avLst/>
            </a:prstGeom>
            <a:noFill/>
            <a:ln w="9525">
              <a:noFill/>
              <a:miter lim="800000"/>
              <a:headEnd/>
              <a:tailEnd/>
            </a:ln>
            <a:effectLst/>
          </p:spPr>
          <p:txBody>
            <a:bodyPr wrap="none">
              <a:spAutoFit/>
            </a:bodyPr>
            <a:lstStyle/>
            <a:p>
              <a:pPr>
                <a:lnSpc>
                  <a:spcPct val="80000"/>
                </a:lnSpc>
              </a:pPr>
              <a:r>
                <a:rPr lang="en-US" sz="1400" i="1">
                  <a:solidFill>
                    <a:srgbClr val="3366FF"/>
                  </a:solidFill>
                  <a:latin typeface="Times New Roman" pitchFamily="18" charset="0"/>
                </a:rPr>
                <a:t>Compressed Air</a:t>
              </a:r>
              <a:endParaRPr lang="th-TH" sz="1400" i="1">
                <a:solidFill>
                  <a:srgbClr val="3366FF"/>
                </a:solidFill>
                <a:latin typeface="Times New Roman" pitchFamily="18" charset="0"/>
              </a:endParaRPr>
            </a:p>
          </p:txBody>
        </p:sp>
      </p:grpSp>
      <p:grpSp>
        <p:nvGrpSpPr>
          <p:cNvPr id="272526" name="Group 142"/>
          <p:cNvGrpSpPr>
            <a:grpSpLocks/>
          </p:cNvGrpSpPr>
          <p:nvPr/>
        </p:nvGrpSpPr>
        <p:grpSpPr bwMode="auto">
          <a:xfrm>
            <a:off x="3776663" y="2595563"/>
            <a:ext cx="1843087" cy="742950"/>
            <a:chOff x="2379" y="1635"/>
            <a:chExt cx="1161" cy="468"/>
          </a:xfrm>
        </p:grpSpPr>
        <p:sp>
          <p:nvSpPr>
            <p:cNvPr id="272502" name="Freeform 118"/>
            <p:cNvSpPr>
              <a:spLocks/>
            </p:cNvSpPr>
            <p:nvPr/>
          </p:nvSpPr>
          <p:spPr bwMode="auto">
            <a:xfrm rot="5400000">
              <a:off x="2254" y="1760"/>
              <a:ext cx="468" cy="218"/>
            </a:xfrm>
            <a:custGeom>
              <a:avLst/>
              <a:gdLst/>
              <a:ahLst/>
              <a:cxnLst>
                <a:cxn ang="0">
                  <a:pos x="0" y="530"/>
                </a:cxn>
                <a:cxn ang="0">
                  <a:pos x="0" y="86"/>
                </a:cxn>
                <a:cxn ang="0">
                  <a:pos x="54" y="14"/>
                </a:cxn>
                <a:cxn ang="0">
                  <a:pos x="258" y="14"/>
                </a:cxn>
              </a:cxnLst>
              <a:rect l="0" t="0" r="r" b="b"/>
              <a:pathLst>
                <a:path w="258" h="530">
                  <a:moveTo>
                    <a:pt x="0" y="530"/>
                  </a:moveTo>
                  <a:lnTo>
                    <a:pt x="0" y="86"/>
                  </a:lnTo>
                  <a:cubicBezTo>
                    <a:pt x="9" y="0"/>
                    <a:pt x="11" y="26"/>
                    <a:pt x="54" y="14"/>
                  </a:cubicBezTo>
                  <a:lnTo>
                    <a:pt x="258" y="14"/>
                  </a:lnTo>
                </a:path>
              </a:pathLst>
            </a:custGeom>
            <a:noFill/>
            <a:ln w="63500">
              <a:solidFill>
                <a:srgbClr val="FF0000"/>
              </a:solidFill>
              <a:round/>
              <a:headEnd/>
              <a:tailEnd type="arrow" w="sm" len="sm"/>
            </a:ln>
            <a:effectLst/>
          </p:spPr>
          <p:txBody>
            <a:bodyPr/>
            <a:lstStyle/>
            <a:p>
              <a:endParaRPr lang="th-TH"/>
            </a:p>
          </p:txBody>
        </p:sp>
        <p:sp>
          <p:nvSpPr>
            <p:cNvPr id="272521" name="Rectangle 137"/>
            <p:cNvSpPr>
              <a:spLocks noChangeArrowheads="1"/>
            </p:cNvSpPr>
            <p:nvPr/>
          </p:nvSpPr>
          <p:spPr bwMode="auto">
            <a:xfrm>
              <a:off x="2579" y="1723"/>
              <a:ext cx="961" cy="165"/>
            </a:xfrm>
            <a:prstGeom prst="rect">
              <a:avLst/>
            </a:prstGeom>
            <a:noFill/>
            <a:ln w="9525">
              <a:noFill/>
              <a:miter lim="800000"/>
              <a:headEnd/>
              <a:tailEnd/>
            </a:ln>
            <a:effectLst/>
          </p:spPr>
          <p:txBody>
            <a:bodyPr wrap="none">
              <a:spAutoFit/>
            </a:bodyPr>
            <a:lstStyle/>
            <a:p>
              <a:pPr>
                <a:lnSpc>
                  <a:spcPct val="80000"/>
                </a:lnSpc>
              </a:pPr>
              <a:r>
                <a:rPr lang="en-US" sz="1400" i="1">
                  <a:solidFill>
                    <a:srgbClr val="3366FF"/>
                  </a:solidFill>
                  <a:latin typeface="Times New Roman" pitchFamily="18" charset="0"/>
                </a:rPr>
                <a:t>Combustion Gases</a:t>
              </a:r>
              <a:endParaRPr lang="th-TH" sz="1400" i="1">
                <a:solidFill>
                  <a:srgbClr val="3366FF"/>
                </a:solidFill>
                <a:latin typeface="Times New Roman" pitchFamily="18" charset="0"/>
              </a:endParaRPr>
            </a:p>
          </p:txBody>
        </p:sp>
      </p:grpSp>
      <p:grpSp>
        <p:nvGrpSpPr>
          <p:cNvPr id="272528" name="Group 144"/>
          <p:cNvGrpSpPr>
            <a:grpSpLocks/>
          </p:cNvGrpSpPr>
          <p:nvPr/>
        </p:nvGrpSpPr>
        <p:grpSpPr bwMode="auto">
          <a:xfrm>
            <a:off x="6497638" y="2470150"/>
            <a:ext cx="2232025" cy="2168525"/>
            <a:chOff x="4093" y="1556"/>
            <a:chExt cx="1406" cy="1366"/>
          </a:xfrm>
        </p:grpSpPr>
        <p:grpSp>
          <p:nvGrpSpPr>
            <p:cNvPr id="272518" name="Group 134"/>
            <p:cNvGrpSpPr>
              <a:grpSpLocks/>
            </p:cNvGrpSpPr>
            <p:nvPr/>
          </p:nvGrpSpPr>
          <p:grpSpPr bwMode="auto">
            <a:xfrm>
              <a:off x="4093" y="2130"/>
              <a:ext cx="1031" cy="792"/>
              <a:chOff x="4525" y="2310"/>
              <a:chExt cx="1031" cy="792"/>
            </a:xfrm>
          </p:grpSpPr>
          <p:sp>
            <p:nvSpPr>
              <p:cNvPr id="272493" name="Rectangle 109"/>
              <p:cNvSpPr>
                <a:spLocks noChangeArrowheads="1"/>
              </p:cNvSpPr>
              <p:nvPr/>
            </p:nvSpPr>
            <p:spPr bwMode="auto">
              <a:xfrm>
                <a:off x="4644" y="2310"/>
                <a:ext cx="912" cy="792"/>
              </a:xfrm>
              <a:prstGeom prst="rect">
                <a:avLst/>
              </a:prstGeom>
              <a:gradFill rotWithShape="1">
                <a:gsLst>
                  <a:gs pos="0">
                    <a:srgbClr val="0000CC">
                      <a:gamma/>
                      <a:shade val="46275"/>
                      <a:invGamma/>
                    </a:srgbClr>
                  </a:gs>
                  <a:gs pos="50000">
                    <a:srgbClr val="0000CC"/>
                  </a:gs>
                  <a:gs pos="100000">
                    <a:srgbClr val="0000CC">
                      <a:gamma/>
                      <a:shade val="46275"/>
                      <a:invGamma/>
                    </a:srgbClr>
                  </a:gs>
                </a:gsLst>
                <a:lin ang="5400000" scaled="1"/>
              </a:gradFill>
              <a:ln w="9525">
                <a:noFill/>
                <a:miter lim="800000"/>
                <a:headEnd/>
                <a:tailEnd/>
              </a:ln>
              <a:effectLst/>
            </p:spPr>
            <p:txBody>
              <a:bodyPr wrap="none" anchor="ctr"/>
              <a:lstStyle/>
              <a:p>
                <a:endParaRPr lang="th-TH"/>
              </a:p>
            </p:txBody>
          </p:sp>
          <p:sp>
            <p:nvSpPr>
              <p:cNvPr id="272494" name="Rectangle 110"/>
              <p:cNvSpPr>
                <a:spLocks noChangeArrowheads="1"/>
              </p:cNvSpPr>
              <p:nvPr/>
            </p:nvSpPr>
            <p:spPr bwMode="auto">
              <a:xfrm>
                <a:off x="4525" y="2479"/>
                <a:ext cx="120" cy="426"/>
              </a:xfrm>
              <a:prstGeom prst="rect">
                <a:avLst/>
              </a:prstGeom>
              <a:gradFill rotWithShape="1">
                <a:gsLst>
                  <a:gs pos="0">
                    <a:srgbClr val="0000CC">
                      <a:gamma/>
                      <a:shade val="46275"/>
                      <a:invGamma/>
                    </a:srgbClr>
                  </a:gs>
                  <a:gs pos="50000">
                    <a:srgbClr val="0000CC"/>
                  </a:gs>
                  <a:gs pos="100000">
                    <a:srgbClr val="0000CC">
                      <a:gamma/>
                      <a:shade val="46275"/>
                      <a:invGamma/>
                    </a:srgbClr>
                  </a:gs>
                </a:gsLst>
                <a:lin ang="5400000" scaled="1"/>
              </a:gradFill>
              <a:ln w="9525">
                <a:noFill/>
                <a:miter lim="800000"/>
                <a:headEnd/>
                <a:tailEnd/>
              </a:ln>
              <a:effectLst/>
            </p:spPr>
            <p:txBody>
              <a:bodyPr wrap="none" anchor="ctr"/>
              <a:lstStyle/>
              <a:p>
                <a:endParaRPr lang="th-TH"/>
              </a:p>
            </p:txBody>
          </p:sp>
          <p:sp>
            <p:nvSpPr>
              <p:cNvPr id="272496" name="Text Box 112"/>
              <p:cNvSpPr txBox="1">
                <a:spLocks noChangeArrowheads="1"/>
              </p:cNvSpPr>
              <p:nvPr/>
            </p:nvSpPr>
            <p:spPr bwMode="auto">
              <a:xfrm>
                <a:off x="4733" y="2453"/>
                <a:ext cx="714" cy="443"/>
              </a:xfrm>
              <a:prstGeom prst="rect">
                <a:avLst/>
              </a:prstGeom>
              <a:noFill/>
              <a:ln w="9525">
                <a:noFill/>
                <a:miter lim="800000"/>
                <a:headEnd/>
                <a:tailEnd/>
              </a:ln>
              <a:effectLst/>
            </p:spPr>
            <p:txBody>
              <a:bodyPr>
                <a:spAutoFit/>
              </a:bodyPr>
              <a:lstStyle/>
              <a:p>
                <a:pPr algn="ctr">
                  <a:spcBef>
                    <a:spcPct val="50000"/>
                  </a:spcBef>
                </a:pPr>
                <a:r>
                  <a:rPr lang="en-US" sz="1600" i="1">
                    <a:solidFill>
                      <a:srgbClr val="66FF66"/>
                    </a:solidFill>
                    <a:latin typeface="Times New Roman" pitchFamily="18" charset="0"/>
                  </a:rPr>
                  <a:t>Electric</a:t>
                </a:r>
              </a:p>
              <a:p>
                <a:pPr algn="ctr">
                  <a:spcBef>
                    <a:spcPct val="50000"/>
                  </a:spcBef>
                </a:pPr>
                <a:r>
                  <a:rPr lang="en-US" sz="1600" i="1">
                    <a:solidFill>
                      <a:srgbClr val="66FF66"/>
                    </a:solidFill>
                    <a:latin typeface="Times New Roman" pitchFamily="18" charset="0"/>
                  </a:rPr>
                  <a:t>Generator</a:t>
                </a:r>
                <a:endParaRPr lang="th-TH" sz="1600" i="1">
                  <a:solidFill>
                    <a:srgbClr val="66FF66"/>
                  </a:solidFill>
                  <a:latin typeface="Times New Roman" pitchFamily="18" charset="0"/>
                </a:endParaRPr>
              </a:p>
            </p:txBody>
          </p:sp>
        </p:grpSp>
        <p:sp>
          <p:nvSpPr>
            <p:cNvPr id="272523" name="Freeform 139"/>
            <p:cNvSpPr>
              <a:spLocks/>
            </p:cNvSpPr>
            <p:nvPr/>
          </p:nvSpPr>
          <p:spPr bwMode="auto">
            <a:xfrm rot="16200000" flipV="1">
              <a:off x="4835" y="1989"/>
              <a:ext cx="780" cy="218"/>
            </a:xfrm>
            <a:custGeom>
              <a:avLst/>
              <a:gdLst/>
              <a:ahLst/>
              <a:cxnLst>
                <a:cxn ang="0">
                  <a:pos x="0" y="530"/>
                </a:cxn>
                <a:cxn ang="0">
                  <a:pos x="0" y="86"/>
                </a:cxn>
                <a:cxn ang="0">
                  <a:pos x="54" y="14"/>
                </a:cxn>
                <a:cxn ang="0">
                  <a:pos x="258" y="14"/>
                </a:cxn>
              </a:cxnLst>
              <a:rect l="0" t="0" r="r" b="b"/>
              <a:pathLst>
                <a:path w="258" h="530">
                  <a:moveTo>
                    <a:pt x="0" y="530"/>
                  </a:moveTo>
                  <a:lnTo>
                    <a:pt x="0" y="86"/>
                  </a:lnTo>
                  <a:cubicBezTo>
                    <a:pt x="9" y="0"/>
                    <a:pt x="11" y="26"/>
                    <a:pt x="54" y="14"/>
                  </a:cubicBezTo>
                  <a:lnTo>
                    <a:pt x="258" y="14"/>
                  </a:lnTo>
                </a:path>
              </a:pathLst>
            </a:custGeom>
            <a:noFill/>
            <a:ln w="63500">
              <a:solidFill>
                <a:srgbClr val="FF0000"/>
              </a:solidFill>
              <a:round/>
              <a:headEnd/>
              <a:tailEnd type="arrow" w="sm" len="sm"/>
            </a:ln>
            <a:effectLst/>
          </p:spPr>
          <p:txBody>
            <a:bodyPr/>
            <a:lstStyle/>
            <a:p>
              <a:endParaRPr lang="th-TH"/>
            </a:p>
          </p:txBody>
        </p:sp>
        <p:sp>
          <p:nvSpPr>
            <p:cNvPr id="272524" name="Rectangle 140"/>
            <p:cNvSpPr>
              <a:spLocks noChangeArrowheads="1"/>
            </p:cNvSpPr>
            <p:nvPr/>
          </p:nvSpPr>
          <p:spPr bwMode="auto">
            <a:xfrm>
              <a:off x="4368" y="1556"/>
              <a:ext cx="1131" cy="165"/>
            </a:xfrm>
            <a:prstGeom prst="rect">
              <a:avLst/>
            </a:prstGeom>
            <a:noFill/>
            <a:ln w="9525">
              <a:noFill/>
              <a:miter lim="800000"/>
              <a:headEnd/>
              <a:tailEnd/>
            </a:ln>
            <a:effectLst/>
          </p:spPr>
          <p:txBody>
            <a:bodyPr wrap="none">
              <a:spAutoFit/>
            </a:bodyPr>
            <a:lstStyle/>
            <a:p>
              <a:pPr>
                <a:lnSpc>
                  <a:spcPct val="80000"/>
                </a:lnSpc>
              </a:pPr>
              <a:r>
                <a:rPr lang="en-US" sz="1400" i="1">
                  <a:solidFill>
                    <a:srgbClr val="3366FF"/>
                  </a:solidFill>
                  <a:latin typeface="Times New Roman" pitchFamily="18" charset="0"/>
                </a:rPr>
                <a:t>Electric Power Output</a:t>
              </a:r>
              <a:endParaRPr lang="th-TH" sz="1400" i="1">
                <a:solidFill>
                  <a:srgbClr val="3366FF"/>
                </a:solidFill>
                <a:latin typeface="Times New Roman" pitchFamily="18" charset="0"/>
              </a:endParaRPr>
            </a:p>
          </p:txBody>
        </p:sp>
      </p:grpSp>
      <p:sp>
        <p:nvSpPr>
          <p:cNvPr id="272525" name="Rectangle 141"/>
          <p:cNvSpPr>
            <a:spLocks noChangeArrowheads="1"/>
          </p:cNvSpPr>
          <p:nvPr/>
        </p:nvSpPr>
        <p:spPr bwMode="auto">
          <a:xfrm>
            <a:off x="438150" y="974725"/>
            <a:ext cx="8031163" cy="384175"/>
          </a:xfrm>
          <a:prstGeom prst="rect">
            <a:avLst/>
          </a:prstGeom>
          <a:noFill/>
          <a:ln w="9525">
            <a:noFill/>
            <a:miter lim="800000"/>
            <a:headEnd/>
            <a:tailEnd/>
          </a:ln>
          <a:effectLst/>
        </p:spPr>
        <p:txBody>
          <a:bodyPr>
            <a:spAutoFit/>
          </a:bodyPr>
          <a:lstStyle/>
          <a:p>
            <a:pPr algn="ctr">
              <a:lnSpc>
                <a:spcPct val="80000"/>
              </a:lnSpc>
            </a:pPr>
            <a:r>
              <a:rPr lang="en-US" sz="2400" i="1">
                <a:solidFill>
                  <a:srgbClr val="3366FF"/>
                </a:solidFill>
                <a:latin typeface="Times New Roman" pitchFamily="18" charset="0"/>
              </a:rPr>
              <a:t>Schematic Diagram of a Simple Gas Turbine Power Plant</a:t>
            </a:r>
            <a:endParaRPr lang="th-TH" sz="2400" i="1">
              <a:solidFill>
                <a:srgbClr val="3366FF"/>
              </a:solidFill>
              <a:latin typeface="Times New Roman" pitchFamily="18" charset="0"/>
            </a:endParaRPr>
          </a:p>
        </p:txBody>
      </p:sp>
      <p:sp>
        <p:nvSpPr>
          <p:cNvPr id="272531" name="Line 147"/>
          <p:cNvSpPr>
            <a:spLocks noChangeShapeType="1"/>
          </p:cNvSpPr>
          <p:nvPr/>
        </p:nvSpPr>
        <p:spPr bwMode="auto">
          <a:xfrm flipH="1">
            <a:off x="2362200" y="3990975"/>
            <a:ext cx="1781175" cy="0"/>
          </a:xfrm>
          <a:prstGeom prst="line">
            <a:avLst/>
          </a:prstGeom>
          <a:noFill/>
          <a:ln w="53975">
            <a:solidFill>
              <a:srgbClr val="C0C0C0"/>
            </a:solidFill>
            <a:round/>
            <a:headEnd/>
            <a:tailEnd type="stealth" w="lg" len="lg"/>
          </a:ln>
          <a:effectLst/>
        </p:spPr>
        <p:txBody>
          <a:bodyPr/>
          <a:lstStyle/>
          <a:p>
            <a:endParaRPr lang="th-TH"/>
          </a:p>
        </p:txBody>
      </p:sp>
      <p:sp>
        <p:nvSpPr>
          <p:cNvPr id="272532" name="Line 148"/>
          <p:cNvSpPr>
            <a:spLocks noChangeShapeType="1"/>
          </p:cNvSpPr>
          <p:nvPr/>
        </p:nvSpPr>
        <p:spPr bwMode="auto">
          <a:xfrm>
            <a:off x="5116513" y="3992563"/>
            <a:ext cx="1552575" cy="0"/>
          </a:xfrm>
          <a:prstGeom prst="line">
            <a:avLst/>
          </a:prstGeom>
          <a:noFill/>
          <a:ln w="53975">
            <a:solidFill>
              <a:srgbClr val="C0C0C0"/>
            </a:solidFill>
            <a:round/>
            <a:headEnd/>
            <a:tailEnd type="stealth" w="lg" len="lg"/>
          </a:ln>
          <a:effectLst/>
        </p:spPr>
        <p:txBody>
          <a:bodyPr/>
          <a:lstStyle/>
          <a:p>
            <a:endParaRPr lang="th-TH"/>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272530"/>
                                        </p:tgtEl>
                                        <p:attrNameLst>
                                          <p:attrName>style.visibility</p:attrName>
                                        </p:attrNameLst>
                                      </p:cBhvr>
                                      <p:to>
                                        <p:strVal val="visible"/>
                                      </p:to>
                                    </p:set>
                                    <p:animEffect transition="in" filter="fade">
                                      <p:cBhvr>
                                        <p:cTn id="7" dur="2000"/>
                                        <p:tgtEl>
                                          <p:spTgt spid="272530"/>
                                        </p:tgtEl>
                                      </p:cBhvr>
                                    </p:animEffect>
                                  </p:childTnLst>
                                </p:cTn>
                              </p:par>
                            </p:childTnLst>
                          </p:cTn>
                        </p:par>
                        <p:par>
                          <p:cTn id="8" fill="hold">
                            <p:stCondLst>
                              <p:cond delay="2000"/>
                            </p:stCondLst>
                            <p:childTnLst>
                              <p:par>
                                <p:cTn id="9" presetID="22" presetClass="entr" presetSubtype="1" fill="hold" nodeType="afterEffect">
                                  <p:stCondLst>
                                    <p:cond delay="0"/>
                                  </p:stCondLst>
                                  <p:childTnLst>
                                    <p:set>
                                      <p:cBhvr>
                                        <p:cTn id="10" dur="1" fill="hold">
                                          <p:stCondLst>
                                            <p:cond delay="0"/>
                                          </p:stCondLst>
                                        </p:cTn>
                                        <p:tgtEl>
                                          <p:spTgt spid="272529"/>
                                        </p:tgtEl>
                                        <p:attrNameLst>
                                          <p:attrName>style.visibility</p:attrName>
                                        </p:attrNameLst>
                                      </p:cBhvr>
                                      <p:to>
                                        <p:strVal val="visible"/>
                                      </p:to>
                                    </p:set>
                                    <p:animEffect transition="in" filter="wipe(up)">
                                      <p:cBhvr>
                                        <p:cTn id="11" dur="500"/>
                                        <p:tgtEl>
                                          <p:spTgt spid="272529"/>
                                        </p:tgtEl>
                                      </p:cBhvr>
                                    </p:animEffect>
                                  </p:childTnLst>
                                </p:cTn>
                              </p:par>
                              <p:par>
                                <p:cTn id="12" presetID="22" presetClass="entr" presetSubtype="1" fill="hold" nodeType="withEffect">
                                  <p:stCondLst>
                                    <p:cond delay="0"/>
                                  </p:stCondLst>
                                  <p:childTnLst>
                                    <p:set>
                                      <p:cBhvr>
                                        <p:cTn id="13" dur="1" fill="hold">
                                          <p:stCondLst>
                                            <p:cond delay="0"/>
                                          </p:stCondLst>
                                        </p:cTn>
                                        <p:tgtEl>
                                          <p:spTgt spid="272526"/>
                                        </p:tgtEl>
                                        <p:attrNameLst>
                                          <p:attrName>style.visibility</p:attrName>
                                        </p:attrNameLst>
                                      </p:cBhvr>
                                      <p:to>
                                        <p:strVal val="visible"/>
                                      </p:to>
                                    </p:set>
                                    <p:animEffect transition="in" filter="wipe(up)">
                                      <p:cBhvr>
                                        <p:cTn id="14" dur="500"/>
                                        <p:tgtEl>
                                          <p:spTgt spid="272526"/>
                                        </p:tgtEl>
                                      </p:cBhvr>
                                    </p:animEffect>
                                  </p:childTnLst>
                                </p:cTn>
                              </p:par>
                            </p:childTnLst>
                          </p:cTn>
                        </p:par>
                        <p:par>
                          <p:cTn id="15" fill="hold">
                            <p:stCondLst>
                              <p:cond delay="2500"/>
                            </p:stCondLst>
                            <p:childTnLst>
                              <p:par>
                                <p:cTn id="16" presetID="22" presetClass="entr" presetSubtype="4" fill="hold" nodeType="afterEffect">
                                  <p:stCondLst>
                                    <p:cond delay="0"/>
                                  </p:stCondLst>
                                  <p:childTnLst>
                                    <p:set>
                                      <p:cBhvr>
                                        <p:cTn id="17" dur="1" fill="hold">
                                          <p:stCondLst>
                                            <p:cond delay="0"/>
                                          </p:stCondLst>
                                        </p:cTn>
                                        <p:tgtEl>
                                          <p:spTgt spid="272514"/>
                                        </p:tgtEl>
                                        <p:attrNameLst>
                                          <p:attrName>style.visibility</p:attrName>
                                        </p:attrNameLst>
                                      </p:cBhvr>
                                      <p:to>
                                        <p:strVal val="visible"/>
                                      </p:to>
                                    </p:set>
                                    <p:animEffect transition="in" filter="wipe(down)">
                                      <p:cBhvr>
                                        <p:cTn id="18" dur="500"/>
                                        <p:tgtEl>
                                          <p:spTgt spid="272514"/>
                                        </p:tgtEl>
                                      </p:cBhvr>
                                    </p:animEffect>
                                  </p:childTnLst>
                                </p:cTn>
                              </p:par>
                              <p:par>
                                <p:cTn id="19" presetID="22" presetClass="entr" presetSubtype="4" fill="hold" nodeType="withEffect">
                                  <p:stCondLst>
                                    <p:cond delay="0"/>
                                  </p:stCondLst>
                                  <p:childTnLst>
                                    <p:set>
                                      <p:cBhvr>
                                        <p:cTn id="20" dur="1" fill="hold">
                                          <p:stCondLst>
                                            <p:cond delay="0"/>
                                          </p:stCondLst>
                                        </p:cTn>
                                        <p:tgtEl>
                                          <p:spTgt spid="272513"/>
                                        </p:tgtEl>
                                        <p:attrNameLst>
                                          <p:attrName>style.visibility</p:attrName>
                                        </p:attrNameLst>
                                      </p:cBhvr>
                                      <p:to>
                                        <p:strVal val="visible"/>
                                      </p:to>
                                    </p:set>
                                    <p:animEffect transition="in" filter="wipe(down)">
                                      <p:cBhvr>
                                        <p:cTn id="21" dur="500"/>
                                        <p:tgtEl>
                                          <p:spTgt spid="272513"/>
                                        </p:tgtEl>
                                      </p:cBhvr>
                                    </p:animEffect>
                                  </p:childTnLst>
                                </p:cTn>
                              </p:par>
                              <p:par>
                                <p:cTn id="22" presetID="22" presetClass="entr" presetSubtype="4" fill="hold" nodeType="withEffect">
                                  <p:stCondLst>
                                    <p:cond delay="0"/>
                                  </p:stCondLst>
                                  <p:childTnLst>
                                    <p:set>
                                      <p:cBhvr>
                                        <p:cTn id="23" dur="1" fill="hold">
                                          <p:stCondLst>
                                            <p:cond delay="0"/>
                                          </p:stCondLst>
                                        </p:cTn>
                                        <p:tgtEl>
                                          <p:spTgt spid="272527"/>
                                        </p:tgtEl>
                                        <p:attrNameLst>
                                          <p:attrName>style.visibility</p:attrName>
                                        </p:attrNameLst>
                                      </p:cBhvr>
                                      <p:to>
                                        <p:strVal val="visible"/>
                                      </p:to>
                                    </p:set>
                                    <p:animEffect transition="in" filter="wipe(down)">
                                      <p:cBhvr>
                                        <p:cTn id="24" dur="500"/>
                                        <p:tgtEl>
                                          <p:spTgt spid="272527"/>
                                        </p:tgtEl>
                                      </p:cBhvr>
                                    </p:animEffect>
                                  </p:childTnLst>
                                </p:cTn>
                              </p:par>
                            </p:childTnLst>
                          </p:cTn>
                        </p:par>
                        <p:par>
                          <p:cTn id="25" fill="hold">
                            <p:stCondLst>
                              <p:cond delay="3000"/>
                            </p:stCondLst>
                            <p:childTnLst>
                              <p:par>
                                <p:cTn id="26" presetID="10" presetClass="entr" presetSubtype="0" fill="hold" nodeType="afterEffect">
                                  <p:stCondLst>
                                    <p:cond delay="0"/>
                                  </p:stCondLst>
                                  <p:childTnLst>
                                    <p:set>
                                      <p:cBhvr>
                                        <p:cTn id="27" dur="1" fill="hold">
                                          <p:stCondLst>
                                            <p:cond delay="0"/>
                                          </p:stCondLst>
                                        </p:cTn>
                                        <p:tgtEl>
                                          <p:spTgt spid="272519"/>
                                        </p:tgtEl>
                                        <p:attrNameLst>
                                          <p:attrName>style.visibility</p:attrName>
                                        </p:attrNameLst>
                                      </p:cBhvr>
                                      <p:to>
                                        <p:strVal val="visible"/>
                                      </p:to>
                                    </p:set>
                                    <p:animEffect transition="in" filter="fade">
                                      <p:cBhvr>
                                        <p:cTn id="28" dur="2000"/>
                                        <p:tgtEl>
                                          <p:spTgt spid="272519"/>
                                        </p:tgtEl>
                                      </p:cBhvr>
                                    </p:animEffect>
                                  </p:childTnLst>
                                </p:cTn>
                              </p:par>
                            </p:childTnLst>
                          </p:cTn>
                        </p:par>
                        <p:par>
                          <p:cTn id="29" fill="hold">
                            <p:stCondLst>
                              <p:cond delay="5000"/>
                            </p:stCondLst>
                            <p:childTnLst>
                              <p:par>
                                <p:cTn id="30" presetID="10" presetClass="entr" presetSubtype="0" fill="hold" nodeType="afterEffect">
                                  <p:stCondLst>
                                    <p:cond delay="0"/>
                                  </p:stCondLst>
                                  <p:childTnLst>
                                    <p:set>
                                      <p:cBhvr>
                                        <p:cTn id="31" dur="1" fill="hold">
                                          <p:stCondLst>
                                            <p:cond delay="0"/>
                                          </p:stCondLst>
                                        </p:cTn>
                                        <p:tgtEl>
                                          <p:spTgt spid="272528"/>
                                        </p:tgtEl>
                                        <p:attrNameLst>
                                          <p:attrName>style.visibility</p:attrName>
                                        </p:attrNameLst>
                                      </p:cBhvr>
                                      <p:to>
                                        <p:strVal val="visible"/>
                                      </p:to>
                                    </p:set>
                                    <p:animEffect transition="in" filter="fade">
                                      <p:cBhvr>
                                        <p:cTn id="32" dur="2000"/>
                                        <p:tgtEl>
                                          <p:spTgt spid="272528"/>
                                        </p:tgtEl>
                                      </p:cBhvr>
                                    </p:animEffect>
                                  </p:childTnLst>
                                </p:cTn>
                              </p:par>
                            </p:childTnLst>
                          </p:cTn>
                        </p:par>
                        <p:par>
                          <p:cTn id="33" fill="hold">
                            <p:stCondLst>
                              <p:cond delay="7000"/>
                            </p:stCondLst>
                            <p:childTnLst>
                              <p:par>
                                <p:cTn id="34" presetID="51" presetClass="entr" presetSubtype="0" fill="hold" grpId="0" nodeType="afterEffect">
                                  <p:stCondLst>
                                    <p:cond delay="0"/>
                                  </p:stCondLst>
                                  <p:childTnLst>
                                    <p:set>
                                      <p:cBhvr>
                                        <p:cTn id="35" dur="1" fill="hold">
                                          <p:stCondLst>
                                            <p:cond delay="0"/>
                                          </p:stCondLst>
                                        </p:cTn>
                                        <p:tgtEl>
                                          <p:spTgt spid="272531"/>
                                        </p:tgtEl>
                                        <p:attrNameLst>
                                          <p:attrName>style.visibility</p:attrName>
                                        </p:attrNameLst>
                                      </p:cBhvr>
                                      <p:to>
                                        <p:strVal val="visible"/>
                                      </p:to>
                                    </p:set>
                                    <p:animEffect transition="in" filter="fade">
                                      <p:cBhvr>
                                        <p:cTn id="36" dur="385" decel="100000"/>
                                        <p:tgtEl>
                                          <p:spTgt spid="272531"/>
                                        </p:tgtEl>
                                      </p:cBhvr>
                                    </p:animEffect>
                                    <p:animScale>
                                      <p:cBhvr>
                                        <p:cTn id="37" dur="385" decel="100000"/>
                                        <p:tgtEl>
                                          <p:spTgt spid="272531"/>
                                        </p:tgtEl>
                                      </p:cBhvr>
                                      <p:from x="10000" y="10000"/>
                                      <p:to x="200000" y="450000"/>
                                    </p:animScale>
                                    <p:animScale>
                                      <p:cBhvr>
                                        <p:cTn id="38" dur="615" accel="100000" fill="hold">
                                          <p:stCondLst>
                                            <p:cond delay="385"/>
                                          </p:stCondLst>
                                        </p:cTn>
                                        <p:tgtEl>
                                          <p:spTgt spid="272531"/>
                                        </p:tgtEl>
                                      </p:cBhvr>
                                      <p:from x="200000" y="450000"/>
                                      <p:to x="100000" y="100000"/>
                                    </p:animScale>
                                    <p:set>
                                      <p:cBhvr>
                                        <p:cTn id="39" dur="385" fill="hold"/>
                                        <p:tgtEl>
                                          <p:spTgt spid="272531"/>
                                        </p:tgtEl>
                                        <p:attrNameLst>
                                          <p:attrName>ppt_x</p:attrName>
                                        </p:attrNameLst>
                                      </p:cBhvr>
                                      <p:to>
                                        <p:strVal val="(0.5)"/>
                                      </p:to>
                                    </p:set>
                                    <p:anim from="(0.5)" to="(#ppt_x)" calcmode="lin" valueType="num">
                                      <p:cBhvr>
                                        <p:cTn id="40" dur="615" accel="100000" fill="hold">
                                          <p:stCondLst>
                                            <p:cond delay="385"/>
                                          </p:stCondLst>
                                        </p:cTn>
                                        <p:tgtEl>
                                          <p:spTgt spid="272531"/>
                                        </p:tgtEl>
                                        <p:attrNameLst>
                                          <p:attrName>ppt_x</p:attrName>
                                        </p:attrNameLst>
                                      </p:cBhvr>
                                    </p:anim>
                                    <p:set>
                                      <p:cBhvr>
                                        <p:cTn id="41" dur="385" fill="hold"/>
                                        <p:tgtEl>
                                          <p:spTgt spid="272531"/>
                                        </p:tgtEl>
                                        <p:attrNameLst>
                                          <p:attrName>ppt_y</p:attrName>
                                        </p:attrNameLst>
                                      </p:cBhvr>
                                      <p:to>
                                        <p:strVal val="(#ppt_y+0.4)"/>
                                      </p:to>
                                    </p:set>
                                    <p:anim from="(#ppt_y+0.4)" to="(#ppt_y)" calcmode="lin" valueType="num">
                                      <p:cBhvr>
                                        <p:cTn id="42" dur="615" accel="100000" fill="hold">
                                          <p:stCondLst>
                                            <p:cond delay="385"/>
                                          </p:stCondLst>
                                        </p:cTn>
                                        <p:tgtEl>
                                          <p:spTgt spid="272531"/>
                                        </p:tgtEl>
                                        <p:attrNameLst>
                                          <p:attrName>ppt_y</p:attrName>
                                        </p:attrNameLst>
                                      </p:cBhvr>
                                    </p:anim>
                                  </p:childTnLst>
                                </p:cTn>
                              </p:par>
                            </p:childTnLst>
                          </p:cTn>
                        </p:par>
                        <p:par>
                          <p:cTn id="43" fill="hold">
                            <p:stCondLst>
                              <p:cond delay="8000"/>
                            </p:stCondLst>
                            <p:childTnLst>
                              <p:par>
                                <p:cTn id="44" presetID="51" presetClass="entr" presetSubtype="0" fill="hold" grpId="0" nodeType="afterEffect">
                                  <p:stCondLst>
                                    <p:cond delay="0"/>
                                  </p:stCondLst>
                                  <p:childTnLst>
                                    <p:set>
                                      <p:cBhvr>
                                        <p:cTn id="45" dur="1" fill="hold">
                                          <p:stCondLst>
                                            <p:cond delay="0"/>
                                          </p:stCondLst>
                                        </p:cTn>
                                        <p:tgtEl>
                                          <p:spTgt spid="272532"/>
                                        </p:tgtEl>
                                        <p:attrNameLst>
                                          <p:attrName>style.visibility</p:attrName>
                                        </p:attrNameLst>
                                      </p:cBhvr>
                                      <p:to>
                                        <p:strVal val="visible"/>
                                      </p:to>
                                    </p:set>
                                    <p:animEffect transition="in" filter="fade">
                                      <p:cBhvr>
                                        <p:cTn id="46" dur="385" decel="100000"/>
                                        <p:tgtEl>
                                          <p:spTgt spid="272532"/>
                                        </p:tgtEl>
                                      </p:cBhvr>
                                    </p:animEffect>
                                    <p:animScale>
                                      <p:cBhvr>
                                        <p:cTn id="47" dur="385" decel="100000"/>
                                        <p:tgtEl>
                                          <p:spTgt spid="272532"/>
                                        </p:tgtEl>
                                      </p:cBhvr>
                                      <p:from x="10000" y="10000"/>
                                      <p:to x="200000" y="450000"/>
                                    </p:animScale>
                                    <p:animScale>
                                      <p:cBhvr>
                                        <p:cTn id="48" dur="615" accel="100000" fill="hold">
                                          <p:stCondLst>
                                            <p:cond delay="385"/>
                                          </p:stCondLst>
                                        </p:cTn>
                                        <p:tgtEl>
                                          <p:spTgt spid="272532"/>
                                        </p:tgtEl>
                                      </p:cBhvr>
                                      <p:from x="200000" y="450000"/>
                                      <p:to x="100000" y="100000"/>
                                    </p:animScale>
                                    <p:set>
                                      <p:cBhvr>
                                        <p:cTn id="49" dur="385" fill="hold"/>
                                        <p:tgtEl>
                                          <p:spTgt spid="272532"/>
                                        </p:tgtEl>
                                        <p:attrNameLst>
                                          <p:attrName>ppt_x</p:attrName>
                                        </p:attrNameLst>
                                      </p:cBhvr>
                                      <p:to>
                                        <p:strVal val="(0.5)"/>
                                      </p:to>
                                    </p:set>
                                    <p:anim from="(0.5)" to="(#ppt_x)" calcmode="lin" valueType="num">
                                      <p:cBhvr>
                                        <p:cTn id="50" dur="615" accel="100000" fill="hold">
                                          <p:stCondLst>
                                            <p:cond delay="385"/>
                                          </p:stCondLst>
                                        </p:cTn>
                                        <p:tgtEl>
                                          <p:spTgt spid="272532"/>
                                        </p:tgtEl>
                                        <p:attrNameLst>
                                          <p:attrName>ppt_x</p:attrName>
                                        </p:attrNameLst>
                                      </p:cBhvr>
                                    </p:anim>
                                    <p:set>
                                      <p:cBhvr>
                                        <p:cTn id="51" dur="385" fill="hold"/>
                                        <p:tgtEl>
                                          <p:spTgt spid="272532"/>
                                        </p:tgtEl>
                                        <p:attrNameLst>
                                          <p:attrName>ppt_y</p:attrName>
                                        </p:attrNameLst>
                                      </p:cBhvr>
                                      <p:to>
                                        <p:strVal val="(#ppt_y+0.4)"/>
                                      </p:to>
                                    </p:set>
                                    <p:anim from="(#ppt_y+0.4)" to="(#ppt_y)" calcmode="lin" valueType="num">
                                      <p:cBhvr>
                                        <p:cTn id="52" dur="615" accel="100000" fill="hold">
                                          <p:stCondLst>
                                            <p:cond delay="385"/>
                                          </p:stCondLst>
                                        </p:cTn>
                                        <p:tgtEl>
                                          <p:spTgt spid="272532"/>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2531" grpId="0" animBg="1"/>
      <p:bldP spid="27253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Footer Placeholder 2"/>
          <p:cNvSpPr>
            <a:spLocks noGrp="1"/>
          </p:cNvSpPr>
          <p:nvPr>
            <p:ph type="ftr" sz="quarter" idx="11"/>
          </p:nvPr>
        </p:nvSpPr>
        <p:spPr/>
        <p:txBody>
          <a:bodyPr/>
          <a:lstStyle/>
          <a:p>
            <a:r>
              <a:rPr lang="en-US"/>
              <a:t>รศ.ดร.สมหมาย ปรีเปรม</a:t>
            </a:r>
            <a:endParaRPr lang="th-TH"/>
          </a:p>
        </p:txBody>
      </p:sp>
      <p:grpSp>
        <p:nvGrpSpPr>
          <p:cNvPr id="324611" name="Group 3"/>
          <p:cNvGrpSpPr>
            <a:grpSpLocks/>
          </p:cNvGrpSpPr>
          <p:nvPr/>
        </p:nvGrpSpPr>
        <p:grpSpPr bwMode="auto">
          <a:xfrm>
            <a:off x="3876675" y="990600"/>
            <a:ext cx="2032000" cy="2995613"/>
            <a:chOff x="2442" y="624"/>
            <a:chExt cx="1280" cy="1887"/>
          </a:xfrm>
        </p:grpSpPr>
        <p:sp>
          <p:nvSpPr>
            <p:cNvPr id="324612" name="Rectangle 4"/>
            <p:cNvSpPr>
              <a:spLocks noChangeArrowheads="1"/>
            </p:cNvSpPr>
            <p:nvPr/>
          </p:nvSpPr>
          <p:spPr bwMode="auto">
            <a:xfrm>
              <a:off x="2740" y="624"/>
              <a:ext cx="146" cy="361"/>
            </a:xfrm>
            <a:prstGeom prst="rect">
              <a:avLst/>
            </a:prstGeom>
            <a:solidFill>
              <a:srgbClr val="FFFFFF"/>
            </a:solidFill>
            <a:ln w="9525">
              <a:solidFill>
                <a:srgbClr val="000000"/>
              </a:solidFill>
              <a:miter lim="800000"/>
              <a:headEnd/>
              <a:tailEnd/>
            </a:ln>
          </p:spPr>
          <p:txBody>
            <a:bodyPr/>
            <a:lstStyle/>
            <a:p>
              <a:endParaRPr lang="th-TH"/>
            </a:p>
          </p:txBody>
        </p:sp>
        <p:sp>
          <p:nvSpPr>
            <p:cNvPr id="324613" name="Freeform 5"/>
            <p:cNvSpPr>
              <a:spLocks/>
            </p:cNvSpPr>
            <p:nvPr/>
          </p:nvSpPr>
          <p:spPr bwMode="auto">
            <a:xfrm>
              <a:off x="2442" y="801"/>
              <a:ext cx="1280" cy="1710"/>
            </a:xfrm>
            <a:custGeom>
              <a:avLst/>
              <a:gdLst/>
              <a:ahLst/>
              <a:cxnLst>
                <a:cxn ang="0">
                  <a:pos x="0" y="383"/>
                </a:cxn>
                <a:cxn ang="0">
                  <a:pos x="1" y="349"/>
                </a:cxn>
                <a:cxn ang="0">
                  <a:pos x="76" y="349"/>
                </a:cxn>
                <a:cxn ang="0">
                  <a:pos x="76" y="41"/>
                </a:cxn>
                <a:cxn ang="0">
                  <a:pos x="197" y="0"/>
                </a:cxn>
                <a:cxn ang="0">
                  <a:pos x="315" y="42"/>
                </a:cxn>
                <a:cxn ang="0">
                  <a:pos x="315" y="384"/>
                </a:cxn>
                <a:cxn ang="0">
                  <a:pos x="0" y="383"/>
                </a:cxn>
              </a:cxnLst>
              <a:rect l="0" t="0" r="r" b="b"/>
              <a:pathLst>
                <a:path w="315" h="384">
                  <a:moveTo>
                    <a:pt x="0" y="383"/>
                  </a:moveTo>
                  <a:lnTo>
                    <a:pt x="1" y="349"/>
                  </a:lnTo>
                  <a:lnTo>
                    <a:pt x="76" y="349"/>
                  </a:lnTo>
                  <a:lnTo>
                    <a:pt x="76" y="41"/>
                  </a:lnTo>
                  <a:lnTo>
                    <a:pt x="197" y="0"/>
                  </a:lnTo>
                  <a:lnTo>
                    <a:pt x="315" y="42"/>
                  </a:lnTo>
                  <a:lnTo>
                    <a:pt x="315" y="384"/>
                  </a:lnTo>
                  <a:lnTo>
                    <a:pt x="0" y="383"/>
                  </a:lnTo>
                  <a:close/>
                </a:path>
              </a:pathLst>
            </a:custGeom>
            <a:solidFill>
              <a:srgbClr val="FFFFFF"/>
            </a:solidFill>
            <a:ln w="38100" cap="flat" cmpd="sng">
              <a:solidFill>
                <a:srgbClr val="808080"/>
              </a:solidFill>
              <a:prstDash val="solid"/>
              <a:round/>
              <a:headEnd/>
              <a:tailEnd/>
            </a:ln>
          </p:spPr>
          <p:txBody>
            <a:bodyPr/>
            <a:lstStyle/>
            <a:p>
              <a:endParaRPr lang="th-TH"/>
            </a:p>
          </p:txBody>
        </p:sp>
      </p:grpSp>
      <p:grpSp>
        <p:nvGrpSpPr>
          <p:cNvPr id="324614" name="Group 6"/>
          <p:cNvGrpSpPr>
            <a:grpSpLocks/>
          </p:cNvGrpSpPr>
          <p:nvPr/>
        </p:nvGrpSpPr>
        <p:grpSpPr bwMode="auto">
          <a:xfrm>
            <a:off x="7556500" y="1379538"/>
            <a:ext cx="1460500" cy="993775"/>
            <a:chOff x="4760" y="869"/>
            <a:chExt cx="920" cy="626"/>
          </a:xfrm>
        </p:grpSpPr>
        <p:sp>
          <p:nvSpPr>
            <p:cNvPr id="324615" name="Line 7"/>
            <p:cNvSpPr>
              <a:spLocks noChangeShapeType="1"/>
            </p:cNvSpPr>
            <p:nvPr/>
          </p:nvSpPr>
          <p:spPr bwMode="auto">
            <a:xfrm flipH="1">
              <a:off x="5253" y="1200"/>
              <a:ext cx="4" cy="295"/>
            </a:xfrm>
            <a:prstGeom prst="line">
              <a:avLst/>
            </a:prstGeom>
            <a:noFill/>
            <a:ln w="25400">
              <a:solidFill>
                <a:srgbClr val="008000"/>
              </a:solidFill>
              <a:round/>
              <a:headEnd/>
              <a:tailEnd type="arrow" w="med" len="lg"/>
            </a:ln>
          </p:spPr>
          <p:txBody>
            <a:bodyPr/>
            <a:lstStyle/>
            <a:p>
              <a:endParaRPr lang="th-TH"/>
            </a:p>
          </p:txBody>
        </p:sp>
        <p:grpSp>
          <p:nvGrpSpPr>
            <p:cNvPr id="324616" name="Group 8"/>
            <p:cNvGrpSpPr>
              <a:grpSpLocks/>
            </p:cNvGrpSpPr>
            <p:nvPr/>
          </p:nvGrpSpPr>
          <p:grpSpPr bwMode="auto">
            <a:xfrm>
              <a:off x="4760" y="869"/>
              <a:ext cx="920" cy="354"/>
              <a:chOff x="4760" y="869"/>
              <a:chExt cx="920" cy="354"/>
            </a:xfrm>
          </p:grpSpPr>
          <p:sp>
            <p:nvSpPr>
              <p:cNvPr id="324617" name="Freeform 9"/>
              <p:cNvSpPr>
                <a:spLocks/>
              </p:cNvSpPr>
              <p:nvPr/>
            </p:nvSpPr>
            <p:spPr bwMode="auto">
              <a:xfrm>
                <a:off x="4766" y="869"/>
                <a:ext cx="520" cy="354"/>
              </a:xfrm>
              <a:custGeom>
                <a:avLst/>
                <a:gdLst/>
                <a:ahLst/>
                <a:cxnLst>
                  <a:cxn ang="0">
                    <a:pos x="0" y="62"/>
                  </a:cxn>
                  <a:cxn ang="0">
                    <a:pos x="0" y="31"/>
                  </a:cxn>
                  <a:cxn ang="0">
                    <a:pos x="128" y="0"/>
                  </a:cxn>
                  <a:cxn ang="0">
                    <a:pos x="128" y="91"/>
                  </a:cxn>
                  <a:cxn ang="0">
                    <a:pos x="0" y="60"/>
                  </a:cxn>
                </a:cxnLst>
                <a:rect l="0" t="0" r="r" b="b"/>
                <a:pathLst>
                  <a:path w="128" h="91">
                    <a:moveTo>
                      <a:pt x="0" y="62"/>
                    </a:moveTo>
                    <a:lnTo>
                      <a:pt x="0" y="31"/>
                    </a:lnTo>
                    <a:lnTo>
                      <a:pt x="128" y="0"/>
                    </a:lnTo>
                    <a:lnTo>
                      <a:pt x="128" y="91"/>
                    </a:lnTo>
                    <a:lnTo>
                      <a:pt x="0" y="60"/>
                    </a:lnTo>
                  </a:path>
                </a:pathLst>
              </a:custGeom>
              <a:solidFill>
                <a:srgbClr val="C0C0C0"/>
              </a:solidFill>
              <a:ln w="19050" cap="flat" cmpd="sng">
                <a:noFill/>
                <a:prstDash val="solid"/>
                <a:round/>
                <a:headEnd type="none" w="med" len="med"/>
                <a:tailEnd type="none" w="med" len="med"/>
              </a:ln>
              <a:effectLst>
                <a:prstShdw prst="shdw17" dist="17961" dir="2700000">
                  <a:srgbClr val="C0C0C0">
                    <a:gamma/>
                    <a:shade val="60000"/>
                    <a:invGamma/>
                  </a:srgbClr>
                </a:prstShdw>
              </a:effectLst>
            </p:spPr>
            <p:txBody>
              <a:bodyPr/>
              <a:lstStyle/>
              <a:p>
                <a:endParaRPr lang="th-TH"/>
              </a:p>
            </p:txBody>
          </p:sp>
          <p:sp>
            <p:nvSpPr>
              <p:cNvPr id="324618" name="Line 10"/>
              <p:cNvSpPr>
                <a:spLocks noChangeShapeType="1"/>
              </p:cNvSpPr>
              <p:nvPr/>
            </p:nvSpPr>
            <p:spPr bwMode="auto">
              <a:xfrm flipV="1">
                <a:off x="5022" y="935"/>
                <a:ext cx="0" cy="226"/>
              </a:xfrm>
              <a:prstGeom prst="line">
                <a:avLst/>
              </a:prstGeom>
              <a:noFill/>
              <a:ln w="3175">
                <a:solidFill>
                  <a:srgbClr val="C0C0C0"/>
                </a:solidFill>
                <a:round/>
                <a:headEnd/>
                <a:tailEnd/>
              </a:ln>
              <a:effectLst>
                <a:prstShdw prst="shdw17" dist="17961" dir="2700000">
                  <a:srgbClr val="C0C0C0">
                    <a:gamma/>
                    <a:shade val="60000"/>
                    <a:invGamma/>
                  </a:srgbClr>
                </a:prstShdw>
              </a:effectLst>
            </p:spPr>
            <p:txBody>
              <a:bodyPr/>
              <a:lstStyle/>
              <a:p>
                <a:endParaRPr lang="th-TH"/>
              </a:p>
            </p:txBody>
          </p:sp>
          <p:sp>
            <p:nvSpPr>
              <p:cNvPr id="324619" name="Text Box 11"/>
              <p:cNvSpPr txBox="1">
                <a:spLocks noChangeArrowheads="1"/>
              </p:cNvSpPr>
              <p:nvPr/>
            </p:nvSpPr>
            <p:spPr bwMode="auto">
              <a:xfrm>
                <a:off x="4760" y="958"/>
                <a:ext cx="564" cy="164"/>
              </a:xfrm>
              <a:prstGeom prst="rect">
                <a:avLst/>
              </a:prstGeom>
              <a:noFill/>
              <a:ln w="9525">
                <a:noFill/>
                <a:miter lim="800000"/>
                <a:headEnd/>
                <a:tailEnd/>
              </a:ln>
            </p:spPr>
            <p:txBody>
              <a:bodyPr/>
              <a:lstStyle/>
              <a:p>
                <a:r>
                  <a:rPr lang="th-TH" sz="1400">
                    <a:cs typeface="EucrosiaUPC" pitchFamily="18" charset="-34"/>
                  </a:rPr>
                  <a:t>Turbine</a:t>
                </a:r>
              </a:p>
            </p:txBody>
          </p:sp>
          <p:grpSp>
            <p:nvGrpSpPr>
              <p:cNvPr id="324620" name="Group 12"/>
              <p:cNvGrpSpPr>
                <a:grpSpLocks/>
              </p:cNvGrpSpPr>
              <p:nvPr/>
            </p:nvGrpSpPr>
            <p:grpSpPr bwMode="auto">
              <a:xfrm>
                <a:off x="5286" y="888"/>
                <a:ext cx="394" cy="312"/>
                <a:chOff x="528" y="212"/>
                <a:chExt cx="97" cy="80"/>
              </a:xfrm>
            </p:grpSpPr>
            <p:sp>
              <p:nvSpPr>
                <p:cNvPr id="324621" name="Rectangle 13"/>
                <p:cNvSpPr>
                  <a:spLocks noChangeArrowheads="1"/>
                </p:cNvSpPr>
                <p:nvPr/>
              </p:nvSpPr>
              <p:spPr bwMode="auto">
                <a:xfrm>
                  <a:off x="528" y="249"/>
                  <a:ext cx="20" cy="8"/>
                </a:xfrm>
                <a:prstGeom prst="rect">
                  <a:avLst/>
                </a:prstGeom>
                <a:gradFill rotWithShape="1">
                  <a:gsLst>
                    <a:gs pos="0">
                      <a:srgbClr val="969696">
                        <a:gamma/>
                        <a:shade val="89020"/>
                        <a:invGamma/>
                      </a:srgbClr>
                    </a:gs>
                    <a:gs pos="50000">
                      <a:srgbClr val="969696"/>
                    </a:gs>
                    <a:gs pos="100000">
                      <a:srgbClr val="969696">
                        <a:gamma/>
                        <a:shade val="89020"/>
                        <a:invGamma/>
                      </a:srgbClr>
                    </a:gs>
                  </a:gsLst>
                  <a:lin ang="5400000" scaled="1"/>
                </a:gradFill>
                <a:ln w="9525">
                  <a:noFill/>
                  <a:miter lim="800000"/>
                  <a:headEnd/>
                  <a:tailEnd/>
                </a:ln>
              </p:spPr>
              <p:txBody>
                <a:bodyPr/>
                <a:lstStyle/>
                <a:p>
                  <a:endParaRPr lang="th-TH"/>
                </a:p>
              </p:txBody>
            </p:sp>
            <p:grpSp>
              <p:nvGrpSpPr>
                <p:cNvPr id="324622" name="Group 14"/>
                <p:cNvGrpSpPr>
                  <a:grpSpLocks/>
                </p:cNvGrpSpPr>
                <p:nvPr/>
              </p:nvGrpSpPr>
              <p:grpSpPr bwMode="auto">
                <a:xfrm>
                  <a:off x="547" y="212"/>
                  <a:ext cx="78" cy="80"/>
                  <a:chOff x="547" y="212"/>
                  <a:chExt cx="78" cy="80"/>
                </a:xfrm>
              </p:grpSpPr>
              <p:sp>
                <p:nvSpPr>
                  <p:cNvPr id="324623" name="Oval 15"/>
                  <p:cNvSpPr>
                    <a:spLocks noChangeArrowheads="1"/>
                  </p:cNvSpPr>
                  <p:nvPr/>
                </p:nvSpPr>
                <p:spPr bwMode="auto">
                  <a:xfrm>
                    <a:off x="547" y="212"/>
                    <a:ext cx="78" cy="80"/>
                  </a:xfrm>
                  <a:prstGeom prst="ellipse">
                    <a:avLst/>
                  </a:prstGeom>
                  <a:solidFill>
                    <a:srgbClr val="008000"/>
                  </a:solidFill>
                  <a:ln w="9525">
                    <a:noFill/>
                    <a:round/>
                    <a:headEnd/>
                    <a:tailEnd/>
                  </a:ln>
                  <a:effectLst>
                    <a:prstShdw prst="shdw17" dist="17961" dir="2700000">
                      <a:srgbClr val="008000">
                        <a:gamma/>
                        <a:shade val="60000"/>
                        <a:invGamma/>
                      </a:srgbClr>
                    </a:prstShdw>
                  </a:effectLst>
                </p:spPr>
                <p:txBody>
                  <a:bodyPr/>
                  <a:lstStyle/>
                  <a:p>
                    <a:endParaRPr lang="th-TH"/>
                  </a:p>
                </p:txBody>
              </p:sp>
              <p:sp>
                <p:nvSpPr>
                  <p:cNvPr id="324624" name="Freeform 16"/>
                  <p:cNvSpPr>
                    <a:spLocks/>
                  </p:cNvSpPr>
                  <p:nvPr/>
                </p:nvSpPr>
                <p:spPr bwMode="auto">
                  <a:xfrm>
                    <a:off x="561" y="236"/>
                    <a:ext cx="46" cy="28"/>
                  </a:xfrm>
                  <a:custGeom>
                    <a:avLst/>
                    <a:gdLst/>
                    <a:ahLst/>
                    <a:cxnLst>
                      <a:cxn ang="0">
                        <a:pos x="0" y="29"/>
                      </a:cxn>
                      <a:cxn ang="0">
                        <a:pos x="2" y="13"/>
                      </a:cxn>
                      <a:cxn ang="0">
                        <a:pos x="14" y="1"/>
                      </a:cxn>
                      <a:cxn ang="0">
                        <a:pos x="25" y="6"/>
                      </a:cxn>
                      <a:cxn ang="0">
                        <a:pos x="31" y="20"/>
                      </a:cxn>
                      <a:cxn ang="0">
                        <a:pos x="37" y="34"/>
                      </a:cxn>
                      <a:cxn ang="0">
                        <a:pos x="49" y="42"/>
                      </a:cxn>
                      <a:cxn ang="0">
                        <a:pos x="61" y="32"/>
                      </a:cxn>
                      <a:cxn ang="0">
                        <a:pos x="64" y="17"/>
                      </a:cxn>
                    </a:cxnLst>
                    <a:rect l="0" t="0" r="r" b="b"/>
                    <a:pathLst>
                      <a:path w="64" h="42">
                        <a:moveTo>
                          <a:pt x="0" y="29"/>
                        </a:moveTo>
                        <a:cubicBezTo>
                          <a:pt x="0" y="26"/>
                          <a:pt x="0" y="18"/>
                          <a:pt x="2" y="13"/>
                        </a:cubicBezTo>
                        <a:cubicBezTo>
                          <a:pt x="4" y="8"/>
                          <a:pt x="10" y="2"/>
                          <a:pt x="14" y="1"/>
                        </a:cubicBezTo>
                        <a:cubicBezTo>
                          <a:pt x="18" y="0"/>
                          <a:pt x="22" y="3"/>
                          <a:pt x="25" y="6"/>
                        </a:cubicBezTo>
                        <a:cubicBezTo>
                          <a:pt x="28" y="9"/>
                          <a:pt x="29" y="15"/>
                          <a:pt x="31" y="20"/>
                        </a:cubicBezTo>
                        <a:cubicBezTo>
                          <a:pt x="33" y="25"/>
                          <a:pt x="34" y="30"/>
                          <a:pt x="37" y="34"/>
                        </a:cubicBezTo>
                        <a:cubicBezTo>
                          <a:pt x="40" y="38"/>
                          <a:pt x="45" y="42"/>
                          <a:pt x="49" y="42"/>
                        </a:cubicBezTo>
                        <a:cubicBezTo>
                          <a:pt x="53" y="42"/>
                          <a:pt x="58" y="36"/>
                          <a:pt x="61" y="32"/>
                        </a:cubicBezTo>
                        <a:cubicBezTo>
                          <a:pt x="64" y="28"/>
                          <a:pt x="64" y="20"/>
                          <a:pt x="64" y="17"/>
                        </a:cubicBezTo>
                      </a:path>
                    </a:pathLst>
                  </a:custGeom>
                  <a:noFill/>
                  <a:ln w="38100" cap="flat" cmpd="sng">
                    <a:solidFill>
                      <a:srgbClr val="FF0000"/>
                    </a:solidFill>
                    <a:prstDash val="solid"/>
                    <a:round/>
                    <a:headEnd type="none" w="med" len="med"/>
                    <a:tailEnd type="none" w="med" len="med"/>
                  </a:ln>
                  <a:effectLst>
                    <a:prstShdw prst="shdw17" dist="17961" dir="2700000">
                      <a:srgbClr val="FF0000">
                        <a:gamma/>
                        <a:shade val="60000"/>
                        <a:invGamma/>
                      </a:srgbClr>
                    </a:prstShdw>
                  </a:effectLst>
                </p:spPr>
                <p:txBody>
                  <a:bodyPr/>
                  <a:lstStyle/>
                  <a:p>
                    <a:endParaRPr lang="th-TH"/>
                  </a:p>
                </p:txBody>
              </p:sp>
            </p:grpSp>
          </p:grpSp>
        </p:grpSp>
      </p:grpSp>
      <p:grpSp>
        <p:nvGrpSpPr>
          <p:cNvPr id="324625" name="Group 17"/>
          <p:cNvGrpSpPr>
            <a:grpSpLocks/>
          </p:cNvGrpSpPr>
          <p:nvPr/>
        </p:nvGrpSpPr>
        <p:grpSpPr bwMode="auto">
          <a:xfrm>
            <a:off x="344488" y="3870325"/>
            <a:ext cx="4003675" cy="2847975"/>
            <a:chOff x="130" y="2440"/>
            <a:chExt cx="2522" cy="1794"/>
          </a:xfrm>
        </p:grpSpPr>
        <p:sp>
          <p:nvSpPr>
            <p:cNvPr id="324626" name="AutoShape 18"/>
            <p:cNvSpPr>
              <a:spLocks noChangeArrowheads="1"/>
            </p:cNvSpPr>
            <p:nvPr/>
          </p:nvSpPr>
          <p:spPr bwMode="auto">
            <a:xfrm rot="16200000" flipH="1">
              <a:off x="171" y="3211"/>
              <a:ext cx="588" cy="594"/>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gradFill rotWithShape="1">
              <a:gsLst>
                <a:gs pos="0">
                  <a:srgbClr val="969696"/>
                </a:gs>
                <a:gs pos="50000">
                  <a:srgbClr val="969696">
                    <a:gamma/>
                    <a:tint val="72941"/>
                    <a:invGamma/>
                  </a:srgbClr>
                </a:gs>
                <a:gs pos="100000">
                  <a:srgbClr val="969696"/>
                </a:gs>
              </a:gsLst>
              <a:lin ang="0" scaled="1"/>
            </a:gradFill>
            <a:ln w="9525">
              <a:noFill/>
              <a:miter lim="800000"/>
              <a:headEnd/>
              <a:tailEnd/>
            </a:ln>
          </p:spPr>
          <p:txBody>
            <a:bodyPr/>
            <a:lstStyle/>
            <a:p>
              <a:endParaRPr lang="th-TH"/>
            </a:p>
          </p:txBody>
        </p:sp>
        <p:sp>
          <p:nvSpPr>
            <p:cNvPr id="324627" name="AutoShape 19"/>
            <p:cNvSpPr>
              <a:spLocks noChangeArrowheads="1"/>
            </p:cNvSpPr>
            <p:nvPr/>
          </p:nvSpPr>
          <p:spPr bwMode="auto">
            <a:xfrm rot="5400000">
              <a:off x="1347" y="3211"/>
              <a:ext cx="588" cy="594"/>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gradFill rotWithShape="1">
              <a:gsLst>
                <a:gs pos="0">
                  <a:srgbClr val="969696"/>
                </a:gs>
                <a:gs pos="50000">
                  <a:srgbClr val="969696">
                    <a:gamma/>
                    <a:tint val="72941"/>
                    <a:invGamma/>
                  </a:srgbClr>
                </a:gs>
                <a:gs pos="100000">
                  <a:srgbClr val="969696"/>
                </a:gs>
              </a:gsLst>
              <a:lin ang="0" scaled="1"/>
            </a:gradFill>
            <a:ln w="9525">
              <a:noFill/>
              <a:miter lim="800000"/>
              <a:headEnd/>
              <a:tailEnd/>
            </a:ln>
          </p:spPr>
          <p:txBody>
            <a:bodyPr/>
            <a:lstStyle/>
            <a:p>
              <a:endParaRPr lang="th-TH"/>
            </a:p>
          </p:txBody>
        </p:sp>
        <p:sp>
          <p:nvSpPr>
            <p:cNvPr id="324628" name="Rectangle 20"/>
            <p:cNvSpPr>
              <a:spLocks noChangeArrowheads="1"/>
            </p:cNvSpPr>
            <p:nvPr/>
          </p:nvSpPr>
          <p:spPr bwMode="auto">
            <a:xfrm>
              <a:off x="756" y="3484"/>
              <a:ext cx="588" cy="48"/>
            </a:xfrm>
            <a:prstGeom prst="rect">
              <a:avLst/>
            </a:prstGeom>
            <a:gradFill rotWithShape="1">
              <a:gsLst>
                <a:gs pos="0">
                  <a:srgbClr val="969696">
                    <a:gamma/>
                    <a:shade val="89020"/>
                    <a:invGamma/>
                  </a:srgbClr>
                </a:gs>
                <a:gs pos="50000">
                  <a:srgbClr val="969696"/>
                </a:gs>
                <a:gs pos="100000">
                  <a:srgbClr val="969696">
                    <a:gamma/>
                    <a:shade val="89020"/>
                    <a:invGamma/>
                  </a:srgbClr>
                </a:gs>
              </a:gsLst>
              <a:lin ang="5400000" scaled="1"/>
            </a:gradFill>
            <a:ln w="9525">
              <a:noFill/>
              <a:miter lim="800000"/>
              <a:headEnd/>
              <a:tailEnd/>
            </a:ln>
          </p:spPr>
          <p:txBody>
            <a:bodyPr/>
            <a:lstStyle/>
            <a:p>
              <a:endParaRPr lang="th-TH"/>
            </a:p>
          </p:txBody>
        </p:sp>
        <p:sp>
          <p:nvSpPr>
            <p:cNvPr id="324629" name="Rectangle 21"/>
            <p:cNvSpPr>
              <a:spLocks noChangeArrowheads="1"/>
            </p:cNvSpPr>
            <p:nvPr/>
          </p:nvSpPr>
          <p:spPr bwMode="auto">
            <a:xfrm>
              <a:off x="840" y="2800"/>
              <a:ext cx="414" cy="294"/>
            </a:xfrm>
            <a:prstGeom prst="rect">
              <a:avLst/>
            </a:prstGeom>
            <a:gradFill rotWithShape="1">
              <a:gsLst>
                <a:gs pos="0">
                  <a:srgbClr val="969696">
                    <a:gamma/>
                    <a:shade val="89020"/>
                    <a:invGamma/>
                  </a:srgbClr>
                </a:gs>
                <a:gs pos="50000">
                  <a:srgbClr val="969696"/>
                </a:gs>
                <a:gs pos="100000">
                  <a:srgbClr val="969696">
                    <a:gamma/>
                    <a:shade val="89020"/>
                    <a:invGamma/>
                  </a:srgbClr>
                </a:gs>
              </a:gsLst>
              <a:lin ang="5400000" scaled="1"/>
            </a:gradFill>
            <a:ln w="9525">
              <a:noFill/>
              <a:miter lim="800000"/>
              <a:headEnd/>
              <a:tailEnd/>
            </a:ln>
          </p:spPr>
          <p:txBody>
            <a:bodyPr/>
            <a:lstStyle/>
            <a:p>
              <a:endParaRPr lang="th-TH"/>
            </a:p>
          </p:txBody>
        </p:sp>
        <p:sp>
          <p:nvSpPr>
            <p:cNvPr id="324630" name="Line 22"/>
            <p:cNvSpPr>
              <a:spLocks noChangeShapeType="1"/>
            </p:cNvSpPr>
            <p:nvPr/>
          </p:nvSpPr>
          <p:spPr bwMode="auto">
            <a:xfrm flipV="1">
              <a:off x="222" y="3778"/>
              <a:ext cx="0" cy="456"/>
            </a:xfrm>
            <a:prstGeom prst="line">
              <a:avLst/>
            </a:prstGeom>
            <a:noFill/>
            <a:ln w="38100">
              <a:solidFill>
                <a:srgbClr val="0000FF"/>
              </a:solidFill>
              <a:round/>
              <a:headEnd/>
              <a:tailEnd type="triangle" w="med" len="med"/>
            </a:ln>
          </p:spPr>
          <p:txBody>
            <a:bodyPr/>
            <a:lstStyle/>
            <a:p>
              <a:endParaRPr lang="th-TH"/>
            </a:p>
          </p:txBody>
        </p:sp>
        <p:sp>
          <p:nvSpPr>
            <p:cNvPr id="324631" name="Freeform 23"/>
            <p:cNvSpPr>
              <a:spLocks/>
            </p:cNvSpPr>
            <p:nvPr/>
          </p:nvSpPr>
          <p:spPr bwMode="auto">
            <a:xfrm>
              <a:off x="708" y="2986"/>
              <a:ext cx="132" cy="372"/>
            </a:xfrm>
            <a:custGeom>
              <a:avLst/>
              <a:gdLst/>
              <a:ahLst/>
              <a:cxnLst>
                <a:cxn ang="0">
                  <a:pos x="0" y="62"/>
                </a:cxn>
                <a:cxn ang="0">
                  <a:pos x="0" y="1"/>
                </a:cxn>
                <a:cxn ang="0">
                  <a:pos x="22" y="0"/>
                </a:cxn>
              </a:cxnLst>
              <a:rect l="0" t="0" r="r" b="b"/>
              <a:pathLst>
                <a:path w="22" h="62">
                  <a:moveTo>
                    <a:pt x="0" y="62"/>
                  </a:moveTo>
                  <a:lnTo>
                    <a:pt x="0" y="1"/>
                  </a:lnTo>
                  <a:lnTo>
                    <a:pt x="22" y="0"/>
                  </a:lnTo>
                </a:path>
              </a:pathLst>
            </a:custGeom>
            <a:noFill/>
            <a:ln w="38100" cap="flat" cmpd="sng">
              <a:solidFill>
                <a:srgbClr val="0000FF"/>
              </a:solidFill>
              <a:prstDash val="solid"/>
              <a:round/>
              <a:headEnd type="none" w="med" len="med"/>
              <a:tailEnd type="triangle" w="sm" len="med"/>
            </a:ln>
          </p:spPr>
          <p:txBody>
            <a:bodyPr/>
            <a:lstStyle/>
            <a:p>
              <a:endParaRPr lang="th-TH"/>
            </a:p>
          </p:txBody>
        </p:sp>
        <p:sp>
          <p:nvSpPr>
            <p:cNvPr id="324632" name="Freeform 24"/>
            <p:cNvSpPr>
              <a:spLocks/>
            </p:cNvSpPr>
            <p:nvPr/>
          </p:nvSpPr>
          <p:spPr bwMode="auto">
            <a:xfrm>
              <a:off x="1248" y="2944"/>
              <a:ext cx="138" cy="396"/>
            </a:xfrm>
            <a:custGeom>
              <a:avLst/>
              <a:gdLst/>
              <a:ahLst/>
              <a:cxnLst>
                <a:cxn ang="0">
                  <a:pos x="0" y="0"/>
                </a:cxn>
                <a:cxn ang="0">
                  <a:pos x="16" y="0"/>
                </a:cxn>
                <a:cxn ang="0">
                  <a:pos x="16" y="66"/>
                </a:cxn>
              </a:cxnLst>
              <a:rect l="0" t="0" r="r" b="b"/>
              <a:pathLst>
                <a:path w="16" h="66">
                  <a:moveTo>
                    <a:pt x="0" y="0"/>
                  </a:moveTo>
                  <a:lnTo>
                    <a:pt x="16" y="0"/>
                  </a:lnTo>
                  <a:lnTo>
                    <a:pt x="16" y="66"/>
                  </a:lnTo>
                </a:path>
              </a:pathLst>
            </a:custGeom>
            <a:noFill/>
            <a:ln w="38100" cap="flat" cmpd="sng">
              <a:solidFill>
                <a:srgbClr val="FF0000"/>
              </a:solidFill>
              <a:prstDash val="solid"/>
              <a:round/>
              <a:headEnd type="none" w="med" len="med"/>
              <a:tailEnd type="triangle" w="med" len="med"/>
            </a:ln>
          </p:spPr>
          <p:txBody>
            <a:bodyPr/>
            <a:lstStyle/>
            <a:p>
              <a:endParaRPr lang="th-TH"/>
            </a:p>
          </p:txBody>
        </p:sp>
        <p:grpSp>
          <p:nvGrpSpPr>
            <p:cNvPr id="324633" name="Group 25"/>
            <p:cNvGrpSpPr>
              <a:grpSpLocks/>
            </p:cNvGrpSpPr>
            <p:nvPr/>
          </p:nvGrpSpPr>
          <p:grpSpPr bwMode="auto">
            <a:xfrm>
              <a:off x="1938" y="3250"/>
              <a:ext cx="582" cy="480"/>
              <a:chOff x="528" y="212"/>
              <a:chExt cx="97" cy="80"/>
            </a:xfrm>
          </p:grpSpPr>
          <p:sp>
            <p:nvSpPr>
              <p:cNvPr id="324634" name="Rectangle 26"/>
              <p:cNvSpPr>
                <a:spLocks noChangeArrowheads="1"/>
              </p:cNvSpPr>
              <p:nvPr/>
            </p:nvSpPr>
            <p:spPr bwMode="auto">
              <a:xfrm>
                <a:off x="528" y="249"/>
                <a:ext cx="20" cy="8"/>
              </a:xfrm>
              <a:prstGeom prst="rect">
                <a:avLst/>
              </a:prstGeom>
              <a:gradFill rotWithShape="1">
                <a:gsLst>
                  <a:gs pos="0">
                    <a:srgbClr val="969696">
                      <a:gamma/>
                      <a:shade val="89020"/>
                      <a:invGamma/>
                    </a:srgbClr>
                  </a:gs>
                  <a:gs pos="50000">
                    <a:srgbClr val="969696"/>
                  </a:gs>
                  <a:gs pos="100000">
                    <a:srgbClr val="969696">
                      <a:gamma/>
                      <a:shade val="89020"/>
                      <a:invGamma/>
                    </a:srgbClr>
                  </a:gs>
                </a:gsLst>
                <a:lin ang="5400000" scaled="1"/>
              </a:gradFill>
              <a:ln w="9525">
                <a:noFill/>
                <a:miter lim="800000"/>
                <a:headEnd/>
                <a:tailEnd/>
              </a:ln>
            </p:spPr>
            <p:txBody>
              <a:bodyPr/>
              <a:lstStyle/>
              <a:p>
                <a:endParaRPr lang="th-TH"/>
              </a:p>
            </p:txBody>
          </p:sp>
          <p:grpSp>
            <p:nvGrpSpPr>
              <p:cNvPr id="324635" name="Group 27"/>
              <p:cNvGrpSpPr>
                <a:grpSpLocks/>
              </p:cNvGrpSpPr>
              <p:nvPr/>
            </p:nvGrpSpPr>
            <p:grpSpPr bwMode="auto">
              <a:xfrm>
                <a:off x="547" y="212"/>
                <a:ext cx="78" cy="80"/>
                <a:chOff x="547" y="212"/>
                <a:chExt cx="78" cy="80"/>
              </a:xfrm>
            </p:grpSpPr>
            <p:sp>
              <p:nvSpPr>
                <p:cNvPr id="324636" name="Oval 28"/>
                <p:cNvSpPr>
                  <a:spLocks noChangeArrowheads="1"/>
                </p:cNvSpPr>
                <p:nvPr/>
              </p:nvSpPr>
              <p:spPr bwMode="auto">
                <a:xfrm>
                  <a:off x="547" y="212"/>
                  <a:ext cx="78" cy="80"/>
                </a:xfrm>
                <a:prstGeom prst="ellipse">
                  <a:avLst/>
                </a:prstGeom>
                <a:solidFill>
                  <a:srgbClr val="008000"/>
                </a:solidFill>
                <a:ln w="9525">
                  <a:noFill/>
                  <a:round/>
                  <a:headEnd/>
                  <a:tailEnd/>
                </a:ln>
                <a:effectLst>
                  <a:prstShdw prst="shdw17" dist="17961" dir="2700000">
                    <a:srgbClr val="008000">
                      <a:gamma/>
                      <a:shade val="60000"/>
                      <a:invGamma/>
                    </a:srgbClr>
                  </a:prstShdw>
                </a:effectLst>
              </p:spPr>
              <p:txBody>
                <a:bodyPr/>
                <a:lstStyle/>
                <a:p>
                  <a:endParaRPr lang="th-TH"/>
                </a:p>
              </p:txBody>
            </p:sp>
            <p:sp>
              <p:nvSpPr>
                <p:cNvPr id="324637" name="Freeform 29"/>
                <p:cNvSpPr>
                  <a:spLocks/>
                </p:cNvSpPr>
                <p:nvPr/>
              </p:nvSpPr>
              <p:spPr bwMode="auto">
                <a:xfrm>
                  <a:off x="561" y="236"/>
                  <a:ext cx="46" cy="28"/>
                </a:xfrm>
                <a:custGeom>
                  <a:avLst/>
                  <a:gdLst/>
                  <a:ahLst/>
                  <a:cxnLst>
                    <a:cxn ang="0">
                      <a:pos x="0" y="29"/>
                    </a:cxn>
                    <a:cxn ang="0">
                      <a:pos x="2" y="13"/>
                    </a:cxn>
                    <a:cxn ang="0">
                      <a:pos x="14" y="1"/>
                    </a:cxn>
                    <a:cxn ang="0">
                      <a:pos x="25" y="6"/>
                    </a:cxn>
                    <a:cxn ang="0">
                      <a:pos x="31" y="20"/>
                    </a:cxn>
                    <a:cxn ang="0">
                      <a:pos x="37" y="34"/>
                    </a:cxn>
                    <a:cxn ang="0">
                      <a:pos x="49" y="42"/>
                    </a:cxn>
                    <a:cxn ang="0">
                      <a:pos x="61" y="32"/>
                    </a:cxn>
                    <a:cxn ang="0">
                      <a:pos x="64" y="17"/>
                    </a:cxn>
                  </a:cxnLst>
                  <a:rect l="0" t="0" r="r" b="b"/>
                  <a:pathLst>
                    <a:path w="64" h="42">
                      <a:moveTo>
                        <a:pt x="0" y="29"/>
                      </a:moveTo>
                      <a:cubicBezTo>
                        <a:pt x="0" y="26"/>
                        <a:pt x="0" y="18"/>
                        <a:pt x="2" y="13"/>
                      </a:cubicBezTo>
                      <a:cubicBezTo>
                        <a:pt x="4" y="8"/>
                        <a:pt x="10" y="2"/>
                        <a:pt x="14" y="1"/>
                      </a:cubicBezTo>
                      <a:cubicBezTo>
                        <a:pt x="18" y="0"/>
                        <a:pt x="22" y="3"/>
                        <a:pt x="25" y="6"/>
                      </a:cubicBezTo>
                      <a:cubicBezTo>
                        <a:pt x="28" y="9"/>
                        <a:pt x="29" y="15"/>
                        <a:pt x="31" y="20"/>
                      </a:cubicBezTo>
                      <a:cubicBezTo>
                        <a:pt x="33" y="25"/>
                        <a:pt x="34" y="30"/>
                        <a:pt x="37" y="34"/>
                      </a:cubicBezTo>
                      <a:cubicBezTo>
                        <a:pt x="40" y="38"/>
                        <a:pt x="45" y="42"/>
                        <a:pt x="49" y="42"/>
                      </a:cubicBezTo>
                      <a:cubicBezTo>
                        <a:pt x="53" y="42"/>
                        <a:pt x="58" y="36"/>
                        <a:pt x="61" y="32"/>
                      </a:cubicBezTo>
                      <a:cubicBezTo>
                        <a:pt x="64" y="28"/>
                        <a:pt x="64" y="20"/>
                        <a:pt x="64" y="17"/>
                      </a:cubicBezTo>
                    </a:path>
                  </a:pathLst>
                </a:custGeom>
                <a:noFill/>
                <a:ln w="38100" cap="flat" cmpd="sng">
                  <a:solidFill>
                    <a:srgbClr val="FF0000"/>
                  </a:solidFill>
                  <a:prstDash val="solid"/>
                  <a:round/>
                  <a:headEnd type="none" w="med" len="med"/>
                  <a:tailEnd type="none" w="med" len="med"/>
                </a:ln>
                <a:effectLst>
                  <a:prstShdw prst="shdw17" dist="17961" dir="2700000">
                    <a:srgbClr val="FF0000">
                      <a:gamma/>
                      <a:shade val="60000"/>
                      <a:invGamma/>
                    </a:srgbClr>
                  </a:prstShdw>
                </a:effectLst>
              </p:spPr>
              <p:txBody>
                <a:bodyPr/>
                <a:lstStyle/>
                <a:p>
                  <a:endParaRPr lang="th-TH"/>
                </a:p>
              </p:txBody>
            </p:sp>
          </p:grpSp>
        </p:grpSp>
        <p:sp>
          <p:nvSpPr>
            <p:cNvPr id="324638" name="Line 30"/>
            <p:cNvSpPr>
              <a:spLocks noChangeShapeType="1"/>
            </p:cNvSpPr>
            <p:nvPr/>
          </p:nvSpPr>
          <p:spPr bwMode="auto">
            <a:xfrm>
              <a:off x="306" y="2866"/>
              <a:ext cx="534" cy="0"/>
            </a:xfrm>
            <a:prstGeom prst="line">
              <a:avLst/>
            </a:prstGeom>
            <a:noFill/>
            <a:ln w="9525">
              <a:noFill/>
              <a:round/>
              <a:headEnd/>
              <a:tailEnd type="triangle" w="med" len="med"/>
            </a:ln>
          </p:spPr>
          <p:txBody>
            <a:bodyPr/>
            <a:lstStyle/>
            <a:p>
              <a:endParaRPr lang="th-TH"/>
            </a:p>
          </p:txBody>
        </p:sp>
        <p:sp>
          <p:nvSpPr>
            <p:cNvPr id="324639" name="Line 31"/>
            <p:cNvSpPr>
              <a:spLocks noChangeShapeType="1"/>
            </p:cNvSpPr>
            <p:nvPr/>
          </p:nvSpPr>
          <p:spPr bwMode="auto">
            <a:xfrm>
              <a:off x="750" y="2566"/>
              <a:ext cx="210" cy="234"/>
            </a:xfrm>
            <a:prstGeom prst="line">
              <a:avLst/>
            </a:prstGeom>
            <a:noFill/>
            <a:ln w="9525">
              <a:solidFill>
                <a:srgbClr val="008000"/>
              </a:solidFill>
              <a:round/>
              <a:headEnd/>
              <a:tailEnd type="triangle" w="med" len="med"/>
            </a:ln>
          </p:spPr>
          <p:txBody>
            <a:bodyPr/>
            <a:lstStyle/>
            <a:p>
              <a:endParaRPr lang="th-TH"/>
            </a:p>
          </p:txBody>
        </p:sp>
        <p:sp>
          <p:nvSpPr>
            <p:cNvPr id="324640" name="Text Box 32"/>
            <p:cNvSpPr txBox="1">
              <a:spLocks noChangeArrowheads="1"/>
            </p:cNvSpPr>
            <p:nvPr/>
          </p:nvSpPr>
          <p:spPr bwMode="auto">
            <a:xfrm>
              <a:off x="822" y="2500"/>
              <a:ext cx="480" cy="204"/>
            </a:xfrm>
            <a:prstGeom prst="rect">
              <a:avLst/>
            </a:prstGeom>
            <a:noFill/>
            <a:ln w="9525">
              <a:noFill/>
              <a:miter lim="800000"/>
              <a:headEnd/>
              <a:tailEnd/>
            </a:ln>
          </p:spPr>
          <p:txBody>
            <a:bodyPr/>
            <a:lstStyle/>
            <a:p>
              <a:r>
                <a:rPr lang="th-TH" sz="1200">
                  <a:cs typeface="EucrosiaUPC" pitchFamily="18" charset="-34"/>
                </a:rPr>
                <a:t>Fuel</a:t>
              </a:r>
            </a:p>
          </p:txBody>
        </p:sp>
        <p:sp>
          <p:nvSpPr>
            <p:cNvPr id="324641" name="Text Box 33"/>
            <p:cNvSpPr txBox="1">
              <a:spLocks noChangeArrowheads="1"/>
            </p:cNvSpPr>
            <p:nvPr/>
          </p:nvSpPr>
          <p:spPr bwMode="auto">
            <a:xfrm>
              <a:off x="2172" y="3754"/>
              <a:ext cx="480" cy="204"/>
            </a:xfrm>
            <a:prstGeom prst="rect">
              <a:avLst/>
            </a:prstGeom>
            <a:noFill/>
            <a:ln w="9525">
              <a:noFill/>
              <a:miter lim="800000"/>
              <a:headEnd/>
              <a:tailEnd/>
            </a:ln>
          </p:spPr>
          <p:txBody>
            <a:bodyPr/>
            <a:lstStyle/>
            <a:p>
              <a:r>
                <a:rPr lang="th-TH" sz="1200">
                  <a:cs typeface="EucrosiaUPC" pitchFamily="18" charset="-34"/>
                </a:rPr>
                <a:t>Load</a:t>
              </a:r>
            </a:p>
          </p:txBody>
        </p:sp>
        <p:sp>
          <p:nvSpPr>
            <p:cNvPr id="324642" name="Text Box 34"/>
            <p:cNvSpPr txBox="1">
              <a:spLocks noChangeArrowheads="1"/>
            </p:cNvSpPr>
            <p:nvPr/>
          </p:nvSpPr>
          <p:spPr bwMode="auto">
            <a:xfrm>
              <a:off x="1368" y="2548"/>
              <a:ext cx="480" cy="204"/>
            </a:xfrm>
            <a:prstGeom prst="rect">
              <a:avLst/>
            </a:prstGeom>
            <a:noFill/>
            <a:ln w="9525">
              <a:noFill/>
              <a:miter lim="800000"/>
              <a:headEnd/>
              <a:tailEnd/>
            </a:ln>
          </p:spPr>
          <p:txBody>
            <a:bodyPr/>
            <a:lstStyle/>
            <a:p>
              <a:r>
                <a:rPr lang="th-TH" sz="1200">
                  <a:cs typeface="EucrosiaUPC" pitchFamily="18" charset="-34"/>
                </a:rPr>
                <a:t>Exhaust</a:t>
              </a:r>
            </a:p>
          </p:txBody>
        </p:sp>
        <p:sp>
          <p:nvSpPr>
            <p:cNvPr id="324643" name="Text Box 35"/>
            <p:cNvSpPr txBox="1">
              <a:spLocks noChangeArrowheads="1"/>
            </p:cNvSpPr>
            <p:nvPr/>
          </p:nvSpPr>
          <p:spPr bwMode="auto">
            <a:xfrm>
              <a:off x="240" y="2674"/>
              <a:ext cx="480" cy="204"/>
            </a:xfrm>
            <a:prstGeom prst="rect">
              <a:avLst/>
            </a:prstGeom>
            <a:noFill/>
            <a:ln w="9525">
              <a:noFill/>
              <a:miter lim="800000"/>
              <a:headEnd/>
              <a:tailEnd/>
            </a:ln>
          </p:spPr>
          <p:txBody>
            <a:bodyPr/>
            <a:lstStyle/>
            <a:p>
              <a:endParaRPr lang="th-TH" sz="1200">
                <a:cs typeface="EucrosiaUPC" pitchFamily="18" charset="-34"/>
              </a:endParaRPr>
            </a:p>
          </p:txBody>
        </p:sp>
        <p:sp>
          <p:nvSpPr>
            <p:cNvPr id="324644" name="Text Box 36"/>
            <p:cNvSpPr txBox="1">
              <a:spLocks noChangeArrowheads="1"/>
            </p:cNvSpPr>
            <p:nvPr/>
          </p:nvSpPr>
          <p:spPr bwMode="auto">
            <a:xfrm>
              <a:off x="282" y="3994"/>
              <a:ext cx="480" cy="204"/>
            </a:xfrm>
            <a:prstGeom prst="rect">
              <a:avLst/>
            </a:prstGeom>
            <a:noFill/>
            <a:ln w="9525">
              <a:noFill/>
              <a:miter lim="800000"/>
              <a:headEnd/>
              <a:tailEnd/>
            </a:ln>
          </p:spPr>
          <p:txBody>
            <a:bodyPr/>
            <a:lstStyle/>
            <a:p>
              <a:r>
                <a:rPr lang="th-TH" sz="1200">
                  <a:cs typeface="EucrosiaUPC" pitchFamily="18" charset="-34"/>
                </a:rPr>
                <a:t>Air</a:t>
              </a:r>
            </a:p>
          </p:txBody>
        </p:sp>
        <p:sp>
          <p:nvSpPr>
            <p:cNvPr id="324645" name="Text Box 37"/>
            <p:cNvSpPr txBox="1">
              <a:spLocks noChangeArrowheads="1"/>
            </p:cNvSpPr>
            <p:nvPr/>
          </p:nvSpPr>
          <p:spPr bwMode="auto">
            <a:xfrm>
              <a:off x="130" y="3352"/>
              <a:ext cx="684" cy="322"/>
            </a:xfrm>
            <a:prstGeom prst="rect">
              <a:avLst/>
            </a:prstGeom>
            <a:noFill/>
            <a:ln w="9525">
              <a:noFill/>
              <a:miter lim="800000"/>
              <a:headEnd/>
              <a:tailEnd/>
            </a:ln>
          </p:spPr>
          <p:txBody>
            <a:bodyPr/>
            <a:lstStyle/>
            <a:p>
              <a:pPr algn="ctr"/>
              <a:r>
                <a:rPr lang="th-TH" sz="1200">
                  <a:cs typeface="EucrosiaUPC" pitchFamily="18" charset="-34"/>
                </a:rPr>
                <a:t>Air Compressor</a:t>
              </a:r>
            </a:p>
          </p:txBody>
        </p:sp>
        <p:sp>
          <p:nvSpPr>
            <p:cNvPr id="324646" name="Text Box 38"/>
            <p:cNvSpPr txBox="1">
              <a:spLocks noChangeArrowheads="1"/>
            </p:cNvSpPr>
            <p:nvPr/>
          </p:nvSpPr>
          <p:spPr bwMode="auto">
            <a:xfrm>
              <a:off x="1388" y="3372"/>
              <a:ext cx="552" cy="302"/>
            </a:xfrm>
            <a:prstGeom prst="rect">
              <a:avLst/>
            </a:prstGeom>
            <a:noFill/>
            <a:ln w="9525">
              <a:noFill/>
              <a:miter lim="800000"/>
              <a:headEnd/>
              <a:tailEnd/>
            </a:ln>
          </p:spPr>
          <p:txBody>
            <a:bodyPr/>
            <a:lstStyle/>
            <a:p>
              <a:pPr algn="ctr"/>
              <a:r>
                <a:rPr lang="th-TH" sz="1200">
                  <a:cs typeface="EucrosiaUPC" pitchFamily="18" charset="-34"/>
                </a:rPr>
                <a:t>Gas Turbine</a:t>
              </a:r>
            </a:p>
          </p:txBody>
        </p:sp>
        <p:sp>
          <p:nvSpPr>
            <p:cNvPr id="324647" name="Text Box 39"/>
            <p:cNvSpPr txBox="1">
              <a:spLocks noChangeArrowheads="1"/>
            </p:cNvSpPr>
            <p:nvPr/>
          </p:nvSpPr>
          <p:spPr bwMode="auto">
            <a:xfrm>
              <a:off x="730" y="3104"/>
              <a:ext cx="648" cy="324"/>
            </a:xfrm>
            <a:prstGeom prst="rect">
              <a:avLst/>
            </a:prstGeom>
            <a:noFill/>
            <a:ln w="9525">
              <a:noFill/>
              <a:miter lim="800000"/>
              <a:headEnd/>
              <a:tailEnd/>
            </a:ln>
          </p:spPr>
          <p:txBody>
            <a:bodyPr tIns="0" bIns="0"/>
            <a:lstStyle/>
            <a:p>
              <a:pPr algn="ctr"/>
              <a:r>
                <a:rPr lang="th-TH" sz="1200">
                  <a:cs typeface="EucrosiaUPC" pitchFamily="18" charset="-34"/>
                </a:rPr>
                <a:t>Combustion Chamber</a:t>
              </a:r>
            </a:p>
          </p:txBody>
        </p:sp>
        <p:sp>
          <p:nvSpPr>
            <p:cNvPr id="324648" name="Freeform 40"/>
            <p:cNvSpPr>
              <a:spLocks/>
            </p:cNvSpPr>
            <p:nvPr/>
          </p:nvSpPr>
          <p:spPr bwMode="auto">
            <a:xfrm>
              <a:off x="1880" y="2440"/>
              <a:ext cx="208" cy="792"/>
            </a:xfrm>
            <a:custGeom>
              <a:avLst/>
              <a:gdLst/>
              <a:ahLst/>
              <a:cxnLst>
                <a:cxn ang="0">
                  <a:pos x="0" y="792"/>
                </a:cxn>
                <a:cxn ang="0">
                  <a:pos x="0" y="8"/>
                </a:cxn>
                <a:cxn ang="0">
                  <a:pos x="208" y="0"/>
                </a:cxn>
              </a:cxnLst>
              <a:rect l="0" t="0" r="r" b="b"/>
              <a:pathLst>
                <a:path w="208" h="792">
                  <a:moveTo>
                    <a:pt x="0" y="792"/>
                  </a:moveTo>
                  <a:lnTo>
                    <a:pt x="0" y="8"/>
                  </a:lnTo>
                  <a:lnTo>
                    <a:pt x="208" y="0"/>
                  </a:lnTo>
                </a:path>
              </a:pathLst>
            </a:custGeom>
            <a:noFill/>
            <a:ln w="31750">
              <a:solidFill>
                <a:srgbClr val="FF0000"/>
              </a:solidFill>
              <a:round/>
              <a:headEnd/>
              <a:tailEnd type="arrow" w="med" len="lg"/>
            </a:ln>
            <a:effectLst/>
          </p:spPr>
          <p:txBody>
            <a:bodyPr/>
            <a:lstStyle/>
            <a:p>
              <a:endParaRPr lang="th-TH"/>
            </a:p>
          </p:txBody>
        </p:sp>
      </p:grpSp>
      <p:sp>
        <p:nvSpPr>
          <p:cNvPr id="324650" name="Freeform 42"/>
          <p:cNvSpPr>
            <a:spLocks/>
          </p:cNvSpPr>
          <p:nvPr/>
        </p:nvSpPr>
        <p:spPr bwMode="auto">
          <a:xfrm>
            <a:off x="5346700" y="1216025"/>
            <a:ext cx="2260600" cy="2235200"/>
          </a:xfrm>
          <a:custGeom>
            <a:avLst/>
            <a:gdLst/>
            <a:ahLst/>
            <a:cxnLst>
              <a:cxn ang="0">
                <a:pos x="977" y="1408"/>
              </a:cxn>
              <a:cxn ang="0">
                <a:pos x="40" y="1406"/>
              </a:cxn>
              <a:cxn ang="0">
                <a:pos x="222" y="1184"/>
              </a:cxn>
              <a:cxn ang="0">
                <a:pos x="13" y="984"/>
              </a:cxn>
              <a:cxn ang="0">
                <a:pos x="222" y="760"/>
              </a:cxn>
              <a:cxn ang="0">
                <a:pos x="0" y="592"/>
              </a:cxn>
              <a:cxn ang="0">
                <a:pos x="228" y="400"/>
              </a:cxn>
              <a:cxn ang="0">
                <a:pos x="0" y="224"/>
              </a:cxn>
              <a:cxn ang="0">
                <a:pos x="168" y="104"/>
              </a:cxn>
              <a:cxn ang="0">
                <a:pos x="168" y="8"/>
              </a:cxn>
              <a:cxn ang="0">
                <a:pos x="1424" y="0"/>
              </a:cxn>
              <a:cxn ang="0">
                <a:pos x="1424" y="232"/>
              </a:cxn>
            </a:cxnLst>
            <a:rect l="0" t="0" r="r" b="b"/>
            <a:pathLst>
              <a:path w="1424" h="1408">
                <a:moveTo>
                  <a:pt x="977" y="1408"/>
                </a:moveTo>
                <a:lnTo>
                  <a:pt x="40" y="1406"/>
                </a:lnTo>
                <a:lnTo>
                  <a:pt x="222" y="1184"/>
                </a:lnTo>
                <a:lnTo>
                  <a:pt x="13" y="984"/>
                </a:lnTo>
                <a:lnTo>
                  <a:pt x="222" y="760"/>
                </a:lnTo>
                <a:lnTo>
                  <a:pt x="0" y="592"/>
                </a:lnTo>
                <a:lnTo>
                  <a:pt x="228" y="400"/>
                </a:lnTo>
                <a:lnTo>
                  <a:pt x="0" y="224"/>
                </a:lnTo>
                <a:lnTo>
                  <a:pt x="168" y="104"/>
                </a:lnTo>
                <a:lnTo>
                  <a:pt x="168" y="8"/>
                </a:lnTo>
                <a:lnTo>
                  <a:pt x="1424" y="0"/>
                </a:lnTo>
                <a:lnTo>
                  <a:pt x="1424" y="232"/>
                </a:lnTo>
              </a:path>
            </a:pathLst>
          </a:custGeom>
          <a:noFill/>
          <a:ln w="25400">
            <a:solidFill>
              <a:srgbClr val="000080"/>
            </a:solidFill>
            <a:round/>
            <a:headEnd/>
            <a:tailEnd type="arrow" w="med" len="lg"/>
          </a:ln>
          <a:effectLst/>
        </p:spPr>
        <p:txBody>
          <a:bodyPr/>
          <a:lstStyle/>
          <a:p>
            <a:endParaRPr lang="th-TH"/>
          </a:p>
        </p:txBody>
      </p:sp>
      <p:grpSp>
        <p:nvGrpSpPr>
          <p:cNvPr id="324651" name="Group 43"/>
          <p:cNvGrpSpPr>
            <a:grpSpLocks/>
          </p:cNvGrpSpPr>
          <p:nvPr/>
        </p:nvGrpSpPr>
        <p:grpSpPr bwMode="auto">
          <a:xfrm>
            <a:off x="6664325" y="2366963"/>
            <a:ext cx="2308225" cy="1403350"/>
            <a:chOff x="4198" y="1491"/>
            <a:chExt cx="1454" cy="884"/>
          </a:xfrm>
        </p:grpSpPr>
        <p:sp>
          <p:nvSpPr>
            <p:cNvPr id="324652" name="Oval 44"/>
            <p:cNvSpPr>
              <a:spLocks noChangeArrowheads="1"/>
            </p:cNvSpPr>
            <p:nvPr/>
          </p:nvSpPr>
          <p:spPr bwMode="auto">
            <a:xfrm>
              <a:off x="4198" y="2147"/>
              <a:ext cx="229" cy="228"/>
            </a:xfrm>
            <a:prstGeom prst="ellipse">
              <a:avLst/>
            </a:prstGeom>
            <a:solidFill>
              <a:srgbClr val="969696"/>
            </a:solidFill>
            <a:ln w="9525">
              <a:solidFill>
                <a:srgbClr val="000000"/>
              </a:solidFill>
              <a:round/>
              <a:headEnd/>
              <a:tailEnd/>
            </a:ln>
          </p:spPr>
          <p:txBody>
            <a:bodyPr/>
            <a:lstStyle/>
            <a:p>
              <a:endParaRPr lang="th-TH"/>
            </a:p>
          </p:txBody>
        </p:sp>
        <p:grpSp>
          <p:nvGrpSpPr>
            <p:cNvPr id="324653" name="Group 45"/>
            <p:cNvGrpSpPr>
              <a:grpSpLocks/>
            </p:cNvGrpSpPr>
            <p:nvPr/>
          </p:nvGrpSpPr>
          <p:grpSpPr bwMode="auto">
            <a:xfrm>
              <a:off x="4404" y="1491"/>
              <a:ext cx="1248" cy="801"/>
              <a:chOff x="4404" y="1491"/>
              <a:chExt cx="1248" cy="801"/>
            </a:xfrm>
          </p:grpSpPr>
          <p:sp>
            <p:nvSpPr>
              <p:cNvPr id="324654" name="Oval 46"/>
              <p:cNvSpPr>
                <a:spLocks noChangeArrowheads="1"/>
              </p:cNvSpPr>
              <p:nvPr/>
            </p:nvSpPr>
            <p:spPr bwMode="auto">
              <a:xfrm>
                <a:off x="4945" y="1491"/>
                <a:ext cx="625" cy="549"/>
              </a:xfrm>
              <a:prstGeom prst="ellipse">
                <a:avLst/>
              </a:prstGeom>
              <a:solidFill>
                <a:srgbClr val="CCFFFF"/>
              </a:solidFill>
              <a:ln w="9525">
                <a:noFill/>
                <a:round/>
                <a:headEnd/>
                <a:tailEnd/>
              </a:ln>
              <a:effectLst>
                <a:prstShdw prst="shdw17" dist="17961" dir="2700000">
                  <a:srgbClr val="CCFFFF">
                    <a:gamma/>
                    <a:shade val="60000"/>
                    <a:invGamma/>
                  </a:srgbClr>
                </a:prstShdw>
              </a:effectLst>
            </p:spPr>
            <p:txBody>
              <a:bodyPr/>
              <a:lstStyle/>
              <a:p>
                <a:endParaRPr lang="th-TH"/>
              </a:p>
            </p:txBody>
          </p:sp>
          <p:sp>
            <p:nvSpPr>
              <p:cNvPr id="324655" name="Text Box 47"/>
              <p:cNvSpPr txBox="1">
                <a:spLocks noChangeArrowheads="1"/>
              </p:cNvSpPr>
              <p:nvPr/>
            </p:nvSpPr>
            <p:spPr bwMode="auto">
              <a:xfrm>
                <a:off x="4888" y="1665"/>
                <a:ext cx="764" cy="324"/>
              </a:xfrm>
              <a:prstGeom prst="rect">
                <a:avLst/>
              </a:prstGeom>
              <a:noFill/>
              <a:ln w="9525">
                <a:noFill/>
                <a:miter lim="800000"/>
                <a:headEnd/>
                <a:tailEnd/>
              </a:ln>
            </p:spPr>
            <p:txBody>
              <a:bodyPr/>
              <a:lstStyle/>
              <a:p>
                <a:r>
                  <a:rPr lang="th-TH" sz="1400">
                    <a:cs typeface="EucrosiaUPC" pitchFamily="18" charset="-34"/>
                  </a:rPr>
                  <a:t>Condenser</a:t>
                </a:r>
              </a:p>
            </p:txBody>
          </p:sp>
          <p:sp>
            <p:nvSpPr>
              <p:cNvPr id="324656" name="Freeform 48"/>
              <p:cNvSpPr>
                <a:spLocks/>
              </p:cNvSpPr>
              <p:nvPr/>
            </p:nvSpPr>
            <p:spPr bwMode="auto">
              <a:xfrm>
                <a:off x="4404" y="2040"/>
                <a:ext cx="878" cy="252"/>
              </a:xfrm>
              <a:custGeom>
                <a:avLst/>
                <a:gdLst/>
                <a:ahLst/>
                <a:cxnLst>
                  <a:cxn ang="0">
                    <a:pos x="878" y="0"/>
                  </a:cxn>
                  <a:cxn ang="0">
                    <a:pos x="876" y="252"/>
                  </a:cxn>
                  <a:cxn ang="0">
                    <a:pos x="0" y="250"/>
                  </a:cxn>
                </a:cxnLst>
                <a:rect l="0" t="0" r="r" b="b"/>
                <a:pathLst>
                  <a:path w="878" h="252">
                    <a:moveTo>
                      <a:pt x="878" y="0"/>
                    </a:moveTo>
                    <a:lnTo>
                      <a:pt x="876" y="252"/>
                    </a:lnTo>
                    <a:lnTo>
                      <a:pt x="0" y="250"/>
                    </a:lnTo>
                  </a:path>
                </a:pathLst>
              </a:custGeom>
              <a:noFill/>
              <a:ln w="25400">
                <a:solidFill>
                  <a:srgbClr val="008000"/>
                </a:solidFill>
                <a:round/>
                <a:headEnd/>
                <a:tailEnd type="arrow" w="med" len="lg"/>
              </a:ln>
              <a:effectLst/>
            </p:spPr>
            <p:txBody>
              <a:bodyPr/>
              <a:lstStyle/>
              <a:p>
                <a:endParaRPr lang="th-TH"/>
              </a:p>
            </p:txBody>
          </p:sp>
        </p:grpSp>
      </p:grpSp>
      <p:sp>
        <p:nvSpPr>
          <p:cNvPr id="324658" name="Rectangle 50"/>
          <p:cNvSpPr>
            <a:spLocks noChangeArrowheads="1"/>
          </p:cNvSpPr>
          <p:nvPr/>
        </p:nvSpPr>
        <p:spPr bwMode="auto">
          <a:xfrm>
            <a:off x="428625" y="492125"/>
            <a:ext cx="3033713" cy="1041400"/>
          </a:xfrm>
          <a:prstGeom prst="rect">
            <a:avLst/>
          </a:prstGeom>
          <a:noFill/>
          <a:ln w="9525">
            <a:noFill/>
            <a:miter lim="800000"/>
            <a:headEnd/>
            <a:tailEnd/>
          </a:ln>
          <a:effectLst/>
        </p:spPr>
        <p:txBody>
          <a:bodyPr anchor="ctr"/>
          <a:lstStyle/>
          <a:p>
            <a:r>
              <a:rPr lang="en-US" sz="1900" i="1">
                <a:solidFill>
                  <a:srgbClr val="000066"/>
                </a:solidFill>
                <a:effectLst>
                  <a:outerShdw blurRad="38100" dist="38100" dir="2700000" algn="tl">
                    <a:srgbClr val="C0C0C0"/>
                  </a:outerShdw>
                </a:effectLst>
                <a:latin typeface="Arial Black" pitchFamily="34" charset="0"/>
              </a:rPr>
              <a:t>Combined Cycle</a:t>
            </a:r>
            <a:endParaRPr lang="th-TH" sz="1900" i="1">
              <a:solidFill>
                <a:srgbClr val="000066"/>
              </a:solidFill>
              <a:effectLst>
                <a:outerShdw blurRad="38100" dist="38100" dir="2700000" algn="tl">
                  <a:srgbClr val="C0C0C0"/>
                </a:outerShdw>
              </a:effectLst>
              <a:latin typeface="Arial Black" pitchFamily="34" charset="0"/>
            </a:endParaRPr>
          </a:p>
        </p:txBody>
      </p:sp>
      <p:sp>
        <p:nvSpPr>
          <p:cNvPr id="324659" name="Freeform 51"/>
          <p:cNvSpPr>
            <a:spLocks/>
          </p:cNvSpPr>
          <p:nvPr/>
        </p:nvSpPr>
        <p:spPr bwMode="auto">
          <a:xfrm>
            <a:off x="3297238" y="361950"/>
            <a:ext cx="1892300" cy="3527425"/>
          </a:xfrm>
          <a:custGeom>
            <a:avLst/>
            <a:gdLst/>
            <a:ahLst/>
            <a:cxnLst>
              <a:cxn ang="0">
                <a:pos x="0" y="2213"/>
              </a:cxn>
              <a:cxn ang="0">
                <a:pos x="163" y="2212"/>
              </a:cxn>
              <a:cxn ang="0">
                <a:pos x="840" y="2152"/>
              </a:cxn>
              <a:cxn ang="0">
                <a:pos x="1184" y="1976"/>
              </a:cxn>
              <a:cxn ang="0">
                <a:pos x="792" y="1588"/>
              </a:cxn>
              <a:cxn ang="0">
                <a:pos x="1088" y="1296"/>
              </a:cxn>
              <a:cxn ang="0">
                <a:pos x="880" y="1072"/>
              </a:cxn>
              <a:cxn ang="0">
                <a:pos x="736" y="808"/>
              </a:cxn>
              <a:cxn ang="0">
                <a:pos x="728" y="0"/>
              </a:cxn>
            </a:cxnLst>
            <a:rect l="0" t="0" r="r" b="b"/>
            <a:pathLst>
              <a:path w="1192" h="2222">
                <a:moveTo>
                  <a:pt x="0" y="2213"/>
                </a:moveTo>
                <a:cubicBezTo>
                  <a:pt x="27" y="2213"/>
                  <a:pt x="23" y="2222"/>
                  <a:pt x="163" y="2212"/>
                </a:cubicBezTo>
                <a:cubicBezTo>
                  <a:pt x="303" y="2202"/>
                  <a:pt x="670" y="2191"/>
                  <a:pt x="840" y="2152"/>
                </a:cubicBezTo>
                <a:cubicBezTo>
                  <a:pt x="1010" y="2113"/>
                  <a:pt x="1192" y="2070"/>
                  <a:pt x="1184" y="1976"/>
                </a:cubicBezTo>
                <a:cubicBezTo>
                  <a:pt x="1176" y="1882"/>
                  <a:pt x="808" y="1701"/>
                  <a:pt x="792" y="1588"/>
                </a:cubicBezTo>
                <a:cubicBezTo>
                  <a:pt x="776" y="1475"/>
                  <a:pt x="1073" y="1382"/>
                  <a:pt x="1088" y="1296"/>
                </a:cubicBezTo>
                <a:cubicBezTo>
                  <a:pt x="1103" y="1210"/>
                  <a:pt x="939" y="1153"/>
                  <a:pt x="880" y="1072"/>
                </a:cubicBezTo>
                <a:cubicBezTo>
                  <a:pt x="821" y="991"/>
                  <a:pt x="761" y="987"/>
                  <a:pt x="736" y="808"/>
                </a:cubicBezTo>
                <a:cubicBezTo>
                  <a:pt x="711" y="629"/>
                  <a:pt x="730" y="168"/>
                  <a:pt x="728" y="0"/>
                </a:cubicBezTo>
              </a:path>
            </a:pathLst>
          </a:custGeom>
          <a:noFill/>
          <a:ln w="31750" cap="flat" cmpd="sng">
            <a:solidFill>
              <a:srgbClr val="FF0000"/>
            </a:solidFill>
            <a:prstDash val="solid"/>
            <a:round/>
            <a:headEnd type="none" w="med" len="med"/>
            <a:tailEnd type="arrow" w="med" len="lg"/>
          </a:ln>
        </p:spPr>
        <p:txBody>
          <a:bodyPr/>
          <a:lstStyle/>
          <a:p>
            <a:endParaRPr lang="th-TH"/>
          </a:p>
        </p:txBody>
      </p:sp>
    </p:spTree>
    <p:custDataLst>
      <p:tags r:id="rId1"/>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324625"/>
                                        </p:tgtEl>
                                        <p:attrNameLst>
                                          <p:attrName>style.visibility</p:attrName>
                                        </p:attrNameLst>
                                      </p:cBhvr>
                                      <p:to>
                                        <p:strVal val="visible"/>
                                      </p:to>
                                    </p:set>
                                    <p:animEffect transition="in" filter="fade">
                                      <p:cBhvr>
                                        <p:cTn id="7" dur="1000"/>
                                        <p:tgtEl>
                                          <p:spTgt spid="324625"/>
                                        </p:tgtEl>
                                      </p:cBhvr>
                                    </p:animEffect>
                                  </p:childTnLst>
                                </p:cTn>
                              </p:par>
                            </p:childTnLst>
                          </p:cTn>
                        </p:par>
                        <p:par>
                          <p:cTn id="8" fill="hold">
                            <p:stCondLst>
                              <p:cond delay="1000"/>
                            </p:stCondLst>
                            <p:childTnLst>
                              <p:par>
                                <p:cTn id="9" presetID="10" presetClass="entr" presetSubtype="0" fill="hold" nodeType="afterEffect">
                                  <p:stCondLst>
                                    <p:cond delay="0"/>
                                  </p:stCondLst>
                                  <p:childTnLst>
                                    <p:set>
                                      <p:cBhvr>
                                        <p:cTn id="10" dur="1" fill="hold">
                                          <p:stCondLst>
                                            <p:cond delay="0"/>
                                          </p:stCondLst>
                                        </p:cTn>
                                        <p:tgtEl>
                                          <p:spTgt spid="324611"/>
                                        </p:tgtEl>
                                        <p:attrNameLst>
                                          <p:attrName>style.visibility</p:attrName>
                                        </p:attrNameLst>
                                      </p:cBhvr>
                                      <p:to>
                                        <p:strVal val="visible"/>
                                      </p:to>
                                    </p:set>
                                    <p:animEffect transition="in" filter="fade">
                                      <p:cBhvr>
                                        <p:cTn id="11" dur="500"/>
                                        <p:tgtEl>
                                          <p:spTgt spid="324611"/>
                                        </p:tgtEl>
                                      </p:cBhvr>
                                    </p:animEffect>
                                  </p:childTnLst>
                                </p:cTn>
                              </p:par>
                            </p:childTnLst>
                          </p:cTn>
                        </p:par>
                        <p:par>
                          <p:cTn id="12" fill="hold">
                            <p:stCondLst>
                              <p:cond delay="1500"/>
                            </p:stCondLst>
                            <p:childTnLst>
                              <p:par>
                                <p:cTn id="13" presetID="18" presetClass="entr" presetSubtype="3" fill="hold" grpId="0" nodeType="afterEffect">
                                  <p:stCondLst>
                                    <p:cond delay="0"/>
                                  </p:stCondLst>
                                  <p:childTnLst>
                                    <p:set>
                                      <p:cBhvr>
                                        <p:cTn id="14" dur="1" fill="hold">
                                          <p:stCondLst>
                                            <p:cond delay="0"/>
                                          </p:stCondLst>
                                        </p:cTn>
                                        <p:tgtEl>
                                          <p:spTgt spid="324650"/>
                                        </p:tgtEl>
                                        <p:attrNameLst>
                                          <p:attrName>style.visibility</p:attrName>
                                        </p:attrNameLst>
                                      </p:cBhvr>
                                      <p:to>
                                        <p:strVal val="visible"/>
                                      </p:to>
                                    </p:set>
                                    <p:animEffect transition="in" filter="strips(upRight)">
                                      <p:cBhvr>
                                        <p:cTn id="15" dur="500"/>
                                        <p:tgtEl>
                                          <p:spTgt spid="324650"/>
                                        </p:tgtEl>
                                      </p:cBhvr>
                                    </p:animEffect>
                                  </p:childTnLst>
                                </p:cTn>
                              </p:par>
                            </p:childTnLst>
                          </p:cTn>
                        </p:par>
                        <p:par>
                          <p:cTn id="16" fill="hold">
                            <p:stCondLst>
                              <p:cond delay="2000"/>
                            </p:stCondLst>
                            <p:childTnLst>
                              <p:par>
                                <p:cTn id="17" presetID="10" presetClass="entr" presetSubtype="0" fill="hold" nodeType="afterEffect">
                                  <p:stCondLst>
                                    <p:cond delay="0"/>
                                  </p:stCondLst>
                                  <p:childTnLst>
                                    <p:set>
                                      <p:cBhvr>
                                        <p:cTn id="18" dur="1" fill="hold">
                                          <p:stCondLst>
                                            <p:cond delay="0"/>
                                          </p:stCondLst>
                                        </p:cTn>
                                        <p:tgtEl>
                                          <p:spTgt spid="324614"/>
                                        </p:tgtEl>
                                        <p:attrNameLst>
                                          <p:attrName>style.visibility</p:attrName>
                                        </p:attrNameLst>
                                      </p:cBhvr>
                                      <p:to>
                                        <p:strVal val="visible"/>
                                      </p:to>
                                    </p:set>
                                    <p:animEffect transition="in" filter="fade">
                                      <p:cBhvr>
                                        <p:cTn id="19" dur="500"/>
                                        <p:tgtEl>
                                          <p:spTgt spid="324614"/>
                                        </p:tgtEl>
                                      </p:cBhvr>
                                    </p:animEffect>
                                  </p:childTnLst>
                                </p:cTn>
                              </p:par>
                            </p:childTnLst>
                          </p:cTn>
                        </p:par>
                        <p:par>
                          <p:cTn id="20" fill="hold">
                            <p:stCondLst>
                              <p:cond delay="2500"/>
                            </p:stCondLst>
                            <p:childTnLst>
                              <p:par>
                                <p:cTn id="21" presetID="18" presetClass="entr" presetSubtype="12" fill="hold" nodeType="afterEffect">
                                  <p:stCondLst>
                                    <p:cond delay="0"/>
                                  </p:stCondLst>
                                  <p:childTnLst>
                                    <p:set>
                                      <p:cBhvr>
                                        <p:cTn id="22" dur="1" fill="hold">
                                          <p:stCondLst>
                                            <p:cond delay="0"/>
                                          </p:stCondLst>
                                        </p:cTn>
                                        <p:tgtEl>
                                          <p:spTgt spid="324651"/>
                                        </p:tgtEl>
                                        <p:attrNameLst>
                                          <p:attrName>style.visibility</p:attrName>
                                        </p:attrNameLst>
                                      </p:cBhvr>
                                      <p:to>
                                        <p:strVal val="visible"/>
                                      </p:to>
                                    </p:set>
                                    <p:animEffect transition="in" filter="strips(downLeft)">
                                      <p:cBhvr>
                                        <p:cTn id="23" dur="500"/>
                                        <p:tgtEl>
                                          <p:spTgt spid="324651"/>
                                        </p:tgtEl>
                                      </p:cBhvr>
                                    </p:animEffect>
                                  </p:childTnLst>
                                </p:cTn>
                              </p:par>
                            </p:childTnLst>
                          </p:cTn>
                        </p:par>
                        <p:par>
                          <p:cTn id="24" fill="hold">
                            <p:stCondLst>
                              <p:cond delay="3000"/>
                            </p:stCondLst>
                            <p:childTnLst>
                              <p:par>
                                <p:cTn id="25" presetID="18" presetClass="entr" presetSubtype="3" repeatCount="3000" fill="hold" grpId="0" nodeType="afterEffect">
                                  <p:stCondLst>
                                    <p:cond delay="0"/>
                                  </p:stCondLst>
                                  <p:childTnLst>
                                    <p:set>
                                      <p:cBhvr>
                                        <p:cTn id="26" dur="1" fill="hold">
                                          <p:stCondLst>
                                            <p:cond delay="0"/>
                                          </p:stCondLst>
                                        </p:cTn>
                                        <p:tgtEl>
                                          <p:spTgt spid="324659"/>
                                        </p:tgtEl>
                                        <p:attrNameLst>
                                          <p:attrName>style.visibility</p:attrName>
                                        </p:attrNameLst>
                                      </p:cBhvr>
                                      <p:to>
                                        <p:strVal val="visible"/>
                                      </p:to>
                                    </p:set>
                                    <p:animEffect transition="in" filter="strips(upRight)">
                                      <p:cBhvr>
                                        <p:cTn id="27" dur="500"/>
                                        <p:tgtEl>
                                          <p:spTgt spid="3246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4650" grpId="0" animBg="1"/>
      <p:bldP spid="324659"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Footer Placeholder 2"/>
          <p:cNvSpPr>
            <a:spLocks noGrp="1"/>
          </p:cNvSpPr>
          <p:nvPr>
            <p:ph type="ftr" sz="quarter" idx="11"/>
          </p:nvPr>
        </p:nvSpPr>
        <p:spPr/>
        <p:txBody>
          <a:bodyPr/>
          <a:lstStyle/>
          <a:p>
            <a:r>
              <a:rPr lang="en-US"/>
              <a:t>รศ.ดร.สมหมาย ปรีเปรม</a:t>
            </a:r>
            <a:endParaRPr lang="th-TH"/>
          </a:p>
        </p:txBody>
      </p:sp>
      <p:pic>
        <p:nvPicPr>
          <p:cNvPr id="325634" name="Picture 2" descr="tfan"/>
          <p:cNvPicPr>
            <a:picLocks noChangeAspect="1" noChangeArrowheads="1" noCrop="1"/>
          </p:cNvPicPr>
          <p:nvPr/>
        </p:nvPicPr>
        <p:blipFill>
          <a:blip r:embed="rId2" cstate="print"/>
          <a:srcRect/>
          <a:stretch>
            <a:fillRect/>
          </a:stretch>
        </p:blipFill>
        <p:spPr bwMode="auto">
          <a:xfrm>
            <a:off x="1744663" y="4525963"/>
            <a:ext cx="2862262" cy="1433512"/>
          </a:xfrm>
          <a:prstGeom prst="rect">
            <a:avLst/>
          </a:prstGeom>
          <a:noFill/>
        </p:spPr>
      </p:pic>
      <p:pic>
        <p:nvPicPr>
          <p:cNvPr id="325635" name="Picture 3" descr="tjet"/>
          <p:cNvPicPr>
            <a:picLocks noChangeAspect="1" noChangeArrowheads="1" noCrop="1"/>
          </p:cNvPicPr>
          <p:nvPr/>
        </p:nvPicPr>
        <p:blipFill>
          <a:blip r:embed="rId3" cstate="print"/>
          <a:srcRect/>
          <a:stretch>
            <a:fillRect/>
          </a:stretch>
        </p:blipFill>
        <p:spPr bwMode="auto">
          <a:xfrm>
            <a:off x="561975" y="1800225"/>
            <a:ext cx="3416300" cy="1257300"/>
          </a:xfrm>
          <a:prstGeom prst="rect">
            <a:avLst/>
          </a:prstGeom>
          <a:noFill/>
        </p:spPr>
      </p:pic>
      <p:pic>
        <p:nvPicPr>
          <p:cNvPr id="325636" name="Picture 4" descr="tprop"/>
          <p:cNvPicPr>
            <a:picLocks noChangeAspect="1" noChangeArrowheads="1" noCrop="1"/>
          </p:cNvPicPr>
          <p:nvPr/>
        </p:nvPicPr>
        <p:blipFill>
          <a:blip r:embed="rId4" cstate="print"/>
          <a:srcRect/>
          <a:stretch>
            <a:fillRect/>
          </a:stretch>
        </p:blipFill>
        <p:spPr bwMode="auto">
          <a:xfrm>
            <a:off x="3181350" y="3233738"/>
            <a:ext cx="3400425" cy="1216025"/>
          </a:xfrm>
          <a:prstGeom prst="rect">
            <a:avLst/>
          </a:prstGeom>
          <a:noFill/>
        </p:spPr>
      </p:pic>
      <p:sp>
        <p:nvSpPr>
          <p:cNvPr id="325637" name="Rectangle 5"/>
          <p:cNvSpPr>
            <a:spLocks noChangeArrowheads="1"/>
          </p:cNvSpPr>
          <p:nvPr/>
        </p:nvSpPr>
        <p:spPr bwMode="auto">
          <a:xfrm>
            <a:off x="1914525" y="889000"/>
            <a:ext cx="5487988" cy="384175"/>
          </a:xfrm>
          <a:prstGeom prst="rect">
            <a:avLst/>
          </a:prstGeom>
          <a:noFill/>
          <a:ln w="9525">
            <a:noFill/>
            <a:miter lim="800000"/>
            <a:headEnd/>
            <a:tailEnd/>
          </a:ln>
          <a:effectLst/>
        </p:spPr>
        <p:txBody>
          <a:bodyPr>
            <a:spAutoFit/>
          </a:bodyPr>
          <a:lstStyle/>
          <a:p>
            <a:pPr algn="ctr">
              <a:lnSpc>
                <a:spcPct val="80000"/>
              </a:lnSpc>
            </a:pPr>
            <a:r>
              <a:rPr lang="en-US" sz="2400" i="1">
                <a:solidFill>
                  <a:srgbClr val="3366FF"/>
                </a:solidFill>
                <a:latin typeface="Times New Roman" pitchFamily="18" charset="0"/>
              </a:rPr>
              <a:t>Gas Turbine Engines: </a:t>
            </a:r>
            <a:r>
              <a:rPr lang="en-US" sz="2400" i="1">
                <a:solidFill>
                  <a:srgbClr val="3366FF"/>
                </a:solidFill>
                <a:latin typeface="Times New Roman" pitchFamily="18" charset="0"/>
                <a:sym typeface="Symbol" pitchFamily="18" charset="2"/>
              </a:rPr>
              <a:t>Aircraft propulsion </a:t>
            </a:r>
            <a:endParaRPr lang="th-TH" sz="2400" i="1">
              <a:solidFill>
                <a:srgbClr val="3366FF"/>
              </a:solidFill>
              <a:latin typeface="Times New Roman" pitchFamily="18" charset="0"/>
              <a:sym typeface="Symbol" pitchFamily="18" charset="2"/>
            </a:endParaRPr>
          </a:p>
        </p:txBody>
      </p:sp>
      <p:sp>
        <p:nvSpPr>
          <p:cNvPr id="325638" name="Rectangle 6"/>
          <p:cNvSpPr>
            <a:spLocks noChangeArrowheads="1"/>
          </p:cNvSpPr>
          <p:nvPr/>
        </p:nvSpPr>
        <p:spPr bwMode="auto">
          <a:xfrm>
            <a:off x="906463" y="2767013"/>
            <a:ext cx="2087562" cy="261937"/>
          </a:xfrm>
          <a:prstGeom prst="rect">
            <a:avLst/>
          </a:prstGeom>
          <a:noFill/>
          <a:ln w="9525">
            <a:noFill/>
            <a:miter lim="800000"/>
            <a:headEnd/>
            <a:tailEnd/>
          </a:ln>
          <a:effectLst/>
        </p:spPr>
        <p:txBody>
          <a:bodyPr>
            <a:spAutoFit/>
          </a:bodyPr>
          <a:lstStyle/>
          <a:p>
            <a:pPr algn="ctr">
              <a:lnSpc>
                <a:spcPct val="80000"/>
              </a:lnSpc>
            </a:pPr>
            <a:r>
              <a:rPr lang="en-US" sz="1400" b="1" i="1">
                <a:solidFill>
                  <a:srgbClr val="800080"/>
                </a:solidFill>
                <a:latin typeface="Times New Roman" pitchFamily="18" charset="0"/>
              </a:rPr>
              <a:t>Turbojet  Engines</a:t>
            </a:r>
            <a:endParaRPr lang="th-TH" sz="1400" b="1" i="1">
              <a:solidFill>
                <a:srgbClr val="800080"/>
              </a:solidFill>
              <a:latin typeface="Times New Roman" pitchFamily="18" charset="0"/>
            </a:endParaRPr>
          </a:p>
        </p:txBody>
      </p:sp>
      <p:sp>
        <p:nvSpPr>
          <p:cNvPr id="325639" name="Rectangle 7"/>
          <p:cNvSpPr>
            <a:spLocks noChangeArrowheads="1"/>
          </p:cNvSpPr>
          <p:nvPr/>
        </p:nvSpPr>
        <p:spPr bwMode="auto">
          <a:xfrm>
            <a:off x="3860800" y="4273550"/>
            <a:ext cx="2087563" cy="261938"/>
          </a:xfrm>
          <a:prstGeom prst="rect">
            <a:avLst/>
          </a:prstGeom>
          <a:noFill/>
          <a:ln w="9525">
            <a:noFill/>
            <a:miter lim="800000"/>
            <a:headEnd/>
            <a:tailEnd/>
          </a:ln>
          <a:effectLst/>
        </p:spPr>
        <p:txBody>
          <a:bodyPr>
            <a:spAutoFit/>
          </a:bodyPr>
          <a:lstStyle/>
          <a:p>
            <a:pPr algn="ctr">
              <a:lnSpc>
                <a:spcPct val="80000"/>
              </a:lnSpc>
            </a:pPr>
            <a:r>
              <a:rPr lang="en-US" sz="1400" b="1" i="1">
                <a:solidFill>
                  <a:srgbClr val="800080"/>
                </a:solidFill>
                <a:latin typeface="Times New Roman" pitchFamily="18" charset="0"/>
              </a:rPr>
              <a:t>Turboprop Engines</a:t>
            </a:r>
            <a:endParaRPr lang="th-TH" sz="1400" b="1" i="1">
              <a:solidFill>
                <a:srgbClr val="800080"/>
              </a:solidFill>
              <a:latin typeface="Times New Roman" pitchFamily="18" charset="0"/>
            </a:endParaRPr>
          </a:p>
        </p:txBody>
      </p:sp>
      <p:sp>
        <p:nvSpPr>
          <p:cNvPr id="325640" name="Rectangle 8"/>
          <p:cNvSpPr>
            <a:spLocks noChangeArrowheads="1"/>
          </p:cNvSpPr>
          <p:nvPr/>
        </p:nvSpPr>
        <p:spPr bwMode="auto">
          <a:xfrm>
            <a:off x="2433638" y="5999163"/>
            <a:ext cx="2087562" cy="261937"/>
          </a:xfrm>
          <a:prstGeom prst="rect">
            <a:avLst/>
          </a:prstGeom>
          <a:noFill/>
          <a:ln w="9525">
            <a:noFill/>
            <a:miter lim="800000"/>
            <a:headEnd/>
            <a:tailEnd/>
          </a:ln>
          <a:effectLst/>
        </p:spPr>
        <p:txBody>
          <a:bodyPr>
            <a:spAutoFit/>
          </a:bodyPr>
          <a:lstStyle/>
          <a:p>
            <a:pPr algn="ctr">
              <a:lnSpc>
                <a:spcPct val="80000"/>
              </a:lnSpc>
            </a:pPr>
            <a:r>
              <a:rPr lang="en-US" sz="1400" b="1" i="1">
                <a:solidFill>
                  <a:srgbClr val="800080"/>
                </a:solidFill>
                <a:latin typeface="Times New Roman" pitchFamily="18" charset="0"/>
              </a:rPr>
              <a:t>Turbofan  Engines</a:t>
            </a:r>
            <a:endParaRPr lang="th-TH" sz="1400" b="1" i="1">
              <a:solidFill>
                <a:srgbClr val="800080"/>
              </a:solidFill>
              <a:latin typeface="Times New Roman" pitchFamily="18" charset="0"/>
            </a:endParaRPr>
          </a:p>
        </p:txBody>
      </p:sp>
      <p:pic>
        <p:nvPicPr>
          <p:cNvPr id="325641" name="Picture 9" descr="CAY3WDUZ"/>
          <p:cNvPicPr>
            <a:picLocks noChangeAspect="1" noChangeArrowheads="1"/>
          </p:cNvPicPr>
          <p:nvPr/>
        </p:nvPicPr>
        <p:blipFill>
          <a:blip r:embed="rId5" cstate="print"/>
          <a:srcRect/>
          <a:stretch>
            <a:fillRect/>
          </a:stretch>
        </p:blipFill>
        <p:spPr bwMode="auto">
          <a:xfrm>
            <a:off x="588963" y="4716463"/>
            <a:ext cx="1057275" cy="733425"/>
          </a:xfrm>
          <a:prstGeom prst="rect">
            <a:avLst/>
          </a:prstGeom>
          <a:noFill/>
        </p:spPr>
      </p:pic>
      <p:pic>
        <p:nvPicPr>
          <p:cNvPr id="325642" name="Picture 10" descr="prop_XV_15"/>
          <p:cNvPicPr>
            <a:picLocks noChangeAspect="1" noChangeArrowheads="1"/>
          </p:cNvPicPr>
          <p:nvPr/>
        </p:nvPicPr>
        <p:blipFill>
          <a:blip r:embed="rId6" cstate="print"/>
          <a:srcRect/>
          <a:stretch>
            <a:fillRect/>
          </a:stretch>
        </p:blipFill>
        <p:spPr bwMode="auto">
          <a:xfrm>
            <a:off x="6848475" y="3398838"/>
            <a:ext cx="1485900" cy="1108075"/>
          </a:xfrm>
          <a:prstGeom prst="rect">
            <a:avLst/>
          </a:prstGeom>
          <a:noFill/>
        </p:spPr>
      </p:pic>
      <p:pic>
        <p:nvPicPr>
          <p:cNvPr id="325643" name="Picture 11" descr="airplane08"/>
          <p:cNvPicPr>
            <a:picLocks noChangeAspect="1" noChangeArrowheads="1"/>
          </p:cNvPicPr>
          <p:nvPr/>
        </p:nvPicPr>
        <p:blipFill>
          <a:blip r:embed="rId7" cstate="print"/>
          <a:srcRect/>
          <a:stretch>
            <a:fillRect/>
          </a:stretch>
        </p:blipFill>
        <p:spPr bwMode="auto">
          <a:xfrm>
            <a:off x="4286250" y="1924050"/>
            <a:ext cx="2376488" cy="86995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325635"/>
                                        </p:tgtEl>
                                        <p:attrNameLst>
                                          <p:attrName>style.visibility</p:attrName>
                                        </p:attrNameLst>
                                      </p:cBhvr>
                                      <p:to>
                                        <p:strVal val="visible"/>
                                      </p:to>
                                    </p:set>
                                    <p:animEffect transition="in" filter="fade">
                                      <p:cBhvr>
                                        <p:cTn id="7" dur="1000"/>
                                        <p:tgtEl>
                                          <p:spTgt spid="32563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25638"/>
                                        </p:tgtEl>
                                        <p:attrNameLst>
                                          <p:attrName>style.visibility</p:attrName>
                                        </p:attrNameLst>
                                      </p:cBhvr>
                                      <p:to>
                                        <p:strVal val="visible"/>
                                      </p:to>
                                    </p:set>
                                    <p:animEffect transition="in" filter="fade">
                                      <p:cBhvr>
                                        <p:cTn id="10" dur="1000"/>
                                        <p:tgtEl>
                                          <p:spTgt spid="325638"/>
                                        </p:tgtEl>
                                      </p:cBhvr>
                                    </p:animEffect>
                                  </p:childTnLst>
                                </p:cTn>
                              </p:par>
                            </p:childTnLst>
                          </p:cTn>
                        </p:par>
                        <p:par>
                          <p:cTn id="11" fill="hold">
                            <p:stCondLst>
                              <p:cond delay="1000"/>
                            </p:stCondLst>
                            <p:childTnLst>
                              <p:par>
                                <p:cTn id="12" presetID="21" presetClass="entr" presetSubtype="4" fill="hold" nodeType="afterEffect">
                                  <p:stCondLst>
                                    <p:cond delay="0"/>
                                  </p:stCondLst>
                                  <p:childTnLst>
                                    <p:set>
                                      <p:cBhvr>
                                        <p:cTn id="13" dur="1" fill="hold">
                                          <p:stCondLst>
                                            <p:cond delay="0"/>
                                          </p:stCondLst>
                                        </p:cTn>
                                        <p:tgtEl>
                                          <p:spTgt spid="325643"/>
                                        </p:tgtEl>
                                        <p:attrNameLst>
                                          <p:attrName>style.visibility</p:attrName>
                                        </p:attrNameLst>
                                      </p:cBhvr>
                                      <p:to>
                                        <p:strVal val="visible"/>
                                      </p:to>
                                    </p:set>
                                    <p:animEffect transition="in" filter="wheel(4)">
                                      <p:cBhvr>
                                        <p:cTn id="14" dur="2000"/>
                                        <p:tgtEl>
                                          <p:spTgt spid="325643"/>
                                        </p:tgtEl>
                                      </p:cBhvr>
                                    </p:animEffect>
                                  </p:childTnLst>
                                </p:cTn>
                              </p:par>
                            </p:childTnLst>
                          </p:cTn>
                        </p:par>
                        <p:par>
                          <p:cTn id="15" fill="hold">
                            <p:stCondLst>
                              <p:cond delay="3000"/>
                            </p:stCondLst>
                            <p:childTnLst>
                              <p:par>
                                <p:cTn id="16" presetID="20" presetClass="entr" presetSubtype="0" fill="hold" nodeType="afterEffect">
                                  <p:stCondLst>
                                    <p:cond delay="0"/>
                                  </p:stCondLst>
                                  <p:childTnLst>
                                    <p:set>
                                      <p:cBhvr>
                                        <p:cTn id="17" dur="1" fill="hold">
                                          <p:stCondLst>
                                            <p:cond delay="0"/>
                                          </p:stCondLst>
                                        </p:cTn>
                                        <p:tgtEl>
                                          <p:spTgt spid="325636"/>
                                        </p:tgtEl>
                                        <p:attrNameLst>
                                          <p:attrName>style.visibility</p:attrName>
                                        </p:attrNameLst>
                                      </p:cBhvr>
                                      <p:to>
                                        <p:strVal val="visible"/>
                                      </p:to>
                                    </p:set>
                                    <p:animEffect transition="in" filter="wedge">
                                      <p:cBhvr>
                                        <p:cTn id="18" dur="2000"/>
                                        <p:tgtEl>
                                          <p:spTgt spid="325636"/>
                                        </p:tgtEl>
                                      </p:cBhvr>
                                    </p:animEffect>
                                  </p:childTnLst>
                                </p:cTn>
                              </p:par>
                              <p:par>
                                <p:cTn id="19" presetID="20" presetClass="entr" presetSubtype="0" fill="hold" grpId="0" nodeType="withEffect">
                                  <p:stCondLst>
                                    <p:cond delay="0"/>
                                  </p:stCondLst>
                                  <p:childTnLst>
                                    <p:set>
                                      <p:cBhvr>
                                        <p:cTn id="20" dur="1" fill="hold">
                                          <p:stCondLst>
                                            <p:cond delay="0"/>
                                          </p:stCondLst>
                                        </p:cTn>
                                        <p:tgtEl>
                                          <p:spTgt spid="325639"/>
                                        </p:tgtEl>
                                        <p:attrNameLst>
                                          <p:attrName>style.visibility</p:attrName>
                                        </p:attrNameLst>
                                      </p:cBhvr>
                                      <p:to>
                                        <p:strVal val="visible"/>
                                      </p:to>
                                    </p:set>
                                    <p:animEffect transition="in" filter="wedge">
                                      <p:cBhvr>
                                        <p:cTn id="21" dur="2000"/>
                                        <p:tgtEl>
                                          <p:spTgt spid="325639"/>
                                        </p:tgtEl>
                                      </p:cBhvr>
                                    </p:animEffect>
                                  </p:childTnLst>
                                </p:cTn>
                              </p:par>
                            </p:childTnLst>
                          </p:cTn>
                        </p:par>
                        <p:par>
                          <p:cTn id="22" fill="hold">
                            <p:stCondLst>
                              <p:cond delay="5000"/>
                            </p:stCondLst>
                            <p:childTnLst>
                              <p:par>
                                <p:cTn id="23" presetID="10" presetClass="entr" presetSubtype="0" fill="hold" nodeType="afterEffect">
                                  <p:stCondLst>
                                    <p:cond delay="0"/>
                                  </p:stCondLst>
                                  <p:childTnLst>
                                    <p:set>
                                      <p:cBhvr>
                                        <p:cTn id="24" dur="1" fill="hold">
                                          <p:stCondLst>
                                            <p:cond delay="0"/>
                                          </p:stCondLst>
                                        </p:cTn>
                                        <p:tgtEl>
                                          <p:spTgt spid="325642"/>
                                        </p:tgtEl>
                                        <p:attrNameLst>
                                          <p:attrName>style.visibility</p:attrName>
                                        </p:attrNameLst>
                                      </p:cBhvr>
                                      <p:to>
                                        <p:strVal val="visible"/>
                                      </p:to>
                                    </p:set>
                                    <p:animEffect transition="in" filter="fade">
                                      <p:cBhvr>
                                        <p:cTn id="25" dur="2000"/>
                                        <p:tgtEl>
                                          <p:spTgt spid="325642"/>
                                        </p:tgtEl>
                                      </p:cBhvr>
                                    </p:animEffect>
                                  </p:childTnLst>
                                </p:cTn>
                              </p:par>
                            </p:childTnLst>
                          </p:cTn>
                        </p:par>
                        <p:par>
                          <p:cTn id="26" fill="hold">
                            <p:stCondLst>
                              <p:cond delay="7000"/>
                            </p:stCondLst>
                            <p:childTnLst>
                              <p:par>
                                <p:cTn id="27" presetID="22" presetClass="entr" presetSubtype="8" fill="hold" nodeType="afterEffect">
                                  <p:stCondLst>
                                    <p:cond delay="0"/>
                                  </p:stCondLst>
                                  <p:childTnLst>
                                    <p:set>
                                      <p:cBhvr>
                                        <p:cTn id="28" dur="1" fill="hold">
                                          <p:stCondLst>
                                            <p:cond delay="0"/>
                                          </p:stCondLst>
                                        </p:cTn>
                                        <p:tgtEl>
                                          <p:spTgt spid="325634"/>
                                        </p:tgtEl>
                                        <p:attrNameLst>
                                          <p:attrName>style.visibility</p:attrName>
                                        </p:attrNameLst>
                                      </p:cBhvr>
                                      <p:to>
                                        <p:strVal val="visible"/>
                                      </p:to>
                                    </p:set>
                                    <p:animEffect transition="in" filter="wipe(left)">
                                      <p:cBhvr>
                                        <p:cTn id="29" dur="1000"/>
                                        <p:tgtEl>
                                          <p:spTgt spid="325634"/>
                                        </p:tgtEl>
                                      </p:cBhvr>
                                    </p:animEffect>
                                  </p:childTnLst>
                                </p:cTn>
                              </p:par>
                              <p:par>
                                <p:cTn id="30" presetID="22" presetClass="entr" presetSubtype="8" fill="hold" grpId="0" nodeType="withEffect">
                                  <p:stCondLst>
                                    <p:cond delay="0"/>
                                  </p:stCondLst>
                                  <p:childTnLst>
                                    <p:set>
                                      <p:cBhvr>
                                        <p:cTn id="31" dur="1" fill="hold">
                                          <p:stCondLst>
                                            <p:cond delay="0"/>
                                          </p:stCondLst>
                                        </p:cTn>
                                        <p:tgtEl>
                                          <p:spTgt spid="325640"/>
                                        </p:tgtEl>
                                        <p:attrNameLst>
                                          <p:attrName>style.visibility</p:attrName>
                                        </p:attrNameLst>
                                      </p:cBhvr>
                                      <p:to>
                                        <p:strVal val="visible"/>
                                      </p:to>
                                    </p:set>
                                    <p:animEffect transition="in" filter="wipe(left)">
                                      <p:cBhvr>
                                        <p:cTn id="32" dur="1000"/>
                                        <p:tgtEl>
                                          <p:spTgt spid="325640"/>
                                        </p:tgtEl>
                                      </p:cBhvr>
                                    </p:animEffect>
                                  </p:childTnLst>
                                </p:cTn>
                              </p:par>
                            </p:childTnLst>
                          </p:cTn>
                        </p:par>
                        <p:par>
                          <p:cTn id="33" fill="hold">
                            <p:stCondLst>
                              <p:cond delay="8000"/>
                            </p:stCondLst>
                            <p:childTnLst>
                              <p:par>
                                <p:cTn id="34" presetID="10" presetClass="entr" presetSubtype="0" fill="hold" nodeType="afterEffect">
                                  <p:stCondLst>
                                    <p:cond delay="0"/>
                                  </p:stCondLst>
                                  <p:childTnLst>
                                    <p:set>
                                      <p:cBhvr>
                                        <p:cTn id="35" dur="1" fill="hold">
                                          <p:stCondLst>
                                            <p:cond delay="0"/>
                                          </p:stCondLst>
                                        </p:cTn>
                                        <p:tgtEl>
                                          <p:spTgt spid="325641"/>
                                        </p:tgtEl>
                                        <p:attrNameLst>
                                          <p:attrName>style.visibility</p:attrName>
                                        </p:attrNameLst>
                                      </p:cBhvr>
                                      <p:to>
                                        <p:strVal val="visible"/>
                                      </p:to>
                                    </p:set>
                                    <p:animEffect transition="in" filter="fade">
                                      <p:cBhvr>
                                        <p:cTn id="36" dur="2000"/>
                                        <p:tgtEl>
                                          <p:spTgt spid="3256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5638" grpId="0"/>
      <p:bldP spid="325639" grpId="0"/>
      <p:bldP spid="32564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t>รศ.ดร.สมหมาย ปรีเปรม</a:t>
            </a:r>
            <a:endParaRPr lang="th-TH"/>
          </a:p>
        </p:txBody>
      </p:sp>
      <p:sp>
        <p:nvSpPr>
          <p:cNvPr id="276482" name="Rectangle 2"/>
          <p:cNvSpPr>
            <a:spLocks noGrp="1" noChangeArrowheads="1"/>
          </p:cNvSpPr>
          <p:nvPr>
            <p:ph type="title"/>
          </p:nvPr>
        </p:nvSpPr>
        <p:spPr/>
        <p:txBody>
          <a:bodyPr/>
          <a:lstStyle/>
          <a:p>
            <a:r>
              <a:rPr lang="en-US" sz="2900"/>
              <a:t/>
            </a:r>
            <a:br>
              <a:rPr lang="en-US" sz="2900"/>
            </a:br>
            <a:r>
              <a:rPr lang="en-US" sz="2900"/>
              <a:t/>
            </a:r>
            <a:br>
              <a:rPr lang="en-US" sz="2900"/>
            </a:br>
            <a:r>
              <a:rPr lang="en-US" sz="2900"/>
              <a:t>Recalled: Air Standard Assumptions</a:t>
            </a:r>
            <a:endParaRPr lang="th-TH" sz="2900"/>
          </a:p>
        </p:txBody>
      </p:sp>
      <p:sp>
        <p:nvSpPr>
          <p:cNvPr id="276483" name="Rectangle 3"/>
          <p:cNvSpPr>
            <a:spLocks noGrp="1" noChangeArrowheads="1"/>
          </p:cNvSpPr>
          <p:nvPr>
            <p:ph type="body" idx="1"/>
          </p:nvPr>
        </p:nvSpPr>
        <p:spPr/>
        <p:txBody>
          <a:bodyPr/>
          <a:lstStyle/>
          <a:p>
            <a:pPr marL="571500" indent="-571500">
              <a:buFont typeface="Wingdings" pitchFamily="2" charset="2"/>
              <a:buAutoNum type="arabicPeriod"/>
            </a:pPr>
            <a:r>
              <a:rPr lang="en-US" sz="2700"/>
              <a:t>Working fluid is AIR and is IDEAL GAS.</a:t>
            </a:r>
          </a:p>
          <a:p>
            <a:pPr marL="571500" indent="-571500">
              <a:buFont typeface="Wingdings" pitchFamily="2" charset="2"/>
              <a:buAutoNum type="arabicPeriod"/>
            </a:pPr>
            <a:r>
              <a:rPr lang="en-US" sz="2700"/>
              <a:t>All PROCESSES are internally reversible.</a:t>
            </a:r>
          </a:p>
          <a:p>
            <a:pPr marL="571500" indent="-571500">
              <a:buFont typeface="Wingdings" pitchFamily="2" charset="2"/>
              <a:buAutoNum type="arabicPeriod"/>
            </a:pPr>
            <a:r>
              <a:rPr lang="en-US" sz="2700"/>
              <a:t>The combustion process is replaced by HEAT TRANSFER from external source.</a:t>
            </a:r>
          </a:p>
          <a:p>
            <a:pPr marL="571500" indent="-571500">
              <a:buFont typeface="Wingdings" pitchFamily="2" charset="2"/>
              <a:buAutoNum type="arabicPeriod"/>
            </a:pPr>
            <a:r>
              <a:rPr lang="en-US" sz="2700"/>
              <a:t>The exhaust and intake process are replaced by a HEAT REJECTION which restores the working fluid to its initial state</a:t>
            </a:r>
            <a:endParaRPr lang="th-TH" sz="27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276483">
                                            <p:txEl>
                                              <p:pRg st="0" end="0"/>
                                            </p:txEl>
                                          </p:spTgt>
                                        </p:tgtEl>
                                        <p:attrNameLst>
                                          <p:attrName>style.visibility</p:attrName>
                                        </p:attrNameLst>
                                      </p:cBhvr>
                                      <p:to>
                                        <p:strVal val="visible"/>
                                      </p:to>
                                    </p:set>
                                    <p:animEffect transition="in" filter="wipe(up)">
                                      <p:cBhvr>
                                        <p:cTn id="7" dur="500"/>
                                        <p:tgtEl>
                                          <p:spTgt spid="276483">
                                            <p:txEl>
                                              <p:pRg st="0" end="0"/>
                                            </p:txEl>
                                          </p:spTgt>
                                        </p:tgtEl>
                                      </p:cBhvr>
                                    </p:animEffect>
                                  </p:childTnLst>
                                </p:cTn>
                              </p:par>
                            </p:childTnLst>
                          </p:cTn>
                        </p:par>
                        <p:par>
                          <p:cTn id="8" fill="hold">
                            <p:stCondLst>
                              <p:cond delay="500"/>
                            </p:stCondLst>
                            <p:childTnLst>
                              <p:par>
                                <p:cTn id="9" presetID="22" presetClass="entr" presetSubtype="1" fill="hold" grpId="0" nodeType="afterEffect">
                                  <p:stCondLst>
                                    <p:cond delay="0"/>
                                  </p:stCondLst>
                                  <p:childTnLst>
                                    <p:set>
                                      <p:cBhvr>
                                        <p:cTn id="10" dur="1" fill="hold">
                                          <p:stCondLst>
                                            <p:cond delay="0"/>
                                          </p:stCondLst>
                                        </p:cTn>
                                        <p:tgtEl>
                                          <p:spTgt spid="276483">
                                            <p:txEl>
                                              <p:pRg st="1" end="1"/>
                                            </p:txEl>
                                          </p:spTgt>
                                        </p:tgtEl>
                                        <p:attrNameLst>
                                          <p:attrName>style.visibility</p:attrName>
                                        </p:attrNameLst>
                                      </p:cBhvr>
                                      <p:to>
                                        <p:strVal val="visible"/>
                                      </p:to>
                                    </p:set>
                                    <p:animEffect transition="in" filter="wipe(up)">
                                      <p:cBhvr>
                                        <p:cTn id="11" dur="500"/>
                                        <p:tgtEl>
                                          <p:spTgt spid="276483">
                                            <p:txEl>
                                              <p:pRg st="1" end="1"/>
                                            </p:txEl>
                                          </p:spTgt>
                                        </p:tgtEl>
                                      </p:cBhvr>
                                    </p:animEffect>
                                  </p:childTnLst>
                                </p:cTn>
                              </p:par>
                            </p:childTnLst>
                          </p:cTn>
                        </p:par>
                        <p:par>
                          <p:cTn id="12" fill="hold">
                            <p:stCondLst>
                              <p:cond delay="1000"/>
                            </p:stCondLst>
                            <p:childTnLst>
                              <p:par>
                                <p:cTn id="13" presetID="22" presetClass="entr" presetSubtype="1" fill="hold" grpId="0" nodeType="afterEffect">
                                  <p:stCondLst>
                                    <p:cond delay="0"/>
                                  </p:stCondLst>
                                  <p:childTnLst>
                                    <p:set>
                                      <p:cBhvr>
                                        <p:cTn id="14" dur="1" fill="hold">
                                          <p:stCondLst>
                                            <p:cond delay="0"/>
                                          </p:stCondLst>
                                        </p:cTn>
                                        <p:tgtEl>
                                          <p:spTgt spid="276483">
                                            <p:txEl>
                                              <p:pRg st="2" end="2"/>
                                            </p:txEl>
                                          </p:spTgt>
                                        </p:tgtEl>
                                        <p:attrNameLst>
                                          <p:attrName>style.visibility</p:attrName>
                                        </p:attrNameLst>
                                      </p:cBhvr>
                                      <p:to>
                                        <p:strVal val="visible"/>
                                      </p:to>
                                    </p:set>
                                    <p:animEffect transition="in" filter="wipe(up)">
                                      <p:cBhvr>
                                        <p:cTn id="15" dur="500"/>
                                        <p:tgtEl>
                                          <p:spTgt spid="276483">
                                            <p:txEl>
                                              <p:pRg st="2" end="2"/>
                                            </p:txEl>
                                          </p:spTgt>
                                        </p:tgtEl>
                                      </p:cBhvr>
                                    </p:animEffect>
                                  </p:childTnLst>
                                </p:cTn>
                              </p:par>
                            </p:childTnLst>
                          </p:cTn>
                        </p:par>
                        <p:par>
                          <p:cTn id="16" fill="hold">
                            <p:stCondLst>
                              <p:cond delay="1500"/>
                            </p:stCondLst>
                            <p:childTnLst>
                              <p:par>
                                <p:cTn id="17" presetID="22" presetClass="entr" presetSubtype="1" fill="hold" grpId="0" nodeType="afterEffect">
                                  <p:stCondLst>
                                    <p:cond delay="0"/>
                                  </p:stCondLst>
                                  <p:childTnLst>
                                    <p:set>
                                      <p:cBhvr>
                                        <p:cTn id="18" dur="1" fill="hold">
                                          <p:stCondLst>
                                            <p:cond delay="0"/>
                                          </p:stCondLst>
                                        </p:cTn>
                                        <p:tgtEl>
                                          <p:spTgt spid="276483">
                                            <p:txEl>
                                              <p:pRg st="3" end="3"/>
                                            </p:txEl>
                                          </p:spTgt>
                                        </p:tgtEl>
                                        <p:attrNameLst>
                                          <p:attrName>style.visibility</p:attrName>
                                        </p:attrNameLst>
                                      </p:cBhvr>
                                      <p:to>
                                        <p:strVal val="visible"/>
                                      </p:to>
                                    </p:set>
                                    <p:animEffect transition="in" filter="wipe(up)">
                                      <p:cBhvr>
                                        <p:cTn id="19" dur="500"/>
                                        <p:tgtEl>
                                          <p:spTgt spid="27648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48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 name="Footer Placeholder 2"/>
          <p:cNvSpPr>
            <a:spLocks noGrp="1"/>
          </p:cNvSpPr>
          <p:nvPr>
            <p:ph type="ftr" sz="quarter" idx="11"/>
          </p:nvPr>
        </p:nvSpPr>
        <p:spPr/>
        <p:txBody>
          <a:bodyPr/>
          <a:lstStyle/>
          <a:p>
            <a:r>
              <a:rPr lang="en-US"/>
              <a:t>รศ.ดร.สมหมาย ปรีเปรม</a:t>
            </a:r>
            <a:endParaRPr lang="th-TH"/>
          </a:p>
        </p:txBody>
      </p:sp>
      <p:grpSp>
        <p:nvGrpSpPr>
          <p:cNvPr id="275534" name="Group 78"/>
          <p:cNvGrpSpPr>
            <a:grpSpLocks/>
          </p:cNvGrpSpPr>
          <p:nvPr/>
        </p:nvGrpSpPr>
        <p:grpSpPr bwMode="auto">
          <a:xfrm>
            <a:off x="4743450" y="2271713"/>
            <a:ext cx="3917950" cy="2547937"/>
            <a:chOff x="660" y="1223"/>
            <a:chExt cx="4223" cy="2723"/>
          </a:xfrm>
        </p:grpSpPr>
        <p:grpSp>
          <p:nvGrpSpPr>
            <p:cNvPr id="275532" name="Group 76"/>
            <p:cNvGrpSpPr>
              <a:grpSpLocks/>
            </p:cNvGrpSpPr>
            <p:nvPr/>
          </p:nvGrpSpPr>
          <p:grpSpPr bwMode="auto">
            <a:xfrm>
              <a:off x="4344" y="2087"/>
              <a:ext cx="161" cy="873"/>
              <a:chOff x="4278" y="2003"/>
              <a:chExt cx="161" cy="873"/>
            </a:xfrm>
          </p:grpSpPr>
          <p:sp>
            <p:nvSpPr>
              <p:cNvPr id="275530" name="Freeform 74"/>
              <p:cNvSpPr>
                <a:spLocks/>
              </p:cNvSpPr>
              <p:nvPr/>
            </p:nvSpPr>
            <p:spPr bwMode="auto">
              <a:xfrm>
                <a:off x="4278" y="2141"/>
                <a:ext cx="138" cy="735"/>
              </a:xfrm>
              <a:custGeom>
                <a:avLst/>
                <a:gdLst/>
                <a:ahLst/>
                <a:cxnLst>
                  <a:cxn ang="0">
                    <a:pos x="138" y="597"/>
                  </a:cxn>
                  <a:cxn ang="0">
                    <a:pos x="129" y="649"/>
                  </a:cxn>
                  <a:cxn ang="0">
                    <a:pos x="119" y="690"/>
                  </a:cxn>
                  <a:cxn ang="0">
                    <a:pos x="107" y="717"/>
                  </a:cxn>
                  <a:cxn ang="0">
                    <a:pos x="81" y="735"/>
                  </a:cxn>
                  <a:cxn ang="0">
                    <a:pos x="59" y="723"/>
                  </a:cxn>
                  <a:cxn ang="0">
                    <a:pos x="44" y="691"/>
                  </a:cxn>
                  <a:cxn ang="0">
                    <a:pos x="29" y="640"/>
                  </a:cxn>
                  <a:cxn ang="0">
                    <a:pos x="20" y="589"/>
                  </a:cxn>
                  <a:cxn ang="0">
                    <a:pos x="9" y="523"/>
                  </a:cxn>
                  <a:cxn ang="0">
                    <a:pos x="5" y="462"/>
                  </a:cxn>
                  <a:cxn ang="0">
                    <a:pos x="0" y="393"/>
                  </a:cxn>
                  <a:cxn ang="0">
                    <a:pos x="0" y="339"/>
                  </a:cxn>
                  <a:cxn ang="0">
                    <a:pos x="0" y="274"/>
                  </a:cxn>
                  <a:cxn ang="0">
                    <a:pos x="0" y="216"/>
                  </a:cxn>
                  <a:cxn ang="0">
                    <a:pos x="2" y="157"/>
                  </a:cxn>
                  <a:cxn ang="0">
                    <a:pos x="9" y="85"/>
                  </a:cxn>
                  <a:cxn ang="0">
                    <a:pos x="14" y="40"/>
                  </a:cxn>
                  <a:cxn ang="0">
                    <a:pos x="23" y="0"/>
                  </a:cxn>
                </a:cxnLst>
                <a:rect l="0" t="0" r="r" b="b"/>
                <a:pathLst>
                  <a:path w="138" h="735">
                    <a:moveTo>
                      <a:pt x="138" y="597"/>
                    </a:moveTo>
                    <a:lnTo>
                      <a:pt x="129" y="649"/>
                    </a:lnTo>
                    <a:lnTo>
                      <a:pt x="119" y="690"/>
                    </a:lnTo>
                    <a:lnTo>
                      <a:pt x="107" y="717"/>
                    </a:lnTo>
                    <a:lnTo>
                      <a:pt x="81" y="735"/>
                    </a:lnTo>
                    <a:lnTo>
                      <a:pt x="59" y="723"/>
                    </a:lnTo>
                    <a:lnTo>
                      <a:pt x="44" y="691"/>
                    </a:lnTo>
                    <a:lnTo>
                      <a:pt x="29" y="640"/>
                    </a:lnTo>
                    <a:lnTo>
                      <a:pt x="20" y="589"/>
                    </a:lnTo>
                    <a:lnTo>
                      <a:pt x="9" y="523"/>
                    </a:lnTo>
                    <a:lnTo>
                      <a:pt x="5" y="462"/>
                    </a:lnTo>
                    <a:lnTo>
                      <a:pt x="0" y="393"/>
                    </a:lnTo>
                    <a:lnTo>
                      <a:pt x="0" y="339"/>
                    </a:lnTo>
                    <a:lnTo>
                      <a:pt x="0" y="274"/>
                    </a:lnTo>
                    <a:lnTo>
                      <a:pt x="0" y="216"/>
                    </a:lnTo>
                    <a:lnTo>
                      <a:pt x="2" y="157"/>
                    </a:lnTo>
                    <a:lnTo>
                      <a:pt x="9" y="85"/>
                    </a:lnTo>
                    <a:lnTo>
                      <a:pt x="14" y="40"/>
                    </a:lnTo>
                    <a:lnTo>
                      <a:pt x="23" y="0"/>
                    </a:lnTo>
                  </a:path>
                </a:pathLst>
              </a:custGeom>
              <a:noFill/>
              <a:ln w="76200">
                <a:solidFill>
                  <a:srgbClr val="0000FF"/>
                </a:solidFill>
                <a:round/>
                <a:headEnd/>
                <a:tailEnd/>
              </a:ln>
              <a:effectLst/>
            </p:spPr>
            <p:txBody>
              <a:bodyPr/>
              <a:lstStyle/>
              <a:p>
                <a:endParaRPr lang="th-TH"/>
              </a:p>
            </p:txBody>
          </p:sp>
          <p:sp>
            <p:nvSpPr>
              <p:cNvPr id="275531" name="Freeform 75"/>
              <p:cNvSpPr>
                <a:spLocks/>
              </p:cNvSpPr>
              <p:nvPr/>
            </p:nvSpPr>
            <p:spPr bwMode="auto">
              <a:xfrm>
                <a:off x="4292" y="2003"/>
                <a:ext cx="147" cy="579"/>
              </a:xfrm>
              <a:custGeom>
                <a:avLst/>
                <a:gdLst/>
                <a:ahLst/>
                <a:cxnLst>
                  <a:cxn ang="0">
                    <a:pos x="0" y="195"/>
                  </a:cxn>
                  <a:cxn ang="0">
                    <a:pos x="8" y="138"/>
                  </a:cxn>
                  <a:cxn ang="0">
                    <a:pos x="17" y="86"/>
                  </a:cxn>
                  <a:cxn ang="0">
                    <a:pos x="27" y="45"/>
                  </a:cxn>
                  <a:cxn ang="0">
                    <a:pos x="39" y="18"/>
                  </a:cxn>
                  <a:cxn ang="0">
                    <a:pos x="65" y="0"/>
                  </a:cxn>
                  <a:cxn ang="0">
                    <a:pos x="87" y="12"/>
                  </a:cxn>
                  <a:cxn ang="0">
                    <a:pos x="102" y="44"/>
                  </a:cxn>
                  <a:cxn ang="0">
                    <a:pos x="117" y="95"/>
                  </a:cxn>
                  <a:cxn ang="0">
                    <a:pos x="126" y="146"/>
                  </a:cxn>
                  <a:cxn ang="0">
                    <a:pos x="137" y="212"/>
                  </a:cxn>
                  <a:cxn ang="0">
                    <a:pos x="141" y="273"/>
                  </a:cxn>
                  <a:cxn ang="0">
                    <a:pos x="146" y="342"/>
                  </a:cxn>
                  <a:cxn ang="0">
                    <a:pos x="146" y="396"/>
                  </a:cxn>
                  <a:cxn ang="0">
                    <a:pos x="146" y="461"/>
                  </a:cxn>
                  <a:cxn ang="0">
                    <a:pos x="147" y="517"/>
                  </a:cxn>
                  <a:cxn ang="0">
                    <a:pos x="142" y="579"/>
                  </a:cxn>
                </a:cxnLst>
                <a:rect l="0" t="0" r="r" b="b"/>
                <a:pathLst>
                  <a:path w="147" h="579">
                    <a:moveTo>
                      <a:pt x="0" y="195"/>
                    </a:moveTo>
                    <a:lnTo>
                      <a:pt x="8" y="138"/>
                    </a:lnTo>
                    <a:lnTo>
                      <a:pt x="17" y="86"/>
                    </a:lnTo>
                    <a:lnTo>
                      <a:pt x="27" y="45"/>
                    </a:lnTo>
                    <a:lnTo>
                      <a:pt x="39" y="18"/>
                    </a:lnTo>
                    <a:lnTo>
                      <a:pt x="65" y="0"/>
                    </a:lnTo>
                    <a:lnTo>
                      <a:pt x="87" y="12"/>
                    </a:lnTo>
                    <a:lnTo>
                      <a:pt x="102" y="44"/>
                    </a:lnTo>
                    <a:lnTo>
                      <a:pt x="117" y="95"/>
                    </a:lnTo>
                    <a:lnTo>
                      <a:pt x="126" y="146"/>
                    </a:lnTo>
                    <a:lnTo>
                      <a:pt x="137" y="212"/>
                    </a:lnTo>
                    <a:lnTo>
                      <a:pt x="141" y="273"/>
                    </a:lnTo>
                    <a:lnTo>
                      <a:pt x="146" y="342"/>
                    </a:lnTo>
                    <a:lnTo>
                      <a:pt x="146" y="396"/>
                    </a:lnTo>
                    <a:lnTo>
                      <a:pt x="146" y="461"/>
                    </a:lnTo>
                    <a:lnTo>
                      <a:pt x="147" y="517"/>
                    </a:lnTo>
                    <a:lnTo>
                      <a:pt x="142" y="579"/>
                    </a:lnTo>
                  </a:path>
                </a:pathLst>
              </a:custGeom>
              <a:noFill/>
              <a:ln w="76200">
                <a:solidFill>
                  <a:srgbClr val="0000FF"/>
                </a:solidFill>
                <a:round/>
                <a:headEnd/>
                <a:tailEnd type="stealth" w="med" len="lg"/>
              </a:ln>
              <a:effectLst/>
            </p:spPr>
            <p:txBody>
              <a:bodyPr/>
              <a:lstStyle/>
              <a:p>
                <a:endParaRPr lang="th-TH"/>
              </a:p>
            </p:txBody>
          </p:sp>
        </p:grpSp>
        <p:sp>
          <p:nvSpPr>
            <p:cNvPr id="275467" name="Rectangle 11"/>
            <p:cNvSpPr>
              <a:spLocks noChangeArrowheads="1"/>
            </p:cNvSpPr>
            <p:nvPr/>
          </p:nvSpPr>
          <p:spPr bwMode="auto">
            <a:xfrm>
              <a:off x="711" y="1822"/>
              <a:ext cx="1102" cy="215"/>
            </a:xfrm>
            <a:prstGeom prst="rect">
              <a:avLst/>
            </a:prstGeom>
            <a:noFill/>
            <a:ln w="9525">
              <a:noFill/>
              <a:miter lim="800000"/>
              <a:headEnd/>
              <a:tailEnd/>
            </a:ln>
            <a:effectLst/>
          </p:spPr>
          <p:txBody>
            <a:bodyPr wrap="none">
              <a:spAutoFit/>
            </a:bodyPr>
            <a:lstStyle/>
            <a:p>
              <a:pPr>
                <a:lnSpc>
                  <a:spcPct val="80000"/>
                </a:lnSpc>
              </a:pPr>
              <a:r>
                <a:rPr lang="en-US" sz="900" i="1">
                  <a:solidFill>
                    <a:srgbClr val="000066"/>
                  </a:solidFill>
                  <a:latin typeface="Times New Roman" pitchFamily="18" charset="0"/>
                </a:rPr>
                <a:t>High Pressure Air</a:t>
              </a:r>
              <a:endParaRPr lang="th-TH" sz="900" i="1">
                <a:solidFill>
                  <a:srgbClr val="000066"/>
                </a:solidFill>
                <a:latin typeface="Times New Roman" pitchFamily="18" charset="0"/>
              </a:endParaRPr>
            </a:p>
          </p:txBody>
        </p:sp>
        <p:grpSp>
          <p:nvGrpSpPr>
            <p:cNvPr id="275479" name="Group 23"/>
            <p:cNvGrpSpPr>
              <a:grpSpLocks/>
            </p:cNvGrpSpPr>
            <p:nvPr/>
          </p:nvGrpSpPr>
          <p:grpSpPr bwMode="auto">
            <a:xfrm flipH="1">
              <a:off x="660" y="1986"/>
              <a:ext cx="1180" cy="1245"/>
              <a:chOff x="1041" y="2057"/>
              <a:chExt cx="1180" cy="1245"/>
            </a:xfrm>
          </p:grpSpPr>
          <p:sp>
            <p:nvSpPr>
              <p:cNvPr id="275480" name="AutoShape 24"/>
              <p:cNvSpPr>
                <a:spLocks noChangeArrowheads="1"/>
              </p:cNvSpPr>
              <p:nvPr/>
            </p:nvSpPr>
            <p:spPr bwMode="auto">
              <a:xfrm rot="5400000">
                <a:off x="1046" y="2052"/>
                <a:ext cx="1170" cy="1180"/>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gradFill rotWithShape="1">
                <a:gsLst>
                  <a:gs pos="0">
                    <a:srgbClr val="008000"/>
                  </a:gs>
                  <a:gs pos="50000">
                    <a:srgbClr val="008000">
                      <a:gamma/>
                      <a:tint val="41176"/>
                      <a:invGamma/>
                    </a:srgbClr>
                  </a:gs>
                  <a:gs pos="100000">
                    <a:srgbClr val="008000"/>
                  </a:gs>
                </a:gsLst>
                <a:lin ang="0" scaled="1"/>
              </a:gradFill>
              <a:ln w="63500">
                <a:solidFill>
                  <a:srgbClr val="008000"/>
                </a:solidFill>
                <a:miter lim="800000"/>
                <a:headEnd/>
                <a:tailEnd/>
              </a:ln>
              <a:effectLst/>
            </p:spPr>
            <p:txBody>
              <a:bodyPr wrap="none" anchor="ctr"/>
              <a:lstStyle/>
              <a:p>
                <a:endParaRPr lang="th-TH"/>
              </a:p>
            </p:txBody>
          </p:sp>
          <p:grpSp>
            <p:nvGrpSpPr>
              <p:cNvPr id="275481" name="Group 25"/>
              <p:cNvGrpSpPr>
                <a:grpSpLocks/>
              </p:cNvGrpSpPr>
              <p:nvPr/>
            </p:nvGrpSpPr>
            <p:grpSpPr bwMode="auto">
              <a:xfrm>
                <a:off x="2045" y="3142"/>
                <a:ext cx="137" cy="160"/>
                <a:chOff x="2176" y="2953"/>
                <a:chExt cx="137" cy="160"/>
              </a:xfrm>
            </p:grpSpPr>
            <p:sp>
              <p:nvSpPr>
                <p:cNvPr id="275482" name="Rectangle 26"/>
                <p:cNvSpPr>
                  <a:spLocks noChangeArrowheads="1"/>
                </p:cNvSpPr>
                <p:nvPr/>
              </p:nvSpPr>
              <p:spPr bwMode="auto">
                <a:xfrm>
                  <a:off x="2185" y="2953"/>
                  <a:ext cx="128" cy="160"/>
                </a:xfrm>
                <a:prstGeom prst="rect">
                  <a:avLst/>
                </a:prstGeom>
                <a:gradFill rotWithShape="1">
                  <a:gsLst>
                    <a:gs pos="0">
                      <a:srgbClr val="008000"/>
                    </a:gs>
                    <a:gs pos="50000">
                      <a:srgbClr val="008000">
                        <a:gamma/>
                        <a:tint val="41176"/>
                        <a:invGamma/>
                      </a:srgbClr>
                    </a:gs>
                    <a:gs pos="100000">
                      <a:srgbClr val="008000"/>
                    </a:gs>
                  </a:gsLst>
                  <a:lin ang="0" scaled="1"/>
                </a:gradFill>
                <a:ln w="9525">
                  <a:noFill/>
                  <a:miter lim="800000"/>
                  <a:headEnd/>
                  <a:tailEnd/>
                </a:ln>
                <a:effectLst/>
              </p:spPr>
              <p:txBody>
                <a:bodyPr wrap="none" anchor="ctr"/>
                <a:lstStyle/>
                <a:p>
                  <a:endParaRPr lang="th-TH"/>
                </a:p>
              </p:txBody>
            </p:sp>
            <p:sp>
              <p:nvSpPr>
                <p:cNvPr id="275483" name="Freeform 27"/>
                <p:cNvSpPr>
                  <a:spLocks/>
                </p:cNvSpPr>
                <p:nvPr/>
              </p:nvSpPr>
              <p:spPr bwMode="auto">
                <a:xfrm>
                  <a:off x="2176" y="2972"/>
                  <a:ext cx="136" cy="140"/>
                </a:xfrm>
                <a:custGeom>
                  <a:avLst/>
                  <a:gdLst/>
                  <a:ahLst/>
                  <a:cxnLst>
                    <a:cxn ang="0">
                      <a:pos x="0" y="0"/>
                    </a:cxn>
                    <a:cxn ang="0">
                      <a:pos x="0" y="140"/>
                    </a:cxn>
                    <a:cxn ang="0">
                      <a:pos x="136" y="140"/>
                    </a:cxn>
                    <a:cxn ang="0">
                      <a:pos x="136" y="36"/>
                    </a:cxn>
                  </a:cxnLst>
                  <a:rect l="0" t="0" r="r" b="b"/>
                  <a:pathLst>
                    <a:path w="136" h="140">
                      <a:moveTo>
                        <a:pt x="0" y="0"/>
                      </a:moveTo>
                      <a:lnTo>
                        <a:pt x="0" y="140"/>
                      </a:lnTo>
                      <a:lnTo>
                        <a:pt x="136" y="140"/>
                      </a:lnTo>
                      <a:lnTo>
                        <a:pt x="136" y="36"/>
                      </a:lnTo>
                    </a:path>
                  </a:pathLst>
                </a:custGeom>
                <a:gradFill rotWithShape="1">
                  <a:gsLst>
                    <a:gs pos="0">
                      <a:srgbClr val="008000"/>
                    </a:gs>
                    <a:gs pos="50000">
                      <a:srgbClr val="008000">
                        <a:gamma/>
                        <a:tint val="41176"/>
                        <a:invGamma/>
                      </a:srgbClr>
                    </a:gs>
                    <a:gs pos="100000">
                      <a:srgbClr val="008000"/>
                    </a:gs>
                  </a:gsLst>
                  <a:lin ang="0" scaled="1"/>
                </a:gradFill>
                <a:ln w="63500">
                  <a:solidFill>
                    <a:srgbClr val="008000"/>
                  </a:solidFill>
                  <a:round/>
                  <a:headEnd/>
                  <a:tailEnd/>
                </a:ln>
                <a:effectLst/>
              </p:spPr>
              <p:txBody>
                <a:bodyPr/>
                <a:lstStyle/>
                <a:p>
                  <a:endParaRPr lang="th-TH"/>
                </a:p>
              </p:txBody>
            </p:sp>
          </p:grpSp>
          <p:grpSp>
            <p:nvGrpSpPr>
              <p:cNvPr id="275484" name="Group 28"/>
              <p:cNvGrpSpPr>
                <a:grpSpLocks/>
              </p:cNvGrpSpPr>
              <p:nvPr/>
            </p:nvGrpSpPr>
            <p:grpSpPr bwMode="auto">
              <a:xfrm rot="10800000">
                <a:off x="1096" y="2217"/>
                <a:ext cx="137" cy="160"/>
                <a:chOff x="2176" y="2953"/>
                <a:chExt cx="137" cy="160"/>
              </a:xfrm>
            </p:grpSpPr>
            <p:sp>
              <p:nvSpPr>
                <p:cNvPr id="275485" name="Rectangle 29"/>
                <p:cNvSpPr>
                  <a:spLocks noChangeArrowheads="1"/>
                </p:cNvSpPr>
                <p:nvPr/>
              </p:nvSpPr>
              <p:spPr bwMode="auto">
                <a:xfrm>
                  <a:off x="2185" y="2953"/>
                  <a:ext cx="128" cy="160"/>
                </a:xfrm>
                <a:prstGeom prst="rect">
                  <a:avLst/>
                </a:prstGeom>
                <a:gradFill rotWithShape="1">
                  <a:gsLst>
                    <a:gs pos="0">
                      <a:srgbClr val="008000"/>
                    </a:gs>
                    <a:gs pos="50000">
                      <a:srgbClr val="008000">
                        <a:gamma/>
                        <a:tint val="41176"/>
                        <a:invGamma/>
                      </a:srgbClr>
                    </a:gs>
                    <a:gs pos="100000">
                      <a:srgbClr val="008000"/>
                    </a:gs>
                  </a:gsLst>
                  <a:lin ang="0" scaled="1"/>
                </a:gradFill>
                <a:ln w="9525">
                  <a:noFill/>
                  <a:miter lim="800000"/>
                  <a:headEnd/>
                  <a:tailEnd/>
                </a:ln>
                <a:effectLst/>
              </p:spPr>
              <p:txBody>
                <a:bodyPr wrap="none" anchor="ctr"/>
                <a:lstStyle/>
                <a:p>
                  <a:endParaRPr lang="th-TH"/>
                </a:p>
              </p:txBody>
            </p:sp>
            <p:sp>
              <p:nvSpPr>
                <p:cNvPr id="275486" name="Freeform 30"/>
                <p:cNvSpPr>
                  <a:spLocks/>
                </p:cNvSpPr>
                <p:nvPr/>
              </p:nvSpPr>
              <p:spPr bwMode="auto">
                <a:xfrm flipH="1">
                  <a:off x="2176" y="2972"/>
                  <a:ext cx="136" cy="140"/>
                </a:xfrm>
                <a:custGeom>
                  <a:avLst/>
                  <a:gdLst/>
                  <a:ahLst/>
                  <a:cxnLst>
                    <a:cxn ang="0">
                      <a:pos x="0" y="0"/>
                    </a:cxn>
                    <a:cxn ang="0">
                      <a:pos x="0" y="140"/>
                    </a:cxn>
                    <a:cxn ang="0">
                      <a:pos x="136" y="140"/>
                    </a:cxn>
                    <a:cxn ang="0">
                      <a:pos x="136" y="36"/>
                    </a:cxn>
                  </a:cxnLst>
                  <a:rect l="0" t="0" r="r" b="b"/>
                  <a:pathLst>
                    <a:path w="136" h="140">
                      <a:moveTo>
                        <a:pt x="0" y="0"/>
                      </a:moveTo>
                      <a:lnTo>
                        <a:pt x="0" y="140"/>
                      </a:lnTo>
                      <a:lnTo>
                        <a:pt x="136" y="140"/>
                      </a:lnTo>
                      <a:lnTo>
                        <a:pt x="136" y="36"/>
                      </a:lnTo>
                    </a:path>
                  </a:pathLst>
                </a:custGeom>
                <a:gradFill rotWithShape="1">
                  <a:gsLst>
                    <a:gs pos="0">
                      <a:srgbClr val="008000"/>
                    </a:gs>
                    <a:gs pos="50000">
                      <a:srgbClr val="008000">
                        <a:gamma/>
                        <a:tint val="41176"/>
                        <a:invGamma/>
                      </a:srgbClr>
                    </a:gs>
                    <a:gs pos="100000">
                      <a:srgbClr val="008000"/>
                    </a:gs>
                  </a:gsLst>
                  <a:lin ang="0" scaled="1"/>
                </a:gradFill>
                <a:ln w="63500">
                  <a:solidFill>
                    <a:srgbClr val="008000"/>
                  </a:solidFill>
                  <a:round/>
                  <a:headEnd/>
                  <a:tailEnd/>
                </a:ln>
                <a:effectLst/>
              </p:spPr>
              <p:txBody>
                <a:bodyPr/>
                <a:lstStyle/>
                <a:p>
                  <a:endParaRPr lang="th-TH"/>
                </a:p>
              </p:txBody>
            </p:sp>
          </p:grpSp>
        </p:grpSp>
        <p:sp>
          <p:nvSpPr>
            <p:cNvPr id="275492" name="Rectangle 36"/>
            <p:cNvSpPr>
              <a:spLocks noChangeArrowheads="1"/>
            </p:cNvSpPr>
            <p:nvPr/>
          </p:nvSpPr>
          <p:spPr bwMode="auto">
            <a:xfrm flipH="1">
              <a:off x="1825" y="2473"/>
              <a:ext cx="462" cy="174"/>
            </a:xfrm>
            <a:prstGeom prst="rect">
              <a:avLst/>
            </a:prstGeom>
            <a:gradFill rotWithShape="1">
              <a:gsLst>
                <a:gs pos="0">
                  <a:srgbClr val="008000">
                    <a:gamma/>
                    <a:shade val="60392"/>
                    <a:invGamma/>
                  </a:srgbClr>
                </a:gs>
                <a:gs pos="50000">
                  <a:srgbClr val="008000"/>
                </a:gs>
                <a:gs pos="100000">
                  <a:srgbClr val="008000">
                    <a:gamma/>
                    <a:shade val="60392"/>
                    <a:invGamma/>
                  </a:srgbClr>
                </a:gs>
              </a:gsLst>
              <a:lin ang="5400000" scaled="1"/>
            </a:gradFill>
            <a:ln w="9525">
              <a:noFill/>
              <a:miter lim="800000"/>
              <a:headEnd/>
              <a:tailEnd/>
            </a:ln>
            <a:effectLst/>
          </p:spPr>
          <p:txBody>
            <a:bodyPr wrap="none" anchor="ctr"/>
            <a:lstStyle/>
            <a:p>
              <a:endParaRPr lang="th-TH"/>
            </a:p>
          </p:txBody>
        </p:sp>
        <p:sp>
          <p:nvSpPr>
            <p:cNvPr id="275503" name="Text Box 47"/>
            <p:cNvSpPr txBox="1">
              <a:spLocks noChangeArrowheads="1"/>
            </p:cNvSpPr>
            <p:nvPr/>
          </p:nvSpPr>
          <p:spPr bwMode="auto">
            <a:xfrm>
              <a:off x="833" y="2434"/>
              <a:ext cx="821" cy="244"/>
            </a:xfrm>
            <a:prstGeom prst="rect">
              <a:avLst/>
            </a:prstGeom>
            <a:noFill/>
            <a:ln w="9525">
              <a:noFill/>
              <a:miter lim="800000"/>
              <a:headEnd/>
              <a:tailEnd/>
            </a:ln>
            <a:effectLst/>
          </p:spPr>
          <p:txBody>
            <a:bodyPr>
              <a:spAutoFit/>
            </a:bodyPr>
            <a:lstStyle/>
            <a:p>
              <a:pPr algn="ctr">
                <a:spcBef>
                  <a:spcPct val="50000"/>
                </a:spcBef>
              </a:pPr>
              <a:r>
                <a:rPr lang="en-US" sz="900" i="1">
                  <a:solidFill>
                    <a:srgbClr val="000066"/>
                  </a:solidFill>
                  <a:latin typeface="Times New Roman" pitchFamily="18" charset="0"/>
                </a:rPr>
                <a:t>Compressor</a:t>
              </a:r>
              <a:endParaRPr lang="th-TH" sz="900" i="1">
                <a:solidFill>
                  <a:srgbClr val="000066"/>
                </a:solidFill>
                <a:latin typeface="Times New Roman" pitchFamily="18" charset="0"/>
              </a:endParaRPr>
            </a:p>
          </p:txBody>
        </p:sp>
        <p:grpSp>
          <p:nvGrpSpPr>
            <p:cNvPr id="275504" name="Group 48"/>
            <p:cNvGrpSpPr>
              <a:grpSpLocks/>
            </p:cNvGrpSpPr>
            <p:nvPr/>
          </p:nvGrpSpPr>
          <p:grpSpPr bwMode="auto">
            <a:xfrm>
              <a:off x="2785" y="1945"/>
              <a:ext cx="1180" cy="1245"/>
              <a:chOff x="1041" y="2057"/>
              <a:chExt cx="1180" cy="1245"/>
            </a:xfrm>
          </p:grpSpPr>
          <p:sp>
            <p:nvSpPr>
              <p:cNvPr id="275505" name="AutoShape 49"/>
              <p:cNvSpPr>
                <a:spLocks noChangeArrowheads="1"/>
              </p:cNvSpPr>
              <p:nvPr/>
            </p:nvSpPr>
            <p:spPr bwMode="auto">
              <a:xfrm rot="5400000">
                <a:off x="1046" y="2052"/>
                <a:ext cx="1170" cy="1180"/>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gradFill rotWithShape="1">
                <a:gsLst>
                  <a:gs pos="0">
                    <a:srgbClr val="008000"/>
                  </a:gs>
                  <a:gs pos="50000">
                    <a:srgbClr val="008000">
                      <a:gamma/>
                      <a:tint val="41176"/>
                      <a:invGamma/>
                    </a:srgbClr>
                  </a:gs>
                  <a:gs pos="100000">
                    <a:srgbClr val="008000"/>
                  </a:gs>
                </a:gsLst>
                <a:lin ang="0" scaled="1"/>
              </a:gradFill>
              <a:ln w="63500">
                <a:solidFill>
                  <a:srgbClr val="008000"/>
                </a:solidFill>
                <a:miter lim="800000"/>
                <a:headEnd/>
                <a:tailEnd/>
              </a:ln>
              <a:effectLst/>
            </p:spPr>
            <p:txBody>
              <a:bodyPr wrap="none" anchor="ctr"/>
              <a:lstStyle/>
              <a:p>
                <a:endParaRPr lang="th-TH"/>
              </a:p>
            </p:txBody>
          </p:sp>
          <p:grpSp>
            <p:nvGrpSpPr>
              <p:cNvPr id="275506" name="Group 50"/>
              <p:cNvGrpSpPr>
                <a:grpSpLocks/>
              </p:cNvGrpSpPr>
              <p:nvPr/>
            </p:nvGrpSpPr>
            <p:grpSpPr bwMode="auto">
              <a:xfrm>
                <a:off x="2045" y="3142"/>
                <a:ext cx="137" cy="160"/>
                <a:chOff x="2176" y="2953"/>
                <a:chExt cx="137" cy="160"/>
              </a:xfrm>
            </p:grpSpPr>
            <p:sp>
              <p:nvSpPr>
                <p:cNvPr id="275507" name="Rectangle 51"/>
                <p:cNvSpPr>
                  <a:spLocks noChangeArrowheads="1"/>
                </p:cNvSpPr>
                <p:nvPr/>
              </p:nvSpPr>
              <p:spPr bwMode="auto">
                <a:xfrm>
                  <a:off x="2185" y="2953"/>
                  <a:ext cx="128" cy="160"/>
                </a:xfrm>
                <a:prstGeom prst="rect">
                  <a:avLst/>
                </a:prstGeom>
                <a:gradFill rotWithShape="1">
                  <a:gsLst>
                    <a:gs pos="0">
                      <a:srgbClr val="008000"/>
                    </a:gs>
                    <a:gs pos="50000">
                      <a:srgbClr val="008000">
                        <a:gamma/>
                        <a:tint val="41176"/>
                        <a:invGamma/>
                      </a:srgbClr>
                    </a:gs>
                    <a:gs pos="100000">
                      <a:srgbClr val="008000"/>
                    </a:gs>
                  </a:gsLst>
                  <a:lin ang="0" scaled="1"/>
                </a:gradFill>
                <a:ln w="9525">
                  <a:noFill/>
                  <a:miter lim="800000"/>
                  <a:headEnd/>
                  <a:tailEnd/>
                </a:ln>
                <a:effectLst/>
              </p:spPr>
              <p:txBody>
                <a:bodyPr wrap="none" anchor="ctr"/>
                <a:lstStyle/>
                <a:p>
                  <a:endParaRPr lang="th-TH"/>
                </a:p>
              </p:txBody>
            </p:sp>
            <p:sp>
              <p:nvSpPr>
                <p:cNvPr id="275508" name="Freeform 52"/>
                <p:cNvSpPr>
                  <a:spLocks/>
                </p:cNvSpPr>
                <p:nvPr/>
              </p:nvSpPr>
              <p:spPr bwMode="auto">
                <a:xfrm>
                  <a:off x="2176" y="2972"/>
                  <a:ext cx="136" cy="140"/>
                </a:xfrm>
                <a:custGeom>
                  <a:avLst/>
                  <a:gdLst/>
                  <a:ahLst/>
                  <a:cxnLst>
                    <a:cxn ang="0">
                      <a:pos x="0" y="0"/>
                    </a:cxn>
                    <a:cxn ang="0">
                      <a:pos x="0" y="140"/>
                    </a:cxn>
                    <a:cxn ang="0">
                      <a:pos x="136" y="140"/>
                    </a:cxn>
                    <a:cxn ang="0">
                      <a:pos x="136" y="36"/>
                    </a:cxn>
                  </a:cxnLst>
                  <a:rect l="0" t="0" r="r" b="b"/>
                  <a:pathLst>
                    <a:path w="136" h="140">
                      <a:moveTo>
                        <a:pt x="0" y="0"/>
                      </a:moveTo>
                      <a:lnTo>
                        <a:pt x="0" y="140"/>
                      </a:lnTo>
                      <a:lnTo>
                        <a:pt x="136" y="140"/>
                      </a:lnTo>
                      <a:lnTo>
                        <a:pt x="136" y="36"/>
                      </a:lnTo>
                    </a:path>
                  </a:pathLst>
                </a:custGeom>
                <a:gradFill rotWithShape="1">
                  <a:gsLst>
                    <a:gs pos="0">
                      <a:srgbClr val="008000"/>
                    </a:gs>
                    <a:gs pos="50000">
                      <a:srgbClr val="008000">
                        <a:gamma/>
                        <a:tint val="41176"/>
                        <a:invGamma/>
                      </a:srgbClr>
                    </a:gs>
                    <a:gs pos="100000">
                      <a:srgbClr val="008000"/>
                    </a:gs>
                  </a:gsLst>
                  <a:lin ang="0" scaled="1"/>
                </a:gradFill>
                <a:ln w="63500">
                  <a:solidFill>
                    <a:srgbClr val="008000"/>
                  </a:solidFill>
                  <a:round/>
                  <a:headEnd/>
                  <a:tailEnd/>
                </a:ln>
                <a:effectLst/>
              </p:spPr>
              <p:txBody>
                <a:bodyPr/>
                <a:lstStyle/>
                <a:p>
                  <a:endParaRPr lang="th-TH"/>
                </a:p>
              </p:txBody>
            </p:sp>
          </p:grpSp>
          <p:grpSp>
            <p:nvGrpSpPr>
              <p:cNvPr id="275509" name="Group 53"/>
              <p:cNvGrpSpPr>
                <a:grpSpLocks/>
              </p:cNvGrpSpPr>
              <p:nvPr/>
            </p:nvGrpSpPr>
            <p:grpSpPr bwMode="auto">
              <a:xfrm rot="10800000">
                <a:off x="1096" y="2217"/>
                <a:ext cx="137" cy="160"/>
                <a:chOff x="2176" y="2953"/>
                <a:chExt cx="137" cy="160"/>
              </a:xfrm>
            </p:grpSpPr>
            <p:sp>
              <p:nvSpPr>
                <p:cNvPr id="275510" name="Rectangle 54"/>
                <p:cNvSpPr>
                  <a:spLocks noChangeArrowheads="1"/>
                </p:cNvSpPr>
                <p:nvPr/>
              </p:nvSpPr>
              <p:spPr bwMode="auto">
                <a:xfrm>
                  <a:off x="2185" y="2953"/>
                  <a:ext cx="128" cy="160"/>
                </a:xfrm>
                <a:prstGeom prst="rect">
                  <a:avLst/>
                </a:prstGeom>
                <a:gradFill rotWithShape="1">
                  <a:gsLst>
                    <a:gs pos="0">
                      <a:srgbClr val="008000"/>
                    </a:gs>
                    <a:gs pos="50000">
                      <a:srgbClr val="008000">
                        <a:gamma/>
                        <a:tint val="41176"/>
                        <a:invGamma/>
                      </a:srgbClr>
                    </a:gs>
                    <a:gs pos="100000">
                      <a:srgbClr val="008000"/>
                    </a:gs>
                  </a:gsLst>
                  <a:lin ang="0" scaled="1"/>
                </a:gradFill>
                <a:ln w="9525">
                  <a:noFill/>
                  <a:miter lim="800000"/>
                  <a:headEnd/>
                  <a:tailEnd/>
                </a:ln>
                <a:effectLst/>
              </p:spPr>
              <p:txBody>
                <a:bodyPr wrap="none" anchor="ctr"/>
                <a:lstStyle/>
                <a:p>
                  <a:endParaRPr lang="th-TH"/>
                </a:p>
              </p:txBody>
            </p:sp>
            <p:sp>
              <p:nvSpPr>
                <p:cNvPr id="275511" name="Freeform 55"/>
                <p:cNvSpPr>
                  <a:spLocks/>
                </p:cNvSpPr>
                <p:nvPr/>
              </p:nvSpPr>
              <p:spPr bwMode="auto">
                <a:xfrm flipH="1">
                  <a:off x="2176" y="2972"/>
                  <a:ext cx="136" cy="140"/>
                </a:xfrm>
                <a:custGeom>
                  <a:avLst/>
                  <a:gdLst/>
                  <a:ahLst/>
                  <a:cxnLst>
                    <a:cxn ang="0">
                      <a:pos x="0" y="0"/>
                    </a:cxn>
                    <a:cxn ang="0">
                      <a:pos x="0" y="140"/>
                    </a:cxn>
                    <a:cxn ang="0">
                      <a:pos x="136" y="140"/>
                    </a:cxn>
                    <a:cxn ang="0">
                      <a:pos x="136" y="36"/>
                    </a:cxn>
                  </a:cxnLst>
                  <a:rect l="0" t="0" r="r" b="b"/>
                  <a:pathLst>
                    <a:path w="136" h="140">
                      <a:moveTo>
                        <a:pt x="0" y="0"/>
                      </a:moveTo>
                      <a:lnTo>
                        <a:pt x="0" y="140"/>
                      </a:lnTo>
                      <a:lnTo>
                        <a:pt x="136" y="140"/>
                      </a:lnTo>
                      <a:lnTo>
                        <a:pt x="136" y="36"/>
                      </a:lnTo>
                    </a:path>
                  </a:pathLst>
                </a:custGeom>
                <a:gradFill rotWithShape="1">
                  <a:gsLst>
                    <a:gs pos="0">
                      <a:srgbClr val="008000"/>
                    </a:gs>
                    <a:gs pos="50000">
                      <a:srgbClr val="008000">
                        <a:gamma/>
                        <a:tint val="41176"/>
                        <a:invGamma/>
                      </a:srgbClr>
                    </a:gs>
                    <a:gs pos="100000">
                      <a:srgbClr val="008000"/>
                    </a:gs>
                  </a:gsLst>
                  <a:lin ang="0" scaled="1"/>
                </a:gradFill>
                <a:ln w="63500">
                  <a:solidFill>
                    <a:srgbClr val="008000"/>
                  </a:solidFill>
                  <a:round/>
                  <a:headEnd/>
                  <a:tailEnd/>
                </a:ln>
                <a:effectLst/>
              </p:spPr>
              <p:txBody>
                <a:bodyPr/>
                <a:lstStyle/>
                <a:p>
                  <a:endParaRPr lang="th-TH"/>
                </a:p>
              </p:txBody>
            </p:sp>
          </p:grpSp>
        </p:grpSp>
        <p:sp>
          <p:nvSpPr>
            <p:cNvPr id="275512" name="Rectangle 56"/>
            <p:cNvSpPr>
              <a:spLocks noChangeArrowheads="1"/>
            </p:cNvSpPr>
            <p:nvPr/>
          </p:nvSpPr>
          <p:spPr bwMode="auto">
            <a:xfrm>
              <a:off x="3950" y="2480"/>
              <a:ext cx="462" cy="174"/>
            </a:xfrm>
            <a:prstGeom prst="rect">
              <a:avLst/>
            </a:prstGeom>
            <a:gradFill rotWithShape="1">
              <a:gsLst>
                <a:gs pos="0">
                  <a:srgbClr val="008000">
                    <a:gamma/>
                    <a:shade val="60392"/>
                    <a:invGamma/>
                  </a:srgbClr>
                </a:gs>
                <a:gs pos="50000">
                  <a:srgbClr val="008000"/>
                </a:gs>
                <a:gs pos="100000">
                  <a:srgbClr val="008000">
                    <a:gamma/>
                    <a:shade val="60392"/>
                    <a:invGamma/>
                  </a:srgbClr>
                </a:gs>
              </a:gsLst>
              <a:lin ang="5400000" scaled="1"/>
            </a:gradFill>
            <a:ln w="9525">
              <a:noFill/>
              <a:miter lim="800000"/>
              <a:headEnd/>
              <a:tailEnd/>
            </a:ln>
            <a:effectLst/>
          </p:spPr>
          <p:txBody>
            <a:bodyPr wrap="none" anchor="ctr"/>
            <a:lstStyle/>
            <a:p>
              <a:endParaRPr lang="th-TH"/>
            </a:p>
          </p:txBody>
        </p:sp>
        <p:sp>
          <p:nvSpPr>
            <p:cNvPr id="275513" name="Rectangle 57"/>
            <p:cNvSpPr>
              <a:spLocks noChangeArrowheads="1"/>
            </p:cNvSpPr>
            <p:nvPr/>
          </p:nvSpPr>
          <p:spPr bwMode="auto">
            <a:xfrm>
              <a:off x="2283" y="2469"/>
              <a:ext cx="498" cy="174"/>
            </a:xfrm>
            <a:prstGeom prst="rect">
              <a:avLst/>
            </a:prstGeom>
            <a:gradFill rotWithShape="1">
              <a:gsLst>
                <a:gs pos="0">
                  <a:srgbClr val="008000">
                    <a:gamma/>
                    <a:shade val="60392"/>
                    <a:invGamma/>
                  </a:srgbClr>
                </a:gs>
                <a:gs pos="50000">
                  <a:srgbClr val="008000"/>
                </a:gs>
                <a:gs pos="100000">
                  <a:srgbClr val="008000">
                    <a:gamma/>
                    <a:shade val="60392"/>
                    <a:invGamma/>
                  </a:srgbClr>
                </a:gs>
              </a:gsLst>
              <a:lin ang="5400000" scaled="1"/>
            </a:gradFill>
            <a:ln w="9525">
              <a:noFill/>
              <a:miter lim="800000"/>
              <a:headEnd/>
              <a:tailEnd/>
            </a:ln>
            <a:effectLst/>
          </p:spPr>
          <p:txBody>
            <a:bodyPr wrap="none" anchor="ctr"/>
            <a:lstStyle/>
            <a:p>
              <a:endParaRPr lang="th-TH"/>
            </a:p>
          </p:txBody>
        </p:sp>
        <p:grpSp>
          <p:nvGrpSpPr>
            <p:cNvPr id="275518" name="Group 62"/>
            <p:cNvGrpSpPr>
              <a:grpSpLocks/>
            </p:cNvGrpSpPr>
            <p:nvPr/>
          </p:nvGrpSpPr>
          <p:grpSpPr bwMode="auto">
            <a:xfrm>
              <a:off x="1349" y="1223"/>
              <a:ext cx="2468" cy="1015"/>
              <a:chOff x="1349" y="1223"/>
              <a:chExt cx="2468" cy="1015"/>
            </a:xfrm>
          </p:grpSpPr>
          <p:sp>
            <p:nvSpPr>
              <p:cNvPr id="275461" name="Rectangle 5"/>
              <p:cNvSpPr>
                <a:spLocks noChangeArrowheads="1"/>
              </p:cNvSpPr>
              <p:nvPr/>
            </p:nvSpPr>
            <p:spPr bwMode="auto">
              <a:xfrm>
                <a:off x="1981" y="1549"/>
                <a:ext cx="684" cy="336"/>
              </a:xfrm>
              <a:prstGeom prst="rect">
                <a:avLst/>
              </a:prstGeom>
              <a:gradFill rotWithShape="1">
                <a:gsLst>
                  <a:gs pos="0">
                    <a:srgbClr val="FF0000">
                      <a:gamma/>
                      <a:shade val="46275"/>
                      <a:invGamma/>
                    </a:srgbClr>
                  </a:gs>
                  <a:gs pos="50000">
                    <a:srgbClr val="FF0000"/>
                  </a:gs>
                  <a:gs pos="100000">
                    <a:srgbClr val="FF0000">
                      <a:gamma/>
                      <a:shade val="46275"/>
                      <a:invGamma/>
                    </a:srgbClr>
                  </a:gs>
                </a:gsLst>
                <a:lin ang="5400000" scaled="1"/>
              </a:gradFill>
              <a:ln w="38100">
                <a:solidFill>
                  <a:srgbClr val="808080"/>
                </a:solidFill>
                <a:miter lim="800000"/>
                <a:headEnd/>
                <a:tailEnd/>
              </a:ln>
              <a:effectLst/>
            </p:spPr>
            <p:txBody>
              <a:bodyPr wrap="none" anchor="ctr"/>
              <a:lstStyle/>
              <a:p>
                <a:endParaRPr lang="th-TH"/>
              </a:p>
            </p:txBody>
          </p:sp>
          <p:sp>
            <p:nvSpPr>
              <p:cNvPr id="275463" name="Text Box 7"/>
              <p:cNvSpPr txBox="1">
                <a:spLocks noChangeArrowheads="1"/>
              </p:cNvSpPr>
              <p:nvPr/>
            </p:nvSpPr>
            <p:spPr bwMode="auto">
              <a:xfrm>
                <a:off x="1962" y="1223"/>
                <a:ext cx="821" cy="333"/>
              </a:xfrm>
              <a:prstGeom prst="rect">
                <a:avLst/>
              </a:prstGeom>
              <a:noFill/>
              <a:ln w="9525">
                <a:noFill/>
                <a:miter lim="800000"/>
                <a:headEnd/>
                <a:tailEnd/>
              </a:ln>
              <a:effectLst/>
            </p:spPr>
            <p:txBody>
              <a:bodyPr>
                <a:spAutoFit/>
              </a:bodyPr>
              <a:lstStyle/>
              <a:p>
                <a:pPr algn="ctr">
                  <a:lnSpc>
                    <a:spcPct val="80000"/>
                  </a:lnSpc>
                </a:pPr>
                <a:r>
                  <a:rPr lang="en-US" sz="900" i="1">
                    <a:solidFill>
                      <a:srgbClr val="000066"/>
                    </a:solidFill>
                    <a:latin typeface="Times New Roman" pitchFamily="18" charset="0"/>
                  </a:rPr>
                  <a:t>Heat Exchanger</a:t>
                </a:r>
                <a:endParaRPr lang="th-TH" sz="900" i="1">
                  <a:solidFill>
                    <a:srgbClr val="000066"/>
                  </a:solidFill>
                  <a:latin typeface="Times New Roman" pitchFamily="18" charset="0"/>
                </a:endParaRPr>
              </a:p>
            </p:txBody>
          </p:sp>
          <p:grpSp>
            <p:nvGrpSpPr>
              <p:cNvPr id="275471" name="Group 15"/>
              <p:cNvGrpSpPr>
                <a:grpSpLocks/>
              </p:cNvGrpSpPr>
              <p:nvPr/>
            </p:nvGrpSpPr>
            <p:grpSpPr bwMode="auto">
              <a:xfrm>
                <a:off x="1349" y="1247"/>
                <a:ext cx="722" cy="332"/>
                <a:chOff x="1349" y="1247"/>
                <a:chExt cx="722" cy="332"/>
              </a:xfrm>
            </p:grpSpPr>
            <p:sp>
              <p:nvSpPr>
                <p:cNvPr id="275462" name="Line 6"/>
                <p:cNvSpPr>
                  <a:spLocks noChangeShapeType="1"/>
                </p:cNvSpPr>
                <p:nvPr/>
              </p:nvSpPr>
              <p:spPr bwMode="auto">
                <a:xfrm>
                  <a:off x="1651" y="1283"/>
                  <a:ext cx="420" cy="296"/>
                </a:xfrm>
                <a:prstGeom prst="line">
                  <a:avLst/>
                </a:prstGeom>
                <a:noFill/>
                <a:ln w="53975">
                  <a:solidFill>
                    <a:srgbClr val="FF0000"/>
                  </a:solidFill>
                  <a:round/>
                  <a:headEnd/>
                  <a:tailEnd type="arrow" w="med" len="lg"/>
                </a:ln>
                <a:effectLst/>
              </p:spPr>
              <p:txBody>
                <a:bodyPr/>
                <a:lstStyle/>
                <a:p>
                  <a:endParaRPr lang="th-TH"/>
                </a:p>
              </p:txBody>
            </p:sp>
            <p:sp>
              <p:nvSpPr>
                <p:cNvPr id="275464" name="Text Box 8"/>
                <p:cNvSpPr txBox="1">
                  <a:spLocks noChangeArrowheads="1"/>
                </p:cNvSpPr>
                <p:nvPr/>
              </p:nvSpPr>
              <p:spPr bwMode="auto">
                <a:xfrm>
                  <a:off x="1349" y="1247"/>
                  <a:ext cx="457" cy="244"/>
                </a:xfrm>
                <a:prstGeom prst="rect">
                  <a:avLst/>
                </a:prstGeom>
                <a:noFill/>
                <a:ln w="9525">
                  <a:noFill/>
                  <a:miter lim="800000"/>
                  <a:headEnd/>
                  <a:tailEnd/>
                </a:ln>
                <a:effectLst/>
              </p:spPr>
              <p:txBody>
                <a:bodyPr>
                  <a:spAutoFit/>
                </a:bodyPr>
                <a:lstStyle/>
                <a:p>
                  <a:pPr algn="ctr">
                    <a:spcBef>
                      <a:spcPct val="50000"/>
                    </a:spcBef>
                  </a:pPr>
                  <a:r>
                    <a:rPr lang="en-US" sz="900" b="1" i="1">
                      <a:solidFill>
                        <a:srgbClr val="000066"/>
                      </a:solidFill>
                      <a:latin typeface="Times New Roman" pitchFamily="18" charset="0"/>
                    </a:rPr>
                    <a:t>Q</a:t>
                  </a:r>
                  <a:r>
                    <a:rPr lang="en-US" sz="900" b="1" i="1" baseline="-25000">
                      <a:solidFill>
                        <a:srgbClr val="000066"/>
                      </a:solidFill>
                      <a:latin typeface="Times New Roman" pitchFamily="18" charset="0"/>
                    </a:rPr>
                    <a:t>in</a:t>
                  </a:r>
                  <a:endParaRPr lang="th-TH" sz="900" b="1" i="1">
                    <a:solidFill>
                      <a:srgbClr val="000066"/>
                    </a:solidFill>
                    <a:latin typeface="Times New Roman" pitchFamily="18" charset="0"/>
                  </a:endParaRPr>
                </a:p>
              </p:txBody>
            </p:sp>
          </p:grpSp>
          <p:sp>
            <p:nvSpPr>
              <p:cNvPr id="275466" name="Freeform 10"/>
              <p:cNvSpPr>
                <a:spLocks/>
              </p:cNvSpPr>
              <p:nvPr/>
            </p:nvSpPr>
            <p:spPr bwMode="auto">
              <a:xfrm>
                <a:off x="1710" y="1708"/>
                <a:ext cx="288" cy="530"/>
              </a:xfrm>
              <a:custGeom>
                <a:avLst/>
                <a:gdLst/>
                <a:ahLst/>
                <a:cxnLst>
                  <a:cxn ang="0">
                    <a:pos x="0" y="530"/>
                  </a:cxn>
                  <a:cxn ang="0">
                    <a:pos x="0" y="86"/>
                  </a:cxn>
                  <a:cxn ang="0">
                    <a:pos x="54" y="14"/>
                  </a:cxn>
                  <a:cxn ang="0">
                    <a:pos x="258" y="14"/>
                  </a:cxn>
                </a:cxnLst>
                <a:rect l="0" t="0" r="r" b="b"/>
                <a:pathLst>
                  <a:path w="258" h="530">
                    <a:moveTo>
                      <a:pt x="0" y="530"/>
                    </a:moveTo>
                    <a:lnTo>
                      <a:pt x="0" y="86"/>
                    </a:lnTo>
                    <a:cubicBezTo>
                      <a:pt x="9" y="0"/>
                      <a:pt x="11" y="26"/>
                      <a:pt x="54" y="14"/>
                    </a:cubicBezTo>
                    <a:lnTo>
                      <a:pt x="258" y="14"/>
                    </a:lnTo>
                  </a:path>
                </a:pathLst>
              </a:custGeom>
              <a:noFill/>
              <a:ln w="63500">
                <a:solidFill>
                  <a:srgbClr val="000080"/>
                </a:solidFill>
                <a:round/>
                <a:headEnd/>
                <a:tailEnd type="arrow" w="sm" len="sm"/>
              </a:ln>
              <a:effectLst/>
            </p:spPr>
            <p:txBody>
              <a:bodyPr/>
              <a:lstStyle/>
              <a:p>
                <a:endParaRPr lang="th-TH"/>
              </a:p>
            </p:txBody>
          </p:sp>
          <p:grpSp>
            <p:nvGrpSpPr>
              <p:cNvPr id="275468" name="Group 12"/>
              <p:cNvGrpSpPr>
                <a:grpSpLocks/>
              </p:cNvGrpSpPr>
              <p:nvPr/>
            </p:nvGrpSpPr>
            <p:grpSpPr bwMode="auto">
              <a:xfrm>
                <a:off x="2679" y="1683"/>
                <a:ext cx="1138" cy="468"/>
                <a:chOff x="2379" y="1635"/>
                <a:chExt cx="1138" cy="468"/>
              </a:xfrm>
            </p:grpSpPr>
            <p:sp>
              <p:nvSpPr>
                <p:cNvPr id="275469" name="Freeform 13"/>
                <p:cNvSpPr>
                  <a:spLocks/>
                </p:cNvSpPr>
                <p:nvPr/>
              </p:nvSpPr>
              <p:spPr bwMode="auto">
                <a:xfrm rot="5400000">
                  <a:off x="2254" y="1760"/>
                  <a:ext cx="468" cy="218"/>
                </a:xfrm>
                <a:custGeom>
                  <a:avLst/>
                  <a:gdLst/>
                  <a:ahLst/>
                  <a:cxnLst>
                    <a:cxn ang="0">
                      <a:pos x="0" y="530"/>
                    </a:cxn>
                    <a:cxn ang="0">
                      <a:pos x="0" y="86"/>
                    </a:cxn>
                    <a:cxn ang="0">
                      <a:pos x="54" y="14"/>
                    </a:cxn>
                    <a:cxn ang="0">
                      <a:pos x="258" y="14"/>
                    </a:cxn>
                  </a:cxnLst>
                  <a:rect l="0" t="0" r="r" b="b"/>
                  <a:pathLst>
                    <a:path w="258" h="530">
                      <a:moveTo>
                        <a:pt x="0" y="530"/>
                      </a:moveTo>
                      <a:lnTo>
                        <a:pt x="0" y="86"/>
                      </a:lnTo>
                      <a:cubicBezTo>
                        <a:pt x="9" y="0"/>
                        <a:pt x="11" y="26"/>
                        <a:pt x="54" y="14"/>
                      </a:cubicBezTo>
                      <a:lnTo>
                        <a:pt x="258" y="14"/>
                      </a:lnTo>
                    </a:path>
                  </a:pathLst>
                </a:custGeom>
                <a:noFill/>
                <a:ln w="63500">
                  <a:solidFill>
                    <a:srgbClr val="FF0000"/>
                  </a:solidFill>
                  <a:round/>
                  <a:headEnd/>
                  <a:tailEnd type="arrow" w="sm" len="sm"/>
                </a:ln>
                <a:effectLst/>
              </p:spPr>
              <p:txBody>
                <a:bodyPr/>
                <a:lstStyle/>
                <a:p>
                  <a:endParaRPr lang="th-TH"/>
                </a:p>
              </p:txBody>
            </p:sp>
            <p:sp>
              <p:nvSpPr>
                <p:cNvPr id="275470" name="Rectangle 14"/>
                <p:cNvSpPr>
                  <a:spLocks noChangeArrowheads="1"/>
                </p:cNvSpPr>
                <p:nvPr/>
              </p:nvSpPr>
              <p:spPr bwMode="auto">
                <a:xfrm>
                  <a:off x="2579" y="1776"/>
                  <a:ext cx="938" cy="215"/>
                </a:xfrm>
                <a:prstGeom prst="rect">
                  <a:avLst/>
                </a:prstGeom>
                <a:noFill/>
                <a:ln w="9525">
                  <a:noFill/>
                  <a:miter lim="800000"/>
                  <a:headEnd/>
                  <a:tailEnd/>
                </a:ln>
                <a:effectLst/>
              </p:spPr>
              <p:txBody>
                <a:bodyPr wrap="none">
                  <a:spAutoFit/>
                </a:bodyPr>
                <a:lstStyle/>
                <a:p>
                  <a:pPr>
                    <a:lnSpc>
                      <a:spcPct val="80000"/>
                    </a:lnSpc>
                  </a:pPr>
                  <a:r>
                    <a:rPr lang="en-US" sz="900" i="1">
                      <a:solidFill>
                        <a:srgbClr val="000066"/>
                      </a:solidFill>
                      <a:latin typeface="Times New Roman" pitchFamily="18" charset="0"/>
                    </a:rPr>
                    <a:t>High Temp.Air</a:t>
                  </a:r>
                  <a:endParaRPr lang="th-TH" sz="900" i="1">
                    <a:solidFill>
                      <a:srgbClr val="000066"/>
                    </a:solidFill>
                    <a:latin typeface="Times New Roman" pitchFamily="18" charset="0"/>
                  </a:endParaRPr>
                </a:p>
              </p:txBody>
            </p:sp>
          </p:grpSp>
        </p:grpSp>
        <p:sp>
          <p:nvSpPr>
            <p:cNvPr id="275514" name="Text Box 58"/>
            <p:cNvSpPr txBox="1">
              <a:spLocks noChangeArrowheads="1"/>
            </p:cNvSpPr>
            <p:nvPr/>
          </p:nvSpPr>
          <p:spPr bwMode="auto">
            <a:xfrm>
              <a:off x="3057" y="2439"/>
              <a:ext cx="623" cy="244"/>
            </a:xfrm>
            <a:prstGeom prst="rect">
              <a:avLst/>
            </a:prstGeom>
            <a:noFill/>
            <a:ln w="9525">
              <a:noFill/>
              <a:miter lim="800000"/>
              <a:headEnd/>
              <a:tailEnd/>
            </a:ln>
            <a:effectLst/>
          </p:spPr>
          <p:txBody>
            <a:bodyPr>
              <a:spAutoFit/>
            </a:bodyPr>
            <a:lstStyle/>
            <a:p>
              <a:pPr algn="ctr">
                <a:spcBef>
                  <a:spcPct val="50000"/>
                </a:spcBef>
              </a:pPr>
              <a:r>
                <a:rPr lang="en-US" sz="900" i="1">
                  <a:solidFill>
                    <a:srgbClr val="000066"/>
                  </a:solidFill>
                  <a:latin typeface="Times New Roman" pitchFamily="18" charset="0"/>
                </a:rPr>
                <a:t>Turbine</a:t>
              </a:r>
              <a:endParaRPr lang="th-TH" sz="900" i="1">
                <a:solidFill>
                  <a:srgbClr val="000066"/>
                </a:solidFill>
                <a:latin typeface="Times New Roman" pitchFamily="18" charset="0"/>
              </a:endParaRPr>
            </a:p>
          </p:txBody>
        </p:sp>
        <p:grpSp>
          <p:nvGrpSpPr>
            <p:cNvPr id="275529" name="Group 73"/>
            <p:cNvGrpSpPr>
              <a:grpSpLocks/>
            </p:cNvGrpSpPr>
            <p:nvPr/>
          </p:nvGrpSpPr>
          <p:grpSpPr bwMode="auto">
            <a:xfrm>
              <a:off x="1944" y="3042"/>
              <a:ext cx="1152" cy="904"/>
              <a:chOff x="1944" y="3042"/>
              <a:chExt cx="1152" cy="904"/>
            </a:xfrm>
          </p:grpSpPr>
          <p:sp>
            <p:nvSpPr>
              <p:cNvPr id="275520" name="Rectangle 64"/>
              <p:cNvSpPr>
                <a:spLocks noChangeArrowheads="1"/>
              </p:cNvSpPr>
              <p:nvPr/>
            </p:nvSpPr>
            <p:spPr bwMode="auto">
              <a:xfrm>
                <a:off x="1988" y="3368"/>
                <a:ext cx="684" cy="336"/>
              </a:xfrm>
              <a:prstGeom prst="rect">
                <a:avLst/>
              </a:prstGeom>
              <a:gradFill rotWithShape="1">
                <a:gsLst>
                  <a:gs pos="0">
                    <a:srgbClr val="FFCC99">
                      <a:gamma/>
                      <a:shade val="46275"/>
                      <a:invGamma/>
                    </a:srgbClr>
                  </a:gs>
                  <a:gs pos="50000">
                    <a:srgbClr val="FFCC99"/>
                  </a:gs>
                  <a:gs pos="100000">
                    <a:srgbClr val="FFCC99">
                      <a:gamma/>
                      <a:shade val="46275"/>
                      <a:invGamma/>
                    </a:srgbClr>
                  </a:gs>
                </a:gsLst>
                <a:lin ang="5400000" scaled="1"/>
              </a:gradFill>
              <a:ln w="38100">
                <a:solidFill>
                  <a:srgbClr val="808080"/>
                </a:solidFill>
                <a:miter lim="800000"/>
                <a:headEnd/>
                <a:tailEnd/>
              </a:ln>
              <a:effectLst/>
            </p:spPr>
            <p:txBody>
              <a:bodyPr wrap="none" anchor="ctr"/>
              <a:lstStyle/>
              <a:p>
                <a:endParaRPr lang="th-TH"/>
              </a:p>
            </p:txBody>
          </p:sp>
          <p:sp>
            <p:nvSpPr>
              <p:cNvPr id="275521" name="Text Box 65"/>
              <p:cNvSpPr txBox="1">
                <a:spLocks noChangeArrowheads="1"/>
              </p:cNvSpPr>
              <p:nvPr/>
            </p:nvSpPr>
            <p:spPr bwMode="auto">
              <a:xfrm>
                <a:off x="1944" y="3042"/>
                <a:ext cx="822" cy="332"/>
              </a:xfrm>
              <a:prstGeom prst="rect">
                <a:avLst/>
              </a:prstGeom>
              <a:noFill/>
              <a:ln w="9525">
                <a:noFill/>
                <a:miter lim="800000"/>
                <a:headEnd/>
                <a:tailEnd/>
              </a:ln>
              <a:effectLst/>
            </p:spPr>
            <p:txBody>
              <a:bodyPr>
                <a:spAutoFit/>
              </a:bodyPr>
              <a:lstStyle/>
              <a:p>
                <a:pPr algn="ctr">
                  <a:lnSpc>
                    <a:spcPct val="80000"/>
                  </a:lnSpc>
                </a:pPr>
                <a:r>
                  <a:rPr lang="en-US" sz="900" i="1">
                    <a:solidFill>
                      <a:srgbClr val="000066"/>
                    </a:solidFill>
                    <a:latin typeface="Times New Roman" pitchFamily="18" charset="0"/>
                  </a:rPr>
                  <a:t>Heat Exchanger</a:t>
                </a:r>
                <a:endParaRPr lang="th-TH" sz="900" i="1">
                  <a:solidFill>
                    <a:srgbClr val="000066"/>
                  </a:solidFill>
                  <a:latin typeface="Times New Roman" pitchFamily="18" charset="0"/>
                </a:endParaRPr>
              </a:p>
            </p:txBody>
          </p:sp>
          <p:sp>
            <p:nvSpPr>
              <p:cNvPr id="275523" name="Line 67"/>
              <p:cNvSpPr>
                <a:spLocks noChangeShapeType="1"/>
              </p:cNvSpPr>
              <p:nvPr/>
            </p:nvSpPr>
            <p:spPr bwMode="auto">
              <a:xfrm>
                <a:off x="2276" y="3624"/>
                <a:ext cx="420" cy="296"/>
              </a:xfrm>
              <a:prstGeom prst="line">
                <a:avLst/>
              </a:prstGeom>
              <a:noFill/>
              <a:ln w="53975">
                <a:solidFill>
                  <a:srgbClr val="FF9900"/>
                </a:solidFill>
                <a:round/>
                <a:headEnd/>
                <a:tailEnd type="arrow" w="med" len="lg"/>
              </a:ln>
              <a:effectLst/>
            </p:spPr>
            <p:txBody>
              <a:bodyPr/>
              <a:lstStyle/>
              <a:p>
                <a:endParaRPr lang="th-TH"/>
              </a:p>
            </p:txBody>
          </p:sp>
          <p:sp>
            <p:nvSpPr>
              <p:cNvPr id="275524" name="Text Box 68"/>
              <p:cNvSpPr txBox="1">
                <a:spLocks noChangeArrowheads="1"/>
              </p:cNvSpPr>
              <p:nvPr/>
            </p:nvSpPr>
            <p:spPr bwMode="auto">
              <a:xfrm>
                <a:off x="2640" y="3701"/>
                <a:ext cx="456" cy="245"/>
              </a:xfrm>
              <a:prstGeom prst="rect">
                <a:avLst/>
              </a:prstGeom>
              <a:noFill/>
              <a:ln w="9525">
                <a:noFill/>
                <a:miter lim="800000"/>
                <a:headEnd/>
                <a:tailEnd/>
              </a:ln>
              <a:effectLst/>
            </p:spPr>
            <p:txBody>
              <a:bodyPr>
                <a:spAutoFit/>
              </a:bodyPr>
              <a:lstStyle/>
              <a:p>
                <a:pPr algn="ctr">
                  <a:spcBef>
                    <a:spcPct val="50000"/>
                  </a:spcBef>
                </a:pPr>
                <a:r>
                  <a:rPr lang="en-US" sz="900" b="1" i="1">
                    <a:solidFill>
                      <a:srgbClr val="000066"/>
                    </a:solidFill>
                    <a:latin typeface="Times New Roman" pitchFamily="18" charset="0"/>
                  </a:rPr>
                  <a:t>Q</a:t>
                </a:r>
                <a:r>
                  <a:rPr lang="en-US" sz="900" b="1" i="1" baseline="-25000">
                    <a:solidFill>
                      <a:srgbClr val="000066"/>
                    </a:solidFill>
                    <a:latin typeface="Times New Roman" pitchFamily="18" charset="0"/>
                  </a:rPr>
                  <a:t>out</a:t>
                </a:r>
                <a:endParaRPr lang="th-TH" sz="900" b="1" i="1">
                  <a:solidFill>
                    <a:srgbClr val="000066"/>
                  </a:solidFill>
                  <a:latin typeface="Times New Roman" pitchFamily="18" charset="0"/>
                </a:endParaRPr>
              </a:p>
            </p:txBody>
          </p:sp>
        </p:grpSp>
        <p:sp>
          <p:nvSpPr>
            <p:cNvPr id="275525" name="Freeform 69"/>
            <p:cNvSpPr>
              <a:spLocks/>
            </p:cNvSpPr>
            <p:nvPr/>
          </p:nvSpPr>
          <p:spPr bwMode="auto">
            <a:xfrm rot="10800000">
              <a:off x="2653" y="3203"/>
              <a:ext cx="1212" cy="356"/>
            </a:xfrm>
            <a:custGeom>
              <a:avLst/>
              <a:gdLst/>
              <a:ahLst/>
              <a:cxnLst>
                <a:cxn ang="0">
                  <a:pos x="0" y="530"/>
                </a:cxn>
                <a:cxn ang="0">
                  <a:pos x="0" y="86"/>
                </a:cxn>
                <a:cxn ang="0">
                  <a:pos x="54" y="14"/>
                </a:cxn>
                <a:cxn ang="0">
                  <a:pos x="258" y="14"/>
                </a:cxn>
              </a:cxnLst>
              <a:rect l="0" t="0" r="r" b="b"/>
              <a:pathLst>
                <a:path w="258" h="530">
                  <a:moveTo>
                    <a:pt x="0" y="530"/>
                  </a:moveTo>
                  <a:lnTo>
                    <a:pt x="0" y="86"/>
                  </a:lnTo>
                  <a:cubicBezTo>
                    <a:pt x="9" y="0"/>
                    <a:pt x="11" y="26"/>
                    <a:pt x="54" y="14"/>
                  </a:cubicBezTo>
                  <a:lnTo>
                    <a:pt x="258" y="14"/>
                  </a:lnTo>
                </a:path>
              </a:pathLst>
            </a:custGeom>
            <a:noFill/>
            <a:ln w="63500">
              <a:solidFill>
                <a:srgbClr val="FF9900"/>
              </a:solidFill>
              <a:round/>
              <a:headEnd/>
              <a:tailEnd type="arrow" w="sm" len="sm"/>
            </a:ln>
            <a:effectLst/>
          </p:spPr>
          <p:txBody>
            <a:bodyPr/>
            <a:lstStyle/>
            <a:p>
              <a:endParaRPr lang="th-TH"/>
            </a:p>
          </p:txBody>
        </p:sp>
        <p:sp>
          <p:nvSpPr>
            <p:cNvPr id="275527" name="Freeform 71"/>
            <p:cNvSpPr>
              <a:spLocks/>
            </p:cNvSpPr>
            <p:nvPr/>
          </p:nvSpPr>
          <p:spPr bwMode="auto">
            <a:xfrm rot="16200000">
              <a:off x="1208" y="2724"/>
              <a:ext cx="336" cy="1280"/>
            </a:xfrm>
            <a:custGeom>
              <a:avLst/>
              <a:gdLst/>
              <a:ahLst/>
              <a:cxnLst>
                <a:cxn ang="0">
                  <a:pos x="0" y="530"/>
                </a:cxn>
                <a:cxn ang="0">
                  <a:pos x="0" y="86"/>
                </a:cxn>
                <a:cxn ang="0">
                  <a:pos x="54" y="14"/>
                </a:cxn>
                <a:cxn ang="0">
                  <a:pos x="258" y="14"/>
                </a:cxn>
              </a:cxnLst>
              <a:rect l="0" t="0" r="r" b="b"/>
              <a:pathLst>
                <a:path w="258" h="530">
                  <a:moveTo>
                    <a:pt x="0" y="530"/>
                  </a:moveTo>
                  <a:lnTo>
                    <a:pt x="0" y="86"/>
                  </a:lnTo>
                  <a:cubicBezTo>
                    <a:pt x="9" y="0"/>
                    <a:pt x="11" y="26"/>
                    <a:pt x="54" y="14"/>
                  </a:cubicBezTo>
                  <a:lnTo>
                    <a:pt x="258" y="14"/>
                  </a:lnTo>
                </a:path>
              </a:pathLst>
            </a:custGeom>
            <a:noFill/>
            <a:ln w="63500">
              <a:solidFill>
                <a:srgbClr val="3366FF"/>
              </a:solidFill>
              <a:round/>
              <a:headEnd/>
              <a:tailEnd type="arrow" w="sm" len="sm"/>
            </a:ln>
            <a:effectLst/>
          </p:spPr>
          <p:txBody>
            <a:bodyPr/>
            <a:lstStyle/>
            <a:p>
              <a:endParaRPr lang="th-TH"/>
            </a:p>
          </p:txBody>
        </p:sp>
        <p:sp>
          <p:nvSpPr>
            <p:cNvPr id="275533" name="Rectangle 77"/>
            <p:cNvSpPr>
              <a:spLocks noChangeArrowheads="1"/>
            </p:cNvSpPr>
            <p:nvPr/>
          </p:nvSpPr>
          <p:spPr bwMode="auto">
            <a:xfrm>
              <a:off x="4471" y="2657"/>
              <a:ext cx="412" cy="244"/>
            </a:xfrm>
            <a:prstGeom prst="rect">
              <a:avLst/>
            </a:prstGeom>
            <a:noFill/>
            <a:ln w="9525">
              <a:noFill/>
              <a:miter lim="800000"/>
              <a:headEnd/>
              <a:tailEnd/>
            </a:ln>
            <a:effectLst/>
          </p:spPr>
          <p:txBody>
            <a:bodyPr wrap="none">
              <a:spAutoFit/>
            </a:bodyPr>
            <a:lstStyle/>
            <a:p>
              <a:r>
                <a:rPr lang="en-US" sz="900" b="1" i="1">
                  <a:solidFill>
                    <a:srgbClr val="000066"/>
                  </a:solidFill>
                  <a:latin typeface="Times New Roman" pitchFamily="18" charset="0"/>
                </a:rPr>
                <a:t>W</a:t>
              </a:r>
              <a:r>
                <a:rPr lang="en-US" sz="900" b="1" i="1" baseline="-25000">
                  <a:solidFill>
                    <a:srgbClr val="000066"/>
                  </a:solidFill>
                  <a:latin typeface="Times New Roman" pitchFamily="18" charset="0"/>
                </a:rPr>
                <a:t>net</a:t>
              </a:r>
              <a:endParaRPr lang="th-TH" sz="900" b="1" i="1" baseline="-25000">
                <a:solidFill>
                  <a:srgbClr val="000066"/>
                </a:solidFill>
                <a:latin typeface="Times New Roman" pitchFamily="18" charset="0"/>
              </a:endParaRPr>
            </a:p>
          </p:txBody>
        </p:sp>
      </p:grpSp>
      <p:sp>
        <p:nvSpPr>
          <p:cNvPr id="275616" name="Rectangle 160"/>
          <p:cNvSpPr>
            <a:spLocks noChangeArrowheads="1"/>
          </p:cNvSpPr>
          <p:nvPr/>
        </p:nvSpPr>
        <p:spPr bwMode="auto">
          <a:xfrm>
            <a:off x="438150" y="974725"/>
            <a:ext cx="8031163" cy="384175"/>
          </a:xfrm>
          <a:prstGeom prst="rect">
            <a:avLst/>
          </a:prstGeom>
          <a:noFill/>
          <a:ln w="9525">
            <a:noFill/>
            <a:miter lim="800000"/>
            <a:headEnd/>
            <a:tailEnd/>
          </a:ln>
          <a:effectLst/>
        </p:spPr>
        <p:txBody>
          <a:bodyPr>
            <a:spAutoFit/>
          </a:bodyPr>
          <a:lstStyle/>
          <a:p>
            <a:pPr algn="ctr">
              <a:lnSpc>
                <a:spcPct val="80000"/>
              </a:lnSpc>
            </a:pPr>
            <a:r>
              <a:rPr lang="en-US" sz="2400" b="1" i="1">
                <a:solidFill>
                  <a:srgbClr val="000066"/>
                </a:solidFill>
                <a:effectLst>
                  <a:outerShdw blurRad="38100" dist="38100" dir="2700000" algn="tl">
                    <a:srgbClr val="C0C0C0"/>
                  </a:outerShdw>
                </a:effectLst>
                <a:latin typeface="Times New Roman" pitchFamily="18" charset="0"/>
              </a:rPr>
              <a:t>Air Standard Brayton Cycle</a:t>
            </a:r>
            <a:endParaRPr lang="th-TH" sz="2400" b="1" i="1">
              <a:solidFill>
                <a:srgbClr val="000066"/>
              </a:solidFill>
              <a:effectLst>
                <a:outerShdw blurRad="38100" dist="38100" dir="2700000" algn="tl">
                  <a:srgbClr val="C0C0C0"/>
                </a:outerShdw>
              </a:effectLst>
              <a:latin typeface="Times New Roman" pitchFamily="18" charset="0"/>
            </a:endParaRPr>
          </a:p>
        </p:txBody>
      </p:sp>
      <p:grpSp>
        <p:nvGrpSpPr>
          <p:cNvPr id="275617" name="Group 161"/>
          <p:cNvGrpSpPr>
            <a:grpSpLocks/>
          </p:cNvGrpSpPr>
          <p:nvPr/>
        </p:nvGrpSpPr>
        <p:grpSpPr bwMode="auto">
          <a:xfrm>
            <a:off x="1004888" y="2265363"/>
            <a:ext cx="3478212" cy="2446337"/>
            <a:chOff x="625" y="1139"/>
            <a:chExt cx="3833" cy="2644"/>
          </a:xfrm>
        </p:grpSpPr>
        <p:sp>
          <p:nvSpPr>
            <p:cNvPr id="275618" name="Text Box 162"/>
            <p:cNvSpPr txBox="1">
              <a:spLocks noChangeArrowheads="1"/>
            </p:cNvSpPr>
            <p:nvPr/>
          </p:nvSpPr>
          <p:spPr bwMode="auto">
            <a:xfrm>
              <a:off x="2980" y="3086"/>
              <a:ext cx="623" cy="232"/>
            </a:xfrm>
            <a:prstGeom prst="rect">
              <a:avLst/>
            </a:prstGeom>
            <a:noFill/>
            <a:ln w="9525">
              <a:noFill/>
              <a:miter lim="800000"/>
              <a:headEnd/>
              <a:tailEnd/>
            </a:ln>
            <a:effectLst/>
          </p:spPr>
          <p:txBody>
            <a:bodyPr>
              <a:spAutoFit/>
            </a:bodyPr>
            <a:lstStyle/>
            <a:p>
              <a:pPr algn="ctr">
                <a:spcBef>
                  <a:spcPct val="50000"/>
                </a:spcBef>
              </a:pPr>
              <a:r>
                <a:rPr lang="en-US" sz="800" i="1">
                  <a:solidFill>
                    <a:srgbClr val="000066"/>
                  </a:solidFill>
                  <a:latin typeface="Times New Roman" pitchFamily="18" charset="0"/>
                </a:rPr>
                <a:t>Turbine</a:t>
              </a:r>
              <a:endParaRPr lang="th-TH" sz="800" i="1">
                <a:solidFill>
                  <a:srgbClr val="000066"/>
                </a:solidFill>
                <a:latin typeface="Times New Roman" pitchFamily="18" charset="0"/>
              </a:endParaRPr>
            </a:p>
          </p:txBody>
        </p:sp>
        <p:grpSp>
          <p:nvGrpSpPr>
            <p:cNvPr id="275619" name="Group 163"/>
            <p:cNvGrpSpPr>
              <a:grpSpLocks/>
            </p:cNvGrpSpPr>
            <p:nvPr/>
          </p:nvGrpSpPr>
          <p:grpSpPr bwMode="auto">
            <a:xfrm>
              <a:off x="2094" y="1985"/>
              <a:ext cx="2364" cy="1245"/>
              <a:chOff x="2226" y="2117"/>
              <a:chExt cx="2364" cy="1245"/>
            </a:xfrm>
          </p:grpSpPr>
          <p:grpSp>
            <p:nvGrpSpPr>
              <p:cNvPr id="275620" name="Group 164"/>
              <p:cNvGrpSpPr>
                <a:grpSpLocks/>
              </p:cNvGrpSpPr>
              <p:nvPr/>
            </p:nvGrpSpPr>
            <p:grpSpPr bwMode="auto">
              <a:xfrm>
                <a:off x="2919" y="2117"/>
                <a:ext cx="1180" cy="1245"/>
                <a:chOff x="1041" y="2057"/>
                <a:chExt cx="1180" cy="1245"/>
              </a:xfrm>
            </p:grpSpPr>
            <p:grpSp>
              <p:nvGrpSpPr>
                <p:cNvPr id="275621" name="Group 165"/>
                <p:cNvGrpSpPr>
                  <a:grpSpLocks/>
                </p:cNvGrpSpPr>
                <p:nvPr/>
              </p:nvGrpSpPr>
              <p:grpSpPr bwMode="auto">
                <a:xfrm>
                  <a:off x="1403" y="2132"/>
                  <a:ext cx="549" cy="397"/>
                  <a:chOff x="1403" y="2132"/>
                  <a:chExt cx="549" cy="397"/>
                </a:xfrm>
              </p:grpSpPr>
              <p:sp>
                <p:nvSpPr>
                  <p:cNvPr id="275622" name="Freeform 166"/>
                  <p:cNvSpPr>
                    <a:spLocks/>
                  </p:cNvSpPr>
                  <p:nvPr/>
                </p:nvSpPr>
                <p:spPr bwMode="auto">
                  <a:xfrm>
                    <a:off x="1403" y="2251"/>
                    <a:ext cx="74" cy="278"/>
                  </a:xfrm>
                  <a:custGeom>
                    <a:avLst/>
                    <a:gdLst/>
                    <a:ahLst/>
                    <a:cxnLst>
                      <a:cxn ang="0">
                        <a:pos x="2" y="294"/>
                      </a:cxn>
                      <a:cxn ang="0">
                        <a:pos x="0" y="18"/>
                      </a:cxn>
                      <a:cxn ang="0">
                        <a:pos x="74" y="0"/>
                      </a:cxn>
                      <a:cxn ang="0">
                        <a:pos x="73" y="294"/>
                      </a:cxn>
                      <a:cxn ang="0">
                        <a:pos x="2" y="294"/>
                      </a:cxn>
                    </a:cxnLst>
                    <a:rect l="0" t="0" r="r" b="b"/>
                    <a:pathLst>
                      <a:path w="74" h="294">
                        <a:moveTo>
                          <a:pt x="2" y="294"/>
                        </a:moveTo>
                        <a:lnTo>
                          <a:pt x="0" y="18"/>
                        </a:lnTo>
                        <a:lnTo>
                          <a:pt x="74" y="0"/>
                        </a:lnTo>
                        <a:lnTo>
                          <a:pt x="73" y="294"/>
                        </a:lnTo>
                        <a:lnTo>
                          <a:pt x="2" y="294"/>
                        </a:lnTo>
                        <a:close/>
                      </a:path>
                    </a:pathLst>
                  </a:custGeom>
                  <a:gradFill rotWithShape="1">
                    <a:gsLst>
                      <a:gs pos="0">
                        <a:srgbClr val="008000">
                          <a:gamma/>
                          <a:shade val="46275"/>
                          <a:invGamma/>
                        </a:srgbClr>
                      </a:gs>
                      <a:gs pos="50000">
                        <a:srgbClr val="008000">
                          <a:alpha val="77000"/>
                        </a:srgbClr>
                      </a:gs>
                      <a:gs pos="100000">
                        <a:srgbClr val="008000">
                          <a:gamma/>
                          <a:shade val="46275"/>
                          <a:invGamma/>
                        </a:srgbClr>
                      </a:gs>
                    </a:gsLst>
                    <a:lin ang="18900000" scaled="1"/>
                  </a:gradFill>
                  <a:ln w="9525">
                    <a:solidFill>
                      <a:schemeClr val="tx1"/>
                    </a:solidFill>
                    <a:round/>
                    <a:headEnd/>
                    <a:tailEnd/>
                  </a:ln>
                  <a:effectLst/>
                </p:spPr>
                <p:txBody>
                  <a:bodyPr/>
                  <a:lstStyle/>
                  <a:p>
                    <a:endParaRPr lang="th-TH"/>
                  </a:p>
                </p:txBody>
              </p:sp>
              <p:sp>
                <p:nvSpPr>
                  <p:cNvPr id="275623" name="Freeform 167"/>
                  <p:cNvSpPr>
                    <a:spLocks/>
                  </p:cNvSpPr>
                  <p:nvPr/>
                </p:nvSpPr>
                <p:spPr bwMode="auto">
                  <a:xfrm>
                    <a:off x="1648" y="2190"/>
                    <a:ext cx="74" cy="336"/>
                  </a:xfrm>
                  <a:custGeom>
                    <a:avLst/>
                    <a:gdLst/>
                    <a:ahLst/>
                    <a:cxnLst>
                      <a:cxn ang="0">
                        <a:pos x="2" y="294"/>
                      </a:cxn>
                      <a:cxn ang="0">
                        <a:pos x="0" y="18"/>
                      </a:cxn>
                      <a:cxn ang="0">
                        <a:pos x="74" y="0"/>
                      </a:cxn>
                      <a:cxn ang="0">
                        <a:pos x="73" y="294"/>
                      </a:cxn>
                      <a:cxn ang="0">
                        <a:pos x="2" y="294"/>
                      </a:cxn>
                    </a:cxnLst>
                    <a:rect l="0" t="0" r="r" b="b"/>
                    <a:pathLst>
                      <a:path w="74" h="294">
                        <a:moveTo>
                          <a:pt x="2" y="294"/>
                        </a:moveTo>
                        <a:lnTo>
                          <a:pt x="0" y="18"/>
                        </a:lnTo>
                        <a:lnTo>
                          <a:pt x="74" y="0"/>
                        </a:lnTo>
                        <a:lnTo>
                          <a:pt x="73" y="294"/>
                        </a:lnTo>
                        <a:lnTo>
                          <a:pt x="2" y="294"/>
                        </a:lnTo>
                        <a:close/>
                      </a:path>
                    </a:pathLst>
                  </a:custGeom>
                  <a:gradFill rotWithShape="1">
                    <a:gsLst>
                      <a:gs pos="0">
                        <a:srgbClr val="008000">
                          <a:gamma/>
                          <a:shade val="46275"/>
                          <a:invGamma/>
                        </a:srgbClr>
                      </a:gs>
                      <a:gs pos="50000">
                        <a:srgbClr val="008000">
                          <a:alpha val="77000"/>
                        </a:srgbClr>
                      </a:gs>
                      <a:gs pos="100000">
                        <a:srgbClr val="008000">
                          <a:gamma/>
                          <a:shade val="46275"/>
                          <a:invGamma/>
                        </a:srgbClr>
                      </a:gs>
                    </a:gsLst>
                    <a:lin ang="18900000" scaled="1"/>
                  </a:gradFill>
                  <a:ln w="9525">
                    <a:solidFill>
                      <a:schemeClr val="tx1"/>
                    </a:solidFill>
                    <a:round/>
                    <a:headEnd/>
                    <a:tailEnd/>
                  </a:ln>
                  <a:effectLst/>
                </p:spPr>
                <p:txBody>
                  <a:bodyPr/>
                  <a:lstStyle/>
                  <a:p>
                    <a:endParaRPr lang="th-TH"/>
                  </a:p>
                </p:txBody>
              </p:sp>
              <p:sp>
                <p:nvSpPr>
                  <p:cNvPr id="275624" name="Freeform 168"/>
                  <p:cNvSpPr>
                    <a:spLocks/>
                  </p:cNvSpPr>
                  <p:nvPr/>
                </p:nvSpPr>
                <p:spPr bwMode="auto">
                  <a:xfrm>
                    <a:off x="1878" y="2132"/>
                    <a:ext cx="74" cy="390"/>
                  </a:xfrm>
                  <a:custGeom>
                    <a:avLst/>
                    <a:gdLst/>
                    <a:ahLst/>
                    <a:cxnLst>
                      <a:cxn ang="0">
                        <a:pos x="2" y="294"/>
                      </a:cxn>
                      <a:cxn ang="0">
                        <a:pos x="0" y="18"/>
                      </a:cxn>
                      <a:cxn ang="0">
                        <a:pos x="74" y="0"/>
                      </a:cxn>
                      <a:cxn ang="0">
                        <a:pos x="73" y="294"/>
                      </a:cxn>
                      <a:cxn ang="0">
                        <a:pos x="2" y="294"/>
                      </a:cxn>
                    </a:cxnLst>
                    <a:rect l="0" t="0" r="r" b="b"/>
                    <a:pathLst>
                      <a:path w="74" h="294">
                        <a:moveTo>
                          <a:pt x="2" y="294"/>
                        </a:moveTo>
                        <a:lnTo>
                          <a:pt x="0" y="18"/>
                        </a:lnTo>
                        <a:lnTo>
                          <a:pt x="74" y="0"/>
                        </a:lnTo>
                        <a:lnTo>
                          <a:pt x="73" y="294"/>
                        </a:lnTo>
                        <a:lnTo>
                          <a:pt x="2" y="294"/>
                        </a:lnTo>
                        <a:close/>
                      </a:path>
                    </a:pathLst>
                  </a:custGeom>
                  <a:gradFill rotWithShape="1">
                    <a:gsLst>
                      <a:gs pos="0">
                        <a:srgbClr val="008000">
                          <a:gamma/>
                          <a:shade val="46275"/>
                          <a:invGamma/>
                        </a:srgbClr>
                      </a:gs>
                      <a:gs pos="50000">
                        <a:srgbClr val="008000">
                          <a:alpha val="77000"/>
                        </a:srgbClr>
                      </a:gs>
                      <a:gs pos="100000">
                        <a:srgbClr val="008000">
                          <a:gamma/>
                          <a:shade val="46275"/>
                          <a:invGamma/>
                        </a:srgbClr>
                      </a:gs>
                    </a:gsLst>
                    <a:lin ang="18900000" scaled="1"/>
                  </a:gradFill>
                  <a:ln w="9525">
                    <a:solidFill>
                      <a:schemeClr val="tx1"/>
                    </a:solidFill>
                    <a:round/>
                    <a:headEnd/>
                    <a:tailEnd/>
                  </a:ln>
                  <a:effectLst/>
                </p:spPr>
                <p:txBody>
                  <a:bodyPr/>
                  <a:lstStyle/>
                  <a:p>
                    <a:endParaRPr lang="th-TH"/>
                  </a:p>
                </p:txBody>
              </p:sp>
            </p:grpSp>
            <p:grpSp>
              <p:nvGrpSpPr>
                <p:cNvPr id="275625" name="Group 169"/>
                <p:cNvGrpSpPr>
                  <a:grpSpLocks/>
                </p:cNvGrpSpPr>
                <p:nvPr/>
              </p:nvGrpSpPr>
              <p:grpSpPr bwMode="auto">
                <a:xfrm>
                  <a:off x="1041" y="2057"/>
                  <a:ext cx="1180" cy="1245"/>
                  <a:chOff x="1041" y="2057"/>
                  <a:chExt cx="1180" cy="1245"/>
                </a:xfrm>
              </p:grpSpPr>
              <p:sp>
                <p:nvSpPr>
                  <p:cNvPr id="275626" name="AutoShape 170"/>
                  <p:cNvSpPr>
                    <a:spLocks noChangeArrowheads="1"/>
                  </p:cNvSpPr>
                  <p:nvPr/>
                </p:nvSpPr>
                <p:spPr bwMode="auto">
                  <a:xfrm rot="5400000">
                    <a:off x="1046" y="2052"/>
                    <a:ext cx="1170" cy="1180"/>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63500">
                    <a:solidFill>
                      <a:srgbClr val="008000"/>
                    </a:solidFill>
                    <a:miter lim="800000"/>
                    <a:headEnd/>
                    <a:tailEnd/>
                  </a:ln>
                  <a:effectLst/>
                </p:spPr>
                <p:txBody>
                  <a:bodyPr wrap="none" anchor="ctr"/>
                  <a:lstStyle/>
                  <a:p>
                    <a:endParaRPr lang="th-TH"/>
                  </a:p>
                </p:txBody>
              </p:sp>
              <p:grpSp>
                <p:nvGrpSpPr>
                  <p:cNvPr id="275627" name="Group 171"/>
                  <p:cNvGrpSpPr>
                    <a:grpSpLocks/>
                  </p:cNvGrpSpPr>
                  <p:nvPr/>
                </p:nvGrpSpPr>
                <p:grpSpPr bwMode="auto">
                  <a:xfrm>
                    <a:off x="2045" y="3142"/>
                    <a:ext cx="137" cy="160"/>
                    <a:chOff x="2176" y="2953"/>
                    <a:chExt cx="137" cy="160"/>
                  </a:xfrm>
                </p:grpSpPr>
                <p:sp>
                  <p:nvSpPr>
                    <p:cNvPr id="275628" name="Rectangle 172"/>
                    <p:cNvSpPr>
                      <a:spLocks noChangeArrowheads="1"/>
                    </p:cNvSpPr>
                    <p:nvPr/>
                  </p:nvSpPr>
                  <p:spPr bwMode="auto">
                    <a:xfrm>
                      <a:off x="2185" y="2953"/>
                      <a:ext cx="128" cy="160"/>
                    </a:xfrm>
                    <a:prstGeom prst="rect">
                      <a:avLst/>
                    </a:prstGeom>
                    <a:solidFill>
                      <a:schemeClr val="bg1"/>
                    </a:solidFill>
                    <a:ln w="9525">
                      <a:noFill/>
                      <a:miter lim="800000"/>
                      <a:headEnd/>
                      <a:tailEnd/>
                    </a:ln>
                    <a:effectLst/>
                  </p:spPr>
                  <p:txBody>
                    <a:bodyPr wrap="none" anchor="ctr"/>
                    <a:lstStyle/>
                    <a:p>
                      <a:endParaRPr lang="th-TH"/>
                    </a:p>
                  </p:txBody>
                </p:sp>
                <p:sp>
                  <p:nvSpPr>
                    <p:cNvPr id="275629" name="Freeform 173"/>
                    <p:cNvSpPr>
                      <a:spLocks/>
                    </p:cNvSpPr>
                    <p:nvPr/>
                  </p:nvSpPr>
                  <p:spPr bwMode="auto">
                    <a:xfrm>
                      <a:off x="2176" y="2972"/>
                      <a:ext cx="136" cy="140"/>
                    </a:xfrm>
                    <a:custGeom>
                      <a:avLst/>
                      <a:gdLst/>
                      <a:ahLst/>
                      <a:cxnLst>
                        <a:cxn ang="0">
                          <a:pos x="0" y="0"/>
                        </a:cxn>
                        <a:cxn ang="0">
                          <a:pos x="0" y="140"/>
                        </a:cxn>
                        <a:cxn ang="0">
                          <a:pos x="136" y="140"/>
                        </a:cxn>
                        <a:cxn ang="0">
                          <a:pos x="136" y="36"/>
                        </a:cxn>
                      </a:cxnLst>
                      <a:rect l="0" t="0" r="r" b="b"/>
                      <a:pathLst>
                        <a:path w="136" h="140">
                          <a:moveTo>
                            <a:pt x="0" y="0"/>
                          </a:moveTo>
                          <a:lnTo>
                            <a:pt x="0" y="140"/>
                          </a:lnTo>
                          <a:lnTo>
                            <a:pt x="136" y="140"/>
                          </a:lnTo>
                          <a:lnTo>
                            <a:pt x="136" y="36"/>
                          </a:lnTo>
                        </a:path>
                      </a:pathLst>
                    </a:custGeom>
                    <a:solidFill>
                      <a:schemeClr val="bg1"/>
                    </a:solidFill>
                    <a:ln w="63500">
                      <a:solidFill>
                        <a:srgbClr val="008000"/>
                      </a:solidFill>
                      <a:round/>
                      <a:headEnd/>
                      <a:tailEnd/>
                    </a:ln>
                    <a:effectLst/>
                  </p:spPr>
                  <p:txBody>
                    <a:bodyPr/>
                    <a:lstStyle/>
                    <a:p>
                      <a:endParaRPr lang="th-TH"/>
                    </a:p>
                  </p:txBody>
                </p:sp>
              </p:grpSp>
              <p:grpSp>
                <p:nvGrpSpPr>
                  <p:cNvPr id="275630" name="Group 174"/>
                  <p:cNvGrpSpPr>
                    <a:grpSpLocks/>
                  </p:cNvGrpSpPr>
                  <p:nvPr/>
                </p:nvGrpSpPr>
                <p:grpSpPr bwMode="auto">
                  <a:xfrm rot="10800000">
                    <a:off x="1096" y="2217"/>
                    <a:ext cx="137" cy="160"/>
                    <a:chOff x="2176" y="2953"/>
                    <a:chExt cx="137" cy="160"/>
                  </a:xfrm>
                </p:grpSpPr>
                <p:sp>
                  <p:nvSpPr>
                    <p:cNvPr id="275631" name="Rectangle 175"/>
                    <p:cNvSpPr>
                      <a:spLocks noChangeArrowheads="1"/>
                    </p:cNvSpPr>
                    <p:nvPr/>
                  </p:nvSpPr>
                  <p:spPr bwMode="auto">
                    <a:xfrm>
                      <a:off x="2185" y="2953"/>
                      <a:ext cx="128" cy="160"/>
                    </a:xfrm>
                    <a:prstGeom prst="rect">
                      <a:avLst/>
                    </a:prstGeom>
                    <a:solidFill>
                      <a:schemeClr val="bg1"/>
                    </a:solidFill>
                    <a:ln w="9525">
                      <a:noFill/>
                      <a:miter lim="800000"/>
                      <a:headEnd/>
                      <a:tailEnd/>
                    </a:ln>
                    <a:effectLst/>
                  </p:spPr>
                  <p:txBody>
                    <a:bodyPr wrap="none" anchor="ctr"/>
                    <a:lstStyle/>
                    <a:p>
                      <a:endParaRPr lang="th-TH"/>
                    </a:p>
                  </p:txBody>
                </p:sp>
                <p:sp>
                  <p:nvSpPr>
                    <p:cNvPr id="275632" name="Freeform 176"/>
                    <p:cNvSpPr>
                      <a:spLocks/>
                    </p:cNvSpPr>
                    <p:nvPr/>
                  </p:nvSpPr>
                  <p:spPr bwMode="auto">
                    <a:xfrm flipH="1">
                      <a:off x="2176" y="2972"/>
                      <a:ext cx="136" cy="140"/>
                    </a:xfrm>
                    <a:custGeom>
                      <a:avLst/>
                      <a:gdLst/>
                      <a:ahLst/>
                      <a:cxnLst>
                        <a:cxn ang="0">
                          <a:pos x="0" y="0"/>
                        </a:cxn>
                        <a:cxn ang="0">
                          <a:pos x="0" y="140"/>
                        </a:cxn>
                        <a:cxn ang="0">
                          <a:pos x="136" y="140"/>
                        </a:cxn>
                        <a:cxn ang="0">
                          <a:pos x="136" y="36"/>
                        </a:cxn>
                      </a:cxnLst>
                      <a:rect l="0" t="0" r="r" b="b"/>
                      <a:pathLst>
                        <a:path w="136" h="140">
                          <a:moveTo>
                            <a:pt x="0" y="0"/>
                          </a:moveTo>
                          <a:lnTo>
                            <a:pt x="0" y="140"/>
                          </a:lnTo>
                          <a:lnTo>
                            <a:pt x="136" y="140"/>
                          </a:lnTo>
                          <a:lnTo>
                            <a:pt x="136" y="36"/>
                          </a:lnTo>
                        </a:path>
                      </a:pathLst>
                    </a:custGeom>
                    <a:noFill/>
                    <a:ln w="63500">
                      <a:solidFill>
                        <a:srgbClr val="008000"/>
                      </a:solidFill>
                      <a:round/>
                      <a:headEnd/>
                      <a:tailEnd/>
                    </a:ln>
                    <a:effectLst/>
                  </p:spPr>
                  <p:txBody>
                    <a:bodyPr/>
                    <a:lstStyle/>
                    <a:p>
                      <a:endParaRPr lang="th-TH"/>
                    </a:p>
                  </p:txBody>
                </p:sp>
              </p:grpSp>
            </p:grpSp>
            <p:grpSp>
              <p:nvGrpSpPr>
                <p:cNvPr id="275633" name="Group 177"/>
                <p:cNvGrpSpPr>
                  <a:grpSpLocks/>
                </p:cNvGrpSpPr>
                <p:nvPr/>
              </p:nvGrpSpPr>
              <p:grpSpPr bwMode="auto">
                <a:xfrm flipV="1">
                  <a:off x="1410" y="2749"/>
                  <a:ext cx="549" cy="397"/>
                  <a:chOff x="1403" y="2132"/>
                  <a:chExt cx="549" cy="397"/>
                </a:xfrm>
              </p:grpSpPr>
              <p:sp>
                <p:nvSpPr>
                  <p:cNvPr id="275634" name="Freeform 178"/>
                  <p:cNvSpPr>
                    <a:spLocks/>
                  </p:cNvSpPr>
                  <p:nvPr/>
                </p:nvSpPr>
                <p:spPr bwMode="auto">
                  <a:xfrm>
                    <a:off x="1403" y="2251"/>
                    <a:ext cx="74" cy="278"/>
                  </a:xfrm>
                  <a:custGeom>
                    <a:avLst/>
                    <a:gdLst/>
                    <a:ahLst/>
                    <a:cxnLst>
                      <a:cxn ang="0">
                        <a:pos x="2" y="294"/>
                      </a:cxn>
                      <a:cxn ang="0">
                        <a:pos x="0" y="18"/>
                      </a:cxn>
                      <a:cxn ang="0">
                        <a:pos x="74" y="0"/>
                      </a:cxn>
                      <a:cxn ang="0">
                        <a:pos x="73" y="294"/>
                      </a:cxn>
                      <a:cxn ang="0">
                        <a:pos x="2" y="294"/>
                      </a:cxn>
                    </a:cxnLst>
                    <a:rect l="0" t="0" r="r" b="b"/>
                    <a:pathLst>
                      <a:path w="74" h="294">
                        <a:moveTo>
                          <a:pt x="2" y="294"/>
                        </a:moveTo>
                        <a:lnTo>
                          <a:pt x="0" y="18"/>
                        </a:lnTo>
                        <a:lnTo>
                          <a:pt x="74" y="0"/>
                        </a:lnTo>
                        <a:lnTo>
                          <a:pt x="73" y="294"/>
                        </a:lnTo>
                        <a:lnTo>
                          <a:pt x="2" y="294"/>
                        </a:lnTo>
                        <a:close/>
                      </a:path>
                    </a:pathLst>
                  </a:custGeom>
                  <a:gradFill rotWithShape="1">
                    <a:gsLst>
                      <a:gs pos="0">
                        <a:srgbClr val="008000">
                          <a:gamma/>
                          <a:shade val="46275"/>
                          <a:invGamma/>
                        </a:srgbClr>
                      </a:gs>
                      <a:gs pos="50000">
                        <a:srgbClr val="008000">
                          <a:alpha val="77000"/>
                        </a:srgbClr>
                      </a:gs>
                      <a:gs pos="100000">
                        <a:srgbClr val="008000">
                          <a:gamma/>
                          <a:shade val="46275"/>
                          <a:invGamma/>
                        </a:srgbClr>
                      </a:gs>
                    </a:gsLst>
                    <a:lin ang="18900000" scaled="1"/>
                  </a:gradFill>
                  <a:ln w="9525">
                    <a:solidFill>
                      <a:schemeClr val="tx1"/>
                    </a:solidFill>
                    <a:round/>
                    <a:headEnd/>
                    <a:tailEnd/>
                  </a:ln>
                  <a:effectLst/>
                </p:spPr>
                <p:txBody>
                  <a:bodyPr/>
                  <a:lstStyle/>
                  <a:p>
                    <a:endParaRPr lang="th-TH"/>
                  </a:p>
                </p:txBody>
              </p:sp>
              <p:sp>
                <p:nvSpPr>
                  <p:cNvPr id="275635" name="Freeform 179"/>
                  <p:cNvSpPr>
                    <a:spLocks/>
                  </p:cNvSpPr>
                  <p:nvPr/>
                </p:nvSpPr>
                <p:spPr bwMode="auto">
                  <a:xfrm>
                    <a:off x="1648" y="2190"/>
                    <a:ext cx="74" cy="336"/>
                  </a:xfrm>
                  <a:custGeom>
                    <a:avLst/>
                    <a:gdLst/>
                    <a:ahLst/>
                    <a:cxnLst>
                      <a:cxn ang="0">
                        <a:pos x="2" y="294"/>
                      </a:cxn>
                      <a:cxn ang="0">
                        <a:pos x="0" y="18"/>
                      </a:cxn>
                      <a:cxn ang="0">
                        <a:pos x="74" y="0"/>
                      </a:cxn>
                      <a:cxn ang="0">
                        <a:pos x="73" y="294"/>
                      </a:cxn>
                      <a:cxn ang="0">
                        <a:pos x="2" y="294"/>
                      </a:cxn>
                    </a:cxnLst>
                    <a:rect l="0" t="0" r="r" b="b"/>
                    <a:pathLst>
                      <a:path w="74" h="294">
                        <a:moveTo>
                          <a:pt x="2" y="294"/>
                        </a:moveTo>
                        <a:lnTo>
                          <a:pt x="0" y="18"/>
                        </a:lnTo>
                        <a:lnTo>
                          <a:pt x="74" y="0"/>
                        </a:lnTo>
                        <a:lnTo>
                          <a:pt x="73" y="294"/>
                        </a:lnTo>
                        <a:lnTo>
                          <a:pt x="2" y="294"/>
                        </a:lnTo>
                        <a:close/>
                      </a:path>
                    </a:pathLst>
                  </a:custGeom>
                  <a:gradFill rotWithShape="1">
                    <a:gsLst>
                      <a:gs pos="0">
                        <a:srgbClr val="008000">
                          <a:gamma/>
                          <a:shade val="46275"/>
                          <a:invGamma/>
                        </a:srgbClr>
                      </a:gs>
                      <a:gs pos="50000">
                        <a:srgbClr val="008000">
                          <a:alpha val="77000"/>
                        </a:srgbClr>
                      </a:gs>
                      <a:gs pos="100000">
                        <a:srgbClr val="008000">
                          <a:gamma/>
                          <a:shade val="46275"/>
                          <a:invGamma/>
                        </a:srgbClr>
                      </a:gs>
                    </a:gsLst>
                    <a:lin ang="18900000" scaled="1"/>
                  </a:gradFill>
                  <a:ln w="9525">
                    <a:solidFill>
                      <a:schemeClr val="tx1"/>
                    </a:solidFill>
                    <a:round/>
                    <a:headEnd/>
                    <a:tailEnd/>
                  </a:ln>
                  <a:effectLst/>
                </p:spPr>
                <p:txBody>
                  <a:bodyPr/>
                  <a:lstStyle/>
                  <a:p>
                    <a:endParaRPr lang="th-TH"/>
                  </a:p>
                </p:txBody>
              </p:sp>
              <p:sp>
                <p:nvSpPr>
                  <p:cNvPr id="275636" name="Freeform 180"/>
                  <p:cNvSpPr>
                    <a:spLocks/>
                  </p:cNvSpPr>
                  <p:nvPr/>
                </p:nvSpPr>
                <p:spPr bwMode="auto">
                  <a:xfrm>
                    <a:off x="1878" y="2132"/>
                    <a:ext cx="74" cy="390"/>
                  </a:xfrm>
                  <a:custGeom>
                    <a:avLst/>
                    <a:gdLst/>
                    <a:ahLst/>
                    <a:cxnLst>
                      <a:cxn ang="0">
                        <a:pos x="2" y="294"/>
                      </a:cxn>
                      <a:cxn ang="0">
                        <a:pos x="0" y="18"/>
                      </a:cxn>
                      <a:cxn ang="0">
                        <a:pos x="74" y="0"/>
                      </a:cxn>
                      <a:cxn ang="0">
                        <a:pos x="73" y="294"/>
                      </a:cxn>
                      <a:cxn ang="0">
                        <a:pos x="2" y="294"/>
                      </a:cxn>
                    </a:cxnLst>
                    <a:rect l="0" t="0" r="r" b="b"/>
                    <a:pathLst>
                      <a:path w="74" h="294">
                        <a:moveTo>
                          <a:pt x="2" y="294"/>
                        </a:moveTo>
                        <a:lnTo>
                          <a:pt x="0" y="18"/>
                        </a:lnTo>
                        <a:lnTo>
                          <a:pt x="74" y="0"/>
                        </a:lnTo>
                        <a:lnTo>
                          <a:pt x="73" y="294"/>
                        </a:lnTo>
                        <a:lnTo>
                          <a:pt x="2" y="294"/>
                        </a:lnTo>
                        <a:close/>
                      </a:path>
                    </a:pathLst>
                  </a:custGeom>
                  <a:gradFill rotWithShape="1">
                    <a:gsLst>
                      <a:gs pos="0">
                        <a:srgbClr val="008000">
                          <a:gamma/>
                          <a:shade val="46275"/>
                          <a:invGamma/>
                        </a:srgbClr>
                      </a:gs>
                      <a:gs pos="50000">
                        <a:srgbClr val="008000">
                          <a:alpha val="77000"/>
                        </a:srgbClr>
                      </a:gs>
                      <a:gs pos="100000">
                        <a:srgbClr val="008000">
                          <a:gamma/>
                          <a:shade val="46275"/>
                          <a:invGamma/>
                        </a:srgbClr>
                      </a:gs>
                    </a:gsLst>
                    <a:lin ang="18900000" scaled="1"/>
                  </a:gradFill>
                  <a:ln w="9525">
                    <a:solidFill>
                      <a:schemeClr val="tx1"/>
                    </a:solidFill>
                    <a:round/>
                    <a:headEnd/>
                    <a:tailEnd/>
                  </a:ln>
                  <a:effectLst/>
                </p:spPr>
                <p:txBody>
                  <a:bodyPr/>
                  <a:lstStyle/>
                  <a:p>
                    <a:endParaRPr lang="th-TH"/>
                  </a:p>
                </p:txBody>
              </p:sp>
            </p:grpSp>
          </p:grpSp>
          <p:grpSp>
            <p:nvGrpSpPr>
              <p:cNvPr id="275637" name="Group 181"/>
              <p:cNvGrpSpPr>
                <a:grpSpLocks/>
              </p:cNvGrpSpPr>
              <p:nvPr/>
            </p:nvGrpSpPr>
            <p:grpSpPr bwMode="auto">
              <a:xfrm>
                <a:off x="2226" y="2200"/>
                <a:ext cx="2364" cy="1003"/>
                <a:chOff x="2226" y="2200"/>
                <a:chExt cx="2364" cy="1003"/>
              </a:xfrm>
            </p:grpSpPr>
            <p:sp>
              <p:nvSpPr>
                <p:cNvPr id="275638" name="Rectangle 182"/>
                <p:cNvSpPr>
                  <a:spLocks noChangeArrowheads="1"/>
                </p:cNvSpPr>
                <p:nvPr/>
              </p:nvSpPr>
              <p:spPr bwMode="auto">
                <a:xfrm>
                  <a:off x="2226" y="2616"/>
                  <a:ext cx="2364" cy="174"/>
                </a:xfrm>
                <a:prstGeom prst="rect">
                  <a:avLst/>
                </a:prstGeom>
                <a:gradFill rotWithShape="1">
                  <a:gsLst>
                    <a:gs pos="0">
                      <a:srgbClr val="993366">
                        <a:gamma/>
                        <a:shade val="60392"/>
                        <a:invGamma/>
                      </a:srgbClr>
                    </a:gs>
                    <a:gs pos="50000">
                      <a:srgbClr val="993366"/>
                    </a:gs>
                    <a:gs pos="100000">
                      <a:srgbClr val="993366">
                        <a:gamma/>
                        <a:shade val="60392"/>
                        <a:invGamma/>
                      </a:srgbClr>
                    </a:gs>
                  </a:gsLst>
                  <a:lin ang="5400000" scaled="1"/>
                </a:gradFill>
                <a:ln w="9525">
                  <a:noFill/>
                  <a:miter lim="800000"/>
                  <a:headEnd/>
                  <a:tailEnd/>
                </a:ln>
                <a:effectLst/>
              </p:spPr>
              <p:txBody>
                <a:bodyPr wrap="none" anchor="ctr"/>
                <a:lstStyle/>
                <a:p>
                  <a:endParaRPr lang="th-TH"/>
                </a:p>
              </p:txBody>
            </p:sp>
            <p:grpSp>
              <p:nvGrpSpPr>
                <p:cNvPr id="275639" name="Group 183"/>
                <p:cNvGrpSpPr>
                  <a:grpSpLocks/>
                </p:cNvGrpSpPr>
                <p:nvPr/>
              </p:nvGrpSpPr>
              <p:grpSpPr bwMode="auto">
                <a:xfrm>
                  <a:off x="3164" y="2200"/>
                  <a:ext cx="777" cy="418"/>
                  <a:chOff x="1286" y="2140"/>
                  <a:chExt cx="777" cy="418"/>
                </a:xfrm>
              </p:grpSpPr>
              <p:sp>
                <p:nvSpPr>
                  <p:cNvPr id="275640" name="Freeform 184"/>
                  <p:cNvSpPr>
                    <a:spLocks/>
                  </p:cNvSpPr>
                  <p:nvPr/>
                </p:nvSpPr>
                <p:spPr bwMode="auto">
                  <a:xfrm>
                    <a:off x="1286" y="2308"/>
                    <a:ext cx="74" cy="250"/>
                  </a:xfrm>
                  <a:custGeom>
                    <a:avLst/>
                    <a:gdLst/>
                    <a:ahLst/>
                    <a:cxnLst>
                      <a:cxn ang="0">
                        <a:pos x="2" y="250"/>
                      </a:cxn>
                      <a:cxn ang="0">
                        <a:pos x="0" y="16"/>
                      </a:cxn>
                      <a:cxn ang="0">
                        <a:pos x="74" y="0"/>
                      </a:cxn>
                      <a:cxn ang="0">
                        <a:pos x="73" y="250"/>
                      </a:cxn>
                      <a:cxn ang="0">
                        <a:pos x="2" y="250"/>
                      </a:cxn>
                    </a:cxnLst>
                    <a:rect l="0" t="0" r="r" b="b"/>
                    <a:pathLst>
                      <a:path w="74" h="250">
                        <a:moveTo>
                          <a:pt x="2" y="250"/>
                        </a:moveTo>
                        <a:lnTo>
                          <a:pt x="0" y="16"/>
                        </a:lnTo>
                        <a:lnTo>
                          <a:pt x="74" y="0"/>
                        </a:lnTo>
                        <a:lnTo>
                          <a:pt x="73" y="250"/>
                        </a:lnTo>
                        <a:lnTo>
                          <a:pt x="2" y="250"/>
                        </a:lnTo>
                        <a:close/>
                      </a:path>
                    </a:pathLst>
                  </a:custGeom>
                  <a:gradFill rotWithShape="1">
                    <a:gsLst>
                      <a:gs pos="0">
                        <a:srgbClr val="993366">
                          <a:gamma/>
                          <a:shade val="46275"/>
                          <a:invGamma/>
                        </a:srgbClr>
                      </a:gs>
                      <a:gs pos="50000">
                        <a:srgbClr val="993366">
                          <a:alpha val="77000"/>
                        </a:srgbClr>
                      </a:gs>
                      <a:gs pos="100000">
                        <a:srgbClr val="993366">
                          <a:gamma/>
                          <a:shade val="46275"/>
                          <a:invGamma/>
                        </a:srgbClr>
                      </a:gs>
                    </a:gsLst>
                    <a:lin ang="2700000" scaled="1"/>
                  </a:gradFill>
                  <a:ln w="9525">
                    <a:solidFill>
                      <a:schemeClr val="tx1"/>
                    </a:solidFill>
                    <a:round/>
                    <a:headEnd/>
                    <a:tailEnd/>
                  </a:ln>
                  <a:effectLst/>
                </p:spPr>
                <p:txBody>
                  <a:bodyPr/>
                  <a:lstStyle/>
                  <a:p>
                    <a:endParaRPr lang="th-TH"/>
                  </a:p>
                </p:txBody>
              </p:sp>
              <p:sp>
                <p:nvSpPr>
                  <p:cNvPr id="275641" name="Freeform 185"/>
                  <p:cNvSpPr>
                    <a:spLocks/>
                  </p:cNvSpPr>
                  <p:nvPr/>
                </p:nvSpPr>
                <p:spPr bwMode="auto">
                  <a:xfrm>
                    <a:off x="1523" y="2249"/>
                    <a:ext cx="72" cy="308"/>
                  </a:xfrm>
                  <a:custGeom>
                    <a:avLst/>
                    <a:gdLst/>
                    <a:ahLst/>
                    <a:cxnLst>
                      <a:cxn ang="0">
                        <a:pos x="0" y="308"/>
                      </a:cxn>
                      <a:cxn ang="0">
                        <a:pos x="3" y="15"/>
                      </a:cxn>
                      <a:cxn ang="0">
                        <a:pos x="72" y="0"/>
                      </a:cxn>
                      <a:cxn ang="0">
                        <a:pos x="71" y="308"/>
                      </a:cxn>
                      <a:cxn ang="0">
                        <a:pos x="0" y="308"/>
                      </a:cxn>
                    </a:cxnLst>
                    <a:rect l="0" t="0" r="r" b="b"/>
                    <a:pathLst>
                      <a:path w="72" h="308">
                        <a:moveTo>
                          <a:pt x="0" y="308"/>
                        </a:moveTo>
                        <a:lnTo>
                          <a:pt x="3" y="15"/>
                        </a:lnTo>
                        <a:lnTo>
                          <a:pt x="72" y="0"/>
                        </a:lnTo>
                        <a:lnTo>
                          <a:pt x="71" y="308"/>
                        </a:lnTo>
                        <a:lnTo>
                          <a:pt x="0" y="308"/>
                        </a:lnTo>
                        <a:close/>
                      </a:path>
                    </a:pathLst>
                  </a:custGeom>
                  <a:gradFill rotWithShape="1">
                    <a:gsLst>
                      <a:gs pos="0">
                        <a:srgbClr val="993366">
                          <a:gamma/>
                          <a:shade val="46275"/>
                          <a:invGamma/>
                        </a:srgbClr>
                      </a:gs>
                      <a:gs pos="50000">
                        <a:srgbClr val="993366">
                          <a:alpha val="77000"/>
                        </a:srgbClr>
                      </a:gs>
                      <a:gs pos="100000">
                        <a:srgbClr val="993366">
                          <a:gamma/>
                          <a:shade val="46275"/>
                          <a:invGamma/>
                        </a:srgbClr>
                      </a:gs>
                    </a:gsLst>
                    <a:lin ang="2700000" scaled="1"/>
                  </a:gradFill>
                  <a:ln w="9525">
                    <a:solidFill>
                      <a:schemeClr val="tx1"/>
                    </a:solidFill>
                    <a:round/>
                    <a:headEnd/>
                    <a:tailEnd/>
                  </a:ln>
                  <a:effectLst/>
                </p:spPr>
                <p:txBody>
                  <a:bodyPr/>
                  <a:lstStyle/>
                  <a:p>
                    <a:endParaRPr lang="th-TH"/>
                  </a:p>
                </p:txBody>
              </p:sp>
              <p:sp>
                <p:nvSpPr>
                  <p:cNvPr id="275642" name="Freeform 186"/>
                  <p:cNvSpPr>
                    <a:spLocks/>
                  </p:cNvSpPr>
                  <p:nvPr/>
                </p:nvSpPr>
                <p:spPr bwMode="auto">
                  <a:xfrm>
                    <a:off x="1764" y="2194"/>
                    <a:ext cx="74" cy="362"/>
                  </a:xfrm>
                  <a:custGeom>
                    <a:avLst/>
                    <a:gdLst/>
                    <a:ahLst/>
                    <a:cxnLst>
                      <a:cxn ang="0">
                        <a:pos x="2" y="362"/>
                      </a:cxn>
                      <a:cxn ang="0">
                        <a:pos x="0" y="16"/>
                      </a:cxn>
                      <a:cxn ang="0">
                        <a:pos x="74" y="0"/>
                      </a:cxn>
                      <a:cxn ang="0">
                        <a:pos x="73" y="362"/>
                      </a:cxn>
                      <a:cxn ang="0">
                        <a:pos x="2" y="362"/>
                      </a:cxn>
                    </a:cxnLst>
                    <a:rect l="0" t="0" r="r" b="b"/>
                    <a:pathLst>
                      <a:path w="74" h="362">
                        <a:moveTo>
                          <a:pt x="2" y="362"/>
                        </a:moveTo>
                        <a:lnTo>
                          <a:pt x="0" y="16"/>
                        </a:lnTo>
                        <a:lnTo>
                          <a:pt x="74" y="0"/>
                        </a:lnTo>
                        <a:lnTo>
                          <a:pt x="73" y="362"/>
                        </a:lnTo>
                        <a:lnTo>
                          <a:pt x="2" y="362"/>
                        </a:lnTo>
                        <a:close/>
                      </a:path>
                    </a:pathLst>
                  </a:custGeom>
                  <a:gradFill rotWithShape="1">
                    <a:gsLst>
                      <a:gs pos="0">
                        <a:srgbClr val="993366">
                          <a:gamma/>
                          <a:shade val="46275"/>
                          <a:invGamma/>
                        </a:srgbClr>
                      </a:gs>
                      <a:gs pos="50000">
                        <a:srgbClr val="993366">
                          <a:alpha val="77000"/>
                        </a:srgbClr>
                      </a:gs>
                      <a:gs pos="100000">
                        <a:srgbClr val="993366">
                          <a:gamma/>
                          <a:shade val="46275"/>
                          <a:invGamma/>
                        </a:srgbClr>
                      </a:gs>
                    </a:gsLst>
                    <a:lin ang="2700000" scaled="1"/>
                  </a:gradFill>
                  <a:ln w="9525">
                    <a:solidFill>
                      <a:schemeClr val="tx1"/>
                    </a:solidFill>
                    <a:round/>
                    <a:headEnd/>
                    <a:tailEnd/>
                  </a:ln>
                  <a:effectLst/>
                </p:spPr>
                <p:txBody>
                  <a:bodyPr/>
                  <a:lstStyle/>
                  <a:p>
                    <a:endParaRPr lang="th-TH"/>
                  </a:p>
                </p:txBody>
              </p:sp>
              <p:sp>
                <p:nvSpPr>
                  <p:cNvPr id="275643" name="Freeform 187"/>
                  <p:cNvSpPr>
                    <a:spLocks/>
                  </p:cNvSpPr>
                  <p:nvPr/>
                </p:nvSpPr>
                <p:spPr bwMode="auto">
                  <a:xfrm>
                    <a:off x="1992" y="2140"/>
                    <a:ext cx="71" cy="418"/>
                  </a:xfrm>
                  <a:custGeom>
                    <a:avLst/>
                    <a:gdLst/>
                    <a:ahLst/>
                    <a:cxnLst>
                      <a:cxn ang="0">
                        <a:pos x="0" y="418"/>
                      </a:cxn>
                      <a:cxn ang="0">
                        <a:pos x="0" y="16"/>
                      </a:cxn>
                      <a:cxn ang="0">
                        <a:pos x="70" y="0"/>
                      </a:cxn>
                      <a:cxn ang="0">
                        <a:pos x="71" y="418"/>
                      </a:cxn>
                      <a:cxn ang="0">
                        <a:pos x="0" y="418"/>
                      </a:cxn>
                    </a:cxnLst>
                    <a:rect l="0" t="0" r="r" b="b"/>
                    <a:pathLst>
                      <a:path w="71" h="418">
                        <a:moveTo>
                          <a:pt x="0" y="418"/>
                        </a:moveTo>
                        <a:lnTo>
                          <a:pt x="0" y="16"/>
                        </a:lnTo>
                        <a:lnTo>
                          <a:pt x="70" y="0"/>
                        </a:lnTo>
                        <a:lnTo>
                          <a:pt x="71" y="418"/>
                        </a:lnTo>
                        <a:lnTo>
                          <a:pt x="0" y="418"/>
                        </a:lnTo>
                        <a:close/>
                      </a:path>
                    </a:pathLst>
                  </a:custGeom>
                  <a:gradFill rotWithShape="1">
                    <a:gsLst>
                      <a:gs pos="0">
                        <a:srgbClr val="993366">
                          <a:gamma/>
                          <a:shade val="46275"/>
                          <a:invGamma/>
                        </a:srgbClr>
                      </a:gs>
                      <a:gs pos="50000">
                        <a:srgbClr val="993366">
                          <a:alpha val="77000"/>
                        </a:srgbClr>
                      </a:gs>
                      <a:gs pos="100000">
                        <a:srgbClr val="993366">
                          <a:gamma/>
                          <a:shade val="46275"/>
                          <a:invGamma/>
                        </a:srgbClr>
                      </a:gs>
                    </a:gsLst>
                    <a:lin ang="2700000" scaled="1"/>
                  </a:gradFill>
                  <a:ln w="9525">
                    <a:solidFill>
                      <a:schemeClr val="tx1"/>
                    </a:solidFill>
                    <a:round/>
                    <a:headEnd/>
                    <a:tailEnd/>
                  </a:ln>
                  <a:effectLst/>
                </p:spPr>
                <p:txBody>
                  <a:bodyPr/>
                  <a:lstStyle/>
                  <a:p>
                    <a:endParaRPr lang="th-TH"/>
                  </a:p>
                </p:txBody>
              </p:sp>
            </p:grpSp>
            <p:grpSp>
              <p:nvGrpSpPr>
                <p:cNvPr id="275644" name="Group 188"/>
                <p:cNvGrpSpPr>
                  <a:grpSpLocks/>
                </p:cNvGrpSpPr>
                <p:nvPr/>
              </p:nvGrpSpPr>
              <p:grpSpPr bwMode="auto">
                <a:xfrm flipV="1">
                  <a:off x="3163" y="2785"/>
                  <a:ext cx="777" cy="418"/>
                  <a:chOff x="1286" y="2140"/>
                  <a:chExt cx="777" cy="418"/>
                </a:xfrm>
              </p:grpSpPr>
              <p:sp>
                <p:nvSpPr>
                  <p:cNvPr id="275645" name="Freeform 189"/>
                  <p:cNvSpPr>
                    <a:spLocks/>
                  </p:cNvSpPr>
                  <p:nvPr/>
                </p:nvSpPr>
                <p:spPr bwMode="auto">
                  <a:xfrm>
                    <a:off x="1286" y="2308"/>
                    <a:ext cx="74" cy="250"/>
                  </a:xfrm>
                  <a:custGeom>
                    <a:avLst/>
                    <a:gdLst/>
                    <a:ahLst/>
                    <a:cxnLst>
                      <a:cxn ang="0">
                        <a:pos x="2" y="250"/>
                      </a:cxn>
                      <a:cxn ang="0">
                        <a:pos x="0" y="16"/>
                      </a:cxn>
                      <a:cxn ang="0">
                        <a:pos x="74" y="0"/>
                      </a:cxn>
                      <a:cxn ang="0">
                        <a:pos x="73" y="250"/>
                      </a:cxn>
                      <a:cxn ang="0">
                        <a:pos x="2" y="250"/>
                      </a:cxn>
                    </a:cxnLst>
                    <a:rect l="0" t="0" r="r" b="b"/>
                    <a:pathLst>
                      <a:path w="74" h="250">
                        <a:moveTo>
                          <a:pt x="2" y="250"/>
                        </a:moveTo>
                        <a:lnTo>
                          <a:pt x="0" y="16"/>
                        </a:lnTo>
                        <a:lnTo>
                          <a:pt x="74" y="0"/>
                        </a:lnTo>
                        <a:lnTo>
                          <a:pt x="73" y="250"/>
                        </a:lnTo>
                        <a:lnTo>
                          <a:pt x="2" y="250"/>
                        </a:lnTo>
                        <a:close/>
                      </a:path>
                    </a:pathLst>
                  </a:custGeom>
                  <a:gradFill rotWithShape="1">
                    <a:gsLst>
                      <a:gs pos="0">
                        <a:srgbClr val="993366">
                          <a:gamma/>
                          <a:shade val="46275"/>
                          <a:invGamma/>
                        </a:srgbClr>
                      </a:gs>
                      <a:gs pos="50000">
                        <a:srgbClr val="993366">
                          <a:alpha val="77000"/>
                        </a:srgbClr>
                      </a:gs>
                      <a:gs pos="100000">
                        <a:srgbClr val="993366">
                          <a:gamma/>
                          <a:shade val="46275"/>
                          <a:invGamma/>
                        </a:srgbClr>
                      </a:gs>
                    </a:gsLst>
                    <a:lin ang="2700000" scaled="1"/>
                  </a:gradFill>
                  <a:ln w="9525">
                    <a:solidFill>
                      <a:schemeClr val="tx1"/>
                    </a:solidFill>
                    <a:round/>
                    <a:headEnd/>
                    <a:tailEnd/>
                  </a:ln>
                  <a:effectLst/>
                </p:spPr>
                <p:txBody>
                  <a:bodyPr/>
                  <a:lstStyle/>
                  <a:p>
                    <a:endParaRPr lang="th-TH"/>
                  </a:p>
                </p:txBody>
              </p:sp>
              <p:sp>
                <p:nvSpPr>
                  <p:cNvPr id="275646" name="Freeform 190"/>
                  <p:cNvSpPr>
                    <a:spLocks/>
                  </p:cNvSpPr>
                  <p:nvPr/>
                </p:nvSpPr>
                <p:spPr bwMode="auto">
                  <a:xfrm>
                    <a:off x="1523" y="2249"/>
                    <a:ext cx="72" cy="308"/>
                  </a:xfrm>
                  <a:custGeom>
                    <a:avLst/>
                    <a:gdLst/>
                    <a:ahLst/>
                    <a:cxnLst>
                      <a:cxn ang="0">
                        <a:pos x="0" y="308"/>
                      </a:cxn>
                      <a:cxn ang="0">
                        <a:pos x="3" y="15"/>
                      </a:cxn>
                      <a:cxn ang="0">
                        <a:pos x="72" y="0"/>
                      </a:cxn>
                      <a:cxn ang="0">
                        <a:pos x="71" y="308"/>
                      </a:cxn>
                      <a:cxn ang="0">
                        <a:pos x="0" y="308"/>
                      </a:cxn>
                    </a:cxnLst>
                    <a:rect l="0" t="0" r="r" b="b"/>
                    <a:pathLst>
                      <a:path w="72" h="308">
                        <a:moveTo>
                          <a:pt x="0" y="308"/>
                        </a:moveTo>
                        <a:lnTo>
                          <a:pt x="3" y="15"/>
                        </a:lnTo>
                        <a:lnTo>
                          <a:pt x="72" y="0"/>
                        </a:lnTo>
                        <a:lnTo>
                          <a:pt x="71" y="308"/>
                        </a:lnTo>
                        <a:lnTo>
                          <a:pt x="0" y="308"/>
                        </a:lnTo>
                        <a:close/>
                      </a:path>
                    </a:pathLst>
                  </a:custGeom>
                  <a:gradFill rotWithShape="1">
                    <a:gsLst>
                      <a:gs pos="0">
                        <a:srgbClr val="993366">
                          <a:gamma/>
                          <a:shade val="46275"/>
                          <a:invGamma/>
                        </a:srgbClr>
                      </a:gs>
                      <a:gs pos="50000">
                        <a:srgbClr val="993366">
                          <a:alpha val="77000"/>
                        </a:srgbClr>
                      </a:gs>
                      <a:gs pos="100000">
                        <a:srgbClr val="993366">
                          <a:gamma/>
                          <a:shade val="46275"/>
                          <a:invGamma/>
                        </a:srgbClr>
                      </a:gs>
                    </a:gsLst>
                    <a:lin ang="2700000" scaled="1"/>
                  </a:gradFill>
                  <a:ln w="9525">
                    <a:solidFill>
                      <a:schemeClr val="tx1"/>
                    </a:solidFill>
                    <a:round/>
                    <a:headEnd/>
                    <a:tailEnd/>
                  </a:ln>
                  <a:effectLst/>
                </p:spPr>
                <p:txBody>
                  <a:bodyPr/>
                  <a:lstStyle/>
                  <a:p>
                    <a:endParaRPr lang="th-TH"/>
                  </a:p>
                </p:txBody>
              </p:sp>
              <p:sp>
                <p:nvSpPr>
                  <p:cNvPr id="275647" name="Freeform 191"/>
                  <p:cNvSpPr>
                    <a:spLocks/>
                  </p:cNvSpPr>
                  <p:nvPr/>
                </p:nvSpPr>
                <p:spPr bwMode="auto">
                  <a:xfrm>
                    <a:off x="1764" y="2194"/>
                    <a:ext cx="74" cy="362"/>
                  </a:xfrm>
                  <a:custGeom>
                    <a:avLst/>
                    <a:gdLst/>
                    <a:ahLst/>
                    <a:cxnLst>
                      <a:cxn ang="0">
                        <a:pos x="2" y="362"/>
                      </a:cxn>
                      <a:cxn ang="0">
                        <a:pos x="0" y="16"/>
                      </a:cxn>
                      <a:cxn ang="0">
                        <a:pos x="74" y="0"/>
                      </a:cxn>
                      <a:cxn ang="0">
                        <a:pos x="73" y="362"/>
                      </a:cxn>
                      <a:cxn ang="0">
                        <a:pos x="2" y="362"/>
                      </a:cxn>
                    </a:cxnLst>
                    <a:rect l="0" t="0" r="r" b="b"/>
                    <a:pathLst>
                      <a:path w="74" h="362">
                        <a:moveTo>
                          <a:pt x="2" y="362"/>
                        </a:moveTo>
                        <a:lnTo>
                          <a:pt x="0" y="16"/>
                        </a:lnTo>
                        <a:lnTo>
                          <a:pt x="74" y="0"/>
                        </a:lnTo>
                        <a:lnTo>
                          <a:pt x="73" y="362"/>
                        </a:lnTo>
                        <a:lnTo>
                          <a:pt x="2" y="362"/>
                        </a:lnTo>
                        <a:close/>
                      </a:path>
                    </a:pathLst>
                  </a:custGeom>
                  <a:gradFill rotWithShape="1">
                    <a:gsLst>
                      <a:gs pos="0">
                        <a:srgbClr val="993366">
                          <a:gamma/>
                          <a:shade val="46275"/>
                          <a:invGamma/>
                        </a:srgbClr>
                      </a:gs>
                      <a:gs pos="50000">
                        <a:srgbClr val="993366">
                          <a:alpha val="77000"/>
                        </a:srgbClr>
                      </a:gs>
                      <a:gs pos="100000">
                        <a:srgbClr val="993366">
                          <a:gamma/>
                          <a:shade val="46275"/>
                          <a:invGamma/>
                        </a:srgbClr>
                      </a:gs>
                    </a:gsLst>
                    <a:lin ang="2700000" scaled="1"/>
                  </a:gradFill>
                  <a:ln w="9525">
                    <a:solidFill>
                      <a:schemeClr val="tx1"/>
                    </a:solidFill>
                    <a:round/>
                    <a:headEnd/>
                    <a:tailEnd/>
                  </a:ln>
                  <a:effectLst/>
                </p:spPr>
                <p:txBody>
                  <a:bodyPr/>
                  <a:lstStyle/>
                  <a:p>
                    <a:endParaRPr lang="th-TH"/>
                  </a:p>
                </p:txBody>
              </p:sp>
              <p:sp>
                <p:nvSpPr>
                  <p:cNvPr id="275648" name="Freeform 192"/>
                  <p:cNvSpPr>
                    <a:spLocks/>
                  </p:cNvSpPr>
                  <p:nvPr/>
                </p:nvSpPr>
                <p:spPr bwMode="auto">
                  <a:xfrm>
                    <a:off x="1992" y="2140"/>
                    <a:ext cx="71" cy="418"/>
                  </a:xfrm>
                  <a:custGeom>
                    <a:avLst/>
                    <a:gdLst/>
                    <a:ahLst/>
                    <a:cxnLst>
                      <a:cxn ang="0">
                        <a:pos x="0" y="418"/>
                      </a:cxn>
                      <a:cxn ang="0">
                        <a:pos x="0" y="16"/>
                      </a:cxn>
                      <a:cxn ang="0">
                        <a:pos x="70" y="0"/>
                      </a:cxn>
                      <a:cxn ang="0">
                        <a:pos x="71" y="418"/>
                      </a:cxn>
                      <a:cxn ang="0">
                        <a:pos x="0" y="418"/>
                      </a:cxn>
                    </a:cxnLst>
                    <a:rect l="0" t="0" r="r" b="b"/>
                    <a:pathLst>
                      <a:path w="71" h="418">
                        <a:moveTo>
                          <a:pt x="0" y="418"/>
                        </a:moveTo>
                        <a:lnTo>
                          <a:pt x="0" y="16"/>
                        </a:lnTo>
                        <a:lnTo>
                          <a:pt x="70" y="0"/>
                        </a:lnTo>
                        <a:lnTo>
                          <a:pt x="71" y="418"/>
                        </a:lnTo>
                        <a:lnTo>
                          <a:pt x="0" y="418"/>
                        </a:lnTo>
                        <a:close/>
                      </a:path>
                    </a:pathLst>
                  </a:custGeom>
                  <a:gradFill rotWithShape="1">
                    <a:gsLst>
                      <a:gs pos="0">
                        <a:srgbClr val="993366">
                          <a:gamma/>
                          <a:shade val="46275"/>
                          <a:invGamma/>
                        </a:srgbClr>
                      </a:gs>
                      <a:gs pos="50000">
                        <a:srgbClr val="993366">
                          <a:alpha val="77000"/>
                        </a:srgbClr>
                      </a:gs>
                      <a:gs pos="100000">
                        <a:srgbClr val="993366">
                          <a:gamma/>
                          <a:shade val="46275"/>
                          <a:invGamma/>
                        </a:srgbClr>
                      </a:gs>
                    </a:gsLst>
                    <a:lin ang="2700000" scaled="1"/>
                  </a:gradFill>
                  <a:ln w="9525">
                    <a:solidFill>
                      <a:schemeClr val="tx1"/>
                    </a:solidFill>
                    <a:round/>
                    <a:headEnd/>
                    <a:tailEnd/>
                  </a:ln>
                  <a:effectLst/>
                </p:spPr>
                <p:txBody>
                  <a:bodyPr/>
                  <a:lstStyle/>
                  <a:p>
                    <a:endParaRPr lang="th-TH"/>
                  </a:p>
                </p:txBody>
              </p:sp>
            </p:grpSp>
          </p:grpSp>
        </p:grpSp>
        <p:grpSp>
          <p:nvGrpSpPr>
            <p:cNvPr id="275649" name="Group 193"/>
            <p:cNvGrpSpPr>
              <a:grpSpLocks/>
            </p:cNvGrpSpPr>
            <p:nvPr/>
          </p:nvGrpSpPr>
          <p:grpSpPr bwMode="auto">
            <a:xfrm>
              <a:off x="625" y="1986"/>
              <a:ext cx="1476" cy="1363"/>
              <a:chOff x="757" y="2118"/>
              <a:chExt cx="1476" cy="1363"/>
            </a:xfrm>
          </p:grpSpPr>
          <p:grpSp>
            <p:nvGrpSpPr>
              <p:cNvPr id="275650" name="Group 194"/>
              <p:cNvGrpSpPr>
                <a:grpSpLocks/>
              </p:cNvGrpSpPr>
              <p:nvPr/>
            </p:nvGrpSpPr>
            <p:grpSpPr bwMode="auto">
              <a:xfrm flipH="1">
                <a:off x="757" y="2118"/>
                <a:ext cx="1476" cy="1245"/>
                <a:chOff x="780" y="2057"/>
                <a:chExt cx="1476" cy="1245"/>
              </a:xfrm>
            </p:grpSpPr>
            <p:grpSp>
              <p:nvGrpSpPr>
                <p:cNvPr id="275651" name="Group 195"/>
                <p:cNvGrpSpPr>
                  <a:grpSpLocks/>
                </p:cNvGrpSpPr>
                <p:nvPr/>
              </p:nvGrpSpPr>
              <p:grpSpPr bwMode="auto">
                <a:xfrm>
                  <a:off x="1041" y="2057"/>
                  <a:ext cx="1180" cy="1245"/>
                  <a:chOff x="1041" y="2057"/>
                  <a:chExt cx="1180" cy="1245"/>
                </a:xfrm>
              </p:grpSpPr>
              <p:grpSp>
                <p:nvGrpSpPr>
                  <p:cNvPr id="275652" name="Group 196"/>
                  <p:cNvGrpSpPr>
                    <a:grpSpLocks/>
                  </p:cNvGrpSpPr>
                  <p:nvPr/>
                </p:nvGrpSpPr>
                <p:grpSpPr bwMode="auto">
                  <a:xfrm>
                    <a:off x="1403" y="2132"/>
                    <a:ext cx="549" cy="397"/>
                    <a:chOff x="1403" y="2132"/>
                    <a:chExt cx="549" cy="397"/>
                  </a:xfrm>
                </p:grpSpPr>
                <p:sp>
                  <p:nvSpPr>
                    <p:cNvPr id="275653" name="Freeform 197"/>
                    <p:cNvSpPr>
                      <a:spLocks/>
                    </p:cNvSpPr>
                    <p:nvPr/>
                  </p:nvSpPr>
                  <p:spPr bwMode="auto">
                    <a:xfrm>
                      <a:off x="1403" y="2251"/>
                      <a:ext cx="74" cy="278"/>
                    </a:xfrm>
                    <a:custGeom>
                      <a:avLst/>
                      <a:gdLst/>
                      <a:ahLst/>
                      <a:cxnLst>
                        <a:cxn ang="0">
                          <a:pos x="2" y="294"/>
                        </a:cxn>
                        <a:cxn ang="0">
                          <a:pos x="0" y="18"/>
                        </a:cxn>
                        <a:cxn ang="0">
                          <a:pos x="74" y="0"/>
                        </a:cxn>
                        <a:cxn ang="0">
                          <a:pos x="73" y="294"/>
                        </a:cxn>
                        <a:cxn ang="0">
                          <a:pos x="2" y="294"/>
                        </a:cxn>
                      </a:cxnLst>
                      <a:rect l="0" t="0" r="r" b="b"/>
                      <a:pathLst>
                        <a:path w="74" h="294">
                          <a:moveTo>
                            <a:pt x="2" y="294"/>
                          </a:moveTo>
                          <a:lnTo>
                            <a:pt x="0" y="18"/>
                          </a:lnTo>
                          <a:lnTo>
                            <a:pt x="74" y="0"/>
                          </a:lnTo>
                          <a:lnTo>
                            <a:pt x="73" y="294"/>
                          </a:lnTo>
                          <a:lnTo>
                            <a:pt x="2" y="294"/>
                          </a:lnTo>
                          <a:close/>
                        </a:path>
                      </a:pathLst>
                    </a:custGeom>
                    <a:gradFill rotWithShape="1">
                      <a:gsLst>
                        <a:gs pos="0">
                          <a:srgbClr val="008000">
                            <a:gamma/>
                            <a:shade val="46275"/>
                            <a:invGamma/>
                          </a:srgbClr>
                        </a:gs>
                        <a:gs pos="50000">
                          <a:srgbClr val="008000">
                            <a:alpha val="77000"/>
                          </a:srgbClr>
                        </a:gs>
                        <a:gs pos="100000">
                          <a:srgbClr val="008000">
                            <a:gamma/>
                            <a:shade val="46275"/>
                            <a:invGamma/>
                          </a:srgbClr>
                        </a:gs>
                      </a:gsLst>
                      <a:lin ang="18900000" scaled="1"/>
                    </a:gradFill>
                    <a:ln w="9525">
                      <a:solidFill>
                        <a:schemeClr val="tx1"/>
                      </a:solidFill>
                      <a:round/>
                      <a:headEnd/>
                      <a:tailEnd/>
                    </a:ln>
                    <a:effectLst/>
                  </p:spPr>
                  <p:txBody>
                    <a:bodyPr/>
                    <a:lstStyle/>
                    <a:p>
                      <a:endParaRPr lang="th-TH"/>
                    </a:p>
                  </p:txBody>
                </p:sp>
                <p:sp>
                  <p:nvSpPr>
                    <p:cNvPr id="275654" name="Freeform 198"/>
                    <p:cNvSpPr>
                      <a:spLocks/>
                    </p:cNvSpPr>
                    <p:nvPr/>
                  </p:nvSpPr>
                  <p:spPr bwMode="auto">
                    <a:xfrm>
                      <a:off x="1648" y="2190"/>
                      <a:ext cx="74" cy="336"/>
                    </a:xfrm>
                    <a:custGeom>
                      <a:avLst/>
                      <a:gdLst/>
                      <a:ahLst/>
                      <a:cxnLst>
                        <a:cxn ang="0">
                          <a:pos x="2" y="294"/>
                        </a:cxn>
                        <a:cxn ang="0">
                          <a:pos x="0" y="18"/>
                        </a:cxn>
                        <a:cxn ang="0">
                          <a:pos x="74" y="0"/>
                        </a:cxn>
                        <a:cxn ang="0">
                          <a:pos x="73" y="294"/>
                        </a:cxn>
                        <a:cxn ang="0">
                          <a:pos x="2" y="294"/>
                        </a:cxn>
                      </a:cxnLst>
                      <a:rect l="0" t="0" r="r" b="b"/>
                      <a:pathLst>
                        <a:path w="74" h="294">
                          <a:moveTo>
                            <a:pt x="2" y="294"/>
                          </a:moveTo>
                          <a:lnTo>
                            <a:pt x="0" y="18"/>
                          </a:lnTo>
                          <a:lnTo>
                            <a:pt x="74" y="0"/>
                          </a:lnTo>
                          <a:lnTo>
                            <a:pt x="73" y="294"/>
                          </a:lnTo>
                          <a:lnTo>
                            <a:pt x="2" y="294"/>
                          </a:lnTo>
                          <a:close/>
                        </a:path>
                      </a:pathLst>
                    </a:custGeom>
                    <a:gradFill rotWithShape="1">
                      <a:gsLst>
                        <a:gs pos="0">
                          <a:srgbClr val="008000">
                            <a:gamma/>
                            <a:shade val="46275"/>
                            <a:invGamma/>
                          </a:srgbClr>
                        </a:gs>
                        <a:gs pos="50000">
                          <a:srgbClr val="008000">
                            <a:alpha val="77000"/>
                          </a:srgbClr>
                        </a:gs>
                        <a:gs pos="100000">
                          <a:srgbClr val="008000">
                            <a:gamma/>
                            <a:shade val="46275"/>
                            <a:invGamma/>
                          </a:srgbClr>
                        </a:gs>
                      </a:gsLst>
                      <a:lin ang="18900000" scaled="1"/>
                    </a:gradFill>
                    <a:ln w="9525">
                      <a:solidFill>
                        <a:schemeClr val="tx1"/>
                      </a:solidFill>
                      <a:round/>
                      <a:headEnd/>
                      <a:tailEnd/>
                    </a:ln>
                    <a:effectLst/>
                  </p:spPr>
                  <p:txBody>
                    <a:bodyPr/>
                    <a:lstStyle/>
                    <a:p>
                      <a:endParaRPr lang="th-TH"/>
                    </a:p>
                  </p:txBody>
                </p:sp>
                <p:sp>
                  <p:nvSpPr>
                    <p:cNvPr id="275655" name="Freeform 199"/>
                    <p:cNvSpPr>
                      <a:spLocks/>
                    </p:cNvSpPr>
                    <p:nvPr/>
                  </p:nvSpPr>
                  <p:spPr bwMode="auto">
                    <a:xfrm>
                      <a:off x="1878" y="2132"/>
                      <a:ext cx="74" cy="390"/>
                    </a:xfrm>
                    <a:custGeom>
                      <a:avLst/>
                      <a:gdLst/>
                      <a:ahLst/>
                      <a:cxnLst>
                        <a:cxn ang="0">
                          <a:pos x="2" y="294"/>
                        </a:cxn>
                        <a:cxn ang="0">
                          <a:pos x="0" y="18"/>
                        </a:cxn>
                        <a:cxn ang="0">
                          <a:pos x="74" y="0"/>
                        </a:cxn>
                        <a:cxn ang="0">
                          <a:pos x="73" y="294"/>
                        </a:cxn>
                        <a:cxn ang="0">
                          <a:pos x="2" y="294"/>
                        </a:cxn>
                      </a:cxnLst>
                      <a:rect l="0" t="0" r="r" b="b"/>
                      <a:pathLst>
                        <a:path w="74" h="294">
                          <a:moveTo>
                            <a:pt x="2" y="294"/>
                          </a:moveTo>
                          <a:lnTo>
                            <a:pt x="0" y="18"/>
                          </a:lnTo>
                          <a:lnTo>
                            <a:pt x="74" y="0"/>
                          </a:lnTo>
                          <a:lnTo>
                            <a:pt x="73" y="294"/>
                          </a:lnTo>
                          <a:lnTo>
                            <a:pt x="2" y="294"/>
                          </a:lnTo>
                          <a:close/>
                        </a:path>
                      </a:pathLst>
                    </a:custGeom>
                    <a:gradFill rotWithShape="1">
                      <a:gsLst>
                        <a:gs pos="0">
                          <a:srgbClr val="008000">
                            <a:gamma/>
                            <a:shade val="46275"/>
                            <a:invGamma/>
                          </a:srgbClr>
                        </a:gs>
                        <a:gs pos="50000">
                          <a:srgbClr val="008000">
                            <a:alpha val="77000"/>
                          </a:srgbClr>
                        </a:gs>
                        <a:gs pos="100000">
                          <a:srgbClr val="008000">
                            <a:gamma/>
                            <a:shade val="46275"/>
                            <a:invGamma/>
                          </a:srgbClr>
                        </a:gs>
                      </a:gsLst>
                      <a:lin ang="18900000" scaled="1"/>
                    </a:gradFill>
                    <a:ln w="9525">
                      <a:solidFill>
                        <a:schemeClr val="tx1"/>
                      </a:solidFill>
                      <a:round/>
                      <a:headEnd/>
                      <a:tailEnd/>
                    </a:ln>
                    <a:effectLst/>
                  </p:spPr>
                  <p:txBody>
                    <a:bodyPr/>
                    <a:lstStyle/>
                    <a:p>
                      <a:endParaRPr lang="th-TH"/>
                    </a:p>
                  </p:txBody>
                </p:sp>
              </p:grpSp>
              <p:grpSp>
                <p:nvGrpSpPr>
                  <p:cNvPr id="275656" name="Group 200"/>
                  <p:cNvGrpSpPr>
                    <a:grpSpLocks/>
                  </p:cNvGrpSpPr>
                  <p:nvPr/>
                </p:nvGrpSpPr>
                <p:grpSpPr bwMode="auto">
                  <a:xfrm>
                    <a:off x="1041" y="2057"/>
                    <a:ext cx="1180" cy="1245"/>
                    <a:chOff x="1041" y="2057"/>
                    <a:chExt cx="1180" cy="1245"/>
                  </a:xfrm>
                </p:grpSpPr>
                <p:sp>
                  <p:nvSpPr>
                    <p:cNvPr id="275657" name="AutoShape 201"/>
                    <p:cNvSpPr>
                      <a:spLocks noChangeArrowheads="1"/>
                    </p:cNvSpPr>
                    <p:nvPr/>
                  </p:nvSpPr>
                  <p:spPr bwMode="auto">
                    <a:xfrm rot="5400000">
                      <a:off x="1046" y="2052"/>
                      <a:ext cx="1170" cy="1180"/>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63500">
                      <a:solidFill>
                        <a:srgbClr val="008000"/>
                      </a:solidFill>
                      <a:miter lim="800000"/>
                      <a:headEnd/>
                      <a:tailEnd/>
                    </a:ln>
                    <a:effectLst/>
                  </p:spPr>
                  <p:txBody>
                    <a:bodyPr wrap="none" anchor="ctr"/>
                    <a:lstStyle/>
                    <a:p>
                      <a:endParaRPr lang="th-TH"/>
                    </a:p>
                  </p:txBody>
                </p:sp>
                <p:grpSp>
                  <p:nvGrpSpPr>
                    <p:cNvPr id="275658" name="Group 202"/>
                    <p:cNvGrpSpPr>
                      <a:grpSpLocks/>
                    </p:cNvGrpSpPr>
                    <p:nvPr/>
                  </p:nvGrpSpPr>
                  <p:grpSpPr bwMode="auto">
                    <a:xfrm>
                      <a:off x="2045" y="3142"/>
                      <a:ext cx="137" cy="160"/>
                      <a:chOff x="2176" y="2953"/>
                      <a:chExt cx="137" cy="160"/>
                    </a:xfrm>
                  </p:grpSpPr>
                  <p:sp>
                    <p:nvSpPr>
                      <p:cNvPr id="275659" name="Rectangle 203"/>
                      <p:cNvSpPr>
                        <a:spLocks noChangeArrowheads="1"/>
                      </p:cNvSpPr>
                      <p:nvPr/>
                    </p:nvSpPr>
                    <p:spPr bwMode="auto">
                      <a:xfrm>
                        <a:off x="2185" y="2953"/>
                        <a:ext cx="128" cy="160"/>
                      </a:xfrm>
                      <a:prstGeom prst="rect">
                        <a:avLst/>
                      </a:prstGeom>
                      <a:solidFill>
                        <a:schemeClr val="bg1"/>
                      </a:solidFill>
                      <a:ln w="9525">
                        <a:noFill/>
                        <a:miter lim="800000"/>
                        <a:headEnd/>
                        <a:tailEnd/>
                      </a:ln>
                      <a:effectLst/>
                    </p:spPr>
                    <p:txBody>
                      <a:bodyPr wrap="none" anchor="ctr"/>
                      <a:lstStyle/>
                      <a:p>
                        <a:endParaRPr lang="th-TH"/>
                      </a:p>
                    </p:txBody>
                  </p:sp>
                  <p:sp>
                    <p:nvSpPr>
                      <p:cNvPr id="275660" name="Freeform 204"/>
                      <p:cNvSpPr>
                        <a:spLocks/>
                      </p:cNvSpPr>
                      <p:nvPr/>
                    </p:nvSpPr>
                    <p:spPr bwMode="auto">
                      <a:xfrm>
                        <a:off x="2176" y="2972"/>
                        <a:ext cx="136" cy="140"/>
                      </a:xfrm>
                      <a:custGeom>
                        <a:avLst/>
                        <a:gdLst/>
                        <a:ahLst/>
                        <a:cxnLst>
                          <a:cxn ang="0">
                            <a:pos x="0" y="0"/>
                          </a:cxn>
                          <a:cxn ang="0">
                            <a:pos x="0" y="140"/>
                          </a:cxn>
                          <a:cxn ang="0">
                            <a:pos x="136" y="140"/>
                          </a:cxn>
                          <a:cxn ang="0">
                            <a:pos x="136" y="36"/>
                          </a:cxn>
                        </a:cxnLst>
                        <a:rect l="0" t="0" r="r" b="b"/>
                        <a:pathLst>
                          <a:path w="136" h="140">
                            <a:moveTo>
                              <a:pt x="0" y="0"/>
                            </a:moveTo>
                            <a:lnTo>
                              <a:pt x="0" y="140"/>
                            </a:lnTo>
                            <a:lnTo>
                              <a:pt x="136" y="140"/>
                            </a:lnTo>
                            <a:lnTo>
                              <a:pt x="136" y="36"/>
                            </a:lnTo>
                          </a:path>
                        </a:pathLst>
                      </a:custGeom>
                      <a:solidFill>
                        <a:schemeClr val="bg1"/>
                      </a:solidFill>
                      <a:ln w="63500">
                        <a:solidFill>
                          <a:srgbClr val="008000"/>
                        </a:solidFill>
                        <a:round/>
                        <a:headEnd/>
                        <a:tailEnd/>
                      </a:ln>
                      <a:effectLst/>
                    </p:spPr>
                    <p:txBody>
                      <a:bodyPr/>
                      <a:lstStyle/>
                      <a:p>
                        <a:endParaRPr lang="th-TH"/>
                      </a:p>
                    </p:txBody>
                  </p:sp>
                </p:grpSp>
                <p:grpSp>
                  <p:nvGrpSpPr>
                    <p:cNvPr id="275661" name="Group 205"/>
                    <p:cNvGrpSpPr>
                      <a:grpSpLocks/>
                    </p:cNvGrpSpPr>
                    <p:nvPr/>
                  </p:nvGrpSpPr>
                  <p:grpSpPr bwMode="auto">
                    <a:xfrm rot="10800000">
                      <a:off x="1096" y="2217"/>
                      <a:ext cx="137" cy="160"/>
                      <a:chOff x="2176" y="2953"/>
                      <a:chExt cx="137" cy="160"/>
                    </a:xfrm>
                  </p:grpSpPr>
                  <p:sp>
                    <p:nvSpPr>
                      <p:cNvPr id="275662" name="Rectangle 206"/>
                      <p:cNvSpPr>
                        <a:spLocks noChangeArrowheads="1"/>
                      </p:cNvSpPr>
                      <p:nvPr/>
                    </p:nvSpPr>
                    <p:spPr bwMode="auto">
                      <a:xfrm>
                        <a:off x="2185" y="2953"/>
                        <a:ext cx="128" cy="160"/>
                      </a:xfrm>
                      <a:prstGeom prst="rect">
                        <a:avLst/>
                      </a:prstGeom>
                      <a:solidFill>
                        <a:schemeClr val="bg1"/>
                      </a:solidFill>
                      <a:ln w="9525">
                        <a:noFill/>
                        <a:miter lim="800000"/>
                        <a:headEnd/>
                        <a:tailEnd/>
                      </a:ln>
                      <a:effectLst/>
                    </p:spPr>
                    <p:txBody>
                      <a:bodyPr wrap="none" anchor="ctr"/>
                      <a:lstStyle/>
                      <a:p>
                        <a:endParaRPr lang="th-TH"/>
                      </a:p>
                    </p:txBody>
                  </p:sp>
                  <p:sp>
                    <p:nvSpPr>
                      <p:cNvPr id="275663" name="Freeform 207"/>
                      <p:cNvSpPr>
                        <a:spLocks/>
                      </p:cNvSpPr>
                      <p:nvPr/>
                    </p:nvSpPr>
                    <p:spPr bwMode="auto">
                      <a:xfrm flipH="1">
                        <a:off x="2176" y="2972"/>
                        <a:ext cx="136" cy="140"/>
                      </a:xfrm>
                      <a:custGeom>
                        <a:avLst/>
                        <a:gdLst/>
                        <a:ahLst/>
                        <a:cxnLst>
                          <a:cxn ang="0">
                            <a:pos x="0" y="0"/>
                          </a:cxn>
                          <a:cxn ang="0">
                            <a:pos x="0" y="140"/>
                          </a:cxn>
                          <a:cxn ang="0">
                            <a:pos x="136" y="140"/>
                          </a:cxn>
                          <a:cxn ang="0">
                            <a:pos x="136" y="36"/>
                          </a:cxn>
                        </a:cxnLst>
                        <a:rect l="0" t="0" r="r" b="b"/>
                        <a:pathLst>
                          <a:path w="136" h="140">
                            <a:moveTo>
                              <a:pt x="0" y="0"/>
                            </a:moveTo>
                            <a:lnTo>
                              <a:pt x="0" y="140"/>
                            </a:lnTo>
                            <a:lnTo>
                              <a:pt x="136" y="140"/>
                            </a:lnTo>
                            <a:lnTo>
                              <a:pt x="136" y="36"/>
                            </a:lnTo>
                          </a:path>
                        </a:pathLst>
                      </a:custGeom>
                      <a:noFill/>
                      <a:ln w="63500">
                        <a:solidFill>
                          <a:srgbClr val="008000"/>
                        </a:solidFill>
                        <a:round/>
                        <a:headEnd/>
                        <a:tailEnd/>
                      </a:ln>
                      <a:effectLst/>
                    </p:spPr>
                    <p:txBody>
                      <a:bodyPr/>
                      <a:lstStyle/>
                      <a:p>
                        <a:endParaRPr lang="th-TH"/>
                      </a:p>
                    </p:txBody>
                  </p:sp>
                </p:grpSp>
              </p:grpSp>
              <p:grpSp>
                <p:nvGrpSpPr>
                  <p:cNvPr id="275664" name="Group 208"/>
                  <p:cNvGrpSpPr>
                    <a:grpSpLocks/>
                  </p:cNvGrpSpPr>
                  <p:nvPr/>
                </p:nvGrpSpPr>
                <p:grpSpPr bwMode="auto">
                  <a:xfrm flipV="1">
                    <a:off x="1410" y="2749"/>
                    <a:ext cx="549" cy="397"/>
                    <a:chOff x="1403" y="2132"/>
                    <a:chExt cx="549" cy="397"/>
                  </a:xfrm>
                </p:grpSpPr>
                <p:sp>
                  <p:nvSpPr>
                    <p:cNvPr id="275665" name="Freeform 209"/>
                    <p:cNvSpPr>
                      <a:spLocks/>
                    </p:cNvSpPr>
                    <p:nvPr/>
                  </p:nvSpPr>
                  <p:spPr bwMode="auto">
                    <a:xfrm>
                      <a:off x="1403" y="2251"/>
                      <a:ext cx="74" cy="278"/>
                    </a:xfrm>
                    <a:custGeom>
                      <a:avLst/>
                      <a:gdLst/>
                      <a:ahLst/>
                      <a:cxnLst>
                        <a:cxn ang="0">
                          <a:pos x="2" y="294"/>
                        </a:cxn>
                        <a:cxn ang="0">
                          <a:pos x="0" y="18"/>
                        </a:cxn>
                        <a:cxn ang="0">
                          <a:pos x="74" y="0"/>
                        </a:cxn>
                        <a:cxn ang="0">
                          <a:pos x="73" y="294"/>
                        </a:cxn>
                        <a:cxn ang="0">
                          <a:pos x="2" y="294"/>
                        </a:cxn>
                      </a:cxnLst>
                      <a:rect l="0" t="0" r="r" b="b"/>
                      <a:pathLst>
                        <a:path w="74" h="294">
                          <a:moveTo>
                            <a:pt x="2" y="294"/>
                          </a:moveTo>
                          <a:lnTo>
                            <a:pt x="0" y="18"/>
                          </a:lnTo>
                          <a:lnTo>
                            <a:pt x="74" y="0"/>
                          </a:lnTo>
                          <a:lnTo>
                            <a:pt x="73" y="294"/>
                          </a:lnTo>
                          <a:lnTo>
                            <a:pt x="2" y="294"/>
                          </a:lnTo>
                          <a:close/>
                        </a:path>
                      </a:pathLst>
                    </a:custGeom>
                    <a:gradFill rotWithShape="1">
                      <a:gsLst>
                        <a:gs pos="0">
                          <a:srgbClr val="008000">
                            <a:gamma/>
                            <a:shade val="46275"/>
                            <a:invGamma/>
                          </a:srgbClr>
                        </a:gs>
                        <a:gs pos="50000">
                          <a:srgbClr val="008000">
                            <a:alpha val="77000"/>
                          </a:srgbClr>
                        </a:gs>
                        <a:gs pos="100000">
                          <a:srgbClr val="008000">
                            <a:gamma/>
                            <a:shade val="46275"/>
                            <a:invGamma/>
                          </a:srgbClr>
                        </a:gs>
                      </a:gsLst>
                      <a:lin ang="18900000" scaled="1"/>
                    </a:gradFill>
                    <a:ln w="9525">
                      <a:solidFill>
                        <a:schemeClr val="tx1"/>
                      </a:solidFill>
                      <a:round/>
                      <a:headEnd/>
                      <a:tailEnd/>
                    </a:ln>
                    <a:effectLst/>
                  </p:spPr>
                  <p:txBody>
                    <a:bodyPr/>
                    <a:lstStyle/>
                    <a:p>
                      <a:endParaRPr lang="th-TH"/>
                    </a:p>
                  </p:txBody>
                </p:sp>
                <p:sp>
                  <p:nvSpPr>
                    <p:cNvPr id="275666" name="Freeform 210"/>
                    <p:cNvSpPr>
                      <a:spLocks/>
                    </p:cNvSpPr>
                    <p:nvPr/>
                  </p:nvSpPr>
                  <p:spPr bwMode="auto">
                    <a:xfrm>
                      <a:off x="1648" y="2190"/>
                      <a:ext cx="74" cy="336"/>
                    </a:xfrm>
                    <a:custGeom>
                      <a:avLst/>
                      <a:gdLst/>
                      <a:ahLst/>
                      <a:cxnLst>
                        <a:cxn ang="0">
                          <a:pos x="2" y="294"/>
                        </a:cxn>
                        <a:cxn ang="0">
                          <a:pos x="0" y="18"/>
                        </a:cxn>
                        <a:cxn ang="0">
                          <a:pos x="74" y="0"/>
                        </a:cxn>
                        <a:cxn ang="0">
                          <a:pos x="73" y="294"/>
                        </a:cxn>
                        <a:cxn ang="0">
                          <a:pos x="2" y="294"/>
                        </a:cxn>
                      </a:cxnLst>
                      <a:rect l="0" t="0" r="r" b="b"/>
                      <a:pathLst>
                        <a:path w="74" h="294">
                          <a:moveTo>
                            <a:pt x="2" y="294"/>
                          </a:moveTo>
                          <a:lnTo>
                            <a:pt x="0" y="18"/>
                          </a:lnTo>
                          <a:lnTo>
                            <a:pt x="74" y="0"/>
                          </a:lnTo>
                          <a:lnTo>
                            <a:pt x="73" y="294"/>
                          </a:lnTo>
                          <a:lnTo>
                            <a:pt x="2" y="294"/>
                          </a:lnTo>
                          <a:close/>
                        </a:path>
                      </a:pathLst>
                    </a:custGeom>
                    <a:gradFill rotWithShape="1">
                      <a:gsLst>
                        <a:gs pos="0">
                          <a:srgbClr val="008000">
                            <a:gamma/>
                            <a:shade val="46275"/>
                            <a:invGamma/>
                          </a:srgbClr>
                        </a:gs>
                        <a:gs pos="50000">
                          <a:srgbClr val="008000">
                            <a:alpha val="77000"/>
                          </a:srgbClr>
                        </a:gs>
                        <a:gs pos="100000">
                          <a:srgbClr val="008000">
                            <a:gamma/>
                            <a:shade val="46275"/>
                            <a:invGamma/>
                          </a:srgbClr>
                        </a:gs>
                      </a:gsLst>
                      <a:lin ang="18900000" scaled="1"/>
                    </a:gradFill>
                    <a:ln w="9525">
                      <a:solidFill>
                        <a:schemeClr val="tx1"/>
                      </a:solidFill>
                      <a:round/>
                      <a:headEnd/>
                      <a:tailEnd/>
                    </a:ln>
                    <a:effectLst/>
                  </p:spPr>
                  <p:txBody>
                    <a:bodyPr/>
                    <a:lstStyle/>
                    <a:p>
                      <a:endParaRPr lang="th-TH"/>
                    </a:p>
                  </p:txBody>
                </p:sp>
                <p:sp>
                  <p:nvSpPr>
                    <p:cNvPr id="275667" name="Freeform 211"/>
                    <p:cNvSpPr>
                      <a:spLocks/>
                    </p:cNvSpPr>
                    <p:nvPr/>
                  </p:nvSpPr>
                  <p:spPr bwMode="auto">
                    <a:xfrm>
                      <a:off x="1878" y="2132"/>
                      <a:ext cx="74" cy="390"/>
                    </a:xfrm>
                    <a:custGeom>
                      <a:avLst/>
                      <a:gdLst/>
                      <a:ahLst/>
                      <a:cxnLst>
                        <a:cxn ang="0">
                          <a:pos x="2" y="294"/>
                        </a:cxn>
                        <a:cxn ang="0">
                          <a:pos x="0" y="18"/>
                        </a:cxn>
                        <a:cxn ang="0">
                          <a:pos x="74" y="0"/>
                        </a:cxn>
                        <a:cxn ang="0">
                          <a:pos x="73" y="294"/>
                        </a:cxn>
                        <a:cxn ang="0">
                          <a:pos x="2" y="294"/>
                        </a:cxn>
                      </a:cxnLst>
                      <a:rect l="0" t="0" r="r" b="b"/>
                      <a:pathLst>
                        <a:path w="74" h="294">
                          <a:moveTo>
                            <a:pt x="2" y="294"/>
                          </a:moveTo>
                          <a:lnTo>
                            <a:pt x="0" y="18"/>
                          </a:lnTo>
                          <a:lnTo>
                            <a:pt x="74" y="0"/>
                          </a:lnTo>
                          <a:lnTo>
                            <a:pt x="73" y="294"/>
                          </a:lnTo>
                          <a:lnTo>
                            <a:pt x="2" y="294"/>
                          </a:lnTo>
                          <a:close/>
                        </a:path>
                      </a:pathLst>
                    </a:custGeom>
                    <a:gradFill rotWithShape="1">
                      <a:gsLst>
                        <a:gs pos="0">
                          <a:srgbClr val="008000">
                            <a:gamma/>
                            <a:shade val="46275"/>
                            <a:invGamma/>
                          </a:srgbClr>
                        </a:gs>
                        <a:gs pos="50000">
                          <a:srgbClr val="008000">
                            <a:alpha val="77000"/>
                          </a:srgbClr>
                        </a:gs>
                        <a:gs pos="100000">
                          <a:srgbClr val="008000">
                            <a:gamma/>
                            <a:shade val="46275"/>
                            <a:invGamma/>
                          </a:srgbClr>
                        </a:gs>
                      </a:gsLst>
                      <a:lin ang="18900000" scaled="1"/>
                    </a:gradFill>
                    <a:ln w="9525">
                      <a:solidFill>
                        <a:schemeClr val="tx1"/>
                      </a:solidFill>
                      <a:round/>
                      <a:headEnd/>
                      <a:tailEnd/>
                    </a:ln>
                    <a:effectLst/>
                  </p:spPr>
                  <p:txBody>
                    <a:bodyPr/>
                    <a:lstStyle/>
                    <a:p>
                      <a:endParaRPr lang="th-TH"/>
                    </a:p>
                  </p:txBody>
                </p:sp>
              </p:grpSp>
            </p:grpSp>
            <p:grpSp>
              <p:nvGrpSpPr>
                <p:cNvPr id="275668" name="Group 212"/>
                <p:cNvGrpSpPr>
                  <a:grpSpLocks/>
                </p:cNvGrpSpPr>
                <p:nvPr/>
              </p:nvGrpSpPr>
              <p:grpSpPr bwMode="auto">
                <a:xfrm>
                  <a:off x="780" y="2140"/>
                  <a:ext cx="1476" cy="1003"/>
                  <a:chOff x="780" y="2140"/>
                  <a:chExt cx="1476" cy="1003"/>
                </a:xfrm>
              </p:grpSpPr>
              <p:sp>
                <p:nvSpPr>
                  <p:cNvPr id="275669" name="Rectangle 213"/>
                  <p:cNvSpPr>
                    <a:spLocks noChangeArrowheads="1"/>
                  </p:cNvSpPr>
                  <p:nvPr/>
                </p:nvSpPr>
                <p:spPr bwMode="auto">
                  <a:xfrm>
                    <a:off x="780" y="2556"/>
                    <a:ext cx="1476" cy="174"/>
                  </a:xfrm>
                  <a:prstGeom prst="rect">
                    <a:avLst/>
                  </a:prstGeom>
                  <a:gradFill rotWithShape="1">
                    <a:gsLst>
                      <a:gs pos="0">
                        <a:srgbClr val="993366">
                          <a:gamma/>
                          <a:shade val="60392"/>
                          <a:invGamma/>
                        </a:srgbClr>
                      </a:gs>
                      <a:gs pos="50000">
                        <a:srgbClr val="993366"/>
                      </a:gs>
                      <a:gs pos="100000">
                        <a:srgbClr val="993366">
                          <a:gamma/>
                          <a:shade val="60392"/>
                          <a:invGamma/>
                        </a:srgbClr>
                      </a:gs>
                    </a:gsLst>
                    <a:lin ang="5400000" scaled="1"/>
                  </a:gradFill>
                  <a:ln w="9525">
                    <a:noFill/>
                    <a:miter lim="800000"/>
                    <a:headEnd/>
                    <a:tailEnd/>
                  </a:ln>
                  <a:effectLst/>
                </p:spPr>
                <p:txBody>
                  <a:bodyPr wrap="none" anchor="ctr"/>
                  <a:lstStyle/>
                  <a:p>
                    <a:endParaRPr lang="th-TH"/>
                  </a:p>
                </p:txBody>
              </p:sp>
              <p:grpSp>
                <p:nvGrpSpPr>
                  <p:cNvPr id="275670" name="Group 214"/>
                  <p:cNvGrpSpPr>
                    <a:grpSpLocks/>
                  </p:cNvGrpSpPr>
                  <p:nvPr/>
                </p:nvGrpSpPr>
                <p:grpSpPr bwMode="auto">
                  <a:xfrm>
                    <a:off x="1286" y="2140"/>
                    <a:ext cx="777" cy="418"/>
                    <a:chOff x="1286" y="2140"/>
                    <a:chExt cx="777" cy="418"/>
                  </a:xfrm>
                </p:grpSpPr>
                <p:sp>
                  <p:nvSpPr>
                    <p:cNvPr id="275671" name="Freeform 215"/>
                    <p:cNvSpPr>
                      <a:spLocks/>
                    </p:cNvSpPr>
                    <p:nvPr/>
                  </p:nvSpPr>
                  <p:spPr bwMode="auto">
                    <a:xfrm>
                      <a:off x="1286" y="2308"/>
                      <a:ext cx="74" cy="250"/>
                    </a:xfrm>
                    <a:custGeom>
                      <a:avLst/>
                      <a:gdLst/>
                      <a:ahLst/>
                      <a:cxnLst>
                        <a:cxn ang="0">
                          <a:pos x="2" y="250"/>
                        </a:cxn>
                        <a:cxn ang="0">
                          <a:pos x="0" y="16"/>
                        </a:cxn>
                        <a:cxn ang="0">
                          <a:pos x="74" y="0"/>
                        </a:cxn>
                        <a:cxn ang="0">
                          <a:pos x="73" y="250"/>
                        </a:cxn>
                        <a:cxn ang="0">
                          <a:pos x="2" y="250"/>
                        </a:cxn>
                      </a:cxnLst>
                      <a:rect l="0" t="0" r="r" b="b"/>
                      <a:pathLst>
                        <a:path w="74" h="250">
                          <a:moveTo>
                            <a:pt x="2" y="250"/>
                          </a:moveTo>
                          <a:lnTo>
                            <a:pt x="0" y="16"/>
                          </a:lnTo>
                          <a:lnTo>
                            <a:pt x="74" y="0"/>
                          </a:lnTo>
                          <a:lnTo>
                            <a:pt x="73" y="250"/>
                          </a:lnTo>
                          <a:lnTo>
                            <a:pt x="2" y="250"/>
                          </a:lnTo>
                          <a:close/>
                        </a:path>
                      </a:pathLst>
                    </a:custGeom>
                    <a:gradFill rotWithShape="1">
                      <a:gsLst>
                        <a:gs pos="0">
                          <a:srgbClr val="993366">
                            <a:gamma/>
                            <a:shade val="46275"/>
                            <a:invGamma/>
                          </a:srgbClr>
                        </a:gs>
                        <a:gs pos="50000">
                          <a:srgbClr val="993366">
                            <a:alpha val="77000"/>
                          </a:srgbClr>
                        </a:gs>
                        <a:gs pos="100000">
                          <a:srgbClr val="993366">
                            <a:gamma/>
                            <a:shade val="46275"/>
                            <a:invGamma/>
                          </a:srgbClr>
                        </a:gs>
                      </a:gsLst>
                      <a:lin ang="2700000" scaled="1"/>
                    </a:gradFill>
                    <a:ln w="9525">
                      <a:solidFill>
                        <a:schemeClr val="tx1"/>
                      </a:solidFill>
                      <a:round/>
                      <a:headEnd/>
                      <a:tailEnd/>
                    </a:ln>
                    <a:effectLst/>
                  </p:spPr>
                  <p:txBody>
                    <a:bodyPr/>
                    <a:lstStyle/>
                    <a:p>
                      <a:endParaRPr lang="th-TH"/>
                    </a:p>
                  </p:txBody>
                </p:sp>
                <p:sp>
                  <p:nvSpPr>
                    <p:cNvPr id="275672" name="Freeform 216"/>
                    <p:cNvSpPr>
                      <a:spLocks/>
                    </p:cNvSpPr>
                    <p:nvPr/>
                  </p:nvSpPr>
                  <p:spPr bwMode="auto">
                    <a:xfrm>
                      <a:off x="1523" y="2249"/>
                      <a:ext cx="72" cy="308"/>
                    </a:xfrm>
                    <a:custGeom>
                      <a:avLst/>
                      <a:gdLst/>
                      <a:ahLst/>
                      <a:cxnLst>
                        <a:cxn ang="0">
                          <a:pos x="0" y="308"/>
                        </a:cxn>
                        <a:cxn ang="0">
                          <a:pos x="3" y="15"/>
                        </a:cxn>
                        <a:cxn ang="0">
                          <a:pos x="72" y="0"/>
                        </a:cxn>
                        <a:cxn ang="0">
                          <a:pos x="71" y="308"/>
                        </a:cxn>
                        <a:cxn ang="0">
                          <a:pos x="0" y="308"/>
                        </a:cxn>
                      </a:cxnLst>
                      <a:rect l="0" t="0" r="r" b="b"/>
                      <a:pathLst>
                        <a:path w="72" h="308">
                          <a:moveTo>
                            <a:pt x="0" y="308"/>
                          </a:moveTo>
                          <a:lnTo>
                            <a:pt x="3" y="15"/>
                          </a:lnTo>
                          <a:lnTo>
                            <a:pt x="72" y="0"/>
                          </a:lnTo>
                          <a:lnTo>
                            <a:pt x="71" y="308"/>
                          </a:lnTo>
                          <a:lnTo>
                            <a:pt x="0" y="308"/>
                          </a:lnTo>
                          <a:close/>
                        </a:path>
                      </a:pathLst>
                    </a:custGeom>
                    <a:gradFill rotWithShape="1">
                      <a:gsLst>
                        <a:gs pos="0">
                          <a:srgbClr val="993366">
                            <a:gamma/>
                            <a:shade val="46275"/>
                            <a:invGamma/>
                          </a:srgbClr>
                        </a:gs>
                        <a:gs pos="50000">
                          <a:srgbClr val="993366">
                            <a:alpha val="77000"/>
                          </a:srgbClr>
                        </a:gs>
                        <a:gs pos="100000">
                          <a:srgbClr val="993366">
                            <a:gamma/>
                            <a:shade val="46275"/>
                            <a:invGamma/>
                          </a:srgbClr>
                        </a:gs>
                      </a:gsLst>
                      <a:lin ang="2700000" scaled="1"/>
                    </a:gradFill>
                    <a:ln w="9525">
                      <a:solidFill>
                        <a:schemeClr val="tx1"/>
                      </a:solidFill>
                      <a:round/>
                      <a:headEnd/>
                      <a:tailEnd/>
                    </a:ln>
                    <a:effectLst/>
                  </p:spPr>
                  <p:txBody>
                    <a:bodyPr/>
                    <a:lstStyle/>
                    <a:p>
                      <a:endParaRPr lang="th-TH"/>
                    </a:p>
                  </p:txBody>
                </p:sp>
                <p:sp>
                  <p:nvSpPr>
                    <p:cNvPr id="275673" name="Freeform 217"/>
                    <p:cNvSpPr>
                      <a:spLocks/>
                    </p:cNvSpPr>
                    <p:nvPr/>
                  </p:nvSpPr>
                  <p:spPr bwMode="auto">
                    <a:xfrm>
                      <a:off x="1764" y="2194"/>
                      <a:ext cx="74" cy="362"/>
                    </a:xfrm>
                    <a:custGeom>
                      <a:avLst/>
                      <a:gdLst/>
                      <a:ahLst/>
                      <a:cxnLst>
                        <a:cxn ang="0">
                          <a:pos x="2" y="362"/>
                        </a:cxn>
                        <a:cxn ang="0">
                          <a:pos x="0" y="16"/>
                        </a:cxn>
                        <a:cxn ang="0">
                          <a:pos x="74" y="0"/>
                        </a:cxn>
                        <a:cxn ang="0">
                          <a:pos x="73" y="362"/>
                        </a:cxn>
                        <a:cxn ang="0">
                          <a:pos x="2" y="362"/>
                        </a:cxn>
                      </a:cxnLst>
                      <a:rect l="0" t="0" r="r" b="b"/>
                      <a:pathLst>
                        <a:path w="74" h="362">
                          <a:moveTo>
                            <a:pt x="2" y="362"/>
                          </a:moveTo>
                          <a:lnTo>
                            <a:pt x="0" y="16"/>
                          </a:lnTo>
                          <a:lnTo>
                            <a:pt x="74" y="0"/>
                          </a:lnTo>
                          <a:lnTo>
                            <a:pt x="73" y="362"/>
                          </a:lnTo>
                          <a:lnTo>
                            <a:pt x="2" y="362"/>
                          </a:lnTo>
                          <a:close/>
                        </a:path>
                      </a:pathLst>
                    </a:custGeom>
                    <a:gradFill rotWithShape="1">
                      <a:gsLst>
                        <a:gs pos="0">
                          <a:srgbClr val="993366">
                            <a:gamma/>
                            <a:shade val="46275"/>
                            <a:invGamma/>
                          </a:srgbClr>
                        </a:gs>
                        <a:gs pos="50000">
                          <a:srgbClr val="993366">
                            <a:alpha val="77000"/>
                          </a:srgbClr>
                        </a:gs>
                        <a:gs pos="100000">
                          <a:srgbClr val="993366">
                            <a:gamma/>
                            <a:shade val="46275"/>
                            <a:invGamma/>
                          </a:srgbClr>
                        </a:gs>
                      </a:gsLst>
                      <a:lin ang="2700000" scaled="1"/>
                    </a:gradFill>
                    <a:ln w="9525">
                      <a:solidFill>
                        <a:schemeClr val="tx1"/>
                      </a:solidFill>
                      <a:round/>
                      <a:headEnd/>
                      <a:tailEnd/>
                    </a:ln>
                    <a:effectLst/>
                  </p:spPr>
                  <p:txBody>
                    <a:bodyPr/>
                    <a:lstStyle/>
                    <a:p>
                      <a:endParaRPr lang="th-TH"/>
                    </a:p>
                  </p:txBody>
                </p:sp>
                <p:sp>
                  <p:nvSpPr>
                    <p:cNvPr id="275674" name="Freeform 218"/>
                    <p:cNvSpPr>
                      <a:spLocks/>
                    </p:cNvSpPr>
                    <p:nvPr/>
                  </p:nvSpPr>
                  <p:spPr bwMode="auto">
                    <a:xfrm>
                      <a:off x="1992" y="2140"/>
                      <a:ext cx="71" cy="418"/>
                    </a:xfrm>
                    <a:custGeom>
                      <a:avLst/>
                      <a:gdLst/>
                      <a:ahLst/>
                      <a:cxnLst>
                        <a:cxn ang="0">
                          <a:pos x="0" y="418"/>
                        </a:cxn>
                        <a:cxn ang="0">
                          <a:pos x="0" y="16"/>
                        </a:cxn>
                        <a:cxn ang="0">
                          <a:pos x="70" y="0"/>
                        </a:cxn>
                        <a:cxn ang="0">
                          <a:pos x="71" y="418"/>
                        </a:cxn>
                        <a:cxn ang="0">
                          <a:pos x="0" y="418"/>
                        </a:cxn>
                      </a:cxnLst>
                      <a:rect l="0" t="0" r="r" b="b"/>
                      <a:pathLst>
                        <a:path w="71" h="418">
                          <a:moveTo>
                            <a:pt x="0" y="418"/>
                          </a:moveTo>
                          <a:lnTo>
                            <a:pt x="0" y="16"/>
                          </a:lnTo>
                          <a:lnTo>
                            <a:pt x="70" y="0"/>
                          </a:lnTo>
                          <a:lnTo>
                            <a:pt x="71" y="418"/>
                          </a:lnTo>
                          <a:lnTo>
                            <a:pt x="0" y="418"/>
                          </a:lnTo>
                          <a:close/>
                        </a:path>
                      </a:pathLst>
                    </a:custGeom>
                    <a:gradFill rotWithShape="1">
                      <a:gsLst>
                        <a:gs pos="0">
                          <a:srgbClr val="993366">
                            <a:gamma/>
                            <a:shade val="46275"/>
                            <a:invGamma/>
                          </a:srgbClr>
                        </a:gs>
                        <a:gs pos="50000">
                          <a:srgbClr val="993366">
                            <a:alpha val="77000"/>
                          </a:srgbClr>
                        </a:gs>
                        <a:gs pos="100000">
                          <a:srgbClr val="993366">
                            <a:gamma/>
                            <a:shade val="46275"/>
                            <a:invGamma/>
                          </a:srgbClr>
                        </a:gs>
                      </a:gsLst>
                      <a:lin ang="2700000" scaled="1"/>
                    </a:gradFill>
                    <a:ln w="9525">
                      <a:solidFill>
                        <a:schemeClr val="tx1"/>
                      </a:solidFill>
                      <a:round/>
                      <a:headEnd/>
                      <a:tailEnd/>
                    </a:ln>
                    <a:effectLst/>
                  </p:spPr>
                  <p:txBody>
                    <a:bodyPr/>
                    <a:lstStyle/>
                    <a:p>
                      <a:endParaRPr lang="th-TH"/>
                    </a:p>
                  </p:txBody>
                </p:sp>
              </p:grpSp>
              <p:grpSp>
                <p:nvGrpSpPr>
                  <p:cNvPr id="275675" name="Group 219"/>
                  <p:cNvGrpSpPr>
                    <a:grpSpLocks/>
                  </p:cNvGrpSpPr>
                  <p:nvPr/>
                </p:nvGrpSpPr>
                <p:grpSpPr bwMode="auto">
                  <a:xfrm flipV="1">
                    <a:off x="1285" y="2725"/>
                    <a:ext cx="777" cy="418"/>
                    <a:chOff x="1286" y="2140"/>
                    <a:chExt cx="777" cy="418"/>
                  </a:xfrm>
                </p:grpSpPr>
                <p:sp>
                  <p:nvSpPr>
                    <p:cNvPr id="275676" name="Freeform 220"/>
                    <p:cNvSpPr>
                      <a:spLocks/>
                    </p:cNvSpPr>
                    <p:nvPr/>
                  </p:nvSpPr>
                  <p:spPr bwMode="auto">
                    <a:xfrm>
                      <a:off x="1286" y="2308"/>
                      <a:ext cx="74" cy="250"/>
                    </a:xfrm>
                    <a:custGeom>
                      <a:avLst/>
                      <a:gdLst/>
                      <a:ahLst/>
                      <a:cxnLst>
                        <a:cxn ang="0">
                          <a:pos x="2" y="250"/>
                        </a:cxn>
                        <a:cxn ang="0">
                          <a:pos x="0" y="16"/>
                        </a:cxn>
                        <a:cxn ang="0">
                          <a:pos x="74" y="0"/>
                        </a:cxn>
                        <a:cxn ang="0">
                          <a:pos x="73" y="250"/>
                        </a:cxn>
                        <a:cxn ang="0">
                          <a:pos x="2" y="250"/>
                        </a:cxn>
                      </a:cxnLst>
                      <a:rect l="0" t="0" r="r" b="b"/>
                      <a:pathLst>
                        <a:path w="74" h="250">
                          <a:moveTo>
                            <a:pt x="2" y="250"/>
                          </a:moveTo>
                          <a:lnTo>
                            <a:pt x="0" y="16"/>
                          </a:lnTo>
                          <a:lnTo>
                            <a:pt x="74" y="0"/>
                          </a:lnTo>
                          <a:lnTo>
                            <a:pt x="73" y="250"/>
                          </a:lnTo>
                          <a:lnTo>
                            <a:pt x="2" y="250"/>
                          </a:lnTo>
                          <a:close/>
                        </a:path>
                      </a:pathLst>
                    </a:custGeom>
                    <a:gradFill rotWithShape="1">
                      <a:gsLst>
                        <a:gs pos="0">
                          <a:srgbClr val="993366">
                            <a:gamma/>
                            <a:shade val="46275"/>
                            <a:invGamma/>
                          </a:srgbClr>
                        </a:gs>
                        <a:gs pos="50000">
                          <a:srgbClr val="993366">
                            <a:alpha val="77000"/>
                          </a:srgbClr>
                        </a:gs>
                        <a:gs pos="100000">
                          <a:srgbClr val="993366">
                            <a:gamma/>
                            <a:shade val="46275"/>
                            <a:invGamma/>
                          </a:srgbClr>
                        </a:gs>
                      </a:gsLst>
                      <a:lin ang="2700000" scaled="1"/>
                    </a:gradFill>
                    <a:ln w="9525">
                      <a:solidFill>
                        <a:schemeClr val="tx1"/>
                      </a:solidFill>
                      <a:round/>
                      <a:headEnd/>
                      <a:tailEnd/>
                    </a:ln>
                    <a:effectLst/>
                  </p:spPr>
                  <p:txBody>
                    <a:bodyPr/>
                    <a:lstStyle/>
                    <a:p>
                      <a:endParaRPr lang="th-TH"/>
                    </a:p>
                  </p:txBody>
                </p:sp>
                <p:sp>
                  <p:nvSpPr>
                    <p:cNvPr id="275677" name="Freeform 221"/>
                    <p:cNvSpPr>
                      <a:spLocks/>
                    </p:cNvSpPr>
                    <p:nvPr/>
                  </p:nvSpPr>
                  <p:spPr bwMode="auto">
                    <a:xfrm>
                      <a:off x="1523" y="2249"/>
                      <a:ext cx="72" cy="308"/>
                    </a:xfrm>
                    <a:custGeom>
                      <a:avLst/>
                      <a:gdLst/>
                      <a:ahLst/>
                      <a:cxnLst>
                        <a:cxn ang="0">
                          <a:pos x="0" y="308"/>
                        </a:cxn>
                        <a:cxn ang="0">
                          <a:pos x="3" y="15"/>
                        </a:cxn>
                        <a:cxn ang="0">
                          <a:pos x="72" y="0"/>
                        </a:cxn>
                        <a:cxn ang="0">
                          <a:pos x="71" y="308"/>
                        </a:cxn>
                        <a:cxn ang="0">
                          <a:pos x="0" y="308"/>
                        </a:cxn>
                      </a:cxnLst>
                      <a:rect l="0" t="0" r="r" b="b"/>
                      <a:pathLst>
                        <a:path w="72" h="308">
                          <a:moveTo>
                            <a:pt x="0" y="308"/>
                          </a:moveTo>
                          <a:lnTo>
                            <a:pt x="3" y="15"/>
                          </a:lnTo>
                          <a:lnTo>
                            <a:pt x="72" y="0"/>
                          </a:lnTo>
                          <a:lnTo>
                            <a:pt x="71" y="308"/>
                          </a:lnTo>
                          <a:lnTo>
                            <a:pt x="0" y="308"/>
                          </a:lnTo>
                          <a:close/>
                        </a:path>
                      </a:pathLst>
                    </a:custGeom>
                    <a:gradFill rotWithShape="1">
                      <a:gsLst>
                        <a:gs pos="0">
                          <a:srgbClr val="993366">
                            <a:gamma/>
                            <a:shade val="46275"/>
                            <a:invGamma/>
                          </a:srgbClr>
                        </a:gs>
                        <a:gs pos="50000">
                          <a:srgbClr val="993366">
                            <a:alpha val="77000"/>
                          </a:srgbClr>
                        </a:gs>
                        <a:gs pos="100000">
                          <a:srgbClr val="993366">
                            <a:gamma/>
                            <a:shade val="46275"/>
                            <a:invGamma/>
                          </a:srgbClr>
                        </a:gs>
                      </a:gsLst>
                      <a:lin ang="2700000" scaled="1"/>
                    </a:gradFill>
                    <a:ln w="9525">
                      <a:solidFill>
                        <a:schemeClr val="tx1"/>
                      </a:solidFill>
                      <a:round/>
                      <a:headEnd/>
                      <a:tailEnd/>
                    </a:ln>
                    <a:effectLst/>
                  </p:spPr>
                  <p:txBody>
                    <a:bodyPr/>
                    <a:lstStyle/>
                    <a:p>
                      <a:endParaRPr lang="th-TH"/>
                    </a:p>
                  </p:txBody>
                </p:sp>
                <p:sp>
                  <p:nvSpPr>
                    <p:cNvPr id="275678" name="Freeform 222"/>
                    <p:cNvSpPr>
                      <a:spLocks/>
                    </p:cNvSpPr>
                    <p:nvPr/>
                  </p:nvSpPr>
                  <p:spPr bwMode="auto">
                    <a:xfrm>
                      <a:off x="1764" y="2194"/>
                      <a:ext cx="74" cy="362"/>
                    </a:xfrm>
                    <a:custGeom>
                      <a:avLst/>
                      <a:gdLst/>
                      <a:ahLst/>
                      <a:cxnLst>
                        <a:cxn ang="0">
                          <a:pos x="2" y="362"/>
                        </a:cxn>
                        <a:cxn ang="0">
                          <a:pos x="0" y="16"/>
                        </a:cxn>
                        <a:cxn ang="0">
                          <a:pos x="74" y="0"/>
                        </a:cxn>
                        <a:cxn ang="0">
                          <a:pos x="73" y="362"/>
                        </a:cxn>
                        <a:cxn ang="0">
                          <a:pos x="2" y="362"/>
                        </a:cxn>
                      </a:cxnLst>
                      <a:rect l="0" t="0" r="r" b="b"/>
                      <a:pathLst>
                        <a:path w="74" h="362">
                          <a:moveTo>
                            <a:pt x="2" y="362"/>
                          </a:moveTo>
                          <a:lnTo>
                            <a:pt x="0" y="16"/>
                          </a:lnTo>
                          <a:lnTo>
                            <a:pt x="74" y="0"/>
                          </a:lnTo>
                          <a:lnTo>
                            <a:pt x="73" y="362"/>
                          </a:lnTo>
                          <a:lnTo>
                            <a:pt x="2" y="362"/>
                          </a:lnTo>
                          <a:close/>
                        </a:path>
                      </a:pathLst>
                    </a:custGeom>
                    <a:gradFill rotWithShape="1">
                      <a:gsLst>
                        <a:gs pos="0">
                          <a:srgbClr val="993366">
                            <a:gamma/>
                            <a:shade val="46275"/>
                            <a:invGamma/>
                          </a:srgbClr>
                        </a:gs>
                        <a:gs pos="50000">
                          <a:srgbClr val="993366">
                            <a:alpha val="77000"/>
                          </a:srgbClr>
                        </a:gs>
                        <a:gs pos="100000">
                          <a:srgbClr val="993366">
                            <a:gamma/>
                            <a:shade val="46275"/>
                            <a:invGamma/>
                          </a:srgbClr>
                        </a:gs>
                      </a:gsLst>
                      <a:lin ang="2700000" scaled="1"/>
                    </a:gradFill>
                    <a:ln w="9525">
                      <a:solidFill>
                        <a:schemeClr val="tx1"/>
                      </a:solidFill>
                      <a:round/>
                      <a:headEnd/>
                      <a:tailEnd/>
                    </a:ln>
                    <a:effectLst/>
                  </p:spPr>
                  <p:txBody>
                    <a:bodyPr/>
                    <a:lstStyle/>
                    <a:p>
                      <a:endParaRPr lang="th-TH"/>
                    </a:p>
                  </p:txBody>
                </p:sp>
                <p:sp>
                  <p:nvSpPr>
                    <p:cNvPr id="275679" name="Freeform 223"/>
                    <p:cNvSpPr>
                      <a:spLocks/>
                    </p:cNvSpPr>
                    <p:nvPr/>
                  </p:nvSpPr>
                  <p:spPr bwMode="auto">
                    <a:xfrm>
                      <a:off x="1992" y="2140"/>
                      <a:ext cx="71" cy="418"/>
                    </a:xfrm>
                    <a:custGeom>
                      <a:avLst/>
                      <a:gdLst/>
                      <a:ahLst/>
                      <a:cxnLst>
                        <a:cxn ang="0">
                          <a:pos x="0" y="418"/>
                        </a:cxn>
                        <a:cxn ang="0">
                          <a:pos x="0" y="16"/>
                        </a:cxn>
                        <a:cxn ang="0">
                          <a:pos x="70" y="0"/>
                        </a:cxn>
                        <a:cxn ang="0">
                          <a:pos x="71" y="418"/>
                        </a:cxn>
                        <a:cxn ang="0">
                          <a:pos x="0" y="418"/>
                        </a:cxn>
                      </a:cxnLst>
                      <a:rect l="0" t="0" r="r" b="b"/>
                      <a:pathLst>
                        <a:path w="71" h="418">
                          <a:moveTo>
                            <a:pt x="0" y="418"/>
                          </a:moveTo>
                          <a:lnTo>
                            <a:pt x="0" y="16"/>
                          </a:lnTo>
                          <a:lnTo>
                            <a:pt x="70" y="0"/>
                          </a:lnTo>
                          <a:lnTo>
                            <a:pt x="71" y="418"/>
                          </a:lnTo>
                          <a:lnTo>
                            <a:pt x="0" y="418"/>
                          </a:lnTo>
                          <a:close/>
                        </a:path>
                      </a:pathLst>
                    </a:custGeom>
                    <a:gradFill rotWithShape="1">
                      <a:gsLst>
                        <a:gs pos="0">
                          <a:srgbClr val="993366">
                            <a:gamma/>
                            <a:shade val="46275"/>
                            <a:invGamma/>
                          </a:srgbClr>
                        </a:gs>
                        <a:gs pos="50000">
                          <a:srgbClr val="993366">
                            <a:alpha val="77000"/>
                          </a:srgbClr>
                        </a:gs>
                        <a:gs pos="100000">
                          <a:srgbClr val="993366">
                            <a:gamma/>
                            <a:shade val="46275"/>
                            <a:invGamma/>
                          </a:srgbClr>
                        </a:gs>
                      </a:gsLst>
                      <a:lin ang="2700000" scaled="1"/>
                    </a:gradFill>
                    <a:ln w="9525">
                      <a:solidFill>
                        <a:schemeClr val="tx1"/>
                      </a:solidFill>
                      <a:round/>
                      <a:headEnd/>
                      <a:tailEnd/>
                    </a:ln>
                    <a:effectLst/>
                  </p:spPr>
                  <p:txBody>
                    <a:bodyPr/>
                    <a:lstStyle/>
                    <a:p>
                      <a:endParaRPr lang="th-TH"/>
                    </a:p>
                  </p:txBody>
                </p:sp>
              </p:grpSp>
            </p:grpSp>
          </p:grpSp>
          <p:sp>
            <p:nvSpPr>
              <p:cNvPr id="275680" name="Text Box 224"/>
              <p:cNvSpPr txBox="1">
                <a:spLocks noChangeArrowheads="1"/>
              </p:cNvSpPr>
              <p:nvPr/>
            </p:nvSpPr>
            <p:spPr bwMode="auto">
              <a:xfrm>
                <a:off x="1103" y="3249"/>
                <a:ext cx="822" cy="232"/>
              </a:xfrm>
              <a:prstGeom prst="rect">
                <a:avLst/>
              </a:prstGeom>
              <a:noFill/>
              <a:ln w="9525">
                <a:noFill/>
                <a:miter lim="800000"/>
                <a:headEnd/>
                <a:tailEnd/>
              </a:ln>
              <a:effectLst/>
            </p:spPr>
            <p:txBody>
              <a:bodyPr>
                <a:spAutoFit/>
              </a:bodyPr>
              <a:lstStyle/>
              <a:p>
                <a:pPr algn="ctr">
                  <a:spcBef>
                    <a:spcPct val="50000"/>
                  </a:spcBef>
                </a:pPr>
                <a:r>
                  <a:rPr lang="en-US" sz="800" i="1">
                    <a:solidFill>
                      <a:srgbClr val="000066"/>
                    </a:solidFill>
                    <a:latin typeface="Times New Roman" pitchFamily="18" charset="0"/>
                  </a:rPr>
                  <a:t>Compressor</a:t>
                </a:r>
                <a:endParaRPr lang="th-TH" sz="800" i="1">
                  <a:solidFill>
                    <a:srgbClr val="000066"/>
                  </a:solidFill>
                  <a:latin typeface="Times New Roman" pitchFamily="18" charset="0"/>
                </a:endParaRPr>
              </a:p>
            </p:txBody>
          </p:sp>
        </p:grpSp>
        <p:grpSp>
          <p:nvGrpSpPr>
            <p:cNvPr id="275681" name="Group 225"/>
            <p:cNvGrpSpPr>
              <a:grpSpLocks/>
            </p:cNvGrpSpPr>
            <p:nvPr/>
          </p:nvGrpSpPr>
          <p:grpSpPr bwMode="auto">
            <a:xfrm>
              <a:off x="1349" y="1139"/>
              <a:ext cx="1380" cy="746"/>
              <a:chOff x="1481" y="1271"/>
              <a:chExt cx="1380" cy="746"/>
            </a:xfrm>
          </p:grpSpPr>
          <p:sp>
            <p:nvSpPr>
              <p:cNvPr id="275682" name="Rectangle 226"/>
              <p:cNvSpPr>
                <a:spLocks noChangeArrowheads="1"/>
              </p:cNvSpPr>
              <p:nvPr/>
            </p:nvSpPr>
            <p:spPr bwMode="auto">
              <a:xfrm>
                <a:off x="2113" y="1681"/>
                <a:ext cx="684" cy="336"/>
              </a:xfrm>
              <a:prstGeom prst="rect">
                <a:avLst/>
              </a:prstGeom>
              <a:gradFill rotWithShape="1">
                <a:gsLst>
                  <a:gs pos="0">
                    <a:srgbClr val="FF0000">
                      <a:gamma/>
                      <a:shade val="46275"/>
                      <a:invGamma/>
                    </a:srgbClr>
                  </a:gs>
                  <a:gs pos="50000">
                    <a:srgbClr val="FF0000"/>
                  </a:gs>
                  <a:gs pos="100000">
                    <a:srgbClr val="FF0000">
                      <a:gamma/>
                      <a:shade val="46275"/>
                      <a:invGamma/>
                    </a:srgbClr>
                  </a:gs>
                </a:gsLst>
                <a:lin ang="5400000" scaled="1"/>
              </a:gradFill>
              <a:ln w="38100">
                <a:solidFill>
                  <a:srgbClr val="808080"/>
                </a:solidFill>
                <a:miter lim="800000"/>
                <a:headEnd/>
                <a:tailEnd/>
              </a:ln>
              <a:effectLst/>
            </p:spPr>
            <p:txBody>
              <a:bodyPr wrap="none" anchor="ctr"/>
              <a:lstStyle/>
              <a:p>
                <a:endParaRPr lang="th-TH"/>
              </a:p>
            </p:txBody>
          </p:sp>
          <p:sp>
            <p:nvSpPr>
              <p:cNvPr id="275683" name="Line 227"/>
              <p:cNvSpPr>
                <a:spLocks noChangeShapeType="1"/>
              </p:cNvSpPr>
              <p:nvPr/>
            </p:nvSpPr>
            <p:spPr bwMode="auto">
              <a:xfrm>
                <a:off x="1915" y="1421"/>
                <a:ext cx="420" cy="296"/>
              </a:xfrm>
              <a:prstGeom prst="line">
                <a:avLst/>
              </a:prstGeom>
              <a:noFill/>
              <a:ln w="38100">
                <a:solidFill>
                  <a:srgbClr val="008000"/>
                </a:solidFill>
                <a:round/>
                <a:headEnd/>
                <a:tailEnd type="arrow" w="med" len="lg"/>
              </a:ln>
              <a:effectLst/>
            </p:spPr>
            <p:txBody>
              <a:bodyPr/>
              <a:lstStyle/>
              <a:p>
                <a:endParaRPr lang="th-TH"/>
              </a:p>
            </p:txBody>
          </p:sp>
          <p:sp>
            <p:nvSpPr>
              <p:cNvPr id="275684" name="Text Box 228"/>
              <p:cNvSpPr txBox="1">
                <a:spLocks noChangeArrowheads="1"/>
              </p:cNvSpPr>
              <p:nvPr/>
            </p:nvSpPr>
            <p:spPr bwMode="auto">
              <a:xfrm>
                <a:off x="2037" y="1271"/>
                <a:ext cx="824" cy="312"/>
              </a:xfrm>
              <a:prstGeom prst="rect">
                <a:avLst/>
              </a:prstGeom>
              <a:noFill/>
              <a:ln w="9525">
                <a:noFill/>
                <a:miter lim="800000"/>
                <a:headEnd/>
                <a:tailEnd/>
              </a:ln>
              <a:effectLst/>
            </p:spPr>
            <p:txBody>
              <a:bodyPr>
                <a:spAutoFit/>
              </a:bodyPr>
              <a:lstStyle/>
              <a:p>
                <a:pPr algn="ctr">
                  <a:lnSpc>
                    <a:spcPct val="80000"/>
                  </a:lnSpc>
                </a:pPr>
                <a:r>
                  <a:rPr lang="en-US" sz="800" i="1">
                    <a:solidFill>
                      <a:srgbClr val="000066"/>
                    </a:solidFill>
                    <a:latin typeface="Times New Roman" pitchFamily="18" charset="0"/>
                  </a:rPr>
                  <a:t>Combustion</a:t>
                </a:r>
              </a:p>
              <a:p>
                <a:pPr algn="ctr">
                  <a:lnSpc>
                    <a:spcPct val="80000"/>
                  </a:lnSpc>
                </a:pPr>
                <a:r>
                  <a:rPr lang="en-US" sz="800" i="1">
                    <a:solidFill>
                      <a:srgbClr val="000066"/>
                    </a:solidFill>
                    <a:latin typeface="Times New Roman" pitchFamily="18" charset="0"/>
                  </a:rPr>
                  <a:t>Chamber</a:t>
                </a:r>
                <a:endParaRPr lang="th-TH" sz="800" i="1">
                  <a:solidFill>
                    <a:srgbClr val="000066"/>
                  </a:solidFill>
                  <a:latin typeface="Times New Roman" pitchFamily="18" charset="0"/>
                </a:endParaRPr>
              </a:p>
            </p:txBody>
          </p:sp>
          <p:sp>
            <p:nvSpPr>
              <p:cNvPr id="275685" name="Text Box 229"/>
              <p:cNvSpPr txBox="1">
                <a:spLocks noChangeArrowheads="1"/>
              </p:cNvSpPr>
              <p:nvPr/>
            </p:nvSpPr>
            <p:spPr bwMode="auto">
              <a:xfrm>
                <a:off x="1481" y="1381"/>
                <a:ext cx="457" cy="231"/>
              </a:xfrm>
              <a:prstGeom prst="rect">
                <a:avLst/>
              </a:prstGeom>
              <a:noFill/>
              <a:ln w="9525">
                <a:noFill/>
                <a:miter lim="800000"/>
                <a:headEnd/>
                <a:tailEnd/>
              </a:ln>
              <a:effectLst/>
            </p:spPr>
            <p:txBody>
              <a:bodyPr>
                <a:spAutoFit/>
              </a:bodyPr>
              <a:lstStyle/>
              <a:p>
                <a:pPr algn="ctr">
                  <a:spcBef>
                    <a:spcPct val="50000"/>
                  </a:spcBef>
                </a:pPr>
                <a:r>
                  <a:rPr lang="en-US" sz="800" i="1">
                    <a:solidFill>
                      <a:srgbClr val="000066"/>
                    </a:solidFill>
                    <a:latin typeface="Times New Roman" pitchFamily="18" charset="0"/>
                  </a:rPr>
                  <a:t>Fuel</a:t>
                </a:r>
                <a:endParaRPr lang="th-TH" sz="800" i="1">
                  <a:solidFill>
                    <a:srgbClr val="000066"/>
                  </a:solidFill>
                  <a:latin typeface="Times New Roman" pitchFamily="18" charset="0"/>
                </a:endParaRPr>
              </a:p>
            </p:txBody>
          </p:sp>
        </p:grpSp>
        <p:grpSp>
          <p:nvGrpSpPr>
            <p:cNvPr id="275686" name="Group 230"/>
            <p:cNvGrpSpPr>
              <a:grpSpLocks/>
            </p:cNvGrpSpPr>
            <p:nvPr/>
          </p:nvGrpSpPr>
          <p:grpSpPr bwMode="auto">
            <a:xfrm>
              <a:off x="714" y="3162"/>
              <a:ext cx="822" cy="585"/>
              <a:chOff x="846" y="3294"/>
              <a:chExt cx="822" cy="585"/>
            </a:xfrm>
          </p:grpSpPr>
          <p:sp>
            <p:nvSpPr>
              <p:cNvPr id="275687" name="Line 231"/>
              <p:cNvSpPr>
                <a:spLocks noChangeShapeType="1"/>
              </p:cNvSpPr>
              <p:nvPr/>
            </p:nvSpPr>
            <p:spPr bwMode="auto">
              <a:xfrm flipV="1">
                <a:off x="894" y="3294"/>
                <a:ext cx="0" cy="582"/>
              </a:xfrm>
              <a:prstGeom prst="line">
                <a:avLst/>
              </a:prstGeom>
              <a:noFill/>
              <a:ln w="63500">
                <a:solidFill>
                  <a:srgbClr val="3366FF"/>
                </a:solidFill>
                <a:round/>
                <a:headEnd/>
                <a:tailEnd type="arrow" w="sm" len="sm"/>
              </a:ln>
              <a:effectLst/>
            </p:spPr>
            <p:txBody>
              <a:bodyPr/>
              <a:lstStyle/>
              <a:p>
                <a:endParaRPr lang="th-TH"/>
              </a:p>
            </p:txBody>
          </p:sp>
          <p:sp>
            <p:nvSpPr>
              <p:cNvPr id="275688" name="Text Box 232"/>
              <p:cNvSpPr txBox="1">
                <a:spLocks noChangeArrowheads="1"/>
              </p:cNvSpPr>
              <p:nvPr/>
            </p:nvSpPr>
            <p:spPr bwMode="auto">
              <a:xfrm>
                <a:off x="846" y="3673"/>
                <a:ext cx="822" cy="206"/>
              </a:xfrm>
              <a:prstGeom prst="rect">
                <a:avLst/>
              </a:prstGeom>
              <a:noFill/>
              <a:ln w="9525">
                <a:noFill/>
                <a:miter lim="800000"/>
                <a:headEnd/>
                <a:tailEnd/>
              </a:ln>
              <a:effectLst/>
            </p:spPr>
            <p:txBody>
              <a:bodyPr>
                <a:spAutoFit/>
              </a:bodyPr>
              <a:lstStyle/>
              <a:p>
                <a:pPr algn="ctr">
                  <a:lnSpc>
                    <a:spcPct val="80000"/>
                  </a:lnSpc>
                </a:pPr>
                <a:r>
                  <a:rPr lang="en-US" sz="800" i="1">
                    <a:solidFill>
                      <a:srgbClr val="000066"/>
                    </a:solidFill>
                    <a:latin typeface="Times New Roman" pitchFamily="18" charset="0"/>
                  </a:rPr>
                  <a:t>Air Intake</a:t>
                </a:r>
                <a:endParaRPr lang="th-TH" sz="800" i="1">
                  <a:solidFill>
                    <a:srgbClr val="000066"/>
                  </a:solidFill>
                  <a:latin typeface="Times New Roman" pitchFamily="18" charset="0"/>
                </a:endParaRPr>
              </a:p>
            </p:txBody>
          </p:sp>
        </p:grpSp>
        <p:grpSp>
          <p:nvGrpSpPr>
            <p:cNvPr id="275689" name="Group 233"/>
            <p:cNvGrpSpPr>
              <a:grpSpLocks/>
            </p:cNvGrpSpPr>
            <p:nvPr/>
          </p:nvGrpSpPr>
          <p:grpSpPr bwMode="auto">
            <a:xfrm>
              <a:off x="3109" y="3199"/>
              <a:ext cx="822" cy="584"/>
              <a:chOff x="2809" y="3151"/>
              <a:chExt cx="822" cy="584"/>
            </a:xfrm>
          </p:grpSpPr>
          <p:sp>
            <p:nvSpPr>
              <p:cNvPr id="275690" name="Line 234"/>
              <p:cNvSpPr>
                <a:spLocks noChangeShapeType="1"/>
              </p:cNvSpPr>
              <p:nvPr/>
            </p:nvSpPr>
            <p:spPr bwMode="auto">
              <a:xfrm>
                <a:off x="3553" y="3151"/>
                <a:ext cx="0" cy="582"/>
              </a:xfrm>
              <a:prstGeom prst="line">
                <a:avLst/>
              </a:prstGeom>
              <a:noFill/>
              <a:ln w="63500">
                <a:solidFill>
                  <a:srgbClr val="FF9900"/>
                </a:solidFill>
                <a:round/>
                <a:headEnd/>
                <a:tailEnd type="arrow" w="sm" len="sm"/>
              </a:ln>
              <a:effectLst/>
            </p:spPr>
            <p:txBody>
              <a:bodyPr/>
              <a:lstStyle/>
              <a:p>
                <a:endParaRPr lang="th-TH"/>
              </a:p>
            </p:txBody>
          </p:sp>
          <p:sp>
            <p:nvSpPr>
              <p:cNvPr id="275691" name="Text Box 235"/>
              <p:cNvSpPr txBox="1">
                <a:spLocks noChangeArrowheads="1"/>
              </p:cNvSpPr>
              <p:nvPr/>
            </p:nvSpPr>
            <p:spPr bwMode="auto">
              <a:xfrm>
                <a:off x="2809" y="3422"/>
                <a:ext cx="822" cy="313"/>
              </a:xfrm>
              <a:prstGeom prst="rect">
                <a:avLst/>
              </a:prstGeom>
              <a:noFill/>
              <a:ln w="9525">
                <a:noFill/>
                <a:miter lim="800000"/>
                <a:headEnd/>
                <a:tailEnd/>
              </a:ln>
              <a:effectLst/>
            </p:spPr>
            <p:txBody>
              <a:bodyPr>
                <a:spAutoFit/>
              </a:bodyPr>
              <a:lstStyle/>
              <a:p>
                <a:pPr algn="ctr">
                  <a:lnSpc>
                    <a:spcPct val="80000"/>
                  </a:lnSpc>
                </a:pPr>
                <a:r>
                  <a:rPr lang="en-US" sz="800" i="1">
                    <a:solidFill>
                      <a:srgbClr val="000066"/>
                    </a:solidFill>
                    <a:latin typeface="Times New Roman" pitchFamily="18" charset="0"/>
                  </a:rPr>
                  <a:t>Exhaust Gases</a:t>
                </a:r>
                <a:endParaRPr lang="th-TH" sz="800" i="1">
                  <a:solidFill>
                    <a:srgbClr val="000066"/>
                  </a:solidFill>
                  <a:latin typeface="Times New Roman" pitchFamily="18" charset="0"/>
                </a:endParaRPr>
              </a:p>
            </p:txBody>
          </p:sp>
        </p:grpSp>
        <p:grpSp>
          <p:nvGrpSpPr>
            <p:cNvPr id="275692" name="Group 236"/>
            <p:cNvGrpSpPr>
              <a:grpSpLocks/>
            </p:cNvGrpSpPr>
            <p:nvPr/>
          </p:nvGrpSpPr>
          <p:grpSpPr bwMode="auto">
            <a:xfrm>
              <a:off x="868" y="1708"/>
              <a:ext cx="1130" cy="530"/>
              <a:chOff x="568" y="1660"/>
              <a:chExt cx="1130" cy="530"/>
            </a:xfrm>
          </p:grpSpPr>
          <p:sp>
            <p:nvSpPr>
              <p:cNvPr id="275693" name="Freeform 237"/>
              <p:cNvSpPr>
                <a:spLocks/>
              </p:cNvSpPr>
              <p:nvPr/>
            </p:nvSpPr>
            <p:spPr bwMode="auto">
              <a:xfrm>
                <a:off x="1410" y="1660"/>
                <a:ext cx="288" cy="530"/>
              </a:xfrm>
              <a:custGeom>
                <a:avLst/>
                <a:gdLst/>
                <a:ahLst/>
                <a:cxnLst>
                  <a:cxn ang="0">
                    <a:pos x="0" y="530"/>
                  </a:cxn>
                  <a:cxn ang="0">
                    <a:pos x="0" y="86"/>
                  </a:cxn>
                  <a:cxn ang="0">
                    <a:pos x="54" y="14"/>
                  </a:cxn>
                  <a:cxn ang="0">
                    <a:pos x="258" y="14"/>
                  </a:cxn>
                </a:cxnLst>
                <a:rect l="0" t="0" r="r" b="b"/>
                <a:pathLst>
                  <a:path w="258" h="530">
                    <a:moveTo>
                      <a:pt x="0" y="530"/>
                    </a:moveTo>
                    <a:lnTo>
                      <a:pt x="0" y="86"/>
                    </a:lnTo>
                    <a:cubicBezTo>
                      <a:pt x="9" y="0"/>
                      <a:pt x="11" y="26"/>
                      <a:pt x="54" y="14"/>
                    </a:cubicBezTo>
                    <a:lnTo>
                      <a:pt x="258" y="14"/>
                    </a:lnTo>
                  </a:path>
                </a:pathLst>
              </a:custGeom>
              <a:noFill/>
              <a:ln w="63500">
                <a:solidFill>
                  <a:srgbClr val="000080"/>
                </a:solidFill>
                <a:round/>
                <a:headEnd/>
                <a:tailEnd type="arrow" w="sm" len="sm"/>
              </a:ln>
              <a:effectLst/>
            </p:spPr>
            <p:txBody>
              <a:bodyPr/>
              <a:lstStyle/>
              <a:p>
                <a:endParaRPr lang="th-TH"/>
              </a:p>
            </p:txBody>
          </p:sp>
          <p:sp>
            <p:nvSpPr>
              <p:cNvPr id="275694" name="Rectangle 238"/>
              <p:cNvSpPr>
                <a:spLocks noChangeArrowheads="1"/>
              </p:cNvSpPr>
              <p:nvPr/>
            </p:nvSpPr>
            <p:spPr bwMode="auto">
              <a:xfrm>
                <a:off x="568" y="1782"/>
                <a:ext cx="927" cy="206"/>
              </a:xfrm>
              <a:prstGeom prst="rect">
                <a:avLst/>
              </a:prstGeom>
              <a:noFill/>
              <a:ln w="9525">
                <a:noFill/>
                <a:miter lim="800000"/>
                <a:headEnd/>
                <a:tailEnd/>
              </a:ln>
              <a:effectLst/>
            </p:spPr>
            <p:txBody>
              <a:bodyPr wrap="none">
                <a:spAutoFit/>
              </a:bodyPr>
              <a:lstStyle/>
              <a:p>
                <a:pPr>
                  <a:lnSpc>
                    <a:spcPct val="80000"/>
                  </a:lnSpc>
                </a:pPr>
                <a:r>
                  <a:rPr lang="en-US" sz="800" i="1">
                    <a:solidFill>
                      <a:srgbClr val="000066"/>
                    </a:solidFill>
                    <a:latin typeface="Times New Roman" pitchFamily="18" charset="0"/>
                  </a:rPr>
                  <a:t>Compressed Air</a:t>
                </a:r>
                <a:endParaRPr lang="th-TH" sz="800" i="1">
                  <a:solidFill>
                    <a:srgbClr val="000066"/>
                  </a:solidFill>
                  <a:latin typeface="Times New Roman" pitchFamily="18" charset="0"/>
                </a:endParaRPr>
              </a:p>
            </p:txBody>
          </p:sp>
        </p:grpSp>
        <p:grpSp>
          <p:nvGrpSpPr>
            <p:cNvPr id="275695" name="Group 239"/>
            <p:cNvGrpSpPr>
              <a:grpSpLocks/>
            </p:cNvGrpSpPr>
            <p:nvPr/>
          </p:nvGrpSpPr>
          <p:grpSpPr bwMode="auto">
            <a:xfrm>
              <a:off x="2679" y="1683"/>
              <a:ext cx="1246" cy="468"/>
              <a:chOff x="2379" y="1635"/>
              <a:chExt cx="1246" cy="468"/>
            </a:xfrm>
          </p:grpSpPr>
          <p:sp>
            <p:nvSpPr>
              <p:cNvPr id="275696" name="Freeform 240"/>
              <p:cNvSpPr>
                <a:spLocks/>
              </p:cNvSpPr>
              <p:nvPr/>
            </p:nvSpPr>
            <p:spPr bwMode="auto">
              <a:xfrm rot="5400000">
                <a:off x="2254" y="1760"/>
                <a:ext cx="468" cy="218"/>
              </a:xfrm>
              <a:custGeom>
                <a:avLst/>
                <a:gdLst/>
                <a:ahLst/>
                <a:cxnLst>
                  <a:cxn ang="0">
                    <a:pos x="0" y="530"/>
                  </a:cxn>
                  <a:cxn ang="0">
                    <a:pos x="0" y="86"/>
                  </a:cxn>
                  <a:cxn ang="0">
                    <a:pos x="54" y="14"/>
                  </a:cxn>
                  <a:cxn ang="0">
                    <a:pos x="258" y="14"/>
                  </a:cxn>
                </a:cxnLst>
                <a:rect l="0" t="0" r="r" b="b"/>
                <a:pathLst>
                  <a:path w="258" h="530">
                    <a:moveTo>
                      <a:pt x="0" y="530"/>
                    </a:moveTo>
                    <a:lnTo>
                      <a:pt x="0" y="86"/>
                    </a:lnTo>
                    <a:cubicBezTo>
                      <a:pt x="9" y="0"/>
                      <a:pt x="11" y="26"/>
                      <a:pt x="54" y="14"/>
                    </a:cubicBezTo>
                    <a:lnTo>
                      <a:pt x="258" y="14"/>
                    </a:lnTo>
                  </a:path>
                </a:pathLst>
              </a:custGeom>
              <a:noFill/>
              <a:ln w="63500">
                <a:solidFill>
                  <a:srgbClr val="FF0000"/>
                </a:solidFill>
                <a:round/>
                <a:headEnd/>
                <a:tailEnd type="arrow" w="sm" len="sm"/>
              </a:ln>
              <a:effectLst/>
            </p:spPr>
            <p:txBody>
              <a:bodyPr/>
              <a:lstStyle/>
              <a:p>
                <a:endParaRPr lang="th-TH"/>
              </a:p>
            </p:txBody>
          </p:sp>
          <p:sp>
            <p:nvSpPr>
              <p:cNvPr id="275697" name="Rectangle 241"/>
              <p:cNvSpPr>
                <a:spLocks noChangeArrowheads="1"/>
              </p:cNvSpPr>
              <p:nvPr/>
            </p:nvSpPr>
            <p:spPr bwMode="auto">
              <a:xfrm>
                <a:off x="2578" y="1784"/>
                <a:ext cx="1047" cy="206"/>
              </a:xfrm>
              <a:prstGeom prst="rect">
                <a:avLst/>
              </a:prstGeom>
              <a:noFill/>
              <a:ln w="9525">
                <a:noFill/>
                <a:miter lim="800000"/>
                <a:headEnd/>
                <a:tailEnd/>
              </a:ln>
              <a:effectLst/>
            </p:spPr>
            <p:txBody>
              <a:bodyPr wrap="none">
                <a:spAutoFit/>
              </a:bodyPr>
              <a:lstStyle/>
              <a:p>
                <a:pPr>
                  <a:lnSpc>
                    <a:spcPct val="80000"/>
                  </a:lnSpc>
                </a:pPr>
                <a:r>
                  <a:rPr lang="en-US" sz="800" i="1">
                    <a:solidFill>
                      <a:srgbClr val="000066"/>
                    </a:solidFill>
                    <a:latin typeface="Times New Roman" pitchFamily="18" charset="0"/>
                  </a:rPr>
                  <a:t>Combustion Gases</a:t>
                </a:r>
                <a:endParaRPr lang="th-TH" sz="800" i="1">
                  <a:solidFill>
                    <a:srgbClr val="000066"/>
                  </a:solidFill>
                  <a:latin typeface="Times New Roman" pitchFamily="18" charset="0"/>
                </a:endParaRPr>
              </a:p>
            </p:txBody>
          </p:sp>
        </p:grpSp>
      </p:grpSp>
      <p:sp>
        <p:nvSpPr>
          <p:cNvPr id="275698" name="Text Box 242"/>
          <p:cNvSpPr txBox="1">
            <a:spLocks noChangeArrowheads="1"/>
          </p:cNvSpPr>
          <p:nvPr/>
        </p:nvSpPr>
        <p:spPr bwMode="auto">
          <a:xfrm>
            <a:off x="1790700" y="5057775"/>
            <a:ext cx="1704975" cy="779463"/>
          </a:xfrm>
          <a:prstGeom prst="rect">
            <a:avLst/>
          </a:prstGeom>
          <a:noFill/>
          <a:ln w="9525">
            <a:noFill/>
            <a:miter lim="800000"/>
            <a:headEnd/>
            <a:tailEnd/>
          </a:ln>
          <a:effectLst/>
        </p:spPr>
        <p:txBody>
          <a:bodyPr>
            <a:spAutoFit/>
          </a:bodyPr>
          <a:lstStyle/>
          <a:p>
            <a:pPr algn="ctr">
              <a:spcBef>
                <a:spcPct val="50000"/>
              </a:spcBef>
            </a:pPr>
            <a:r>
              <a:rPr lang="en-US" b="1">
                <a:solidFill>
                  <a:srgbClr val="800080"/>
                </a:solidFill>
                <a:effectLst>
                  <a:outerShdw blurRad="38100" dist="38100" dir="2700000" algn="tl">
                    <a:srgbClr val="C0C0C0"/>
                  </a:outerShdw>
                </a:effectLst>
                <a:latin typeface="Times New Roman" pitchFamily="18" charset="0"/>
              </a:rPr>
              <a:t>Actual Engine</a:t>
            </a:r>
          </a:p>
          <a:p>
            <a:pPr algn="ctr">
              <a:spcBef>
                <a:spcPct val="50000"/>
              </a:spcBef>
            </a:pPr>
            <a:r>
              <a:rPr lang="en-US" b="1">
                <a:solidFill>
                  <a:srgbClr val="800080"/>
                </a:solidFill>
                <a:effectLst>
                  <a:outerShdw blurRad="38100" dist="38100" dir="2700000" algn="tl">
                    <a:srgbClr val="C0C0C0"/>
                  </a:outerShdw>
                </a:effectLst>
                <a:latin typeface="Times New Roman" pitchFamily="18" charset="0"/>
              </a:rPr>
              <a:t>Open cycle</a:t>
            </a:r>
            <a:endParaRPr lang="th-TH" b="1">
              <a:solidFill>
                <a:srgbClr val="800080"/>
              </a:solidFill>
              <a:effectLst>
                <a:outerShdw blurRad="38100" dist="38100" dir="2700000" algn="tl">
                  <a:srgbClr val="C0C0C0"/>
                </a:outerShdw>
              </a:effectLst>
              <a:latin typeface="Times New Roman" pitchFamily="18" charset="0"/>
            </a:endParaRPr>
          </a:p>
        </p:txBody>
      </p:sp>
      <p:sp>
        <p:nvSpPr>
          <p:cNvPr id="275699" name="Text Box 243"/>
          <p:cNvSpPr txBox="1">
            <a:spLocks noChangeArrowheads="1"/>
          </p:cNvSpPr>
          <p:nvPr/>
        </p:nvSpPr>
        <p:spPr bwMode="auto">
          <a:xfrm>
            <a:off x="5145088" y="5068888"/>
            <a:ext cx="2457450" cy="779462"/>
          </a:xfrm>
          <a:prstGeom prst="rect">
            <a:avLst/>
          </a:prstGeom>
          <a:noFill/>
          <a:ln w="9525">
            <a:noFill/>
            <a:miter lim="800000"/>
            <a:headEnd/>
            <a:tailEnd/>
          </a:ln>
          <a:effectLst/>
        </p:spPr>
        <p:txBody>
          <a:bodyPr>
            <a:spAutoFit/>
          </a:bodyPr>
          <a:lstStyle/>
          <a:p>
            <a:pPr algn="ctr">
              <a:spcBef>
                <a:spcPct val="50000"/>
              </a:spcBef>
            </a:pPr>
            <a:r>
              <a:rPr lang="en-US" b="1">
                <a:solidFill>
                  <a:srgbClr val="800080"/>
                </a:solidFill>
                <a:effectLst>
                  <a:outerShdw blurRad="38100" dist="38100" dir="2700000" algn="tl">
                    <a:srgbClr val="C0C0C0"/>
                  </a:outerShdw>
                </a:effectLst>
                <a:latin typeface="Times New Roman" pitchFamily="18" charset="0"/>
              </a:rPr>
              <a:t>Air Standard Cycle</a:t>
            </a:r>
          </a:p>
          <a:p>
            <a:pPr algn="ctr">
              <a:spcBef>
                <a:spcPct val="50000"/>
              </a:spcBef>
            </a:pPr>
            <a:r>
              <a:rPr lang="en-US" b="1">
                <a:solidFill>
                  <a:srgbClr val="800080"/>
                </a:solidFill>
                <a:effectLst>
                  <a:outerShdw blurRad="38100" dist="38100" dir="2700000" algn="tl">
                    <a:srgbClr val="C0C0C0"/>
                  </a:outerShdw>
                </a:effectLst>
                <a:latin typeface="Times New Roman" pitchFamily="18" charset="0"/>
              </a:rPr>
              <a:t>Closed Cycle</a:t>
            </a:r>
            <a:endParaRPr lang="th-TH" b="1">
              <a:solidFill>
                <a:srgbClr val="800080"/>
              </a:solidFill>
              <a:effectLst>
                <a:outerShdw blurRad="38100" dist="38100" dir="2700000" algn="tl">
                  <a:srgbClr val="C0C0C0"/>
                </a:outerShdw>
              </a:effectLst>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275617"/>
                                        </p:tgtEl>
                                        <p:attrNameLst>
                                          <p:attrName>style.visibility</p:attrName>
                                        </p:attrNameLst>
                                      </p:cBhvr>
                                      <p:to>
                                        <p:strVal val="visible"/>
                                      </p:to>
                                    </p:set>
                                    <p:animEffect transition="in" filter="fade">
                                      <p:cBhvr>
                                        <p:cTn id="7" dur="1000"/>
                                        <p:tgtEl>
                                          <p:spTgt spid="275617"/>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75698"/>
                                        </p:tgtEl>
                                        <p:attrNameLst>
                                          <p:attrName>style.visibility</p:attrName>
                                        </p:attrNameLst>
                                      </p:cBhvr>
                                      <p:to>
                                        <p:strVal val="visible"/>
                                      </p:to>
                                    </p:set>
                                    <p:animEffect transition="in" filter="fade">
                                      <p:cBhvr>
                                        <p:cTn id="10" dur="2000"/>
                                        <p:tgtEl>
                                          <p:spTgt spid="275698"/>
                                        </p:tgtEl>
                                      </p:cBhvr>
                                    </p:animEffect>
                                  </p:childTnLst>
                                </p:cTn>
                              </p:par>
                            </p:childTnLst>
                          </p:cTn>
                        </p:par>
                        <p:par>
                          <p:cTn id="11" fill="hold">
                            <p:stCondLst>
                              <p:cond delay="2000"/>
                            </p:stCondLst>
                            <p:childTnLst>
                              <p:par>
                                <p:cTn id="12" presetID="51" presetClass="entr" presetSubtype="0" fill="hold" nodeType="afterEffect">
                                  <p:stCondLst>
                                    <p:cond delay="0"/>
                                  </p:stCondLst>
                                  <p:childTnLst>
                                    <p:set>
                                      <p:cBhvr>
                                        <p:cTn id="13" dur="1" fill="hold">
                                          <p:stCondLst>
                                            <p:cond delay="0"/>
                                          </p:stCondLst>
                                        </p:cTn>
                                        <p:tgtEl>
                                          <p:spTgt spid="275534"/>
                                        </p:tgtEl>
                                        <p:attrNameLst>
                                          <p:attrName>style.visibility</p:attrName>
                                        </p:attrNameLst>
                                      </p:cBhvr>
                                      <p:to>
                                        <p:strVal val="visible"/>
                                      </p:to>
                                    </p:set>
                                    <p:animEffect transition="in" filter="fade">
                                      <p:cBhvr>
                                        <p:cTn id="14" dur="770" decel="100000"/>
                                        <p:tgtEl>
                                          <p:spTgt spid="275534"/>
                                        </p:tgtEl>
                                      </p:cBhvr>
                                    </p:animEffect>
                                    <p:animScale>
                                      <p:cBhvr>
                                        <p:cTn id="15" dur="770" decel="100000"/>
                                        <p:tgtEl>
                                          <p:spTgt spid="275534"/>
                                        </p:tgtEl>
                                      </p:cBhvr>
                                      <p:from x="10000" y="10000"/>
                                      <p:to x="200000" y="450000"/>
                                    </p:animScale>
                                    <p:animScale>
                                      <p:cBhvr>
                                        <p:cTn id="16" dur="1230" accel="100000" fill="hold">
                                          <p:stCondLst>
                                            <p:cond delay="770"/>
                                          </p:stCondLst>
                                        </p:cTn>
                                        <p:tgtEl>
                                          <p:spTgt spid="275534"/>
                                        </p:tgtEl>
                                      </p:cBhvr>
                                      <p:from x="200000" y="450000"/>
                                      <p:to x="100000" y="100000"/>
                                    </p:animScale>
                                    <p:set>
                                      <p:cBhvr>
                                        <p:cTn id="17" dur="770" fill="hold"/>
                                        <p:tgtEl>
                                          <p:spTgt spid="275534"/>
                                        </p:tgtEl>
                                        <p:attrNameLst>
                                          <p:attrName>ppt_x</p:attrName>
                                        </p:attrNameLst>
                                      </p:cBhvr>
                                      <p:to>
                                        <p:strVal val="(0.5)"/>
                                      </p:to>
                                    </p:set>
                                    <p:anim from="(0.5)" to="(#ppt_x)" calcmode="lin" valueType="num">
                                      <p:cBhvr>
                                        <p:cTn id="18" dur="1230" accel="100000" fill="hold">
                                          <p:stCondLst>
                                            <p:cond delay="770"/>
                                          </p:stCondLst>
                                        </p:cTn>
                                        <p:tgtEl>
                                          <p:spTgt spid="275534"/>
                                        </p:tgtEl>
                                        <p:attrNameLst>
                                          <p:attrName>ppt_x</p:attrName>
                                        </p:attrNameLst>
                                      </p:cBhvr>
                                    </p:anim>
                                    <p:set>
                                      <p:cBhvr>
                                        <p:cTn id="19" dur="770" fill="hold"/>
                                        <p:tgtEl>
                                          <p:spTgt spid="275534"/>
                                        </p:tgtEl>
                                        <p:attrNameLst>
                                          <p:attrName>ppt_y</p:attrName>
                                        </p:attrNameLst>
                                      </p:cBhvr>
                                      <p:to>
                                        <p:strVal val="(#ppt_y+0.4)"/>
                                      </p:to>
                                    </p:set>
                                    <p:anim from="(#ppt_y+0.4)" to="(#ppt_y)" calcmode="lin" valueType="num">
                                      <p:cBhvr>
                                        <p:cTn id="20" dur="1230" accel="100000" fill="hold">
                                          <p:stCondLst>
                                            <p:cond delay="770"/>
                                          </p:stCondLst>
                                        </p:cTn>
                                        <p:tgtEl>
                                          <p:spTgt spid="275534"/>
                                        </p:tgtEl>
                                        <p:attrNameLst>
                                          <p:attrName>ppt_y</p:attrName>
                                        </p:attrNameLst>
                                      </p:cBhvr>
                                    </p:anim>
                                  </p:childTnLst>
                                </p:cTn>
                              </p:par>
                              <p:par>
                                <p:cTn id="21" presetID="51" presetClass="entr" presetSubtype="0" fill="hold" grpId="0" nodeType="withEffect">
                                  <p:stCondLst>
                                    <p:cond delay="0"/>
                                  </p:stCondLst>
                                  <p:childTnLst>
                                    <p:set>
                                      <p:cBhvr>
                                        <p:cTn id="22" dur="1" fill="hold">
                                          <p:stCondLst>
                                            <p:cond delay="0"/>
                                          </p:stCondLst>
                                        </p:cTn>
                                        <p:tgtEl>
                                          <p:spTgt spid="275699"/>
                                        </p:tgtEl>
                                        <p:attrNameLst>
                                          <p:attrName>style.visibility</p:attrName>
                                        </p:attrNameLst>
                                      </p:cBhvr>
                                      <p:to>
                                        <p:strVal val="visible"/>
                                      </p:to>
                                    </p:set>
                                    <p:animEffect transition="in" filter="fade">
                                      <p:cBhvr>
                                        <p:cTn id="23" dur="770" decel="100000"/>
                                        <p:tgtEl>
                                          <p:spTgt spid="275699"/>
                                        </p:tgtEl>
                                      </p:cBhvr>
                                    </p:animEffect>
                                    <p:animScale>
                                      <p:cBhvr>
                                        <p:cTn id="24" dur="770" decel="100000"/>
                                        <p:tgtEl>
                                          <p:spTgt spid="275699"/>
                                        </p:tgtEl>
                                      </p:cBhvr>
                                      <p:from x="10000" y="10000"/>
                                      <p:to x="200000" y="450000"/>
                                    </p:animScale>
                                    <p:animScale>
                                      <p:cBhvr>
                                        <p:cTn id="25" dur="1230" accel="100000" fill="hold">
                                          <p:stCondLst>
                                            <p:cond delay="770"/>
                                          </p:stCondLst>
                                        </p:cTn>
                                        <p:tgtEl>
                                          <p:spTgt spid="275699"/>
                                        </p:tgtEl>
                                      </p:cBhvr>
                                      <p:from x="200000" y="450000"/>
                                      <p:to x="100000" y="100000"/>
                                    </p:animScale>
                                    <p:set>
                                      <p:cBhvr>
                                        <p:cTn id="26" dur="770" fill="hold"/>
                                        <p:tgtEl>
                                          <p:spTgt spid="275699"/>
                                        </p:tgtEl>
                                        <p:attrNameLst>
                                          <p:attrName>ppt_x</p:attrName>
                                        </p:attrNameLst>
                                      </p:cBhvr>
                                      <p:to>
                                        <p:strVal val="(0.5)"/>
                                      </p:to>
                                    </p:set>
                                    <p:anim from="(0.5)" to="(#ppt_x)" calcmode="lin" valueType="num">
                                      <p:cBhvr>
                                        <p:cTn id="27" dur="1230" accel="100000" fill="hold">
                                          <p:stCondLst>
                                            <p:cond delay="770"/>
                                          </p:stCondLst>
                                        </p:cTn>
                                        <p:tgtEl>
                                          <p:spTgt spid="275699"/>
                                        </p:tgtEl>
                                        <p:attrNameLst>
                                          <p:attrName>ppt_x</p:attrName>
                                        </p:attrNameLst>
                                      </p:cBhvr>
                                    </p:anim>
                                    <p:set>
                                      <p:cBhvr>
                                        <p:cTn id="28" dur="770" fill="hold"/>
                                        <p:tgtEl>
                                          <p:spTgt spid="275699"/>
                                        </p:tgtEl>
                                        <p:attrNameLst>
                                          <p:attrName>ppt_y</p:attrName>
                                        </p:attrNameLst>
                                      </p:cBhvr>
                                      <p:to>
                                        <p:strVal val="(#ppt_y+0.4)"/>
                                      </p:to>
                                    </p:set>
                                    <p:anim from="(#ppt_y+0.4)" to="(#ppt_y)" calcmode="lin" valueType="num">
                                      <p:cBhvr>
                                        <p:cTn id="29" dur="1230" accel="100000" fill="hold">
                                          <p:stCondLst>
                                            <p:cond delay="770"/>
                                          </p:stCondLst>
                                        </p:cTn>
                                        <p:tgtEl>
                                          <p:spTgt spid="275699"/>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5698" grpId="0"/>
      <p:bldP spid="27569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t>รศ.ดร.สมหมาย ปรีเปรม</a:t>
            </a:r>
            <a:endParaRPr lang="th-TH"/>
          </a:p>
        </p:txBody>
      </p:sp>
      <p:sp>
        <p:nvSpPr>
          <p:cNvPr id="273411" name="Rectangle 3"/>
          <p:cNvSpPr>
            <a:spLocks noGrp="1" noChangeArrowheads="1"/>
          </p:cNvSpPr>
          <p:nvPr>
            <p:ph type="body" idx="1"/>
          </p:nvPr>
        </p:nvSpPr>
        <p:spPr>
          <a:xfrm>
            <a:off x="533400" y="2219325"/>
            <a:ext cx="8134350" cy="2847975"/>
          </a:xfrm>
        </p:spPr>
        <p:txBody>
          <a:bodyPr/>
          <a:lstStyle/>
          <a:p>
            <a:r>
              <a:rPr lang="en-US" sz="3000" i="1">
                <a:latin typeface="Times New Roman" pitchFamily="18" charset="0"/>
              </a:rPr>
              <a:t>Proc. 1-2  </a:t>
            </a:r>
            <a:r>
              <a:rPr lang="en-US" sz="3000" b="1" i="1">
                <a:solidFill>
                  <a:srgbClr val="0000CC"/>
                </a:solidFill>
                <a:effectLst>
                  <a:outerShdw blurRad="38100" dist="38100" dir="2700000" algn="tl">
                    <a:srgbClr val="C0C0C0"/>
                  </a:outerShdw>
                </a:effectLst>
                <a:latin typeface="Times New Roman" pitchFamily="18" charset="0"/>
              </a:rPr>
              <a:t>Isentropic Compression</a:t>
            </a:r>
            <a:r>
              <a:rPr lang="en-US" sz="3000" i="1">
                <a:latin typeface="Times New Roman" pitchFamily="18" charset="0"/>
              </a:rPr>
              <a:t> </a:t>
            </a:r>
            <a:r>
              <a:rPr lang="en-US" sz="2600" i="1">
                <a:solidFill>
                  <a:srgbClr val="FF3300"/>
                </a:solidFill>
                <a:latin typeface="Times New Roman" pitchFamily="18" charset="0"/>
              </a:rPr>
              <a:t>(in compressor</a:t>
            </a:r>
            <a:r>
              <a:rPr lang="en-US" sz="2200" i="1">
                <a:latin typeface="Times New Roman" pitchFamily="18" charset="0"/>
              </a:rPr>
              <a:t>)</a:t>
            </a:r>
          </a:p>
          <a:p>
            <a:r>
              <a:rPr lang="en-US" sz="3000" i="1">
                <a:latin typeface="Times New Roman" pitchFamily="18" charset="0"/>
              </a:rPr>
              <a:t>Proc. 2-3  </a:t>
            </a:r>
            <a:r>
              <a:rPr lang="en-US" sz="3000" b="1" i="1">
                <a:solidFill>
                  <a:srgbClr val="0000CC"/>
                </a:solidFill>
                <a:effectLst>
                  <a:outerShdw blurRad="38100" dist="38100" dir="2700000" algn="tl">
                    <a:srgbClr val="C0C0C0"/>
                  </a:outerShdw>
                </a:effectLst>
                <a:latin typeface="Times New Roman" pitchFamily="18" charset="0"/>
              </a:rPr>
              <a:t>P =</a:t>
            </a:r>
            <a:r>
              <a:rPr lang="en-US" sz="3000" i="1">
                <a:latin typeface="Times New Roman" pitchFamily="18" charset="0"/>
              </a:rPr>
              <a:t> </a:t>
            </a:r>
            <a:r>
              <a:rPr lang="en-US" sz="3000" b="1" i="1">
                <a:solidFill>
                  <a:srgbClr val="0000CC"/>
                </a:solidFill>
                <a:effectLst>
                  <a:outerShdw blurRad="38100" dist="38100" dir="2700000" algn="tl">
                    <a:srgbClr val="C0C0C0"/>
                  </a:outerShdw>
                </a:effectLst>
                <a:latin typeface="Times New Roman" pitchFamily="18" charset="0"/>
              </a:rPr>
              <a:t>Constant Heat Addition</a:t>
            </a:r>
          </a:p>
          <a:p>
            <a:r>
              <a:rPr lang="en-US" sz="3000" i="1">
                <a:latin typeface="Times New Roman" pitchFamily="18" charset="0"/>
              </a:rPr>
              <a:t>Proc. 3-4  </a:t>
            </a:r>
            <a:r>
              <a:rPr lang="en-US" sz="3000" b="1" i="1">
                <a:solidFill>
                  <a:srgbClr val="0000CC"/>
                </a:solidFill>
                <a:effectLst>
                  <a:outerShdw blurRad="38100" dist="38100" dir="2700000" algn="tl">
                    <a:srgbClr val="C0C0C0"/>
                  </a:outerShdw>
                </a:effectLst>
                <a:latin typeface="Times New Roman" pitchFamily="18" charset="0"/>
              </a:rPr>
              <a:t>Isentropic Expansion in </a:t>
            </a:r>
            <a:r>
              <a:rPr lang="en-US" sz="2600" i="1">
                <a:solidFill>
                  <a:srgbClr val="FF3300"/>
                </a:solidFill>
                <a:latin typeface="Times New Roman" pitchFamily="18" charset="0"/>
              </a:rPr>
              <a:t>(Turbine)</a:t>
            </a:r>
          </a:p>
          <a:p>
            <a:r>
              <a:rPr lang="en-US" sz="3000" i="1">
                <a:latin typeface="Times New Roman" pitchFamily="18" charset="0"/>
              </a:rPr>
              <a:t>Proc. 4-1  </a:t>
            </a:r>
            <a:r>
              <a:rPr lang="en-US" sz="3000" b="1" i="1">
                <a:solidFill>
                  <a:srgbClr val="0000CC"/>
                </a:solidFill>
                <a:effectLst>
                  <a:outerShdw blurRad="38100" dist="38100" dir="2700000" algn="tl">
                    <a:srgbClr val="C0C0C0"/>
                  </a:outerShdw>
                </a:effectLst>
                <a:latin typeface="Times New Roman" pitchFamily="18" charset="0"/>
              </a:rPr>
              <a:t>P = constant, Heat Rejection</a:t>
            </a:r>
            <a:endParaRPr lang="th-TH" sz="3000" b="1" i="1">
              <a:solidFill>
                <a:srgbClr val="0000CC"/>
              </a:solidFill>
              <a:effectLst>
                <a:outerShdw blurRad="38100" dist="38100" dir="2700000" algn="tl">
                  <a:srgbClr val="C0C0C0"/>
                </a:outerShdw>
              </a:effectLst>
              <a:latin typeface="Times New Roman" pitchFamily="18" charset="0"/>
            </a:endParaRPr>
          </a:p>
        </p:txBody>
      </p:sp>
      <p:sp>
        <p:nvSpPr>
          <p:cNvPr id="273412" name="Rectangle 4"/>
          <p:cNvSpPr>
            <a:spLocks noChangeArrowheads="1"/>
          </p:cNvSpPr>
          <p:nvPr>
            <p:ph type="title"/>
          </p:nvPr>
        </p:nvSpPr>
        <p:spPr>
          <a:noFill/>
          <a:ln/>
        </p:spPr>
        <p:txBody>
          <a:bodyPr/>
          <a:lstStyle/>
          <a:p>
            <a:pPr algn="ctr">
              <a:lnSpc>
                <a:spcPct val="80000"/>
              </a:lnSpc>
            </a:pPr>
            <a:r>
              <a:rPr lang="en-US" b="1" i="1">
                <a:effectLst>
                  <a:outerShdw blurRad="38100" dist="38100" dir="2700000" algn="tl">
                    <a:srgbClr val="C0C0C0"/>
                  </a:outerShdw>
                </a:effectLst>
                <a:latin typeface="Times New Roman" pitchFamily="18" charset="0"/>
              </a:rPr>
              <a:t>Air Standard Brayton Cycle</a:t>
            </a:r>
            <a:endParaRPr lang="th-TH" b="1" i="1">
              <a:effectLst>
                <a:outerShdw blurRad="38100" dist="38100" dir="2700000" algn="tl">
                  <a:srgbClr val="C0C0C0"/>
                </a:outerShdw>
              </a:effectLst>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273411">
                                            <p:txEl>
                                              <p:pRg st="0" end="0"/>
                                            </p:txEl>
                                          </p:spTgt>
                                        </p:tgtEl>
                                        <p:attrNameLst>
                                          <p:attrName>style.visibility</p:attrName>
                                        </p:attrNameLst>
                                      </p:cBhvr>
                                      <p:to>
                                        <p:strVal val="visible"/>
                                      </p:to>
                                    </p:set>
                                    <p:animEffect transition="in" filter="wipe(up)">
                                      <p:cBhvr>
                                        <p:cTn id="7" dur="1000"/>
                                        <p:tgtEl>
                                          <p:spTgt spid="273411">
                                            <p:txEl>
                                              <p:pRg st="0" end="0"/>
                                            </p:txEl>
                                          </p:spTgt>
                                        </p:tgtEl>
                                      </p:cBhvr>
                                    </p:animEffect>
                                  </p:childTnLst>
                                </p:cTn>
                              </p:par>
                            </p:childTnLst>
                          </p:cTn>
                        </p:par>
                        <p:par>
                          <p:cTn id="8" fill="hold">
                            <p:stCondLst>
                              <p:cond delay="1000"/>
                            </p:stCondLst>
                            <p:childTnLst>
                              <p:par>
                                <p:cTn id="9" presetID="22" presetClass="entr" presetSubtype="1" fill="hold" grpId="0" nodeType="afterEffect">
                                  <p:stCondLst>
                                    <p:cond delay="0"/>
                                  </p:stCondLst>
                                  <p:childTnLst>
                                    <p:set>
                                      <p:cBhvr>
                                        <p:cTn id="10" dur="1" fill="hold">
                                          <p:stCondLst>
                                            <p:cond delay="0"/>
                                          </p:stCondLst>
                                        </p:cTn>
                                        <p:tgtEl>
                                          <p:spTgt spid="273411">
                                            <p:txEl>
                                              <p:pRg st="1" end="1"/>
                                            </p:txEl>
                                          </p:spTgt>
                                        </p:tgtEl>
                                        <p:attrNameLst>
                                          <p:attrName>style.visibility</p:attrName>
                                        </p:attrNameLst>
                                      </p:cBhvr>
                                      <p:to>
                                        <p:strVal val="visible"/>
                                      </p:to>
                                    </p:set>
                                    <p:animEffect transition="in" filter="wipe(up)">
                                      <p:cBhvr>
                                        <p:cTn id="11" dur="1000"/>
                                        <p:tgtEl>
                                          <p:spTgt spid="273411">
                                            <p:txEl>
                                              <p:pRg st="1" end="1"/>
                                            </p:txEl>
                                          </p:spTgt>
                                        </p:tgtEl>
                                      </p:cBhvr>
                                    </p:animEffect>
                                  </p:childTnLst>
                                </p:cTn>
                              </p:par>
                            </p:childTnLst>
                          </p:cTn>
                        </p:par>
                        <p:par>
                          <p:cTn id="12" fill="hold">
                            <p:stCondLst>
                              <p:cond delay="2000"/>
                            </p:stCondLst>
                            <p:childTnLst>
                              <p:par>
                                <p:cTn id="13" presetID="22" presetClass="entr" presetSubtype="1" fill="hold" grpId="0" nodeType="afterEffect">
                                  <p:stCondLst>
                                    <p:cond delay="0"/>
                                  </p:stCondLst>
                                  <p:childTnLst>
                                    <p:set>
                                      <p:cBhvr>
                                        <p:cTn id="14" dur="1" fill="hold">
                                          <p:stCondLst>
                                            <p:cond delay="0"/>
                                          </p:stCondLst>
                                        </p:cTn>
                                        <p:tgtEl>
                                          <p:spTgt spid="273411">
                                            <p:txEl>
                                              <p:pRg st="2" end="2"/>
                                            </p:txEl>
                                          </p:spTgt>
                                        </p:tgtEl>
                                        <p:attrNameLst>
                                          <p:attrName>style.visibility</p:attrName>
                                        </p:attrNameLst>
                                      </p:cBhvr>
                                      <p:to>
                                        <p:strVal val="visible"/>
                                      </p:to>
                                    </p:set>
                                    <p:animEffect transition="in" filter="wipe(up)">
                                      <p:cBhvr>
                                        <p:cTn id="15" dur="1000"/>
                                        <p:tgtEl>
                                          <p:spTgt spid="273411">
                                            <p:txEl>
                                              <p:pRg st="2" end="2"/>
                                            </p:txEl>
                                          </p:spTgt>
                                        </p:tgtEl>
                                      </p:cBhvr>
                                    </p:animEffect>
                                  </p:childTnLst>
                                </p:cTn>
                              </p:par>
                            </p:childTnLst>
                          </p:cTn>
                        </p:par>
                        <p:par>
                          <p:cTn id="16" fill="hold">
                            <p:stCondLst>
                              <p:cond delay="3000"/>
                            </p:stCondLst>
                            <p:childTnLst>
                              <p:par>
                                <p:cTn id="17" presetID="22" presetClass="entr" presetSubtype="1" fill="hold" grpId="0" nodeType="afterEffect">
                                  <p:stCondLst>
                                    <p:cond delay="0"/>
                                  </p:stCondLst>
                                  <p:childTnLst>
                                    <p:set>
                                      <p:cBhvr>
                                        <p:cTn id="18" dur="1" fill="hold">
                                          <p:stCondLst>
                                            <p:cond delay="0"/>
                                          </p:stCondLst>
                                        </p:cTn>
                                        <p:tgtEl>
                                          <p:spTgt spid="273411">
                                            <p:txEl>
                                              <p:pRg st="3" end="3"/>
                                            </p:txEl>
                                          </p:spTgt>
                                        </p:tgtEl>
                                        <p:attrNameLst>
                                          <p:attrName>style.visibility</p:attrName>
                                        </p:attrNameLst>
                                      </p:cBhvr>
                                      <p:to>
                                        <p:strVal val="visible"/>
                                      </p:to>
                                    </p:set>
                                    <p:animEffect transition="in" filter="wipe(up)">
                                      <p:cBhvr>
                                        <p:cTn id="19" dur="1000"/>
                                        <p:tgtEl>
                                          <p:spTgt spid="27341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3411" grpId="0" build="p"/>
    </p:bldLst>
  </p:timing>
</p:sld>
</file>

<file path=ppt/tags/tag1.xml><?xml version="1.0" encoding="utf-8"?>
<p:tagLst xmlns:a="http://schemas.openxmlformats.org/drawingml/2006/main" xmlns:r="http://schemas.openxmlformats.org/officeDocument/2006/relationships" xmlns:p="http://schemas.openxmlformats.org/presentationml/2006/main">
  <p:tag name="TIMING" val="|17.1"/>
</p:tagLst>
</file>

<file path=ppt/theme/theme1.xml><?xml version="1.0" encoding="utf-8"?>
<a:theme xmlns:a="http://schemas.openxmlformats.org/drawingml/2006/main" name="Studio">
  <a:themeElements>
    <a:clrScheme name="Studio 1">
      <a:dk1>
        <a:srgbClr val="000000"/>
      </a:dk1>
      <a:lt1>
        <a:srgbClr val="FFFFFF"/>
      </a:lt1>
      <a:dk2>
        <a:srgbClr val="336666"/>
      </a:dk2>
      <a:lt2>
        <a:srgbClr val="CCCC99"/>
      </a:lt2>
      <a:accent1>
        <a:srgbClr val="97CDCC"/>
      </a:accent1>
      <a:accent2>
        <a:srgbClr val="D6E0E0"/>
      </a:accent2>
      <a:accent3>
        <a:srgbClr val="FFFFFF"/>
      </a:accent3>
      <a:accent4>
        <a:srgbClr val="000000"/>
      </a:accent4>
      <a:accent5>
        <a:srgbClr val="C9E3E2"/>
      </a:accent5>
      <a:accent6>
        <a:srgbClr val="C2CBCB"/>
      </a:accent6>
      <a:hlink>
        <a:srgbClr val="99CC00"/>
      </a:hlink>
      <a:folHlink>
        <a:srgbClr val="336666"/>
      </a:folHlink>
    </a:clrScheme>
    <a:fontScheme name="Studio">
      <a:majorFont>
        <a:latin typeface="Arial Black"/>
        <a:ea typeface=""/>
        <a:cs typeface="Angsana New"/>
      </a:majorFont>
      <a:minorFont>
        <a:latin typeface="Arial"/>
        <a:ea typeface=""/>
        <a:cs typeface="Angsana New"/>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udio 1">
        <a:dk1>
          <a:srgbClr val="000000"/>
        </a:dk1>
        <a:lt1>
          <a:srgbClr val="FFFFFF"/>
        </a:lt1>
        <a:dk2>
          <a:srgbClr val="336666"/>
        </a:dk2>
        <a:lt2>
          <a:srgbClr val="CCCC99"/>
        </a:lt2>
        <a:accent1>
          <a:srgbClr val="97CDCC"/>
        </a:accent1>
        <a:accent2>
          <a:srgbClr val="D6E0E0"/>
        </a:accent2>
        <a:accent3>
          <a:srgbClr val="FFFFFF"/>
        </a:accent3>
        <a:accent4>
          <a:srgbClr val="000000"/>
        </a:accent4>
        <a:accent5>
          <a:srgbClr val="C9E3E2"/>
        </a:accent5>
        <a:accent6>
          <a:srgbClr val="C2CBCB"/>
        </a:accent6>
        <a:hlink>
          <a:srgbClr val="99CC00"/>
        </a:hlink>
        <a:folHlink>
          <a:srgbClr val="336666"/>
        </a:folHlink>
      </a:clrScheme>
      <a:clrMap bg1="lt1" tx1="dk1" bg2="lt2" tx2="dk2" accent1="accent1" accent2="accent2" accent3="accent3" accent4="accent4" accent5="accent5" accent6="accent6" hlink="hlink" folHlink="folHlink"/>
    </a:extraClrScheme>
    <a:extraClrScheme>
      <a:clrScheme name="Studio 2">
        <a:dk1>
          <a:srgbClr val="000000"/>
        </a:dk1>
        <a:lt1>
          <a:srgbClr val="FFFFFF"/>
        </a:lt1>
        <a:dk2>
          <a:srgbClr val="3732A0"/>
        </a:dk2>
        <a:lt2>
          <a:srgbClr val="666699"/>
        </a:lt2>
        <a:accent1>
          <a:srgbClr val="CCCCFF"/>
        </a:accent1>
        <a:accent2>
          <a:srgbClr val="009999"/>
        </a:accent2>
        <a:accent3>
          <a:srgbClr val="FFFFFF"/>
        </a:accent3>
        <a:accent4>
          <a:srgbClr val="000000"/>
        </a:accent4>
        <a:accent5>
          <a:srgbClr val="E2E2FF"/>
        </a:accent5>
        <a:accent6>
          <a:srgbClr val="008A8A"/>
        </a:accent6>
        <a:hlink>
          <a:srgbClr val="3366CC"/>
        </a:hlink>
        <a:folHlink>
          <a:srgbClr val="9094B8"/>
        </a:folHlink>
      </a:clrScheme>
      <a:clrMap bg1="lt1" tx1="dk1" bg2="lt2" tx2="dk2" accent1="accent1" accent2="accent2" accent3="accent3" accent4="accent4" accent5="accent5" accent6="accent6" hlink="hlink" folHlink="folHlink"/>
    </a:extraClrScheme>
    <a:extraClrScheme>
      <a:clrScheme name="Studio 3">
        <a:dk1>
          <a:srgbClr val="000000"/>
        </a:dk1>
        <a:lt1>
          <a:srgbClr val="FFFFFF"/>
        </a:lt1>
        <a:dk2>
          <a:srgbClr val="CD0505"/>
        </a:dk2>
        <a:lt2>
          <a:srgbClr val="5F5F5F"/>
        </a:lt2>
        <a:accent1>
          <a:srgbClr val="D2D5DE"/>
        </a:accent1>
        <a:accent2>
          <a:srgbClr val="D55757"/>
        </a:accent2>
        <a:accent3>
          <a:srgbClr val="FFFFFF"/>
        </a:accent3>
        <a:accent4>
          <a:srgbClr val="000000"/>
        </a:accent4>
        <a:accent5>
          <a:srgbClr val="E5E7EC"/>
        </a:accent5>
        <a:accent6>
          <a:srgbClr val="C14E4E"/>
        </a:accent6>
        <a:hlink>
          <a:srgbClr val="F42D1E"/>
        </a:hlink>
        <a:folHlink>
          <a:srgbClr val="7C849E"/>
        </a:folHlink>
      </a:clrScheme>
      <a:clrMap bg1="lt1" tx1="dk1" bg2="lt2" tx2="dk2" accent1="accent1" accent2="accent2" accent3="accent3" accent4="accent4" accent5="accent5" accent6="accent6" hlink="hlink" folHlink="folHlink"/>
    </a:extraClrScheme>
    <a:extraClrScheme>
      <a:clrScheme name="Studio 4">
        <a:dk1>
          <a:srgbClr val="000000"/>
        </a:dk1>
        <a:lt1>
          <a:srgbClr val="FFFFFF"/>
        </a:lt1>
        <a:dk2>
          <a:srgbClr val="551A07"/>
        </a:dk2>
        <a:lt2>
          <a:srgbClr val="CC3300"/>
        </a:lt2>
        <a:accent1>
          <a:srgbClr val="F4B400"/>
        </a:accent1>
        <a:accent2>
          <a:srgbClr val="993300"/>
        </a:accent2>
        <a:accent3>
          <a:srgbClr val="FFFFFF"/>
        </a:accent3>
        <a:accent4>
          <a:srgbClr val="000000"/>
        </a:accent4>
        <a:accent5>
          <a:srgbClr val="F8D6AA"/>
        </a:accent5>
        <a:accent6>
          <a:srgbClr val="8A2D00"/>
        </a:accent6>
        <a:hlink>
          <a:srgbClr val="FF3300"/>
        </a:hlink>
        <a:folHlink>
          <a:srgbClr val="666699"/>
        </a:folHlink>
      </a:clrScheme>
      <a:clrMap bg1="lt1" tx1="dk1" bg2="lt2" tx2="dk2" accent1="accent1" accent2="accent2" accent3="accent3" accent4="accent4" accent5="accent5" accent6="accent6" hlink="hlink" folHlink="folHlink"/>
    </a:extraClrScheme>
    <a:extraClrScheme>
      <a:clrScheme name="Studio 5">
        <a:dk1>
          <a:srgbClr val="000000"/>
        </a:dk1>
        <a:lt1>
          <a:srgbClr val="FFFFFF"/>
        </a:lt1>
        <a:dk2>
          <a:srgbClr val="FF0000"/>
        </a:dk2>
        <a:lt2>
          <a:srgbClr val="FFCC00"/>
        </a:lt2>
        <a:accent1>
          <a:srgbClr val="66CCFF"/>
        </a:accent1>
        <a:accent2>
          <a:srgbClr val="009900"/>
        </a:accent2>
        <a:accent3>
          <a:srgbClr val="FFFFFF"/>
        </a:accent3>
        <a:accent4>
          <a:srgbClr val="000000"/>
        </a:accent4>
        <a:accent5>
          <a:srgbClr val="B8E2FF"/>
        </a:accent5>
        <a:accent6>
          <a:srgbClr val="008A00"/>
        </a:accent6>
        <a:hlink>
          <a:srgbClr val="FF3300"/>
        </a:hlink>
        <a:folHlink>
          <a:srgbClr val="6600FF"/>
        </a:folHlink>
      </a:clrScheme>
      <a:clrMap bg1="lt1" tx1="dk1" bg2="lt2" tx2="dk2" accent1="accent1" accent2="accent2" accent3="accent3" accent4="accent4" accent5="accent5" accent6="accent6" hlink="hlink" folHlink="folHlink"/>
    </a:extraClrScheme>
    <a:extraClrScheme>
      <a:clrScheme name="Studio 6">
        <a:dk1>
          <a:srgbClr val="666633"/>
        </a:dk1>
        <a:lt1>
          <a:srgbClr val="FFFFFF"/>
        </a:lt1>
        <a:dk2>
          <a:srgbClr val="000000"/>
        </a:dk2>
        <a:lt2>
          <a:srgbClr val="CC3300"/>
        </a:lt2>
        <a:accent1>
          <a:srgbClr val="808000"/>
        </a:accent1>
        <a:accent2>
          <a:srgbClr val="FF9900"/>
        </a:accent2>
        <a:accent3>
          <a:srgbClr val="AAAAAA"/>
        </a:accent3>
        <a:accent4>
          <a:srgbClr val="DADADA"/>
        </a:accent4>
        <a:accent5>
          <a:srgbClr val="C0C0AA"/>
        </a:accent5>
        <a:accent6>
          <a:srgbClr val="E78A00"/>
        </a:accent6>
        <a:hlink>
          <a:srgbClr val="CC6600"/>
        </a:hlink>
        <a:folHlink>
          <a:srgbClr val="434B1F"/>
        </a:folHlink>
      </a:clrScheme>
      <a:clrMap bg1="dk2" tx1="lt1" bg2="dk1" tx2="lt2" accent1="accent1" accent2="accent2" accent3="accent3" accent4="accent4" accent5="accent5" accent6="accent6" hlink="hlink" folHlink="folHlink"/>
    </a:extraClrScheme>
    <a:extraClrScheme>
      <a:clrScheme name="Studio 7">
        <a:dk1>
          <a:srgbClr val="766997"/>
        </a:dk1>
        <a:lt1>
          <a:srgbClr val="FFFFFF"/>
        </a:lt1>
        <a:dk2>
          <a:srgbClr val="530901"/>
        </a:dk2>
        <a:lt2>
          <a:srgbClr val="FFFFFF"/>
        </a:lt2>
        <a:accent1>
          <a:srgbClr val="FF3300"/>
        </a:accent1>
        <a:accent2>
          <a:srgbClr val="CC6600"/>
        </a:accent2>
        <a:accent3>
          <a:srgbClr val="B3AAAA"/>
        </a:accent3>
        <a:accent4>
          <a:srgbClr val="DADADA"/>
        </a:accent4>
        <a:accent5>
          <a:srgbClr val="FFADAA"/>
        </a:accent5>
        <a:accent6>
          <a:srgbClr val="B95C00"/>
        </a:accent6>
        <a:hlink>
          <a:srgbClr val="FF9900"/>
        </a:hlink>
        <a:folHlink>
          <a:srgbClr val="993300"/>
        </a:folHlink>
      </a:clrScheme>
      <a:clrMap bg1="dk2" tx1="lt1" bg2="dk1" tx2="lt2" accent1="accent1" accent2="accent2" accent3="accent3" accent4="accent4" accent5="accent5" accent6="accent6" hlink="hlink" folHlink="folHlink"/>
    </a:extraClrScheme>
    <a:extraClrScheme>
      <a:clrScheme name="Studio 8">
        <a:dk1>
          <a:srgbClr val="666699"/>
        </a:dk1>
        <a:lt1>
          <a:srgbClr val="FFFFFF"/>
        </a:lt1>
        <a:dk2>
          <a:srgbClr val="4C004C"/>
        </a:dk2>
        <a:lt2>
          <a:srgbClr val="FFFFFF"/>
        </a:lt2>
        <a:accent1>
          <a:srgbClr val="0099CC"/>
        </a:accent1>
        <a:accent2>
          <a:srgbClr val="993366"/>
        </a:accent2>
        <a:accent3>
          <a:srgbClr val="B2AAB2"/>
        </a:accent3>
        <a:accent4>
          <a:srgbClr val="DADADA"/>
        </a:accent4>
        <a:accent5>
          <a:srgbClr val="AACAE2"/>
        </a:accent5>
        <a:accent6>
          <a:srgbClr val="8A2D5C"/>
        </a:accent6>
        <a:hlink>
          <a:srgbClr val="99CC00"/>
        </a:hlink>
        <a:folHlink>
          <a:srgbClr val="006699"/>
        </a:folHlink>
      </a:clrScheme>
      <a:clrMap bg1="dk2" tx1="lt1" bg2="dk1" tx2="lt2" accent1="accent1" accent2="accent2" accent3="accent3" accent4="accent4" accent5="accent5" accent6="accent6" hlink="hlink" folHlink="folHlink"/>
    </a:extraClrScheme>
    <a:extraClrScheme>
      <a:clrScheme name="Studio 9">
        <a:dk1>
          <a:srgbClr val="565682"/>
        </a:dk1>
        <a:lt1>
          <a:srgbClr val="FFFFFF"/>
        </a:lt1>
        <a:dk2>
          <a:srgbClr val="1E1551"/>
        </a:dk2>
        <a:lt2>
          <a:srgbClr val="CCFFFF"/>
        </a:lt2>
        <a:accent1>
          <a:srgbClr val="33CCCC"/>
        </a:accent1>
        <a:accent2>
          <a:srgbClr val="009999"/>
        </a:accent2>
        <a:accent3>
          <a:srgbClr val="ABAAB3"/>
        </a:accent3>
        <a:accent4>
          <a:srgbClr val="DADADA"/>
        </a:accent4>
        <a:accent5>
          <a:srgbClr val="ADE2E2"/>
        </a:accent5>
        <a:accent6>
          <a:srgbClr val="008A8A"/>
        </a:accent6>
        <a:hlink>
          <a:srgbClr val="FF9900"/>
        </a:hlink>
        <a:folHlink>
          <a:srgbClr val="005986"/>
        </a:folHlink>
      </a:clrScheme>
      <a:clrMap bg1="dk2" tx1="lt1" bg2="dk1" tx2="lt2" accent1="accent1" accent2="accent2" accent3="accent3" accent4="accent4" accent5="accent5" accent6="accent6" hlink="hlink" folHlink="folHlink"/>
    </a:extraClrScheme>
    <a:extraClrScheme>
      <a:clrScheme name="Studio 10">
        <a:dk1>
          <a:srgbClr val="CCCC99"/>
        </a:dk1>
        <a:lt1>
          <a:srgbClr val="FFFFFF"/>
        </a:lt1>
        <a:dk2>
          <a:srgbClr val="2E5D5C"/>
        </a:dk2>
        <a:lt2>
          <a:srgbClr val="FFFFFF"/>
        </a:lt2>
        <a:accent1>
          <a:srgbClr val="0099CC"/>
        </a:accent1>
        <a:accent2>
          <a:srgbClr val="D6E0E0"/>
        </a:accent2>
        <a:accent3>
          <a:srgbClr val="ADB6B5"/>
        </a:accent3>
        <a:accent4>
          <a:srgbClr val="DADADA"/>
        </a:accent4>
        <a:accent5>
          <a:srgbClr val="AACAE2"/>
        </a:accent5>
        <a:accent6>
          <a:srgbClr val="C2CBCB"/>
        </a:accent6>
        <a:hlink>
          <a:srgbClr val="CCCC99"/>
        </a:hlink>
        <a:folHlink>
          <a:srgbClr val="428A8C"/>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
        <a:cs typeface="Angsana New"/>
      </a:majorFont>
      <a:minorFont>
        <a:latin typeface="Arial"/>
        <a:ea typeface=""/>
        <a:cs typeface="Angsana New"/>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Studio</Template>
  <TotalTime>2441</TotalTime>
  <Words>2176</Words>
  <Application>Microsoft Office PowerPoint</Application>
  <PresentationFormat>On-screen Show (4:3)</PresentationFormat>
  <Paragraphs>413</Paragraphs>
  <Slides>26</Slides>
  <Notes>1</Notes>
  <HiddenSlides>0</HiddenSlides>
  <MMClips>0</MMClips>
  <ScaleCrop>false</ScaleCrop>
  <HeadingPairs>
    <vt:vector size="8" baseType="variant">
      <vt:variant>
        <vt:lpstr>Fonts Used</vt:lpstr>
      </vt:variant>
      <vt:variant>
        <vt:i4>13</vt:i4>
      </vt:variant>
      <vt:variant>
        <vt:lpstr>Theme</vt:lpstr>
      </vt:variant>
      <vt:variant>
        <vt:i4>2</vt:i4>
      </vt:variant>
      <vt:variant>
        <vt:lpstr>Embedded OLE Servers</vt:lpstr>
      </vt:variant>
      <vt:variant>
        <vt:i4>1</vt:i4>
      </vt:variant>
      <vt:variant>
        <vt:lpstr>Slide Titles</vt:lpstr>
      </vt:variant>
      <vt:variant>
        <vt:i4>26</vt:i4>
      </vt:variant>
    </vt:vector>
  </HeadingPairs>
  <TitlesOfParts>
    <vt:vector size="42" baseType="lpstr">
      <vt:lpstr>Arial</vt:lpstr>
      <vt:lpstr>Angsana New</vt:lpstr>
      <vt:lpstr>Arial Black</vt:lpstr>
      <vt:lpstr>Times New Roman</vt:lpstr>
      <vt:lpstr>Wingdings</vt:lpstr>
      <vt:lpstr>Tahoma</vt:lpstr>
      <vt:lpstr>Garamond</vt:lpstr>
      <vt:lpstr>Monotype Corsiva</vt:lpstr>
      <vt:lpstr>Comic Sans MS</vt:lpstr>
      <vt:lpstr>Symbol</vt:lpstr>
      <vt:lpstr>Verdana</vt:lpstr>
      <vt:lpstr>DSN MonTaNa</vt:lpstr>
      <vt:lpstr>EucrosiaUPC</vt:lpstr>
      <vt:lpstr>Studio</vt:lpstr>
      <vt:lpstr>Edge</vt:lpstr>
      <vt:lpstr>Microsoft Equation 3.0</vt:lpstr>
      <vt:lpstr>Chapter 8 Gas Power cycle</vt:lpstr>
      <vt:lpstr>Brayton Cycle</vt:lpstr>
      <vt:lpstr>Slide 3</vt:lpstr>
      <vt:lpstr>Slide 4</vt:lpstr>
      <vt:lpstr>Slide 5</vt:lpstr>
      <vt:lpstr>Slide 6</vt:lpstr>
      <vt:lpstr>  Recalled: Air Standard Assumptions</vt:lpstr>
      <vt:lpstr>Slide 8</vt:lpstr>
      <vt:lpstr>Air Standard Brayton Cycle</vt:lpstr>
      <vt:lpstr>Slide 10</vt:lpstr>
      <vt:lpstr>Some Remarks</vt:lpstr>
      <vt:lpstr>Slide 12</vt:lpstr>
      <vt:lpstr>Slide 13</vt:lpstr>
      <vt:lpstr>Slide 14</vt:lpstr>
      <vt:lpstr>Example 8.4 A stationary power plant operating on an ideal Brayton cycle has a pressure ratio of 8. The gas temperature is 300 K at the compressor inlet and 1300 K at the turbine inlet. Utilizing the air-standard assumptions and accounting for the variation of specific heats with temperature, determine ( a) the gas temperature at the exits of the compressor and the turbine, (b) the back pressure ratio, and (c) the thermal efficiency.</vt:lpstr>
      <vt:lpstr>Slide 16</vt:lpstr>
      <vt:lpstr>Example 8.5 Assuming a compressor efficiency of 80 percent and a turbine efficiency of 85 percent, determine (a) the back pressure ratio, and (b) the thermal efficiency.( c) the exit temperature of the gas turbine power plant discussed in example 8.5. </vt:lpstr>
      <vt:lpstr>Slide 18</vt:lpstr>
      <vt:lpstr>The Air standard Cycle for Jet Propulsion</vt:lpstr>
      <vt:lpstr>Slide 20</vt:lpstr>
      <vt:lpstr>Example 8.6 Consider an ideal jet propulsion cycle in which air enters the compressor at 0.1 MPa, 15 oC. The pressure leaving the compressor is 1.0 MPa and the maximum temperature is 1100 oC. The air expands in the turbine to the pressure at which the turbine work is just equal to the compressor work. On leaving the turbine, the air expands in a nozzle to 0.1 MPa. The process is reversible and adiabatic. Determine the velocity of the air leaving the nozzle. (use constant specific heat at 300K)(Van Wylen) </vt:lpstr>
      <vt:lpstr>Slide 22</vt:lpstr>
      <vt:lpstr>Slide 23</vt:lpstr>
      <vt:lpstr>Slide 24</vt:lpstr>
      <vt:lpstr>Slide 25</vt:lpstr>
      <vt:lpstr>End of Part 4 End of Chapter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4 The First Law of Thermodynamics:  Control Volume</dc:title>
  <dc:creator>Sommai</dc:creator>
  <cp:lastModifiedBy>User</cp:lastModifiedBy>
  <cp:revision>569</cp:revision>
  <dcterms:created xsi:type="dcterms:W3CDTF">2006-07-01T13:41:36Z</dcterms:created>
  <dcterms:modified xsi:type="dcterms:W3CDTF">2013-08-21T01:58:19Z</dcterms:modified>
</cp:coreProperties>
</file>